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0"/>
  </p:notesMasterIdLst>
  <p:sldIdLst>
    <p:sldId id="257" r:id="rId2"/>
    <p:sldId id="269" r:id="rId3"/>
    <p:sldId id="270" r:id="rId4"/>
    <p:sldId id="271" r:id="rId5"/>
    <p:sldId id="630" r:id="rId6"/>
    <p:sldId id="651" r:id="rId7"/>
    <p:sldId id="652" r:id="rId8"/>
    <p:sldId id="650" r:id="rId9"/>
    <p:sldId id="640" r:id="rId10"/>
    <p:sldId id="275" r:id="rId11"/>
    <p:sldId id="284" r:id="rId12"/>
    <p:sldId id="638" r:id="rId13"/>
    <p:sldId id="642" r:id="rId14"/>
    <p:sldId id="276" r:id="rId15"/>
    <p:sldId id="639" r:id="rId16"/>
    <p:sldId id="278" r:id="rId17"/>
    <p:sldId id="279"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openchainproject.org/news/2024/05/28/openchain-monthly-north-america-asia-call-2024-05-21-full-recordin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s://github.com/OpenChain-Project/Security-Assurance-Specification/issues/36" TargetMode="External"/><Relationship Id="rId4" Type="http://schemas.openxmlformats.org/officeDocument/2006/relationships/hyperlink" Target="https://github.com/OpenChain-Project/License-Compliance-Specification/issues/3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71" TargetMode="External"/><Relationship Id="rId2" Type="http://schemas.openxmlformats.org/officeDocument/2006/relationships/hyperlink" Target="https://github.com/OpenChain-Project/Security-Assurance-Specification/issues/36"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openchainproject.org/news/2024/05/07/openchain-education-work-group-monthly-meeting-2024-05-01"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openchainproject.org/news/2024/05/15/openchain-ai-study-group-call-asia-sync-call-2024-05-09-full-recordin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openchainproject.org/news/2024/05/22/supply-chain-security-compliance-may-2024"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openchainproject.org/news/2024/06/04/openchain-international-open-source-trends-for-industries-building-the-opensource-ecosystem-in-taiwan-2024-06-04"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penchainproject.org/featured/2024/05/30/webinar-eu-ai-act"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a:t>
            </a:r>
            <a:br>
              <a:rPr lang="en-US" dirty="0"/>
            </a:br>
            <a:r>
              <a:rPr lang="en-US" dirty="0"/>
              <a:t>North America / Europe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2024-06-04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285750" indent="-285750">
              <a:spcAft>
                <a:spcPts val="1200"/>
              </a:spcAft>
            </a:pPr>
            <a:r>
              <a:rPr lang="en-US" dirty="0"/>
              <a:t>Security:</a:t>
            </a:r>
            <a:br>
              <a:rPr lang="en-US" dirty="0"/>
            </a:br>
            <a:r>
              <a:rPr lang="en-US" dirty="0">
                <a:hlinkClick r:id="rId3"/>
              </a:rPr>
              <a:t>https://github.com/OpenChain-Project/Security-Assurance-Specification/issues</a:t>
            </a:r>
            <a:endParaRPr lang="en-US" dirty="0"/>
          </a:p>
          <a:p>
            <a:pPr marL="285750" indent="-285750">
              <a:spcAft>
                <a:spcPts val="1200"/>
              </a:spcAft>
            </a:pPr>
            <a:endParaRPr lang="en-US" dirty="0"/>
          </a:p>
          <a:p>
            <a:pPr marL="285750" indent="-285750">
              <a:spcAft>
                <a:spcPts val="1200"/>
              </a:spcAft>
            </a:pPr>
            <a:r>
              <a:rPr lang="en-US" dirty="0"/>
              <a:t>Licensing: </a:t>
            </a:r>
            <a:br>
              <a:rPr lang="en-US" dirty="0"/>
            </a:b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Slide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OpenChain North America / Asia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10000"/>
          </a:bodyPr>
          <a:lstStyle/>
          <a:p>
            <a:pPr marL="114300" indent="0">
              <a:buNone/>
            </a:pPr>
            <a:r>
              <a:rPr lang="en-US" b="1" dirty="0"/>
              <a:t>Full Recording:</a:t>
            </a:r>
          </a:p>
          <a:p>
            <a:pPr marL="114300" indent="0">
              <a:buNone/>
            </a:pPr>
            <a:r>
              <a:rPr lang="en-US" b="1" dirty="0">
                <a:hlinkClick r:id="rId3"/>
              </a:rPr>
              <a:t>https://openchainproject.org/news/2024/05/28/openchain-monthly-north-america-asia-call-2024-05-21-full-recording</a:t>
            </a:r>
            <a:r>
              <a:rPr lang="en-US" b="1" dirty="0"/>
              <a:t> </a:t>
            </a:r>
          </a:p>
          <a:p>
            <a:pPr marL="114300" indent="0">
              <a:buNone/>
            </a:pPr>
            <a:endParaRPr lang="en-US" b="1" dirty="0"/>
          </a:p>
          <a:p>
            <a:pPr marL="114300" indent="0">
              <a:buNone/>
            </a:pPr>
            <a:r>
              <a:rPr lang="en-US" b="1" dirty="0"/>
              <a:t>Issues Raised and Closed:</a:t>
            </a:r>
            <a:endParaRPr lang="en-US" b="1" i="0" dirty="0">
              <a:solidFill>
                <a:srgbClr val="252525"/>
              </a:solidFill>
              <a:effectLst/>
              <a:highlight>
                <a:srgbClr val="FFFFFF"/>
              </a:highlight>
              <a:latin typeface="Roboto" panose="02000000000000000000" pitchFamily="2" charset="0"/>
            </a:endParaRPr>
          </a:p>
          <a:p>
            <a:pPr algn="l" fontAlgn="base"/>
            <a:r>
              <a:rPr lang="en-US" b="1" i="0" dirty="0">
                <a:solidFill>
                  <a:srgbClr val="252525"/>
                </a:solidFill>
                <a:effectLst/>
                <a:highlight>
                  <a:srgbClr val="FFFFFF"/>
                </a:highlight>
                <a:latin typeface="Roboto" panose="02000000000000000000" pitchFamily="2" charset="0"/>
              </a:rPr>
              <a:t>License Compliance Review</a:t>
            </a:r>
            <a:br>
              <a:rPr lang="en-US" b="1" i="0" dirty="0">
                <a:solidFill>
                  <a:srgbClr val="252525"/>
                </a:solidFill>
                <a:effectLst/>
                <a:highlight>
                  <a:srgbClr val="FFFFFF"/>
                </a:highlight>
                <a:latin typeface="Roboto" panose="02000000000000000000" pitchFamily="2" charset="0"/>
              </a:rPr>
            </a:br>
            <a:r>
              <a:rPr lang="en-US" i="0" dirty="0">
                <a:solidFill>
                  <a:srgbClr val="252525"/>
                </a:solidFill>
                <a:effectLst/>
                <a:highlight>
                  <a:srgbClr val="FFFFFF"/>
                </a:highlight>
                <a:latin typeface="Roboto" panose="02000000000000000000" pitchFamily="2" charset="0"/>
              </a:rPr>
              <a:t>Verification Material For Training – next iteration #38</a:t>
            </a:r>
            <a:br>
              <a:rPr lang="en-US" i="0" dirty="0">
                <a:solidFill>
                  <a:srgbClr val="252525"/>
                </a:solidFill>
                <a:effectLst/>
                <a:highlight>
                  <a:srgbClr val="FFFFFF"/>
                </a:highlight>
                <a:latin typeface="Roboto" panose="02000000000000000000" pitchFamily="2" charset="0"/>
              </a:rPr>
            </a:br>
            <a:r>
              <a:rPr lang="en-US" i="0" dirty="0">
                <a:solidFill>
                  <a:srgbClr val="252525"/>
                </a:solidFill>
                <a:effectLst/>
                <a:highlight>
                  <a:srgbClr val="FFFFFF"/>
                </a:highlight>
                <a:latin typeface="Roboto" panose="02000000000000000000" pitchFamily="2" charset="0"/>
                <a:hlinkClick r:id="rId4"/>
              </a:rPr>
              <a:t>https://github.com/OpenChain-Project/License-Compliance-Specification/issues/38</a:t>
            </a:r>
            <a:r>
              <a:rPr lang="en-US" i="0" dirty="0">
                <a:solidFill>
                  <a:srgbClr val="252525"/>
                </a:solidFill>
                <a:effectLst/>
                <a:highlight>
                  <a:srgbClr val="FFFFFF"/>
                </a:highlight>
                <a:latin typeface="Roboto" panose="02000000000000000000" pitchFamily="2" charset="0"/>
              </a:rPr>
              <a:t>   </a:t>
            </a:r>
          </a:p>
          <a:p>
            <a:pPr marL="114300" indent="0">
              <a:buNone/>
            </a:pPr>
            <a:r>
              <a:rPr lang="en-US" b="1" dirty="0"/>
              <a:t>Issues Raised and Not Closed:</a:t>
            </a:r>
          </a:p>
          <a:p>
            <a:pPr algn="l" fontAlgn="base"/>
            <a:r>
              <a:rPr lang="en-US" b="1" i="0" dirty="0">
                <a:solidFill>
                  <a:srgbClr val="252525"/>
                </a:solidFill>
                <a:effectLst/>
                <a:highlight>
                  <a:srgbClr val="FFFFFF"/>
                </a:highlight>
                <a:latin typeface="Roboto" panose="02000000000000000000" pitchFamily="2" charset="0"/>
              </a:rPr>
              <a:t>Security Assurance Review</a:t>
            </a:r>
            <a:br>
              <a:rPr lang="en-US" b="1" i="0" dirty="0">
                <a:solidFill>
                  <a:srgbClr val="252525"/>
                </a:solidFill>
                <a:effectLst/>
                <a:highlight>
                  <a:srgbClr val="FFFFFF"/>
                </a:highlight>
                <a:latin typeface="Roboto" panose="02000000000000000000" pitchFamily="2" charset="0"/>
              </a:rPr>
            </a:br>
            <a:r>
              <a:rPr lang="en-US" i="0" dirty="0">
                <a:solidFill>
                  <a:srgbClr val="252525"/>
                </a:solidFill>
                <a:effectLst/>
                <a:highlight>
                  <a:srgbClr val="FFFFFF"/>
                </a:highlight>
                <a:latin typeface="Roboto" panose="02000000000000000000" pitchFamily="2" charset="0"/>
              </a:rPr>
              <a:t>[Improvement] Expand definitions section for (1) Secure Software Development to include Secure Programming Techniques and (2) Security Testing to include Static and Dynamic #36</a:t>
            </a:r>
            <a:br>
              <a:rPr lang="en-US" i="0" dirty="0">
                <a:solidFill>
                  <a:srgbClr val="252525"/>
                </a:solidFill>
                <a:effectLst/>
                <a:highlight>
                  <a:srgbClr val="FFFFFF"/>
                </a:highlight>
                <a:latin typeface="Roboto" panose="02000000000000000000" pitchFamily="2" charset="0"/>
              </a:rPr>
            </a:br>
            <a:r>
              <a:rPr lang="en-US" i="0" dirty="0">
                <a:solidFill>
                  <a:srgbClr val="252525"/>
                </a:solidFill>
                <a:effectLst/>
                <a:highlight>
                  <a:srgbClr val="FFFFFF"/>
                </a:highlight>
                <a:latin typeface="Roboto" panose="02000000000000000000" pitchFamily="2" charset="0"/>
                <a:hlinkClick r:id="rId5"/>
              </a:rPr>
              <a:t>https://github.com/OpenChain-Project/Security-Assurance-Specification/issues/36</a:t>
            </a:r>
            <a:r>
              <a:rPr lang="en-US" i="0" dirty="0">
                <a:solidFill>
                  <a:srgbClr val="252525"/>
                </a:solidFill>
                <a:effectLst/>
                <a:highlight>
                  <a:srgbClr val="FFFFFF"/>
                </a:highlight>
                <a:latin typeface="Roboto" panose="02000000000000000000" pitchFamily="2" charset="0"/>
              </a:rPr>
              <a:t>  </a:t>
            </a:r>
          </a:p>
          <a:p>
            <a:pPr marL="114300" indent="0" algn="l" fontAlgn="base">
              <a:buNone/>
            </a:pPr>
            <a:endParaRPr lang="en-US" i="0" dirty="0">
              <a:solidFill>
                <a:srgbClr val="252525"/>
              </a:solidFill>
              <a:effectLst/>
              <a:highlight>
                <a:srgbClr val="FFFFFF"/>
              </a:highlight>
              <a:latin typeface="Roboto" panose="02000000000000000000" pitchFamily="2" charset="0"/>
            </a:endParaRPr>
          </a:p>
          <a:p>
            <a:pPr algn="l" fontAlgn="base"/>
            <a:endParaRPr lang="en-US" b="1" i="0" dirty="0">
              <a:solidFill>
                <a:srgbClr val="252525"/>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427745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B22C-279C-ACCF-30FA-1CBF978F81AF}"/>
              </a:ext>
            </a:extLst>
          </p:cNvPr>
          <p:cNvSpPr>
            <a:spLocks noGrp="1"/>
          </p:cNvSpPr>
          <p:nvPr>
            <p:ph type="title"/>
          </p:nvPr>
        </p:nvSpPr>
        <p:spPr/>
        <p:txBody>
          <a:bodyPr>
            <a:normAutofit fontScale="90000"/>
          </a:bodyPr>
          <a:lstStyle/>
          <a:p>
            <a:r>
              <a:rPr lang="en-US" dirty="0"/>
              <a:t>Items Scheduled For This Call</a:t>
            </a:r>
          </a:p>
        </p:txBody>
      </p:sp>
      <p:sp>
        <p:nvSpPr>
          <p:cNvPr id="3" name="Text Placeholder 2">
            <a:extLst>
              <a:ext uri="{FF2B5EF4-FFF2-40B4-BE49-F238E27FC236}">
                <a16:creationId xmlns:a16="http://schemas.microsoft.com/office/drawing/2014/main" id="{6087FC18-792F-82DB-D377-432C27844A5C}"/>
              </a:ext>
            </a:extLst>
          </p:cNvPr>
          <p:cNvSpPr>
            <a:spLocks noGrp="1"/>
          </p:cNvSpPr>
          <p:nvPr>
            <p:ph type="body" idx="1"/>
          </p:nvPr>
        </p:nvSpPr>
        <p:spPr/>
        <p:txBody>
          <a:bodyPr>
            <a:normAutofit/>
          </a:bodyPr>
          <a:lstStyle/>
          <a:p>
            <a:pPr marL="114300" indent="0">
              <a:buNone/>
            </a:pPr>
            <a:r>
              <a:rPr lang="en-US" b="1" dirty="0"/>
              <a:t>Security Assurance Review</a:t>
            </a:r>
            <a:endParaRPr lang="en-US" dirty="0"/>
          </a:p>
          <a:p>
            <a:r>
              <a:rPr lang="en-US" dirty="0"/>
              <a:t>[Improvement] Expand definitions section for (1) Secure Software Development to include Secure Programming Techniques and (2) Security Testing to include Static and Dynamic #36</a:t>
            </a:r>
            <a:br>
              <a:rPr lang="en-US" dirty="0"/>
            </a:br>
            <a:r>
              <a:rPr lang="en-US" dirty="0">
                <a:hlinkClick r:id="rId2"/>
              </a:rPr>
              <a:t>https://github.com/OpenChain-Project/Security-Assurance-Specification/issues/36</a:t>
            </a:r>
            <a:r>
              <a:rPr lang="en-US" dirty="0"/>
              <a:t> </a:t>
            </a:r>
          </a:p>
          <a:p>
            <a:pPr marL="114300" indent="0">
              <a:buNone/>
            </a:pPr>
            <a:r>
              <a:rPr lang="en-US" b="1" dirty="0"/>
              <a:t>License Compliance Review</a:t>
            </a:r>
          </a:p>
          <a:p>
            <a:r>
              <a:rPr lang="en-US" b="0" i="0" dirty="0">
                <a:solidFill>
                  <a:srgbClr val="252525"/>
                </a:solidFill>
                <a:effectLst/>
                <a:highlight>
                  <a:srgbClr val="FFFFFF"/>
                </a:highlight>
                <a:latin typeface="Roboto" panose="02000000000000000000" pitchFamily="2" charset="0"/>
              </a:rPr>
              <a:t>[Improvement] Review Cycle Potentially Needs Adjustment #71</a:t>
            </a:r>
            <a:br>
              <a:rPr lang="en-US" dirty="0"/>
            </a:br>
            <a:r>
              <a:rPr lang="en-US" b="0" i="0" u="none" strike="noStrike" dirty="0">
                <a:solidFill>
                  <a:srgbClr val="00AEBC"/>
                </a:solidFill>
                <a:effectLst/>
                <a:highlight>
                  <a:srgbClr val="FFFFFF"/>
                </a:highlight>
                <a:latin typeface="Roboto" panose="02000000000000000000" pitchFamily="2" charset="0"/>
                <a:hlinkClick r:id="rId3"/>
              </a:rPr>
              <a:t>https://github.com/OpenChain-Project/License-Compliance-Specification/issues/71</a:t>
            </a:r>
            <a:endParaRPr lang="en-US" dirty="0"/>
          </a:p>
        </p:txBody>
      </p:sp>
    </p:spTree>
    <p:extLst>
      <p:ext uri="{BB962C8B-B14F-4D97-AF65-F5344CB8AC3E}">
        <p14:creationId xmlns:p14="http://schemas.microsoft.com/office/powerpoint/2010/main" val="137989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algn="l" fontAlgn="base"/>
            <a:r>
              <a:rPr lang="en-US" b="0" i="0" dirty="0">
                <a:solidFill>
                  <a:srgbClr val="252525"/>
                </a:solidFill>
                <a:effectLst/>
                <a:highlight>
                  <a:srgbClr val="FFFFFF"/>
                </a:highlight>
                <a:latin typeface="Roboto" panose="02000000000000000000" pitchFamily="2" charset="0"/>
              </a:rPr>
              <a:t>OpenChain Education Work Group – Monthly Meeting</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0" i="0" dirty="0">
                <a:solidFill>
                  <a:srgbClr val="252525"/>
                </a:solidFill>
                <a:effectLst/>
                <a:highlight>
                  <a:srgbClr val="FFFFFF"/>
                </a:highlight>
                <a:latin typeface="Roboto" panose="02000000000000000000" pitchFamily="2" charset="0"/>
              </a:rPr>
              <a:t>On 2024-05-01 we held our regular meeting of the OpenChain Education Work Group. As part of the outreach activities of the OpenChain Project, it focuses on help to make it easier to understand and adopt OpenChain ISO/IEC 5230:2020 for license compliance and OpenChain ISO/IEC 18974:2023 for security assurance. Discussion ranges from handouts to education leaflets to training slides to case studies and guides. Editing is normally done on GitHub. You can review the full recording here:</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3"/>
              </a:rPr>
              <a:t>https://openchainproject.org/news/2024/05/07/openchain-education-work-group-monthly-meeting-2024-05-01</a:t>
            </a:r>
            <a:r>
              <a:rPr lang="en-US" b="0" i="0" dirty="0">
                <a:solidFill>
                  <a:srgbClr val="252525"/>
                </a:solidFill>
                <a:effectLst/>
                <a:highlight>
                  <a:srgbClr val="FFFFFF"/>
                </a:highlight>
                <a:latin typeface="Roboto" panose="02000000000000000000" pitchFamily="2" charset="0"/>
              </a:rPr>
              <a:t> </a:t>
            </a:r>
            <a:endParaRPr lang="en-US" dirty="0"/>
          </a:p>
        </p:txBody>
      </p:sp>
    </p:spTree>
    <p:extLst>
      <p:ext uri="{BB962C8B-B14F-4D97-AF65-F5344CB8AC3E}">
        <p14:creationId xmlns:p14="http://schemas.microsoft.com/office/powerpoint/2010/main" val="185989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77500" lnSpcReduction="20000"/>
          </a:bodyPr>
          <a:lstStyle/>
          <a:p>
            <a:pPr marL="114300" indent="0" algn="l" fontAlgn="base">
              <a:buNone/>
            </a:pPr>
            <a:r>
              <a:rPr lang="en-US" i="0" u="none" strike="noStrike" dirty="0">
                <a:solidFill>
                  <a:srgbClr val="252525"/>
                </a:solidFill>
                <a:effectLst/>
                <a:highlight>
                  <a:srgbClr val="FFFFFF"/>
                </a:highlight>
                <a:latin typeface="Roboto" panose="02000000000000000000" pitchFamily="2" charset="0"/>
              </a:rPr>
              <a:t>Tuesday 4th June:</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 OpenChain AI Study Group – Monthly Workshop for North America and Europe @ 14:00 UTC</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 OpenChain Monthly Call – North America / Europe @ 16:00 UTC</a:t>
            </a:r>
          </a:p>
          <a:p>
            <a:pPr marL="114300" indent="0" algn="l" fontAlgn="base">
              <a:buNone/>
            </a:pPr>
            <a:br>
              <a:rPr lang="en-US" i="0" u="none" strike="noStrike" dirty="0">
                <a:solidFill>
                  <a:srgbClr val="252525"/>
                </a:solidFill>
                <a:effectLst/>
                <a:highlight>
                  <a:srgbClr val="FFFFFF"/>
                </a:highlight>
                <a:latin typeface="Roboto" panose="02000000000000000000" pitchFamily="2" charset="0"/>
              </a:rPr>
            </a:br>
            <a:r>
              <a:rPr lang="en-US" i="0" u="none" strike="noStrike" dirty="0">
                <a:solidFill>
                  <a:srgbClr val="252525"/>
                </a:solidFill>
                <a:effectLst/>
                <a:highlight>
                  <a:srgbClr val="FFFFFF"/>
                </a:highlight>
                <a:latin typeface="Roboto" panose="02000000000000000000" pitchFamily="2" charset="0"/>
              </a:rPr>
              <a:t>Wednesday 5th June:</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 OpenChain Automation Work Group Meeting (European Morning) @ 08:00 UTC</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 OpenChain Education Work Group Meeting @ 16:00 UTC</a:t>
            </a:r>
          </a:p>
          <a:p>
            <a:pPr marL="114300" indent="0" algn="l" fontAlgn="base">
              <a:buNone/>
            </a:pPr>
            <a:br>
              <a:rPr lang="en-US" i="0" u="none" strike="noStrike" dirty="0">
                <a:solidFill>
                  <a:srgbClr val="252525"/>
                </a:solidFill>
                <a:effectLst/>
                <a:highlight>
                  <a:srgbClr val="FFFFFF"/>
                </a:highlight>
                <a:latin typeface="Roboto" panose="02000000000000000000" pitchFamily="2" charset="0"/>
              </a:rPr>
            </a:br>
            <a:r>
              <a:rPr lang="en-US" i="0" u="none" strike="noStrike" dirty="0">
                <a:solidFill>
                  <a:srgbClr val="252525"/>
                </a:solidFill>
                <a:effectLst/>
                <a:highlight>
                  <a:srgbClr val="FFFFFF"/>
                </a:highlight>
                <a:latin typeface="Roboto" panose="02000000000000000000" pitchFamily="2" charset="0"/>
              </a:rPr>
              <a:t>Thursday 6th June:</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 OpenChain Telco Work Group Call (European Morning) @ 07:00 UTC</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 OpenChain Telco Work Group Call (European Afternoon) @ 14:00 UTC</a:t>
            </a:r>
          </a:p>
          <a:p>
            <a:pPr marL="114300" indent="0" algn="l" fontAlgn="base">
              <a:buNone/>
            </a:pPr>
            <a:br>
              <a:rPr lang="en-US" i="0" u="none" strike="noStrike" dirty="0">
                <a:solidFill>
                  <a:srgbClr val="252525"/>
                </a:solidFill>
                <a:effectLst/>
                <a:highlight>
                  <a:srgbClr val="FFFFFF"/>
                </a:highlight>
                <a:latin typeface="Roboto" panose="02000000000000000000" pitchFamily="2" charset="0"/>
              </a:rPr>
            </a:br>
            <a:r>
              <a:rPr lang="en-US" i="0" u="none" strike="noStrike" dirty="0">
                <a:solidFill>
                  <a:srgbClr val="252525"/>
                </a:solidFill>
                <a:effectLst/>
                <a:highlight>
                  <a:srgbClr val="FFFFFF"/>
                </a:highlight>
                <a:latin typeface="Roboto" panose="02000000000000000000" pitchFamily="2" charset="0"/>
              </a:rPr>
              <a:t>You can check out all our international meetings and get instructions on adding our calendar to your client here:</a:t>
            </a:r>
          </a:p>
          <a:p>
            <a:pPr marL="114300" indent="0" algn="l" fontAlgn="base">
              <a:buNone/>
            </a:pPr>
            <a:r>
              <a:rPr lang="en-US" i="0" u="none" strike="noStrike" dirty="0">
                <a:solidFill>
                  <a:srgbClr val="252525"/>
                </a:solidFill>
                <a:effectLst/>
                <a:highlight>
                  <a:srgbClr val="FFFFFF"/>
                </a:highlight>
                <a:latin typeface="Roboto" panose="02000000000000000000" pitchFamily="2" charset="0"/>
              </a:rPr>
              <a:t>https://</a:t>
            </a:r>
            <a:r>
              <a:rPr lang="en-US" i="0" u="none" strike="noStrike" dirty="0" err="1">
                <a:solidFill>
                  <a:srgbClr val="252525"/>
                </a:solidFill>
                <a:effectLst/>
                <a:highlight>
                  <a:srgbClr val="FFFFFF"/>
                </a:highlight>
                <a:latin typeface="Roboto" panose="02000000000000000000" pitchFamily="2" charset="0"/>
              </a:rPr>
              <a:t>www.openchainproject.org</a:t>
            </a:r>
            <a:r>
              <a:rPr lang="en-US" i="0" u="none" strike="noStrike" dirty="0">
                <a:solidFill>
                  <a:srgbClr val="252525"/>
                </a:solidFill>
                <a:effectLst/>
                <a:highlight>
                  <a:srgbClr val="FFFFFF"/>
                </a:highlight>
                <a:latin typeface="Roboto" panose="02000000000000000000" pitchFamily="2" charset="0"/>
              </a:rPr>
              <a:t>/participate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F9FD0-897E-596D-671D-0E5DFD6EB8D1}"/>
              </a:ext>
            </a:extLst>
          </p:cNvPr>
          <p:cNvSpPr>
            <a:spLocks noGrp="1"/>
          </p:cNvSpPr>
          <p:nvPr>
            <p:ph type="title"/>
          </p:nvPr>
        </p:nvSpPr>
        <p:spPr/>
        <p:txBody>
          <a:bodyPr>
            <a:normAutofit fontScale="90000"/>
          </a:bodyPr>
          <a:lstStyle/>
          <a:p>
            <a:r>
              <a:rPr lang="en-US" dirty="0"/>
              <a:t>OpenChain AI Study Group – Monthly Recap for North America and Asia – 2024-05-09 – Full Recording</a:t>
            </a:r>
          </a:p>
        </p:txBody>
      </p:sp>
      <p:sp>
        <p:nvSpPr>
          <p:cNvPr id="3" name="Text Placeholder 2">
            <a:extLst>
              <a:ext uri="{FF2B5EF4-FFF2-40B4-BE49-F238E27FC236}">
                <a16:creationId xmlns:a16="http://schemas.microsoft.com/office/drawing/2014/main" id="{378C0DC1-CC71-DC4D-FD2F-86E8D5466996}"/>
              </a:ext>
            </a:extLst>
          </p:cNvPr>
          <p:cNvSpPr>
            <a:spLocks noGrp="1"/>
          </p:cNvSpPr>
          <p:nvPr>
            <p:ph type="body" idx="1"/>
          </p:nvPr>
        </p:nvSpPr>
        <p:spPr>
          <a:xfrm>
            <a:off x="280350" y="2122998"/>
            <a:ext cx="8520600" cy="2482452"/>
          </a:xfrm>
        </p:spPr>
        <p:txBody>
          <a:bodyPr>
            <a:normAutofit/>
          </a:bodyPr>
          <a:lstStyle/>
          <a:p>
            <a:r>
              <a:rPr lang="en-US" dirty="0"/>
              <a:t>This call focused on recapping the main AI Study Group workshop from the 7th of May. It covered a lot of ground, including new contributions from participants like Fujitsu, and an overview of the latest new about the OSI Open Source AI Definition from their Executive Director.</a:t>
            </a:r>
            <a:br>
              <a:rPr lang="en-US" dirty="0"/>
            </a:br>
            <a:r>
              <a:rPr lang="en-US" dirty="0">
                <a:hlinkClick r:id="rId2"/>
              </a:rPr>
              <a:t>https://openchainproject.org/news/2024/05/15/openchain-ai-study-group-call-asia-sync-call-2024-05-09-full-recording</a:t>
            </a:r>
            <a:r>
              <a:rPr lang="en-US" dirty="0"/>
              <a:t>  </a:t>
            </a:r>
          </a:p>
        </p:txBody>
      </p:sp>
    </p:spTree>
    <p:extLst>
      <p:ext uri="{BB962C8B-B14F-4D97-AF65-F5344CB8AC3E}">
        <p14:creationId xmlns:p14="http://schemas.microsoft.com/office/powerpoint/2010/main" val="1303747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pPr fontAlgn="base"/>
            <a:r>
              <a:rPr lang="en-US" b="0" i="0" dirty="0">
                <a:solidFill>
                  <a:srgbClr val="252525"/>
                </a:solidFill>
                <a:effectLst/>
                <a:highlight>
                  <a:srgbClr val="FFFFFF"/>
                </a:highlight>
                <a:latin typeface="Roboto" panose="02000000000000000000" pitchFamily="2" charset="0"/>
              </a:rPr>
              <a:t>OpenChain Supply Chain Security &amp; Compliance Workshop in Shenzhen – May 31st 2024</a:t>
            </a:r>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a:xfrm>
            <a:off x="280350" y="1749286"/>
            <a:ext cx="8520600" cy="2856163"/>
          </a:xfrm>
        </p:spPr>
        <p:txBody>
          <a:bodyPr>
            <a:normAutofit/>
          </a:bodyPr>
          <a:lstStyle/>
          <a:p>
            <a:r>
              <a:rPr lang="en-US" dirty="0"/>
              <a:t>On the 31st of May there was a workshop at the Hilton Shenzhen Shekou </a:t>
            </a:r>
            <a:r>
              <a:rPr lang="en-US" dirty="0" err="1"/>
              <a:t>Nanhai</a:t>
            </a:r>
            <a:r>
              <a:rPr lang="en-US" dirty="0"/>
              <a:t> (</a:t>
            </a:r>
            <a:r>
              <a:rPr lang="ja-JP" altLang="en-US"/>
              <a:t>蛇口希尔顿南海酒店</a:t>
            </a:r>
            <a:r>
              <a:rPr lang="en-US" altLang="ja-JP" dirty="0"/>
              <a:t>) </a:t>
            </a:r>
            <a:r>
              <a:rPr lang="en-US" dirty="0"/>
              <a:t>in Shenzhen by Huawei, </a:t>
            </a:r>
            <a:r>
              <a:rPr lang="en-US" dirty="0" err="1"/>
              <a:t>SecTrend</a:t>
            </a:r>
            <a:r>
              <a:rPr lang="en-US" dirty="0"/>
              <a:t> and OpenChain Project on the topic of supply chain security and compliance. The core of the workshop was discussing these questions in the context of OpenChain ISO/IEC 5230 and OpenChain ISO/IEC 18974. </a:t>
            </a:r>
            <a:br>
              <a:rPr lang="en-US" dirty="0"/>
            </a:br>
            <a:r>
              <a:rPr lang="en-US" dirty="0">
                <a:hlinkClick r:id="rId2"/>
              </a:rPr>
              <a:t>https://openchainproject.org/news/2024/05/22/supply-chain-security-compliance-may-2024</a:t>
            </a:r>
            <a:r>
              <a:rPr lang="en-US" dirty="0"/>
              <a:t> </a:t>
            </a:r>
          </a:p>
        </p:txBody>
      </p:sp>
    </p:spTree>
    <p:extLst>
      <p:ext uri="{BB962C8B-B14F-4D97-AF65-F5344CB8AC3E}">
        <p14:creationId xmlns:p14="http://schemas.microsoft.com/office/powerpoint/2010/main" val="39303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pPr fontAlgn="base"/>
            <a:r>
              <a:rPr lang="en-US" b="0" i="0" dirty="0">
                <a:solidFill>
                  <a:srgbClr val="252525"/>
                </a:solidFill>
                <a:effectLst/>
                <a:highlight>
                  <a:srgbClr val="FFFFFF"/>
                </a:highlight>
                <a:latin typeface="Roboto" panose="02000000000000000000" pitchFamily="2" charset="0"/>
              </a:rPr>
              <a:t>OpenChain @ International Open Source Trends For Industries – Building The </a:t>
            </a:r>
            <a:r>
              <a:rPr lang="en-US" b="0" i="0" dirty="0" err="1">
                <a:solidFill>
                  <a:srgbClr val="252525"/>
                </a:solidFill>
                <a:effectLst/>
                <a:highlight>
                  <a:srgbClr val="FFFFFF"/>
                </a:highlight>
                <a:latin typeface="Roboto" panose="02000000000000000000" pitchFamily="2" charset="0"/>
              </a:rPr>
              <a:t>OpenSource</a:t>
            </a:r>
            <a:r>
              <a:rPr lang="en-US" b="0" i="0" dirty="0">
                <a:solidFill>
                  <a:srgbClr val="252525"/>
                </a:solidFill>
                <a:effectLst/>
                <a:highlight>
                  <a:srgbClr val="FFFFFF"/>
                </a:highlight>
                <a:latin typeface="Roboto" panose="02000000000000000000" pitchFamily="2" charset="0"/>
              </a:rPr>
              <a:t> Ecosystem In Taiwan – 2024-06-04</a:t>
            </a:r>
            <a:br>
              <a:rPr lang="en-US" b="0" i="0" dirty="0">
                <a:solidFill>
                  <a:srgbClr val="252525"/>
                </a:solidFill>
                <a:effectLst/>
                <a:highlight>
                  <a:srgbClr val="FFFFFF"/>
                </a:highlight>
                <a:latin typeface="Roboto" panose="02000000000000000000" pitchFamily="2" charset="0"/>
              </a:rPr>
            </a:br>
            <a:endParaRPr lang="en-US" b="0" i="0" dirty="0">
              <a:solidFill>
                <a:srgbClr val="252525"/>
              </a:solidFill>
              <a:effectLst/>
              <a:highlight>
                <a:srgbClr val="FFFFFF"/>
              </a:highlight>
              <a:latin typeface="Roboto" panose="02000000000000000000" pitchFamily="2" charset="0"/>
            </a:endParaRPr>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a:xfrm>
            <a:off x="280350" y="1971922"/>
            <a:ext cx="8520600" cy="2633527"/>
          </a:xfrm>
        </p:spPr>
        <p:txBody>
          <a:bodyPr>
            <a:normAutofit/>
          </a:bodyPr>
          <a:lstStyle/>
          <a:p>
            <a:pPr algn="l" fontAlgn="base"/>
            <a:r>
              <a:rPr lang="en-US" b="0" i="0" dirty="0">
                <a:solidFill>
                  <a:srgbClr val="252525"/>
                </a:solidFill>
                <a:effectLst/>
                <a:highlight>
                  <a:srgbClr val="FFFFFF"/>
                </a:highlight>
                <a:latin typeface="Roboto" panose="02000000000000000000" pitchFamily="2" charset="0"/>
              </a:rPr>
              <a:t>The OpenChain Project keynoted a special workshop held in collaboration with the Open Culture Foundation (OCF) in Taiwan on the topic of international open source trends for industries. </a:t>
            </a:r>
            <a:br>
              <a:rPr lang="en-US" b="0" i="0" dirty="0">
                <a:solidFill>
                  <a:srgbClr val="252525"/>
                </a:solidFill>
                <a:effectLst/>
                <a:highlight>
                  <a:srgbClr val="FFFFFF"/>
                </a:highlight>
                <a:latin typeface="Roboto" panose="02000000000000000000" pitchFamily="2" charset="0"/>
              </a:rPr>
            </a:br>
            <a:r>
              <a:rPr lang="en-US" b="0" i="0" dirty="0">
                <a:solidFill>
                  <a:srgbClr val="252525"/>
                </a:solidFill>
                <a:effectLst/>
                <a:highlight>
                  <a:srgbClr val="FFFFFF"/>
                </a:highlight>
                <a:latin typeface="Roboto" panose="02000000000000000000" pitchFamily="2" charset="0"/>
                <a:hlinkClick r:id="rId2"/>
              </a:rPr>
              <a:t>https://openchainproject.org/news/2024/06/04/openchain-international-open-source-trends-for-industries-building-the-opensource-ecosystem-in-taiwan-2024-06-04</a:t>
            </a:r>
            <a:r>
              <a:rPr lang="en-US" b="0" i="0" dirty="0">
                <a:solidFill>
                  <a:srgbClr val="252525"/>
                </a:solidFill>
                <a:effectLst/>
                <a:highlight>
                  <a:srgbClr val="FFFFFF"/>
                </a:highlight>
                <a:latin typeface="Roboto" panose="02000000000000000000" pitchFamily="2" charset="0"/>
              </a:rPr>
              <a:t> </a:t>
            </a:r>
          </a:p>
        </p:txBody>
      </p:sp>
    </p:spTree>
    <p:extLst>
      <p:ext uri="{BB962C8B-B14F-4D97-AF65-F5344CB8AC3E}">
        <p14:creationId xmlns:p14="http://schemas.microsoft.com/office/powerpoint/2010/main" val="300772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r>
              <a:rPr lang="en-US" b="0" i="0" dirty="0">
                <a:solidFill>
                  <a:srgbClr val="252525"/>
                </a:solidFill>
                <a:effectLst/>
                <a:highlight>
                  <a:srgbClr val="FFFFFF"/>
                </a:highlight>
                <a:latin typeface="Roboto" panose="02000000000000000000" pitchFamily="2" charset="0"/>
              </a:rPr>
              <a:t>OpenChain Webinars</a:t>
            </a:r>
            <a:endParaRPr lang="en-US" dirty="0"/>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a:xfrm>
            <a:off x="280350" y="3864335"/>
            <a:ext cx="8520600" cy="477078"/>
          </a:xfrm>
        </p:spPr>
        <p:txBody>
          <a:bodyPr>
            <a:normAutofit lnSpcReduction="10000"/>
          </a:bodyPr>
          <a:lstStyle/>
          <a:p>
            <a:pPr marL="114300" indent="0" algn="ctr" fontAlgn="base">
              <a:buNone/>
            </a:pPr>
            <a:r>
              <a:rPr lang="en-US" b="0" i="0" dirty="0">
                <a:solidFill>
                  <a:srgbClr val="252525"/>
                </a:solidFill>
                <a:effectLst/>
                <a:highlight>
                  <a:srgbClr val="FFFFFF"/>
                </a:highlight>
                <a:latin typeface="Roboto" panose="02000000000000000000" pitchFamily="2" charset="0"/>
                <a:hlinkClick r:id="rId2"/>
              </a:rPr>
              <a:t>https://openchainproject.org/featured/2024/05/30/webinar-eu-ai-act</a:t>
            </a:r>
            <a:r>
              <a:rPr lang="en-US" b="0" i="0" dirty="0">
                <a:solidFill>
                  <a:srgbClr val="252525"/>
                </a:solidFill>
                <a:effectLst/>
                <a:highlight>
                  <a:srgbClr val="FFFFFF"/>
                </a:highlight>
                <a:latin typeface="Roboto" panose="02000000000000000000" pitchFamily="2" charset="0"/>
              </a:rPr>
              <a:t> </a:t>
            </a:r>
          </a:p>
        </p:txBody>
      </p:sp>
      <p:pic>
        <p:nvPicPr>
          <p:cNvPr id="5" name="Picture 4" descr="A person in a blue suit&#10;&#10;Description automatically generated">
            <a:extLst>
              <a:ext uri="{FF2B5EF4-FFF2-40B4-BE49-F238E27FC236}">
                <a16:creationId xmlns:a16="http://schemas.microsoft.com/office/drawing/2014/main" id="{AF52922B-3132-9C0F-5203-509AE5B3255F}"/>
              </a:ext>
            </a:extLst>
          </p:cNvPr>
          <p:cNvPicPr>
            <a:picLocks noChangeAspect="1"/>
          </p:cNvPicPr>
          <p:nvPr/>
        </p:nvPicPr>
        <p:blipFill>
          <a:blip r:embed="rId3"/>
          <a:stretch>
            <a:fillRect/>
          </a:stretch>
        </p:blipFill>
        <p:spPr>
          <a:xfrm>
            <a:off x="2100343" y="1050760"/>
            <a:ext cx="4943314" cy="2780614"/>
          </a:xfrm>
          <a:prstGeom prst="rect">
            <a:avLst/>
          </a:prstGeom>
        </p:spPr>
      </p:pic>
    </p:spTree>
    <p:extLst>
      <p:ext uri="{BB962C8B-B14F-4D97-AF65-F5344CB8AC3E}">
        <p14:creationId xmlns:p14="http://schemas.microsoft.com/office/powerpoint/2010/main" val="68105446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927</Words>
  <Application>Microsoft Macintosh PowerPoint</Application>
  <PresentationFormat>On-screen Show (16:9)</PresentationFormat>
  <Paragraphs>58</Paragraphs>
  <Slides>18</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Open Sans Medium</vt:lpstr>
      <vt:lpstr>Roboto</vt:lpstr>
      <vt:lpstr>Roboto Slab Light</vt:lpstr>
      <vt:lpstr>Linux Foundation EU Theme 2023</vt:lpstr>
      <vt:lpstr>OpenChain Monthly North America / Europe Meeting</vt:lpstr>
      <vt:lpstr>Anti-Trust Policy Notice</vt:lpstr>
      <vt:lpstr>Regular Agenda</vt:lpstr>
      <vt:lpstr>News</vt:lpstr>
      <vt:lpstr>Project Meetings This Week (all times UTC)</vt:lpstr>
      <vt:lpstr>OpenChain AI Study Group – Monthly Recap for North America and Asia – 2024-05-09 – Full Recording</vt:lpstr>
      <vt:lpstr>OpenChain Supply Chain Security &amp; Compliance Workshop in Shenzhen – May 31st 2024</vt:lpstr>
      <vt:lpstr>OpenChain @ International Open Source Trends For Industries – Building The OpenSource Ecosystem In Taiwan – 2024-06-04 </vt:lpstr>
      <vt:lpstr>OpenChain Webinars</vt:lpstr>
      <vt:lpstr>Work on standards and core material</vt:lpstr>
      <vt:lpstr>The ISO Standards – All The Open Issues</vt:lpstr>
      <vt:lpstr>Last OpenChain North America / Asia Call</vt:lpstr>
      <vt:lpstr>Items Scheduled For This Call</vt:lpstr>
      <vt:lpstr>Work on reference and supporting material</vt:lpstr>
      <vt:lpstr>OpenChain Education Work Group – Monthly Meeting</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64</cp:revision>
  <dcterms:modified xsi:type="dcterms:W3CDTF">2024-06-04T15:55:26Z</dcterms:modified>
</cp:coreProperties>
</file>