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1"/>
  </p:notesMasterIdLst>
  <p:sldIdLst>
    <p:sldId id="257" r:id="rId2"/>
    <p:sldId id="269" r:id="rId3"/>
    <p:sldId id="270" r:id="rId4"/>
    <p:sldId id="271" r:id="rId5"/>
    <p:sldId id="630" r:id="rId6"/>
    <p:sldId id="647" r:id="rId7"/>
    <p:sldId id="646" r:id="rId8"/>
    <p:sldId id="645" r:id="rId9"/>
    <p:sldId id="644" r:id="rId10"/>
    <p:sldId id="643" r:id="rId11"/>
    <p:sldId id="275" r:id="rId12"/>
    <p:sldId id="284" r:id="rId13"/>
    <p:sldId id="638" r:id="rId14"/>
    <p:sldId id="642" r:id="rId15"/>
    <p:sldId id="276" r:id="rId16"/>
    <p:sldId id="639" r:id="rId17"/>
    <p:sldId id="278" r:id="rId18"/>
    <p:sldId id="279"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openchainproject.org/news/2024/06/12/openchain-telco-work-group-meetings-2024-06-06-recordi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openchainproject.org/news/2024/06/12/openchain-monthly-north-america-and-europe-call-2024-06-05-record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github.com/OpenChain-Project/License-Compliance-Specification/issues/71" TargetMode="External"/><Relationship Id="rId4" Type="http://schemas.openxmlformats.org/officeDocument/2006/relationships/hyperlink" Target="https://github.com/OpenChain-Project/Security-Assurance-Specification/issues/36"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openchainproject.org/resources/faq#specification-development-questions"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penchainproject.org/news/2024/05/07/openchain-education-work-group-monthly-meeting-2024-05-01"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openchainproject.org/news/2024/06/06/openeuler-iso-18974-case-study" TargetMode="External"/><Relationship Id="rId2" Type="http://schemas.openxmlformats.org/officeDocument/2006/relationships/hyperlink" Target="https://openchainproject.org/news/2024/06/06/openeuler-adoption-iso-18974" TargetMode="Externa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hyperlink" Target="https://openchainproject.org/news/2024/06/13/openchain-oss-europe-standards" TargetMode="External"/><Relationship Id="rId2" Type="http://schemas.openxmlformats.org/officeDocument/2006/relationships/hyperlink" Target="https://openchainproject.org/news/2024/06/13/openchain-oss-europe-ip"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openchainproject.org/news/2024/06/13/webinar-eu-pld"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penchainproject.org/news/2024/06/12/openchain-governing-board-strategy-sub-committee-meeting-education-work-group-review-2024-06-11-recording"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a:t>
            </a:r>
            <a:br>
              <a:rPr lang="en-US" dirty="0"/>
            </a:br>
            <a:r>
              <a:rPr lang="en-US" dirty="0"/>
              <a:t>North America / Asia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2024-06-18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7649DE-4E94-D89B-86B9-70DB8AB9B618}"/>
              </a:ext>
            </a:extLst>
          </p:cNvPr>
          <p:cNvSpPr>
            <a:spLocks noGrp="1"/>
          </p:cNvSpPr>
          <p:nvPr>
            <p:ph type="body" idx="1"/>
          </p:nvPr>
        </p:nvSpPr>
        <p:spPr>
          <a:xfrm>
            <a:off x="190832" y="4095592"/>
            <a:ext cx="8602167" cy="407161"/>
          </a:xfrm>
        </p:spPr>
        <p:txBody>
          <a:bodyPr>
            <a:normAutofit fontScale="70000" lnSpcReduction="20000"/>
          </a:bodyPr>
          <a:lstStyle/>
          <a:p>
            <a:pPr marL="114300" indent="0" algn="ctr">
              <a:buNone/>
            </a:pPr>
            <a:r>
              <a:rPr lang="en-US" dirty="0">
                <a:hlinkClick r:id="rId2"/>
              </a:rPr>
              <a:t>https://openchainproject.org/news/2024/06/12/openchain-telco-work-group-meetings-2024-06-06-recording</a:t>
            </a:r>
            <a:r>
              <a:rPr lang="en-US" dirty="0"/>
              <a:t> </a:t>
            </a:r>
          </a:p>
        </p:txBody>
      </p:sp>
      <p:pic>
        <p:nvPicPr>
          <p:cNvPr id="5" name="Picture 4" descr="A screenshot of a web page&#10;&#10;Description automatically generated">
            <a:extLst>
              <a:ext uri="{FF2B5EF4-FFF2-40B4-BE49-F238E27FC236}">
                <a16:creationId xmlns:a16="http://schemas.microsoft.com/office/drawing/2014/main" id="{041BF25E-0309-0A0F-913C-81EB5FED4DA3}"/>
              </a:ext>
            </a:extLst>
          </p:cNvPr>
          <p:cNvPicPr>
            <a:picLocks noChangeAspect="1"/>
          </p:cNvPicPr>
          <p:nvPr/>
        </p:nvPicPr>
        <p:blipFill>
          <a:blip r:embed="rId3"/>
          <a:stretch>
            <a:fillRect/>
          </a:stretch>
        </p:blipFill>
        <p:spPr>
          <a:xfrm>
            <a:off x="1609817" y="204269"/>
            <a:ext cx="5924365" cy="3891323"/>
          </a:xfrm>
          <a:prstGeom prst="rect">
            <a:avLst/>
          </a:prstGeom>
        </p:spPr>
      </p:pic>
    </p:spTree>
    <p:extLst>
      <p:ext uri="{BB962C8B-B14F-4D97-AF65-F5344CB8AC3E}">
        <p14:creationId xmlns:p14="http://schemas.microsoft.com/office/powerpoint/2010/main" val="2059499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285750" indent="-285750">
              <a:spcAft>
                <a:spcPts val="1200"/>
              </a:spcAft>
            </a:pPr>
            <a:r>
              <a:rPr lang="en-US" dirty="0"/>
              <a:t>Security:</a:t>
            </a:r>
            <a:br>
              <a:rPr lang="en-US" dirty="0"/>
            </a:br>
            <a:r>
              <a:rPr lang="en-US" dirty="0">
                <a:hlinkClick r:id="rId3"/>
              </a:rPr>
              <a:t>https://github.com/OpenChain-Project/Security-Assurance-Specification/issues</a:t>
            </a:r>
            <a:endParaRPr lang="en-US" dirty="0"/>
          </a:p>
          <a:p>
            <a:pPr marL="285750" indent="-285750">
              <a:spcAft>
                <a:spcPts val="1200"/>
              </a:spcAft>
            </a:pPr>
            <a:endParaRPr lang="en-US" dirty="0"/>
          </a:p>
          <a:p>
            <a:pPr marL="285750" indent="-285750">
              <a:spcAft>
                <a:spcPts val="1200"/>
              </a:spcAft>
            </a:pPr>
            <a:r>
              <a:rPr lang="en-US" dirty="0"/>
              <a:t>Licensing: </a:t>
            </a:r>
            <a:br>
              <a:rPr lang="en-US" dirty="0"/>
            </a:b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Slide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OpenChain North America / Europe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10000"/>
          </a:bodyPr>
          <a:lstStyle/>
          <a:p>
            <a:pPr marL="114300" indent="0">
              <a:buNone/>
            </a:pPr>
            <a:r>
              <a:rPr lang="en-US" b="1" dirty="0"/>
              <a:t>Full Recording:</a:t>
            </a:r>
          </a:p>
          <a:p>
            <a:pPr marL="114300" indent="0">
              <a:buNone/>
            </a:pPr>
            <a:r>
              <a:rPr lang="en-US" b="1" dirty="0">
                <a:hlinkClick r:id="rId3"/>
              </a:rPr>
              <a:t>https://openchainproject.org/news/2024/06/12/openchain-monthly-north-america-and-europe-call-2024-06-05-recording</a:t>
            </a:r>
            <a:r>
              <a:rPr lang="en-US" b="1" dirty="0"/>
              <a:t> </a:t>
            </a:r>
          </a:p>
          <a:p>
            <a:pPr marL="114300" indent="0">
              <a:buNone/>
            </a:pPr>
            <a:endParaRPr lang="en-US" b="1" dirty="0"/>
          </a:p>
          <a:p>
            <a:pPr marL="114300" indent="0">
              <a:buNone/>
            </a:pPr>
            <a:r>
              <a:rPr lang="en-US" b="1" dirty="0"/>
              <a:t>The following issues were closed during this call:</a:t>
            </a:r>
          </a:p>
          <a:p>
            <a:pPr marL="114300" indent="0">
              <a:buNone/>
            </a:pPr>
            <a:endParaRPr lang="en-US" b="1" dirty="0"/>
          </a:p>
          <a:p>
            <a:pPr algn="l" fontAlgn="base"/>
            <a:r>
              <a:rPr lang="en-US" b="1" i="0" dirty="0">
                <a:solidFill>
                  <a:srgbClr val="252525"/>
                </a:solidFill>
                <a:effectLst/>
                <a:highlight>
                  <a:srgbClr val="FFFFFF"/>
                </a:highlight>
                <a:latin typeface="Roboto" panose="02000000000000000000" pitchFamily="2" charset="0"/>
              </a:rPr>
              <a:t>Security Assurance Review</a:t>
            </a:r>
            <a:br>
              <a:rPr lang="en-US" b="1" dirty="0">
                <a:solidFill>
                  <a:srgbClr val="252525"/>
                </a:solidFill>
                <a:highlight>
                  <a:srgbClr val="FFFFFF"/>
                </a:highlight>
                <a:latin typeface="Open Sans" panose="020B0606030504020204" pitchFamily="34" charset="0"/>
              </a:rPr>
            </a:br>
            <a:r>
              <a:rPr lang="en-US" b="0" i="0" dirty="0">
                <a:solidFill>
                  <a:srgbClr val="252525"/>
                </a:solidFill>
                <a:effectLst/>
                <a:highlight>
                  <a:srgbClr val="FFFFFF"/>
                </a:highlight>
                <a:latin typeface="Roboto" panose="02000000000000000000" pitchFamily="2" charset="0"/>
              </a:rPr>
              <a:t>[Improvement] Expand definitions section for (1) Secure Software Development to include Secure Programming Techniques and (2) Security Testing to include Static and Dynamic #36</a:t>
            </a:r>
            <a:br>
              <a:rPr lang="en-US" b="0" i="0" dirty="0">
                <a:solidFill>
                  <a:srgbClr val="252525"/>
                </a:solidFill>
                <a:effectLst/>
                <a:highlight>
                  <a:srgbClr val="FFFFFF"/>
                </a:highlight>
                <a:latin typeface="Roboto" panose="02000000000000000000" pitchFamily="2" charset="0"/>
              </a:rPr>
            </a:br>
            <a:r>
              <a:rPr lang="en-US" b="0" i="0" u="none" strike="noStrike" dirty="0">
                <a:solidFill>
                  <a:srgbClr val="00AEBC"/>
                </a:solidFill>
                <a:effectLst/>
                <a:highlight>
                  <a:srgbClr val="FFFFFF"/>
                </a:highlight>
                <a:latin typeface="Roboto" panose="02000000000000000000" pitchFamily="2" charset="0"/>
                <a:hlinkClick r:id="rId4"/>
              </a:rPr>
              <a:t>https://github.com/OpenChain-Project/Security-Assurance-Specification/issues/36</a:t>
            </a:r>
            <a:endParaRPr lang="en-US" b="0" i="0" dirty="0">
              <a:solidFill>
                <a:srgbClr val="252525"/>
              </a:solidFill>
              <a:effectLst/>
              <a:highlight>
                <a:srgbClr val="FFFFFF"/>
              </a:highlight>
              <a:latin typeface="Roboto" panose="02000000000000000000" pitchFamily="2" charset="0"/>
            </a:endParaRPr>
          </a:p>
          <a:p>
            <a:pPr algn="l" fontAlgn="base"/>
            <a:r>
              <a:rPr lang="en-US" b="1" i="0" dirty="0">
                <a:solidFill>
                  <a:srgbClr val="252525"/>
                </a:solidFill>
                <a:effectLst/>
                <a:highlight>
                  <a:srgbClr val="FFFFFF"/>
                </a:highlight>
                <a:latin typeface="Roboto" panose="02000000000000000000" pitchFamily="2" charset="0"/>
              </a:rPr>
              <a:t>License Compliance Review</a:t>
            </a:r>
            <a:br>
              <a:rPr lang="en-US" b="1" dirty="0">
                <a:solidFill>
                  <a:srgbClr val="252525"/>
                </a:solidFill>
                <a:highlight>
                  <a:srgbClr val="FFFFFF"/>
                </a:highlight>
                <a:latin typeface="Open Sans" panose="020B0606030504020204" pitchFamily="34" charset="0"/>
              </a:rPr>
            </a:br>
            <a:r>
              <a:rPr lang="en-US" b="0" i="0" dirty="0">
                <a:solidFill>
                  <a:srgbClr val="252525"/>
                </a:solidFill>
                <a:effectLst/>
                <a:highlight>
                  <a:srgbClr val="FFFFFF"/>
                </a:highlight>
                <a:latin typeface="Roboto" panose="02000000000000000000" pitchFamily="2" charset="0"/>
              </a:rPr>
              <a:t>[Improvement] Review Cycle Potentially Needs Adjustment #71</a:t>
            </a:r>
            <a:br>
              <a:rPr lang="en-US" b="0" i="0" dirty="0">
                <a:solidFill>
                  <a:srgbClr val="252525"/>
                </a:solidFill>
                <a:effectLst/>
                <a:highlight>
                  <a:srgbClr val="FFFFFF"/>
                </a:highlight>
                <a:latin typeface="Roboto" panose="02000000000000000000" pitchFamily="2" charset="0"/>
              </a:rPr>
            </a:br>
            <a:r>
              <a:rPr lang="en-US" b="0" i="0" u="none" strike="noStrike" dirty="0">
                <a:solidFill>
                  <a:srgbClr val="00AEBC"/>
                </a:solidFill>
                <a:effectLst/>
                <a:highlight>
                  <a:srgbClr val="FFFFFF"/>
                </a:highlight>
                <a:latin typeface="Roboto" panose="02000000000000000000" pitchFamily="2" charset="0"/>
                <a:hlinkClick r:id="rId5"/>
              </a:rPr>
              <a:t>https://github.com/OpenChain-Project/License-Compliance-Specification/issues/71</a:t>
            </a:r>
            <a:endParaRPr lang="en-US" i="0" dirty="0">
              <a:solidFill>
                <a:srgbClr val="252525"/>
              </a:solidFill>
              <a:effectLst/>
              <a:highlight>
                <a:srgbClr val="FFFFFF"/>
              </a:highlight>
              <a:latin typeface="Roboto" panose="02000000000000000000" pitchFamily="2" charset="0"/>
            </a:endParaRPr>
          </a:p>
          <a:p>
            <a:pPr algn="l" fontAlgn="base"/>
            <a:endParaRPr lang="en-US" b="1" i="0" dirty="0">
              <a:solidFill>
                <a:srgbClr val="252525"/>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4277451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B22C-279C-ACCF-30FA-1CBF978F81AF}"/>
              </a:ext>
            </a:extLst>
          </p:cNvPr>
          <p:cNvSpPr>
            <a:spLocks noGrp="1"/>
          </p:cNvSpPr>
          <p:nvPr>
            <p:ph type="title"/>
          </p:nvPr>
        </p:nvSpPr>
        <p:spPr/>
        <p:txBody>
          <a:bodyPr>
            <a:normAutofit fontScale="90000"/>
          </a:bodyPr>
          <a:lstStyle/>
          <a:p>
            <a:r>
              <a:rPr lang="en-US" dirty="0"/>
              <a:t>Items Scheduled For This Call</a:t>
            </a:r>
          </a:p>
        </p:txBody>
      </p:sp>
      <p:sp>
        <p:nvSpPr>
          <p:cNvPr id="3" name="Text Placeholder 2">
            <a:extLst>
              <a:ext uri="{FF2B5EF4-FFF2-40B4-BE49-F238E27FC236}">
                <a16:creationId xmlns:a16="http://schemas.microsoft.com/office/drawing/2014/main" id="{6087FC18-792F-82DB-D377-432C27844A5C}"/>
              </a:ext>
            </a:extLst>
          </p:cNvPr>
          <p:cNvSpPr>
            <a:spLocks noGrp="1"/>
          </p:cNvSpPr>
          <p:nvPr>
            <p:ph type="body" idx="1"/>
          </p:nvPr>
        </p:nvSpPr>
        <p:spPr/>
        <p:txBody>
          <a:bodyPr>
            <a:normAutofit fontScale="92500"/>
          </a:bodyPr>
          <a:lstStyle/>
          <a:p>
            <a:pPr marL="114300" indent="0">
              <a:buNone/>
            </a:pPr>
            <a:r>
              <a:rPr lang="en-US" b="1" dirty="0"/>
              <a:t>Moving to the Public Comment Period for both specification drafts</a:t>
            </a:r>
            <a:endParaRPr lang="en-US" dirty="0"/>
          </a:p>
          <a:p>
            <a:r>
              <a:rPr lang="en-US" dirty="0"/>
              <a:t>This is a six month period to solicit and review public comments on the drafts so far. As per our FAQ,  this starts “nine months before our target completion date. This runs for 6 months and only accepts minor updates such as typos or grammar corrections that do not change the requirements of the content. We do not accept any material changes during this period. All other feedback and recommendations are queue for consideration during the next version release cycle.”</a:t>
            </a:r>
            <a:br>
              <a:rPr lang="en-US" dirty="0"/>
            </a:br>
            <a:r>
              <a:rPr lang="en-US" dirty="0">
                <a:hlinkClick r:id="rId2"/>
              </a:rPr>
              <a:t>https://openchainproject.org/resources/faq#specification-development-questions</a:t>
            </a:r>
            <a:r>
              <a:rPr lang="en-US" dirty="0"/>
              <a:t> </a:t>
            </a:r>
          </a:p>
          <a:p>
            <a:r>
              <a:rPr lang="en-US" dirty="0"/>
              <a:t>Check open issues for both specs to confirm:</a:t>
            </a:r>
            <a:br>
              <a:rPr lang="en-US" dirty="0"/>
            </a:br>
            <a:r>
              <a:rPr lang="en-US" dirty="0"/>
              <a:t>(linked </a:t>
            </a:r>
            <a:r>
              <a:rPr lang="en-US"/>
              <a:t>on slide 12)</a:t>
            </a:r>
            <a:endParaRPr lang="en-US" dirty="0"/>
          </a:p>
        </p:txBody>
      </p:sp>
    </p:spTree>
    <p:extLst>
      <p:ext uri="{BB962C8B-B14F-4D97-AF65-F5344CB8AC3E}">
        <p14:creationId xmlns:p14="http://schemas.microsoft.com/office/powerpoint/2010/main" val="137989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algn="l" fontAlgn="base"/>
            <a:r>
              <a:rPr lang="en-US" b="0" i="0" dirty="0">
                <a:solidFill>
                  <a:srgbClr val="252525"/>
                </a:solidFill>
                <a:effectLst/>
                <a:highlight>
                  <a:srgbClr val="FFFFFF"/>
                </a:highlight>
                <a:latin typeface="Roboto" panose="02000000000000000000" pitchFamily="2" charset="0"/>
              </a:rPr>
              <a:t>OpenChain Education Work Group – Monthly Meeting</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0" i="0" dirty="0">
                <a:solidFill>
                  <a:srgbClr val="252525"/>
                </a:solidFill>
                <a:effectLst/>
                <a:highlight>
                  <a:srgbClr val="FFFFFF"/>
                </a:highlight>
                <a:latin typeface="Roboto" panose="02000000000000000000" pitchFamily="2" charset="0"/>
              </a:rPr>
              <a:t>On 2024-05-01 we held our regular meeting of the OpenChain Education Work Group. As part of the outreach activities of the OpenChain Project, it focuses on help to make it easier to understand and adopt OpenChain ISO/IEC 5230:2020 for license compliance and OpenChain ISO/IEC 18974:2023 for security assurance. Discussion ranges from handouts to education leaflets to training slides to case studies and guides. Editing is normally done on GitHub. You can review the full recording here:</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3"/>
              </a:rPr>
              <a:t>https://openchainproject.org/news/2024/05/07/openchain-education-work-group-monthly-meeting-2024-05-01</a:t>
            </a:r>
            <a:r>
              <a:rPr lang="en-US" b="0" i="0" dirty="0">
                <a:solidFill>
                  <a:srgbClr val="252525"/>
                </a:solidFill>
                <a:effectLst/>
                <a:highlight>
                  <a:srgbClr val="FFFFFF"/>
                </a:highlight>
                <a:latin typeface="Roboto" panose="02000000000000000000" pitchFamily="2" charset="0"/>
              </a:rPr>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10000"/>
          </a:bodyPr>
          <a:lstStyle/>
          <a:p>
            <a:pPr marL="114300" indent="0" algn="l" fontAlgn="base">
              <a:buNone/>
            </a:pPr>
            <a:r>
              <a:rPr lang="en-US" i="0" u="none" strike="noStrike" dirty="0">
                <a:solidFill>
                  <a:srgbClr val="252525"/>
                </a:solidFill>
                <a:effectLst/>
                <a:highlight>
                  <a:srgbClr val="FFFFFF"/>
                </a:highlight>
                <a:latin typeface="Roboto" panose="02000000000000000000" pitchFamily="2" charset="0"/>
              </a:rPr>
              <a:t>Monday </a:t>
            </a:r>
            <a:r>
              <a:rPr lang="en-US" dirty="0">
                <a:solidFill>
                  <a:srgbClr val="252525"/>
                </a:solidFill>
                <a:highlight>
                  <a:srgbClr val="FFFFFF"/>
                </a:highlight>
                <a:latin typeface="Roboto" panose="02000000000000000000" pitchFamily="2" charset="0"/>
              </a:rPr>
              <a:t>17</a:t>
            </a:r>
            <a:r>
              <a:rPr lang="en-US" i="0" u="none" strike="noStrike" dirty="0">
                <a:solidFill>
                  <a:srgbClr val="252525"/>
                </a:solidFill>
                <a:effectLst/>
                <a:highlight>
                  <a:srgbClr val="FFFFFF"/>
                </a:highlight>
                <a:latin typeface="Roboto" panose="02000000000000000000" pitchFamily="2" charset="0"/>
              </a:rPr>
              <a:t>th June:</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–Webinar: Open Source Diligence - From Risk Assessment to Post-Close Integration @ 07:00 UTC</a:t>
            </a:r>
          </a:p>
          <a:p>
            <a:pPr marL="114300" indent="0" algn="l" fontAlgn="base">
              <a:buNone/>
            </a:pPr>
            <a:br>
              <a:rPr lang="en-US" i="0" u="none" strike="noStrike" dirty="0">
                <a:solidFill>
                  <a:srgbClr val="252525"/>
                </a:solidFill>
                <a:effectLst/>
                <a:highlight>
                  <a:srgbClr val="FFFFFF"/>
                </a:highlight>
                <a:latin typeface="Roboto" panose="02000000000000000000" pitchFamily="2" charset="0"/>
              </a:rPr>
            </a:br>
            <a:r>
              <a:rPr lang="en-US" i="0" u="none" strike="noStrike" dirty="0">
                <a:solidFill>
                  <a:srgbClr val="252525"/>
                </a:solidFill>
                <a:effectLst/>
                <a:highlight>
                  <a:srgbClr val="FFFFFF"/>
                </a:highlight>
                <a:latin typeface="Roboto" panose="02000000000000000000" pitchFamily="2" charset="0"/>
              </a:rPr>
              <a:t>Tuesday </a:t>
            </a:r>
            <a:r>
              <a:rPr lang="en-US" dirty="0">
                <a:solidFill>
                  <a:srgbClr val="252525"/>
                </a:solidFill>
                <a:highlight>
                  <a:srgbClr val="FFFFFF"/>
                </a:highlight>
                <a:latin typeface="Roboto" panose="02000000000000000000" pitchFamily="2" charset="0"/>
              </a:rPr>
              <a:t>18</a:t>
            </a:r>
            <a:r>
              <a:rPr lang="en-US" i="0" u="none" strike="noStrike" dirty="0">
                <a:solidFill>
                  <a:srgbClr val="252525"/>
                </a:solidFill>
                <a:effectLst/>
                <a:highlight>
                  <a:srgbClr val="FFFFFF"/>
                </a:highlight>
                <a:latin typeface="Roboto" panose="02000000000000000000" pitchFamily="2" charset="0"/>
              </a:rPr>
              <a:t>th June:</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 OpenChain OpenChain Monthly North America / Asia Call @ 01:00 UTC</a:t>
            </a:r>
          </a:p>
          <a:p>
            <a:pPr marL="114300" indent="0" algn="l" fontAlgn="base">
              <a:buNone/>
            </a:pPr>
            <a:br>
              <a:rPr lang="en-US" i="0" u="none" strike="noStrike" dirty="0">
                <a:solidFill>
                  <a:srgbClr val="252525"/>
                </a:solidFill>
                <a:effectLst/>
                <a:highlight>
                  <a:srgbClr val="FFFFFF"/>
                </a:highlight>
                <a:latin typeface="Roboto" panose="02000000000000000000" pitchFamily="2" charset="0"/>
              </a:rPr>
            </a:br>
            <a:r>
              <a:rPr lang="en-US" i="0" u="none" strike="noStrike" dirty="0">
                <a:solidFill>
                  <a:srgbClr val="252525"/>
                </a:solidFill>
                <a:effectLst/>
                <a:highlight>
                  <a:srgbClr val="FFFFFF"/>
                </a:highlight>
                <a:latin typeface="Roboto" panose="02000000000000000000" pitchFamily="2" charset="0"/>
              </a:rPr>
              <a:t>Wednesday </a:t>
            </a:r>
            <a:r>
              <a:rPr lang="en-US" dirty="0">
                <a:solidFill>
                  <a:srgbClr val="252525"/>
                </a:solidFill>
                <a:highlight>
                  <a:srgbClr val="FFFFFF"/>
                </a:highlight>
                <a:latin typeface="Roboto" panose="02000000000000000000" pitchFamily="2" charset="0"/>
              </a:rPr>
              <a:t>19</a:t>
            </a:r>
            <a:r>
              <a:rPr lang="en-US" i="0" u="none" strike="noStrike" dirty="0">
                <a:solidFill>
                  <a:srgbClr val="252525"/>
                </a:solidFill>
                <a:effectLst/>
                <a:highlight>
                  <a:srgbClr val="FFFFFF"/>
                </a:highlight>
                <a:latin typeface="Roboto" panose="02000000000000000000" pitchFamily="2" charset="0"/>
              </a:rPr>
              <a:t>th June:</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 OpenChain Automation Work Group Meeting (European Afternoon) @ 14:00 UTC</a:t>
            </a:r>
          </a:p>
          <a:p>
            <a:pPr marL="114300" indent="0" algn="l" fontAlgn="base">
              <a:buNone/>
            </a:pPr>
            <a:br>
              <a:rPr lang="en-US" i="0" u="none" strike="noStrike" dirty="0">
                <a:solidFill>
                  <a:srgbClr val="252525"/>
                </a:solidFill>
                <a:effectLst/>
                <a:highlight>
                  <a:srgbClr val="FFFFFF"/>
                </a:highlight>
                <a:latin typeface="Roboto" panose="02000000000000000000" pitchFamily="2" charset="0"/>
              </a:rPr>
            </a:br>
            <a:r>
              <a:rPr lang="en-US" i="0" u="none" strike="noStrike" dirty="0">
                <a:solidFill>
                  <a:srgbClr val="252525"/>
                </a:solidFill>
                <a:effectLst/>
                <a:highlight>
                  <a:srgbClr val="FFFFFF"/>
                </a:highlight>
                <a:latin typeface="Roboto" panose="02000000000000000000" pitchFamily="2" charset="0"/>
              </a:rPr>
              <a:t>You can check out all our international meetings and get instructions on adding our calendar to your client here:</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https://</a:t>
            </a:r>
            <a:r>
              <a:rPr lang="en-US" i="0" u="none" strike="noStrike" dirty="0" err="1">
                <a:solidFill>
                  <a:srgbClr val="252525"/>
                </a:solidFill>
                <a:effectLst/>
                <a:highlight>
                  <a:srgbClr val="FFFFFF"/>
                </a:highlight>
                <a:latin typeface="Roboto" panose="02000000000000000000" pitchFamily="2" charset="0"/>
              </a:rPr>
              <a:t>www.openchainproject.org</a:t>
            </a:r>
            <a:r>
              <a:rPr lang="en-US" i="0" u="none" strike="noStrike" dirty="0">
                <a:solidFill>
                  <a:srgbClr val="252525"/>
                </a:solidFill>
                <a:effectLst/>
                <a:highlight>
                  <a:srgbClr val="FFFFFF"/>
                </a:highlight>
                <a:latin typeface="Roboto" panose="02000000000000000000" pitchFamily="2" charset="0"/>
              </a:rPr>
              <a:t>/participate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6CD8-B3DA-C4E8-9A6A-AC3E0C478DE6}"/>
              </a:ext>
            </a:extLst>
          </p:cNvPr>
          <p:cNvSpPr>
            <a:spLocks noGrp="1"/>
          </p:cNvSpPr>
          <p:nvPr>
            <p:ph type="title"/>
          </p:nvPr>
        </p:nvSpPr>
        <p:spPr>
          <a:xfrm>
            <a:off x="311700" y="409999"/>
            <a:ext cx="8520600" cy="711135"/>
          </a:xfrm>
        </p:spPr>
        <p:txBody>
          <a:bodyPr>
            <a:normAutofit/>
          </a:bodyPr>
          <a:lstStyle/>
          <a:p>
            <a:pPr algn="l" fontAlgn="base"/>
            <a:r>
              <a:rPr lang="en-US" b="0" i="0" dirty="0" err="1">
                <a:solidFill>
                  <a:srgbClr val="252525"/>
                </a:solidFill>
                <a:effectLst/>
                <a:highlight>
                  <a:srgbClr val="FFFFFF"/>
                </a:highlight>
                <a:latin typeface="Roboto" panose="02000000000000000000" pitchFamily="2" charset="0"/>
              </a:rPr>
              <a:t>openEuler</a:t>
            </a:r>
            <a:r>
              <a:rPr lang="en-US" b="0" i="0" dirty="0">
                <a:solidFill>
                  <a:srgbClr val="252525"/>
                </a:solidFill>
                <a:effectLst/>
                <a:highlight>
                  <a:srgbClr val="FFFFFF"/>
                </a:highlight>
                <a:latin typeface="Roboto" panose="02000000000000000000" pitchFamily="2" charset="0"/>
              </a:rPr>
              <a:t> Adoption of OpenChain ISO/IEC 18974</a:t>
            </a:r>
          </a:p>
        </p:txBody>
      </p:sp>
      <p:sp>
        <p:nvSpPr>
          <p:cNvPr id="3" name="Text Placeholder 2">
            <a:extLst>
              <a:ext uri="{FF2B5EF4-FFF2-40B4-BE49-F238E27FC236}">
                <a16:creationId xmlns:a16="http://schemas.microsoft.com/office/drawing/2014/main" id="{B17649DE-4E94-D89B-86B9-70DB8AB9B618}"/>
              </a:ext>
            </a:extLst>
          </p:cNvPr>
          <p:cNvSpPr>
            <a:spLocks noGrp="1"/>
          </p:cNvSpPr>
          <p:nvPr>
            <p:ph type="body" idx="1"/>
          </p:nvPr>
        </p:nvSpPr>
        <p:spPr>
          <a:xfrm>
            <a:off x="280350" y="3157466"/>
            <a:ext cx="8520600" cy="1447984"/>
          </a:xfrm>
        </p:spPr>
        <p:txBody>
          <a:bodyPr>
            <a:normAutofit/>
          </a:bodyPr>
          <a:lstStyle/>
          <a:p>
            <a:pPr marL="114300" indent="0">
              <a:buNone/>
            </a:pPr>
            <a:r>
              <a:rPr lang="en-US" b="0" i="0" dirty="0">
                <a:solidFill>
                  <a:srgbClr val="252525"/>
                </a:solidFill>
                <a:effectLst/>
                <a:highlight>
                  <a:srgbClr val="FFFFFF"/>
                </a:highlight>
                <a:latin typeface="Roboto" panose="02000000000000000000" pitchFamily="2" charset="0"/>
              </a:rPr>
              <a:t>Adoption:</a:t>
            </a:r>
          </a:p>
          <a:p>
            <a:pPr marL="114300" indent="0">
              <a:buNone/>
            </a:pPr>
            <a:r>
              <a:rPr lang="en-US" dirty="0">
                <a:solidFill>
                  <a:srgbClr val="252525"/>
                </a:solidFill>
                <a:highlight>
                  <a:srgbClr val="FFFFFF"/>
                </a:highlight>
                <a:latin typeface="Roboto" panose="02000000000000000000" pitchFamily="2" charset="0"/>
                <a:hlinkClick r:id="rId2"/>
              </a:rPr>
              <a:t>https://openchainproject.org/news/2024/06/06/openeuler-adoption-iso-18974</a:t>
            </a:r>
            <a:r>
              <a:rPr lang="en-US" dirty="0">
                <a:solidFill>
                  <a:srgbClr val="252525"/>
                </a:solidFill>
                <a:highlight>
                  <a:srgbClr val="FFFFFF"/>
                </a:highlight>
                <a:latin typeface="Roboto" panose="02000000000000000000" pitchFamily="2" charset="0"/>
              </a:rPr>
              <a:t> </a:t>
            </a:r>
          </a:p>
          <a:p>
            <a:pPr marL="114300" indent="0">
              <a:buNone/>
            </a:pPr>
            <a:r>
              <a:rPr lang="en-US" dirty="0">
                <a:solidFill>
                  <a:srgbClr val="252525"/>
                </a:solidFill>
                <a:highlight>
                  <a:srgbClr val="FFFFFF"/>
                </a:highlight>
                <a:latin typeface="Roboto" panose="02000000000000000000" pitchFamily="2" charset="0"/>
              </a:rPr>
              <a:t>Case Study:</a:t>
            </a:r>
          </a:p>
          <a:p>
            <a:pPr marL="114300" indent="0">
              <a:buNone/>
            </a:pPr>
            <a:r>
              <a:rPr lang="en-US" dirty="0">
                <a:hlinkClick r:id="rId3"/>
              </a:rPr>
              <a:t>https://openchainproject.org/news/2024/06/06/openeuler-iso-18974-case-study</a:t>
            </a:r>
            <a:r>
              <a:rPr lang="en-US" dirty="0"/>
              <a:t> </a:t>
            </a:r>
          </a:p>
        </p:txBody>
      </p:sp>
      <p:pic>
        <p:nvPicPr>
          <p:cNvPr id="5" name="Picture 4" descr="A person standing on a stage&#10;&#10;Description automatically generated">
            <a:extLst>
              <a:ext uri="{FF2B5EF4-FFF2-40B4-BE49-F238E27FC236}">
                <a16:creationId xmlns:a16="http://schemas.microsoft.com/office/drawing/2014/main" id="{9965D900-248E-1A0A-3E17-752EDB266BD0}"/>
              </a:ext>
            </a:extLst>
          </p:cNvPr>
          <p:cNvPicPr>
            <a:picLocks noChangeAspect="1"/>
          </p:cNvPicPr>
          <p:nvPr/>
        </p:nvPicPr>
        <p:blipFill>
          <a:blip r:embed="rId4"/>
          <a:stretch>
            <a:fillRect/>
          </a:stretch>
        </p:blipFill>
        <p:spPr>
          <a:xfrm>
            <a:off x="2916141" y="1034856"/>
            <a:ext cx="3311718" cy="2208889"/>
          </a:xfrm>
          <a:prstGeom prst="rect">
            <a:avLst/>
          </a:prstGeom>
        </p:spPr>
      </p:pic>
    </p:spTree>
    <p:extLst>
      <p:ext uri="{BB962C8B-B14F-4D97-AF65-F5344CB8AC3E}">
        <p14:creationId xmlns:p14="http://schemas.microsoft.com/office/powerpoint/2010/main" val="1933777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16CD8-B3DA-C4E8-9A6A-AC3E0C478DE6}"/>
              </a:ext>
            </a:extLst>
          </p:cNvPr>
          <p:cNvSpPr>
            <a:spLocks noGrp="1"/>
          </p:cNvSpPr>
          <p:nvPr>
            <p:ph type="title"/>
          </p:nvPr>
        </p:nvSpPr>
        <p:spPr/>
        <p:txBody>
          <a:bodyPr>
            <a:normAutofit fontScale="90000"/>
          </a:bodyPr>
          <a:lstStyle/>
          <a:p>
            <a:r>
              <a:rPr lang="en-US" dirty="0"/>
              <a:t>OpenChain @ OSS Europe</a:t>
            </a:r>
          </a:p>
        </p:txBody>
      </p:sp>
      <p:sp>
        <p:nvSpPr>
          <p:cNvPr id="3" name="Text Placeholder 2">
            <a:extLst>
              <a:ext uri="{FF2B5EF4-FFF2-40B4-BE49-F238E27FC236}">
                <a16:creationId xmlns:a16="http://schemas.microsoft.com/office/drawing/2014/main" id="{B17649DE-4E94-D89B-86B9-70DB8AB9B618}"/>
              </a:ext>
            </a:extLst>
          </p:cNvPr>
          <p:cNvSpPr>
            <a:spLocks noGrp="1"/>
          </p:cNvSpPr>
          <p:nvPr>
            <p:ph type="body" idx="1"/>
          </p:nvPr>
        </p:nvSpPr>
        <p:spPr>
          <a:xfrm>
            <a:off x="280350" y="2937430"/>
            <a:ext cx="8520600" cy="1668020"/>
          </a:xfrm>
        </p:spPr>
        <p:txBody>
          <a:bodyPr>
            <a:normAutofit lnSpcReduction="10000"/>
          </a:bodyPr>
          <a:lstStyle/>
          <a:p>
            <a:pPr marL="114300" indent="0">
              <a:buNone/>
            </a:pPr>
            <a:r>
              <a:rPr lang="en-US" b="0" i="0" dirty="0">
                <a:solidFill>
                  <a:srgbClr val="252525"/>
                </a:solidFill>
                <a:effectLst/>
                <a:highlight>
                  <a:srgbClr val="FFFFFF"/>
                </a:highlight>
                <a:latin typeface="Roboto" panose="02000000000000000000" pitchFamily="2" charset="0"/>
              </a:rPr>
              <a:t>Open Source and IP Departments: Risk Containment and Portfolio Management</a:t>
            </a:r>
          </a:p>
          <a:p>
            <a:pPr marL="114300" indent="0">
              <a:buNone/>
            </a:pPr>
            <a:r>
              <a:rPr lang="en-US" b="0" i="0" dirty="0">
                <a:solidFill>
                  <a:srgbClr val="252525"/>
                </a:solidFill>
                <a:effectLst/>
                <a:highlight>
                  <a:srgbClr val="FFFFFF"/>
                </a:highlight>
                <a:latin typeface="Roboto" panose="02000000000000000000" pitchFamily="2" charset="0"/>
                <a:hlinkClick r:id="rId2"/>
              </a:rPr>
              <a:t>https://openchainproject.org/news/2024/06/13/openchain-oss-europe-ip</a:t>
            </a:r>
            <a:r>
              <a:rPr lang="en-US" dirty="0">
                <a:solidFill>
                  <a:srgbClr val="252525"/>
                </a:solidFill>
                <a:highlight>
                  <a:srgbClr val="FFFFFF"/>
                </a:highlight>
                <a:latin typeface="Roboto" panose="02000000000000000000" pitchFamily="2" charset="0"/>
              </a:rPr>
              <a:t> </a:t>
            </a:r>
            <a:endParaRPr lang="en-US" b="0" i="0" dirty="0">
              <a:solidFill>
                <a:srgbClr val="252525"/>
              </a:solidFill>
              <a:effectLst/>
              <a:highlight>
                <a:srgbClr val="FFFFFF"/>
              </a:highlight>
              <a:latin typeface="Roboto" panose="02000000000000000000" pitchFamily="2" charset="0"/>
            </a:endParaRPr>
          </a:p>
          <a:p>
            <a:pPr marL="114300" indent="0">
              <a:buNone/>
            </a:pPr>
            <a:endParaRPr lang="en-US" dirty="0"/>
          </a:p>
          <a:p>
            <a:pPr marL="114300" indent="0">
              <a:buNone/>
            </a:pPr>
            <a:r>
              <a:rPr lang="en-US" b="0" i="0" dirty="0">
                <a:solidFill>
                  <a:srgbClr val="252525"/>
                </a:solidFill>
                <a:effectLst/>
                <a:highlight>
                  <a:srgbClr val="FFFFFF"/>
                </a:highlight>
                <a:latin typeface="Roboto" panose="02000000000000000000" pitchFamily="2" charset="0"/>
              </a:rPr>
              <a:t>Creating Standards – From Writing a Spec to Obtaining ISO Status</a:t>
            </a:r>
          </a:p>
          <a:p>
            <a:pPr marL="114300" indent="0">
              <a:buNone/>
            </a:pPr>
            <a:r>
              <a:rPr lang="en-US" dirty="0">
                <a:hlinkClick r:id="rId3"/>
              </a:rPr>
              <a:t>https://openchainproject.org/news/2024/06/13/openchain-oss-europe-standards</a:t>
            </a:r>
            <a:r>
              <a:rPr lang="en-US" dirty="0"/>
              <a:t> </a:t>
            </a:r>
          </a:p>
        </p:txBody>
      </p:sp>
      <p:pic>
        <p:nvPicPr>
          <p:cNvPr id="6" name="Picture 5" descr="A person standing on a stage&#10;&#10;Description automatically generated">
            <a:extLst>
              <a:ext uri="{FF2B5EF4-FFF2-40B4-BE49-F238E27FC236}">
                <a16:creationId xmlns:a16="http://schemas.microsoft.com/office/drawing/2014/main" id="{7C2E5BE7-D801-16F3-6F3C-28F3D54871C0}"/>
              </a:ext>
            </a:extLst>
          </p:cNvPr>
          <p:cNvPicPr>
            <a:picLocks noChangeAspect="1"/>
          </p:cNvPicPr>
          <p:nvPr/>
        </p:nvPicPr>
        <p:blipFill>
          <a:blip r:embed="rId4"/>
          <a:stretch>
            <a:fillRect/>
          </a:stretch>
        </p:blipFill>
        <p:spPr>
          <a:xfrm>
            <a:off x="2741682" y="1143605"/>
            <a:ext cx="3468288" cy="1668020"/>
          </a:xfrm>
          <a:prstGeom prst="rect">
            <a:avLst/>
          </a:prstGeom>
        </p:spPr>
      </p:pic>
    </p:spTree>
    <p:extLst>
      <p:ext uri="{BB962C8B-B14F-4D97-AF65-F5344CB8AC3E}">
        <p14:creationId xmlns:p14="http://schemas.microsoft.com/office/powerpoint/2010/main" val="377200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7649DE-4E94-D89B-86B9-70DB8AB9B618}"/>
              </a:ext>
            </a:extLst>
          </p:cNvPr>
          <p:cNvSpPr>
            <a:spLocks noGrp="1"/>
          </p:cNvSpPr>
          <p:nvPr>
            <p:ph type="body" idx="1"/>
          </p:nvPr>
        </p:nvSpPr>
        <p:spPr>
          <a:xfrm>
            <a:off x="190832" y="4095592"/>
            <a:ext cx="8602167" cy="407161"/>
          </a:xfrm>
        </p:spPr>
        <p:txBody>
          <a:bodyPr>
            <a:normAutofit fontScale="85000" lnSpcReduction="20000"/>
          </a:bodyPr>
          <a:lstStyle/>
          <a:p>
            <a:pPr marL="114300" indent="0" algn="ctr">
              <a:buNone/>
            </a:pPr>
            <a:r>
              <a:rPr lang="en-US" dirty="0">
                <a:hlinkClick r:id="rId2"/>
              </a:rPr>
              <a:t>https://openchainproject.org/news/2024/06/13/webinar-eu-pld</a:t>
            </a:r>
            <a:r>
              <a:rPr lang="en-US" dirty="0"/>
              <a:t> </a:t>
            </a:r>
          </a:p>
        </p:txBody>
      </p:sp>
      <p:pic>
        <p:nvPicPr>
          <p:cNvPr id="4" name="Picture 3" descr="A screenshot of a web page&#10;&#10;Description automatically generated">
            <a:extLst>
              <a:ext uri="{FF2B5EF4-FFF2-40B4-BE49-F238E27FC236}">
                <a16:creationId xmlns:a16="http://schemas.microsoft.com/office/drawing/2014/main" id="{529B1475-AEF9-4322-DC3F-3151F7DB64E3}"/>
              </a:ext>
            </a:extLst>
          </p:cNvPr>
          <p:cNvPicPr>
            <a:picLocks noChangeAspect="1"/>
          </p:cNvPicPr>
          <p:nvPr/>
        </p:nvPicPr>
        <p:blipFill>
          <a:blip r:embed="rId3"/>
          <a:stretch>
            <a:fillRect/>
          </a:stretch>
        </p:blipFill>
        <p:spPr>
          <a:xfrm>
            <a:off x="2088173" y="0"/>
            <a:ext cx="4967653" cy="4041571"/>
          </a:xfrm>
          <a:prstGeom prst="rect">
            <a:avLst/>
          </a:prstGeom>
        </p:spPr>
      </p:pic>
    </p:spTree>
    <p:extLst>
      <p:ext uri="{BB962C8B-B14F-4D97-AF65-F5344CB8AC3E}">
        <p14:creationId xmlns:p14="http://schemas.microsoft.com/office/powerpoint/2010/main" val="2322891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17649DE-4E94-D89B-86B9-70DB8AB9B618}"/>
              </a:ext>
            </a:extLst>
          </p:cNvPr>
          <p:cNvSpPr>
            <a:spLocks noGrp="1"/>
          </p:cNvSpPr>
          <p:nvPr>
            <p:ph type="body" idx="1"/>
          </p:nvPr>
        </p:nvSpPr>
        <p:spPr>
          <a:xfrm>
            <a:off x="190832" y="4095592"/>
            <a:ext cx="8602167" cy="407161"/>
          </a:xfrm>
        </p:spPr>
        <p:txBody>
          <a:bodyPr>
            <a:normAutofit fontScale="47500" lnSpcReduction="20000"/>
          </a:bodyPr>
          <a:lstStyle/>
          <a:p>
            <a:pPr marL="114300" indent="0" algn="ctr">
              <a:buNone/>
            </a:pPr>
            <a:r>
              <a:rPr lang="en-US" dirty="0">
                <a:hlinkClick r:id="rId2"/>
              </a:rPr>
              <a:t>https://openchainproject.org/news/2024/06/12/openchain-governing-board-strategy-sub-committee-meeting-education-work-group-review-2024-06-11-recording</a:t>
            </a:r>
            <a:r>
              <a:rPr lang="en-US" dirty="0"/>
              <a:t> </a:t>
            </a:r>
          </a:p>
        </p:txBody>
      </p:sp>
      <p:pic>
        <p:nvPicPr>
          <p:cNvPr id="7" name="Picture 6" descr="A screenshot of a website&#10;&#10;Description automatically generated">
            <a:extLst>
              <a:ext uri="{FF2B5EF4-FFF2-40B4-BE49-F238E27FC236}">
                <a16:creationId xmlns:a16="http://schemas.microsoft.com/office/drawing/2014/main" id="{2B1AE990-8051-5BEC-AAD2-898961278F74}"/>
              </a:ext>
            </a:extLst>
          </p:cNvPr>
          <p:cNvPicPr>
            <a:picLocks noChangeAspect="1"/>
          </p:cNvPicPr>
          <p:nvPr/>
        </p:nvPicPr>
        <p:blipFill>
          <a:blip r:embed="rId3"/>
          <a:stretch>
            <a:fillRect/>
          </a:stretch>
        </p:blipFill>
        <p:spPr>
          <a:xfrm>
            <a:off x="605715" y="404124"/>
            <a:ext cx="7772400" cy="3540393"/>
          </a:xfrm>
          <a:prstGeom prst="rect">
            <a:avLst/>
          </a:prstGeom>
        </p:spPr>
      </p:pic>
    </p:spTree>
    <p:extLst>
      <p:ext uri="{BB962C8B-B14F-4D97-AF65-F5344CB8AC3E}">
        <p14:creationId xmlns:p14="http://schemas.microsoft.com/office/powerpoint/2010/main" val="148626623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TotalTime>
  <Words>814</Words>
  <Application>Microsoft Macintosh PowerPoint</Application>
  <PresentationFormat>On-screen Show (16:9)</PresentationFormat>
  <Paragraphs>60</Paragraphs>
  <Slides>19</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Open Sans Medium</vt:lpstr>
      <vt:lpstr>Arial</vt:lpstr>
      <vt:lpstr>Open Sans</vt:lpstr>
      <vt:lpstr>Roboto</vt:lpstr>
      <vt:lpstr>Roboto Slab Light</vt:lpstr>
      <vt:lpstr>Linux Foundation EU Theme 2023</vt:lpstr>
      <vt:lpstr>OpenChain Monthly North America / Asia Meeting</vt:lpstr>
      <vt:lpstr>Anti-Trust Policy Notice</vt:lpstr>
      <vt:lpstr>Regular Agenda</vt:lpstr>
      <vt:lpstr>News</vt:lpstr>
      <vt:lpstr>Project Meetings This Week (all times UTC)</vt:lpstr>
      <vt:lpstr>openEuler Adoption of OpenChain ISO/IEC 18974</vt:lpstr>
      <vt:lpstr>OpenChain @ OSS Europe</vt:lpstr>
      <vt:lpstr>PowerPoint Presentation</vt:lpstr>
      <vt:lpstr>PowerPoint Presentation</vt:lpstr>
      <vt:lpstr>PowerPoint Presentation</vt:lpstr>
      <vt:lpstr>Work on standards and core material</vt:lpstr>
      <vt:lpstr>The ISO Standards – All The Open Issues</vt:lpstr>
      <vt:lpstr>Last OpenChain North America / Europe Call</vt:lpstr>
      <vt:lpstr>Items Scheduled For This Call</vt:lpstr>
      <vt:lpstr>Work on reference and supporting material</vt:lpstr>
      <vt:lpstr>OpenChain Education Work Group – Monthly Meeting</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66</cp:revision>
  <dcterms:modified xsi:type="dcterms:W3CDTF">2024-06-18T01:53:01Z</dcterms:modified>
</cp:coreProperties>
</file>