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33"/>
  </p:notesMasterIdLst>
  <p:sldIdLst>
    <p:sldId id="257" r:id="rId2"/>
    <p:sldId id="269" r:id="rId3"/>
    <p:sldId id="270" r:id="rId4"/>
    <p:sldId id="271" r:id="rId5"/>
    <p:sldId id="644" r:id="rId6"/>
    <p:sldId id="630" r:id="rId7"/>
    <p:sldId id="645" r:id="rId8"/>
    <p:sldId id="275" r:id="rId9"/>
    <p:sldId id="284" r:id="rId10"/>
    <p:sldId id="638" r:id="rId11"/>
    <p:sldId id="642" r:id="rId12"/>
    <p:sldId id="641" r:id="rId13"/>
    <p:sldId id="643" r:id="rId14"/>
    <p:sldId id="362" r:id="rId15"/>
    <p:sldId id="342" r:id="rId16"/>
    <p:sldId id="343" r:id="rId17"/>
    <p:sldId id="344" r:id="rId18"/>
    <p:sldId id="345" r:id="rId19"/>
    <p:sldId id="346" r:id="rId20"/>
    <p:sldId id="347" r:id="rId21"/>
    <p:sldId id="348" r:id="rId22"/>
    <p:sldId id="349" r:id="rId23"/>
    <p:sldId id="350" r:id="rId24"/>
    <p:sldId id="351" r:id="rId25"/>
    <p:sldId id="352" r:id="rId26"/>
    <p:sldId id="640" r:id="rId27"/>
    <p:sldId id="276" r:id="rId28"/>
    <p:sldId id="646" r:id="rId29"/>
    <p:sldId id="278" r:id="rId30"/>
    <p:sldId id="279" r:id="rId31"/>
    <p:sldId id="267"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0"/>
    <p:restoredTop sz="96654"/>
  </p:normalViewPr>
  <p:slideViewPr>
    <p:cSldViewPr snapToGrid="0">
      <p:cViewPr varScale="1">
        <p:scale>
          <a:sx n="181" d="100"/>
          <a:sy n="181" d="100"/>
        </p:scale>
        <p:origin x="184" y="3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4" name="Google Shape;584;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8748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e7fc370c5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0" name="Google Shape;590;g2e7fc370c5f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38255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2e7fc370c5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8" name="Google Shape;598;g2e7fc370c5f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2492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e7fc370c5f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g2e7fc370c5f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35383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2e7fc370c5f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8" name="Google Shape;618;g2e7fc370c5f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7990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2e7fc370c5f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6" name="Google Shape;626;g2e7fc370c5f_0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22521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4" name="Google Shape;634;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22129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2e7fc370c5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0" name="Google Shape;640;g2e7fc370c5f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55278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2e7fc370c5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8" name="Google Shape;648;g2e7fc370c5f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3762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e7fc370c5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6" name="Google Shape;656;g2e7fc370c5f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7399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2e7fc370c5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4" name="Google Shape;664;g2e7fc370c5f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1069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510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798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e62ad20c76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7" name="Google Shape;577;g2e62ad20c76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16385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penchainproject.org/news/2024/07/03/openchain-project-monthly-north-america-and-europe-call-july-full-record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openchainproject.org/resources/faq#specification-development-questions" TargetMode="External"/><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openchainproject.org/resources/faq#specification-development-question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ISO-5230-2020/en/ISO-5230-2020.md"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openchainproject.org/resources/faq#specification-development-questions" TargetMode="External"/><Relationship Id="rId5" Type="http://schemas.openxmlformats.org/officeDocument/2006/relationships/hyperlink" Target="https://github.com/OpenChain-Project/License-Compliance-Specification/issues?q=is%3Aissue+is%3Aclosed" TargetMode="External"/><Relationship Id="rId4" Type="http://schemas.openxmlformats.org/officeDocument/2006/relationships/hyperlink" Target="https://github.com/OpenChain-Project/License-Compliance-Specification/blob/master/3.0/en/openchain-license-compliance-3.0.m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OpenChain-Project/Security-Assurance-Specification/blob/main/Security-Assurance-Specification/ISO-18974/en/ISO-18974.md"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openchainproject.org/resources/faq#specification-development-questions" TargetMode="External"/><Relationship Id="rId5" Type="http://schemas.openxmlformats.org/officeDocument/2006/relationships/hyperlink" Target="https://github.com/OpenChain-Project/Security-Assurance-Specification/issues?q=is%3Aissue+is%3Aclosed" TargetMode="External"/><Relationship Id="rId4" Type="http://schemas.openxmlformats.org/officeDocument/2006/relationships/hyperlink" Target="https://github.com/OpenChain-Project/Security-Assurance-Specification/blob/main/Security-Assurance-Specification/2.0/en/openchain-security-specification-2.0.md"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openchainproject.org/news/2024/07/07/lfc193-bite-sized-videos"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openchainproject.org/featured/2024/07/09/iav-iso-iec-52302020" TargetMode="Externa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openchainproject.org/news/2024/07/03/openchain-ai-study-group-monthly-workshop-for-north-america-and-europe-2024-07-02-recordi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s://zoom-lfx.platform.linuxfoundation.org/meeting/98327905457?password=a5544a1a-f24a-41fc-83eb-b1cb4ac9820c" TargetMode="Externa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github.com/OpenChain-Project/License-Compliance-Specification/issu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7947812"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a:t>
            </a:r>
            <a:br>
              <a:rPr lang="en-US" dirty="0"/>
            </a:br>
            <a:r>
              <a:rPr lang="en-US" dirty="0"/>
              <a:t>North America / Asia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2024-07-16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Last OpenChain North America / Europe Call</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a:xfrm>
            <a:off x="280350" y="2180492"/>
            <a:ext cx="8520600" cy="998806"/>
          </a:xfrm>
        </p:spPr>
        <p:txBody>
          <a:bodyPr>
            <a:noAutofit/>
          </a:bodyPr>
          <a:lstStyle/>
          <a:p>
            <a:pPr marL="114300" indent="0">
              <a:buNone/>
            </a:pPr>
            <a:r>
              <a:rPr lang="en-US" sz="950" b="1" dirty="0">
                <a:latin typeface="Open Sans" panose="020B0606030504020204" pitchFamily="34" charset="0"/>
                <a:ea typeface="Open Sans" panose="020B0606030504020204" pitchFamily="34" charset="0"/>
                <a:cs typeface="Open Sans" panose="020B0606030504020204" pitchFamily="34" charset="0"/>
              </a:rPr>
              <a:t>Full Recording:</a:t>
            </a:r>
          </a:p>
          <a:p>
            <a:pPr marL="114300" indent="0">
              <a:buNone/>
            </a:pPr>
            <a:r>
              <a:rPr lang="en-US" sz="950" b="1" dirty="0">
                <a:latin typeface="Open Sans" panose="020B0606030504020204" pitchFamily="34" charset="0"/>
                <a:ea typeface="Open Sans" panose="020B0606030504020204" pitchFamily="34" charset="0"/>
                <a:cs typeface="Open Sans" panose="020B0606030504020204" pitchFamily="34" charset="0"/>
                <a:hlinkClick r:id="rId3"/>
              </a:rPr>
              <a:t>https://openchainproject.org/news/2024/07/03/openchain-project-monthly-north-america-and-europe-call-july-full-recording</a:t>
            </a:r>
            <a:r>
              <a:rPr lang="en-US" sz="950" b="1" dirty="0">
                <a:latin typeface="Open Sans" panose="020B0606030504020204" pitchFamily="34" charset="0"/>
                <a:ea typeface="Open Sans" panose="020B0606030504020204" pitchFamily="34" charset="0"/>
                <a:cs typeface="Open Sans" panose="020B0606030504020204" pitchFamily="34" charset="0"/>
              </a:rPr>
              <a:t> </a:t>
            </a:r>
          </a:p>
          <a:p>
            <a:pPr marL="114300" indent="0">
              <a:buNone/>
            </a:pPr>
            <a:endParaRPr lang="en-US" sz="950" b="1" dirty="0">
              <a:latin typeface="Open Sans" panose="020B0606030504020204" pitchFamily="34" charset="0"/>
              <a:ea typeface="Open Sans" panose="020B0606030504020204" pitchFamily="34" charset="0"/>
              <a:cs typeface="Open Sans" panose="020B0606030504020204" pitchFamily="34" charset="0"/>
            </a:endParaRPr>
          </a:p>
          <a:p>
            <a:pPr marL="114300" indent="0">
              <a:buNone/>
            </a:pPr>
            <a:r>
              <a:rPr lang="en-US" sz="950" b="1" dirty="0">
                <a:latin typeface="Open Sans" panose="020B0606030504020204" pitchFamily="34" charset="0"/>
                <a:ea typeface="Open Sans" panose="020B0606030504020204" pitchFamily="34" charset="0"/>
                <a:cs typeface="Open Sans" panose="020B0606030504020204" pitchFamily="34" charset="0"/>
              </a:rPr>
              <a:t>Discussed the details of the public comment period. This was a chance for everyone to ask questions.</a:t>
            </a:r>
          </a:p>
        </p:txBody>
      </p:sp>
    </p:spTree>
    <p:extLst>
      <p:ext uri="{BB962C8B-B14F-4D97-AF65-F5344CB8AC3E}">
        <p14:creationId xmlns:p14="http://schemas.microsoft.com/office/powerpoint/2010/main" val="4277451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02B2-595D-721B-AA87-B6F241DABC76}"/>
              </a:ext>
            </a:extLst>
          </p:cNvPr>
          <p:cNvSpPr>
            <a:spLocks noGrp="1"/>
          </p:cNvSpPr>
          <p:nvPr>
            <p:ph type="title"/>
          </p:nvPr>
        </p:nvSpPr>
        <p:spPr/>
        <p:txBody>
          <a:bodyPr>
            <a:normAutofit fontScale="90000"/>
          </a:bodyPr>
          <a:lstStyle/>
          <a:p>
            <a:r>
              <a:rPr lang="en-US" dirty="0"/>
              <a:t>Specification Development Process #1</a:t>
            </a:r>
          </a:p>
        </p:txBody>
      </p:sp>
      <p:pic>
        <p:nvPicPr>
          <p:cNvPr id="5" name="Picture 4" descr="A screenshot of a white and black text&#10;&#10;Description automatically generated">
            <a:extLst>
              <a:ext uri="{FF2B5EF4-FFF2-40B4-BE49-F238E27FC236}">
                <a16:creationId xmlns:a16="http://schemas.microsoft.com/office/drawing/2014/main" id="{3DB87BB5-B953-849D-C184-66CB98CEE40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80350" y="1266450"/>
            <a:ext cx="8520588" cy="2168513"/>
          </a:xfrm>
          <a:prstGeom prst="rect">
            <a:avLst/>
          </a:prstGeom>
        </p:spPr>
      </p:pic>
      <p:sp>
        <p:nvSpPr>
          <p:cNvPr id="4" name="TextBox 3">
            <a:extLst>
              <a:ext uri="{FF2B5EF4-FFF2-40B4-BE49-F238E27FC236}">
                <a16:creationId xmlns:a16="http://schemas.microsoft.com/office/drawing/2014/main" id="{C9653C7C-AF18-631D-7392-E741B65CB003}"/>
              </a:ext>
            </a:extLst>
          </p:cNvPr>
          <p:cNvSpPr txBox="1"/>
          <p:nvPr/>
        </p:nvSpPr>
        <p:spPr>
          <a:xfrm>
            <a:off x="640475" y="3935895"/>
            <a:ext cx="7863050" cy="307777"/>
          </a:xfrm>
          <a:prstGeom prst="rect">
            <a:avLst/>
          </a:prstGeom>
          <a:noFill/>
        </p:spPr>
        <p:txBody>
          <a:bodyPr wrap="none" rtlCol="0">
            <a:spAutoFit/>
          </a:bodyPr>
          <a:lstStyle/>
          <a:p>
            <a:pPr algn="ctr"/>
            <a:r>
              <a:rPr lang="en-US" dirty="0"/>
              <a:t>As per our FAQ: </a:t>
            </a:r>
            <a:r>
              <a:rPr lang="en-US" dirty="0">
                <a:hlinkClick r:id="rId3"/>
              </a:rPr>
              <a:t>https://openchainproject.org/resources/faq#specification-development-questions</a:t>
            </a:r>
            <a:r>
              <a:rPr lang="en-US" dirty="0"/>
              <a:t> </a:t>
            </a:r>
          </a:p>
        </p:txBody>
      </p:sp>
    </p:spTree>
    <p:extLst>
      <p:ext uri="{BB962C8B-B14F-4D97-AF65-F5344CB8AC3E}">
        <p14:creationId xmlns:p14="http://schemas.microsoft.com/office/powerpoint/2010/main" val="2526416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02B2-595D-721B-AA87-B6F241DABC76}"/>
              </a:ext>
            </a:extLst>
          </p:cNvPr>
          <p:cNvSpPr>
            <a:spLocks noGrp="1"/>
          </p:cNvSpPr>
          <p:nvPr>
            <p:ph type="title"/>
          </p:nvPr>
        </p:nvSpPr>
        <p:spPr/>
        <p:txBody>
          <a:bodyPr>
            <a:normAutofit fontScale="90000"/>
          </a:bodyPr>
          <a:lstStyle/>
          <a:p>
            <a:r>
              <a:rPr lang="en-US" dirty="0"/>
              <a:t>Specification Development Process #2</a:t>
            </a:r>
          </a:p>
        </p:txBody>
      </p:sp>
      <p:pic>
        <p:nvPicPr>
          <p:cNvPr id="7" name="Picture 6" descr="A white background with black text&#10;&#10;Description automatically generated">
            <a:extLst>
              <a:ext uri="{FF2B5EF4-FFF2-40B4-BE49-F238E27FC236}">
                <a16:creationId xmlns:a16="http://schemas.microsoft.com/office/drawing/2014/main" id="{149B5D55-C61A-C2A6-B702-CFBEE204B42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2832" y="1176792"/>
            <a:ext cx="6918336" cy="3050943"/>
          </a:xfrm>
          <a:prstGeom prst="rect">
            <a:avLst/>
          </a:prstGeom>
        </p:spPr>
      </p:pic>
    </p:spTree>
    <p:extLst>
      <p:ext uri="{BB962C8B-B14F-4D97-AF65-F5344CB8AC3E}">
        <p14:creationId xmlns:p14="http://schemas.microsoft.com/office/powerpoint/2010/main" val="1342043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02B2-595D-721B-AA87-B6F241DABC76}"/>
              </a:ext>
            </a:extLst>
          </p:cNvPr>
          <p:cNvSpPr>
            <a:spLocks noGrp="1"/>
          </p:cNvSpPr>
          <p:nvPr>
            <p:ph type="title"/>
          </p:nvPr>
        </p:nvSpPr>
        <p:spPr/>
        <p:txBody>
          <a:bodyPr>
            <a:normAutofit fontScale="90000"/>
          </a:bodyPr>
          <a:lstStyle/>
          <a:p>
            <a:r>
              <a:rPr lang="en-US" dirty="0"/>
              <a:t>Specification Development Process #3</a:t>
            </a:r>
          </a:p>
        </p:txBody>
      </p:sp>
      <p:pic>
        <p:nvPicPr>
          <p:cNvPr id="6" name="Picture 5" descr="A screenshot of a web page&#10;&#10;Description automatically generated">
            <a:extLst>
              <a:ext uri="{FF2B5EF4-FFF2-40B4-BE49-F238E27FC236}">
                <a16:creationId xmlns:a16="http://schemas.microsoft.com/office/drawing/2014/main" id="{497A87A7-16E8-9B30-38D0-030C58144C8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94559" y="1017800"/>
            <a:ext cx="6528021" cy="4089719"/>
          </a:xfrm>
          <a:prstGeom prst="rect">
            <a:avLst/>
          </a:prstGeom>
        </p:spPr>
      </p:pic>
    </p:spTree>
    <p:extLst>
      <p:ext uri="{BB962C8B-B14F-4D97-AF65-F5344CB8AC3E}">
        <p14:creationId xmlns:p14="http://schemas.microsoft.com/office/powerpoint/2010/main" val="3849302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g2e62ad20c76_0_657"/>
          <p:cNvSpPr txBox="1">
            <a:spLocks noGrp="1"/>
          </p:cNvSpPr>
          <p:nvPr>
            <p:ph type="body" idx="1"/>
          </p:nvPr>
        </p:nvSpPr>
        <p:spPr>
          <a:xfrm>
            <a:off x="280350" y="1812896"/>
            <a:ext cx="8520600" cy="2792700"/>
          </a:xfrm>
          <a:prstGeom prst="rect">
            <a:avLst/>
          </a:prstGeom>
          <a:noFill/>
          <a:ln>
            <a:noFill/>
          </a:ln>
        </p:spPr>
        <p:txBody>
          <a:bodyPr spcFirstLastPara="1" wrap="square" lIns="91425" tIns="91425" rIns="91425" bIns="91425" anchor="t" anchorCtr="0">
            <a:normAutofit/>
          </a:bodyPr>
          <a:lstStyle/>
          <a:p>
            <a:pPr marL="114300" lvl="0" indent="0" algn="ctr" rtl="0">
              <a:lnSpc>
                <a:spcPct val="115000"/>
              </a:lnSpc>
              <a:spcBef>
                <a:spcPts val="0"/>
              </a:spcBef>
              <a:spcAft>
                <a:spcPts val="0"/>
              </a:spcAft>
              <a:buSzPts val="1800"/>
              <a:buNone/>
            </a:pPr>
            <a:r>
              <a:rPr lang="en-US" b="1" i="0" dirty="0">
                <a:solidFill>
                  <a:srgbClr val="252525"/>
                </a:solidFill>
                <a:highlight>
                  <a:srgbClr val="FFFFFF"/>
                </a:highlight>
                <a:latin typeface="Open Sans"/>
                <a:ea typeface="Open Sans"/>
                <a:cs typeface="Open Sans"/>
                <a:sym typeface="Open Sans"/>
              </a:rPr>
              <a:t>Starting 2024-06-19 ~ Ending 2024-12-19</a:t>
            </a:r>
            <a:endParaRPr dirty="0"/>
          </a:p>
          <a:p>
            <a:pPr marL="457200" lvl="0" indent="-342900" algn="l" rtl="0">
              <a:lnSpc>
                <a:spcPct val="115000"/>
              </a:lnSpc>
              <a:spcBef>
                <a:spcPts val="0"/>
              </a:spcBef>
              <a:spcAft>
                <a:spcPts val="0"/>
              </a:spcAft>
              <a:buSzPts val="1800"/>
              <a:buChar char="●"/>
            </a:pPr>
            <a:r>
              <a:rPr lang="en-US" b="0" i="0" dirty="0">
                <a:solidFill>
                  <a:srgbClr val="252525"/>
                </a:solidFill>
                <a:highlight>
                  <a:srgbClr val="FFFFFF"/>
                </a:highlight>
                <a:latin typeface="Roboto"/>
                <a:ea typeface="Roboto"/>
                <a:cs typeface="Roboto"/>
                <a:sym typeface="Roboto"/>
              </a:rPr>
              <a:t>The OpenChain Project has announced the beginning of its six month Public Comment Period for proposed draft updates to the open source license compliance (ISO/IEC 5230:2020) and open source security assurance (ISO/IEC 18974:2023) specifications.</a:t>
            </a:r>
            <a:endParaRPr dirty="0"/>
          </a:p>
          <a:p>
            <a:pPr marL="457200" lvl="0" indent="-342900" algn="l" rtl="0">
              <a:lnSpc>
                <a:spcPct val="115000"/>
              </a:lnSpc>
              <a:spcBef>
                <a:spcPts val="0"/>
              </a:spcBef>
              <a:spcAft>
                <a:spcPts val="0"/>
              </a:spcAft>
              <a:buSzPts val="1800"/>
              <a:buChar char="●"/>
            </a:pPr>
            <a:r>
              <a:rPr lang="en-US" b="0" i="0" dirty="0">
                <a:solidFill>
                  <a:srgbClr val="252525"/>
                </a:solidFill>
                <a:highlight>
                  <a:srgbClr val="FFFFFF"/>
                </a:highlight>
                <a:latin typeface="Roboto"/>
                <a:ea typeface="Roboto"/>
                <a:cs typeface="Roboto"/>
                <a:sym typeface="Roboto"/>
              </a:rPr>
              <a:t>As per our </a:t>
            </a:r>
            <a:r>
              <a:rPr lang="en-US" b="0" i="0" u="sng" strike="noStrike" dirty="0">
                <a:solidFill>
                  <a:srgbClr val="00AEBC"/>
                </a:solidFill>
                <a:highlight>
                  <a:srgbClr val="FFFFFF"/>
                </a:highlight>
                <a:latin typeface="Roboto"/>
                <a:ea typeface="Roboto"/>
                <a:cs typeface="Roboto"/>
                <a:sym typeface="Roboto"/>
                <a:hlinkClick r:id="rId3">
                  <a:extLst>
                    <a:ext uri="{A12FA001-AC4F-418D-AE19-62706E023703}">
                      <ahyp:hlinkClr xmlns:ahyp="http://schemas.microsoft.com/office/drawing/2018/hyperlinkcolor" val="tx"/>
                    </a:ext>
                  </a:extLst>
                </a:hlinkClick>
              </a:rPr>
              <a:t>specification development process outlined in the project FAQ</a:t>
            </a:r>
            <a:r>
              <a:rPr lang="en-US" b="0" i="0" dirty="0">
                <a:solidFill>
                  <a:srgbClr val="252525"/>
                </a:solidFill>
                <a:highlight>
                  <a:srgbClr val="FFFFFF"/>
                </a:highlight>
                <a:latin typeface="Roboto"/>
                <a:ea typeface="Roboto"/>
                <a:cs typeface="Roboto"/>
                <a:sym typeface="Roboto"/>
              </a:rPr>
              <a:t>, this Public Comment Period will run for six months, and it will be followed by a three month Freeze Period.</a:t>
            </a:r>
            <a:endParaRPr dirty="0"/>
          </a:p>
          <a:p>
            <a:pPr marL="114300" lvl="0" indent="0" algn="l" rtl="0">
              <a:lnSpc>
                <a:spcPct val="115000"/>
              </a:lnSpc>
              <a:spcBef>
                <a:spcPts val="0"/>
              </a:spcBef>
              <a:spcAft>
                <a:spcPts val="0"/>
              </a:spcAft>
              <a:buSzPts val="1800"/>
              <a:buNone/>
            </a:pPr>
            <a:endParaRPr dirty="0"/>
          </a:p>
        </p:txBody>
      </p:sp>
      <p:pic>
        <p:nvPicPr>
          <p:cNvPr id="580" name="Google Shape;580;g2e62ad20c76_0_657" descr="A blue background with white text&#10;&#10;Description automatically generated"/>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0" y="0"/>
            <a:ext cx="8412480" cy="1729232"/>
          </a:xfrm>
          <a:prstGeom prst="rect">
            <a:avLst/>
          </a:prstGeom>
          <a:noFill/>
          <a:ln>
            <a:noFill/>
          </a:ln>
        </p:spPr>
      </p:pic>
      <p:pic>
        <p:nvPicPr>
          <p:cNvPr id="581" name="Google Shape;581;g2e62ad20c76_0_657" descr="A qr code with black squares&#10;&#10;Description automatically generated"/>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7410616" y="0"/>
            <a:ext cx="1733382" cy="1733383"/>
          </a:xfrm>
          <a:prstGeom prst="rect">
            <a:avLst/>
          </a:prstGeom>
          <a:noFill/>
          <a:ln>
            <a:noFill/>
          </a:ln>
        </p:spPr>
      </p:pic>
    </p:spTree>
    <p:extLst>
      <p:ext uri="{BB962C8B-B14F-4D97-AF65-F5344CB8AC3E}">
        <p14:creationId xmlns:p14="http://schemas.microsoft.com/office/powerpoint/2010/main" val="4249817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5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67"/>
              <a:buNone/>
            </a:pPr>
            <a:r>
              <a:rPr lang="en-US" sz="2400" dirty="0">
                <a:solidFill>
                  <a:srgbClr val="003778"/>
                </a:solidFill>
              </a:rPr>
              <a:t>Review of suggested changes to ISO/IEC 5230:2020</a:t>
            </a:r>
            <a:endParaRPr dirty="0"/>
          </a:p>
        </p:txBody>
      </p:sp>
      <p:sp>
        <p:nvSpPr>
          <p:cNvPr id="587" name="Google Shape;587;p58"/>
          <p:cNvSpPr txBox="1">
            <a:spLocks noGrp="1"/>
          </p:cNvSpPr>
          <p:nvPr>
            <p:ph type="body" idx="1"/>
          </p:nvPr>
        </p:nvSpPr>
        <p:spPr>
          <a:xfrm>
            <a:off x="280350" y="1266450"/>
            <a:ext cx="8520600" cy="3339000"/>
          </a:xfrm>
          <a:prstGeom prst="rect">
            <a:avLst/>
          </a:prstGeom>
          <a:noFill/>
          <a:ln>
            <a:noFill/>
          </a:ln>
        </p:spPr>
        <p:txBody>
          <a:bodyPr spcFirstLastPara="1" wrap="square" lIns="91425" tIns="91425" rIns="91425" bIns="91425" anchor="t" anchorCtr="0">
            <a:normAutofit fontScale="92500" lnSpcReduction="20000"/>
          </a:bodyPr>
          <a:lstStyle/>
          <a:p>
            <a:pPr marL="457200" lvl="0" indent="-325755" algn="l" rtl="0">
              <a:spcBef>
                <a:spcPts val="0"/>
              </a:spcBef>
              <a:spcAft>
                <a:spcPts val="0"/>
              </a:spcAft>
              <a:buSzPct val="100000"/>
              <a:buChar char="●"/>
            </a:pPr>
            <a:r>
              <a:rPr lang="en-US" dirty="0"/>
              <a:t>Current ISO standard:</a:t>
            </a:r>
            <a:endParaRPr dirty="0"/>
          </a:p>
          <a:p>
            <a:pPr marL="914400" lvl="1" indent="-304165" algn="l" rtl="0">
              <a:spcBef>
                <a:spcPts val="0"/>
              </a:spcBef>
              <a:spcAft>
                <a:spcPts val="0"/>
              </a:spcAft>
              <a:buSzPct val="100000"/>
              <a:buChar char="○"/>
            </a:pPr>
            <a:r>
              <a:rPr lang="en-US" u="sng" dirty="0">
                <a:solidFill>
                  <a:schemeClr val="hlink"/>
                </a:solidFill>
                <a:hlinkClick r:id="rId3"/>
              </a:rPr>
              <a:t>https://github.com/OpenChain-Project/License-Compliance-Specification/blob/master/ISO-5230-2020/en/ISO-5230-2020.md</a:t>
            </a:r>
            <a:r>
              <a:rPr lang="en-US" dirty="0"/>
              <a:t> </a:t>
            </a:r>
            <a:endParaRPr dirty="0"/>
          </a:p>
          <a:p>
            <a:pPr marL="457200" lvl="0" indent="-325755" algn="l" rtl="0">
              <a:spcBef>
                <a:spcPts val="0"/>
              </a:spcBef>
              <a:spcAft>
                <a:spcPts val="0"/>
              </a:spcAft>
              <a:buSzPct val="100000"/>
              <a:buChar char="●"/>
            </a:pPr>
            <a:r>
              <a:rPr lang="en-US" dirty="0"/>
              <a:t>Current Next Generation Draft (pre-public comments period):</a:t>
            </a:r>
            <a:endParaRPr dirty="0"/>
          </a:p>
          <a:p>
            <a:pPr marL="914400" lvl="1" indent="-325755" algn="l" rtl="0">
              <a:spcBef>
                <a:spcPts val="0"/>
              </a:spcBef>
              <a:spcAft>
                <a:spcPts val="0"/>
              </a:spcAft>
              <a:buSzPct val="128571"/>
              <a:buChar char="○"/>
            </a:pPr>
            <a:r>
              <a:rPr lang="en-US" u="sng" dirty="0">
                <a:solidFill>
                  <a:schemeClr val="hlink"/>
                </a:solidFill>
                <a:hlinkClick r:id="rId4"/>
              </a:rPr>
              <a:t>https://github.com/OpenChain-Project/License-Compliance-Specification/blob/master/3.0/en/openchain-license-compliance-3.0.md</a:t>
            </a:r>
            <a:r>
              <a:rPr lang="en-US" dirty="0"/>
              <a:t> </a:t>
            </a:r>
            <a:endParaRPr dirty="0"/>
          </a:p>
          <a:p>
            <a:pPr marL="457200" lvl="0" indent="-325755" algn="l" rtl="0">
              <a:spcBef>
                <a:spcPts val="0"/>
              </a:spcBef>
              <a:spcAft>
                <a:spcPts val="0"/>
              </a:spcAft>
              <a:buSzPct val="100000"/>
              <a:buChar char="●"/>
            </a:pPr>
            <a:r>
              <a:rPr lang="en-US" dirty="0"/>
              <a:t>All open issues have been closed by the Specification Work Group</a:t>
            </a:r>
            <a:endParaRPr dirty="0"/>
          </a:p>
          <a:p>
            <a:pPr marL="914400" lvl="1" indent="-304165" algn="l" rtl="0">
              <a:spcBef>
                <a:spcPts val="0"/>
              </a:spcBef>
              <a:spcAft>
                <a:spcPts val="0"/>
              </a:spcAft>
              <a:buSzPct val="100000"/>
              <a:buChar char="○"/>
            </a:pPr>
            <a:r>
              <a:rPr lang="en-US" u="sng" dirty="0">
                <a:solidFill>
                  <a:schemeClr val="hlink"/>
                </a:solidFill>
                <a:hlinkClick r:id="rId5"/>
              </a:rPr>
              <a:t>https://github.com/OpenChain-Project/License-Compliance-Specification/issues?q=is%3Aissue+is%3Aclosed</a:t>
            </a:r>
            <a:r>
              <a:rPr lang="en-US" dirty="0"/>
              <a:t> </a:t>
            </a:r>
            <a:endParaRPr dirty="0"/>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r>
              <a:rPr lang="en-US" dirty="0"/>
              <a:t>Next:</a:t>
            </a:r>
            <a:endParaRPr dirty="0"/>
          </a:p>
          <a:p>
            <a:pPr marL="457200" lvl="0" indent="-325755" algn="l" rtl="0">
              <a:lnSpc>
                <a:spcPct val="115000"/>
              </a:lnSpc>
              <a:spcBef>
                <a:spcPts val="0"/>
              </a:spcBef>
              <a:spcAft>
                <a:spcPts val="0"/>
              </a:spcAft>
              <a:buSzPct val="100000"/>
              <a:buChar char="●"/>
            </a:pPr>
            <a:r>
              <a:rPr lang="en-US" dirty="0"/>
              <a:t>Six month public comment period launched 19th June 2024 as per our specification development process:</a:t>
            </a:r>
            <a:endParaRPr dirty="0"/>
          </a:p>
          <a:p>
            <a:pPr marL="914400" lvl="1" indent="-325755" algn="l" rtl="0">
              <a:lnSpc>
                <a:spcPct val="115000"/>
              </a:lnSpc>
              <a:spcBef>
                <a:spcPts val="0"/>
              </a:spcBef>
              <a:spcAft>
                <a:spcPts val="0"/>
              </a:spcAft>
              <a:buSzPct val="128571"/>
              <a:buChar char="○"/>
            </a:pPr>
            <a:r>
              <a:rPr lang="en-US" u="sng" dirty="0">
                <a:solidFill>
                  <a:schemeClr val="hlink"/>
                </a:solidFill>
                <a:hlinkClick r:id="rId6"/>
              </a:rPr>
              <a:t>https://openchainproject.org/resources/faq#specification-development-questions</a:t>
            </a:r>
            <a:r>
              <a:rPr lang="en-US" dirty="0"/>
              <a:t> </a:t>
            </a:r>
            <a:endParaRPr dirty="0"/>
          </a:p>
          <a:p>
            <a:pPr marL="457200" lvl="0" indent="-325755" algn="l" rtl="0">
              <a:lnSpc>
                <a:spcPct val="115000"/>
              </a:lnSpc>
              <a:spcBef>
                <a:spcPts val="0"/>
              </a:spcBef>
              <a:spcAft>
                <a:spcPts val="0"/>
              </a:spcAft>
              <a:buSzPct val="100000"/>
              <a:buChar char="●"/>
            </a:pPr>
            <a:r>
              <a:rPr lang="en-US" dirty="0"/>
              <a:t>This will be followed by a Three Month freeze period</a:t>
            </a:r>
            <a:endParaRPr dirty="0"/>
          </a:p>
        </p:txBody>
      </p:sp>
    </p:spTree>
    <p:extLst>
      <p:ext uri="{BB962C8B-B14F-4D97-AF65-F5344CB8AC3E}">
        <p14:creationId xmlns:p14="http://schemas.microsoft.com/office/powerpoint/2010/main" val="193095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g2e7fc370c5f_0_5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67"/>
              <a:buNone/>
            </a:pPr>
            <a:r>
              <a:rPr lang="en-US" sz="2400" dirty="0">
                <a:solidFill>
                  <a:srgbClr val="003778"/>
                </a:solidFill>
              </a:rPr>
              <a:t>Example Suggestion for ISO/IEC 5230:2020</a:t>
            </a:r>
            <a:endParaRPr dirty="0"/>
          </a:p>
        </p:txBody>
      </p:sp>
      <p:sp>
        <p:nvSpPr>
          <p:cNvPr id="593" name="Google Shape;593;g2e7fc370c5f_0_55"/>
          <p:cNvSpPr/>
          <p:nvPr/>
        </p:nvSpPr>
        <p:spPr>
          <a:xfrm rot="-3152168">
            <a:off x="3639961" y="2808196"/>
            <a:ext cx="480386" cy="255494"/>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Medium"/>
              <a:ea typeface="Open Sans Medium"/>
              <a:cs typeface="Open Sans Medium"/>
              <a:sym typeface="Open Sans Medium"/>
            </a:endParaRPr>
          </a:p>
        </p:txBody>
      </p:sp>
      <p:pic>
        <p:nvPicPr>
          <p:cNvPr id="594" name="Google Shape;594;g2e7fc370c5f_0_55"/>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48424" y="1017800"/>
            <a:ext cx="3022426" cy="2829075"/>
          </a:xfrm>
          <a:prstGeom prst="rect">
            <a:avLst/>
          </a:prstGeom>
          <a:noFill/>
          <a:ln>
            <a:noFill/>
          </a:ln>
        </p:spPr>
      </p:pic>
      <p:pic>
        <p:nvPicPr>
          <p:cNvPr id="595" name="Google Shape;595;g2e7fc370c5f_0_55"/>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4389451" y="1684175"/>
            <a:ext cx="3284225" cy="3016785"/>
          </a:xfrm>
          <a:prstGeom prst="rect">
            <a:avLst/>
          </a:prstGeom>
          <a:noFill/>
          <a:ln>
            <a:noFill/>
          </a:ln>
        </p:spPr>
      </p:pic>
    </p:spTree>
    <p:extLst>
      <p:ext uri="{BB962C8B-B14F-4D97-AF65-F5344CB8AC3E}">
        <p14:creationId xmlns:p14="http://schemas.microsoft.com/office/powerpoint/2010/main" val="3674319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g2e7fc370c5f_0_6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67"/>
              <a:buNone/>
            </a:pPr>
            <a:r>
              <a:rPr lang="en-US" sz="2400" dirty="0">
                <a:solidFill>
                  <a:srgbClr val="003778"/>
                </a:solidFill>
              </a:rPr>
              <a:t>Example Suggestion for ISO/IEC 5230:2020</a:t>
            </a:r>
            <a:endParaRPr dirty="0"/>
          </a:p>
        </p:txBody>
      </p:sp>
      <p:sp>
        <p:nvSpPr>
          <p:cNvPr id="601" name="Google Shape;601;g2e7fc370c5f_0_64"/>
          <p:cNvSpPr/>
          <p:nvPr/>
        </p:nvSpPr>
        <p:spPr>
          <a:xfrm rot="-3152168">
            <a:off x="3639961" y="2808196"/>
            <a:ext cx="480386" cy="255494"/>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Medium"/>
              <a:ea typeface="Open Sans Medium"/>
              <a:cs typeface="Open Sans Medium"/>
              <a:sym typeface="Open Sans Medium"/>
            </a:endParaRPr>
          </a:p>
        </p:txBody>
      </p:sp>
      <p:pic>
        <p:nvPicPr>
          <p:cNvPr id="602" name="Google Shape;602;g2e7fc370c5f_0_64"/>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11701" y="1744672"/>
            <a:ext cx="5922924" cy="644950"/>
          </a:xfrm>
          <a:prstGeom prst="rect">
            <a:avLst/>
          </a:prstGeom>
          <a:noFill/>
          <a:ln>
            <a:noFill/>
          </a:ln>
        </p:spPr>
      </p:pic>
      <p:pic>
        <p:nvPicPr>
          <p:cNvPr id="603" name="Google Shape;603;g2e7fc370c5f_0_64"/>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2874950" y="3430150"/>
            <a:ext cx="6031391" cy="644950"/>
          </a:xfrm>
          <a:prstGeom prst="rect">
            <a:avLst/>
          </a:prstGeom>
          <a:noFill/>
          <a:ln>
            <a:noFill/>
          </a:ln>
        </p:spPr>
      </p:pic>
      <p:cxnSp>
        <p:nvCxnSpPr>
          <p:cNvPr id="604" name="Google Shape;604;g2e7fc370c5f_0_64"/>
          <p:cNvCxnSpPr/>
          <p:nvPr/>
        </p:nvCxnSpPr>
        <p:spPr>
          <a:xfrm>
            <a:off x="7299950" y="4000500"/>
            <a:ext cx="388500" cy="0"/>
          </a:xfrm>
          <a:prstGeom prst="straightConnector1">
            <a:avLst/>
          </a:prstGeom>
          <a:noFill/>
          <a:ln w="9525" cap="flat" cmpd="sng">
            <a:solidFill>
              <a:srgbClr val="FF0000"/>
            </a:solidFill>
            <a:prstDash val="solid"/>
            <a:round/>
            <a:headEnd type="none" w="med" len="med"/>
            <a:tailEnd type="none" w="med" len="med"/>
          </a:ln>
        </p:spPr>
      </p:cxnSp>
      <p:sp>
        <p:nvSpPr>
          <p:cNvPr id="605" name="Google Shape;605;g2e7fc370c5f_0_64"/>
          <p:cNvSpPr txBox="1"/>
          <p:nvPr/>
        </p:nvSpPr>
        <p:spPr>
          <a:xfrm>
            <a:off x="5730250" y="4114800"/>
            <a:ext cx="31761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
                <a:solidFill>
                  <a:srgbClr val="FF0000"/>
                </a:solidFill>
                <a:latin typeface="Open Sans Medium"/>
                <a:ea typeface="Open Sans Medium"/>
                <a:cs typeface="Open Sans Medium"/>
                <a:sym typeface="Open Sans Medium"/>
              </a:rPr>
              <a:t>Example of the type of error the public comment period is for </a:t>
            </a:r>
            <a:endParaRPr sz="800">
              <a:solidFill>
                <a:srgbClr val="FF0000"/>
              </a:solidFill>
              <a:latin typeface="Open Sans Medium"/>
              <a:ea typeface="Open Sans Medium"/>
              <a:cs typeface="Open Sans Medium"/>
              <a:sym typeface="Open Sans Medium"/>
            </a:endParaRPr>
          </a:p>
        </p:txBody>
      </p:sp>
      <p:sp>
        <p:nvSpPr>
          <p:cNvPr id="606" name="Google Shape;606;g2e7fc370c5f_0_64"/>
          <p:cNvSpPr/>
          <p:nvPr/>
        </p:nvSpPr>
        <p:spPr>
          <a:xfrm>
            <a:off x="7435250" y="4114800"/>
            <a:ext cx="117900" cy="100500"/>
          </a:xfrm>
          <a:prstGeom prst="upArrow">
            <a:avLst>
              <a:gd name="adj1" fmla="val 50000"/>
              <a:gd name="adj2" fmla="val 50000"/>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Medium"/>
              <a:ea typeface="Open Sans Medium"/>
              <a:cs typeface="Open Sans Medium"/>
              <a:sym typeface="Open Sans Medium"/>
            </a:endParaRPr>
          </a:p>
        </p:txBody>
      </p:sp>
      <p:cxnSp>
        <p:nvCxnSpPr>
          <p:cNvPr id="607" name="Google Shape;607;g2e7fc370c5f_0_64"/>
          <p:cNvCxnSpPr/>
          <p:nvPr/>
        </p:nvCxnSpPr>
        <p:spPr>
          <a:xfrm rot="10800000" flipH="1">
            <a:off x="7299950" y="3893675"/>
            <a:ext cx="121800" cy="68700"/>
          </a:xfrm>
          <a:prstGeom prst="straightConnector1">
            <a:avLst/>
          </a:prstGeom>
          <a:noFill/>
          <a:ln w="9525" cap="flat" cmpd="sng">
            <a:solidFill>
              <a:srgbClr val="FF0000"/>
            </a:solidFill>
            <a:prstDash val="solid"/>
            <a:round/>
            <a:headEnd type="none" w="med" len="med"/>
            <a:tailEnd type="none" w="med" len="med"/>
          </a:ln>
        </p:spPr>
      </p:cxnSp>
    </p:spTree>
    <p:extLst>
      <p:ext uri="{BB962C8B-B14F-4D97-AF65-F5344CB8AC3E}">
        <p14:creationId xmlns:p14="http://schemas.microsoft.com/office/powerpoint/2010/main" val="3164307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g2e7fc370c5f_0_7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67"/>
              <a:buNone/>
            </a:pPr>
            <a:r>
              <a:rPr lang="en-US" sz="2400" dirty="0">
                <a:solidFill>
                  <a:srgbClr val="003778"/>
                </a:solidFill>
              </a:rPr>
              <a:t>Example Suggestion for </a:t>
            </a:r>
            <a:r>
              <a:rPr lang="en-US" sz="2400" dirty="0">
                <a:solidFill>
                  <a:schemeClr val="accent1"/>
                </a:solidFill>
              </a:rPr>
              <a:t>ISO/IEC 5230:2020</a:t>
            </a:r>
            <a:endParaRPr sz="2400" dirty="0">
              <a:solidFill>
                <a:srgbClr val="003778"/>
              </a:solidFill>
            </a:endParaRPr>
          </a:p>
        </p:txBody>
      </p:sp>
      <p:sp>
        <p:nvSpPr>
          <p:cNvPr id="613" name="Google Shape;613;g2e7fc370c5f_0_73"/>
          <p:cNvSpPr/>
          <p:nvPr/>
        </p:nvSpPr>
        <p:spPr>
          <a:xfrm rot="-3152168">
            <a:off x="3639961" y="2808196"/>
            <a:ext cx="480386" cy="255494"/>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Medium"/>
              <a:ea typeface="Open Sans Medium"/>
              <a:cs typeface="Open Sans Medium"/>
              <a:sym typeface="Open Sans Medium"/>
            </a:endParaRPr>
          </a:p>
        </p:txBody>
      </p:sp>
      <p:pic>
        <p:nvPicPr>
          <p:cNvPr id="614" name="Google Shape;614;g2e7fc370c5f_0_73"/>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199426" y="1712599"/>
            <a:ext cx="6056724" cy="739350"/>
          </a:xfrm>
          <a:prstGeom prst="rect">
            <a:avLst/>
          </a:prstGeom>
          <a:noFill/>
          <a:ln>
            <a:noFill/>
          </a:ln>
        </p:spPr>
      </p:pic>
      <p:pic>
        <p:nvPicPr>
          <p:cNvPr id="615" name="Google Shape;615;g2e7fc370c5f_0_73"/>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2892175" y="3316625"/>
            <a:ext cx="6178601" cy="1004625"/>
          </a:xfrm>
          <a:prstGeom prst="rect">
            <a:avLst/>
          </a:prstGeom>
          <a:noFill/>
          <a:ln>
            <a:noFill/>
          </a:ln>
        </p:spPr>
      </p:pic>
    </p:spTree>
    <p:extLst>
      <p:ext uri="{BB962C8B-B14F-4D97-AF65-F5344CB8AC3E}">
        <p14:creationId xmlns:p14="http://schemas.microsoft.com/office/powerpoint/2010/main" val="119737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g2e7fc370c5f_0_8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67"/>
              <a:buNone/>
            </a:pPr>
            <a:r>
              <a:rPr lang="en-US" sz="2400" dirty="0">
                <a:solidFill>
                  <a:srgbClr val="003778"/>
                </a:solidFill>
              </a:rPr>
              <a:t>Example Suggestion for </a:t>
            </a:r>
            <a:r>
              <a:rPr lang="en-US" sz="2400" dirty="0">
                <a:solidFill>
                  <a:schemeClr val="accent1"/>
                </a:solidFill>
              </a:rPr>
              <a:t>ISO/IEC 5230:2020</a:t>
            </a:r>
            <a:endParaRPr sz="2400" dirty="0">
              <a:solidFill>
                <a:srgbClr val="003778"/>
              </a:solidFill>
            </a:endParaRPr>
          </a:p>
        </p:txBody>
      </p:sp>
      <p:pic>
        <p:nvPicPr>
          <p:cNvPr id="621" name="Google Shape;621;g2e7fc370c5f_0_8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58954" y="960975"/>
            <a:ext cx="4711547" cy="1927869"/>
          </a:xfrm>
          <a:prstGeom prst="rect">
            <a:avLst/>
          </a:prstGeom>
          <a:noFill/>
          <a:ln>
            <a:noFill/>
          </a:ln>
        </p:spPr>
      </p:pic>
      <p:pic>
        <p:nvPicPr>
          <p:cNvPr id="622" name="Google Shape;622;g2e7fc370c5f_0_82"/>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4225804" y="3087744"/>
            <a:ext cx="4496968" cy="1949857"/>
          </a:xfrm>
          <a:prstGeom prst="rect">
            <a:avLst/>
          </a:prstGeom>
          <a:noFill/>
          <a:ln>
            <a:noFill/>
          </a:ln>
        </p:spPr>
      </p:pic>
      <p:sp>
        <p:nvSpPr>
          <p:cNvPr id="623" name="Google Shape;623;g2e7fc370c5f_0_82"/>
          <p:cNvSpPr/>
          <p:nvPr/>
        </p:nvSpPr>
        <p:spPr>
          <a:xfrm rot="-3152168">
            <a:off x="3864686" y="2862446"/>
            <a:ext cx="480386" cy="255494"/>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Medium"/>
              <a:ea typeface="Open Sans Medium"/>
              <a:cs typeface="Open Sans Medium"/>
              <a:sym typeface="Open Sans Medium"/>
            </a:endParaRPr>
          </a:p>
        </p:txBody>
      </p:sp>
    </p:spTree>
    <p:extLst>
      <p:ext uri="{BB962C8B-B14F-4D97-AF65-F5344CB8AC3E}">
        <p14:creationId xmlns:p14="http://schemas.microsoft.com/office/powerpoint/2010/main" val="125331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20000"/>
          </a:bodyPr>
          <a:lstStyle/>
          <a:p>
            <a:pPr marL="0" indent="0">
              <a:spcAft>
                <a:spcPts val="1200"/>
              </a:spcAft>
              <a:buNone/>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0" indent="0">
              <a:spcAft>
                <a:spcPts val="1200"/>
              </a:spcAft>
              <a:buNone/>
            </a:pPr>
            <a:r>
              <a:rPr lang="en-US" dirty="0"/>
              <a:t>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g2e7fc370c5f_0_9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67"/>
              <a:buNone/>
            </a:pPr>
            <a:r>
              <a:rPr lang="en-US" sz="2400" dirty="0">
                <a:solidFill>
                  <a:srgbClr val="003778"/>
                </a:solidFill>
              </a:rPr>
              <a:t>Example Suggestion for </a:t>
            </a:r>
            <a:r>
              <a:rPr lang="en-US" sz="2400" dirty="0">
                <a:solidFill>
                  <a:schemeClr val="accent1"/>
                </a:solidFill>
              </a:rPr>
              <a:t>ISO/IEC 5230:2020</a:t>
            </a:r>
            <a:endParaRPr sz="2400" dirty="0">
              <a:solidFill>
                <a:srgbClr val="003778"/>
              </a:solidFill>
            </a:endParaRPr>
          </a:p>
        </p:txBody>
      </p:sp>
      <p:sp>
        <p:nvSpPr>
          <p:cNvPr id="629" name="Google Shape;629;g2e7fc370c5f_0_91"/>
          <p:cNvSpPr/>
          <p:nvPr/>
        </p:nvSpPr>
        <p:spPr>
          <a:xfrm rot="-3152168">
            <a:off x="3639961" y="2808196"/>
            <a:ext cx="480386" cy="255494"/>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Medium"/>
              <a:ea typeface="Open Sans Medium"/>
              <a:cs typeface="Open Sans Medium"/>
              <a:sym typeface="Open Sans Medium"/>
            </a:endParaRPr>
          </a:p>
        </p:txBody>
      </p:sp>
      <p:pic>
        <p:nvPicPr>
          <p:cNvPr id="630" name="Google Shape;630;g2e7fc370c5f_0_91"/>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276400" y="1591824"/>
            <a:ext cx="6201876" cy="754025"/>
          </a:xfrm>
          <a:prstGeom prst="rect">
            <a:avLst/>
          </a:prstGeom>
          <a:noFill/>
          <a:ln>
            <a:noFill/>
          </a:ln>
        </p:spPr>
      </p:pic>
      <p:pic>
        <p:nvPicPr>
          <p:cNvPr id="631" name="Google Shape;631;g2e7fc370c5f_0_91"/>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2707000" y="3526059"/>
            <a:ext cx="6201876" cy="608666"/>
          </a:xfrm>
          <a:prstGeom prst="rect">
            <a:avLst/>
          </a:prstGeom>
          <a:noFill/>
          <a:ln>
            <a:noFill/>
          </a:ln>
        </p:spPr>
      </p:pic>
    </p:spTree>
    <p:extLst>
      <p:ext uri="{BB962C8B-B14F-4D97-AF65-F5344CB8AC3E}">
        <p14:creationId xmlns:p14="http://schemas.microsoft.com/office/powerpoint/2010/main" val="1021806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5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67"/>
              <a:buNone/>
            </a:pPr>
            <a:r>
              <a:rPr lang="en-US" sz="2400">
                <a:solidFill>
                  <a:srgbClr val="003778"/>
                </a:solidFill>
              </a:rPr>
              <a:t>Review of suggested changes to ISO/IEC 18974:2023</a:t>
            </a:r>
            <a:endParaRPr/>
          </a:p>
        </p:txBody>
      </p:sp>
      <p:sp>
        <p:nvSpPr>
          <p:cNvPr id="637" name="Google Shape;637;p59"/>
          <p:cNvSpPr txBox="1">
            <a:spLocks noGrp="1"/>
          </p:cNvSpPr>
          <p:nvPr>
            <p:ph type="body" idx="1"/>
          </p:nvPr>
        </p:nvSpPr>
        <p:spPr>
          <a:xfrm>
            <a:off x="280350" y="1266450"/>
            <a:ext cx="8520600" cy="3339000"/>
          </a:xfrm>
          <a:prstGeom prst="rect">
            <a:avLst/>
          </a:prstGeom>
          <a:noFill/>
          <a:ln>
            <a:noFill/>
          </a:ln>
        </p:spPr>
        <p:txBody>
          <a:bodyPr spcFirstLastPara="1" wrap="square" lIns="91425" tIns="91425" rIns="91425" bIns="91425" anchor="t" anchorCtr="0">
            <a:normAutofit fontScale="92500" lnSpcReduction="20000"/>
          </a:bodyPr>
          <a:lstStyle/>
          <a:p>
            <a:pPr marL="457200" lvl="0" indent="-325755" algn="l" rtl="0">
              <a:lnSpc>
                <a:spcPct val="115000"/>
              </a:lnSpc>
              <a:spcBef>
                <a:spcPts val="0"/>
              </a:spcBef>
              <a:spcAft>
                <a:spcPts val="0"/>
              </a:spcAft>
              <a:buSzPct val="100000"/>
              <a:buChar char="●"/>
            </a:pPr>
            <a:r>
              <a:rPr lang="en-US" dirty="0"/>
              <a:t>Current ISO standard:</a:t>
            </a:r>
            <a:endParaRPr dirty="0"/>
          </a:p>
          <a:p>
            <a:pPr marL="914400" lvl="1" indent="-304165" algn="l" rtl="0">
              <a:lnSpc>
                <a:spcPct val="115000"/>
              </a:lnSpc>
              <a:spcBef>
                <a:spcPts val="0"/>
              </a:spcBef>
              <a:spcAft>
                <a:spcPts val="0"/>
              </a:spcAft>
              <a:buSzPct val="100000"/>
              <a:buChar char="○"/>
            </a:pPr>
            <a:r>
              <a:rPr lang="en-US" u="sng" dirty="0">
                <a:solidFill>
                  <a:schemeClr val="hlink"/>
                </a:solidFill>
                <a:hlinkClick r:id="rId3"/>
              </a:rPr>
              <a:t>https://github.com/OpenChain-Project/Security-Assurance-Specification/blob/main/Security-Assurance-Specification/ISO-18974/en/ISO-18974.md</a:t>
            </a:r>
            <a:r>
              <a:rPr lang="en-US" dirty="0"/>
              <a:t> </a:t>
            </a:r>
            <a:endParaRPr dirty="0"/>
          </a:p>
          <a:p>
            <a:pPr marL="457200" lvl="0" indent="-325755" algn="l" rtl="0">
              <a:lnSpc>
                <a:spcPct val="115000"/>
              </a:lnSpc>
              <a:spcBef>
                <a:spcPts val="0"/>
              </a:spcBef>
              <a:spcAft>
                <a:spcPts val="0"/>
              </a:spcAft>
              <a:buSzPct val="100000"/>
              <a:buChar char="●"/>
            </a:pPr>
            <a:r>
              <a:rPr lang="en-US" dirty="0"/>
              <a:t>Current Next Generation Draft (pre-public comments period):</a:t>
            </a:r>
            <a:endParaRPr dirty="0"/>
          </a:p>
          <a:p>
            <a:pPr marL="914400" lvl="1" indent="-325755" algn="l" rtl="0">
              <a:lnSpc>
                <a:spcPct val="115000"/>
              </a:lnSpc>
              <a:spcBef>
                <a:spcPts val="0"/>
              </a:spcBef>
              <a:spcAft>
                <a:spcPts val="0"/>
              </a:spcAft>
              <a:buSzPct val="128571"/>
              <a:buChar char="○"/>
            </a:pPr>
            <a:r>
              <a:rPr lang="en-US" u="sng" dirty="0">
                <a:solidFill>
                  <a:schemeClr val="hlink"/>
                </a:solidFill>
                <a:hlinkClick r:id="rId4"/>
              </a:rPr>
              <a:t>https://github.com/OpenChain-Project/Security-Assurance-Specification/blob/main/Security-Assurance-Specification/2.0/en/openchain-security-specification-2.0.md</a:t>
            </a:r>
            <a:r>
              <a:rPr lang="en-US" dirty="0"/>
              <a:t> </a:t>
            </a:r>
            <a:endParaRPr dirty="0"/>
          </a:p>
          <a:p>
            <a:pPr marL="457200" lvl="0" indent="-325755" algn="l" rtl="0">
              <a:spcBef>
                <a:spcPts val="0"/>
              </a:spcBef>
              <a:spcAft>
                <a:spcPts val="0"/>
              </a:spcAft>
              <a:buSzPct val="100000"/>
              <a:buChar char="●"/>
            </a:pPr>
            <a:r>
              <a:rPr lang="en-US" dirty="0"/>
              <a:t>All open issues have been closed by the Specification Work Group</a:t>
            </a:r>
            <a:endParaRPr dirty="0"/>
          </a:p>
          <a:p>
            <a:pPr marL="914400" lvl="1" indent="-304165" algn="l" rtl="0">
              <a:spcBef>
                <a:spcPts val="0"/>
              </a:spcBef>
              <a:spcAft>
                <a:spcPts val="0"/>
              </a:spcAft>
              <a:buSzPct val="100000"/>
              <a:buChar char="○"/>
            </a:pPr>
            <a:r>
              <a:rPr lang="en-US" u="sng" dirty="0">
                <a:solidFill>
                  <a:schemeClr val="hlink"/>
                </a:solidFill>
                <a:hlinkClick r:id="rId5"/>
              </a:rPr>
              <a:t>https://github.com/OpenChain-Project/Security-Assurance-Specification/issues?q=is%3Aissue+is%3Aclosed</a:t>
            </a:r>
            <a:r>
              <a:rPr lang="en-US"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Next:</a:t>
            </a:r>
            <a:endParaRPr dirty="0"/>
          </a:p>
          <a:p>
            <a:pPr marL="457200" lvl="0" indent="-325755" algn="l" rtl="0">
              <a:spcBef>
                <a:spcPts val="0"/>
              </a:spcBef>
              <a:spcAft>
                <a:spcPts val="0"/>
              </a:spcAft>
              <a:buSzPct val="100000"/>
              <a:buChar char="●"/>
            </a:pPr>
            <a:r>
              <a:rPr lang="en-US" dirty="0"/>
              <a:t>Six month public comment period launched 19th June 2024 as per our specification development process:</a:t>
            </a:r>
            <a:endParaRPr dirty="0"/>
          </a:p>
          <a:p>
            <a:pPr marL="914400" lvl="1" indent="-325755" algn="l" rtl="0">
              <a:spcBef>
                <a:spcPts val="0"/>
              </a:spcBef>
              <a:spcAft>
                <a:spcPts val="0"/>
              </a:spcAft>
              <a:buSzPct val="128571"/>
              <a:buChar char="○"/>
            </a:pPr>
            <a:r>
              <a:rPr lang="en-US" u="sng" dirty="0">
                <a:solidFill>
                  <a:schemeClr val="hlink"/>
                </a:solidFill>
                <a:hlinkClick r:id="rId6"/>
              </a:rPr>
              <a:t>https://openchainproject.org/resources/faq#specification-development-questions</a:t>
            </a:r>
            <a:r>
              <a:rPr lang="en-US" dirty="0"/>
              <a:t> </a:t>
            </a:r>
            <a:endParaRPr dirty="0"/>
          </a:p>
          <a:p>
            <a:pPr marL="457200" lvl="0" indent="-325755" algn="l" rtl="0">
              <a:spcBef>
                <a:spcPts val="0"/>
              </a:spcBef>
              <a:spcAft>
                <a:spcPts val="0"/>
              </a:spcAft>
              <a:buSzPct val="100000"/>
              <a:buChar char="●"/>
            </a:pPr>
            <a:r>
              <a:rPr lang="en-US" dirty="0"/>
              <a:t>This will be followed by a Three Month freeze period</a:t>
            </a:r>
            <a:endParaRPr dirty="0"/>
          </a:p>
        </p:txBody>
      </p:sp>
    </p:spTree>
    <p:extLst>
      <p:ext uri="{BB962C8B-B14F-4D97-AF65-F5344CB8AC3E}">
        <p14:creationId xmlns:p14="http://schemas.microsoft.com/office/powerpoint/2010/main" val="1163690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g2e7fc370c5f_0_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67"/>
              <a:buNone/>
            </a:pPr>
            <a:r>
              <a:rPr lang="en-US" sz="2400" dirty="0">
                <a:solidFill>
                  <a:srgbClr val="003778"/>
                </a:solidFill>
              </a:rPr>
              <a:t>Example Suggestion for ISO/IEC 18974:2023</a:t>
            </a:r>
            <a:endParaRPr dirty="0"/>
          </a:p>
        </p:txBody>
      </p:sp>
      <p:pic>
        <p:nvPicPr>
          <p:cNvPr id="643" name="Google Shape;643;g2e7fc370c5f_0_6"/>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4004226" y="2982322"/>
            <a:ext cx="4796723" cy="1623126"/>
          </a:xfrm>
          <a:prstGeom prst="rect">
            <a:avLst/>
          </a:prstGeom>
          <a:noFill/>
          <a:ln>
            <a:noFill/>
          </a:ln>
        </p:spPr>
      </p:pic>
      <p:pic>
        <p:nvPicPr>
          <p:cNvPr id="644" name="Google Shape;644;g2e7fc370c5f_0_6"/>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311700" y="1266450"/>
            <a:ext cx="4407526" cy="1657150"/>
          </a:xfrm>
          <a:prstGeom prst="rect">
            <a:avLst/>
          </a:prstGeom>
          <a:noFill/>
          <a:ln>
            <a:noFill/>
          </a:ln>
        </p:spPr>
      </p:pic>
      <p:sp>
        <p:nvSpPr>
          <p:cNvPr id="645" name="Google Shape;645;g2e7fc370c5f_0_6"/>
          <p:cNvSpPr/>
          <p:nvPr/>
        </p:nvSpPr>
        <p:spPr>
          <a:xfrm rot="-3152168">
            <a:off x="3639961" y="2808196"/>
            <a:ext cx="480386" cy="255494"/>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Medium"/>
              <a:ea typeface="Open Sans Medium"/>
              <a:cs typeface="Open Sans Medium"/>
              <a:sym typeface="Open Sans Medium"/>
            </a:endParaRPr>
          </a:p>
        </p:txBody>
      </p:sp>
    </p:spTree>
    <p:extLst>
      <p:ext uri="{BB962C8B-B14F-4D97-AF65-F5344CB8AC3E}">
        <p14:creationId xmlns:p14="http://schemas.microsoft.com/office/powerpoint/2010/main" val="4183970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g2e7fc370c5f_0_2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67"/>
              <a:buNone/>
            </a:pPr>
            <a:r>
              <a:rPr lang="en-US" sz="2400" dirty="0">
                <a:solidFill>
                  <a:srgbClr val="003778"/>
                </a:solidFill>
              </a:rPr>
              <a:t>Example Suggestion for ISO/IEC 18974:2023</a:t>
            </a:r>
            <a:endParaRPr dirty="0"/>
          </a:p>
        </p:txBody>
      </p:sp>
      <p:sp>
        <p:nvSpPr>
          <p:cNvPr id="651" name="Google Shape;651;g2e7fc370c5f_0_22"/>
          <p:cNvSpPr/>
          <p:nvPr/>
        </p:nvSpPr>
        <p:spPr>
          <a:xfrm rot="-3152168">
            <a:off x="3639961" y="2808196"/>
            <a:ext cx="480386" cy="255494"/>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Medium"/>
              <a:ea typeface="Open Sans Medium"/>
              <a:cs typeface="Open Sans Medium"/>
              <a:sym typeface="Open Sans Medium"/>
            </a:endParaRPr>
          </a:p>
        </p:txBody>
      </p:sp>
      <p:pic>
        <p:nvPicPr>
          <p:cNvPr id="652" name="Google Shape;652;g2e7fc370c5f_0_2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280350" y="1846351"/>
            <a:ext cx="5432151" cy="660450"/>
          </a:xfrm>
          <a:prstGeom prst="rect">
            <a:avLst/>
          </a:prstGeom>
          <a:noFill/>
          <a:ln>
            <a:noFill/>
          </a:ln>
        </p:spPr>
      </p:pic>
      <p:pic>
        <p:nvPicPr>
          <p:cNvPr id="653" name="Google Shape;653;g2e7fc370c5f_0_22"/>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3458525" y="3447550"/>
            <a:ext cx="5342418" cy="607800"/>
          </a:xfrm>
          <a:prstGeom prst="rect">
            <a:avLst/>
          </a:prstGeom>
          <a:noFill/>
          <a:ln>
            <a:noFill/>
          </a:ln>
        </p:spPr>
      </p:pic>
    </p:spTree>
    <p:extLst>
      <p:ext uri="{BB962C8B-B14F-4D97-AF65-F5344CB8AC3E}">
        <p14:creationId xmlns:p14="http://schemas.microsoft.com/office/powerpoint/2010/main" val="207410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g2e7fc370c5f_0_3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67"/>
              <a:buNone/>
            </a:pPr>
            <a:r>
              <a:rPr lang="en-US" sz="2400" dirty="0">
                <a:solidFill>
                  <a:srgbClr val="003778"/>
                </a:solidFill>
              </a:rPr>
              <a:t>Example Suggestion for ISO/IEC 18974:2023</a:t>
            </a:r>
            <a:endParaRPr dirty="0"/>
          </a:p>
        </p:txBody>
      </p:sp>
      <p:pic>
        <p:nvPicPr>
          <p:cNvPr id="659" name="Google Shape;659;g2e7fc370c5f_0_30"/>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280350" y="1266450"/>
            <a:ext cx="4415626" cy="1763651"/>
          </a:xfrm>
          <a:prstGeom prst="rect">
            <a:avLst/>
          </a:prstGeom>
          <a:noFill/>
          <a:ln>
            <a:noFill/>
          </a:ln>
        </p:spPr>
      </p:pic>
      <p:pic>
        <p:nvPicPr>
          <p:cNvPr id="660" name="Google Shape;660;g2e7fc370c5f_0_30"/>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4385325" y="3124225"/>
            <a:ext cx="4415626" cy="1481227"/>
          </a:xfrm>
          <a:prstGeom prst="rect">
            <a:avLst/>
          </a:prstGeom>
          <a:noFill/>
          <a:ln>
            <a:noFill/>
          </a:ln>
        </p:spPr>
      </p:pic>
      <p:sp>
        <p:nvSpPr>
          <p:cNvPr id="661" name="Google Shape;661;g2e7fc370c5f_0_30"/>
          <p:cNvSpPr/>
          <p:nvPr/>
        </p:nvSpPr>
        <p:spPr>
          <a:xfrm rot="-3152168">
            <a:off x="4037111" y="2932171"/>
            <a:ext cx="480386" cy="255494"/>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Medium"/>
              <a:ea typeface="Open Sans Medium"/>
              <a:cs typeface="Open Sans Medium"/>
              <a:sym typeface="Open Sans Medium"/>
            </a:endParaRPr>
          </a:p>
        </p:txBody>
      </p:sp>
    </p:spTree>
    <p:extLst>
      <p:ext uri="{BB962C8B-B14F-4D97-AF65-F5344CB8AC3E}">
        <p14:creationId xmlns:p14="http://schemas.microsoft.com/office/powerpoint/2010/main" val="3643441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g2e7fc370c5f_0_4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67"/>
              <a:buNone/>
            </a:pPr>
            <a:r>
              <a:rPr lang="en-US" sz="2400" dirty="0">
                <a:solidFill>
                  <a:srgbClr val="003778"/>
                </a:solidFill>
              </a:rPr>
              <a:t>Example Suggestion for ISO/IEC 18974:2023</a:t>
            </a:r>
            <a:endParaRPr dirty="0"/>
          </a:p>
        </p:txBody>
      </p:sp>
      <p:sp>
        <p:nvSpPr>
          <p:cNvPr id="667" name="Google Shape;667;g2e7fc370c5f_0_46"/>
          <p:cNvSpPr/>
          <p:nvPr/>
        </p:nvSpPr>
        <p:spPr>
          <a:xfrm rot="-3152168">
            <a:off x="3639961" y="2808196"/>
            <a:ext cx="480386" cy="255494"/>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Medium"/>
              <a:ea typeface="Open Sans Medium"/>
              <a:cs typeface="Open Sans Medium"/>
              <a:sym typeface="Open Sans Medium"/>
            </a:endParaRPr>
          </a:p>
        </p:txBody>
      </p:sp>
      <p:pic>
        <p:nvPicPr>
          <p:cNvPr id="668" name="Google Shape;668;g2e7fc370c5f_0_46"/>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260900" y="1721700"/>
            <a:ext cx="6443648" cy="742525"/>
          </a:xfrm>
          <a:prstGeom prst="rect">
            <a:avLst/>
          </a:prstGeom>
          <a:noFill/>
          <a:ln>
            <a:noFill/>
          </a:ln>
        </p:spPr>
      </p:pic>
      <p:pic>
        <p:nvPicPr>
          <p:cNvPr id="669" name="Google Shape;669;g2e7fc370c5f_0_46"/>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2602922" y="3407678"/>
            <a:ext cx="6101955" cy="607800"/>
          </a:xfrm>
          <a:prstGeom prst="rect">
            <a:avLst/>
          </a:prstGeom>
          <a:noFill/>
          <a:ln>
            <a:noFill/>
          </a:ln>
        </p:spPr>
      </p:pic>
    </p:spTree>
    <p:extLst>
      <p:ext uri="{BB962C8B-B14F-4D97-AF65-F5344CB8AC3E}">
        <p14:creationId xmlns:p14="http://schemas.microsoft.com/office/powerpoint/2010/main" val="884038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EF08-5946-581B-F35F-AD4A8555B54F}"/>
              </a:ext>
            </a:extLst>
          </p:cNvPr>
          <p:cNvSpPr>
            <a:spLocks noGrp="1"/>
          </p:cNvSpPr>
          <p:nvPr>
            <p:ph type="title"/>
          </p:nvPr>
        </p:nvSpPr>
        <p:spPr/>
        <p:txBody>
          <a:bodyPr>
            <a:normAutofit fontScale="90000"/>
          </a:bodyPr>
          <a:lstStyle/>
          <a:p>
            <a:r>
              <a:rPr lang="en-US" dirty="0"/>
              <a:t>Questions?</a:t>
            </a:r>
          </a:p>
        </p:txBody>
      </p:sp>
      <p:sp>
        <p:nvSpPr>
          <p:cNvPr id="3" name="Text Placeholder 2">
            <a:extLst>
              <a:ext uri="{FF2B5EF4-FFF2-40B4-BE49-F238E27FC236}">
                <a16:creationId xmlns:a16="http://schemas.microsoft.com/office/drawing/2014/main" id="{99E02AA9-5153-297C-C316-4A7115DA6AB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4167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EF08-5946-581B-F35F-AD4A8555B54F}"/>
              </a:ext>
            </a:extLst>
          </p:cNvPr>
          <p:cNvSpPr>
            <a:spLocks noGrp="1"/>
          </p:cNvSpPr>
          <p:nvPr>
            <p:ph type="title"/>
          </p:nvPr>
        </p:nvSpPr>
        <p:spPr/>
        <p:txBody>
          <a:bodyPr>
            <a:normAutofit fontScale="90000"/>
          </a:bodyPr>
          <a:lstStyle/>
          <a:p>
            <a:r>
              <a:rPr lang="en-US" dirty="0"/>
              <a:t>Introduction to Open Source License Compliance Management (LFC193) – The Bite-Sized Videos</a:t>
            </a:r>
          </a:p>
        </p:txBody>
      </p:sp>
      <p:sp>
        <p:nvSpPr>
          <p:cNvPr id="4" name="Text Placeholder 1">
            <a:extLst>
              <a:ext uri="{FF2B5EF4-FFF2-40B4-BE49-F238E27FC236}">
                <a16:creationId xmlns:a16="http://schemas.microsoft.com/office/drawing/2014/main" id="{BCB14EB7-CD57-9403-8AEB-861100FEE29A}"/>
              </a:ext>
            </a:extLst>
          </p:cNvPr>
          <p:cNvSpPr txBox="1">
            <a:spLocks/>
          </p:cNvSpPr>
          <p:nvPr/>
        </p:nvSpPr>
        <p:spPr>
          <a:xfrm>
            <a:off x="311700" y="4733500"/>
            <a:ext cx="8520600" cy="4073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Medium"/>
              <a:buChar char="●"/>
              <a:defRPr sz="1800" b="0" i="0" u="none" strike="noStrike" cap="none">
                <a:solidFill>
                  <a:schemeClr val="dk2"/>
                </a:solidFill>
                <a:latin typeface="Open Sans Medium"/>
                <a:ea typeface="Open Sans Medium"/>
                <a:cs typeface="Open Sans Medium"/>
                <a:sym typeface="Open Sans Medium"/>
              </a:defRPr>
            </a:lvl1pPr>
            <a:lvl2pPr marL="914400" marR="0" lvl="1"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2pPr>
            <a:lvl3pPr marL="1371600" marR="0" lvl="2"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3pPr>
            <a:lvl4pPr marL="1828800" marR="0" lvl="3"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4pPr>
            <a:lvl5pPr marL="2286000" marR="0" lvl="4"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5pPr>
            <a:lvl6pPr marL="2743200" marR="0" lvl="5"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6pPr>
            <a:lvl7pPr marL="3200400" marR="0" lvl="6"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7pPr>
            <a:lvl8pPr marL="3657600" marR="0" lvl="7"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8pPr>
            <a:lvl9pPr marL="4114800" marR="0" lvl="8"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9pPr>
          </a:lstStyle>
          <a:p>
            <a:pPr marL="114300" indent="0" algn="ctr" fontAlgn="base">
              <a:buFont typeface="Open Sans Medium"/>
              <a:buNone/>
            </a:pPr>
            <a:r>
              <a:rPr lang="en-US" sz="1050" dirty="0">
                <a:hlinkClick r:id="rId2"/>
              </a:rPr>
              <a:t>https://openchainproject.org/news/2024/07/07/lfc193-bite-sized-videos</a:t>
            </a:r>
            <a:r>
              <a:rPr lang="en-US" sz="1050" dirty="0"/>
              <a:t> </a:t>
            </a:r>
          </a:p>
        </p:txBody>
      </p:sp>
      <p:pic>
        <p:nvPicPr>
          <p:cNvPr id="6" name="Picture 5" descr="A screenshot of a video&#10;&#10;Description automatically generated">
            <a:extLst>
              <a:ext uri="{FF2B5EF4-FFF2-40B4-BE49-F238E27FC236}">
                <a16:creationId xmlns:a16="http://schemas.microsoft.com/office/drawing/2014/main" id="{2308F262-ED64-DD2B-1585-7F811C3B6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28524" y="1384549"/>
            <a:ext cx="3886952" cy="3348951"/>
          </a:xfrm>
          <a:prstGeom prst="rect">
            <a:avLst/>
          </a:prstGeom>
        </p:spPr>
      </p:pic>
    </p:spTree>
    <p:extLst>
      <p:ext uri="{BB962C8B-B14F-4D97-AF65-F5344CB8AC3E}">
        <p14:creationId xmlns:p14="http://schemas.microsoft.com/office/powerpoint/2010/main" val="3803837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 </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Work on reference and supporting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08A93-06AC-7356-4001-725C08A22739}"/>
              </a:ext>
            </a:extLst>
          </p:cNvPr>
          <p:cNvSpPr>
            <a:spLocks noGrp="1"/>
          </p:cNvSpPr>
          <p:nvPr>
            <p:ph type="title"/>
          </p:nvPr>
        </p:nvSpPr>
        <p:spPr/>
        <p:txBody>
          <a:bodyPr>
            <a:normAutofit fontScale="90000"/>
          </a:bodyPr>
          <a:lstStyle/>
          <a:p>
            <a:r>
              <a:rPr lang="en-US" dirty="0"/>
              <a:t>IAV ISO/IEC 5230 Conformance</a:t>
            </a:r>
          </a:p>
        </p:txBody>
      </p:sp>
      <p:sp>
        <p:nvSpPr>
          <p:cNvPr id="4" name="Text Placeholder 1">
            <a:extLst>
              <a:ext uri="{FF2B5EF4-FFF2-40B4-BE49-F238E27FC236}">
                <a16:creationId xmlns:a16="http://schemas.microsoft.com/office/drawing/2014/main" id="{4856FF67-452C-F216-DD3B-0DB93E26A799}"/>
              </a:ext>
            </a:extLst>
          </p:cNvPr>
          <p:cNvSpPr txBox="1">
            <a:spLocks/>
          </p:cNvSpPr>
          <p:nvPr/>
        </p:nvSpPr>
        <p:spPr>
          <a:xfrm>
            <a:off x="311700" y="4132820"/>
            <a:ext cx="8520600" cy="4073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Medium"/>
              <a:buChar char="●"/>
              <a:defRPr sz="1800" b="0" i="0" u="none" strike="noStrike" cap="none">
                <a:solidFill>
                  <a:schemeClr val="dk2"/>
                </a:solidFill>
                <a:latin typeface="Open Sans Medium"/>
                <a:ea typeface="Open Sans Medium"/>
                <a:cs typeface="Open Sans Medium"/>
                <a:sym typeface="Open Sans Medium"/>
              </a:defRPr>
            </a:lvl1pPr>
            <a:lvl2pPr marL="914400" marR="0" lvl="1"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2pPr>
            <a:lvl3pPr marL="1371600" marR="0" lvl="2"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3pPr>
            <a:lvl4pPr marL="1828800" marR="0" lvl="3"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4pPr>
            <a:lvl5pPr marL="2286000" marR="0" lvl="4"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5pPr>
            <a:lvl6pPr marL="2743200" marR="0" lvl="5"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6pPr>
            <a:lvl7pPr marL="3200400" marR="0" lvl="6"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7pPr>
            <a:lvl8pPr marL="3657600" marR="0" lvl="7"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8pPr>
            <a:lvl9pPr marL="4114800" marR="0" lvl="8"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9pPr>
          </a:lstStyle>
          <a:p>
            <a:pPr marL="114300" indent="0" algn="ctr" fontAlgn="base">
              <a:buFont typeface="Open Sans Medium"/>
              <a:buNone/>
            </a:pPr>
            <a:r>
              <a:rPr lang="en-US" sz="1050" dirty="0">
                <a:hlinkClick r:id="rId2"/>
              </a:rPr>
              <a:t>https://openchainproject.org/featured/2024/07/09/iav-iso-iec-52302020</a:t>
            </a:r>
            <a:r>
              <a:rPr lang="en-US" sz="1050" dirty="0"/>
              <a:t> </a:t>
            </a:r>
          </a:p>
        </p:txBody>
      </p:sp>
      <p:pic>
        <p:nvPicPr>
          <p:cNvPr id="6" name="Picture 5" descr="A close-up of a certificate&#10;&#10;Description automatically generated">
            <a:extLst>
              <a:ext uri="{FF2B5EF4-FFF2-40B4-BE49-F238E27FC236}">
                <a16:creationId xmlns:a16="http://schemas.microsoft.com/office/drawing/2014/main" id="{F18AAF72-8CEC-5123-573D-ED4A6121042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89321" y="713900"/>
            <a:ext cx="2331720" cy="3297382"/>
          </a:xfrm>
          <a:prstGeom prst="rect">
            <a:avLst/>
          </a:prstGeom>
        </p:spPr>
      </p:pic>
      <p:pic>
        <p:nvPicPr>
          <p:cNvPr id="8" name="Picture 7" descr="A blue and black curved lines&#10;&#10;Description automatically generated">
            <a:extLst>
              <a:ext uri="{FF2B5EF4-FFF2-40B4-BE49-F238E27FC236}">
                <a16:creationId xmlns:a16="http://schemas.microsoft.com/office/drawing/2014/main" id="{1A3B0278-B990-53FB-3A73-7ADEEA340052}"/>
              </a:ext>
            </a:extLst>
          </p:cNvPr>
          <p:cNvPicPr>
            <a:picLocks noChangeAspect="1"/>
          </p:cNvPicPr>
          <p:nvPr/>
        </p:nvPicPr>
        <p:blipFill>
          <a:blip r:embed="rId4"/>
          <a:stretch>
            <a:fillRect/>
          </a:stretch>
        </p:blipFill>
        <p:spPr>
          <a:xfrm>
            <a:off x="1149007" y="1773090"/>
            <a:ext cx="4252138" cy="1179002"/>
          </a:xfrm>
          <a:prstGeom prst="rect">
            <a:avLst/>
          </a:prstGeom>
        </p:spPr>
      </p:pic>
    </p:spTree>
    <p:extLst>
      <p:ext uri="{BB962C8B-B14F-4D97-AF65-F5344CB8AC3E}">
        <p14:creationId xmlns:p14="http://schemas.microsoft.com/office/powerpoint/2010/main" val="2796422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AI Study Group</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a:xfrm>
            <a:off x="311700" y="4132820"/>
            <a:ext cx="8520600" cy="407375"/>
          </a:xfrm>
        </p:spPr>
        <p:txBody>
          <a:bodyPr>
            <a:normAutofit/>
          </a:bodyPr>
          <a:lstStyle/>
          <a:p>
            <a:pPr marL="114300" indent="0" algn="ctr" fontAlgn="base">
              <a:buNone/>
            </a:pPr>
            <a:r>
              <a:rPr lang="en-US" sz="1050" dirty="0">
                <a:hlinkClick r:id="rId3"/>
              </a:rPr>
              <a:t>https://openchainproject.org/news/2024/07/03/openchain-ai-study-group-monthly-workshop-for-north-america-and-europe-2024-07-02-recording</a:t>
            </a:r>
            <a:r>
              <a:rPr lang="en-US" sz="1050" dirty="0"/>
              <a:t> </a:t>
            </a:r>
          </a:p>
        </p:txBody>
      </p:sp>
      <p:pic>
        <p:nvPicPr>
          <p:cNvPr id="4" name="Picture 3" descr="A screenshot of a video&#10;&#10;Description automatically generated">
            <a:extLst>
              <a:ext uri="{FF2B5EF4-FFF2-40B4-BE49-F238E27FC236}">
                <a16:creationId xmlns:a16="http://schemas.microsoft.com/office/drawing/2014/main" id="{D2BA101B-0DD0-CCC2-3924-FEA54BFF67D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72855" y="1321854"/>
            <a:ext cx="7598289" cy="2499791"/>
          </a:xfrm>
          <a:prstGeom prst="rect">
            <a:avLst/>
          </a:prstGeom>
        </p:spPr>
      </p:pic>
    </p:spTree>
    <p:extLst>
      <p:ext uri="{BB962C8B-B14F-4D97-AF65-F5344CB8AC3E}">
        <p14:creationId xmlns:p14="http://schemas.microsoft.com/office/powerpoint/2010/main" val="3277991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nguin holding rings&#10;&#10;Description automatically generated">
            <a:extLst>
              <a:ext uri="{FF2B5EF4-FFF2-40B4-BE49-F238E27FC236}">
                <a16:creationId xmlns:a16="http://schemas.microsoft.com/office/drawing/2014/main" id="{7FAB4E9D-3B9F-17DA-B502-9D81C1768DE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24712" y="0"/>
            <a:ext cx="7287768" cy="4099370"/>
          </a:xfrm>
          <a:prstGeom prst="rect">
            <a:avLst/>
          </a:prstGeom>
        </p:spPr>
      </p:pic>
      <p:sp>
        <p:nvSpPr>
          <p:cNvPr id="6" name="Text Placeholder 1">
            <a:extLst>
              <a:ext uri="{FF2B5EF4-FFF2-40B4-BE49-F238E27FC236}">
                <a16:creationId xmlns:a16="http://schemas.microsoft.com/office/drawing/2014/main" id="{C0FDF758-BDBD-6F3E-656E-A0638D1EF1F7}"/>
              </a:ext>
            </a:extLst>
          </p:cNvPr>
          <p:cNvSpPr>
            <a:spLocks noGrp="1"/>
          </p:cNvSpPr>
          <p:nvPr>
            <p:ph type="body" idx="1"/>
          </p:nvPr>
        </p:nvSpPr>
        <p:spPr>
          <a:xfrm>
            <a:off x="311700" y="4114532"/>
            <a:ext cx="8520600" cy="407375"/>
          </a:xfrm>
        </p:spPr>
        <p:txBody>
          <a:bodyPr>
            <a:normAutofit/>
          </a:bodyPr>
          <a:lstStyle/>
          <a:p>
            <a:pPr marL="114300" indent="0" algn="ctr" fontAlgn="base">
              <a:buNone/>
            </a:pPr>
            <a:r>
              <a:rPr lang="en-US" sz="1050" dirty="0">
                <a:hlinkClick r:id="rId3"/>
              </a:rPr>
              <a:t>https://zoom-lfx.platform.linuxfoundation.org/meeting/98327905457?password=a5544a1a-f24a-41fc-83eb-b1cb4ac9820c</a:t>
            </a:r>
            <a:r>
              <a:rPr lang="en-US" sz="1050" dirty="0"/>
              <a:t> </a:t>
            </a:r>
          </a:p>
        </p:txBody>
      </p:sp>
    </p:spTree>
    <p:extLst>
      <p:ext uri="{BB962C8B-B14F-4D97-AF65-F5344CB8AC3E}">
        <p14:creationId xmlns:p14="http://schemas.microsoft.com/office/powerpoint/2010/main" val="302855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ISO Standards – All The Open Issues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dirty="0"/>
          </a:p>
          <a:p>
            <a:pPr marL="285750" indent="-285750">
              <a:spcAft>
                <a:spcPts val="1200"/>
              </a:spcAft>
            </a:pPr>
            <a:r>
              <a:rPr lang="en-US" dirty="0"/>
              <a:t>Security:</a:t>
            </a:r>
            <a:br>
              <a:rPr lang="en-US" dirty="0"/>
            </a:br>
            <a:r>
              <a:rPr lang="en-US" dirty="0">
                <a:hlinkClick r:id="rId3"/>
              </a:rPr>
              <a:t>https://github.com/OpenChain-Project/Security-Assurance-Specification/issues</a:t>
            </a:r>
            <a:endParaRPr lang="en-US" dirty="0"/>
          </a:p>
          <a:p>
            <a:pPr marL="285750" indent="-285750">
              <a:spcAft>
                <a:spcPts val="1200"/>
              </a:spcAft>
            </a:pPr>
            <a:endParaRPr lang="en-US" dirty="0"/>
          </a:p>
          <a:p>
            <a:pPr marL="285750" indent="-285750">
              <a:spcAft>
                <a:spcPts val="1200"/>
              </a:spcAft>
            </a:pPr>
            <a:r>
              <a:rPr lang="en-US" dirty="0"/>
              <a:t>Licensing: </a:t>
            </a:r>
            <a:br>
              <a:rPr lang="en-US" dirty="0"/>
            </a:br>
            <a:r>
              <a:rPr lang="en-US" dirty="0">
                <a:hlinkClick r:id="rId4"/>
              </a:rPr>
              <a:t>https://github.com/OpenChain-Project/License-Compliance-Specification/issues</a:t>
            </a:r>
            <a:r>
              <a:rPr lang="en-US" dirty="0"/>
              <a:t> </a:t>
            </a:r>
            <a:endParaRPr dirty="0"/>
          </a:p>
        </p:txBody>
      </p:sp>
      <p:sp>
        <p:nvSpPr>
          <p:cNvPr id="2" name="Google Shape;157;p25">
            <a:extLst>
              <a:ext uri="{FF2B5EF4-FFF2-40B4-BE49-F238E27FC236}">
                <a16:creationId xmlns:a16="http://schemas.microsoft.com/office/drawing/2014/main" id="{5705BD80-E341-CECC-9FA9-57264372BDCF}"/>
              </a:ext>
            </a:extLst>
          </p:cNvPr>
          <p:cNvSpPr txBox="1">
            <a:spLocks/>
          </p:cNvSpPr>
          <p:nvPr/>
        </p:nvSpPr>
        <p:spPr>
          <a:xfrm>
            <a:off x="343050" y="838225"/>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sz="1800" dirty="0"/>
              <a:t>See Next Slide For Status And Next Steps</a:t>
            </a:r>
          </a:p>
        </p:txBody>
      </p:sp>
    </p:spTree>
    <p:extLst>
      <p:ext uri="{BB962C8B-B14F-4D97-AF65-F5344CB8AC3E}">
        <p14:creationId xmlns:p14="http://schemas.microsoft.com/office/powerpoint/2010/main" val="154965084"/>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855</TotalTime>
  <Words>838</Words>
  <Application>Microsoft Macintosh PowerPoint</Application>
  <PresentationFormat>On-screen Show (16:9)</PresentationFormat>
  <Paragraphs>77</Paragraphs>
  <Slides>31</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Open Sans</vt:lpstr>
      <vt:lpstr>Open Sans Medium</vt:lpstr>
      <vt:lpstr>Roboto</vt:lpstr>
      <vt:lpstr>Roboto Slab Light</vt:lpstr>
      <vt:lpstr>Linux Foundation EU Theme 2023</vt:lpstr>
      <vt:lpstr>OpenChain Monthly North America / Asia Meeting</vt:lpstr>
      <vt:lpstr>Anti-Trust Policy Notice</vt:lpstr>
      <vt:lpstr>Regular Agenda</vt:lpstr>
      <vt:lpstr>News</vt:lpstr>
      <vt:lpstr>IAV ISO/IEC 5230 Conformance</vt:lpstr>
      <vt:lpstr>AI Study Group</vt:lpstr>
      <vt:lpstr>PowerPoint Presentation</vt:lpstr>
      <vt:lpstr>Work on standards and core material</vt:lpstr>
      <vt:lpstr>The ISO Standards – All The Open Issues</vt:lpstr>
      <vt:lpstr>Last OpenChain North America / Europe Call</vt:lpstr>
      <vt:lpstr>Specification Development Process #1</vt:lpstr>
      <vt:lpstr>Specification Development Process #2</vt:lpstr>
      <vt:lpstr>Specification Development Process #3</vt:lpstr>
      <vt:lpstr>PowerPoint Presentation</vt:lpstr>
      <vt:lpstr>Review of suggested changes to ISO/IEC 5230:2020</vt:lpstr>
      <vt:lpstr>Example Suggestion for ISO/IEC 5230:2020</vt:lpstr>
      <vt:lpstr>Example Suggestion for ISO/IEC 5230:2020</vt:lpstr>
      <vt:lpstr>Example Suggestion for ISO/IEC 5230:2020</vt:lpstr>
      <vt:lpstr>Example Suggestion for ISO/IEC 5230:2020</vt:lpstr>
      <vt:lpstr>Example Suggestion for ISO/IEC 5230:2020</vt:lpstr>
      <vt:lpstr>Review of suggested changes to ISO/IEC 18974:2023</vt:lpstr>
      <vt:lpstr>Example Suggestion for ISO/IEC 18974:2023</vt:lpstr>
      <vt:lpstr>Example Suggestion for ISO/IEC 18974:2023</vt:lpstr>
      <vt:lpstr>Example Suggestion for ISO/IEC 18974:2023</vt:lpstr>
      <vt:lpstr>Example Suggestion for ISO/IEC 18974:2023</vt:lpstr>
      <vt:lpstr>Questions?</vt:lpstr>
      <vt:lpstr>Work on reference and supporting material</vt:lpstr>
      <vt:lpstr>Introduction to Open Source License Compliance Management (LFC193) – The Bite-Sized Videos</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74</cp:revision>
  <dcterms:modified xsi:type="dcterms:W3CDTF">2024-07-16T01:45:41Z</dcterms:modified>
</cp:coreProperties>
</file>