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23"/>
  </p:notesMasterIdLst>
  <p:sldIdLst>
    <p:sldId id="257" r:id="rId2"/>
    <p:sldId id="269" r:id="rId3"/>
    <p:sldId id="646" r:id="rId4"/>
    <p:sldId id="655" r:id="rId5"/>
    <p:sldId id="671" r:id="rId6"/>
    <p:sldId id="670" r:id="rId7"/>
    <p:sldId id="668" r:id="rId8"/>
    <p:sldId id="672" r:id="rId9"/>
    <p:sldId id="673" r:id="rId10"/>
    <p:sldId id="669" r:id="rId11"/>
    <p:sldId id="651" r:id="rId12"/>
    <p:sldId id="275" r:id="rId13"/>
    <p:sldId id="667" r:id="rId14"/>
    <p:sldId id="284" r:id="rId15"/>
    <p:sldId id="665" r:id="rId16"/>
    <p:sldId id="666" r:id="rId17"/>
    <p:sldId id="276" r:id="rId18"/>
    <p:sldId id="664" r:id="rId19"/>
    <p:sldId id="278" r:id="rId20"/>
    <p:sldId id="279" r:id="rId21"/>
    <p:sldId id="267"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828"/>
    <a:srgbClr val="00AEBB"/>
    <a:srgbClr val="028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92"/>
    <p:restoredTop sz="96671"/>
  </p:normalViewPr>
  <p:slideViewPr>
    <p:cSldViewPr snapToGrid="0">
      <p:cViewPr varScale="1">
        <p:scale>
          <a:sx n="171" d="100"/>
          <a:sy n="171" d="100"/>
        </p:scale>
        <p:origin x="344" y="168"/>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2e62ad20c76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7" name="Google Shape;577;g2e62ad20c76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1785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99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841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311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extLst>
      <p:ext uri="{BB962C8B-B14F-4D97-AF65-F5344CB8AC3E}">
        <p14:creationId xmlns:p14="http://schemas.microsoft.com/office/powerpoint/2010/main" val="3972152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chemeClr val="bg1"/>
        </a:solidFill>
        <a:effectLst/>
      </p:bgPr>
    </p:bg>
    <p:spTree>
      <p:nvGrpSpPr>
        <p:cNvPr id="1" name="Shape 55"/>
        <p:cNvGrpSpPr/>
        <p:nvPr/>
      </p:nvGrpSpPr>
      <p:grpSpPr>
        <a:xfrm>
          <a:off x="0" y="0"/>
          <a:ext cx="0" cy="0"/>
          <a:chOff x="0" y="0"/>
          <a:chExt cx="0" cy="0"/>
        </a:xfrm>
      </p:grpSpPr>
      <p:sp>
        <p:nvSpPr>
          <p:cNvPr id="56" name="Google Shape;56;p8"/>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8"/>
          <p:cNvSpPr txBox="1">
            <a:spLocks noGrp="1"/>
          </p:cNvSpPr>
          <p:nvPr>
            <p:ph type="title"/>
          </p:nvPr>
        </p:nvSpPr>
        <p:spPr>
          <a:xfrm>
            <a:off x="607150" y="2148722"/>
            <a:ext cx="8222100" cy="838800"/>
          </a:xfrm>
          <a:prstGeom prst="rect">
            <a:avLst/>
          </a:prstGeom>
        </p:spPr>
        <p:txBody>
          <a:bodyPr spcFirstLastPara="1" wrap="square" lIns="91425" tIns="91425" rIns="91425" bIns="91425" anchor="ctr" anchorCtr="0">
            <a:normAutofit/>
          </a:bodyPr>
          <a:lstStyle>
            <a:lvl1pPr lvl="0" rtl="0">
              <a:spcBef>
                <a:spcPts val="0"/>
              </a:spcBef>
              <a:spcAft>
                <a:spcPts val="0"/>
              </a:spcAft>
              <a:buSzPts val="4200"/>
              <a:buNone/>
              <a:defRPr sz="4200"/>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59" name="Google Shape;59;p8"/>
          <p:cNvPicPr preferRelativeResize="0"/>
          <p:nvPr/>
        </p:nvPicPr>
        <p:blipFill>
          <a:blip r:embed="rId2">
            <a:alphaModFix/>
          </a:blip>
          <a:stretch>
            <a:fillRect/>
          </a:stretch>
        </p:blipFill>
        <p:spPr>
          <a:xfrm>
            <a:off x="8155621" y="-1"/>
            <a:ext cx="988375" cy="988375"/>
          </a:xfrm>
          <a:prstGeom prst="rect">
            <a:avLst/>
          </a:prstGeom>
          <a:noFill/>
          <a:ln>
            <a:noFill/>
          </a:ln>
        </p:spPr>
      </p:pic>
      <p:pic>
        <p:nvPicPr>
          <p:cNvPr id="2" name="Picture 1">
            <a:extLst>
              <a:ext uri="{FF2B5EF4-FFF2-40B4-BE49-F238E27FC236}">
                <a16:creationId xmlns:a16="http://schemas.microsoft.com/office/drawing/2014/main" id="{59FB06FC-60F4-8BF5-9616-2928D77A42A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ext Full Width">
  <p:cSld name="Text Full Width">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750" y="179822"/>
            <a:ext cx="7486800" cy="699300"/>
          </a:xfrm>
          <a:prstGeom prst="rect">
            <a:avLst/>
          </a:prstGeom>
          <a:noFill/>
          <a:ln>
            <a:noFill/>
          </a:ln>
        </p:spPr>
        <p:txBody>
          <a:bodyPr spcFirstLastPara="1" wrap="square" lIns="68575" tIns="68575" rIns="68575" bIns="68575" anchor="ctr" anchorCtr="0">
            <a:noAutofit/>
          </a:bodyPr>
          <a:lstStyle>
            <a:lvl1pPr marL="0" marR="0" lvl="0" indent="0" algn="l" rtl="0">
              <a:lnSpc>
                <a:spcPct val="90000"/>
              </a:lnSpc>
              <a:spcBef>
                <a:spcPts val="0"/>
              </a:spcBef>
              <a:spcAft>
                <a:spcPts val="0"/>
              </a:spcAft>
              <a:buClr>
                <a:srgbClr val="168FDF"/>
              </a:buClr>
              <a:buSzPts val="2200"/>
              <a:buNone/>
              <a:defRPr sz="2400" i="0" u="none" strike="noStrike" cap="none">
                <a:solidFill>
                  <a:srgbClr val="003778"/>
                </a:solidFill>
              </a:defRPr>
            </a:lvl1pPr>
            <a:lvl2pPr lvl="1"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2pPr>
            <a:lvl3pPr lvl="2"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3pPr>
            <a:lvl4pPr lvl="3"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4pPr>
            <a:lvl5pPr lvl="4"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5pPr>
            <a:lvl6pPr lvl="5"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6pPr>
            <a:lvl7pPr lvl="6"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7pPr>
            <a:lvl8pPr lvl="7"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8pPr>
            <a:lvl9pPr lvl="8"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9pPr>
          </a:lstStyle>
          <a:p>
            <a:endParaRPr dirty="0"/>
          </a:p>
        </p:txBody>
      </p:sp>
      <p:sp>
        <p:nvSpPr>
          <p:cNvPr id="15" name="Google Shape;15;p3"/>
          <p:cNvSpPr txBox="1">
            <a:spLocks noGrp="1"/>
          </p:cNvSpPr>
          <p:nvPr>
            <p:ph type="body" idx="1"/>
          </p:nvPr>
        </p:nvSpPr>
        <p:spPr>
          <a:xfrm>
            <a:off x="233750" y="879125"/>
            <a:ext cx="8725500" cy="3980700"/>
          </a:xfrm>
          <a:prstGeom prst="rect">
            <a:avLst/>
          </a:prstGeom>
          <a:noFill/>
          <a:ln>
            <a:noFill/>
          </a:ln>
        </p:spPr>
        <p:txBody>
          <a:bodyPr spcFirstLastPara="1" wrap="square" lIns="91425" tIns="91425" rIns="91425" bIns="91425" anchor="t" anchorCtr="0">
            <a:noAutofit/>
          </a:bodyPr>
          <a:lstStyle>
            <a:lvl1pPr marL="457189" marR="0" lvl="0" indent="-342892" algn="l" rtl="0">
              <a:lnSpc>
                <a:spcPct val="100000"/>
              </a:lnSpc>
              <a:spcBef>
                <a:spcPts val="800"/>
              </a:spcBef>
              <a:spcAft>
                <a:spcPts val="0"/>
              </a:spcAft>
              <a:buClr>
                <a:srgbClr val="168FDF"/>
              </a:buClr>
              <a:buSzPts val="1800"/>
              <a:buFont typeface="Arial"/>
              <a:buChar char="●"/>
              <a:defRPr sz="1800" i="0" u="none" strike="noStrike" cap="none">
                <a:solidFill>
                  <a:srgbClr val="2F2F2F"/>
                </a:solidFill>
                <a:latin typeface="Arial"/>
                <a:ea typeface="Arial"/>
                <a:cs typeface="Arial"/>
                <a:sym typeface="Arial"/>
              </a:defRPr>
            </a:lvl1pPr>
            <a:lvl2pPr marL="914378" marR="0" lvl="1" indent="-336542" algn="l" rtl="0">
              <a:lnSpc>
                <a:spcPct val="100000"/>
              </a:lnSpc>
              <a:spcBef>
                <a:spcPts val="400"/>
              </a:spcBef>
              <a:spcAft>
                <a:spcPts val="0"/>
              </a:spcAft>
              <a:buClr>
                <a:srgbClr val="168FDF"/>
              </a:buClr>
              <a:buSzPts val="1700"/>
              <a:buFont typeface="Arial"/>
              <a:buChar char="○"/>
              <a:defRPr sz="1700" i="0" u="none" strike="noStrike" cap="none">
                <a:solidFill>
                  <a:srgbClr val="2F2F2F"/>
                </a:solidFill>
                <a:latin typeface="Arial"/>
                <a:ea typeface="Arial"/>
                <a:cs typeface="Arial"/>
                <a:sym typeface="Arial"/>
              </a:defRPr>
            </a:lvl2pPr>
            <a:lvl3pPr marL="1371566" marR="0" lvl="2" indent="-330192" algn="l" rtl="0">
              <a:lnSpc>
                <a:spcPct val="100000"/>
              </a:lnSpc>
              <a:spcBef>
                <a:spcPts val="400"/>
              </a:spcBef>
              <a:spcAft>
                <a:spcPts val="0"/>
              </a:spcAft>
              <a:buClr>
                <a:srgbClr val="168FDF"/>
              </a:buClr>
              <a:buSzPts val="1600"/>
              <a:buFont typeface="Arial"/>
              <a:buChar char="■"/>
              <a:defRPr sz="1600" i="0" u="none" strike="noStrike" cap="none">
                <a:solidFill>
                  <a:srgbClr val="2F2F2F"/>
                </a:solidFill>
                <a:latin typeface="Arial"/>
                <a:ea typeface="Arial"/>
                <a:cs typeface="Arial"/>
                <a:sym typeface="Arial"/>
              </a:defRPr>
            </a:lvl3pPr>
            <a:lvl4pPr marL="1828754" marR="0" lvl="3" indent="-323842" algn="l" rtl="0">
              <a:lnSpc>
                <a:spcPct val="100000"/>
              </a:lnSpc>
              <a:spcBef>
                <a:spcPts val="400"/>
              </a:spcBef>
              <a:spcAft>
                <a:spcPts val="0"/>
              </a:spcAft>
              <a:buClr>
                <a:srgbClr val="168FDF"/>
              </a:buClr>
              <a:buSzPts val="1500"/>
              <a:buFont typeface="Arial"/>
              <a:buChar char="●"/>
              <a:defRPr sz="1500" i="0" u="none" strike="noStrike" cap="none">
                <a:solidFill>
                  <a:srgbClr val="2F2F2F"/>
                </a:solidFill>
                <a:latin typeface="Arial"/>
                <a:ea typeface="Arial"/>
                <a:cs typeface="Arial"/>
                <a:sym typeface="Arial"/>
              </a:defRPr>
            </a:lvl4pPr>
            <a:lvl5pPr marL="2285943" marR="0" lvl="4" indent="-317492" algn="l" rtl="0">
              <a:lnSpc>
                <a:spcPct val="100000"/>
              </a:lnSpc>
              <a:spcBef>
                <a:spcPts val="400"/>
              </a:spcBef>
              <a:spcAft>
                <a:spcPts val="0"/>
              </a:spcAft>
              <a:buClr>
                <a:srgbClr val="168FDF"/>
              </a:buClr>
              <a:buSzPts val="1400"/>
              <a:buFont typeface="Arial"/>
              <a:buChar char="○"/>
              <a:defRPr i="0" u="none" strike="noStrike" cap="none">
                <a:solidFill>
                  <a:srgbClr val="2F2F2F"/>
                </a:solidFill>
                <a:latin typeface="Arial"/>
                <a:ea typeface="Arial"/>
                <a:cs typeface="Arial"/>
                <a:sym typeface="Arial"/>
              </a:defRPr>
            </a:lvl5pPr>
            <a:lvl6pPr marL="2743132" marR="0" lvl="5"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6pPr>
            <a:lvl7pPr marL="3200320" marR="0" lvl="6"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7pPr>
            <a:lvl8pPr marL="3657509" marR="0" lvl="7"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8pPr>
            <a:lvl9pPr marL="4114697" marR="0" lvl="8"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9pPr>
          </a:lstStyle>
          <a:p>
            <a:endParaRPr dirty="0"/>
          </a:p>
        </p:txBody>
      </p:sp>
      <p:pic>
        <p:nvPicPr>
          <p:cNvPr id="5" name="Picture 4">
            <a:extLst>
              <a:ext uri="{FF2B5EF4-FFF2-40B4-BE49-F238E27FC236}">
                <a16:creationId xmlns:a16="http://schemas.microsoft.com/office/drawing/2014/main" id="{3F33C0CA-AF97-314A-AA44-08F61CE32073}"/>
              </a:ext>
            </a:extLst>
          </p:cNvPr>
          <p:cNvPicPr>
            <a:picLocks noChangeAspect="1"/>
          </p:cNvPicPr>
          <p:nvPr userDrawn="1"/>
        </p:nvPicPr>
        <p:blipFill>
          <a:blip r:embed="rId2"/>
          <a:stretch>
            <a:fillRect/>
          </a:stretch>
        </p:blipFill>
        <p:spPr>
          <a:xfrm>
            <a:off x="7445941" y="89104"/>
            <a:ext cx="1539834" cy="881336"/>
          </a:xfrm>
          <a:prstGeom prst="rect">
            <a:avLst/>
          </a:prstGeom>
        </p:spPr>
      </p:pic>
      <p:pic>
        <p:nvPicPr>
          <p:cNvPr id="6" name="Google Shape;44;p18">
            <a:extLst>
              <a:ext uri="{FF2B5EF4-FFF2-40B4-BE49-F238E27FC236}">
                <a16:creationId xmlns:a16="http://schemas.microsoft.com/office/drawing/2014/main" id="{01DFF06F-6150-6AF4-A5D9-0F38FAD59327}"/>
              </a:ext>
            </a:extLst>
          </p:cNvPr>
          <p:cNvPicPr preferRelativeResize="0"/>
          <p:nvPr userDrawn="1"/>
        </p:nvPicPr>
        <p:blipFill rotWithShape="1">
          <a:blip r:embed="rId3">
            <a:alphaModFix/>
          </a:blip>
          <a:srcRect/>
          <a:stretch/>
        </p:blipFill>
        <p:spPr>
          <a:xfrm>
            <a:off x="190335" y="4651201"/>
            <a:ext cx="970780" cy="319850"/>
          </a:xfrm>
          <a:prstGeom prst="rect">
            <a:avLst/>
          </a:prstGeom>
          <a:noFill/>
          <a:ln>
            <a:noFill/>
          </a:ln>
        </p:spPr>
      </p:pic>
    </p:spTree>
    <p:extLst>
      <p:ext uri="{BB962C8B-B14F-4D97-AF65-F5344CB8AC3E}">
        <p14:creationId xmlns:p14="http://schemas.microsoft.com/office/powerpoint/2010/main" val="1723510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PDX General">
  <p:cSld name="SPDX General">
    <p:spTree>
      <p:nvGrpSpPr>
        <p:cNvPr id="1" name="Shape 59"/>
        <p:cNvGrpSpPr/>
        <p:nvPr/>
      </p:nvGrpSpPr>
      <p:grpSpPr>
        <a:xfrm>
          <a:off x="0" y="0"/>
          <a:ext cx="0" cy="0"/>
          <a:chOff x="0" y="0"/>
          <a:chExt cx="0" cy="0"/>
        </a:xfrm>
      </p:grpSpPr>
      <p:sp>
        <p:nvSpPr>
          <p:cNvPr id="60" name="Google Shape;60;p14"/>
          <p:cNvSpPr txBox="1">
            <a:spLocks noGrp="1"/>
          </p:cNvSpPr>
          <p:nvPr>
            <p:ph type="sldNum" idx="12"/>
          </p:nvPr>
        </p:nvSpPr>
        <p:spPr>
          <a:xfrm>
            <a:off x="8817154" y="4937760"/>
            <a:ext cx="275700" cy="205800"/>
          </a:xfrm>
          <a:prstGeom prst="rect">
            <a:avLst/>
          </a:prstGeom>
          <a:noFill/>
          <a:ln>
            <a:noFill/>
          </a:ln>
        </p:spPr>
        <p:txBody>
          <a:bodyPr spcFirstLastPara="1" wrap="square" lIns="68575" tIns="34275" rIns="68575" bIns="34275" anchor="ctr" anchorCtr="0">
            <a:normAutofit/>
          </a:bodyPr>
          <a:lstStyle>
            <a:lvl1pPr marL="0" marR="0" lvl="0" indent="0" algn="r" rtl="0">
              <a:spcBef>
                <a:spcPts val="0"/>
              </a:spcBef>
              <a:buNone/>
              <a:defRPr sz="800">
                <a:solidFill>
                  <a:srgbClr val="0094FF"/>
                </a:solidFill>
                <a:latin typeface="Archivo"/>
                <a:ea typeface="Archivo"/>
                <a:cs typeface="Archivo"/>
                <a:sym typeface="Archivo"/>
              </a:defRPr>
            </a:lvl1pPr>
            <a:lvl2pPr marL="0" marR="0" lvl="1" indent="0" algn="r" rtl="0">
              <a:spcBef>
                <a:spcPts val="0"/>
              </a:spcBef>
              <a:buNone/>
              <a:defRPr sz="800">
                <a:solidFill>
                  <a:srgbClr val="0094FF"/>
                </a:solidFill>
                <a:latin typeface="Archivo"/>
                <a:ea typeface="Archivo"/>
                <a:cs typeface="Archivo"/>
                <a:sym typeface="Archivo"/>
              </a:defRPr>
            </a:lvl2pPr>
            <a:lvl3pPr marL="0" marR="0" lvl="2" indent="0" algn="r" rtl="0">
              <a:spcBef>
                <a:spcPts val="0"/>
              </a:spcBef>
              <a:buNone/>
              <a:defRPr sz="800">
                <a:solidFill>
                  <a:srgbClr val="0094FF"/>
                </a:solidFill>
                <a:latin typeface="Archivo"/>
                <a:ea typeface="Archivo"/>
                <a:cs typeface="Archivo"/>
                <a:sym typeface="Archivo"/>
              </a:defRPr>
            </a:lvl3pPr>
            <a:lvl4pPr marL="0" marR="0" lvl="3" indent="0" algn="r" rtl="0">
              <a:spcBef>
                <a:spcPts val="0"/>
              </a:spcBef>
              <a:buNone/>
              <a:defRPr sz="800">
                <a:solidFill>
                  <a:srgbClr val="0094FF"/>
                </a:solidFill>
                <a:latin typeface="Archivo"/>
                <a:ea typeface="Archivo"/>
                <a:cs typeface="Archivo"/>
                <a:sym typeface="Archivo"/>
              </a:defRPr>
            </a:lvl4pPr>
            <a:lvl5pPr marL="0" marR="0" lvl="4" indent="0" algn="r" rtl="0">
              <a:spcBef>
                <a:spcPts val="0"/>
              </a:spcBef>
              <a:buNone/>
              <a:defRPr sz="800">
                <a:solidFill>
                  <a:srgbClr val="0094FF"/>
                </a:solidFill>
                <a:latin typeface="Archivo"/>
                <a:ea typeface="Archivo"/>
                <a:cs typeface="Archivo"/>
                <a:sym typeface="Archivo"/>
              </a:defRPr>
            </a:lvl5pPr>
            <a:lvl6pPr marL="0" marR="0" lvl="5" indent="0" algn="r" rtl="0">
              <a:spcBef>
                <a:spcPts val="0"/>
              </a:spcBef>
              <a:buNone/>
              <a:defRPr sz="800">
                <a:solidFill>
                  <a:srgbClr val="0094FF"/>
                </a:solidFill>
                <a:latin typeface="Archivo"/>
                <a:ea typeface="Archivo"/>
                <a:cs typeface="Archivo"/>
                <a:sym typeface="Archivo"/>
              </a:defRPr>
            </a:lvl6pPr>
            <a:lvl7pPr marL="0" marR="0" lvl="6" indent="0" algn="r" rtl="0">
              <a:spcBef>
                <a:spcPts val="0"/>
              </a:spcBef>
              <a:buNone/>
              <a:defRPr sz="800">
                <a:solidFill>
                  <a:srgbClr val="0094FF"/>
                </a:solidFill>
                <a:latin typeface="Archivo"/>
                <a:ea typeface="Archivo"/>
                <a:cs typeface="Archivo"/>
                <a:sym typeface="Archivo"/>
              </a:defRPr>
            </a:lvl7pPr>
            <a:lvl8pPr marL="0" marR="0" lvl="7" indent="0" algn="r" rtl="0">
              <a:spcBef>
                <a:spcPts val="0"/>
              </a:spcBef>
              <a:buNone/>
              <a:defRPr sz="800">
                <a:solidFill>
                  <a:srgbClr val="0094FF"/>
                </a:solidFill>
                <a:latin typeface="Archivo"/>
                <a:ea typeface="Archivo"/>
                <a:cs typeface="Archivo"/>
                <a:sym typeface="Archivo"/>
              </a:defRPr>
            </a:lvl8pPr>
            <a:lvl9pPr marL="0" marR="0" lvl="8" indent="0" algn="r" rtl="0">
              <a:spcBef>
                <a:spcPts val="0"/>
              </a:spcBef>
              <a:buNone/>
              <a:defRPr sz="800">
                <a:solidFill>
                  <a:srgbClr val="0094FF"/>
                </a:solidFill>
                <a:latin typeface="Archivo"/>
                <a:ea typeface="Archivo"/>
                <a:cs typeface="Archivo"/>
                <a:sym typeface="Archivo"/>
              </a:defRPr>
            </a:lvl9pPr>
          </a:lstStyle>
          <a:p>
            <a:pPr marL="0" lvl="0" indent="0" algn="r" rtl="0">
              <a:spcBef>
                <a:spcPts val="0"/>
              </a:spcBef>
              <a:spcAft>
                <a:spcPts val="0"/>
              </a:spcAft>
              <a:buNone/>
            </a:pPr>
            <a:r>
              <a:rPr lang="en-GB" dirty="0"/>
              <a:t>#</a:t>
            </a:r>
            <a:endParaRPr i="0" u="none" strike="noStrike" cap="none" dirty="0"/>
          </a:p>
        </p:txBody>
      </p:sp>
      <p:cxnSp>
        <p:nvCxnSpPr>
          <p:cNvPr id="61" name="Google Shape;61;p14"/>
          <p:cNvCxnSpPr/>
          <p:nvPr/>
        </p:nvCxnSpPr>
        <p:spPr>
          <a:xfrm flipH="1">
            <a:off x="162500" y="190900"/>
            <a:ext cx="9300" cy="4428300"/>
          </a:xfrm>
          <a:prstGeom prst="straightConnector1">
            <a:avLst/>
          </a:prstGeom>
          <a:noFill/>
          <a:ln w="9525" cap="flat" cmpd="sng">
            <a:solidFill>
              <a:srgbClr val="168FDF"/>
            </a:solidFill>
            <a:prstDash val="solid"/>
            <a:miter lim="8000"/>
            <a:headEnd type="none" w="sm" len="sm"/>
            <a:tailEnd type="none" w="sm" len="sm"/>
          </a:ln>
        </p:spPr>
      </p:cxnSp>
      <p:sp>
        <p:nvSpPr>
          <p:cNvPr id="62" name="Google Shape;62;p14"/>
          <p:cNvSpPr txBox="1">
            <a:spLocks noGrp="1"/>
          </p:cNvSpPr>
          <p:nvPr>
            <p:ph type="title"/>
          </p:nvPr>
        </p:nvSpPr>
        <p:spPr>
          <a:xfrm>
            <a:off x="268975" y="614300"/>
            <a:ext cx="6206100" cy="373200"/>
          </a:xfrm>
          <a:prstGeom prst="rect">
            <a:avLst/>
          </a:prstGeom>
          <a:noFill/>
          <a:ln>
            <a:noFill/>
          </a:ln>
        </p:spPr>
        <p:txBody>
          <a:bodyPr spcFirstLastPara="1" wrap="square" lIns="91425" tIns="91425" rIns="91425" bIns="91425" anchor="ctr" anchorCtr="0">
            <a:normAutofit/>
          </a:bodyPr>
          <a:lstStyle>
            <a:lvl1pPr marL="0" marR="0" lvl="0" indent="0" algn="l" rtl="0">
              <a:lnSpc>
                <a:spcPct val="90000"/>
              </a:lnSpc>
              <a:spcBef>
                <a:spcPts val="0"/>
              </a:spcBef>
              <a:spcAft>
                <a:spcPts val="0"/>
              </a:spcAft>
              <a:buClr>
                <a:srgbClr val="0094FF"/>
              </a:buClr>
              <a:buSzPts val="1800"/>
              <a:buFont typeface="Archivo Light"/>
              <a:buNone/>
              <a:defRPr sz="1800" i="0" u="none" strike="noStrike" cap="none">
                <a:solidFill>
                  <a:srgbClr val="0094FF"/>
                </a:solidFill>
                <a:latin typeface="Archivo Light"/>
                <a:ea typeface="Archivo Light"/>
                <a:cs typeface="Archivo Light"/>
                <a:sym typeface="Archivo Light"/>
              </a:defRPr>
            </a:lvl1pPr>
            <a:lvl2pPr lvl="1"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2pPr>
            <a:lvl3pPr lvl="2"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3pPr>
            <a:lvl4pPr lvl="3"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4pPr>
            <a:lvl5pPr lvl="4"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5pPr>
            <a:lvl6pPr lvl="5"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6pPr>
            <a:lvl7pPr lvl="6"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7pPr>
            <a:lvl8pPr lvl="7"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8pPr>
            <a:lvl9pPr lvl="8"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9pPr>
          </a:lstStyle>
          <a:p>
            <a:endParaRPr/>
          </a:p>
        </p:txBody>
      </p:sp>
      <p:sp>
        <p:nvSpPr>
          <p:cNvPr id="63" name="Google Shape;63;p14"/>
          <p:cNvSpPr txBox="1">
            <a:spLocks noGrp="1"/>
          </p:cNvSpPr>
          <p:nvPr>
            <p:ph type="title" idx="2"/>
          </p:nvPr>
        </p:nvSpPr>
        <p:spPr>
          <a:xfrm>
            <a:off x="268975" y="214599"/>
            <a:ext cx="7486800" cy="499500"/>
          </a:xfrm>
          <a:prstGeom prst="rect">
            <a:avLst/>
          </a:prstGeom>
          <a:noFill/>
          <a:ln>
            <a:noFill/>
          </a:ln>
        </p:spPr>
        <p:txBody>
          <a:bodyPr spcFirstLastPara="1" wrap="square" lIns="91425" tIns="91425" rIns="91425" bIns="91425" anchor="ctr" anchorCtr="0">
            <a:normAutofit/>
          </a:bodyPr>
          <a:lstStyle>
            <a:lvl1pPr marL="0" marR="0" lvl="0" indent="0" algn="l" rtl="0">
              <a:lnSpc>
                <a:spcPct val="90000"/>
              </a:lnSpc>
              <a:spcBef>
                <a:spcPts val="0"/>
              </a:spcBef>
              <a:spcAft>
                <a:spcPts val="0"/>
              </a:spcAft>
              <a:buClr>
                <a:srgbClr val="003778"/>
              </a:buClr>
              <a:buSzPts val="3000"/>
              <a:buFont typeface="Archivo"/>
              <a:buNone/>
              <a:defRPr sz="3000" i="0" u="none" strike="noStrike" cap="none">
                <a:solidFill>
                  <a:srgbClr val="003778"/>
                </a:solidFill>
                <a:latin typeface="Archivo"/>
                <a:ea typeface="Archivo"/>
                <a:cs typeface="Archivo"/>
                <a:sym typeface="Archivo"/>
              </a:defRPr>
            </a:lvl1pPr>
            <a:lvl2pPr lvl="1"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2pPr>
            <a:lvl3pPr lvl="2"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3pPr>
            <a:lvl4pPr lvl="3"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4pPr>
            <a:lvl5pPr lvl="4"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5pPr>
            <a:lvl6pPr lvl="5"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6pPr>
            <a:lvl7pPr lvl="6"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7pPr>
            <a:lvl8pPr lvl="7"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8pPr>
            <a:lvl9pPr lvl="8"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9pPr>
          </a:lstStyle>
          <a:p>
            <a:endParaRPr/>
          </a:p>
        </p:txBody>
      </p:sp>
      <p:pic>
        <p:nvPicPr>
          <p:cNvPr id="64" name="Google Shape;64;p14"/>
          <p:cNvPicPr preferRelativeResize="0"/>
          <p:nvPr/>
        </p:nvPicPr>
        <p:blipFill>
          <a:blip r:embed="rId2">
            <a:alphaModFix/>
          </a:blip>
          <a:stretch>
            <a:fillRect/>
          </a:stretch>
        </p:blipFill>
        <p:spPr>
          <a:xfrm>
            <a:off x="110500" y="4696825"/>
            <a:ext cx="1399400" cy="370525"/>
          </a:xfrm>
          <a:prstGeom prst="rect">
            <a:avLst/>
          </a:prstGeom>
          <a:noFill/>
          <a:ln>
            <a:noFill/>
          </a:ln>
        </p:spPr>
      </p:pic>
      <p:sp>
        <p:nvSpPr>
          <p:cNvPr id="65" name="Google Shape;65;p14"/>
          <p:cNvSpPr txBox="1">
            <a:spLocks noGrp="1"/>
          </p:cNvSpPr>
          <p:nvPr>
            <p:ph type="body" idx="1"/>
          </p:nvPr>
        </p:nvSpPr>
        <p:spPr>
          <a:xfrm>
            <a:off x="233750" y="1086650"/>
            <a:ext cx="8725500" cy="3534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00000"/>
              </a:lnSpc>
              <a:spcBef>
                <a:spcPts val="800"/>
              </a:spcBef>
              <a:spcAft>
                <a:spcPts val="0"/>
              </a:spcAft>
              <a:buClr>
                <a:srgbClr val="003778"/>
              </a:buClr>
              <a:buSzPts val="1800"/>
              <a:buFont typeface="Archivo"/>
              <a:buChar char="●"/>
              <a:defRPr sz="1800" i="0" u="none" strike="noStrike" cap="none">
                <a:solidFill>
                  <a:srgbClr val="003778"/>
                </a:solidFill>
                <a:latin typeface="Archivo"/>
                <a:ea typeface="Archivo"/>
                <a:cs typeface="Archivo"/>
                <a:sym typeface="Archivo"/>
              </a:defRPr>
            </a:lvl1pPr>
            <a:lvl2pPr marL="914400" marR="0" lvl="1" indent="-336550" algn="l" rtl="0">
              <a:lnSpc>
                <a:spcPct val="100000"/>
              </a:lnSpc>
              <a:spcBef>
                <a:spcPts val="1200"/>
              </a:spcBef>
              <a:spcAft>
                <a:spcPts val="0"/>
              </a:spcAft>
              <a:buClr>
                <a:srgbClr val="003778"/>
              </a:buClr>
              <a:buSzPts val="1700"/>
              <a:buFont typeface="Archivo ExtraLight"/>
              <a:buChar char="○"/>
              <a:defRPr sz="1700" i="0" u="none" strike="noStrike" cap="none">
                <a:solidFill>
                  <a:srgbClr val="003778"/>
                </a:solidFill>
                <a:latin typeface="Archivo ExtraLight"/>
                <a:ea typeface="Archivo ExtraLight"/>
                <a:cs typeface="Archivo ExtraLight"/>
                <a:sym typeface="Archivo ExtraLight"/>
              </a:defRPr>
            </a:lvl2pPr>
            <a:lvl3pPr marL="1371600" marR="0" lvl="2" indent="-330200" algn="l" rtl="0">
              <a:lnSpc>
                <a:spcPct val="100000"/>
              </a:lnSpc>
              <a:spcBef>
                <a:spcPts val="1200"/>
              </a:spcBef>
              <a:spcAft>
                <a:spcPts val="0"/>
              </a:spcAft>
              <a:buClr>
                <a:srgbClr val="003778"/>
              </a:buClr>
              <a:buSzPts val="1600"/>
              <a:buFont typeface="Archivo ExtraLight"/>
              <a:buChar char="𐩑"/>
              <a:defRPr sz="1600" i="0" u="none" strike="noStrike" cap="none">
                <a:solidFill>
                  <a:srgbClr val="003778"/>
                </a:solidFill>
                <a:latin typeface="Archivo ExtraLight"/>
                <a:ea typeface="Archivo ExtraLight"/>
                <a:cs typeface="Archivo ExtraLight"/>
                <a:sym typeface="Archivo ExtraLight"/>
              </a:defRPr>
            </a:lvl3pPr>
            <a:lvl4pPr marL="1828800" marR="0" lvl="3" indent="-323850" algn="l" rtl="0">
              <a:lnSpc>
                <a:spcPct val="100000"/>
              </a:lnSpc>
              <a:spcBef>
                <a:spcPts val="1200"/>
              </a:spcBef>
              <a:spcAft>
                <a:spcPts val="0"/>
              </a:spcAft>
              <a:buClr>
                <a:srgbClr val="003778"/>
              </a:buClr>
              <a:buSzPts val="1500"/>
              <a:buFont typeface="Archivo Light"/>
              <a:buChar char="▪"/>
              <a:defRPr sz="1500" i="0" u="none" strike="noStrike" cap="none">
                <a:solidFill>
                  <a:srgbClr val="003778"/>
                </a:solidFill>
                <a:latin typeface="Archivo Light"/>
                <a:ea typeface="Archivo Light"/>
                <a:cs typeface="Archivo Light"/>
                <a:sym typeface="Archivo Light"/>
              </a:defRPr>
            </a:lvl4pPr>
            <a:lvl5pPr marL="2286000" marR="0" lvl="4" indent="-317500" algn="l" rtl="0">
              <a:lnSpc>
                <a:spcPct val="100000"/>
              </a:lnSpc>
              <a:spcBef>
                <a:spcPts val="1200"/>
              </a:spcBef>
              <a:spcAft>
                <a:spcPts val="0"/>
              </a:spcAft>
              <a:buClr>
                <a:srgbClr val="003778"/>
              </a:buClr>
              <a:buSzPts val="1400"/>
              <a:buFont typeface="Archivo Light"/>
              <a:buChar char="➢"/>
              <a:defRPr i="0" u="none" strike="noStrike" cap="none">
                <a:solidFill>
                  <a:srgbClr val="003778"/>
                </a:solidFill>
                <a:latin typeface="Archivo Light"/>
                <a:ea typeface="Archivo Light"/>
                <a:cs typeface="Archivo Light"/>
                <a:sym typeface="Archivo Light"/>
              </a:defRPr>
            </a:lvl5pPr>
            <a:lvl6pPr marL="2743200" marR="0" lvl="5" indent="-317500" algn="l" rtl="0">
              <a:lnSpc>
                <a:spcPct val="90000"/>
              </a:lnSpc>
              <a:spcBef>
                <a:spcPts val="1200"/>
              </a:spcBef>
              <a:spcAft>
                <a:spcPts val="0"/>
              </a:spcAft>
              <a:buClr>
                <a:srgbClr val="003778"/>
              </a:buClr>
              <a:buSzPts val="1400"/>
              <a:buFont typeface="Archivo Light"/>
              <a:buChar char="■"/>
              <a:defRPr sz="1400" i="0" u="none" strike="noStrike" cap="none">
                <a:solidFill>
                  <a:srgbClr val="003778"/>
                </a:solidFill>
                <a:latin typeface="Archivo Light"/>
                <a:ea typeface="Archivo Light"/>
                <a:cs typeface="Archivo Light"/>
                <a:sym typeface="Archivo Light"/>
              </a:defRPr>
            </a:lvl6pPr>
            <a:lvl7pPr marL="3200400" marR="0" lvl="6" indent="-317500" algn="l" rtl="0">
              <a:lnSpc>
                <a:spcPct val="90000"/>
              </a:lnSpc>
              <a:spcBef>
                <a:spcPts val="1200"/>
              </a:spcBef>
              <a:spcAft>
                <a:spcPts val="0"/>
              </a:spcAft>
              <a:buClr>
                <a:srgbClr val="003778"/>
              </a:buClr>
              <a:buSzPts val="1400"/>
              <a:buFont typeface="Archivo Light"/>
              <a:buChar char="●"/>
              <a:defRPr sz="1400" i="0" u="none" strike="noStrike" cap="none">
                <a:solidFill>
                  <a:srgbClr val="003778"/>
                </a:solidFill>
                <a:latin typeface="Archivo Light"/>
                <a:ea typeface="Archivo Light"/>
                <a:cs typeface="Archivo Light"/>
                <a:sym typeface="Archivo Light"/>
              </a:defRPr>
            </a:lvl7pPr>
            <a:lvl8pPr marL="3657600" marR="0" lvl="7" indent="-317500" algn="l" rtl="0">
              <a:lnSpc>
                <a:spcPct val="90000"/>
              </a:lnSpc>
              <a:spcBef>
                <a:spcPts val="1200"/>
              </a:spcBef>
              <a:spcAft>
                <a:spcPts val="0"/>
              </a:spcAft>
              <a:buClr>
                <a:srgbClr val="003778"/>
              </a:buClr>
              <a:buSzPts val="1400"/>
              <a:buFont typeface="Archivo Light"/>
              <a:buChar char="○"/>
              <a:defRPr sz="1400" i="0" u="none" strike="noStrike" cap="none">
                <a:solidFill>
                  <a:srgbClr val="003778"/>
                </a:solidFill>
                <a:latin typeface="Archivo Light"/>
                <a:ea typeface="Archivo Light"/>
                <a:cs typeface="Archivo Light"/>
                <a:sym typeface="Archivo Light"/>
              </a:defRPr>
            </a:lvl8pPr>
            <a:lvl9pPr marL="4114800" marR="0" lvl="8" indent="-317500" algn="l" rtl="0">
              <a:lnSpc>
                <a:spcPct val="90000"/>
              </a:lnSpc>
              <a:spcBef>
                <a:spcPts val="1200"/>
              </a:spcBef>
              <a:spcAft>
                <a:spcPts val="1200"/>
              </a:spcAft>
              <a:buClr>
                <a:srgbClr val="003778"/>
              </a:buClr>
              <a:buSzPts val="1400"/>
              <a:buFont typeface="Archivo Light"/>
              <a:buChar char="⚬"/>
              <a:defRPr sz="1400" i="0" u="none" strike="noStrike" cap="none">
                <a:solidFill>
                  <a:srgbClr val="003778"/>
                </a:solidFill>
                <a:latin typeface="Archivo Light"/>
                <a:ea typeface="Archivo Light"/>
                <a:cs typeface="Archivo Light"/>
                <a:sym typeface="Archivo Light"/>
              </a:defRPr>
            </a:lvl9pPr>
          </a:lstStyle>
          <a:p>
            <a:endParaRPr/>
          </a:p>
        </p:txBody>
      </p:sp>
    </p:spTree>
    <p:extLst>
      <p:ext uri="{BB962C8B-B14F-4D97-AF65-F5344CB8AC3E}">
        <p14:creationId xmlns:p14="http://schemas.microsoft.com/office/powerpoint/2010/main" val="2569703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Bullet List_White">
  <p:cSld name="1_Bullet List_White">
    <p:bg>
      <p:bgPr>
        <a:solidFill>
          <a:schemeClr val="dk2"/>
        </a:solidFill>
        <a:effectLst/>
      </p:bgPr>
    </p:bg>
    <p:spTree>
      <p:nvGrpSpPr>
        <p:cNvPr id="1" name="Shape 334"/>
        <p:cNvGrpSpPr/>
        <p:nvPr/>
      </p:nvGrpSpPr>
      <p:grpSpPr>
        <a:xfrm>
          <a:off x="0" y="0"/>
          <a:ext cx="0" cy="0"/>
          <a:chOff x="0" y="0"/>
          <a:chExt cx="0" cy="0"/>
        </a:xfrm>
      </p:grpSpPr>
      <p:sp>
        <p:nvSpPr>
          <p:cNvPr id="335" name="Google Shape;335;p52"/>
          <p:cNvSpPr txBox="1">
            <a:spLocks noGrp="1"/>
          </p:cNvSpPr>
          <p:nvPr>
            <p:ph type="sldNum" idx="12"/>
          </p:nvPr>
        </p:nvSpPr>
        <p:spPr>
          <a:xfrm>
            <a:off x="8201025" y="4865460"/>
            <a:ext cx="600000" cy="189000"/>
          </a:xfrm>
          <a:prstGeom prst="rect">
            <a:avLst/>
          </a:prstGeom>
          <a:noFill/>
          <a:ln>
            <a:noFill/>
          </a:ln>
        </p:spPr>
        <p:txBody>
          <a:bodyPr spcFirstLastPara="1" wrap="square" lIns="0" tIns="34275" rIns="0" bIns="34275" anchor="ctr" anchorCtr="0">
            <a:noAutofit/>
          </a:bodyPr>
          <a:lstStyle>
            <a:lvl1pPr marL="0" lvl="0" indent="0" algn="r" rtl="0">
              <a:spcBef>
                <a:spcPts val="0"/>
              </a:spcBef>
              <a:buNone/>
              <a:defRPr sz="600" b="0" i="0" u="none" strike="noStrike" cap="none">
                <a:solidFill>
                  <a:schemeClr val="lt1"/>
                </a:solidFill>
                <a:latin typeface="Arial"/>
                <a:ea typeface="Arial"/>
                <a:cs typeface="Arial"/>
                <a:sym typeface="Arial"/>
              </a:defRPr>
            </a:lvl1pPr>
            <a:lvl2pPr marL="0" lvl="1" indent="0" algn="r" rtl="0">
              <a:spcBef>
                <a:spcPts val="0"/>
              </a:spcBef>
              <a:buNone/>
              <a:defRPr sz="600" b="0" i="0" u="none" strike="noStrike" cap="none">
                <a:solidFill>
                  <a:schemeClr val="lt1"/>
                </a:solidFill>
                <a:latin typeface="Arial"/>
                <a:ea typeface="Arial"/>
                <a:cs typeface="Arial"/>
                <a:sym typeface="Arial"/>
              </a:defRPr>
            </a:lvl2pPr>
            <a:lvl3pPr marL="0" lvl="2" indent="0" algn="r" rtl="0">
              <a:spcBef>
                <a:spcPts val="0"/>
              </a:spcBef>
              <a:buNone/>
              <a:defRPr sz="600" b="0" i="0" u="none" strike="noStrike" cap="none">
                <a:solidFill>
                  <a:schemeClr val="lt1"/>
                </a:solidFill>
                <a:latin typeface="Arial"/>
                <a:ea typeface="Arial"/>
                <a:cs typeface="Arial"/>
                <a:sym typeface="Arial"/>
              </a:defRPr>
            </a:lvl3pPr>
            <a:lvl4pPr marL="0" lvl="3" indent="0" algn="r" rtl="0">
              <a:spcBef>
                <a:spcPts val="0"/>
              </a:spcBef>
              <a:buNone/>
              <a:defRPr sz="600" b="0" i="0" u="none" strike="noStrike" cap="none">
                <a:solidFill>
                  <a:schemeClr val="lt1"/>
                </a:solidFill>
                <a:latin typeface="Arial"/>
                <a:ea typeface="Arial"/>
                <a:cs typeface="Arial"/>
                <a:sym typeface="Arial"/>
              </a:defRPr>
            </a:lvl4pPr>
            <a:lvl5pPr marL="0" lvl="4" indent="0" algn="r" rtl="0">
              <a:spcBef>
                <a:spcPts val="0"/>
              </a:spcBef>
              <a:buNone/>
              <a:defRPr sz="600" b="0" i="0" u="none" strike="noStrike" cap="none">
                <a:solidFill>
                  <a:schemeClr val="lt1"/>
                </a:solidFill>
                <a:latin typeface="Arial"/>
                <a:ea typeface="Arial"/>
                <a:cs typeface="Arial"/>
                <a:sym typeface="Arial"/>
              </a:defRPr>
            </a:lvl5pPr>
            <a:lvl6pPr marL="0" lvl="5" indent="0" algn="r" rtl="0">
              <a:spcBef>
                <a:spcPts val="0"/>
              </a:spcBef>
              <a:buNone/>
              <a:defRPr sz="600" b="0" i="0" u="none" strike="noStrike" cap="none">
                <a:solidFill>
                  <a:schemeClr val="lt1"/>
                </a:solidFill>
                <a:latin typeface="Arial"/>
                <a:ea typeface="Arial"/>
                <a:cs typeface="Arial"/>
                <a:sym typeface="Arial"/>
              </a:defRPr>
            </a:lvl6pPr>
            <a:lvl7pPr marL="0" lvl="6" indent="0" algn="r" rtl="0">
              <a:spcBef>
                <a:spcPts val="0"/>
              </a:spcBef>
              <a:buNone/>
              <a:defRPr sz="600" b="0" i="0" u="none" strike="noStrike" cap="none">
                <a:solidFill>
                  <a:schemeClr val="lt1"/>
                </a:solidFill>
                <a:latin typeface="Arial"/>
                <a:ea typeface="Arial"/>
                <a:cs typeface="Arial"/>
                <a:sym typeface="Arial"/>
              </a:defRPr>
            </a:lvl7pPr>
            <a:lvl8pPr marL="0" lvl="7" indent="0" algn="r" rtl="0">
              <a:spcBef>
                <a:spcPts val="0"/>
              </a:spcBef>
              <a:buNone/>
              <a:defRPr sz="600" b="0" i="0" u="none" strike="noStrike" cap="none">
                <a:solidFill>
                  <a:schemeClr val="lt1"/>
                </a:solidFill>
                <a:latin typeface="Arial"/>
                <a:ea typeface="Arial"/>
                <a:cs typeface="Arial"/>
                <a:sym typeface="Arial"/>
              </a:defRPr>
            </a:lvl8pPr>
            <a:lvl9pPr marL="0" lvl="8" indent="0" algn="r" rtl="0">
              <a:spcBef>
                <a:spcPts val="0"/>
              </a:spcBef>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
        <p:nvSpPr>
          <p:cNvPr id="336" name="Google Shape;336;p52"/>
          <p:cNvSpPr txBox="1">
            <a:spLocks noGrp="1"/>
          </p:cNvSpPr>
          <p:nvPr>
            <p:ph type="title"/>
          </p:nvPr>
        </p:nvSpPr>
        <p:spPr>
          <a:xfrm>
            <a:off x="342900" y="297679"/>
            <a:ext cx="8458200" cy="519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Clr>
                <a:schemeClr val="lt2"/>
              </a:buClr>
              <a:buSzPts val="2400"/>
              <a:buFont typeface="Arial"/>
              <a:buNone/>
              <a:defRPr sz="2400">
                <a:solidFill>
                  <a:schemeClr val="lt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37" name="Google Shape;337;p52"/>
          <p:cNvSpPr txBox="1">
            <a:spLocks noGrp="1"/>
          </p:cNvSpPr>
          <p:nvPr>
            <p:ph type="body" idx="1"/>
          </p:nvPr>
        </p:nvSpPr>
        <p:spPr>
          <a:xfrm>
            <a:off x="342900" y="935182"/>
            <a:ext cx="8458200" cy="3751200"/>
          </a:xfrm>
          <a:prstGeom prst="rect">
            <a:avLst/>
          </a:prstGeom>
          <a:noFill/>
          <a:ln>
            <a:noFill/>
          </a:ln>
        </p:spPr>
        <p:txBody>
          <a:bodyPr spcFirstLastPara="1" wrap="square" lIns="68575" tIns="34275" rIns="68575" bIns="34275" anchor="t" anchorCtr="0">
            <a:noAutofit/>
          </a:bodyPr>
          <a:lstStyle>
            <a:lvl1pPr marL="457200" lvl="0" indent="-342900" algn="l" rtl="0">
              <a:lnSpc>
                <a:spcPct val="100000"/>
              </a:lnSpc>
              <a:spcBef>
                <a:spcPts val="500"/>
              </a:spcBef>
              <a:spcAft>
                <a:spcPts val="0"/>
              </a:spcAft>
              <a:buClr>
                <a:schemeClr val="lt2"/>
              </a:buClr>
              <a:buSzPts val="1800"/>
              <a:buFont typeface="Noto Sans Symbols"/>
              <a:buChar char="▪"/>
              <a:defRPr b="0">
                <a:solidFill>
                  <a:schemeClr val="lt2"/>
                </a:solidFill>
              </a:defRPr>
            </a:lvl1pPr>
            <a:lvl2pPr marL="914400" lvl="1" indent="-355600" algn="l" rtl="0">
              <a:lnSpc>
                <a:spcPct val="100000"/>
              </a:lnSpc>
              <a:spcBef>
                <a:spcPts val="500"/>
              </a:spcBef>
              <a:spcAft>
                <a:spcPts val="0"/>
              </a:spcAft>
              <a:buClr>
                <a:schemeClr val="lt1"/>
              </a:buClr>
              <a:buSzPts val="2000"/>
              <a:buFont typeface="Noto Sans Symbols"/>
              <a:buChar char="▪"/>
              <a:defRPr>
                <a:solidFill>
                  <a:schemeClr val="lt2"/>
                </a:solidFill>
              </a:defRPr>
            </a:lvl2pPr>
            <a:lvl3pPr marL="1371600" lvl="2" indent="-342900" algn="l" rtl="0">
              <a:lnSpc>
                <a:spcPct val="100000"/>
              </a:lnSpc>
              <a:spcBef>
                <a:spcPts val="500"/>
              </a:spcBef>
              <a:spcAft>
                <a:spcPts val="0"/>
              </a:spcAft>
              <a:buClr>
                <a:schemeClr val="lt2"/>
              </a:buClr>
              <a:buSzPts val="1800"/>
              <a:buFont typeface="Noto Sans Symbols"/>
              <a:buChar char="▪"/>
              <a:defRPr sz="1700">
                <a:solidFill>
                  <a:schemeClr val="lt2"/>
                </a:solidFill>
              </a:defRPr>
            </a:lvl3pPr>
            <a:lvl4pPr marL="1828800" lvl="3" indent="-342900" algn="l" rtl="0">
              <a:lnSpc>
                <a:spcPct val="100000"/>
              </a:lnSpc>
              <a:spcBef>
                <a:spcPts val="500"/>
              </a:spcBef>
              <a:spcAft>
                <a:spcPts val="0"/>
              </a:spcAft>
              <a:buClr>
                <a:schemeClr val="lt2"/>
              </a:buClr>
              <a:buSzPts val="1800"/>
              <a:buFont typeface="Courier New"/>
              <a:buChar char="o"/>
              <a:defRPr sz="1700">
                <a:solidFill>
                  <a:schemeClr val="lt2"/>
                </a:solidFill>
              </a:defRPr>
            </a:lvl4pPr>
            <a:lvl5pPr marL="2286000" lvl="4" indent="-311150" algn="l" rtl="0">
              <a:lnSpc>
                <a:spcPct val="100000"/>
              </a:lnSpc>
              <a:spcBef>
                <a:spcPts val="500"/>
              </a:spcBef>
              <a:spcAft>
                <a:spcPts val="0"/>
              </a:spcAft>
              <a:buClr>
                <a:schemeClr val="lt2"/>
              </a:buClr>
              <a:buSzPts val="1300"/>
              <a:buFont typeface="Noto Sans Symbols"/>
              <a:buChar char="▪"/>
              <a:defRPr sz="1400">
                <a:solidFill>
                  <a:schemeClr val="lt2"/>
                </a:solidFill>
              </a:defRPr>
            </a:lvl5pPr>
            <a:lvl6pPr marL="2743200" lvl="5" indent="-311150" algn="l" rtl="0">
              <a:lnSpc>
                <a:spcPct val="100000"/>
              </a:lnSpc>
              <a:spcBef>
                <a:spcPts val="500"/>
              </a:spcBef>
              <a:spcAft>
                <a:spcPts val="0"/>
              </a:spcAft>
              <a:buClr>
                <a:schemeClr val="lt1"/>
              </a:buClr>
              <a:buSzPts val="1300"/>
              <a:buFont typeface="Noto Sans Symbols"/>
              <a:buChar char="▪"/>
              <a:defRPr sz="1200">
                <a:solidFill>
                  <a:schemeClr val="lt1"/>
                </a:solidFill>
              </a:defRPr>
            </a:lvl6pPr>
            <a:lvl7pPr marL="3200400" lvl="6" indent="-317500" algn="l" rtl="0">
              <a:lnSpc>
                <a:spcPct val="100000"/>
              </a:lnSpc>
              <a:spcBef>
                <a:spcPts val="500"/>
              </a:spcBef>
              <a:spcAft>
                <a:spcPts val="0"/>
              </a:spcAft>
              <a:buClr>
                <a:schemeClr val="lt2"/>
              </a:buClr>
              <a:buSzPts val="1400"/>
              <a:buChar char="▪"/>
              <a:defRPr/>
            </a:lvl7pPr>
            <a:lvl8pPr marL="3657600" lvl="7" indent="-228600" algn="l" rtl="0">
              <a:lnSpc>
                <a:spcPct val="90000"/>
              </a:lnSpc>
              <a:spcBef>
                <a:spcPts val="400"/>
              </a:spcBef>
              <a:spcAft>
                <a:spcPts val="0"/>
              </a:spcAft>
              <a:buClr>
                <a:schemeClr val="lt1"/>
              </a:buClr>
              <a:buSzPts val="1400"/>
              <a:buNone/>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Tree>
    <p:extLst>
      <p:ext uri="{BB962C8B-B14F-4D97-AF65-F5344CB8AC3E}">
        <p14:creationId xmlns:p14="http://schemas.microsoft.com/office/powerpoint/2010/main" val="2412575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ransition 2">
  <p:cSld name="Transition 2">
    <p:spTree>
      <p:nvGrpSpPr>
        <p:cNvPr id="1" name="Shape 50"/>
        <p:cNvGrpSpPr/>
        <p:nvPr/>
      </p:nvGrpSpPr>
      <p:grpSpPr>
        <a:xfrm>
          <a:off x="0" y="0"/>
          <a:ext cx="0" cy="0"/>
          <a:chOff x="0" y="0"/>
          <a:chExt cx="0" cy="0"/>
        </a:xfrm>
      </p:grpSpPr>
      <p:cxnSp>
        <p:nvCxnSpPr>
          <p:cNvPr id="51" name="Google Shape;51;p13"/>
          <p:cNvCxnSpPr/>
          <p:nvPr userDrawn="1"/>
        </p:nvCxnSpPr>
        <p:spPr>
          <a:xfrm rot="9119805" flipH="1">
            <a:off x="3650097" y="534658"/>
            <a:ext cx="6484046" cy="5376834"/>
          </a:xfrm>
          <a:prstGeom prst="straightConnector1">
            <a:avLst/>
          </a:prstGeom>
          <a:noFill/>
          <a:ln w="228600" cap="flat" cmpd="sng">
            <a:solidFill>
              <a:srgbClr val="003778"/>
            </a:solidFill>
            <a:prstDash val="solid"/>
            <a:round/>
            <a:headEnd type="none" w="med" len="med"/>
            <a:tailEnd type="none" w="med" len="med"/>
          </a:ln>
        </p:spPr>
      </p:cxnSp>
      <p:cxnSp>
        <p:nvCxnSpPr>
          <p:cNvPr id="52" name="Google Shape;52;p13"/>
          <p:cNvCxnSpPr/>
          <p:nvPr/>
        </p:nvCxnSpPr>
        <p:spPr>
          <a:xfrm rot="9119805" flipH="1">
            <a:off x="3421942" y="484085"/>
            <a:ext cx="6484046" cy="5376163"/>
          </a:xfrm>
          <a:prstGeom prst="straightConnector1">
            <a:avLst/>
          </a:prstGeom>
          <a:noFill/>
          <a:ln w="228600" cap="flat" cmpd="sng">
            <a:solidFill>
              <a:srgbClr val="0094FF"/>
            </a:solidFill>
            <a:prstDash val="solid"/>
            <a:round/>
            <a:headEnd type="none" w="med" len="med"/>
            <a:tailEnd type="none" w="med" len="med"/>
          </a:ln>
        </p:spPr>
      </p:cxnSp>
      <p:cxnSp>
        <p:nvCxnSpPr>
          <p:cNvPr id="53" name="Google Shape;53;p13"/>
          <p:cNvCxnSpPr/>
          <p:nvPr/>
        </p:nvCxnSpPr>
        <p:spPr>
          <a:xfrm rot="9119805" flipH="1">
            <a:off x="3845430" y="625744"/>
            <a:ext cx="6484046" cy="5376834"/>
          </a:xfrm>
          <a:prstGeom prst="straightConnector1">
            <a:avLst/>
          </a:prstGeom>
          <a:noFill/>
          <a:ln w="228600" cap="flat" cmpd="sng">
            <a:solidFill>
              <a:srgbClr val="003778"/>
            </a:solidFill>
            <a:prstDash val="solid"/>
            <a:round/>
            <a:headEnd type="none" w="med" len="med"/>
            <a:tailEnd type="none" w="med" len="med"/>
          </a:ln>
        </p:spPr>
      </p:cxnSp>
      <p:cxnSp>
        <p:nvCxnSpPr>
          <p:cNvPr id="54" name="Google Shape;54;p13"/>
          <p:cNvCxnSpPr/>
          <p:nvPr/>
        </p:nvCxnSpPr>
        <p:spPr>
          <a:xfrm rot="9119805" flipH="1">
            <a:off x="4040763" y="716829"/>
            <a:ext cx="6484046" cy="5376834"/>
          </a:xfrm>
          <a:prstGeom prst="straightConnector1">
            <a:avLst/>
          </a:prstGeom>
          <a:noFill/>
          <a:ln w="228600" cap="flat" cmpd="sng">
            <a:solidFill>
              <a:srgbClr val="003778"/>
            </a:solidFill>
            <a:prstDash val="solid"/>
            <a:round/>
            <a:headEnd type="none" w="med" len="med"/>
            <a:tailEnd type="none" w="med" len="med"/>
          </a:ln>
        </p:spPr>
      </p:cxnSp>
      <p:cxnSp>
        <p:nvCxnSpPr>
          <p:cNvPr id="55" name="Google Shape;55;p13"/>
          <p:cNvCxnSpPr/>
          <p:nvPr/>
        </p:nvCxnSpPr>
        <p:spPr>
          <a:xfrm rot="9119805" flipH="1">
            <a:off x="3223468" y="455785"/>
            <a:ext cx="6484046" cy="5376163"/>
          </a:xfrm>
          <a:prstGeom prst="straightConnector1">
            <a:avLst/>
          </a:prstGeom>
          <a:noFill/>
          <a:ln w="228600" cap="flat" cmpd="sng">
            <a:solidFill>
              <a:srgbClr val="0094FF"/>
            </a:solidFill>
            <a:prstDash val="solid"/>
            <a:round/>
            <a:headEnd type="none" w="med" len="med"/>
            <a:tailEnd type="none" w="med" len="med"/>
          </a:ln>
        </p:spPr>
      </p:cxnSp>
      <p:sp>
        <p:nvSpPr>
          <p:cNvPr id="56" name="Google Shape;56;p13"/>
          <p:cNvSpPr txBox="1">
            <a:spLocks noGrp="1"/>
          </p:cNvSpPr>
          <p:nvPr>
            <p:ph type="title"/>
          </p:nvPr>
        </p:nvSpPr>
        <p:spPr>
          <a:xfrm>
            <a:off x="797275" y="1460500"/>
            <a:ext cx="5108100" cy="13899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003778"/>
              </a:buClr>
              <a:buSzPts val="4400"/>
              <a:buFont typeface="Archivo"/>
              <a:buNone/>
              <a:defRPr sz="4400" b="1">
                <a:solidFill>
                  <a:srgbClr val="003778"/>
                </a:solidFill>
                <a:latin typeface="Archivo"/>
                <a:ea typeface="Archivo"/>
                <a:cs typeface="Archivo"/>
                <a:sym typeface="Archiv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57" name="Google Shape;57;p13"/>
          <p:cNvPicPr preferRelativeResize="0"/>
          <p:nvPr userDrawn="1"/>
        </p:nvPicPr>
        <p:blipFill>
          <a:blip r:embed="rId2">
            <a:alphaModFix/>
          </a:blip>
          <a:stretch>
            <a:fillRect/>
          </a:stretch>
        </p:blipFill>
        <p:spPr>
          <a:xfrm>
            <a:off x="7865000" y="3866600"/>
            <a:ext cx="1038600" cy="1038600"/>
          </a:xfrm>
          <a:prstGeom prst="rect">
            <a:avLst/>
          </a:prstGeom>
          <a:noFill/>
          <a:ln>
            <a:noFill/>
          </a:ln>
        </p:spPr>
      </p:pic>
      <p:sp>
        <p:nvSpPr>
          <p:cNvPr id="58" name="Google Shape;58;p13"/>
          <p:cNvSpPr txBox="1">
            <a:spLocks noGrp="1"/>
          </p:cNvSpPr>
          <p:nvPr>
            <p:ph type="subTitle" idx="1"/>
          </p:nvPr>
        </p:nvSpPr>
        <p:spPr>
          <a:xfrm>
            <a:off x="797275" y="2894575"/>
            <a:ext cx="4194600" cy="6570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0094FF"/>
              </a:buClr>
              <a:buSzPts val="1900"/>
              <a:buFont typeface="Archivo"/>
              <a:buNone/>
              <a:defRPr sz="1900">
                <a:solidFill>
                  <a:srgbClr val="0094FF"/>
                </a:solidFill>
                <a:latin typeface="Archivo"/>
                <a:ea typeface="Archivo"/>
                <a:cs typeface="Archivo"/>
                <a:sym typeface="Archiv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1624051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cstate="screen">
            <a:alphaModFix/>
            <a:extLst>
              <a:ext uri="{28A0092B-C50C-407E-A947-70E740481C1C}">
                <a14:useLocalDpi xmlns:a14="http://schemas.microsoft.com/office/drawing/2010/main"/>
              </a:ext>
            </a:extLst>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extLst>
      <p:ext uri="{BB962C8B-B14F-4D97-AF65-F5344CB8AC3E}">
        <p14:creationId xmlns:p14="http://schemas.microsoft.com/office/powerpoint/2010/main" val="2589106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50" r:id="rId1"/>
    <p:sldLayoutId id="2147483654" r:id="rId2"/>
    <p:sldLayoutId id="2147483655" r:id="rId3"/>
    <p:sldLayoutId id="2147483658" r:id="rId4"/>
    <p:sldLayoutId id="2147483666" r:id="rId5"/>
    <p:sldLayoutId id="2147483668" r:id="rId6"/>
    <p:sldLayoutId id="2147483669" r:id="rId7"/>
    <p:sldLayoutId id="2147483670"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slideLayout" Target="../slideLayouts/slideLayout3.xml"/><Relationship Id="rId1" Type="http://schemas.openxmlformats.org/officeDocument/2006/relationships/video" Target="https://www.youtube.com/embed/koKaxJ3-3OI?feature=oembed"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OpenChain-Project/License-Compliance-Specification/pull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github.com/OpenChain-Project/Security-Assurance-Specification/pull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OpenChain-Project/License-Compliance-Specification/pull/75" TargetMode="External"/><Relationship Id="rId2" Type="http://schemas.openxmlformats.org/officeDocument/2006/relationships/hyperlink" Target="https://github.com/OpenChain-Project/License-Compliance-Specification/pull/76" TargetMode="External"/><Relationship Id="rId1" Type="http://schemas.openxmlformats.org/officeDocument/2006/relationships/slideLayout" Target="../slideLayouts/slideLayout3.xml"/><Relationship Id="rId6" Type="http://schemas.openxmlformats.org/officeDocument/2006/relationships/hyperlink" Target="https://openchainproject.org/news/2024/09/12/openchain-monthly-north-america-europe-meeting-2024-09-03-full-recording" TargetMode="External"/><Relationship Id="rId5" Type="http://schemas.openxmlformats.org/officeDocument/2006/relationships/hyperlink" Target="https://github.com/OpenChain-Project/License-Compliance-Specification/pull/66" TargetMode="External"/><Relationship Id="rId4" Type="http://schemas.openxmlformats.org/officeDocument/2006/relationships/hyperlink" Target="https://github.com/OpenChain-Project/License-Compliance-Specification/pull/74"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openchainproject.org/news/2024/09/12/openchain-monthly-north-america-europe-meeting-2024-09-03-full-recording" TargetMode="External"/><Relationship Id="rId2" Type="http://schemas.openxmlformats.org/officeDocument/2006/relationships/hyperlink" Target="https://github.com/OpenChain-Project/Security-Assurance-Specification/pull/37"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hyperlink" Target="https://openchainproject.org/participate"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penchainproject.org/resources/faq#specification-development-question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7947812" cy="1894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Monthly</a:t>
            </a:r>
            <a:br>
              <a:rPr lang="en-US" dirty="0"/>
            </a:br>
            <a:r>
              <a:rPr lang="en-US" dirty="0"/>
              <a:t>North America / Europe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2024-10-01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FEB4E-F30E-A58B-4CF3-8D171C3FFF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BE8727-AFBA-10D8-4AC5-B70E3B18F352}"/>
              </a:ext>
            </a:extLst>
          </p:cNvPr>
          <p:cNvSpPr>
            <a:spLocks noGrp="1"/>
          </p:cNvSpPr>
          <p:nvPr>
            <p:ph type="title"/>
          </p:nvPr>
        </p:nvSpPr>
        <p:spPr/>
        <p:txBody>
          <a:bodyPr>
            <a:normAutofit fontScale="90000"/>
          </a:bodyPr>
          <a:lstStyle/>
          <a:p>
            <a:r>
              <a:rPr lang="en-US" dirty="0"/>
              <a:t>Nokia Contributes Validator for Telco SBOM Guide</a:t>
            </a:r>
          </a:p>
        </p:txBody>
      </p:sp>
      <p:pic>
        <p:nvPicPr>
          <p:cNvPr id="4" name="Picture 3">
            <a:extLst>
              <a:ext uri="{FF2B5EF4-FFF2-40B4-BE49-F238E27FC236}">
                <a16:creationId xmlns:a16="http://schemas.microsoft.com/office/drawing/2014/main" id="{7B4D59E6-9846-6917-B36A-C501A7C5D52C}"/>
              </a:ext>
            </a:extLst>
          </p:cNvPr>
          <p:cNvPicPr>
            <a:picLocks noChangeAspect="1"/>
          </p:cNvPicPr>
          <p:nvPr/>
        </p:nvPicPr>
        <p:blipFill>
          <a:blip r:embed="rId2"/>
          <a:stretch>
            <a:fillRect/>
          </a:stretch>
        </p:blipFill>
        <p:spPr>
          <a:xfrm>
            <a:off x="2093763" y="1011412"/>
            <a:ext cx="4956474" cy="2231328"/>
          </a:xfrm>
          <a:prstGeom prst="rect">
            <a:avLst/>
          </a:prstGeom>
        </p:spPr>
      </p:pic>
      <p:pic>
        <p:nvPicPr>
          <p:cNvPr id="6" name="Picture 5" descr="A qr code with black squares&#10;&#10;Description automatically generated">
            <a:extLst>
              <a:ext uri="{FF2B5EF4-FFF2-40B4-BE49-F238E27FC236}">
                <a16:creationId xmlns:a16="http://schemas.microsoft.com/office/drawing/2014/main" id="{66139D40-C489-0078-68E6-894A84D0F938}"/>
              </a:ext>
            </a:extLst>
          </p:cNvPr>
          <p:cNvPicPr>
            <a:picLocks noChangeAspect="1"/>
          </p:cNvPicPr>
          <p:nvPr/>
        </p:nvPicPr>
        <p:blipFill>
          <a:blip r:embed="rId3"/>
          <a:stretch>
            <a:fillRect/>
          </a:stretch>
        </p:blipFill>
        <p:spPr>
          <a:xfrm>
            <a:off x="3689272" y="3033130"/>
            <a:ext cx="1765455" cy="1765455"/>
          </a:xfrm>
          <a:prstGeom prst="rect">
            <a:avLst/>
          </a:prstGeom>
        </p:spPr>
      </p:pic>
    </p:spTree>
    <p:extLst>
      <p:ext uri="{BB962C8B-B14F-4D97-AF65-F5344CB8AC3E}">
        <p14:creationId xmlns:p14="http://schemas.microsoft.com/office/powerpoint/2010/main" val="256391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B0BE4-DA58-7272-9634-053880422614}"/>
              </a:ext>
            </a:extLst>
          </p:cNvPr>
          <p:cNvSpPr>
            <a:spLocks noGrp="1"/>
          </p:cNvSpPr>
          <p:nvPr>
            <p:ph type="title"/>
          </p:nvPr>
        </p:nvSpPr>
        <p:spPr/>
        <p:txBody>
          <a:bodyPr>
            <a:normAutofit fontScale="90000"/>
          </a:bodyPr>
          <a:lstStyle/>
          <a:p>
            <a:r>
              <a:rPr lang="en-US" dirty="0"/>
              <a:t>Coming in October: Open Compliance Summit</a:t>
            </a:r>
          </a:p>
        </p:txBody>
      </p:sp>
      <p:pic>
        <p:nvPicPr>
          <p:cNvPr id="7" name="Picture 6">
            <a:extLst>
              <a:ext uri="{FF2B5EF4-FFF2-40B4-BE49-F238E27FC236}">
                <a16:creationId xmlns:a16="http://schemas.microsoft.com/office/drawing/2014/main" id="{A37CCE1B-7B1D-78E0-9DB9-231C853FA4D3}"/>
              </a:ext>
            </a:extLst>
          </p:cNvPr>
          <p:cNvPicPr>
            <a:picLocks noChangeAspect="1"/>
          </p:cNvPicPr>
          <p:nvPr/>
        </p:nvPicPr>
        <p:blipFill>
          <a:blip r:embed="rId2"/>
          <a:srcRect/>
          <a:stretch/>
        </p:blipFill>
        <p:spPr>
          <a:xfrm>
            <a:off x="7556500" y="3556000"/>
            <a:ext cx="1587500" cy="1587500"/>
          </a:xfrm>
          <a:prstGeom prst="rect">
            <a:avLst/>
          </a:prstGeom>
        </p:spPr>
      </p:pic>
      <p:pic>
        <p:nvPicPr>
          <p:cNvPr id="4" name="Picture 3" descr="A red square with white text&#10;&#10;Description automatically generated">
            <a:extLst>
              <a:ext uri="{FF2B5EF4-FFF2-40B4-BE49-F238E27FC236}">
                <a16:creationId xmlns:a16="http://schemas.microsoft.com/office/drawing/2014/main" id="{2CE86D89-E880-EE57-6209-AE91B96B4F2F}"/>
              </a:ext>
            </a:extLst>
          </p:cNvPr>
          <p:cNvPicPr>
            <a:picLocks noChangeAspect="1"/>
          </p:cNvPicPr>
          <p:nvPr/>
        </p:nvPicPr>
        <p:blipFill>
          <a:blip r:embed="rId3"/>
          <a:stretch>
            <a:fillRect/>
          </a:stretch>
        </p:blipFill>
        <p:spPr>
          <a:xfrm>
            <a:off x="1202911" y="1212799"/>
            <a:ext cx="6738177" cy="2148201"/>
          </a:xfrm>
          <a:prstGeom prst="rect">
            <a:avLst/>
          </a:prstGeom>
        </p:spPr>
      </p:pic>
      <p:sp>
        <p:nvSpPr>
          <p:cNvPr id="6" name="TextBox 5">
            <a:extLst>
              <a:ext uri="{FF2B5EF4-FFF2-40B4-BE49-F238E27FC236}">
                <a16:creationId xmlns:a16="http://schemas.microsoft.com/office/drawing/2014/main" id="{96A8ECD4-91FB-3845-9CF8-8DAF2478C7D7}"/>
              </a:ext>
            </a:extLst>
          </p:cNvPr>
          <p:cNvSpPr txBox="1"/>
          <p:nvPr/>
        </p:nvSpPr>
        <p:spPr>
          <a:xfrm>
            <a:off x="3041772" y="4041973"/>
            <a:ext cx="3060453" cy="307777"/>
          </a:xfrm>
          <a:prstGeom prst="rect">
            <a:avLst/>
          </a:prstGeom>
          <a:noFill/>
        </p:spPr>
        <p:txBody>
          <a:bodyPr wrap="none" rtlCol="0">
            <a:spAutoFit/>
          </a:bodyPr>
          <a:lstStyle/>
          <a:p>
            <a:pPr algn="ctr"/>
            <a:r>
              <a:rPr lang="en-US" dirty="0">
                <a:latin typeface="Open Sans Light" pitchFamily="2" charset="0"/>
                <a:ea typeface="Open Sans Light" pitchFamily="2" charset="0"/>
                <a:cs typeface="Open Sans Light" pitchFamily="2" charset="0"/>
              </a:rPr>
              <a:t>Call for Papers ends on August 7th</a:t>
            </a:r>
          </a:p>
        </p:txBody>
      </p:sp>
    </p:spTree>
    <p:extLst>
      <p:ext uri="{BB962C8B-B14F-4D97-AF65-F5344CB8AC3E}">
        <p14:creationId xmlns:p14="http://schemas.microsoft.com/office/powerpoint/2010/main" val="1359699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1544146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2386-BEBD-B87F-EDC6-A20072C51E87}"/>
              </a:ext>
            </a:extLst>
          </p:cNvPr>
          <p:cNvSpPr>
            <a:spLocks noGrp="1"/>
          </p:cNvSpPr>
          <p:nvPr>
            <p:ph type="title"/>
          </p:nvPr>
        </p:nvSpPr>
        <p:spPr/>
        <p:txBody>
          <a:bodyPr>
            <a:normAutofit fontScale="90000"/>
          </a:bodyPr>
          <a:lstStyle/>
          <a:p>
            <a:r>
              <a:rPr lang="en-US" dirty="0"/>
              <a:t>Steering Committee Meeting – 2024-09-19</a:t>
            </a:r>
          </a:p>
        </p:txBody>
      </p:sp>
      <p:pic>
        <p:nvPicPr>
          <p:cNvPr id="4" name="Online Media 3" descr="OpenChain Q3 2024 - Steering Committee Meeting">
            <a:hlinkClick r:id="" action="ppaction://media"/>
            <a:extLst>
              <a:ext uri="{FF2B5EF4-FFF2-40B4-BE49-F238E27FC236}">
                <a16:creationId xmlns:a16="http://schemas.microsoft.com/office/drawing/2014/main" id="{DEBAB2D1-CCE6-F4F8-A8F5-358334C76F6D}"/>
              </a:ext>
            </a:extLst>
          </p:cNvPr>
          <p:cNvPicPr>
            <a:picLocks noRot="1" noChangeAspect="1"/>
          </p:cNvPicPr>
          <p:nvPr>
            <a:videoFile r:link="rId1"/>
          </p:nvPr>
        </p:nvPicPr>
        <p:blipFill>
          <a:blip r:embed="rId3"/>
          <a:stretch>
            <a:fillRect/>
          </a:stretch>
        </p:blipFill>
        <p:spPr>
          <a:xfrm>
            <a:off x="1505463" y="1017800"/>
            <a:ext cx="6133073" cy="3465186"/>
          </a:xfrm>
          <a:prstGeom prst="rect">
            <a:avLst/>
          </a:prstGeom>
        </p:spPr>
      </p:pic>
    </p:spTree>
    <p:extLst>
      <p:ext uri="{BB962C8B-B14F-4D97-AF65-F5344CB8AC3E}">
        <p14:creationId xmlns:p14="http://schemas.microsoft.com/office/powerpoint/2010/main" val="20216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The ISO Standards – All The Open Issues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US" dirty="0"/>
              <a:t>The public comment for proposed updates to ISO 5230 and ISO 18974 continues. Our job is to check out some of the comments about typos, language clarity and so on. We collect feedback into pull requests (submissions) on GitHub.</a:t>
            </a:r>
          </a:p>
          <a:p>
            <a:pPr marL="285750" indent="-285750">
              <a:spcAft>
                <a:spcPts val="1200"/>
              </a:spcAft>
            </a:pPr>
            <a:r>
              <a:rPr lang="en-US" dirty="0"/>
              <a:t>ISO 5230:</a:t>
            </a:r>
            <a:br>
              <a:rPr lang="en-US" dirty="0"/>
            </a:br>
            <a:r>
              <a:rPr lang="en-US" dirty="0">
                <a:hlinkClick r:id="rId3"/>
              </a:rPr>
              <a:t>https://github.com/OpenChain-Project/License-Compliance-Specification/pulls</a:t>
            </a:r>
            <a:r>
              <a:rPr lang="en-US" dirty="0"/>
              <a:t> </a:t>
            </a:r>
          </a:p>
          <a:p>
            <a:pPr marL="285750" indent="-285750">
              <a:spcAft>
                <a:spcPts val="1200"/>
              </a:spcAft>
            </a:pPr>
            <a:r>
              <a:rPr lang="en-US" dirty="0"/>
              <a:t>ISO 18974:</a:t>
            </a:r>
            <a:br>
              <a:rPr lang="en-US" dirty="0"/>
            </a:br>
            <a:r>
              <a:rPr lang="en-US" dirty="0">
                <a:hlinkClick r:id="rId4"/>
              </a:rPr>
              <a:t>https://github.com/OpenChain-Project/Security-Assurance-Specification/pulls</a:t>
            </a:r>
            <a:r>
              <a:rPr lang="en-US" dirty="0"/>
              <a:t> </a:t>
            </a:r>
          </a:p>
          <a:p>
            <a:pPr marL="0" lvl="0" indent="0" algn="l" rtl="0">
              <a:spcBef>
                <a:spcPts val="0"/>
              </a:spcBef>
              <a:spcAft>
                <a:spcPts val="1200"/>
              </a:spcAft>
              <a:buNone/>
            </a:pPr>
            <a:r>
              <a:rPr lang="en-US" dirty="0"/>
              <a:t>We aim close and merge or reject all open pull requests before the end of the public comment period.</a:t>
            </a:r>
          </a:p>
        </p:txBody>
      </p:sp>
      <p:sp>
        <p:nvSpPr>
          <p:cNvPr id="3" name="Google Shape;157;p25">
            <a:extLst>
              <a:ext uri="{FF2B5EF4-FFF2-40B4-BE49-F238E27FC236}">
                <a16:creationId xmlns:a16="http://schemas.microsoft.com/office/drawing/2014/main" id="{655F4264-2205-37F6-8211-036B769C0888}"/>
              </a:ext>
            </a:extLst>
          </p:cNvPr>
          <p:cNvSpPr txBox="1">
            <a:spLocks/>
          </p:cNvSpPr>
          <p:nvPr/>
        </p:nvSpPr>
        <p:spPr>
          <a:xfrm>
            <a:off x="343050" y="838225"/>
            <a:ext cx="8520600" cy="6078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sz="1800" b="1" dirty="0"/>
              <a:t>Note: as of today, 2024-10-01, there are no open issues. More may come.</a:t>
            </a:r>
          </a:p>
        </p:txBody>
      </p:sp>
    </p:spTree>
    <p:extLst>
      <p:ext uri="{BB962C8B-B14F-4D97-AF65-F5344CB8AC3E}">
        <p14:creationId xmlns:p14="http://schemas.microsoft.com/office/powerpoint/2010/main" val="154965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8A0A3-E315-966F-2290-1877F52EFF60}"/>
              </a:ext>
            </a:extLst>
          </p:cNvPr>
          <p:cNvSpPr>
            <a:spLocks noGrp="1"/>
          </p:cNvSpPr>
          <p:nvPr>
            <p:ph type="title"/>
          </p:nvPr>
        </p:nvSpPr>
        <p:spPr/>
        <p:txBody>
          <a:bodyPr>
            <a:normAutofit fontScale="90000"/>
          </a:bodyPr>
          <a:lstStyle/>
          <a:p>
            <a:r>
              <a:rPr lang="en-US" dirty="0"/>
              <a:t>ISO/IEC 5230 Open Items for Review - NONE</a:t>
            </a:r>
          </a:p>
        </p:txBody>
      </p:sp>
      <p:sp>
        <p:nvSpPr>
          <p:cNvPr id="3" name="Text Placeholder 2">
            <a:extLst>
              <a:ext uri="{FF2B5EF4-FFF2-40B4-BE49-F238E27FC236}">
                <a16:creationId xmlns:a16="http://schemas.microsoft.com/office/drawing/2014/main" id="{FE19A52B-6857-8B4D-3866-67AE7E52BA19}"/>
              </a:ext>
            </a:extLst>
          </p:cNvPr>
          <p:cNvSpPr>
            <a:spLocks noGrp="1"/>
          </p:cNvSpPr>
          <p:nvPr>
            <p:ph type="body" idx="1"/>
          </p:nvPr>
        </p:nvSpPr>
        <p:spPr/>
        <p:txBody>
          <a:bodyPr>
            <a:normAutofit fontScale="77500" lnSpcReduction="20000"/>
          </a:bodyPr>
          <a:lstStyle/>
          <a:p>
            <a:pPr marL="114300" indent="0">
              <a:buNone/>
            </a:pPr>
            <a:r>
              <a:rPr lang="en-US" u="none" strike="noStrike" dirty="0">
                <a:effectLst/>
              </a:rPr>
              <a:t>From the last meeting:</a:t>
            </a:r>
            <a:endParaRPr lang="en-US" u="none" strike="noStrike" dirty="0">
              <a:effectLst/>
              <a:hlinkClick r:id="rId2"/>
            </a:endParaRPr>
          </a:p>
          <a:p>
            <a:endParaRPr lang="en-US" dirty="0">
              <a:hlinkClick r:id="rId2"/>
            </a:endParaRPr>
          </a:p>
          <a:p>
            <a:r>
              <a:rPr lang="en-US" u="none" strike="noStrike" dirty="0">
                <a:effectLst/>
                <a:hlinkClick r:id="rId2"/>
              </a:rPr>
              <a:t>Update openchain-license-compliance-3.0.md</a:t>
            </a:r>
            <a:r>
              <a:rPr lang="en-US" dirty="0">
                <a:effectLst/>
              </a:rPr>
              <a:t> #76 opened 28 days ago</a:t>
            </a:r>
          </a:p>
          <a:p>
            <a:pPr marL="114300" indent="0">
              <a:buNone/>
            </a:pPr>
            <a:endParaRPr lang="en-US" dirty="0">
              <a:effectLst/>
            </a:endParaRPr>
          </a:p>
          <a:p>
            <a:r>
              <a:rPr lang="en-US" u="none" strike="noStrike" dirty="0">
                <a:effectLst/>
                <a:hlinkClick r:id="rId3"/>
              </a:rPr>
              <a:t>Improved 2.7</a:t>
            </a:r>
            <a:r>
              <a:rPr lang="en-US" dirty="0">
                <a:effectLst/>
              </a:rPr>
              <a:t> #75 opened 28 days</a:t>
            </a:r>
          </a:p>
          <a:p>
            <a:endParaRPr lang="en-US" u="none" strike="noStrike" dirty="0">
              <a:effectLst/>
              <a:hlinkClick r:id="rId4"/>
            </a:endParaRPr>
          </a:p>
          <a:p>
            <a:r>
              <a:rPr lang="en-US" u="none" strike="noStrike" dirty="0">
                <a:effectLst/>
                <a:hlinkClick r:id="rId4"/>
              </a:rPr>
              <a:t>Update openchain-license-compliance-3.0.md</a:t>
            </a:r>
            <a:r>
              <a:rPr lang="en-US" dirty="0">
                <a:effectLst/>
              </a:rPr>
              <a:t> #74 opened 28 days ago </a:t>
            </a:r>
          </a:p>
          <a:p>
            <a:pPr marL="114300" indent="0">
              <a:buNone/>
            </a:pPr>
            <a:endParaRPr lang="en-US" dirty="0">
              <a:effectLst/>
            </a:endParaRPr>
          </a:p>
          <a:p>
            <a:pPr algn="l"/>
            <a:r>
              <a:rPr lang="en-US" b="0" i="0" u="none" strike="noStrike" dirty="0">
                <a:solidFill>
                  <a:srgbClr val="F0F6FC"/>
                </a:solidFill>
                <a:effectLst/>
                <a:latin typeface="-apple-system"/>
                <a:hlinkClick r:id="rId5"/>
              </a:rPr>
              <a:t>Terms and definitions sub-headings to same level openchain-license-co…</a:t>
            </a:r>
            <a:r>
              <a:rPr lang="en-US" b="0" i="0" u="none" strike="noStrike" dirty="0">
                <a:solidFill>
                  <a:schemeClr val="tx1"/>
                </a:solidFill>
                <a:effectLst/>
                <a:latin typeface="-apple-system"/>
              </a:rPr>
              <a:t>#66 opened on May 15, 2023</a:t>
            </a:r>
          </a:p>
          <a:p>
            <a:pPr algn="l"/>
            <a:endParaRPr lang="en-US" b="0" i="0" u="none" strike="noStrike" dirty="0">
              <a:solidFill>
                <a:schemeClr val="tx1"/>
              </a:solidFill>
              <a:effectLst/>
              <a:latin typeface="-apple-system"/>
            </a:endParaRPr>
          </a:p>
          <a:p>
            <a:pPr marL="114300" indent="0">
              <a:buNone/>
            </a:pPr>
            <a:r>
              <a:rPr lang="en-US" b="1" dirty="0"/>
              <a:t>Check out the details of the last meeting:</a:t>
            </a:r>
            <a:br>
              <a:rPr lang="en-US" dirty="0"/>
            </a:br>
            <a:r>
              <a:rPr lang="en-US" dirty="0">
                <a:hlinkClick r:id="rId6"/>
              </a:rPr>
              <a:t>https://openchainproject.org/news/2024/09/12/openchain-monthly-north-america-europe-meeting-2024-09-03-full-recording</a:t>
            </a:r>
            <a:r>
              <a:rPr lang="en-US" dirty="0"/>
              <a:t> </a:t>
            </a:r>
            <a:endParaRPr lang="en-US" b="0" i="0" u="none" strike="noStrike" dirty="0">
              <a:solidFill>
                <a:schemeClr val="tx1"/>
              </a:solidFill>
              <a:effectLst/>
              <a:latin typeface="-apple-system"/>
            </a:endParaRPr>
          </a:p>
          <a:p>
            <a:pPr algn="r"/>
            <a:r>
              <a:rPr lang="en-US" b="0" i="0" u="none" strike="noStrike" dirty="0">
                <a:solidFill>
                  <a:srgbClr val="F0F6FC"/>
                </a:solidFill>
                <a:effectLst/>
                <a:latin typeface="-apple-system"/>
                <a:hlinkClick r:id="rId5"/>
              </a:rPr>
              <a:t> 1</a:t>
            </a:r>
            <a:endParaRPr lang="en-US" b="0" i="0" u="none" strike="noStrike" dirty="0">
              <a:solidFill>
                <a:srgbClr val="F0F6FC"/>
              </a:solidFill>
              <a:effectLst/>
              <a:latin typeface="-apple-system"/>
            </a:endParaRPr>
          </a:p>
          <a:p>
            <a:endParaRPr lang="en-US" dirty="0"/>
          </a:p>
        </p:txBody>
      </p:sp>
    </p:spTree>
    <p:extLst>
      <p:ext uri="{BB962C8B-B14F-4D97-AF65-F5344CB8AC3E}">
        <p14:creationId xmlns:p14="http://schemas.microsoft.com/office/powerpoint/2010/main" val="3097854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24507-ECAF-54A9-B456-3756098632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A5BF93-2F23-07CC-D5F3-7E0C218B8721}"/>
              </a:ext>
            </a:extLst>
          </p:cNvPr>
          <p:cNvSpPr>
            <a:spLocks noGrp="1"/>
          </p:cNvSpPr>
          <p:nvPr>
            <p:ph type="title"/>
          </p:nvPr>
        </p:nvSpPr>
        <p:spPr/>
        <p:txBody>
          <a:bodyPr>
            <a:normAutofit fontScale="90000"/>
          </a:bodyPr>
          <a:lstStyle/>
          <a:p>
            <a:r>
              <a:rPr lang="en-US" dirty="0"/>
              <a:t>ISO/IEC 18974 Open Items for Review - NONE</a:t>
            </a:r>
          </a:p>
        </p:txBody>
      </p:sp>
      <p:sp>
        <p:nvSpPr>
          <p:cNvPr id="3" name="Text Placeholder 2">
            <a:extLst>
              <a:ext uri="{FF2B5EF4-FFF2-40B4-BE49-F238E27FC236}">
                <a16:creationId xmlns:a16="http://schemas.microsoft.com/office/drawing/2014/main" id="{02B01D88-D439-F71E-DBF2-A66482AF8ED8}"/>
              </a:ext>
            </a:extLst>
          </p:cNvPr>
          <p:cNvSpPr>
            <a:spLocks noGrp="1"/>
          </p:cNvSpPr>
          <p:nvPr>
            <p:ph type="body" idx="1"/>
          </p:nvPr>
        </p:nvSpPr>
        <p:spPr/>
        <p:txBody>
          <a:bodyPr>
            <a:normAutofit/>
          </a:bodyPr>
          <a:lstStyle/>
          <a:p>
            <a:pPr marL="114300" indent="0">
              <a:buNone/>
            </a:pPr>
            <a:r>
              <a:rPr lang="en-US" u="none" strike="noStrike" dirty="0">
                <a:effectLst/>
              </a:rPr>
              <a:t>From the last meeting:</a:t>
            </a:r>
            <a:endParaRPr lang="en-US" u="none" strike="noStrike" dirty="0">
              <a:effectLst/>
              <a:hlinkClick r:id="rId2"/>
            </a:endParaRPr>
          </a:p>
          <a:p>
            <a:endParaRPr lang="en-US" dirty="0">
              <a:hlinkClick r:id="rId2"/>
            </a:endParaRPr>
          </a:p>
          <a:p>
            <a:r>
              <a:rPr lang="en-US" u="none" strike="noStrike" dirty="0">
                <a:effectLst/>
                <a:hlinkClick r:id="rId2"/>
              </a:rPr>
              <a:t>Update openchain-security-specification-2.0.md</a:t>
            </a:r>
            <a:r>
              <a:rPr lang="en-US" dirty="0"/>
              <a:t> </a:t>
            </a:r>
            <a:r>
              <a:rPr lang="en-US" b="0" i="0" u="none" strike="noStrike" dirty="0">
                <a:solidFill>
                  <a:srgbClr val="9198A1"/>
                </a:solidFill>
                <a:effectLst/>
                <a:latin typeface="-apple-system"/>
              </a:rPr>
              <a:t>#37 opened 28 days ago</a:t>
            </a:r>
          </a:p>
          <a:p>
            <a:endParaRPr lang="en-US" dirty="0">
              <a:solidFill>
                <a:srgbClr val="9198A1"/>
              </a:solidFill>
              <a:latin typeface="-apple-system"/>
            </a:endParaRPr>
          </a:p>
          <a:p>
            <a:pPr marL="114300" indent="0">
              <a:buNone/>
            </a:pPr>
            <a:r>
              <a:rPr lang="en-US" b="1" dirty="0"/>
              <a:t>Check out the details of the last meeting:</a:t>
            </a:r>
            <a:br>
              <a:rPr lang="en-US" dirty="0"/>
            </a:br>
            <a:r>
              <a:rPr lang="en-US" dirty="0">
                <a:hlinkClick r:id="rId3"/>
              </a:rPr>
              <a:t>https://openchainproject.org/news/2024/09/12/openchain-monthly-north-america-europe-meeting-2024-09-03-full-recording</a:t>
            </a:r>
            <a:r>
              <a:rPr lang="en-US" dirty="0"/>
              <a:t> </a:t>
            </a:r>
            <a:endParaRPr lang="en-US" b="0" i="0" u="none" strike="noStrike" dirty="0">
              <a:solidFill>
                <a:srgbClr val="F0F6FC"/>
              </a:solidFill>
              <a:effectLst/>
              <a:latin typeface="-apple-system"/>
            </a:endParaRPr>
          </a:p>
          <a:p>
            <a:endParaRPr lang="en-US" dirty="0"/>
          </a:p>
        </p:txBody>
      </p:sp>
    </p:spTree>
    <p:extLst>
      <p:ext uri="{BB962C8B-B14F-4D97-AF65-F5344CB8AC3E}">
        <p14:creationId xmlns:p14="http://schemas.microsoft.com/office/powerpoint/2010/main" val="1958019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reference and supporting material</a:t>
            </a:r>
            <a:endParaRPr dirty="0"/>
          </a:p>
        </p:txBody>
      </p:sp>
    </p:spTree>
    <p:extLst>
      <p:ext uri="{BB962C8B-B14F-4D97-AF65-F5344CB8AC3E}">
        <p14:creationId xmlns:p14="http://schemas.microsoft.com/office/powerpoint/2010/main" val="12832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99277-FAAD-8888-4D9E-DB4A15DACFC1}"/>
              </a:ext>
            </a:extLst>
          </p:cNvPr>
          <p:cNvSpPr>
            <a:spLocks noGrp="1"/>
          </p:cNvSpPr>
          <p:nvPr>
            <p:ph type="title"/>
          </p:nvPr>
        </p:nvSpPr>
        <p:spPr/>
        <p:txBody>
          <a:bodyPr>
            <a:normAutofit fontScale="90000"/>
          </a:bodyPr>
          <a:lstStyle/>
          <a:p>
            <a:r>
              <a:rPr lang="en-US" dirty="0"/>
              <a:t>Education Work Group Meeting on 2024-10-02</a:t>
            </a:r>
          </a:p>
        </p:txBody>
      </p:sp>
      <p:sp>
        <p:nvSpPr>
          <p:cNvPr id="3" name="Text Placeholder 2">
            <a:extLst>
              <a:ext uri="{FF2B5EF4-FFF2-40B4-BE49-F238E27FC236}">
                <a16:creationId xmlns:a16="http://schemas.microsoft.com/office/drawing/2014/main" id="{13EA248F-A044-C210-E54F-1DA100D49C1F}"/>
              </a:ext>
            </a:extLst>
          </p:cNvPr>
          <p:cNvSpPr>
            <a:spLocks noGrp="1"/>
          </p:cNvSpPr>
          <p:nvPr>
            <p:ph type="body" idx="1"/>
          </p:nvPr>
        </p:nvSpPr>
        <p:spPr/>
        <p:txBody>
          <a:bodyPr>
            <a:normAutofit fontScale="92500" lnSpcReduction="20000"/>
          </a:bodyPr>
          <a:lstStyle/>
          <a:p>
            <a:pPr marL="114300" indent="0">
              <a:buNone/>
            </a:pPr>
            <a:r>
              <a:rPr lang="en-US" dirty="0"/>
              <a:t>From Andrew:</a:t>
            </a:r>
            <a:br>
              <a:rPr lang="en-US" dirty="0"/>
            </a:br>
            <a:br>
              <a:rPr lang="en-US" dirty="0"/>
            </a:br>
            <a:r>
              <a:rPr lang="en-US" dirty="0"/>
              <a:t>“The wording for the explainers is close to being finalized…Hopefully we can approve these in the meeting [this] week. </a:t>
            </a:r>
          </a:p>
          <a:p>
            <a:pPr marL="114300" indent="0">
              <a:buNone/>
            </a:pPr>
            <a:endParaRPr lang="en-US" dirty="0"/>
          </a:p>
          <a:p>
            <a:pPr marL="114300" indent="0">
              <a:buNone/>
            </a:pPr>
            <a:r>
              <a:rPr lang="en-US" dirty="0"/>
              <a:t>We’re also close to a release candidate on the Capability Model. Thanks to fantastic work and feedback from people like Sascha and David from Deloitte, Martin and </a:t>
            </a:r>
            <a:r>
              <a:rPr lang="en-US" dirty="0" err="1"/>
              <a:t>Jari</a:t>
            </a:r>
            <a:r>
              <a:rPr lang="en-US" dirty="0"/>
              <a:t>, and Stephen and Alex here at </a:t>
            </a:r>
            <a:r>
              <a:rPr lang="en-US" dirty="0" err="1"/>
              <a:t>Orcro</a:t>
            </a:r>
            <a:r>
              <a:rPr lang="en-US" dirty="0"/>
              <a:t>, the matrix is now populated, and we’re confident it will be ready to launch in October as well.”</a:t>
            </a:r>
          </a:p>
          <a:p>
            <a:pPr marL="114300" indent="0">
              <a:buNone/>
            </a:pPr>
            <a:endParaRPr lang="en-US" dirty="0"/>
          </a:p>
          <a:p>
            <a:pPr marL="114300" indent="0">
              <a:buNone/>
            </a:pPr>
            <a:r>
              <a:rPr lang="en-US" dirty="0"/>
              <a:t>Dial-in details are on the OpenChain project calendar:</a:t>
            </a:r>
            <a:br>
              <a:rPr lang="en-US" dirty="0"/>
            </a:br>
            <a:r>
              <a:rPr lang="en-US" dirty="0">
                <a:hlinkClick r:id="rId2"/>
              </a:rPr>
              <a:t>https://openchainproject.org/participate</a:t>
            </a:r>
            <a:r>
              <a:rPr lang="en-US" dirty="0"/>
              <a:t> </a:t>
            </a:r>
          </a:p>
        </p:txBody>
      </p:sp>
    </p:spTree>
    <p:extLst>
      <p:ext uri="{BB962C8B-B14F-4D97-AF65-F5344CB8AC3E}">
        <p14:creationId xmlns:p14="http://schemas.microsoft.com/office/powerpoint/2010/main" val="4116153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20000"/>
          </a:bodyPr>
          <a:lstStyle/>
          <a:p>
            <a:pPr marL="0" indent="0">
              <a:spcAft>
                <a:spcPts val="1200"/>
              </a:spcAft>
              <a:buNone/>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0" indent="0">
              <a:spcAft>
                <a:spcPts val="1200"/>
              </a:spcAft>
              <a:buNone/>
            </a:pPr>
            <a:r>
              <a:rPr lang="en-US" dirty="0"/>
              <a:t>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ACFE-0E0F-EDFC-C156-0FF367777FA8}"/>
              </a:ext>
            </a:extLst>
          </p:cNvPr>
          <p:cNvSpPr>
            <a:spLocks noGrp="1"/>
          </p:cNvSpPr>
          <p:nvPr>
            <p:ph type="title"/>
          </p:nvPr>
        </p:nvSpPr>
        <p:spPr/>
        <p:txBody>
          <a:bodyPr/>
          <a:lstStyle/>
          <a:p>
            <a:r>
              <a:rPr lang="en-US" dirty="0"/>
              <a:t>Recent News Highlights</a:t>
            </a:r>
          </a:p>
        </p:txBody>
      </p:sp>
    </p:spTree>
    <p:extLst>
      <p:ext uri="{BB962C8B-B14F-4D97-AF65-F5344CB8AC3E}">
        <p14:creationId xmlns:p14="http://schemas.microsoft.com/office/powerpoint/2010/main" val="22212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g2e62ad20c76_0_657"/>
          <p:cNvSpPr txBox="1">
            <a:spLocks noGrp="1"/>
          </p:cNvSpPr>
          <p:nvPr>
            <p:ph type="body" idx="1"/>
          </p:nvPr>
        </p:nvSpPr>
        <p:spPr>
          <a:xfrm>
            <a:off x="280350" y="1812896"/>
            <a:ext cx="8520600" cy="2792700"/>
          </a:xfrm>
          <a:prstGeom prst="rect">
            <a:avLst/>
          </a:prstGeom>
          <a:noFill/>
          <a:ln>
            <a:noFill/>
          </a:ln>
        </p:spPr>
        <p:txBody>
          <a:bodyPr spcFirstLastPara="1" wrap="square" lIns="91425" tIns="91425" rIns="91425" bIns="91425" anchor="t" anchorCtr="0">
            <a:normAutofit/>
          </a:bodyPr>
          <a:lstStyle/>
          <a:p>
            <a:pPr marL="114300" lvl="0" indent="0" algn="ctr" rtl="0">
              <a:lnSpc>
                <a:spcPct val="115000"/>
              </a:lnSpc>
              <a:spcBef>
                <a:spcPts val="0"/>
              </a:spcBef>
              <a:spcAft>
                <a:spcPts val="0"/>
              </a:spcAft>
              <a:buSzPts val="1800"/>
              <a:buNone/>
            </a:pPr>
            <a:r>
              <a:rPr lang="en-US" b="1" i="0">
                <a:solidFill>
                  <a:srgbClr val="252525"/>
                </a:solidFill>
                <a:highlight>
                  <a:srgbClr val="FFFFFF"/>
                </a:highlight>
                <a:latin typeface="Open Sans ExtraBold"/>
                <a:ea typeface="Open Sans ExtraBold"/>
                <a:cs typeface="Open Sans ExtraBold"/>
                <a:sym typeface="Open Sans"/>
              </a:rPr>
              <a:t>Starting 2024-06-19 ~ Ending 2024-012-19</a:t>
            </a:r>
            <a:endParaRPr/>
          </a:p>
          <a:p>
            <a:pPr marL="457200" lvl="0" indent="-342900" algn="l" rtl="0">
              <a:lnSpc>
                <a:spcPct val="115000"/>
              </a:lnSpc>
              <a:spcBef>
                <a:spcPts val="0"/>
              </a:spcBef>
              <a:spcAft>
                <a:spcPts val="0"/>
              </a:spcAft>
              <a:buSzPts val="1800"/>
              <a:buChar char="●"/>
            </a:pPr>
            <a:r>
              <a:rPr lang="en-US" b="0" i="0">
                <a:solidFill>
                  <a:srgbClr val="252525"/>
                </a:solidFill>
                <a:highlight>
                  <a:srgbClr val="FFFFFF"/>
                </a:highlight>
                <a:latin typeface="Roboto"/>
                <a:ea typeface="Roboto"/>
                <a:cs typeface="Roboto"/>
                <a:sym typeface="Roboto"/>
              </a:rPr>
              <a:t>The OpenChain Project has announced the beginning of its six month Public Comment Period for proposed draft updates to the open source license compliance (ISO/IEC 5230:2020) and open source security assurance (ISO/IEC 18974:2023) specifications.</a:t>
            </a:r>
            <a:endParaRPr/>
          </a:p>
          <a:p>
            <a:pPr marL="457200" lvl="0" indent="-342900" algn="l" rtl="0">
              <a:lnSpc>
                <a:spcPct val="115000"/>
              </a:lnSpc>
              <a:spcBef>
                <a:spcPts val="0"/>
              </a:spcBef>
              <a:spcAft>
                <a:spcPts val="0"/>
              </a:spcAft>
              <a:buSzPts val="1800"/>
              <a:buChar char="●"/>
            </a:pPr>
            <a:r>
              <a:rPr lang="en-US" b="0" i="0">
                <a:solidFill>
                  <a:srgbClr val="252525"/>
                </a:solidFill>
                <a:highlight>
                  <a:srgbClr val="FFFFFF"/>
                </a:highlight>
                <a:latin typeface="Roboto"/>
                <a:ea typeface="Roboto"/>
                <a:cs typeface="Roboto"/>
                <a:sym typeface="Roboto"/>
              </a:rPr>
              <a:t>As per our </a:t>
            </a:r>
            <a:r>
              <a:rPr lang="en-US" b="0" i="0" u="sng" strike="noStrike">
                <a:solidFill>
                  <a:srgbClr val="00AEBC"/>
                </a:solidFill>
                <a:highlight>
                  <a:srgbClr val="FFFFFF"/>
                </a:highlight>
                <a:latin typeface="Roboto"/>
                <a:ea typeface="Roboto"/>
                <a:cs typeface="Roboto"/>
                <a:sym typeface="Roboto"/>
                <a:hlinkClick r:id="rId3">
                  <a:extLst>
                    <a:ext uri="{A12FA001-AC4F-418D-AE19-62706E023703}">
                      <ahyp:hlinkClr xmlns:ahyp="http://schemas.microsoft.com/office/drawing/2018/hyperlinkcolor" val="tx"/>
                    </a:ext>
                  </a:extLst>
                </a:hlinkClick>
              </a:rPr>
              <a:t>specification development process outlined in the project FAQ</a:t>
            </a:r>
            <a:r>
              <a:rPr lang="en-US" b="0" i="0">
                <a:solidFill>
                  <a:srgbClr val="252525"/>
                </a:solidFill>
                <a:highlight>
                  <a:srgbClr val="FFFFFF"/>
                </a:highlight>
                <a:latin typeface="Roboto"/>
                <a:ea typeface="Roboto"/>
                <a:cs typeface="Roboto"/>
                <a:sym typeface="Roboto"/>
              </a:rPr>
              <a:t>, this Public Comment Period will run for six months, and it will be followed by a three month Freeze Period.</a:t>
            </a:r>
            <a:endParaRPr/>
          </a:p>
          <a:p>
            <a:pPr marL="114300" lvl="0" indent="0" algn="l" rtl="0">
              <a:lnSpc>
                <a:spcPct val="115000"/>
              </a:lnSpc>
              <a:spcBef>
                <a:spcPts val="0"/>
              </a:spcBef>
              <a:spcAft>
                <a:spcPts val="0"/>
              </a:spcAft>
              <a:buSzPts val="1800"/>
              <a:buNone/>
            </a:pPr>
            <a:endParaRPr/>
          </a:p>
        </p:txBody>
      </p:sp>
      <p:pic>
        <p:nvPicPr>
          <p:cNvPr id="580" name="Google Shape;580;g2e62ad20c76_0_657" descr="A blue background with white text&#10;&#10;Description automatically generated"/>
          <p:cNvPicPr preferRelativeResize="0"/>
          <p:nvPr/>
        </p:nvPicPr>
        <p:blipFill rotWithShape="1">
          <a:blip r:embed="rId4">
            <a:alphaModFix/>
          </a:blip>
          <a:srcRect/>
          <a:stretch/>
        </p:blipFill>
        <p:spPr>
          <a:xfrm>
            <a:off x="0" y="0"/>
            <a:ext cx="8412480" cy="1729232"/>
          </a:xfrm>
          <a:prstGeom prst="rect">
            <a:avLst/>
          </a:prstGeom>
          <a:noFill/>
          <a:ln>
            <a:noFill/>
          </a:ln>
        </p:spPr>
      </p:pic>
      <p:pic>
        <p:nvPicPr>
          <p:cNvPr id="581" name="Google Shape;581;g2e62ad20c76_0_657" descr="A qr code with black squares&#10;&#10;Description automatically generated"/>
          <p:cNvPicPr preferRelativeResize="0"/>
          <p:nvPr/>
        </p:nvPicPr>
        <p:blipFill rotWithShape="1">
          <a:blip r:embed="rId5">
            <a:alphaModFix/>
          </a:blip>
          <a:srcRect/>
          <a:stretch/>
        </p:blipFill>
        <p:spPr>
          <a:xfrm>
            <a:off x="7410616" y="0"/>
            <a:ext cx="1733382" cy="1733383"/>
          </a:xfrm>
          <a:prstGeom prst="rect">
            <a:avLst/>
          </a:prstGeom>
          <a:noFill/>
          <a:ln>
            <a:noFill/>
          </a:ln>
        </p:spPr>
      </p:pic>
    </p:spTree>
    <p:extLst>
      <p:ext uri="{BB962C8B-B14F-4D97-AF65-F5344CB8AC3E}">
        <p14:creationId xmlns:p14="http://schemas.microsoft.com/office/powerpoint/2010/main" val="1908035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26E21-C4DE-8AE0-5138-1CAB89ADFF33}"/>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782352E7-F596-908C-2264-D938693E19FD}"/>
              </a:ext>
            </a:extLst>
          </p:cNvPr>
          <p:cNvPicPr>
            <a:picLocks noChangeAspect="1"/>
          </p:cNvPicPr>
          <p:nvPr/>
        </p:nvPicPr>
        <p:blipFill>
          <a:blip r:embed="rId2"/>
          <a:stretch>
            <a:fillRect/>
          </a:stretch>
        </p:blipFill>
        <p:spPr>
          <a:xfrm>
            <a:off x="2246163" y="1163812"/>
            <a:ext cx="4956474" cy="2231328"/>
          </a:xfrm>
          <a:prstGeom prst="rect">
            <a:avLst/>
          </a:prstGeom>
        </p:spPr>
      </p:pic>
      <p:sp>
        <p:nvSpPr>
          <p:cNvPr id="2" name="Title 1">
            <a:extLst>
              <a:ext uri="{FF2B5EF4-FFF2-40B4-BE49-F238E27FC236}">
                <a16:creationId xmlns:a16="http://schemas.microsoft.com/office/drawing/2014/main" id="{B66A8F9B-F596-CFD8-5740-B690E07011F0}"/>
              </a:ext>
            </a:extLst>
          </p:cNvPr>
          <p:cNvSpPr>
            <a:spLocks noGrp="1"/>
          </p:cNvSpPr>
          <p:nvPr>
            <p:ph type="title"/>
          </p:nvPr>
        </p:nvSpPr>
        <p:spPr/>
        <p:txBody>
          <a:bodyPr>
            <a:normAutofit fontScale="90000"/>
          </a:bodyPr>
          <a:lstStyle/>
          <a:p>
            <a:r>
              <a:rPr lang="en-US" dirty="0"/>
              <a:t>Nokia Announces ISO/IEC 5230 Adoption</a:t>
            </a:r>
          </a:p>
        </p:txBody>
      </p:sp>
      <p:pic>
        <p:nvPicPr>
          <p:cNvPr id="4" name="Picture 3">
            <a:extLst>
              <a:ext uri="{FF2B5EF4-FFF2-40B4-BE49-F238E27FC236}">
                <a16:creationId xmlns:a16="http://schemas.microsoft.com/office/drawing/2014/main" id="{5592483A-7349-67EB-C696-44889589D29C}"/>
              </a:ext>
            </a:extLst>
          </p:cNvPr>
          <p:cNvPicPr>
            <a:picLocks noChangeAspect="1"/>
          </p:cNvPicPr>
          <p:nvPr/>
        </p:nvPicPr>
        <p:blipFill>
          <a:blip r:embed="rId2"/>
          <a:stretch>
            <a:fillRect/>
          </a:stretch>
        </p:blipFill>
        <p:spPr>
          <a:xfrm>
            <a:off x="2093763" y="1011412"/>
            <a:ext cx="4956474" cy="2231328"/>
          </a:xfrm>
          <a:prstGeom prst="rect">
            <a:avLst/>
          </a:prstGeom>
        </p:spPr>
      </p:pic>
      <p:pic>
        <p:nvPicPr>
          <p:cNvPr id="12" name="Picture 11" descr="A qr code with black squares&#10;&#10;Description automatically generated">
            <a:extLst>
              <a:ext uri="{FF2B5EF4-FFF2-40B4-BE49-F238E27FC236}">
                <a16:creationId xmlns:a16="http://schemas.microsoft.com/office/drawing/2014/main" id="{19E6EAC8-D927-EF35-F3F5-15D86FA10220}"/>
              </a:ext>
            </a:extLst>
          </p:cNvPr>
          <p:cNvPicPr>
            <a:picLocks noChangeAspect="1"/>
          </p:cNvPicPr>
          <p:nvPr/>
        </p:nvPicPr>
        <p:blipFill>
          <a:blip r:embed="rId3"/>
          <a:stretch>
            <a:fillRect/>
          </a:stretch>
        </p:blipFill>
        <p:spPr>
          <a:xfrm>
            <a:off x="3588911" y="2996599"/>
            <a:ext cx="1966177" cy="1966177"/>
          </a:xfrm>
          <a:prstGeom prst="rect">
            <a:avLst/>
          </a:prstGeom>
        </p:spPr>
      </p:pic>
    </p:spTree>
    <p:extLst>
      <p:ext uri="{BB962C8B-B14F-4D97-AF65-F5344CB8AC3E}">
        <p14:creationId xmlns:p14="http://schemas.microsoft.com/office/powerpoint/2010/main" val="56970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DE3EE-7E30-4396-A636-DD6D6C8D6C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43F295-E65A-ED2A-3691-A279F222E02F}"/>
              </a:ext>
            </a:extLst>
          </p:cNvPr>
          <p:cNvSpPr>
            <a:spLocks noGrp="1"/>
          </p:cNvSpPr>
          <p:nvPr>
            <p:ph type="title"/>
          </p:nvPr>
        </p:nvSpPr>
        <p:spPr/>
        <p:txBody>
          <a:bodyPr>
            <a:normAutofit fontScale="90000"/>
          </a:bodyPr>
          <a:lstStyle/>
          <a:p>
            <a:r>
              <a:rPr lang="en-US" dirty="0" err="1"/>
              <a:t>OpenHarmony</a:t>
            </a:r>
            <a:r>
              <a:rPr lang="en-US" dirty="0"/>
              <a:t> Announces ISO/IEC 5230 Adoption</a:t>
            </a: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A7B919E4-AAA6-1513-9509-CB6436F68C13}"/>
              </a:ext>
            </a:extLst>
          </p:cNvPr>
          <p:cNvPicPr>
            <a:picLocks noChangeAspect="1"/>
          </p:cNvPicPr>
          <p:nvPr/>
        </p:nvPicPr>
        <p:blipFill>
          <a:blip r:embed="rId2"/>
          <a:stretch>
            <a:fillRect/>
          </a:stretch>
        </p:blipFill>
        <p:spPr>
          <a:xfrm>
            <a:off x="2032000" y="1440675"/>
            <a:ext cx="5080000" cy="1206500"/>
          </a:xfrm>
          <a:prstGeom prst="rect">
            <a:avLst/>
          </a:prstGeom>
        </p:spPr>
      </p:pic>
      <p:pic>
        <p:nvPicPr>
          <p:cNvPr id="8" name="Picture 7" descr="A qr code with black squares&#10;&#10;Description automatically generated">
            <a:extLst>
              <a:ext uri="{FF2B5EF4-FFF2-40B4-BE49-F238E27FC236}">
                <a16:creationId xmlns:a16="http://schemas.microsoft.com/office/drawing/2014/main" id="{D9C4FEC7-9B4F-1360-9D78-A2BEAE783651}"/>
              </a:ext>
            </a:extLst>
          </p:cNvPr>
          <p:cNvPicPr>
            <a:picLocks noChangeAspect="1"/>
          </p:cNvPicPr>
          <p:nvPr/>
        </p:nvPicPr>
        <p:blipFill>
          <a:blip r:embed="rId3"/>
          <a:stretch>
            <a:fillRect/>
          </a:stretch>
        </p:blipFill>
        <p:spPr>
          <a:xfrm>
            <a:off x="3648152" y="3070050"/>
            <a:ext cx="1847695" cy="1847695"/>
          </a:xfrm>
          <a:prstGeom prst="rect">
            <a:avLst/>
          </a:prstGeom>
        </p:spPr>
      </p:pic>
    </p:spTree>
    <p:extLst>
      <p:ext uri="{BB962C8B-B14F-4D97-AF65-F5344CB8AC3E}">
        <p14:creationId xmlns:p14="http://schemas.microsoft.com/office/powerpoint/2010/main" val="1229644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6C2E8-7BD5-B756-5C72-7E9894BB36A6}"/>
              </a:ext>
            </a:extLst>
          </p:cNvPr>
          <p:cNvSpPr>
            <a:spLocks noGrp="1"/>
          </p:cNvSpPr>
          <p:nvPr>
            <p:ph type="title"/>
          </p:nvPr>
        </p:nvSpPr>
        <p:spPr/>
        <p:txBody>
          <a:bodyPr>
            <a:normAutofit fontScale="90000"/>
          </a:bodyPr>
          <a:lstStyle/>
          <a:p>
            <a:r>
              <a:rPr lang="en-US" dirty="0"/>
              <a:t>SBOM Study Group Recording</a:t>
            </a:r>
          </a:p>
        </p:txBody>
      </p:sp>
      <p:pic>
        <p:nvPicPr>
          <p:cNvPr id="5" name="Picture 4" descr="A penguin holding a stick&#10;&#10;Description automatically generated">
            <a:extLst>
              <a:ext uri="{FF2B5EF4-FFF2-40B4-BE49-F238E27FC236}">
                <a16:creationId xmlns:a16="http://schemas.microsoft.com/office/drawing/2014/main" id="{C86EBFD3-EBFB-2B1D-4695-D0C023C8866C}"/>
              </a:ext>
            </a:extLst>
          </p:cNvPr>
          <p:cNvPicPr>
            <a:picLocks noChangeAspect="1"/>
          </p:cNvPicPr>
          <p:nvPr/>
        </p:nvPicPr>
        <p:blipFill>
          <a:blip r:embed="rId2"/>
          <a:stretch>
            <a:fillRect/>
          </a:stretch>
        </p:blipFill>
        <p:spPr>
          <a:xfrm>
            <a:off x="1671855" y="954475"/>
            <a:ext cx="5202045" cy="2926150"/>
          </a:xfrm>
          <a:prstGeom prst="rect">
            <a:avLst/>
          </a:prstGeom>
        </p:spPr>
      </p:pic>
      <p:pic>
        <p:nvPicPr>
          <p:cNvPr id="7" name="Picture 6" descr="A qr code with black squares&#10;&#10;Description automatically generated">
            <a:extLst>
              <a:ext uri="{FF2B5EF4-FFF2-40B4-BE49-F238E27FC236}">
                <a16:creationId xmlns:a16="http://schemas.microsoft.com/office/drawing/2014/main" id="{326ED34B-F083-CB62-AF2A-AA030E705536}"/>
              </a:ext>
            </a:extLst>
          </p:cNvPr>
          <p:cNvPicPr>
            <a:picLocks noChangeAspect="1"/>
          </p:cNvPicPr>
          <p:nvPr/>
        </p:nvPicPr>
        <p:blipFill>
          <a:blip r:embed="rId3"/>
          <a:stretch>
            <a:fillRect/>
          </a:stretch>
        </p:blipFill>
        <p:spPr>
          <a:xfrm>
            <a:off x="3715291" y="3430084"/>
            <a:ext cx="1713416" cy="1713416"/>
          </a:xfrm>
          <a:prstGeom prst="rect">
            <a:avLst/>
          </a:prstGeom>
        </p:spPr>
      </p:pic>
    </p:spTree>
    <p:extLst>
      <p:ext uri="{BB962C8B-B14F-4D97-AF65-F5344CB8AC3E}">
        <p14:creationId xmlns:p14="http://schemas.microsoft.com/office/powerpoint/2010/main" val="88008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EC0F0-3050-D942-BD82-1AC290A93A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566AFB-BB40-D74A-6937-DEC1D2C9A2BF}"/>
              </a:ext>
            </a:extLst>
          </p:cNvPr>
          <p:cNvSpPr>
            <a:spLocks noGrp="1"/>
          </p:cNvSpPr>
          <p:nvPr>
            <p:ph type="title"/>
          </p:nvPr>
        </p:nvSpPr>
        <p:spPr/>
        <p:txBody>
          <a:bodyPr>
            <a:normAutofit fontScale="90000"/>
          </a:bodyPr>
          <a:lstStyle/>
          <a:p>
            <a:r>
              <a:rPr lang="en-US" dirty="0"/>
              <a:t>AI Legal Landscape Webinar Recording</a:t>
            </a:r>
          </a:p>
        </p:txBody>
      </p:sp>
      <p:pic>
        <p:nvPicPr>
          <p:cNvPr id="4" name="Picture 3" descr="A blue and white card with a qr code and a penguin&#10;&#10;Description automatically generated">
            <a:extLst>
              <a:ext uri="{FF2B5EF4-FFF2-40B4-BE49-F238E27FC236}">
                <a16:creationId xmlns:a16="http://schemas.microsoft.com/office/drawing/2014/main" id="{2DEA830B-29FA-8CB1-AA60-F18F9E0270A2}"/>
              </a:ext>
            </a:extLst>
          </p:cNvPr>
          <p:cNvPicPr>
            <a:picLocks noChangeAspect="1"/>
          </p:cNvPicPr>
          <p:nvPr/>
        </p:nvPicPr>
        <p:blipFill>
          <a:blip r:embed="rId2"/>
          <a:stretch>
            <a:fillRect/>
          </a:stretch>
        </p:blipFill>
        <p:spPr>
          <a:xfrm>
            <a:off x="1789357" y="1085385"/>
            <a:ext cx="5565285" cy="3130473"/>
          </a:xfrm>
          <a:prstGeom prst="rect">
            <a:avLst/>
          </a:prstGeom>
        </p:spPr>
      </p:pic>
      <p:pic>
        <p:nvPicPr>
          <p:cNvPr id="8" name="Picture 7" descr="A qr code with a black background&#10;&#10;Description automatically generated">
            <a:extLst>
              <a:ext uri="{FF2B5EF4-FFF2-40B4-BE49-F238E27FC236}">
                <a16:creationId xmlns:a16="http://schemas.microsoft.com/office/drawing/2014/main" id="{9D5129B5-056D-BBD1-E98A-8E896B86E87B}"/>
              </a:ext>
            </a:extLst>
          </p:cNvPr>
          <p:cNvPicPr>
            <a:picLocks noChangeAspect="1"/>
          </p:cNvPicPr>
          <p:nvPr/>
        </p:nvPicPr>
        <p:blipFill>
          <a:blip r:embed="rId3"/>
          <a:stretch>
            <a:fillRect/>
          </a:stretch>
        </p:blipFill>
        <p:spPr>
          <a:xfrm>
            <a:off x="3814742" y="3100038"/>
            <a:ext cx="1514515" cy="1514515"/>
          </a:xfrm>
          <a:prstGeom prst="rect">
            <a:avLst/>
          </a:prstGeom>
        </p:spPr>
      </p:pic>
    </p:spTree>
    <p:extLst>
      <p:ext uri="{BB962C8B-B14F-4D97-AF65-F5344CB8AC3E}">
        <p14:creationId xmlns:p14="http://schemas.microsoft.com/office/powerpoint/2010/main" val="1979935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B2857D-0C89-E750-70BA-6E9D4C47191E}"/>
              </a:ext>
            </a:extLst>
          </p:cNvPr>
          <p:cNvSpPr>
            <a:spLocks noGrp="1"/>
          </p:cNvSpPr>
          <p:nvPr>
            <p:ph type="title"/>
          </p:nvPr>
        </p:nvSpPr>
        <p:spPr/>
        <p:txBody>
          <a:bodyPr>
            <a:normAutofit fontScale="90000"/>
          </a:bodyPr>
          <a:lstStyle/>
          <a:p>
            <a:r>
              <a:rPr lang="en-US" dirty="0"/>
              <a:t>Automotive Work Group – Stuttgart – Outcomes </a:t>
            </a:r>
          </a:p>
        </p:txBody>
      </p:sp>
      <p:pic>
        <p:nvPicPr>
          <p:cNvPr id="6" name="Picture 5" descr="A logo of a city&#10;&#10;Description automatically generated">
            <a:extLst>
              <a:ext uri="{FF2B5EF4-FFF2-40B4-BE49-F238E27FC236}">
                <a16:creationId xmlns:a16="http://schemas.microsoft.com/office/drawing/2014/main" id="{939603D4-A1DA-401E-F01A-6D13D074FF81}"/>
              </a:ext>
            </a:extLst>
          </p:cNvPr>
          <p:cNvPicPr>
            <a:picLocks noChangeAspect="1"/>
          </p:cNvPicPr>
          <p:nvPr/>
        </p:nvPicPr>
        <p:blipFill>
          <a:blip r:embed="rId2"/>
          <a:stretch>
            <a:fillRect/>
          </a:stretch>
        </p:blipFill>
        <p:spPr>
          <a:xfrm>
            <a:off x="1842017" y="1390185"/>
            <a:ext cx="5459966" cy="2855107"/>
          </a:xfrm>
          <a:prstGeom prst="rect">
            <a:avLst/>
          </a:prstGeom>
        </p:spPr>
      </p:pic>
      <p:pic>
        <p:nvPicPr>
          <p:cNvPr id="8" name="Picture 7" descr="A qr code with black squares&#10;&#10;Description automatically generated">
            <a:extLst>
              <a:ext uri="{FF2B5EF4-FFF2-40B4-BE49-F238E27FC236}">
                <a16:creationId xmlns:a16="http://schemas.microsoft.com/office/drawing/2014/main" id="{CCE487F1-14B8-7DC0-49DF-675206892E89}"/>
              </a:ext>
            </a:extLst>
          </p:cNvPr>
          <p:cNvPicPr>
            <a:picLocks noChangeAspect="1"/>
          </p:cNvPicPr>
          <p:nvPr/>
        </p:nvPicPr>
        <p:blipFill>
          <a:blip r:embed="rId3"/>
          <a:stretch>
            <a:fillRect/>
          </a:stretch>
        </p:blipFill>
        <p:spPr>
          <a:xfrm>
            <a:off x="7207560" y="3207060"/>
            <a:ext cx="1936440" cy="1936440"/>
          </a:xfrm>
          <a:prstGeom prst="rect">
            <a:avLst/>
          </a:prstGeom>
        </p:spPr>
      </p:pic>
    </p:spTree>
    <p:extLst>
      <p:ext uri="{BB962C8B-B14F-4D97-AF65-F5344CB8AC3E}">
        <p14:creationId xmlns:p14="http://schemas.microsoft.com/office/powerpoint/2010/main" val="3704363137"/>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5488</TotalTime>
  <Words>696</Words>
  <Application>Microsoft Macintosh PowerPoint</Application>
  <PresentationFormat>On-screen Show (16:9)</PresentationFormat>
  <Paragraphs>54</Paragraphs>
  <Slides>21</Slides>
  <Notes>9</Notes>
  <HiddenSlides>0</HiddenSlides>
  <MMClips>1</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-apple-system</vt:lpstr>
      <vt:lpstr>Archivo</vt:lpstr>
      <vt:lpstr>Archivo ExtraLight</vt:lpstr>
      <vt:lpstr>Archivo Light</vt:lpstr>
      <vt:lpstr>Noto Sans Symbols</vt:lpstr>
      <vt:lpstr>Arial</vt:lpstr>
      <vt:lpstr>Courier New</vt:lpstr>
      <vt:lpstr>Open Sans ExtraBold</vt:lpstr>
      <vt:lpstr>Open Sans Light</vt:lpstr>
      <vt:lpstr>Open Sans Medium</vt:lpstr>
      <vt:lpstr>Roboto</vt:lpstr>
      <vt:lpstr>Roboto Slab Light</vt:lpstr>
      <vt:lpstr>Linux Foundation EU Theme 2023</vt:lpstr>
      <vt:lpstr>OpenChain Monthly North America / Europe Meeting</vt:lpstr>
      <vt:lpstr>Anti-Trust Policy Notice</vt:lpstr>
      <vt:lpstr>Recent News Highlights</vt:lpstr>
      <vt:lpstr>PowerPoint Presentation</vt:lpstr>
      <vt:lpstr>Nokia Announces ISO/IEC 5230 Adoption</vt:lpstr>
      <vt:lpstr>OpenHarmony Announces ISO/IEC 5230 Adoption</vt:lpstr>
      <vt:lpstr>SBOM Study Group Recording</vt:lpstr>
      <vt:lpstr>AI Legal Landscape Webinar Recording</vt:lpstr>
      <vt:lpstr>Automotive Work Group – Stuttgart – Outcomes </vt:lpstr>
      <vt:lpstr>Nokia Contributes Validator for Telco SBOM Guide</vt:lpstr>
      <vt:lpstr>Coming in October: Open Compliance Summit</vt:lpstr>
      <vt:lpstr>Work on standards and core material</vt:lpstr>
      <vt:lpstr>Steering Committee Meeting – 2024-09-19</vt:lpstr>
      <vt:lpstr>The ISO Standards – All The Open Issues</vt:lpstr>
      <vt:lpstr>ISO/IEC 5230 Open Items for Review - NONE</vt:lpstr>
      <vt:lpstr>ISO/IEC 18974 Open Items for Review - NONE</vt:lpstr>
      <vt:lpstr>Work on reference and supporting material</vt:lpstr>
      <vt:lpstr>Education Work Group Meeting on 2024-10-02</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170</cp:revision>
  <dcterms:modified xsi:type="dcterms:W3CDTF">2024-09-30T08:58:05Z</dcterms:modified>
</cp:coreProperties>
</file>