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4"/>
  </p:notesMasterIdLst>
  <p:sldIdLst>
    <p:sldId id="257" r:id="rId2"/>
    <p:sldId id="269" r:id="rId3"/>
    <p:sldId id="646" r:id="rId4"/>
    <p:sldId id="655" r:id="rId5"/>
    <p:sldId id="678" r:id="rId6"/>
    <p:sldId id="266" r:id="rId7"/>
    <p:sldId id="676" r:id="rId8"/>
    <p:sldId id="268" r:id="rId9"/>
    <p:sldId id="677" r:id="rId10"/>
    <p:sldId id="270" r:id="rId11"/>
    <p:sldId id="271" r:id="rId12"/>
    <p:sldId id="272" r:id="rId13"/>
    <p:sldId id="668" r:id="rId14"/>
    <p:sldId id="674" r:id="rId15"/>
    <p:sldId id="275" r:id="rId16"/>
    <p:sldId id="667" r:id="rId17"/>
    <p:sldId id="284" r:id="rId18"/>
    <p:sldId id="276" r:id="rId19"/>
    <p:sldId id="664" r:id="rId20"/>
    <p:sldId id="278" r:id="rId21"/>
    <p:sldId id="279" r:id="rId22"/>
    <p:sldId id="26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828"/>
    <a:srgbClr val="00AEBB"/>
    <a:srgbClr val="028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p:restoredTop sz="96671"/>
  </p:normalViewPr>
  <p:slideViewPr>
    <p:cSldViewPr snapToGrid="0">
      <p:cViewPr varScale="1">
        <p:scale>
          <a:sx n="171" d="100"/>
          <a:sy n="171" d="100"/>
        </p:scale>
        <p:origin x="176" y="16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11e9b7171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11e9b7171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e62ad20c76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g2e62ad20c76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78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f7b2e641c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2f7b2e641ca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11e9b7171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11e9b7171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1e9b7171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11e9b7171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11e9b7171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311e9b7171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f7b2e641ca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f7b2e641ca_0_2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11e9b7171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11e9b71714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397215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bg1"/>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2" name="Picture 1">
            <a:extLst>
              <a:ext uri="{FF2B5EF4-FFF2-40B4-BE49-F238E27FC236}">
                <a16:creationId xmlns:a16="http://schemas.microsoft.com/office/drawing/2014/main" id="{59FB06FC-60F4-8BF5-9616-2928D77A42A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4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pic>
        <p:nvPicPr>
          <p:cNvPr id="6" name="Google Shape;44;p18">
            <a:extLst>
              <a:ext uri="{FF2B5EF4-FFF2-40B4-BE49-F238E27FC236}">
                <a16:creationId xmlns:a16="http://schemas.microsoft.com/office/drawing/2014/main" id="{01DFF06F-6150-6AF4-A5D9-0F38FAD59327}"/>
              </a:ext>
            </a:extLst>
          </p:cNvPr>
          <p:cNvPicPr preferRelativeResize="0"/>
          <p:nvPr userDrawn="1"/>
        </p:nvPicPr>
        <p:blipFill rotWithShape="1">
          <a:blip r:embed="rId3">
            <a:alphaModFix/>
          </a:blip>
          <a:srcRect/>
          <a:stretch/>
        </p:blipFill>
        <p:spPr>
          <a:xfrm>
            <a:off x="190335" y="4651201"/>
            <a:ext cx="970780" cy="319850"/>
          </a:xfrm>
          <a:prstGeom prst="rect">
            <a:avLst/>
          </a:prstGeom>
          <a:noFill/>
          <a:ln>
            <a:noFill/>
          </a:ln>
        </p:spPr>
      </p:pic>
    </p:spTree>
    <p:extLst>
      <p:ext uri="{BB962C8B-B14F-4D97-AF65-F5344CB8AC3E}">
        <p14:creationId xmlns:p14="http://schemas.microsoft.com/office/powerpoint/2010/main" val="172351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PDX General">
  <p:cSld name="SPDX General">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817154" y="4937760"/>
            <a:ext cx="275700" cy="205800"/>
          </a:xfrm>
          <a:prstGeom prst="rect">
            <a:avLst/>
          </a:prstGeom>
          <a:noFill/>
          <a:ln>
            <a:noFill/>
          </a:ln>
        </p:spPr>
        <p:txBody>
          <a:bodyPr spcFirstLastPara="1" wrap="square" lIns="68575" tIns="34275" rIns="68575" bIns="34275" anchor="ctr" anchorCtr="0">
            <a:normAutofit/>
          </a:bodyPr>
          <a:lstStyle>
            <a:lvl1pPr marL="0" marR="0" lvl="0" indent="0" algn="r" rtl="0">
              <a:spcBef>
                <a:spcPts val="0"/>
              </a:spcBef>
              <a:buNone/>
              <a:defRPr sz="800">
                <a:solidFill>
                  <a:srgbClr val="0094FF"/>
                </a:solidFill>
                <a:latin typeface="Archivo"/>
                <a:ea typeface="Archivo"/>
                <a:cs typeface="Archivo"/>
                <a:sym typeface="Archivo"/>
              </a:defRPr>
            </a:lvl1pPr>
            <a:lvl2pPr marL="0" marR="0" lvl="1" indent="0" algn="r" rtl="0">
              <a:spcBef>
                <a:spcPts val="0"/>
              </a:spcBef>
              <a:buNone/>
              <a:defRPr sz="800">
                <a:solidFill>
                  <a:srgbClr val="0094FF"/>
                </a:solidFill>
                <a:latin typeface="Archivo"/>
                <a:ea typeface="Archivo"/>
                <a:cs typeface="Archivo"/>
                <a:sym typeface="Archivo"/>
              </a:defRPr>
            </a:lvl2pPr>
            <a:lvl3pPr marL="0" marR="0" lvl="2" indent="0" algn="r" rtl="0">
              <a:spcBef>
                <a:spcPts val="0"/>
              </a:spcBef>
              <a:buNone/>
              <a:defRPr sz="800">
                <a:solidFill>
                  <a:srgbClr val="0094FF"/>
                </a:solidFill>
                <a:latin typeface="Archivo"/>
                <a:ea typeface="Archivo"/>
                <a:cs typeface="Archivo"/>
                <a:sym typeface="Archivo"/>
              </a:defRPr>
            </a:lvl3pPr>
            <a:lvl4pPr marL="0" marR="0" lvl="3" indent="0" algn="r" rtl="0">
              <a:spcBef>
                <a:spcPts val="0"/>
              </a:spcBef>
              <a:buNone/>
              <a:defRPr sz="800">
                <a:solidFill>
                  <a:srgbClr val="0094FF"/>
                </a:solidFill>
                <a:latin typeface="Archivo"/>
                <a:ea typeface="Archivo"/>
                <a:cs typeface="Archivo"/>
                <a:sym typeface="Archivo"/>
              </a:defRPr>
            </a:lvl4pPr>
            <a:lvl5pPr marL="0" marR="0" lvl="4" indent="0" algn="r" rtl="0">
              <a:spcBef>
                <a:spcPts val="0"/>
              </a:spcBef>
              <a:buNone/>
              <a:defRPr sz="800">
                <a:solidFill>
                  <a:srgbClr val="0094FF"/>
                </a:solidFill>
                <a:latin typeface="Archivo"/>
                <a:ea typeface="Archivo"/>
                <a:cs typeface="Archivo"/>
                <a:sym typeface="Archivo"/>
              </a:defRPr>
            </a:lvl5pPr>
            <a:lvl6pPr marL="0" marR="0" lvl="5" indent="0" algn="r" rtl="0">
              <a:spcBef>
                <a:spcPts val="0"/>
              </a:spcBef>
              <a:buNone/>
              <a:defRPr sz="800">
                <a:solidFill>
                  <a:srgbClr val="0094FF"/>
                </a:solidFill>
                <a:latin typeface="Archivo"/>
                <a:ea typeface="Archivo"/>
                <a:cs typeface="Archivo"/>
                <a:sym typeface="Archivo"/>
              </a:defRPr>
            </a:lvl6pPr>
            <a:lvl7pPr marL="0" marR="0" lvl="6" indent="0" algn="r" rtl="0">
              <a:spcBef>
                <a:spcPts val="0"/>
              </a:spcBef>
              <a:buNone/>
              <a:defRPr sz="800">
                <a:solidFill>
                  <a:srgbClr val="0094FF"/>
                </a:solidFill>
                <a:latin typeface="Archivo"/>
                <a:ea typeface="Archivo"/>
                <a:cs typeface="Archivo"/>
                <a:sym typeface="Archivo"/>
              </a:defRPr>
            </a:lvl7pPr>
            <a:lvl8pPr marL="0" marR="0" lvl="7" indent="0" algn="r" rtl="0">
              <a:spcBef>
                <a:spcPts val="0"/>
              </a:spcBef>
              <a:buNone/>
              <a:defRPr sz="800">
                <a:solidFill>
                  <a:srgbClr val="0094FF"/>
                </a:solidFill>
                <a:latin typeface="Archivo"/>
                <a:ea typeface="Archivo"/>
                <a:cs typeface="Archivo"/>
                <a:sym typeface="Archivo"/>
              </a:defRPr>
            </a:lvl8pPr>
            <a:lvl9pPr marL="0" marR="0" lvl="8" indent="0" algn="r" rtl="0">
              <a:spcBef>
                <a:spcPts val="0"/>
              </a:spcBef>
              <a:buNone/>
              <a:defRPr sz="800">
                <a:solidFill>
                  <a:srgbClr val="0094FF"/>
                </a:solidFill>
                <a:latin typeface="Archivo"/>
                <a:ea typeface="Archivo"/>
                <a:cs typeface="Archivo"/>
                <a:sym typeface="Archivo"/>
              </a:defRPr>
            </a:lvl9pPr>
          </a:lstStyle>
          <a:p>
            <a:pPr marL="0" lvl="0" indent="0" algn="r" rtl="0">
              <a:spcBef>
                <a:spcPts val="0"/>
              </a:spcBef>
              <a:spcAft>
                <a:spcPts val="0"/>
              </a:spcAft>
              <a:buNone/>
            </a:pPr>
            <a:r>
              <a:rPr lang="en-GB" dirty="0"/>
              <a:t>#</a:t>
            </a:r>
            <a:endParaRPr i="0" u="none" strike="noStrike" cap="none" dirty="0"/>
          </a:p>
        </p:txBody>
      </p:sp>
      <p:cxnSp>
        <p:nvCxnSpPr>
          <p:cNvPr id="61" name="Google Shape;61;p14"/>
          <p:cNvCxnSpPr/>
          <p:nvPr/>
        </p:nvCxnSpPr>
        <p:spPr>
          <a:xfrm flipH="1">
            <a:off x="162500" y="190900"/>
            <a:ext cx="9300" cy="4428300"/>
          </a:xfrm>
          <a:prstGeom prst="straightConnector1">
            <a:avLst/>
          </a:prstGeom>
          <a:noFill/>
          <a:ln w="9525" cap="flat" cmpd="sng">
            <a:solidFill>
              <a:srgbClr val="168FDF"/>
            </a:solidFill>
            <a:prstDash val="solid"/>
            <a:miter lim="8000"/>
            <a:headEnd type="none" w="sm" len="sm"/>
            <a:tailEnd type="none" w="sm" len="sm"/>
          </a:ln>
        </p:spPr>
      </p:cxnSp>
      <p:sp>
        <p:nvSpPr>
          <p:cNvPr id="62" name="Google Shape;62;p14"/>
          <p:cNvSpPr txBox="1">
            <a:spLocks noGrp="1"/>
          </p:cNvSpPr>
          <p:nvPr>
            <p:ph type="title"/>
          </p:nvPr>
        </p:nvSpPr>
        <p:spPr>
          <a:xfrm>
            <a:off x="268975" y="614300"/>
            <a:ext cx="6206100" cy="3732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94FF"/>
              </a:buClr>
              <a:buSzPts val="1800"/>
              <a:buFont typeface="Archivo Light"/>
              <a:buNone/>
              <a:defRPr sz="1800" i="0" u="none" strike="noStrike" cap="none">
                <a:solidFill>
                  <a:srgbClr val="0094FF"/>
                </a:solidFill>
                <a:latin typeface="Archivo Light"/>
                <a:ea typeface="Archivo Light"/>
                <a:cs typeface="Archivo Light"/>
                <a:sym typeface="Archivo Light"/>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sp>
        <p:nvSpPr>
          <p:cNvPr id="63" name="Google Shape;63;p14"/>
          <p:cNvSpPr txBox="1">
            <a:spLocks noGrp="1"/>
          </p:cNvSpPr>
          <p:nvPr>
            <p:ph type="title" idx="2"/>
          </p:nvPr>
        </p:nvSpPr>
        <p:spPr>
          <a:xfrm>
            <a:off x="268975" y="214599"/>
            <a:ext cx="7486800" cy="4995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3778"/>
              </a:buClr>
              <a:buSzPts val="3000"/>
              <a:buFont typeface="Archivo"/>
              <a:buNone/>
              <a:defRPr sz="3000" i="0" u="none" strike="noStrike" cap="none">
                <a:solidFill>
                  <a:srgbClr val="003778"/>
                </a:solidFill>
                <a:latin typeface="Archivo"/>
                <a:ea typeface="Archivo"/>
                <a:cs typeface="Archivo"/>
                <a:sym typeface="Archivo"/>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pic>
        <p:nvPicPr>
          <p:cNvPr id="64" name="Google Shape;64;p14"/>
          <p:cNvPicPr preferRelativeResize="0"/>
          <p:nvPr/>
        </p:nvPicPr>
        <p:blipFill>
          <a:blip r:embed="rId2">
            <a:alphaModFix/>
          </a:blip>
          <a:stretch>
            <a:fillRect/>
          </a:stretch>
        </p:blipFill>
        <p:spPr>
          <a:xfrm>
            <a:off x="110500" y="4696825"/>
            <a:ext cx="1399400" cy="370525"/>
          </a:xfrm>
          <a:prstGeom prst="rect">
            <a:avLst/>
          </a:prstGeom>
          <a:noFill/>
          <a:ln>
            <a:noFill/>
          </a:ln>
        </p:spPr>
      </p:pic>
      <p:sp>
        <p:nvSpPr>
          <p:cNvPr id="65" name="Google Shape;65;p14"/>
          <p:cNvSpPr txBox="1">
            <a:spLocks noGrp="1"/>
          </p:cNvSpPr>
          <p:nvPr>
            <p:ph type="body" idx="1"/>
          </p:nvPr>
        </p:nvSpPr>
        <p:spPr>
          <a:xfrm>
            <a:off x="233750" y="1086650"/>
            <a:ext cx="8725500" cy="353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00000"/>
              </a:lnSpc>
              <a:spcBef>
                <a:spcPts val="800"/>
              </a:spcBef>
              <a:spcAft>
                <a:spcPts val="0"/>
              </a:spcAft>
              <a:buClr>
                <a:srgbClr val="003778"/>
              </a:buClr>
              <a:buSzPts val="1800"/>
              <a:buFont typeface="Archivo"/>
              <a:buChar char="●"/>
              <a:defRPr sz="1800" i="0" u="none" strike="noStrike" cap="none">
                <a:solidFill>
                  <a:srgbClr val="003778"/>
                </a:solidFill>
                <a:latin typeface="Archivo"/>
                <a:ea typeface="Archivo"/>
                <a:cs typeface="Archivo"/>
                <a:sym typeface="Archivo"/>
              </a:defRPr>
            </a:lvl1pPr>
            <a:lvl2pPr marL="914400" marR="0" lvl="1" indent="-336550" algn="l" rtl="0">
              <a:lnSpc>
                <a:spcPct val="100000"/>
              </a:lnSpc>
              <a:spcBef>
                <a:spcPts val="1200"/>
              </a:spcBef>
              <a:spcAft>
                <a:spcPts val="0"/>
              </a:spcAft>
              <a:buClr>
                <a:srgbClr val="003778"/>
              </a:buClr>
              <a:buSzPts val="1700"/>
              <a:buFont typeface="Archivo ExtraLight"/>
              <a:buChar char="○"/>
              <a:defRPr sz="1700" i="0" u="none" strike="noStrike" cap="none">
                <a:solidFill>
                  <a:srgbClr val="003778"/>
                </a:solidFill>
                <a:latin typeface="Archivo ExtraLight"/>
                <a:ea typeface="Archivo ExtraLight"/>
                <a:cs typeface="Archivo ExtraLight"/>
                <a:sym typeface="Archivo ExtraLight"/>
              </a:defRPr>
            </a:lvl2pPr>
            <a:lvl3pPr marL="1371600" marR="0" lvl="2" indent="-330200" algn="l" rtl="0">
              <a:lnSpc>
                <a:spcPct val="100000"/>
              </a:lnSpc>
              <a:spcBef>
                <a:spcPts val="1200"/>
              </a:spcBef>
              <a:spcAft>
                <a:spcPts val="0"/>
              </a:spcAft>
              <a:buClr>
                <a:srgbClr val="003778"/>
              </a:buClr>
              <a:buSzPts val="1600"/>
              <a:buFont typeface="Archivo ExtraLight"/>
              <a:buChar char="𐩑"/>
              <a:defRPr sz="1600" i="0" u="none" strike="noStrike" cap="none">
                <a:solidFill>
                  <a:srgbClr val="003778"/>
                </a:solidFill>
                <a:latin typeface="Archivo ExtraLight"/>
                <a:ea typeface="Archivo ExtraLight"/>
                <a:cs typeface="Archivo ExtraLight"/>
                <a:sym typeface="Archivo ExtraLight"/>
              </a:defRPr>
            </a:lvl3pPr>
            <a:lvl4pPr marL="1828800" marR="0" lvl="3" indent="-323850" algn="l" rtl="0">
              <a:lnSpc>
                <a:spcPct val="100000"/>
              </a:lnSpc>
              <a:spcBef>
                <a:spcPts val="1200"/>
              </a:spcBef>
              <a:spcAft>
                <a:spcPts val="0"/>
              </a:spcAft>
              <a:buClr>
                <a:srgbClr val="003778"/>
              </a:buClr>
              <a:buSzPts val="1500"/>
              <a:buFont typeface="Archivo Light"/>
              <a:buChar char="▪"/>
              <a:defRPr sz="1500" i="0" u="none" strike="noStrike" cap="none">
                <a:solidFill>
                  <a:srgbClr val="003778"/>
                </a:solidFill>
                <a:latin typeface="Archivo Light"/>
                <a:ea typeface="Archivo Light"/>
                <a:cs typeface="Archivo Light"/>
                <a:sym typeface="Archivo Light"/>
              </a:defRPr>
            </a:lvl4pPr>
            <a:lvl5pPr marL="2286000" marR="0" lvl="4" indent="-317500" algn="l" rtl="0">
              <a:lnSpc>
                <a:spcPct val="100000"/>
              </a:lnSpc>
              <a:spcBef>
                <a:spcPts val="1200"/>
              </a:spcBef>
              <a:spcAft>
                <a:spcPts val="0"/>
              </a:spcAft>
              <a:buClr>
                <a:srgbClr val="003778"/>
              </a:buClr>
              <a:buSzPts val="1400"/>
              <a:buFont typeface="Archivo Light"/>
              <a:buChar char="➢"/>
              <a:defRPr i="0" u="none" strike="noStrike" cap="none">
                <a:solidFill>
                  <a:srgbClr val="003778"/>
                </a:solidFill>
                <a:latin typeface="Archivo Light"/>
                <a:ea typeface="Archivo Light"/>
                <a:cs typeface="Archivo Light"/>
                <a:sym typeface="Archivo Light"/>
              </a:defRPr>
            </a:lvl5pPr>
            <a:lvl6pPr marL="2743200" marR="0" lvl="5"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6pPr>
            <a:lvl7pPr marL="3200400" marR="0" lvl="6"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7pPr>
            <a:lvl8pPr marL="3657600" marR="0" lvl="7"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8pPr>
            <a:lvl9pPr marL="4114800" marR="0" lvl="8" indent="-317500" algn="l" rtl="0">
              <a:lnSpc>
                <a:spcPct val="90000"/>
              </a:lnSpc>
              <a:spcBef>
                <a:spcPts val="1200"/>
              </a:spcBef>
              <a:spcAft>
                <a:spcPts val="120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9pPr>
          </a:lstStyle>
          <a:p>
            <a:endParaRPr/>
          </a:p>
        </p:txBody>
      </p:sp>
    </p:spTree>
    <p:extLst>
      <p:ext uri="{BB962C8B-B14F-4D97-AF65-F5344CB8AC3E}">
        <p14:creationId xmlns:p14="http://schemas.microsoft.com/office/powerpoint/2010/main" val="256970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ullet List_White">
  <p:cSld name="1_Bullet List_White">
    <p:bg>
      <p:bgPr>
        <a:solidFill>
          <a:schemeClr val="dk2"/>
        </a:solidFill>
        <a:effectLst/>
      </p:bgPr>
    </p:bg>
    <p:spTree>
      <p:nvGrpSpPr>
        <p:cNvPr id="1" name="Shape 334"/>
        <p:cNvGrpSpPr/>
        <p:nvPr/>
      </p:nvGrpSpPr>
      <p:grpSpPr>
        <a:xfrm>
          <a:off x="0" y="0"/>
          <a:ext cx="0" cy="0"/>
          <a:chOff x="0" y="0"/>
          <a:chExt cx="0" cy="0"/>
        </a:xfrm>
      </p:grpSpPr>
      <p:sp>
        <p:nvSpPr>
          <p:cNvPr id="335" name="Google Shape;335;p52"/>
          <p:cNvSpPr txBox="1">
            <a:spLocks noGrp="1"/>
          </p:cNvSpPr>
          <p:nvPr>
            <p:ph type="sldNum" idx="12"/>
          </p:nvPr>
        </p:nvSpPr>
        <p:spPr>
          <a:xfrm>
            <a:off x="8201025" y="4865460"/>
            <a:ext cx="600000" cy="189000"/>
          </a:xfrm>
          <a:prstGeom prst="rect">
            <a:avLst/>
          </a:prstGeom>
          <a:noFill/>
          <a:ln>
            <a:noFill/>
          </a:ln>
        </p:spPr>
        <p:txBody>
          <a:bodyPr spcFirstLastPara="1" wrap="square" lIns="0" tIns="34275" rIns="0" bIns="34275" anchor="ctr" anchorCtr="0">
            <a:noAutofit/>
          </a:bodyPr>
          <a:lstStyle>
            <a:lvl1pPr marL="0" lvl="0" indent="0" algn="r" rtl="0">
              <a:spcBef>
                <a:spcPts val="0"/>
              </a:spcBef>
              <a:buNone/>
              <a:defRPr sz="600" b="0" i="0" u="none" strike="noStrike" cap="none">
                <a:solidFill>
                  <a:schemeClr val="lt1"/>
                </a:solidFill>
                <a:latin typeface="Arial"/>
                <a:ea typeface="Arial"/>
                <a:cs typeface="Arial"/>
                <a:sym typeface="Arial"/>
              </a:defRPr>
            </a:lvl1pPr>
            <a:lvl2pPr marL="0" lvl="1" indent="0" algn="r" rtl="0">
              <a:spcBef>
                <a:spcPts val="0"/>
              </a:spcBef>
              <a:buNone/>
              <a:defRPr sz="600" b="0" i="0" u="none" strike="noStrike" cap="none">
                <a:solidFill>
                  <a:schemeClr val="lt1"/>
                </a:solidFill>
                <a:latin typeface="Arial"/>
                <a:ea typeface="Arial"/>
                <a:cs typeface="Arial"/>
                <a:sym typeface="Arial"/>
              </a:defRPr>
            </a:lvl2pPr>
            <a:lvl3pPr marL="0" lvl="2" indent="0" algn="r" rtl="0">
              <a:spcBef>
                <a:spcPts val="0"/>
              </a:spcBef>
              <a:buNone/>
              <a:defRPr sz="600" b="0" i="0" u="none" strike="noStrike" cap="none">
                <a:solidFill>
                  <a:schemeClr val="lt1"/>
                </a:solidFill>
                <a:latin typeface="Arial"/>
                <a:ea typeface="Arial"/>
                <a:cs typeface="Arial"/>
                <a:sym typeface="Arial"/>
              </a:defRPr>
            </a:lvl3pPr>
            <a:lvl4pPr marL="0" lvl="3" indent="0" algn="r" rtl="0">
              <a:spcBef>
                <a:spcPts val="0"/>
              </a:spcBef>
              <a:buNone/>
              <a:defRPr sz="600" b="0" i="0" u="none" strike="noStrike" cap="none">
                <a:solidFill>
                  <a:schemeClr val="lt1"/>
                </a:solidFill>
                <a:latin typeface="Arial"/>
                <a:ea typeface="Arial"/>
                <a:cs typeface="Arial"/>
                <a:sym typeface="Arial"/>
              </a:defRPr>
            </a:lvl4pPr>
            <a:lvl5pPr marL="0" lvl="4" indent="0" algn="r" rtl="0">
              <a:spcBef>
                <a:spcPts val="0"/>
              </a:spcBef>
              <a:buNone/>
              <a:defRPr sz="600" b="0" i="0" u="none" strike="noStrike" cap="none">
                <a:solidFill>
                  <a:schemeClr val="lt1"/>
                </a:solidFill>
                <a:latin typeface="Arial"/>
                <a:ea typeface="Arial"/>
                <a:cs typeface="Arial"/>
                <a:sym typeface="Arial"/>
              </a:defRPr>
            </a:lvl5pPr>
            <a:lvl6pPr marL="0" lvl="5" indent="0" algn="r" rtl="0">
              <a:spcBef>
                <a:spcPts val="0"/>
              </a:spcBef>
              <a:buNone/>
              <a:defRPr sz="600" b="0" i="0" u="none" strike="noStrike" cap="none">
                <a:solidFill>
                  <a:schemeClr val="lt1"/>
                </a:solidFill>
                <a:latin typeface="Arial"/>
                <a:ea typeface="Arial"/>
                <a:cs typeface="Arial"/>
                <a:sym typeface="Arial"/>
              </a:defRPr>
            </a:lvl6pPr>
            <a:lvl7pPr marL="0" lvl="6" indent="0" algn="r" rtl="0">
              <a:spcBef>
                <a:spcPts val="0"/>
              </a:spcBef>
              <a:buNone/>
              <a:defRPr sz="600" b="0" i="0" u="none" strike="noStrike" cap="none">
                <a:solidFill>
                  <a:schemeClr val="lt1"/>
                </a:solidFill>
                <a:latin typeface="Arial"/>
                <a:ea typeface="Arial"/>
                <a:cs typeface="Arial"/>
                <a:sym typeface="Arial"/>
              </a:defRPr>
            </a:lvl7pPr>
            <a:lvl8pPr marL="0" lvl="7" indent="0" algn="r" rtl="0">
              <a:spcBef>
                <a:spcPts val="0"/>
              </a:spcBef>
              <a:buNone/>
              <a:defRPr sz="600" b="0" i="0" u="none" strike="noStrike" cap="none">
                <a:solidFill>
                  <a:schemeClr val="lt1"/>
                </a:solidFill>
                <a:latin typeface="Arial"/>
                <a:ea typeface="Arial"/>
                <a:cs typeface="Arial"/>
                <a:sym typeface="Arial"/>
              </a:defRPr>
            </a:lvl8pPr>
            <a:lvl9pPr marL="0" lvl="8" indent="0" algn="r" rtl="0">
              <a:spcBef>
                <a:spcPts val="0"/>
              </a:spcBef>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
        <p:nvSpPr>
          <p:cNvPr id="336" name="Google Shape;336;p52"/>
          <p:cNvSpPr txBox="1">
            <a:spLocks noGrp="1"/>
          </p:cNvSpPr>
          <p:nvPr>
            <p:ph type="title"/>
          </p:nvPr>
        </p:nvSpPr>
        <p:spPr>
          <a:xfrm>
            <a:off x="342900" y="297679"/>
            <a:ext cx="8458200" cy="519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lt2"/>
              </a:buClr>
              <a:buSzPts val="2400"/>
              <a:buFont typeface="Arial"/>
              <a:buNone/>
              <a:defRPr sz="2400">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7" name="Google Shape;337;p52"/>
          <p:cNvSpPr txBox="1">
            <a:spLocks noGrp="1"/>
          </p:cNvSpPr>
          <p:nvPr>
            <p:ph type="body" idx="1"/>
          </p:nvPr>
        </p:nvSpPr>
        <p:spPr>
          <a:xfrm>
            <a:off x="342900" y="935182"/>
            <a:ext cx="8458200" cy="3751200"/>
          </a:xfrm>
          <a:prstGeom prst="rect">
            <a:avLst/>
          </a:prstGeom>
          <a:noFill/>
          <a:ln>
            <a:noFill/>
          </a:ln>
        </p:spPr>
        <p:txBody>
          <a:bodyPr spcFirstLastPara="1" wrap="square" lIns="68575" tIns="34275" rIns="68575" bIns="34275" anchor="t" anchorCtr="0">
            <a:noAutofit/>
          </a:bodyPr>
          <a:lstStyle>
            <a:lvl1pPr marL="457200" lvl="0" indent="-342900" algn="l" rtl="0">
              <a:lnSpc>
                <a:spcPct val="100000"/>
              </a:lnSpc>
              <a:spcBef>
                <a:spcPts val="500"/>
              </a:spcBef>
              <a:spcAft>
                <a:spcPts val="0"/>
              </a:spcAft>
              <a:buClr>
                <a:schemeClr val="lt2"/>
              </a:buClr>
              <a:buSzPts val="1800"/>
              <a:buFont typeface="Noto Sans Symbols"/>
              <a:buChar char="▪"/>
              <a:defRPr b="0">
                <a:solidFill>
                  <a:schemeClr val="lt2"/>
                </a:solidFill>
              </a:defRPr>
            </a:lvl1pPr>
            <a:lvl2pPr marL="914400" lvl="1" indent="-355600" algn="l" rtl="0">
              <a:lnSpc>
                <a:spcPct val="100000"/>
              </a:lnSpc>
              <a:spcBef>
                <a:spcPts val="500"/>
              </a:spcBef>
              <a:spcAft>
                <a:spcPts val="0"/>
              </a:spcAft>
              <a:buClr>
                <a:schemeClr val="lt1"/>
              </a:buClr>
              <a:buSzPts val="2000"/>
              <a:buFont typeface="Noto Sans Symbols"/>
              <a:buChar char="▪"/>
              <a:defRPr>
                <a:solidFill>
                  <a:schemeClr val="lt2"/>
                </a:solidFill>
              </a:defRPr>
            </a:lvl2pPr>
            <a:lvl3pPr marL="1371600" lvl="2" indent="-342900" algn="l" rtl="0">
              <a:lnSpc>
                <a:spcPct val="100000"/>
              </a:lnSpc>
              <a:spcBef>
                <a:spcPts val="500"/>
              </a:spcBef>
              <a:spcAft>
                <a:spcPts val="0"/>
              </a:spcAft>
              <a:buClr>
                <a:schemeClr val="lt2"/>
              </a:buClr>
              <a:buSzPts val="1800"/>
              <a:buFont typeface="Noto Sans Symbols"/>
              <a:buChar char="▪"/>
              <a:defRPr sz="1700">
                <a:solidFill>
                  <a:schemeClr val="lt2"/>
                </a:solidFill>
              </a:defRPr>
            </a:lvl3pPr>
            <a:lvl4pPr marL="1828800" lvl="3" indent="-342900" algn="l" rtl="0">
              <a:lnSpc>
                <a:spcPct val="100000"/>
              </a:lnSpc>
              <a:spcBef>
                <a:spcPts val="500"/>
              </a:spcBef>
              <a:spcAft>
                <a:spcPts val="0"/>
              </a:spcAft>
              <a:buClr>
                <a:schemeClr val="lt2"/>
              </a:buClr>
              <a:buSzPts val="1800"/>
              <a:buFont typeface="Courier New"/>
              <a:buChar char="o"/>
              <a:defRPr sz="1700">
                <a:solidFill>
                  <a:schemeClr val="lt2"/>
                </a:solidFill>
              </a:defRPr>
            </a:lvl4pPr>
            <a:lvl5pPr marL="2286000" lvl="4" indent="-311150" algn="l" rtl="0">
              <a:lnSpc>
                <a:spcPct val="100000"/>
              </a:lnSpc>
              <a:spcBef>
                <a:spcPts val="500"/>
              </a:spcBef>
              <a:spcAft>
                <a:spcPts val="0"/>
              </a:spcAft>
              <a:buClr>
                <a:schemeClr val="lt2"/>
              </a:buClr>
              <a:buSzPts val="1300"/>
              <a:buFont typeface="Noto Sans Symbols"/>
              <a:buChar char="▪"/>
              <a:defRPr sz="1400">
                <a:solidFill>
                  <a:schemeClr val="lt2"/>
                </a:solidFill>
              </a:defRPr>
            </a:lvl5pPr>
            <a:lvl6pPr marL="2743200" lvl="5" indent="-311150" algn="l" rtl="0">
              <a:lnSpc>
                <a:spcPct val="100000"/>
              </a:lnSpc>
              <a:spcBef>
                <a:spcPts val="500"/>
              </a:spcBef>
              <a:spcAft>
                <a:spcPts val="0"/>
              </a:spcAft>
              <a:buClr>
                <a:schemeClr val="lt1"/>
              </a:buClr>
              <a:buSzPts val="1300"/>
              <a:buFont typeface="Noto Sans Symbols"/>
              <a:buChar char="▪"/>
              <a:defRPr sz="1200">
                <a:solidFill>
                  <a:schemeClr val="lt1"/>
                </a:solidFill>
              </a:defRPr>
            </a:lvl6pPr>
            <a:lvl7pPr marL="3200400" lvl="6" indent="-317500" algn="l" rtl="0">
              <a:lnSpc>
                <a:spcPct val="100000"/>
              </a:lnSpc>
              <a:spcBef>
                <a:spcPts val="500"/>
              </a:spcBef>
              <a:spcAft>
                <a:spcPts val="0"/>
              </a:spcAft>
              <a:buClr>
                <a:schemeClr val="lt2"/>
              </a:buClr>
              <a:buSzPts val="1400"/>
              <a:buChar char="▪"/>
              <a:defRPr/>
            </a:lvl7pPr>
            <a:lvl8pPr marL="3657600" lvl="7" indent="-228600" algn="l" rtl="0">
              <a:lnSpc>
                <a:spcPct val="90000"/>
              </a:lnSpc>
              <a:spcBef>
                <a:spcPts val="400"/>
              </a:spcBef>
              <a:spcAft>
                <a:spcPts val="0"/>
              </a:spcAft>
              <a:buClr>
                <a:schemeClr val="lt1"/>
              </a:buClr>
              <a:buSzPts val="1400"/>
              <a:buNone/>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Tree>
    <p:extLst>
      <p:ext uri="{BB962C8B-B14F-4D97-AF65-F5344CB8AC3E}">
        <p14:creationId xmlns:p14="http://schemas.microsoft.com/office/powerpoint/2010/main" val="241257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ition 2">
  <p:cSld name="Transition 2">
    <p:spTree>
      <p:nvGrpSpPr>
        <p:cNvPr id="1" name="Shape 50"/>
        <p:cNvGrpSpPr/>
        <p:nvPr/>
      </p:nvGrpSpPr>
      <p:grpSpPr>
        <a:xfrm>
          <a:off x="0" y="0"/>
          <a:ext cx="0" cy="0"/>
          <a:chOff x="0" y="0"/>
          <a:chExt cx="0" cy="0"/>
        </a:xfrm>
      </p:grpSpPr>
      <p:cxnSp>
        <p:nvCxnSpPr>
          <p:cNvPr id="51" name="Google Shape;51;p13"/>
          <p:cNvCxnSpPr/>
          <p:nvPr userDrawn="1"/>
        </p:nvCxnSpPr>
        <p:spPr>
          <a:xfrm rot="9119805" flipH="1">
            <a:off x="3650097" y="534658"/>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2" name="Google Shape;52;p13"/>
          <p:cNvCxnSpPr/>
          <p:nvPr/>
        </p:nvCxnSpPr>
        <p:spPr>
          <a:xfrm rot="9119805" flipH="1">
            <a:off x="3421942" y="484085"/>
            <a:ext cx="6484046" cy="5376163"/>
          </a:xfrm>
          <a:prstGeom prst="straightConnector1">
            <a:avLst/>
          </a:prstGeom>
          <a:noFill/>
          <a:ln w="228600" cap="flat" cmpd="sng">
            <a:solidFill>
              <a:srgbClr val="0094FF"/>
            </a:solidFill>
            <a:prstDash val="solid"/>
            <a:round/>
            <a:headEnd type="none" w="med" len="med"/>
            <a:tailEnd type="none" w="med" len="med"/>
          </a:ln>
        </p:spPr>
      </p:cxnSp>
      <p:cxnSp>
        <p:nvCxnSpPr>
          <p:cNvPr id="53" name="Google Shape;53;p13"/>
          <p:cNvCxnSpPr/>
          <p:nvPr/>
        </p:nvCxnSpPr>
        <p:spPr>
          <a:xfrm rot="9119805" flipH="1">
            <a:off x="3845430" y="625744"/>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4" name="Google Shape;54;p13"/>
          <p:cNvCxnSpPr/>
          <p:nvPr/>
        </p:nvCxnSpPr>
        <p:spPr>
          <a:xfrm rot="9119805" flipH="1">
            <a:off x="4040763" y="716829"/>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5" name="Google Shape;55;p13"/>
          <p:cNvCxnSpPr/>
          <p:nvPr/>
        </p:nvCxnSpPr>
        <p:spPr>
          <a:xfrm rot="9119805" flipH="1">
            <a:off x="3223468" y="455785"/>
            <a:ext cx="6484046" cy="5376163"/>
          </a:xfrm>
          <a:prstGeom prst="straightConnector1">
            <a:avLst/>
          </a:prstGeom>
          <a:noFill/>
          <a:ln w="228600" cap="flat" cmpd="sng">
            <a:solidFill>
              <a:srgbClr val="0094FF"/>
            </a:solidFill>
            <a:prstDash val="solid"/>
            <a:round/>
            <a:headEnd type="none" w="med" len="med"/>
            <a:tailEnd type="none" w="med" len="med"/>
          </a:ln>
        </p:spPr>
      </p:cxnSp>
      <p:sp>
        <p:nvSpPr>
          <p:cNvPr id="56" name="Google Shape;56;p13"/>
          <p:cNvSpPr txBox="1">
            <a:spLocks noGrp="1"/>
          </p:cNvSpPr>
          <p:nvPr>
            <p:ph type="title"/>
          </p:nvPr>
        </p:nvSpPr>
        <p:spPr>
          <a:xfrm>
            <a:off x="797275" y="1460500"/>
            <a:ext cx="5108100" cy="1389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3778"/>
              </a:buClr>
              <a:buSzPts val="4400"/>
              <a:buFont typeface="Archivo"/>
              <a:buNone/>
              <a:defRPr sz="4400" b="1">
                <a:solidFill>
                  <a:srgbClr val="003778"/>
                </a:solidFill>
                <a:latin typeface="Archivo"/>
                <a:ea typeface="Archivo"/>
                <a:cs typeface="Archivo"/>
                <a:sym typeface="Archiv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7" name="Google Shape;57;p13"/>
          <p:cNvPicPr preferRelativeResize="0"/>
          <p:nvPr userDrawn="1"/>
        </p:nvPicPr>
        <p:blipFill>
          <a:blip r:embed="rId2">
            <a:alphaModFix/>
          </a:blip>
          <a:stretch>
            <a:fillRect/>
          </a:stretch>
        </p:blipFill>
        <p:spPr>
          <a:xfrm>
            <a:off x="7865000" y="3866600"/>
            <a:ext cx="1038600" cy="1038600"/>
          </a:xfrm>
          <a:prstGeom prst="rect">
            <a:avLst/>
          </a:prstGeom>
          <a:noFill/>
          <a:ln>
            <a:noFill/>
          </a:ln>
        </p:spPr>
      </p:pic>
      <p:sp>
        <p:nvSpPr>
          <p:cNvPr id="58" name="Google Shape;58;p13"/>
          <p:cNvSpPr txBox="1">
            <a:spLocks noGrp="1"/>
          </p:cNvSpPr>
          <p:nvPr>
            <p:ph type="subTitle" idx="1"/>
          </p:nvPr>
        </p:nvSpPr>
        <p:spPr>
          <a:xfrm>
            <a:off x="797275" y="2894575"/>
            <a:ext cx="4194600" cy="657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94FF"/>
              </a:buClr>
              <a:buSzPts val="1900"/>
              <a:buFont typeface="Archivo"/>
              <a:buNone/>
              <a:defRPr sz="1900">
                <a:solidFill>
                  <a:srgbClr val="0094FF"/>
                </a:solidFill>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62405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58910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8" r:id="rId4"/>
    <p:sldLayoutId id="2147483666"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3.xml"/><Relationship Id="rId1" Type="http://schemas.openxmlformats.org/officeDocument/2006/relationships/video" Target="https://www.youtube.com/embed/VED-X1x4xCo?feature=oembe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License-Compliance-Specification/pull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pull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cloud2.orcro.co.uk/index.php/s/t9AWWXKZWbZt8nH" TargetMode="External"/><Relationship Id="rId2" Type="http://schemas.openxmlformats.org/officeDocument/2006/relationships/hyperlink" Target="https://docs.google.com/spreadsheets/d/1CAOD7PjNXXlnW-dkmfC9Bsb94mVyt0AdoRIqV-H3HE4/edit?usp=sharin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hainproject.org/resources/faq#specification-development-question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https://tinyurl.com/openchain-germany-3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a:t>
            </a:r>
            <a:br>
              <a:rPr lang="en-US" dirty="0"/>
            </a:br>
            <a:r>
              <a:rPr lang="en-US" dirty="0"/>
              <a:t>North America / Asia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2024-11-18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f7b2e641ca_0_29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Honda Adoption of ISO/IEC 18974</a:t>
            </a:r>
            <a:endParaRPr/>
          </a:p>
        </p:txBody>
      </p:sp>
      <p:pic>
        <p:nvPicPr>
          <p:cNvPr id="219" name="Google Shape;219;g2f7b2e641ca_0_290"/>
          <p:cNvPicPr preferRelativeResize="0"/>
          <p:nvPr/>
        </p:nvPicPr>
        <p:blipFill rotWithShape="1">
          <a:blip r:embed="rId3">
            <a:alphaModFix/>
          </a:blip>
          <a:srcRect/>
          <a:stretch/>
        </p:blipFill>
        <p:spPr>
          <a:xfrm>
            <a:off x="3771911" y="3207792"/>
            <a:ext cx="1600200" cy="1600200"/>
          </a:xfrm>
          <a:prstGeom prst="rect">
            <a:avLst/>
          </a:prstGeom>
          <a:noFill/>
          <a:ln>
            <a:noFill/>
          </a:ln>
        </p:spPr>
      </p:pic>
      <p:pic>
        <p:nvPicPr>
          <p:cNvPr id="220" name="Google Shape;220;g2f7b2e641ca_0_290"/>
          <p:cNvPicPr preferRelativeResize="0"/>
          <p:nvPr/>
        </p:nvPicPr>
        <p:blipFill rotWithShape="1">
          <a:blip r:embed="rId4">
            <a:alphaModFix/>
          </a:blip>
          <a:srcRect l="4244" t="28920" r="4472" b="28988"/>
          <a:stretch/>
        </p:blipFill>
        <p:spPr>
          <a:xfrm>
            <a:off x="2131025" y="1364307"/>
            <a:ext cx="4881951" cy="12248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311e9b71714_0_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Fujitsu Adoption of ISO/IEC 18974</a:t>
            </a:r>
            <a:endParaRPr/>
          </a:p>
        </p:txBody>
      </p:sp>
      <p:pic>
        <p:nvPicPr>
          <p:cNvPr id="226" name="Google Shape;226;g311e9b71714_0_3"/>
          <p:cNvPicPr preferRelativeResize="0"/>
          <p:nvPr/>
        </p:nvPicPr>
        <p:blipFill rotWithShape="1">
          <a:blip r:embed="rId3">
            <a:alphaModFix/>
          </a:blip>
          <a:srcRect/>
          <a:stretch/>
        </p:blipFill>
        <p:spPr>
          <a:xfrm>
            <a:off x="3771904" y="3237504"/>
            <a:ext cx="1600200" cy="1600200"/>
          </a:xfrm>
          <a:prstGeom prst="rect">
            <a:avLst/>
          </a:prstGeom>
          <a:noFill/>
          <a:ln>
            <a:noFill/>
          </a:ln>
        </p:spPr>
      </p:pic>
      <p:pic>
        <p:nvPicPr>
          <p:cNvPr id="227" name="Google Shape;227;g311e9b71714_0_3"/>
          <p:cNvPicPr preferRelativeResize="0"/>
          <p:nvPr/>
        </p:nvPicPr>
        <p:blipFill>
          <a:blip r:embed="rId4">
            <a:alphaModFix/>
          </a:blip>
          <a:stretch>
            <a:fillRect/>
          </a:stretch>
        </p:blipFill>
        <p:spPr>
          <a:xfrm>
            <a:off x="2859125" y="1170200"/>
            <a:ext cx="3425752" cy="16101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311e9b71714_0_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Public ISO/IEC 18974 Progress To Date</a:t>
            </a:r>
            <a:endParaRPr/>
          </a:p>
        </p:txBody>
      </p:sp>
      <p:pic>
        <p:nvPicPr>
          <p:cNvPr id="233" name="Google Shape;233;g311e9b71714_0_35"/>
          <p:cNvPicPr preferRelativeResize="0"/>
          <p:nvPr/>
        </p:nvPicPr>
        <p:blipFill>
          <a:blip r:embed="rId3">
            <a:alphaModFix/>
          </a:blip>
          <a:stretch>
            <a:fillRect/>
          </a:stretch>
        </p:blipFill>
        <p:spPr>
          <a:xfrm>
            <a:off x="0" y="1289198"/>
            <a:ext cx="9144002" cy="25651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C2E8-7BD5-B756-5C72-7E9894BB36A6}"/>
              </a:ext>
            </a:extLst>
          </p:cNvPr>
          <p:cNvSpPr>
            <a:spLocks noGrp="1"/>
          </p:cNvSpPr>
          <p:nvPr>
            <p:ph type="title"/>
          </p:nvPr>
        </p:nvSpPr>
        <p:spPr/>
        <p:txBody>
          <a:bodyPr>
            <a:normAutofit fontScale="90000"/>
          </a:bodyPr>
          <a:lstStyle/>
          <a:p>
            <a:r>
              <a:rPr lang="en-US" dirty="0"/>
              <a:t>SBOM Study Group Recording</a:t>
            </a:r>
          </a:p>
        </p:txBody>
      </p:sp>
      <p:pic>
        <p:nvPicPr>
          <p:cNvPr id="5" name="Picture 4">
            <a:extLst>
              <a:ext uri="{FF2B5EF4-FFF2-40B4-BE49-F238E27FC236}">
                <a16:creationId xmlns:a16="http://schemas.microsoft.com/office/drawing/2014/main" id="{C86EBFD3-EBFB-2B1D-4695-D0C023C8866C}"/>
              </a:ext>
            </a:extLst>
          </p:cNvPr>
          <p:cNvPicPr>
            <a:picLocks noChangeAspect="1"/>
          </p:cNvPicPr>
          <p:nvPr/>
        </p:nvPicPr>
        <p:blipFill>
          <a:blip r:embed="rId2"/>
          <a:srcRect/>
          <a:stretch/>
        </p:blipFill>
        <p:spPr>
          <a:xfrm>
            <a:off x="1671855" y="954475"/>
            <a:ext cx="5202044" cy="2926150"/>
          </a:xfrm>
          <a:prstGeom prst="rect">
            <a:avLst/>
          </a:prstGeom>
        </p:spPr>
      </p:pic>
      <p:pic>
        <p:nvPicPr>
          <p:cNvPr id="7" name="Picture 6">
            <a:extLst>
              <a:ext uri="{FF2B5EF4-FFF2-40B4-BE49-F238E27FC236}">
                <a16:creationId xmlns:a16="http://schemas.microsoft.com/office/drawing/2014/main" id="{326ED34B-F083-CB62-AF2A-AA030E705536}"/>
              </a:ext>
            </a:extLst>
          </p:cNvPr>
          <p:cNvPicPr>
            <a:picLocks noChangeAspect="1"/>
          </p:cNvPicPr>
          <p:nvPr/>
        </p:nvPicPr>
        <p:blipFill>
          <a:blip r:embed="rId3"/>
          <a:srcRect/>
          <a:stretch/>
        </p:blipFill>
        <p:spPr>
          <a:xfrm>
            <a:off x="3604268" y="3806283"/>
            <a:ext cx="1337217" cy="1337217"/>
          </a:xfrm>
          <a:prstGeom prst="rect">
            <a:avLst/>
          </a:prstGeom>
        </p:spPr>
      </p:pic>
    </p:spTree>
    <p:extLst>
      <p:ext uri="{BB962C8B-B14F-4D97-AF65-F5344CB8AC3E}">
        <p14:creationId xmlns:p14="http://schemas.microsoft.com/office/powerpoint/2010/main" val="8800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10829-45FB-DB89-BE7E-57F1825DF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7EC9E-759E-1606-047B-0DE6E16B35C5}"/>
              </a:ext>
            </a:extLst>
          </p:cNvPr>
          <p:cNvSpPr>
            <a:spLocks noGrp="1"/>
          </p:cNvSpPr>
          <p:nvPr>
            <p:ph type="title"/>
          </p:nvPr>
        </p:nvSpPr>
        <p:spPr/>
        <p:txBody>
          <a:bodyPr>
            <a:normAutofit fontScale="90000"/>
          </a:bodyPr>
          <a:lstStyle/>
          <a:p>
            <a:r>
              <a:rPr lang="en-US" dirty="0"/>
              <a:t>AI Study Group Recording</a:t>
            </a:r>
          </a:p>
        </p:txBody>
      </p:sp>
      <p:pic>
        <p:nvPicPr>
          <p:cNvPr id="5" name="Picture 4">
            <a:extLst>
              <a:ext uri="{FF2B5EF4-FFF2-40B4-BE49-F238E27FC236}">
                <a16:creationId xmlns:a16="http://schemas.microsoft.com/office/drawing/2014/main" id="{7857C357-305A-9DDF-3C09-165D9C9AF31A}"/>
              </a:ext>
            </a:extLst>
          </p:cNvPr>
          <p:cNvPicPr>
            <a:picLocks noChangeAspect="1"/>
          </p:cNvPicPr>
          <p:nvPr/>
        </p:nvPicPr>
        <p:blipFill>
          <a:blip r:embed="rId2"/>
          <a:srcRect/>
          <a:stretch/>
        </p:blipFill>
        <p:spPr>
          <a:xfrm>
            <a:off x="1671855" y="956058"/>
            <a:ext cx="5202045" cy="2922984"/>
          </a:xfrm>
          <a:prstGeom prst="rect">
            <a:avLst/>
          </a:prstGeom>
        </p:spPr>
      </p:pic>
      <p:pic>
        <p:nvPicPr>
          <p:cNvPr id="7" name="Picture 6">
            <a:extLst>
              <a:ext uri="{FF2B5EF4-FFF2-40B4-BE49-F238E27FC236}">
                <a16:creationId xmlns:a16="http://schemas.microsoft.com/office/drawing/2014/main" id="{EC21D3DB-E8A4-2D8D-6E68-C3BB6FF76D47}"/>
              </a:ext>
            </a:extLst>
          </p:cNvPr>
          <p:cNvPicPr>
            <a:picLocks noChangeAspect="1"/>
          </p:cNvPicPr>
          <p:nvPr/>
        </p:nvPicPr>
        <p:blipFill>
          <a:blip r:embed="rId3"/>
          <a:srcRect/>
          <a:stretch/>
        </p:blipFill>
        <p:spPr>
          <a:xfrm>
            <a:off x="3571291" y="3787200"/>
            <a:ext cx="1344850" cy="1344850"/>
          </a:xfrm>
          <a:prstGeom prst="rect">
            <a:avLst/>
          </a:prstGeom>
        </p:spPr>
      </p:pic>
    </p:spTree>
    <p:extLst>
      <p:ext uri="{BB962C8B-B14F-4D97-AF65-F5344CB8AC3E}">
        <p14:creationId xmlns:p14="http://schemas.microsoft.com/office/powerpoint/2010/main" val="293008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2386-BEBD-B87F-EDC6-A20072C51E87}"/>
              </a:ext>
            </a:extLst>
          </p:cNvPr>
          <p:cNvSpPr>
            <a:spLocks noGrp="1"/>
          </p:cNvSpPr>
          <p:nvPr>
            <p:ph type="title"/>
          </p:nvPr>
        </p:nvSpPr>
        <p:spPr/>
        <p:txBody>
          <a:bodyPr>
            <a:normAutofit fontScale="90000"/>
          </a:bodyPr>
          <a:lstStyle/>
          <a:p>
            <a:r>
              <a:rPr lang="en-US" dirty="0"/>
              <a:t>Steering Committee Meeting – 2024-11-18</a:t>
            </a:r>
          </a:p>
        </p:txBody>
      </p:sp>
      <p:pic>
        <p:nvPicPr>
          <p:cNvPr id="3" name="Online Media 2" descr="OpenChain Q4 Steering Committee Meeting - 2024-11-18">
            <a:hlinkClick r:id="" action="ppaction://media"/>
            <a:extLst>
              <a:ext uri="{FF2B5EF4-FFF2-40B4-BE49-F238E27FC236}">
                <a16:creationId xmlns:a16="http://schemas.microsoft.com/office/drawing/2014/main" id="{496C6F96-D846-EAC4-8DCD-197413B81443}"/>
              </a:ext>
            </a:extLst>
          </p:cNvPr>
          <p:cNvPicPr>
            <a:picLocks noRot="1" noChangeAspect="1"/>
          </p:cNvPicPr>
          <p:nvPr>
            <a:videoFile r:link="rId1"/>
          </p:nvPr>
        </p:nvPicPr>
        <p:blipFill>
          <a:blip r:embed="rId3"/>
          <a:stretch>
            <a:fillRect/>
          </a:stretch>
        </p:blipFill>
        <p:spPr>
          <a:xfrm>
            <a:off x="1457092" y="1017800"/>
            <a:ext cx="6229815" cy="3519846"/>
          </a:xfrm>
          <a:prstGeom prst="rect">
            <a:avLst/>
          </a:prstGeom>
        </p:spPr>
      </p:pic>
    </p:spTree>
    <p:extLst>
      <p:ext uri="{BB962C8B-B14F-4D97-AF65-F5344CB8AC3E}">
        <p14:creationId xmlns:p14="http://schemas.microsoft.com/office/powerpoint/2010/main" val="20216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The public comment for proposed updates to ISO 5230 and ISO 18974 continues. Our job is to check out some of the comments about typos, language clarity and so on. We collect feedback into pull requests (submissions) on GitHub.</a:t>
            </a:r>
          </a:p>
          <a:p>
            <a:pPr marL="285750" indent="-285750">
              <a:spcAft>
                <a:spcPts val="1200"/>
              </a:spcAft>
            </a:pPr>
            <a:r>
              <a:rPr lang="en-US" dirty="0"/>
              <a:t>ISO 5230:</a:t>
            </a:r>
            <a:br>
              <a:rPr lang="en-US" dirty="0"/>
            </a:br>
            <a:r>
              <a:rPr lang="en-US" dirty="0">
                <a:hlinkClick r:id="rId3"/>
              </a:rPr>
              <a:t>https://github.com/OpenChain-Project/License-Compliance-Specification/pulls</a:t>
            </a:r>
            <a:r>
              <a:rPr lang="en-US" dirty="0"/>
              <a:t> </a:t>
            </a:r>
          </a:p>
          <a:p>
            <a:pPr marL="285750" indent="-285750">
              <a:spcAft>
                <a:spcPts val="1200"/>
              </a:spcAft>
            </a:pPr>
            <a:r>
              <a:rPr lang="en-US" dirty="0"/>
              <a:t>ISO 18974:</a:t>
            </a:r>
            <a:br>
              <a:rPr lang="en-US" dirty="0"/>
            </a:br>
            <a:r>
              <a:rPr lang="en-US" dirty="0">
                <a:hlinkClick r:id="rId4"/>
              </a:rPr>
              <a:t>https://github.com/OpenChain-Project/Security-Assurance-Specification/pulls</a:t>
            </a:r>
            <a:r>
              <a:rPr lang="en-US" dirty="0"/>
              <a:t> </a:t>
            </a:r>
          </a:p>
          <a:p>
            <a:pPr marL="0" lvl="0" indent="0" algn="l" rtl="0">
              <a:spcBef>
                <a:spcPts val="0"/>
              </a:spcBef>
              <a:spcAft>
                <a:spcPts val="1200"/>
              </a:spcAft>
              <a:buNone/>
            </a:pPr>
            <a:r>
              <a:rPr lang="en-US" dirty="0"/>
              <a:t>We aim close and merge or reject all open pull requests before the end of the public comment period.</a:t>
            </a:r>
          </a:p>
        </p:txBody>
      </p:sp>
      <p:sp>
        <p:nvSpPr>
          <p:cNvPr id="3" name="Google Shape;157;p25">
            <a:extLst>
              <a:ext uri="{FF2B5EF4-FFF2-40B4-BE49-F238E27FC236}">
                <a16:creationId xmlns:a16="http://schemas.microsoft.com/office/drawing/2014/main" id="{655F4264-2205-37F6-8211-036B769C0888}"/>
              </a:ext>
            </a:extLst>
          </p:cNvPr>
          <p:cNvSpPr txBox="1">
            <a:spLocks/>
          </p:cNvSpPr>
          <p:nvPr/>
        </p:nvSpPr>
        <p:spPr>
          <a:xfrm>
            <a:off x="343050" y="8958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800" b="1" dirty="0"/>
              <a:t>Note: as of today, 2024-11-18, there are 0 open issues</a:t>
            </a:r>
          </a:p>
        </p:txBody>
      </p:sp>
    </p:spTree>
    <p:extLst>
      <p:ext uri="{BB962C8B-B14F-4D97-AF65-F5344CB8AC3E}">
        <p14:creationId xmlns:p14="http://schemas.microsoft.com/office/powerpoint/2010/main" val="15496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9277-FAAD-8888-4D9E-DB4A15DACFC1}"/>
              </a:ext>
            </a:extLst>
          </p:cNvPr>
          <p:cNvSpPr>
            <a:spLocks noGrp="1"/>
          </p:cNvSpPr>
          <p:nvPr>
            <p:ph type="title"/>
          </p:nvPr>
        </p:nvSpPr>
        <p:spPr/>
        <p:txBody>
          <a:bodyPr>
            <a:normAutofit fontScale="90000"/>
          </a:bodyPr>
          <a:lstStyle/>
          <a:p>
            <a:r>
              <a:rPr lang="en-US" dirty="0"/>
              <a:t>Education Work Group Meeting on 2024-10-02</a:t>
            </a:r>
          </a:p>
        </p:txBody>
      </p:sp>
      <p:sp>
        <p:nvSpPr>
          <p:cNvPr id="3" name="Text Placeholder 2">
            <a:extLst>
              <a:ext uri="{FF2B5EF4-FFF2-40B4-BE49-F238E27FC236}">
                <a16:creationId xmlns:a16="http://schemas.microsoft.com/office/drawing/2014/main" id="{13EA248F-A044-C210-E54F-1DA100D49C1F}"/>
              </a:ext>
            </a:extLst>
          </p:cNvPr>
          <p:cNvSpPr>
            <a:spLocks noGrp="1"/>
          </p:cNvSpPr>
          <p:nvPr>
            <p:ph type="body" idx="1"/>
          </p:nvPr>
        </p:nvSpPr>
        <p:spPr/>
        <p:txBody>
          <a:bodyPr>
            <a:normAutofit/>
          </a:bodyPr>
          <a:lstStyle/>
          <a:p>
            <a:pPr marL="114300" indent="0">
              <a:buNone/>
            </a:pPr>
            <a:r>
              <a:rPr lang="en-US" dirty="0"/>
              <a:t>The OpenChain Education Work Group has been working on developing a simplified capability model to assess a company’s capability in open source </a:t>
            </a:r>
            <a:r>
              <a:rPr lang="en-US" dirty="0" err="1"/>
              <a:t>licence</a:t>
            </a:r>
            <a:r>
              <a:rPr lang="en-US" dirty="0"/>
              <a:t> compliance against ISO 5230:2020. </a:t>
            </a:r>
          </a:p>
          <a:p>
            <a:pPr marL="114300" indent="0">
              <a:buNone/>
            </a:pPr>
            <a:endParaRPr lang="en-US" dirty="0"/>
          </a:p>
          <a:p>
            <a:pPr marL="114300" indent="0">
              <a:buNone/>
            </a:pPr>
            <a:r>
              <a:rPr lang="en-US" dirty="0"/>
              <a:t>You can find the current working version of the model here: </a:t>
            </a:r>
          </a:p>
          <a:p>
            <a:pPr marL="114300" indent="0">
              <a:buNone/>
            </a:pPr>
            <a:r>
              <a:rPr lang="en-US" dirty="0">
                <a:hlinkClick r:id="rId2"/>
              </a:rPr>
              <a:t>https://docs.google.com/spreadsheets/d/1CAOD7PjNXXlnW-dkmfC9Bsb94mVyt0AdoRIqV-H3HE4/edit?usp=sharing</a:t>
            </a:r>
            <a:r>
              <a:rPr lang="en-US" dirty="0"/>
              <a:t> </a:t>
            </a:r>
          </a:p>
          <a:p>
            <a:pPr marL="114300" indent="0">
              <a:buNone/>
            </a:pPr>
            <a:endParaRPr lang="en-US" dirty="0"/>
          </a:p>
          <a:p>
            <a:pPr marL="114300" indent="0">
              <a:buNone/>
            </a:pPr>
            <a:r>
              <a:rPr lang="en-US" dirty="0"/>
              <a:t>Alternatively, you can find a static download of the model here: </a:t>
            </a:r>
            <a:r>
              <a:rPr lang="en-US" dirty="0">
                <a:hlinkClick r:id="rId3"/>
              </a:rPr>
              <a:t>https://cloud2.orcro.co.uk/index.php/s/t9AWWXKZWbZt8nH</a:t>
            </a:r>
            <a:r>
              <a:rPr lang="en-US" dirty="0"/>
              <a:t>   </a:t>
            </a:r>
          </a:p>
        </p:txBody>
      </p:sp>
    </p:spTree>
    <p:extLst>
      <p:ext uri="{BB962C8B-B14F-4D97-AF65-F5344CB8AC3E}">
        <p14:creationId xmlns:p14="http://schemas.microsoft.com/office/powerpoint/2010/main" val="411615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indent="0">
              <a:spcAft>
                <a:spcPts val="1200"/>
              </a:spcAft>
              <a:buNone/>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0" indent="0">
              <a:spcAft>
                <a:spcPts val="1200"/>
              </a:spcAft>
              <a:buNone/>
            </a:pPr>
            <a:r>
              <a:rPr lang="en-US" dirty="0"/>
              <a:t>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ACFE-0E0F-EDFC-C156-0FF367777FA8}"/>
              </a:ext>
            </a:extLst>
          </p:cNvPr>
          <p:cNvSpPr>
            <a:spLocks noGrp="1"/>
          </p:cNvSpPr>
          <p:nvPr>
            <p:ph type="title"/>
          </p:nvPr>
        </p:nvSpPr>
        <p:spPr/>
        <p:txBody>
          <a:bodyPr/>
          <a:lstStyle/>
          <a:p>
            <a:r>
              <a:rPr lang="en-US" dirty="0"/>
              <a:t>Recent News Highlights</a:t>
            </a:r>
          </a:p>
        </p:txBody>
      </p:sp>
    </p:spTree>
    <p:extLst>
      <p:ext uri="{BB962C8B-B14F-4D97-AF65-F5344CB8AC3E}">
        <p14:creationId xmlns:p14="http://schemas.microsoft.com/office/powerpoint/2010/main" val="2221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g2e62ad20c76_0_657"/>
          <p:cNvSpPr txBox="1">
            <a:spLocks noGrp="1"/>
          </p:cNvSpPr>
          <p:nvPr>
            <p:ph type="body" idx="1"/>
          </p:nvPr>
        </p:nvSpPr>
        <p:spPr>
          <a:xfrm>
            <a:off x="280350" y="1812896"/>
            <a:ext cx="8520600" cy="2792700"/>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n-US" b="1" i="0" dirty="0">
                <a:solidFill>
                  <a:srgbClr val="252525"/>
                </a:solidFill>
                <a:highlight>
                  <a:srgbClr val="FFFFFF"/>
                </a:highlight>
                <a:latin typeface="Open Sans ExtraBold"/>
                <a:ea typeface="Open Sans ExtraBold"/>
                <a:cs typeface="Open Sans ExtraBold"/>
                <a:sym typeface="Open Sans"/>
              </a:rPr>
              <a:t>Starting 2024-06-19 ~ Ending 2024-12-19</a:t>
            </a:r>
            <a:endParaRPr dirty="0"/>
          </a:p>
          <a:p>
            <a:pPr marL="457200" lvl="0" indent="-342900" algn="l" rtl="0">
              <a:lnSpc>
                <a:spcPct val="115000"/>
              </a:lnSpc>
              <a:spcBef>
                <a:spcPts val="0"/>
              </a:spcBef>
              <a:spcAft>
                <a:spcPts val="0"/>
              </a:spcAft>
              <a:buSzPts val="1800"/>
              <a:buChar char="●"/>
            </a:pPr>
            <a:r>
              <a:rPr lang="en-US" b="0" i="0" dirty="0">
                <a:solidFill>
                  <a:srgbClr val="252525"/>
                </a:solidFill>
                <a:highlight>
                  <a:srgbClr val="FFFFFF"/>
                </a:highlight>
                <a:latin typeface="Roboto"/>
                <a:ea typeface="Roboto"/>
                <a:cs typeface="Roboto"/>
                <a:sym typeface="Roboto"/>
              </a:rPr>
              <a:t>The OpenChain Project has announced the beginning of its six month Public Comment Period for proposed draft updates to the open source license compliance (ISO/IEC 5230:2020) and open source security assurance (ISO/IEC 18974:2023) specifications.</a:t>
            </a:r>
            <a:endParaRPr dirty="0"/>
          </a:p>
          <a:p>
            <a:pPr marL="457200" lvl="0" indent="-342900" algn="l" rtl="0">
              <a:lnSpc>
                <a:spcPct val="115000"/>
              </a:lnSpc>
              <a:spcBef>
                <a:spcPts val="0"/>
              </a:spcBef>
              <a:spcAft>
                <a:spcPts val="0"/>
              </a:spcAft>
              <a:buSzPts val="1800"/>
              <a:buChar char="●"/>
            </a:pPr>
            <a:r>
              <a:rPr lang="en-US" b="0" i="0" dirty="0">
                <a:solidFill>
                  <a:srgbClr val="252525"/>
                </a:solidFill>
                <a:highlight>
                  <a:srgbClr val="FFFFFF"/>
                </a:highlight>
                <a:latin typeface="Roboto"/>
                <a:ea typeface="Roboto"/>
                <a:cs typeface="Roboto"/>
                <a:sym typeface="Roboto"/>
              </a:rPr>
              <a:t>As per our </a:t>
            </a:r>
            <a:r>
              <a:rPr lang="en-US" b="0" i="0" u="sng" strike="noStrike" dirty="0">
                <a:solidFill>
                  <a:srgbClr val="00AEBC"/>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specification development process outlined in the project FAQ</a:t>
            </a:r>
            <a:r>
              <a:rPr lang="en-US" b="0" i="0" dirty="0">
                <a:solidFill>
                  <a:srgbClr val="252525"/>
                </a:solidFill>
                <a:highlight>
                  <a:srgbClr val="FFFFFF"/>
                </a:highlight>
                <a:latin typeface="Roboto"/>
                <a:ea typeface="Roboto"/>
                <a:cs typeface="Roboto"/>
                <a:sym typeface="Roboto"/>
              </a:rPr>
              <a:t>, this Public Comment Period will run for six months, and it will be followed by a three month Freeze Period.</a:t>
            </a:r>
            <a:endParaRPr dirty="0"/>
          </a:p>
          <a:p>
            <a:pPr marL="114300" lvl="0" indent="0" algn="l" rtl="0">
              <a:lnSpc>
                <a:spcPct val="115000"/>
              </a:lnSpc>
              <a:spcBef>
                <a:spcPts val="0"/>
              </a:spcBef>
              <a:spcAft>
                <a:spcPts val="0"/>
              </a:spcAft>
              <a:buSzPts val="1800"/>
              <a:buNone/>
            </a:pPr>
            <a:endParaRPr dirty="0"/>
          </a:p>
        </p:txBody>
      </p:sp>
      <p:pic>
        <p:nvPicPr>
          <p:cNvPr id="580" name="Google Shape;580;g2e62ad20c76_0_657" descr="A blue background with white text&#10;&#10;Description automatically generated"/>
          <p:cNvPicPr preferRelativeResize="0"/>
          <p:nvPr/>
        </p:nvPicPr>
        <p:blipFill rotWithShape="1">
          <a:blip r:embed="rId4">
            <a:alphaModFix/>
          </a:blip>
          <a:srcRect/>
          <a:stretch/>
        </p:blipFill>
        <p:spPr>
          <a:xfrm>
            <a:off x="0" y="0"/>
            <a:ext cx="8412480" cy="1729232"/>
          </a:xfrm>
          <a:prstGeom prst="rect">
            <a:avLst/>
          </a:prstGeom>
          <a:noFill/>
          <a:ln>
            <a:noFill/>
          </a:ln>
        </p:spPr>
      </p:pic>
      <p:pic>
        <p:nvPicPr>
          <p:cNvPr id="581" name="Google Shape;581;g2e62ad20c76_0_657" descr="A qr code with black squares&#10;&#10;Description automatically generated"/>
          <p:cNvPicPr preferRelativeResize="0"/>
          <p:nvPr/>
        </p:nvPicPr>
        <p:blipFill rotWithShape="1">
          <a:blip r:embed="rId5">
            <a:alphaModFix/>
          </a:blip>
          <a:srcRect/>
          <a:stretch/>
        </p:blipFill>
        <p:spPr>
          <a:xfrm>
            <a:off x="7410616" y="0"/>
            <a:ext cx="1733382" cy="1733383"/>
          </a:xfrm>
          <a:prstGeom prst="rect">
            <a:avLst/>
          </a:prstGeom>
          <a:noFill/>
          <a:ln>
            <a:noFill/>
          </a:ln>
        </p:spPr>
      </p:pic>
    </p:spTree>
    <p:extLst>
      <p:ext uri="{BB962C8B-B14F-4D97-AF65-F5344CB8AC3E}">
        <p14:creationId xmlns:p14="http://schemas.microsoft.com/office/powerpoint/2010/main" val="190803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D29D-832B-72AF-8AF9-A3399BCFD62C}"/>
              </a:ext>
            </a:extLst>
          </p:cNvPr>
          <p:cNvSpPr>
            <a:spLocks noGrp="1"/>
          </p:cNvSpPr>
          <p:nvPr>
            <p:ph type="title"/>
          </p:nvPr>
        </p:nvSpPr>
        <p:spPr/>
        <p:txBody>
          <a:bodyPr>
            <a:normAutofit fontScale="90000"/>
          </a:bodyPr>
          <a:lstStyle/>
          <a:p>
            <a:r>
              <a:rPr lang="en-US" dirty="0"/>
              <a:t>HARMAN International Adoption of ISO/IEC 5230</a:t>
            </a:r>
          </a:p>
        </p:txBody>
      </p:sp>
      <p:pic>
        <p:nvPicPr>
          <p:cNvPr id="1026" name="Picture 2">
            <a:extLst>
              <a:ext uri="{FF2B5EF4-FFF2-40B4-BE49-F238E27FC236}">
                <a16:creationId xmlns:a16="http://schemas.microsoft.com/office/drawing/2014/main" id="{A095516A-E813-DE83-AEBA-01EC3B066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274" y="1300340"/>
            <a:ext cx="3099452" cy="18130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E23F64-A50D-AB0C-E9CE-DAB8C22E4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242" y="3395884"/>
            <a:ext cx="1497516" cy="1497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65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f7b2e641ca_0_27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Osaka NDS Adoption of ISO/IEC 5230</a:t>
            </a:r>
            <a:endParaRPr/>
          </a:p>
        </p:txBody>
      </p:sp>
      <p:pic>
        <p:nvPicPr>
          <p:cNvPr id="193" name="Google Shape;193;g2f7b2e641ca_0_275"/>
          <p:cNvPicPr preferRelativeResize="0"/>
          <p:nvPr/>
        </p:nvPicPr>
        <p:blipFill rotWithShape="1">
          <a:blip r:embed="rId3">
            <a:alphaModFix/>
          </a:blip>
          <a:srcRect/>
          <a:stretch/>
        </p:blipFill>
        <p:spPr>
          <a:xfrm>
            <a:off x="3771904" y="3204829"/>
            <a:ext cx="1600200" cy="1600200"/>
          </a:xfrm>
          <a:prstGeom prst="rect">
            <a:avLst/>
          </a:prstGeom>
          <a:noFill/>
          <a:ln>
            <a:noFill/>
          </a:ln>
        </p:spPr>
      </p:pic>
      <p:pic>
        <p:nvPicPr>
          <p:cNvPr id="194" name="Google Shape;194;g2f7b2e641ca_0_275"/>
          <p:cNvPicPr preferRelativeResize="0"/>
          <p:nvPr/>
        </p:nvPicPr>
        <p:blipFill>
          <a:blip r:embed="rId4">
            <a:alphaModFix/>
          </a:blip>
          <a:stretch>
            <a:fillRect/>
          </a:stretch>
        </p:blipFill>
        <p:spPr>
          <a:xfrm>
            <a:off x="1597825" y="1512238"/>
            <a:ext cx="5948351" cy="92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311e9b71714_0_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Public ISO/IEC 5230 Progress To Date</a:t>
            </a:r>
            <a:endParaRPr/>
          </a:p>
        </p:txBody>
      </p:sp>
      <p:pic>
        <p:nvPicPr>
          <p:cNvPr id="3" name="Picture 2" descr="A group of logos with text&#10;&#10;Description automatically generated">
            <a:extLst>
              <a:ext uri="{FF2B5EF4-FFF2-40B4-BE49-F238E27FC236}">
                <a16:creationId xmlns:a16="http://schemas.microsoft.com/office/drawing/2014/main" id="{E8AE454D-21E8-FFC9-F06B-50E419828085}"/>
              </a:ext>
            </a:extLst>
          </p:cNvPr>
          <p:cNvPicPr>
            <a:picLocks noChangeAspect="1"/>
          </p:cNvPicPr>
          <p:nvPr/>
        </p:nvPicPr>
        <p:blipFill>
          <a:blip r:embed="rId3"/>
          <a:stretch>
            <a:fillRect/>
          </a:stretch>
        </p:blipFill>
        <p:spPr>
          <a:xfrm>
            <a:off x="844260" y="1017800"/>
            <a:ext cx="3477992" cy="3433646"/>
          </a:xfrm>
          <a:prstGeom prst="rect">
            <a:avLst/>
          </a:prstGeom>
        </p:spPr>
      </p:pic>
      <p:pic>
        <p:nvPicPr>
          <p:cNvPr id="5" name="Picture 4" descr="A group of logos with text&#10;&#10;Description automatically generated">
            <a:extLst>
              <a:ext uri="{FF2B5EF4-FFF2-40B4-BE49-F238E27FC236}">
                <a16:creationId xmlns:a16="http://schemas.microsoft.com/office/drawing/2014/main" id="{64D566CC-2BD6-2818-61B8-3543F5C9792A}"/>
              </a:ext>
            </a:extLst>
          </p:cNvPr>
          <p:cNvPicPr>
            <a:picLocks noChangeAspect="1"/>
          </p:cNvPicPr>
          <p:nvPr/>
        </p:nvPicPr>
        <p:blipFill>
          <a:blip r:embed="rId4"/>
          <a:stretch>
            <a:fillRect/>
          </a:stretch>
        </p:blipFill>
        <p:spPr>
          <a:xfrm>
            <a:off x="4598726" y="1017800"/>
            <a:ext cx="3471587" cy="3433646"/>
          </a:xfrm>
          <a:prstGeom prst="rect">
            <a:avLst/>
          </a:prstGeom>
        </p:spPr>
      </p:pic>
      <p:sp>
        <p:nvSpPr>
          <p:cNvPr id="6" name="TextBox 5">
            <a:extLst>
              <a:ext uri="{FF2B5EF4-FFF2-40B4-BE49-F238E27FC236}">
                <a16:creationId xmlns:a16="http://schemas.microsoft.com/office/drawing/2014/main" id="{15D6218A-5904-3AF1-6580-C77580A1F52C}"/>
              </a:ext>
            </a:extLst>
          </p:cNvPr>
          <p:cNvSpPr txBox="1"/>
          <p:nvPr/>
        </p:nvSpPr>
        <p:spPr>
          <a:xfrm>
            <a:off x="2778079" y="4733500"/>
            <a:ext cx="3587842" cy="307777"/>
          </a:xfrm>
          <a:prstGeom prst="rect">
            <a:avLst/>
          </a:prstGeom>
          <a:noFill/>
        </p:spPr>
        <p:txBody>
          <a:bodyPr wrap="none" rtlCol="0">
            <a:spAutoFit/>
          </a:bodyPr>
          <a:lstStyle/>
          <a:p>
            <a:pPr algn="ctr"/>
            <a:r>
              <a:rPr lang="en-US" dirty="0"/>
              <a:t>121 Organizations Announced On Our Site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311e9b71714_0_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Data Point:</a:t>
            </a:r>
            <a:endParaRPr/>
          </a:p>
        </p:txBody>
      </p:sp>
      <p:sp>
        <p:nvSpPr>
          <p:cNvPr id="206" name="Google Shape;206;g311e9b71714_0_47"/>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9600">
                <a:latin typeface="Arial"/>
                <a:ea typeface="Arial"/>
                <a:cs typeface="Arial"/>
                <a:sym typeface="Arial"/>
              </a:rPr>
              <a:t>31%</a:t>
            </a:r>
            <a:br>
              <a:rPr lang="en-US" sz="9600">
                <a:latin typeface="Arial"/>
                <a:ea typeface="Arial"/>
                <a:cs typeface="Arial"/>
                <a:sym typeface="Arial"/>
              </a:rPr>
            </a:br>
            <a:r>
              <a:rPr lang="en-US" sz="1500">
                <a:latin typeface="Arial"/>
                <a:ea typeface="Arial"/>
                <a:cs typeface="Arial"/>
                <a:sym typeface="Arial"/>
              </a:rPr>
              <a:t>of large German companies use or plan to adopt OpenChain ISO/IEC 5230</a:t>
            </a:r>
            <a:endParaRPr sz="1500">
              <a:latin typeface="Arial"/>
              <a:ea typeface="Arial"/>
              <a:cs typeface="Arial"/>
              <a:sym typeface="Arial"/>
            </a:endParaRPr>
          </a:p>
          <a:p>
            <a:pPr marL="0" lvl="0" indent="0" algn="ctr" rtl="0">
              <a:spcBef>
                <a:spcPts val="0"/>
              </a:spcBef>
              <a:spcAft>
                <a:spcPts val="0"/>
              </a:spcAft>
              <a:buNone/>
            </a:pPr>
            <a:endParaRPr sz="1500">
              <a:latin typeface="Arial"/>
              <a:ea typeface="Arial"/>
              <a:cs typeface="Arial"/>
              <a:sym typeface="Arial"/>
            </a:endParaRPr>
          </a:p>
          <a:p>
            <a:pPr marL="0" lvl="0" indent="0" algn="ctr" rtl="0">
              <a:spcBef>
                <a:spcPts val="0"/>
              </a:spcBef>
              <a:spcAft>
                <a:spcPts val="0"/>
              </a:spcAft>
              <a:buNone/>
            </a:pPr>
            <a:r>
              <a:rPr lang="en-US" sz="900">
                <a:latin typeface="Arial"/>
                <a:ea typeface="Arial"/>
                <a:cs typeface="Arial"/>
                <a:sym typeface="Arial"/>
              </a:rPr>
              <a:t>Source PwC: </a:t>
            </a:r>
            <a:r>
              <a:rPr lang="en-US" sz="900" u="sng">
                <a:solidFill>
                  <a:schemeClr val="hlink"/>
                </a:solidFill>
                <a:latin typeface="Arial"/>
                <a:ea typeface="Arial"/>
                <a:cs typeface="Arial"/>
                <a:sym typeface="Arial"/>
                <a:hlinkClick r:id="rId3"/>
              </a:rPr>
              <a:t>https://tinyurl.com/openchain-germany-31</a:t>
            </a:r>
            <a:r>
              <a:rPr lang="en-US" sz="900">
                <a:latin typeface="Arial"/>
                <a:ea typeface="Arial"/>
                <a:cs typeface="Arial"/>
                <a:sym typeface="Arial"/>
              </a:rPr>
              <a:t> </a:t>
            </a:r>
            <a:endParaRPr sz="96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311e9b71714_0_1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Korea Telecom Adoption of ISO/IEC 18974</a:t>
            </a:r>
            <a:endParaRPr/>
          </a:p>
        </p:txBody>
      </p:sp>
      <p:pic>
        <p:nvPicPr>
          <p:cNvPr id="212" name="Google Shape;212;g311e9b71714_0_11"/>
          <p:cNvPicPr preferRelativeResize="0"/>
          <p:nvPr/>
        </p:nvPicPr>
        <p:blipFill rotWithShape="1">
          <a:blip r:embed="rId3">
            <a:alphaModFix/>
          </a:blip>
          <a:srcRect/>
          <a:stretch/>
        </p:blipFill>
        <p:spPr>
          <a:xfrm>
            <a:off x="3771135" y="3268799"/>
            <a:ext cx="1601750" cy="1601750"/>
          </a:xfrm>
          <a:prstGeom prst="rect">
            <a:avLst/>
          </a:prstGeom>
          <a:noFill/>
          <a:ln>
            <a:noFill/>
          </a:ln>
        </p:spPr>
      </p:pic>
      <p:pic>
        <p:nvPicPr>
          <p:cNvPr id="213" name="Google Shape;213;g311e9b71714_0_11"/>
          <p:cNvPicPr preferRelativeResize="0"/>
          <p:nvPr/>
        </p:nvPicPr>
        <p:blipFill>
          <a:blip r:embed="rId4">
            <a:alphaModFix/>
          </a:blip>
          <a:stretch>
            <a:fillRect/>
          </a:stretch>
        </p:blipFill>
        <p:spPr>
          <a:xfrm>
            <a:off x="3368962" y="1017800"/>
            <a:ext cx="2406075" cy="1980600"/>
          </a:xfrm>
          <a:prstGeom prst="rect">
            <a:avLst/>
          </a:prstGeom>
          <a:noFill/>
          <a:ln>
            <a:noFill/>
          </a:ln>
        </p:spPr>
      </p:pic>
    </p:spTree>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7675</TotalTime>
  <Words>594</Words>
  <Application>Microsoft Macintosh PowerPoint</Application>
  <PresentationFormat>On-screen Show (16:9)</PresentationFormat>
  <Paragraphs>42</Paragraphs>
  <Slides>22</Slides>
  <Notes>16</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Archivo</vt:lpstr>
      <vt:lpstr>Archivo ExtraLight</vt:lpstr>
      <vt:lpstr>Archivo Light</vt:lpstr>
      <vt:lpstr>Noto Sans Symbols</vt:lpstr>
      <vt:lpstr>Open Sans Medium</vt:lpstr>
      <vt:lpstr>Arial</vt:lpstr>
      <vt:lpstr>Courier New</vt:lpstr>
      <vt:lpstr>Open Sans ExtraBold</vt:lpstr>
      <vt:lpstr>Roboto</vt:lpstr>
      <vt:lpstr>Roboto Slab Light</vt:lpstr>
      <vt:lpstr>Linux Foundation EU Theme 2023</vt:lpstr>
      <vt:lpstr>OpenChain Monthly North America / Asia Meeting</vt:lpstr>
      <vt:lpstr>Anti-Trust Policy Notice</vt:lpstr>
      <vt:lpstr>Recent News Highlights</vt:lpstr>
      <vt:lpstr>PowerPoint Presentation</vt:lpstr>
      <vt:lpstr>HARMAN International Adoption of ISO/IEC 5230</vt:lpstr>
      <vt:lpstr>Osaka NDS Adoption of ISO/IEC 5230</vt:lpstr>
      <vt:lpstr>Public ISO/IEC 5230 Progress To Date</vt:lpstr>
      <vt:lpstr>Data Point:</vt:lpstr>
      <vt:lpstr>Korea Telecom Adoption of ISO/IEC 18974</vt:lpstr>
      <vt:lpstr>Honda Adoption of ISO/IEC 18974</vt:lpstr>
      <vt:lpstr>Fujitsu Adoption of ISO/IEC 18974</vt:lpstr>
      <vt:lpstr>Public ISO/IEC 18974 Progress To Date</vt:lpstr>
      <vt:lpstr>SBOM Study Group Recording</vt:lpstr>
      <vt:lpstr>AI Study Group Recording</vt:lpstr>
      <vt:lpstr>Work on standards and core material</vt:lpstr>
      <vt:lpstr>Steering Committee Meeting – 2024-11-18</vt:lpstr>
      <vt:lpstr>The ISO Standards – All The Open Issues</vt:lpstr>
      <vt:lpstr>Work on reference and supporting material</vt:lpstr>
      <vt:lpstr>Education Work Group Meeting on 2024-10-02</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184</cp:revision>
  <dcterms:modified xsi:type="dcterms:W3CDTF">2024-11-19T22:33:00Z</dcterms:modified>
</cp:coreProperties>
</file>