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1"/>
  </p:notesMasterIdLst>
  <p:sldIdLst>
    <p:sldId id="257" r:id="rId2"/>
    <p:sldId id="269" r:id="rId3"/>
    <p:sldId id="263" r:id="rId4"/>
    <p:sldId id="272" r:id="rId5"/>
    <p:sldId id="273" r:id="rId6"/>
    <p:sldId id="274" r:id="rId7"/>
    <p:sldId id="275" r:id="rId8"/>
    <p:sldId id="276" r:id="rId9"/>
    <p:sldId id="270" r:id="rId10"/>
  </p:sldIdLst>
  <p:sldSz cx="9144000" cy="5143500" type="screen16x9"/>
  <p:notesSz cx="6858000" cy="9144000"/>
  <p:embeddedFontLst>
    <p:embeddedFont>
      <p:font typeface="Open Sans Medium" pitchFamily="2" charset="0"/>
      <p:regular r:id="rId12"/>
      <p:bold r:id="rId13"/>
      <p:italic r:id="rId14"/>
      <p:boldItalic r:id="rId15"/>
    </p:embeddedFont>
    <p:embeddedFont>
      <p:font typeface="Roboto" panose="02000000000000000000" pitchFamily="2" charset="0"/>
      <p:regular r:id="rId16"/>
      <p:bold r:id="rId17"/>
      <p:italic r:id="rId18"/>
      <p:boldItalic r:id="rId19"/>
    </p:embeddedFont>
    <p:embeddedFont>
      <p:font typeface="Roboto Slab Light" panose="020F0302020204030204" pitchFamily="3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762"/>
  </p:normalViewPr>
  <p:slideViewPr>
    <p:cSldViewPr snapToGrid="0">
      <p:cViewPr varScale="1">
        <p:scale>
          <a:sx n="137" d="100"/>
          <a:sy n="137" d="100"/>
        </p:scale>
        <p:origin x="760" y="18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2.fntdata"/><Relationship Id="rId18"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font" Target="fonts/font1.fntdata"/><Relationship Id="rId17" Type="http://schemas.openxmlformats.org/officeDocument/2006/relationships/font" Target="fonts/font6.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5.fntdata"/><Relationship Id="rId20" Type="http://schemas.openxmlformats.org/officeDocument/2006/relationships/font" Target="fonts/font9.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4.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8.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3.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0945EBA8-F201-E408-F23E-2C715A58C8E9}"/>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6A0A8830-1E96-271B-7154-7CEB85EA2A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E8F34931-D64D-F695-1EB2-F361268FB7C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531349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a:extLst>
            <a:ext uri="{FF2B5EF4-FFF2-40B4-BE49-F238E27FC236}">
              <a16:creationId xmlns:a16="http://schemas.microsoft.com/office/drawing/2014/main" id="{CED29CBE-24DE-C564-3E61-77A5E339E1BA}"/>
            </a:ext>
          </a:extLst>
        </p:cNvPr>
        <p:cNvGrpSpPr/>
        <p:nvPr/>
      </p:nvGrpSpPr>
      <p:grpSpPr>
        <a:xfrm>
          <a:off x="0" y="0"/>
          <a:ext cx="0" cy="0"/>
          <a:chOff x="0" y="0"/>
          <a:chExt cx="0" cy="0"/>
        </a:xfrm>
      </p:grpSpPr>
      <p:sp>
        <p:nvSpPr>
          <p:cNvPr id="154" name="Google Shape;154;g146cbe31ecc_0_86:notes">
            <a:extLst>
              <a:ext uri="{FF2B5EF4-FFF2-40B4-BE49-F238E27FC236}">
                <a16:creationId xmlns:a16="http://schemas.microsoft.com/office/drawing/2014/main" id="{517D80A5-CA09-E6BF-DD20-0FF97E62735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a:extLst>
              <a:ext uri="{FF2B5EF4-FFF2-40B4-BE49-F238E27FC236}">
                <a16:creationId xmlns:a16="http://schemas.microsoft.com/office/drawing/2014/main" id="{186589FC-74D1-BDE9-CFB2-3DFA18D013A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825692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header" preserve="1" userDrawn="1">
  <p:cSld name="1_Section 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311700" y="195036"/>
            <a:ext cx="1833659" cy="978539"/>
          </a:xfrm>
          <a:prstGeom prst="rect">
            <a:avLst/>
          </a:prstGeom>
        </p:spPr>
      </p:pic>
      <p:sp>
        <p:nvSpPr>
          <p:cNvPr id="3" name="Google Shape;108;p16">
            <a:extLst>
              <a:ext uri="{FF2B5EF4-FFF2-40B4-BE49-F238E27FC236}">
                <a16:creationId xmlns:a16="http://schemas.microsoft.com/office/drawing/2014/main" id="{1ABDD055-C1B2-2B1E-627F-269F51FD4149}"/>
              </a:ext>
            </a:extLst>
          </p:cNvPr>
          <p:cNvSpPr txBox="1">
            <a:spLocks noGrp="1"/>
          </p:cNvSpPr>
          <p:nvPr>
            <p:ph type="title" hasCustomPrompt="1"/>
          </p:nvPr>
        </p:nvSpPr>
        <p:spPr>
          <a:xfrm>
            <a:off x="311700" y="1256050"/>
            <a:ext cx="8520600" cy="20307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defRPr>
            </a:lvl1pPr>
            <a:lvl2pPr lvl="1" algn="ctr">
              <a:spcBef>
                <a:spcPts val="0"/>
              </a:spcBef>
              <a:spcAft>
                <a:spcPts val="0"/>
              </a:spcAft>
              <a:buClr>
                <a:schemeClr val="lt1"/>
              </a:buClr>
              <a:buSzPts val="12000"/>
              <a:buNone/>
              <a:defRPr sz="12000">
                <a:solidFill>
                  <a:schemeClr val="lt1"/>
                </a:solidFill>
              </a:defRPr>
            </a:lvl2pPr>
            <a:lvl3pPr lvl="2" algn="ctr">
              <a:spcBef>
                <a:spcPts val="0"/>
              </a:spcBef>
              <a:spcAft>
                <a:spcPts val="0"/>
              </a:spcAft>
              <a:buClr>
                <a:schemeClr val="lt1"/>
              </a:buClr>
              <a:buSzPts val="12000"/>
              <a:buNone/>
              <a:defRPr sz="12000">
                <a:solidFill>
                  <a:schemeClr val="lt1"/>
                </a:solidFill>
              </a:defRPr>
            </a:lvl3pPr>
            <a:lvl4pPr lvl="3" algn="ctr">
              <a:spcBef>
                <a:spcPts val="0"/>
              </a:spcBef>
              <a:spcAft>
                <a:spcPts val="0"/>
              </a:spcAft>
              <a:buClr>
                <a:schemeClr val="lt1"/>
              </a:buClr>
              <a:buSzPts val="12000"/>
              <a:buNone/>
              <a:defRPr sz="12000">
                <a:solidFill>
                  <a:schemeClr val="lt1"/>
                </a:solidFill>
              </a:defRPr>
            </a:lvl4pPr>
            <a:lvl5pPr lvl="4" algn="ctr">
              <a:spcBef>
                <a:spcPts val="0"/>
              </a:spcBef>
              <a:spcAft>
                <a:spcPts val="0"/>
              </a:spcAft>
              <a:buClr>
                <a:schemeClr val="lt1"/>
              </a:buClr>
              <a:buSzPts val="12000"/>
              <a:buNone/>
              <a:defRPr sz="12000">
                <a:solidFill>
                  <a:schemeClr val="lt1"/>
                </a:solidFill>
              </a:defRPr>
            </a:lvl5pPr>
            <a:lvl6pPr lvl="5" algn="ctr">
              <a:spcBef>
                <a:spcPts val="0"/>
              </a:spcBef>
              <a:spcAft>
                <a:spcPts val="0"/>
              </a:spcAft>
              <a:buClr>
                <a:schemeClr val="lt1"/>
              </a:buClr>
              <a:buSzPts val="12000"/>
              <a:buNone/>
              <a:defRPr sz="12000">
                <a:solidFill>
                  <a:schemeClr val="lt1"/>
                </a:solidFill>
              </a:defRPr>
            </a:lvl6pPr>
            <a:lvl7pPr lvl="6" algn="ctr">
              <a:spcBef>
                <a:spcPts val="0"/>
              </a:spcBef>
              <a:spcAft>
                <a:spcPts val="0"/>
              </a:spcAft>
              <a:buClr>
                <a:schemeClr val="lt1"/>
              </a:buClr>
              <a:buSzPts val="12000"/>
              <a:buNone/>
              <a:defRPr sz="12000">
                <a:solidFill>
                  <a:schemeClr val="lt1"/>
                </a:solidFill>
              </a:defRPr>
            </a:lvl7pPr>
            <a:lvl8pPr lvl="7" algn="ctr">
              <a:spcBef>
                <a:spcPts val="0"/>
              </a:spcBef>
              <a:spcAft>
                <a:spcPts val="0"/>
              </a:spcAft>
              <a:buClr>
                <a:schemeClr val="lt1"/>
              </a:buClr>
              <a:buSzPts val="12000"/>
              <a:buNone/>
              <a:defRPr sz="12000">
                <a:solidFill>
                  <a:schemeClr val="lt1"/>
                </a:solidFill>
              </a:defRPr>
            </a:lvl8pPr>
            <a:lvl9pPr lvl="8" algn="ctr">
              <a:spcBef>
                <a:spcPts val="0"/>
              </a:spcBef>
              <a:spcAft>
                <a:spcPts val="0"/>
              </a:spcAft>
              <a:buClr>
                <a:schemeClr val="lt1"/>
              </a:buClr>
              <a:buSzPts val="12000"/>
              <a:buNone/>
              <a:defRPr sz="12000">
                <a:solidFill>
                  <a:schemeClr val="lt1"/>
                </a:solidFill>
              </a:defRPr>
            </a:lvl9pPr>
          </a:lstStyle>
          <a:p>
            <a:r>
              <a:t>xx%</a:t>
            </a:r>
          </a:p>
        </p:txBody>
      </p:sp>
      <p:sp>
        <p:nvSpPr>
          <p:cNvPr id="4" name="Google Shape;109;p16">
            <a:extLst>
              <a:ext uri="{FF2B5EF4-FFF2-40B4-BE49-F238E27FC236}">
                <a16:creationId xmlns:a16="http://schemas.microsoft.com/office/drawing/2014/main" id="{2CD2649E-9AE8-C63F-FF4B-51E743DE543F}"/>
              </a:ext>
            </a:extLst>
          </p:cNvPr>
          <p:cNvSpPr txBox="1">
            <a:spLocks noGrp="1"/>
          </p:cNvSpPr>
          <p:nvPr>
            <p:ph type="body" idx="1"/>
          </p:nvPr>
        </p:nvSpPr>
        <p:spPr>
          <a:xfrm>
            <a:off x="311700" y="3369225"/>
            <a:ext cx="8520600" cy="12819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lt1"/>
              </a:buClr>
              <a:buSzPts val="1800"/>
              <a:buChar char="●"/>
              <a:defRPr>
                <a:solidFill>
                  <a:schemeClr val="lt1"/>
                </a:solidFill>
              </a:defRPr>
            </a:lvl1pPr>
            <a:lvl2pPr marL="914400" lvl="1" indent="-317500" algn="ctr">
              <a:spcBef>
                <a:spcPts val="0"/>
              </a:spcBef>
              <a:spcAft>
                <a:spcPts val="0"/>
              </a:spcAft>
              <a:buClr>
                <a:schemeClr val="lt1"/>
              </a:buClr>
              <a:buSzPts val="1400"/>
              <a:buChar char="○"/>
              <a:defRPr>
                <a:solidFill>
                  <a:schemeClr val="lt1"/>
                </a:solidFill>
              </a:defRPr>
            </a:lvl2pPr>
            <a:lvl3pPr marL="1371600" lvl="2" indent="-317500" algn="ctr">
              <a:spcBef>
                <a:spcPts val="0"/>
              </a:spcBef>
              <a:spcAft>
                <a:spcPts val="0"/>
              </a:spcAft>
              <a:buClr>
                <a:schemeClr val="lt1"/>
              </a:buClr>
              <a:buSzPts val="1400"/>
              <a:buChar char="■"/>
              <a:defRPr>
                <a:solidFill>
                  <a:schemeClr val="lt1"/>
                </a:solidFill>
              </a:defRPr>
            </a:lvl3pPr>
            <a:lvl4pPr marL="1828800" lvl="3" indent="-317500" algn="ctr">
              <a:spcBef>
                <a:spcPts val="0"/>
              </a:spcBef>
              <a:spcAft>
                <a:spcPts val="0"/>
              </a:spcAft>
              <a:buClr>
                <a:schemeClr val="lt1"/>
              </a:buClr>
              <a:buSzPts val="1400"/>
              <a:buChar char="●"/>
              <a:defRPr>
                <a:solidFill>
                  <a:schemeClr val="lt1"/>
                </a:solidFill>
              </a:defRPr>
            </a:lvl4pPr>
            <a:lvl5pPr marL="2286000" lvl="4" indent="-317500" algn="ctr">
              <a:spcBef>
                <a:spcPts val="0"/>
              </a:spcBef>
              <a:spcAft>
                <a:spcPts val="0"/>
              </a:spcAft>
              <a:buClr>
                <a:schemeClr val="lt1"/>
              </a:buClr>
              <a:buSzPts val="1400"/>
              <a:buChar char="○"/>
              <a:defRPr>
                <a:solidFill>
                  <a:schemeClr val="lt1"/>
                </a:solidFill>
              </a:defRPr>
            </a:lvl5pPr>
            <a:lvl6pPr marL="2743200" lvl="5" indent="-317500" algn="ctr">
              <a:spcBef>
                <a:spcPts val="0"/>
              </a:spcBef>
              <a:spcAft>
                <a:spcPts val="0"/>
              </a:spcAft>
              <a:buClr>
                <a:schemeClr val="lt1"/>
              </a:buClr>
              <a:buSzPts val="1400"/>
              <a:buChar char="■"/>
              <a:defRPr>
                <a:solidFill>
                  <a:schemeClr val="lt1"/>
                </a:solidFill>
              </a:defRPr>
            </a:lvl6pPr>
            <a:lvl7pPr marL="3200400" lvl="6" indent="-317500" algn="ctr">
              <a:spcBef>
                <a:spcPts val="0"/>
              </a:spcBef>
              <a:spcAft>
                <a:spcPts val="0"/>
              </a:spcAft>
              <a:buClr>
                <a:schemeClr val="lt1"/>
              </a:buClr>
              <a:buSzPts val="1400"/>
              <a:buChar char="●"/>
              <a:defRPr>
                <a:solidFill>
                  <a:schemeClr val="lt1"/>
                </a:solidFill>
              </a:defRPr>
            </a:lvl7pPr>
            <a:lvl8pPr marL="3657600" lvl="7" indent="-317500" algn="ctr">
              <a:spcBef>
                <a:spcPts val="0"/>
              </a:spcBef>
              <a:spcAft>
                <a:spcPts val="0"/>
              </a:spcAft>
              <a:buClr>
                <a:schemeClr val="lt1"/>
              </a:buClr>
              <a:buSzPts val="1400"/>
              <a:buChar char="○"/>
              <a:defRPr>
                <a:solidFill>
                  <a:schemeClr val="lt1"/>
                </a:solidFill>
              </a:defRPr>
            </a:lvl8pPr>
            <a:lvl9pPr marL="4114800" lvl="8" indent="-317500" algn="ctr">
              <a:spcBef>
                <a:spcPts val="0"/>
              </a:spcBef>
              <a:spcAft>
                <a:spcPts val="0"/>
              </a:spcAft>
              <a:buClr>
                <a:schemeClr val="lt1"/>
              </a:buClr>
              <a:buSzPts val="1400"/>
              <a:buChar char="■"/>
              <a:defRPr>
                <a:solidFill>
                  <a:schemeClr val="lt1"/>
                </a:solidFill>
              </a:defRPr>
            </a:lvl9pPr>
          </a:lstStyle>
          <a:p>
            <a:endParaRPr dirty="0"/>
          </a:p>
        </p:txBody>
      </p:sp>
    </p:spTree>
    <p:extLst>
      <p:ext uri="{BB962C8B-B14F-4D97-AF65-F5344CB8AC3E}">
        <p14:creationId xmlns:p14="http://schemas.microsoft.com/office/powerpoint/2010/main" val="83836758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5" r:id="rId2"/>
    <p:sldLayoutId id="2147483658" r:id="rId3"/>
    <p:sldLayoutId id="2147483659" r:id="rId4"/>
    <p:sldLayoutId id="2147483661" r:id="rId5"/>
    <p:sldLayoutId id="2147483665"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OpenChain-Project/Reference-Material/blob/master/AI-SBOM-Compliance/en/Artificial-Intelligence-System-Bill-of-Materials-Compliance-Management-Guide.md"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github.com/OpenChain-Project/Reference-Material/issues/101" TargetMode="External"/><Relationship Id="rId7" Type="http://schemas.openxmlformats.org/officeDocument/2006/relationships/hyperlink" Target="https://github.com/OpenChain-Project/Reference-Material/issues/10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github.com/OpenChain-Project/Reference-Material/issues/108" TargetMode="External"/><Relationship Id="rId5" Type="http://schemas.openxmlformats.org/officeDocument/2006/relationships/hyperlink" Target="https://github.com/OpenChain-Project/Reference-Material/issues/107" TargetMode="External"/><Relationship Id="rId4" Type="http://schemas.openxmlformats.org/officeDocument/2006/relationships/hyperlink" Target="https://github.com/OpenChain-Project/Reference-Material/issues/102"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AI Work Group</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2025-09-02</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2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dirty="0"/>
              <a:t> Examples 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News</a:t>
            </a:r>
          </a:p>
          <a:p>
            <a:pPr marL="285750" indent="-285750">
              <a:spcAft>
                <a:spcPts val="1200"/>
              </a:spcAft>
            </a:pPr>
            <a:r>
              <a:rPr lang="en-US" dirty="0"/>
              <a:t>Reviewing comments around the AI Compliance Guide</a:t>
            </a:r>
          </a:p>
          <a:p>
            <a:pPr marL="285750" indent="-285750">
              <a:spcAft>
                <a:spcPts val="1200"/>
              </a:spcAft>
            </a:pPr>
            <a:r>
              <a:rPr lang="en-US" dirty="0"/>
              <a:t>Any Other Business?</a:t>
            </a:r>
          </a:p>
          <a:p>
            <a:pPr marL="0" indent="0">
              <a:spcAft>
                <a:spcPts val="1200"/>
              </a:spcAft>
              <a:buNone/>
            </a:pPr>
            <a:endParaRPr lang="en-US" dirty="0"/>
          </a:p>
          <a:p>
            <a:pPr marL="0" indent="0">
              <a:spcAft>
                <a:spcPts val="1200"/>
              </a:spcAft>
              <a:buNone/>
            </a:pPr>
            <a:r>
              <a:rPr lang="en-US" dirty="0"/>
              <a:t>As a reminder, the compliance guide can be found here:</a:t>
            </a:r>
          </a:p>
          <a:p>
            <a:pPr marL="0" indent="0">
              <a:spcAft>
                <a:spcPts val="1200"/>
              </a:spcAft>
              <a:buNone/>
            </a:pPr>
            <a:r>
              <a:rPr lang="en-US" sz="1400" dirty="0">
                <a:hlinkClick r:id="rId3"/>
              </a:rPr>
              <a:t>https://github.com/OpenChain-Project/Reference-Material/blob/master/AI-SBOM-Compliance/en/Artificial-Intelligence-System-Bill-of-Materials-Compliance-Management-Guide.md</a:t>
            </a:r>
            <a:r>
              <a:rPr lang="en-US" sz="1400" dirty="0"/>
              <a:t> </a:t>
            </a:r>
            <a:endParaRPr sz="1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9017FD-3A20-1818-4A73-BFEDEEC6EFF7}"/>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FD7CF1C3-9B37-0B9E-6379-D016E91C150E}"/>
              </a:ext>
            </a:extLst>
          </p:cNvPr>
          <p:cNvSpPr>
            <a:spLocks noGrp="1"/>
          </p:cNvSpPr>
          <p:nvPr>
            <p:ph type="body" idx="1"/>
          </p:nvPr>
        </p:nvSpPr>
        <p:spPr/>
        <p:txBody>
          <a:bodyPr/>
          <a:lstStyle/>
          <a:p>
            <a:r>
              <a:rPr lang="en-US" dirty="0"/>
              <a:t>News</a:t>
            </a:r>
          </a:p>
        </p:txBody>
      </p:sp>
    </p:spTree>
    <p:extLst>
      <p:ext uri="{BB962C8B-B14F-4D97-AF65-F5344CB8AC3E}">
        <p14:creationId xmlns:p14="http://schemas.microsoft.com/office/powerpoint/2010/main" val="19642861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E46F8019-F03F-80C4-DE82-ECC5F695E2D1}"/>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D2B8C841-E641-6F33-CCCE-170D49FDBE41}"/>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News</a:t>
            </a:r>
            <a:endParaRPr dirty="0"/>
          </a:p>
        </p:txBody>
      </p:sp>
      <p:sp>
        <p:nvSpPr>
          <p:cNvPr id="158" name="Google Shape;158;p25">
            <a:extLst>
              <a:ext uri="{FF2B5EF4-FFF2-40B4-BE49-F238E27FC236}">
                <a16:creationId xmlns:a16="http://schemas.microsoft.com/office/drawing/2014/main" id="{36D3829D-3885-85A2-55B5-8FB83BB4EEFA}"/>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AI Compliance Guide has finished public comments with five comments received</a:t>
            </a:r>
          </a:p>
          <a:p>
            <a:pPr marL="285750" indent="-285750">
              <a:spcAft>
                <a:spcPts val="1200"/>
              </a:spcAft>
            </a:pPr>
            <a:r>
              <a:rPr lang="en-US" dirty="0"/>
              <a:t>The AI Compliance Guide has been approved for release by the OpenChain Governing Board</a:t>
            </a:r>
          </a:p>
          <a:p>
            <a:pPr marL="285750" indent="-285750">
              <a:spcAft>
                <a:spcPts val="1200"/>
              </a:spcAft>
            </a:pPr>
            <a:r>
              <a:rPr lang="en-US" dirty="0"/>
              <a:t>The provisional release date is in October or November around a major open source event</a:t>
            </a:r>
            <a:endParaRPr dirty="0"/>
          </a:p>
        </p:txBody>
      </p:sp>
    </p:spTree>
    <p:extLst>
      <p:ext uri="{BB962C8B-B14F-4D97-AF65-F5344CB8AC3E}">
        <p14:creationId xmlns:p14="http://schemas.microsoft.com/office/powerpoint/2010/main" val="22122019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D912-4F20-EE90-CA31-FCA17EE00481}"/>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0F5DC3D5-FDCF-9D14-CBD4-3E8897D493E5}"/>
              </a:ext>
            </a:extLst>
          </p:cNvPr>
          <p:cNvSpPr>
            <a:spLocks noGrp="1"/>
          </p:cNvSpPr>
          <p:nvPr>
            <p:ph type="body" idx="1"/>
          </p:nvPr>
        </p:nvSpPr>
        <p:spPr/>
        <p:txBody>
          <a:bodyPr>
            <a:normAutofit fontScale="92500"/>
          </a:bodyPr>
          <a:lstStyle/>
          <a:p>
            <a:r>
              <a:rPr lang="en-US" dirty="0"/>
              <a:t>Reviewing comments around the AI Compliance Guide</a:t>
            </a:r>
          </a:p>
        </p:txBody>
      </p:sp>
    </p:spTree>
    <p:extLst>
      <p:ext uri="{BB962C8B-B14F-4D97-AF65-F5344CB8AC3E}">
        <p14:creationId xmlns:p14="http://schemas.microsoft.com/office/powerpoint/2010/main" val="42719219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a:extLst>
            <a:ext uri="{FF2B5EF4-FFF2-40B4-BE49-F238E27FC236}">
              <a16:creationId xmlns:a16="http://schemas.microsoft.com/office/drawing/2014/main" id="{71092D7C-0CB8-1E84-84F4-5F49A8C0F6F3}"/>
            </a:ext>
          </a:extLst>
        </p:cNvPr>
        <p:cNvGrpSpPr/>
        <p:nvPr/>
      </p:nvGrpSpPr>
      <p:grpSpPr>
        <a:xfrm>
          <a:off x="0" y="0"/>
          <a:ext cx="0" cy="0"/>
          <a:chOff x="0" y="0"/>
          <a:chExt cx="0" cy="0"/>
        </a:xfrm>
      </p:grpSpPr>
      <p:sp>
        <p:nvSpPr>
          <p:cNvPr id="157" name="Google Shape;157;p25">
            <a:extLst>
              <a:ext uri="{FF2B5EF4-FFF2-40B4-BE49-F238E27FC236}">
                <a16:creationId xmlns:a16="http://schemas.microsoft.com/office/drawing/2014/main" id="{68E53977-32A4-1714-20B9-F3DC3F600A68}"/>
              </a:ext>
            </a:extLst>
          </p:cNvPr>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Reviewing Comments</a:t>
            </a:r>
            <a:endParaRPr dirty="0"/>
          </a:p>
        </p:txBody>
      </p:sp>
      <p:sp>
        <p:nvSpPr>
          <p:cNvPr id="158" name="Google Shape;158;p25">
            <a:extLst>
              <a:ext uri="{FF2B5EF4-FFF2-40B4-BE49-F238E27FC236}">
                <a16:creationId xmlns:a16="http://schemas.microsoft.com/office/drawing/2014/main" id="{6C45DDC5-0E03-66A6-AEEF-54D79E6A1A5D}"/>
              </a:ext>
            </a:extLst>
          </p:cNvPr>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0" indent="0">
              <a:spcAft>
                <a:spcPts val="1200"/>
              </a:spcAft>
              <a:buNone/>
            </a:pPr>
            <a:r>
              <a:rPr lang="en-US" dirty="0"/>
              <a:t>The comments were received via GitHub:</a:t>
            </a:r>
          </a:p>
          <a:p>
            <a:pPr marL="285750" indent="-285750">
              <a:spcAft>
                <a:spcPts val="1200"/>
              </a:spcAft>
            </a:pPr>
            <a:r>
              <a:rPr lang="en-US" dirty="0">
                <a:hlinkClick r:id="rId3"/>
              </a:rPr>
              <a:t>https://github.com/OpenChain-Project/Reference-Material/issues/101</a:t>
            </a:r>
            <a:r>
              <a:rPr lang="en-US" dirty="0"/>
              <a:t> </a:t>
            </a:r>
          </a:p>
          <a:p>
            <a:pPr marL="285750" indent="-285750">
              <a:spcAft>
                <a:spcPts val="1200"/>
              </a:spcAft>
            </a:pPr>
            <a:r>
              <a:rPr lang="en-US" dirty="0">
                <a:hlinkClick r:id="rId4"/>
              </a:rPr>
              <a:t>https://github.com/OpenChain-Project/Reference-Material/issues/102</a:t>
            </a:r>
            <a:r>
              <a:rPr lang="en-US" dirty="0"/>
              <a:t> </a:t>
            </a:r>
          </a:p>
          <a:p>
            <a:pPr marL="285750" indent="-285750">
              <a:spcAft>
                <a:spcPts val="1200"/>
              </a:spcAft>
            </a:pPr>
            <a:r>
              <a:rPr lang="en-US" dirty="0">
                <a:hlinkClick r:id="rId5"/>
              </a:rPr>
              <a:t>https://github.com/OpenChain-Project/Reference-Material/issues/107</a:t>
            </a:r>
            <a:r>
              <a:rPr lang="en-US" dirty="0"/>
              <a:t> </a:t>
            </a:r>
          </a:p>
          <a:p>
            <a:pPr marL="285750" indent="-285750">
              <a:spcAft>
                <a:spcPts val="1200"/>
              </a:spcAft>
            </a:pPr>
            <a:r>
              <a:rPr lang="en-US" dirty="0">
                <a:hlinkClick r:id="rId6"/>
              </a:rPr>
              <a:t>https://github.com/OpenChain-Project/Reference-Material/issues/108</a:t>
            </a:r>
            <a:r>
              <a:rPr lang="en-US" dirty="0"/>
              <a:t> </a:t>
            </a:r>
          </a:p>
          <a:p>
            <a:pPr marL="285750" indent="-285750">
              <a:spcAft>
                <a:spcPts val="1200"/>
              </a:spcAft>
            </a:pPr>
            <a:r>
              <a:rPr lang="en-US" dirty="0">
                <a:hlinkClick r:id="rId7"/>
              </a:rPr>
              <a:t>https://github.com/OpenChain-Project/Reference-Material/issues/109</a:t>
            </a:r>
            <a:r>
              <a:rPr lang="en-US" dirty="0"/>
              <a:t> </a:t>
            </a:r>
            <a:endParaRPr dirty="0"/>
          </a:p>
        </p:txBody>
      </p:sp>
    </p:spTree>
    <p:extLst>
      <p:ext uri="{BB962C8B-B14F-4D97-AF65-F5344CB8AC3E}">
        <p14:creationId xmlns:p14="http://schemas.microsoft.com/office/powerpoint/2010/main" val="12129660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B2FB8D-2C7F-5B83-A46A-224D6D8F5063}"/>
            </a:ext>
          </a:extLst>
        </p:cNvPr>
        <p:cNvGrpSpPr/>
        <p:nvPr/>
      </p:nvGrpSpPr>
      <p:grpSpPr>
        <a:xfrm>
          <a:off x="0" y="0"/>
          <a:ext cx="0" cy="0"/>
          <a:chOff x="0" y="0"/>
          <a:chExt cx="0" cy="0"/>
        </a:xfrm>
      </p:grpSpPr>
      <p:sp>
        <p:nvSpPr>
          <p:cNvPr id="2" name="Text Placeholder 1">
            <a:extLst>
              <a:ext uri="{FF2B5EF4-FFF2-40B4-BE49-F238E27FC236}">
                <a16:creationId xmlns:a16="http://schemas.microsoft.com/office/drawing/2014/main" id="{999A60B9-644D-5999-0133-563D226AA17C}"/>
              </a:ext>
            </a:extLst>
          </p:cNvPr>
          <p:cNvSpPr>
            <a:spLocks noGrp="1"/>
          </p:cNvSpPr>
          <p:nvPr>
            <p:ph type="body" idx="1"/>
          </p:nvPr>
        </p:nvSpPr>
        <p:spPr/>
        <p:txBody>
          <a:bodyPr>
            <a:normAutofit/>
          </a:bodyPr>
          <a:lstStyle/>
          <a:p>
            <a:r>
              <a:rPr lang="en-US" dirty="0"/>
              <a:t>Any Other Business?</a:t>
            </a:r>
          </a:p>
        </p:txBody>
      </p:sp>
    </p:spTree>
    <p:extLst>
      <p:ext uri="{BB962C8B-B14F-4D97-AF65-F5344CB8AC3E}">
        <p14:creationId xmlns:p14="http://schemas.microsoft.com/office/powerpoint/2010/main" val="22847100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B17FCAD-48F7-1928-D5EC-55B993991334}"/>
              </a:ext>
            </a:extLst>
          </p:cNvPr>
          <p:cNvSpPr>
            <a:spLocks noGrp="1"/>
          </p:cNvSpPr>
          <p:nvPr>
            <p:ph type="body" idx="1"/>
          </p:nvPr>
        </p:nvSpPr>
        <p:spPr/>
        <p:txBody>
          <a:bodyPr/>
          <a:lstStyle/>
          <a:p>
            <a:r>
              <a:rPr lang="en-US" dirty="0"/>
              <a:t>Thank you and see you next time!</a:t>
            </a:r>
          </a:p>
        </p:txBody>
      </p:sp>
    </p:spTree>
    <p:extLst>
      <p:ext uri="{BB962C8B-B14F-4D97-AF65-F5344CB8AC3E}">
        <p14:creationId xmlns:p14="http://schemas.microsoft.com/office/powerpoint/2010/main" val="656836259"/>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TotalTime>
  <Words>351</Words>
  <Application>Microsoft Macintosh PowerPoint</Application>
  <PresentationFormat>On-screen Show (16:9)</PresentationFormat>
  <Paragraphs>27</Paragraphs>
  <Slides>9</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Roboto Slab Light</vt:lpstr>
      <vt:lpstr>Roboto</vt:lpstr>
      <vt:lpstr>Open Sans Medium</vt:lpstr>
      <vt:lpstr>Linux Foundation EU Theme 2023</vt:lpstr>
      <vt:lpstr>OpenChain AI Work Group</vt:lpstr>
      <vt:lpstr>Anti-Trust Policy Notice</vt:lpstr>
      <vt:lpstr>Agenda</vt:lpstr>
      <vt:lpstr>PowerPoint Presentation</vt:lpstr>
      <vt:lpstr>News</vt:lpstr>
      <vt:lpstr>PowerPoint Presentation</vt:lpstr>
      <vt:lpstr>Reviewing Comments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5</cp:revision>
  <dcterms:modified xsi:type="dcterms:W3CDTF">2025-09-02T12:28:47Z</dcterms:modified>
</cp:coreProperties>
</file>