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7"/>
  </p:notesMasterIdLst>
  <p:sldIdLst>
    <p:sldId id="257" r:id="rId2"/>
    <p:sldId id="269" r:id="rId3"/>
    <p:sldId id="263" r:id="rId4"/>
    <p:sldId id="272" r:id="rId5"/>
    <p:sldId id="273" r:id="rId6"/>
    <p:sldId id="274" r:id="rId7"/>
    <p:sldId id="275" r:id="rId8"/>
    <p:sldId id="278" r:id="rId9"/>
    <p:sldId id="284" r:id="rId10"/>
    <p:sldId id="279" r:id="rId11"/>
    <p:sldId id="282" r:id="rId12"/>
    <p:sldId id="280" r:id="rId13"/>
    <p:sldId id="283" r:id="rId14"/>
    <p:sldId id="281" r:id="rId15"/>
    <p:sldId id="270" r:id="rId16"/>
  </p:sldIdLst>
  <p:sldSz cx="9144000" cy="5143500" type="screen16x9"/>
  <p:notesSz cx="6858000" cy="9144000"/>
  <p:embeddedFontLst>
    <p:embeddedFont>
      <p:font typeface="Open Sans Medium" panose="020B03060305040202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
      <p:font typeface="Roboto Slab Light" panose="020F0302020204030204" pitchFamily="3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260"/>
  </p:normalViewPr>
  <p:slideViewPr>
    <p:cSldViewPr snapToGrid="0">
      <p:cViewPr>
        <p:scale>
          <a:sx n="182" d="100"/>
          <a:sy n="182" d="100"/>
        </p:scale>
        <p:origin x="144" y="2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0945EBA8-F201-E408-F23E-2C715A58C8E9}"/>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6A0A8830-1E96-271B-7154-7CEB85EA2A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E8F34931-D64D-F695-1EB2-F361268FB7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134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CED29CBE-24DE-C564-3E61-77A5E339E1BA}"/>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17D80A5-CA09-E6BF-DD20-0FF97E6273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186589FC-74D1-BDE9-CFB2-3DFA18D013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2569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C6477847-6ED3-C6AF-FF3D-D00532B3A305}"/>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B7DE440B-7081-E42E-9A1E-957441948C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9F3C7AE3-E3B7-E591-231A-59E5B68327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767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12E5086E-2D36-A316-91BB-F4143A82DE5D}"/>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833E598-465C-2DC2-D2BE-28802D1A03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89B5B943-3ED1-702A-A931-9481075D01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558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B34B3F29-5A11-6251-0327-F1645273B392}"/>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801655A1-992F-D46E-1928-7BFF3E3FCA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7D222D0D-93E0-EC56-C105-3DDBDEFFB3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999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reserve="1" userDrawn="1">
  <p:cSld name="1_Section 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311700" y="195036"/>
            <a:ext cx="1833659" cy="978539"/>
          </a:xfrm>
          <a:prstGeom prst="rect">
            <a:avLst/>
          </a:prstGeom>
        </p:spPr>
      </p:pic>
      <p:sp>
        <p:nvSpPr>
          <p:cNvPr id="3" name="Google Shape;108;p16">
            <a:extLst>
              <a:ext uri="{FF2B5EF4-FFF2-40B4-BE49-F238E27FC236}">
                <a16:creationId xmlns:a16="http://schemas.microsoft.com/office/drawing/2014/main" id="{1ABDD055-C1B2-2B1E-627F-269F51FD4149}"/>
              </a:ext>
            </a:extLst>
          </p:cNvPr>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4" name="Google Shape;109;p16">
            <a:extLst>
              <a:ext uri="{FF2B5EF4-FFF2-40B4-BE49-F238E27FC236}">
                <a16:creationId xmlns:a16="http://schemas.microsoft.com/office/drawing/2014/main" id="{2CD2649E-9AE8-C63F-FF4B-51E743DE543F}"/>
              </a:ext>
            </a:extLst>
          </p:cNvPr>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dirty="0"/>
          </a:p>
        </p:txBody>
      </p:sp>
    </p:spTree>
    <p:extLst>
      <p:ext uri="{BB962C8B-B14F-4D97-AF65-F5344CB8AC3E}">
        <p14:creationId xmlns:p14="http://schemas.microsoft.com/office/powerpoint/2010/main" val="8383675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8" r:id="rId3"/>
    <p:sldLayoutId id="2147483659" r:id="rId4"/>
    <p:sldLayoutId id="2147483661"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air-governance-framework.finos.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openchainproject.org/participat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OpenChain-Project/Reference-Material/blob/master/AI-SBOM-Compliance/en/Artificial-Intelligence-System-Bill-of-Materials-Compliance-Management-Guid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AI Work Group</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2025-10-07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3475C-9E7B-75CB-D912-53CB7CAEFF24}"/>
            </a:ext>
          </a:extLst>
        </p:cNvPr>
        <p:cNvGrpSpPr/>
        <p:nvPr/>
      </p:nvGrpSpPr>
      <p:grpSpPr>
        <a:xfrm>
          <a:off x="0" y="0"/>
          <a:ext cx="0" cy="0"/>
          <a:chOff x="0" y="0"/>
          <a:chExt cx="0" cy="0"/>
        </a:xfrm>
      </p:grpSpPr>
      <p:sp>
        <p:nvSpPr>
          <p:cNvPr id="6" name="Text Placeholder 1">
            <a:extLst>
              <a:ext uri="{FF2B5EF4-FFF2-40B4-BE49-F238E27FC236}">
                <a16:creationId xmlns:a16="http://schemas.microsoft.com/office/drawing/2014/main" id="{1CDAE7A2-B99A-6943-F700-68C5D995C1B9}"/>
              </a:ext>
            </a:extLst>
          </p:cNvPr>
          <p:cNvSpPr>
            <a:spLocks noGrp="1"/>
          </p:cNvSpPr>
          <p:nvPr>
            <p:ph type="body" idx="1"/>
          </p:nvPr>
        </p:nvSpPr>
        <p:spPr>
          <a:xfrm>
            <a:off x="319499" y="4230575"/>
            <a:ext cx="8327195" cy="598800"/>
          </a:xfrm>
        </p:spPr>
        <p:txBody>
          <a:bodyPr>
            <a:normAutofit fontScale="92500" lnSpcReduction="20000"/>
          </a:bodyPr>
          <a:lstStyle/>
          <a:p>
            <a:pPr marL="0" indent="0"/>
            <a:r>
              <a:rPr lang="en-US" dirty="0"/>
              <a:t>Item #4: Early market feedback can be used to update the guide for solution/market fit – Your help is requested</a:t>
            </a:r>
          </a:p>
        </p:txBody>
      </p:sp>
    </p:spTree>
    <p:extLst>
      <p:ext uri="{BB962C8B-B14F-4D97-AF65-F5344CB8AC3E}">
        <p14:creationId xmlns:p14="http://schemas.microsoft.com/office/powerpoint/2010/main" val="312323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BBB2AEA4-52B6-252F-69C0-28E93CF09E8D}"/>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F4200118-5263-CE70-97AE-5B0E454C6EC7}"/>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lvl="0"/>
            <a:r>
              <a:rPr lang="en-US" dirty="0"/>
              <a:t>Releasing the guide is only half the story</a:t>
            </a:r>
            <a:endParaRPr dirty="0"/>
          </a:p>
        </p:txBody>
      </p:sp>
      <p:sp>
        <p:nvSpPr>
          <p:cNvPr id="158" name="Google Shape;158;p25">
            <a:extLst>
              <a:ext uri="{FF2B5EF4-FFF2-40B4-BE49-F238E27FC236}">
                <a16:creationId xmlns:a16="http://schemas.microsoft.com/office/drawing/2014/main" id="{1C07D6D9-D069-BDAB-54FC-C5F61C76E793}"/>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10000"/>
          </a:bodyPr>
          <a:lstStyle/>
          <a:p>
            <a:pPr marL="0" indent="0">
              <a:spcAft>
                <a:spcPts val="1200"/>
              </a:spcAft>
              <a:buNone/>
            </a:pPr>
            <a:r>
              <a:rPr lang="en-US" dirty="0"/>
              <a:t>As we learned from the security guide back in 2022, the development and release of a guide is the beginning of a longer journey.</a:t>
            </a:r>
          </a:p>
          <a:p>
            <a:pPr marL="0" indent="0">
              <a:spcAft>
                <a:spcPts val="1200"/>
              </a:spcAft>
              <a:buNone/>
            </a:pPr>
            <a:r>
              <a:rPr lang="en-US" dirty="0"/>
              <a:t>This echoes what we learned with the first OpenChain specification in 2016.</a:t>
            </a:r>
          </a:p>
          <a:p>
            <a:pPr marL="0" indent="0">
              <a:spcAft>
                <a:spcPts val="1200"/>
              </a:spcAft>
              <a:buNone/>
            </a:pPr>
            <a:r>
              <a:rPr lang="en-US" dirty="0"/>
              <a:t>The 2016 specification quickly iterated from 1.0 to 1.1 to 1.2 before work started on a second generation. The iterative updates were based on feedback from early engagers, and including their feedback was key to market growth.</a:t>
            </a:r>
          </a:p>
          <a:p>
            <a:pPr marL="0" indent="0">
              <a:spcAft>
                <a:spcPts val="1200"/>
              </a:spcAft>
              <a:buNone/>
            </a:pPr>
            <a:r>
              <a:rPr lang="en-US" dirty="0"/>
              <a:t>The same will apply here, and it means we will have work to do in collecting, reviewing and integrating feedback to timely updates around this young document.</a:t>
            </a:r>
            <a:endParaRPr dirty="0"/>
          </a:p>
        </p:txBody>
      </p:sp>
    </p:spTree>
    <p:extLst>
      <p:ext uri="{BB962C8B-B14F-4D97-AF65-F5344CB8AC3E}">
        <p14:creationId xmlns:p14="http://schemas.microsoft.com/office/powerpoint/2010/main" val="452654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DD41E-C94F-97EC-1D0B-58B6A87C23F2}"/>
            </a:ext>
          </a:extLst>
        </p:cNvPr>
        <p:cNvGrpSpPr/>
        <p:nvPr/>
      </p:nvGrpSpPr>
      <p:grpSpPr>
        <a:xfrm>
          <a:off x="0" y="0"/>
          <a:ext cx="0" cy="0"/>
          <a:chOff x="0" y="0"/>
          <a:chExt cx="0" cy="0"/>
        </a:xfrm>
      </p:grpSpPr>
      <p:sp>
        <p:nvSpPr>
          <p:cNvPr id="6" name="Text Placeholder 1">
            <a:extLst>
              <a:ext uri="{FF2B5EF4-FFF2-40B4-BE49-F238E27FC236}">
                <a16:creationId xmlns:a16="http://schemas.microsoft.com/office/drawing/2014/main" id="{4166293E-31DB-5609-AC27-2F0B4029D03D}"/>
              </a:ext>
            </a:extLst>
          </p:cNvPr>
          <p:cNvSpPr>
            <a:spLocks noGrp="1"/>
          </p:cNvSpPr>
          <p:nvPr>
            <p:ph type="body" idx="1"/>
          </p:nvPr>
        </p:nvSpPr>
        <p:spPr>
          <a:xfrm>
            <a:off x="319499" y="4230575"/>
            <a:ext cx="8327195" cy="598800"/>
          </a:xfrm>
        </p:spPr>
        <p:txBody>
          <a:bodyPr>
            <a:normAutofit/>
          </a:bodyPr>
          <a:lstStyle/>
          <a:p>
            <a:pPr marL="0" indent="0"/>
            <a:r>
              <a:rPr lang="en-US" dirty="0"/>
              <a:t>Item #5: FINOS working group</a:t>
            </a:r>
          </a:p>
        </p:txBody>
      </p:sp>
    </p:spTree>
    <p:extLst>
      <p:ext uri="{BB962C8B-B14F-4D97-AF65-F5344CB8AC3E}">
        <p14:creationId xmlns:p14="http://schemas.microsoft.com/office/powerpoint/2010/main" val="4150459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35860118-409F-3596-9A31-89F60AE54B22}"/>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0A8596BB-7D5C-DF7C-B09B-DFC022EE5260}"/>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We have synergy with another LF project</a:t>
            </a:r>
            <a:endParaRPr dirty="0"/>
          </a:p>
        </p:txBody>
      </p:sp>
      <p:sp>
        <p:nvSpPr>
          <p:cNvPr id="158" name="Google Shape;158;p25">
            <a:extLst>
              <a:ext uri="{FF2B5EF4-FFF2-40B4-BE49-F238E27FC236}">
                <a16:creationId xmlns:a16="http://schemas.microsoft.com/office/drawing/2014/main" id="{CB0EA604-8DA2-B23F-9413-E554C94A7539}"/>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10000"/>
          </a:bodyPr>
          <a:lstStyle/>
          <a:p>
            <a:pPr marL="0" indent="0">
              <a:spcAft>
                <a:spcPts val="1200"/>
              </a:spcAft>
              <a:buNone/>
            </a:pPr>
            <a:r>
              <a:rPr lang="en-US" dirty="0"/>
              <a:t>We have a request from FINOS (bank open source) to help them consider ways to turn an AI governance framework into an ISO standard: </a:t>
            </a:r>
            <a:br>
              <a:rPr lang="en-US" dirty="0"/>
            </a:br>
            <a:r>
              <a:rPr lang="en-US" dirty="0">
                <a:hlinkClick r:id="rId3"/>
              </a:rPr>
              <a:t>https://air-governance-framework.finos.org</a:t>
            </a:r>
            <a:endParaRPr lang="en-US" dirty="0"/>
          </a:p>
          <a:p>
            <a:pPr marL="0" indent="0">
              <a:spcAft>
                <a:spcPts val="1200"/>
              </a:spcAft>
              <a:buNone/>
            </a:pPr>
            <a:r>
              <a:rPr lang="en-US" dirty="0"/>
              <a:t>The OpenChain Specification Working Group will be walking through this on their call tomorrow (October 8</a:t>
            </a:r>
            <a:r>
              <a:rPr lang="en-US" baseline="30000" dirty="0"/>
              <a:t>th</a:t>
            </a:r>
            <a:r>
              <a:rPr lang="en-US" dirty="0"/>
              <a:t> at 16:30 UTC): </a:t>
            </a:r>
          </a:p>
          <a:p>
            <a:pPr marL="0" indent="0">
              <a:spcAft>
                <a:spcPts val="1200"/>
              </a:spcAft>
              <a:buNone/>
            </a:pPr>
            <a:r>
              <a:rPr lang="en-US" dirty="0">
                <a:hlinkClick r:id="rId4"/>
              </a:rPr>
              <a:t>https://openchainproject.org/participate</a:t>
            </a:r>
            <a:r>
              <a:rPr lang="en-US" dirty="0"/>
              <a:t> </a:t>
            </a:r>
          </a:p>
          <a:p>
            <a:pPr marL="0" indent="0">
              <a:spcAft>
                <a:spcPts val="1200"/>
              </a:spcAft>
              <a:buNone/>
            </a:pPr>
            <a:r>
              <a:rPr lang="en-US" dirty="0"/>
              <a:t>First thoughts: there is a lot of work to do to turn this series of information and solution ideas into a specification, but it seems like an interesting journey, and it would be interesting to see if we could collaborate if the community agrees.</a:t>
            </a:r>
          </a:p>
          <a:p>
            <a:pPr marL="0" indent="0">
              <a:spcAft>
                <a:spcPts val="1200"/>
              </a:spcAft>
              <a:buNone/>
            </a:pPr>
            <a:endParaRPr lang="en-US" dirty="0"/>
          </a:p>
          <a:p>
            <a:pPr marL="0" indent="0">
              <a:spcAft>
                <a:spcPts val="1200"/>
              </a:spcAft>
              <a:buNone/>
            </a:pPr>
            <a:endParaRPr dirty="0"/>
          </a:p>
        </p:txBody>
      </p:sp>
    </p:spTree>
    <p:extLst>
      <p:ext uri="{BB962C8B-B14F-4D97-AF65-F5344CB8AC3E}">
        <p14:creationId xmlns:p14="http://schemas.microsoft.com/office/powerpoint/2010/main" val="1762309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3E519-3EF6-B870-CAE9-FE52E6D3BB3A}"/>
            </a:ext>
          </a:extLst>
        </p:cNvPr>
        <p:cNvGrpSpPr/>
        <p:nvPr/>
      </p:nvGrpSpPr>
      <p:grpSpPr>
        <a:xfrm>
          <a:off x="0" y="0"/>
          <a:ext cx="0" cy="0"/>
          <a:chOff x="0" y="0"/>
          <a:chExt cx="0" cy="0"/>
        </a:xfrm>
      </p:grpSpPr>
      <p:sp>
        <p:nvSpPr>
          <p:cNvPr id="6" name="Text Placeholder 1">
            <a:extLst>
              <a:ext uri="{FF2B5EF4-FFF2-40B4-BE49-F238E27FC236}">
                <a16:creationId xmlns:a16="http://schemas.microsoft.com/office/drawing/2014/main" id="{FDC453AF-4B13-7233-C117-11EF69257E44}"/>
              </a:ext>
            </a:extLst>
          </p:cNvPr>
          <p:cNvSpPr>
            <a:spLocks noGrp="1"/>
          </p:cNvSpPr>
          <p:nvPr>
            <p:ph type="body" idx="1"/>
          </p:nvPr>
        </p:nvSpPr>
        <p:spPr>
          <a:xfrm>
            <a:off x="319499" y="4230575"/>
            <a:ext cx="8327195" cy="598800"/>
          </a:xfrm>
        </p:spPr>
        <p:txBody>
          <a:bodyPr>
            <a:normAutofit/>
          </a:bodyPr>
          <a:lstStyle/>
          <a:p>
            <a:pPr marL="0" indent="0"/>
            <a:r>
              <a:rPr lang="en-US" dirty="0"/>
              <a:t>Item #6: Any Other Business</a:t>
            </a:r>
          </a:p>
        </p:txBody>
      </p:sp>
    </p:spTree>
    <p:extLst>
      <p:ext uri="{BB962C8B-B14F-4D97-AF65-F5344CB8AC3E}">
        <p14:creationId xmlns:p14="http://schemas.microsoft.com/office/powerpoint/2010/main" val="3721321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17FCAD-48F7-1928-D5EC-55B993991334}"/>
              </a:ext>
            </a:extLst>
          </p:cNvPr>
          <p:cNvSpPr>
            <a:spLocks noGrp="1"/>
          </p:cNvSpPr>
          <p:nvPr>
            <p:ph type="body" idx="1"/>
          </p:nvPr>
        </p:nvSpPr>
        <p:spPr/>
        <p:txBody>
          <a:bodyPr/>
          <a:lstStyle/>
          <a:p>
            <a:r>
              <a:rPr lang="en-US" dirty="0"/>
              <a:t>Thank you and see you next time!</a:t>
            </a:r>
          </a:p>
        </p:txBody>
      </p:sp>
    </p:spTree>
    <p:extLst>
      <p:ext uri="{BB962C8B-B14F-4D97-AF65-F5344CB8AC3E}">
        <p14:creationId xmlns:p14="http://schemas.microsoft.com/office/powerpoint/2010/main" val="65683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20000"/>
          </a:bodyPr>
          <a:lstStyle/>
          <a:p>
            <a:pPr marL="285750" indent="-285750">
              <a:spcAft>
                <a:spcPts val="1200"/>
              </a:spcAft>
            </a:pPr>
            <a:r>
              <a:rPr lang="en-US" dirty="0"/>
              <a:t>Item #1: We have completed the AI SBOM Compliance Management Guide</a:t>
            </a:r>
          </a:p>
          <a:p>
            <a:pPr marL="285750" indent="-285750">
              <a:spcAft>
                <a:spcPts val="1200"/>
              </a:spcAft>
            </a:pPr>
            <a:r>
              <a:rPr lang="en-US" dirty="0"/>
              <a:t>Item #2: We are going live on 20th October – your help with promotion is requested</a:t>
            </a:r>
          </a:p>
          <a:p>
            <a:pPr marL="285750" indent="-285750">
              <a:spcAft>
                <a:spcPts val="1200"/>
              </a:spcAft>
            </a:pPr>
            <a:r>
              <a:rPr lang="en-US" dirty="0"/>
              <a:t>Item #3: We have started coordination with Lord Clement-Jones in the UK, UK working group, Spec Group, LF legal conference and </a:t>
            </a:r>
            <a:r>
              <a:rPr lang="en-US" dirty="0" err="1"/>
              <a:t>PyTorch</a:t>
            </a:r>
            <a:r>
              <a:rPr lang="en-US" dirty="0"/>
              <a:t> conference</a:t>
            </a:r>
          </a:p>
          <a:p>
            <a:pPr marL="285750" indent="-285750">
              <a:spcAft>
                <a:spcPts val="1200"/>
              </a:spcAft>
            </a:pPr>
            <a:r>
              <a:rPr lang="en-US" dirty="0"/>
              <a:t>Item #4: Early market feedback can be used to update the guide for solution/market fit – Your help is requested</a:t>
            </a:r>
          </a:p>
          <a:p>
            <a:pPr marL="285750" indent="-285750">
              <a:spcAft>
                <a:spcPts val="1200"/>
              </a:spcAft>
            </a:pPr>
            <a:r>
              <a:rPr lang="en-US" dirty="0"/>
              <a:t>Item #5: FINOS working group</a:t>
            </a:r>
          </a:p>
          <a:p>
            <a:pPr marL="285750" indent="-285750">
              <a:spcAft>
                <a:spcPts val="1200"/>
              </a:spcAft>
            </a:pPr>
            <a:r>
              <a:rPr lang="en-US" dirty="0"/>
              <a:t>Item #6: Any Other Business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017FD-3A20-1818-4A73-BFEDEEC6EFF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D7CF1C3-9B37-0B9E-6379-D016E91C150E}"/>
              </a:ext>
            </a:extLst>
          </p:cNvPr>
          <p:cNvSpPr>
            <a:spLocks noGrp="1"/>
          </p:cNvSpPr>
          <p:nvPr>
            <p:ph type="body" idx="1"/>
          </p:nvPr>
        </p:nvSpPr>
        <p:spPr>
          <a:xfrm>
            <a:off x="319499" y="4230575"/>
            <a:ext cx="8327195" cy="598800"/>
          </a:xfrm>
        </p:spPr>
        <p:txBody>
          <a:bodyPr>
            <a:normAutofit/>
          </a:bodyPr>
          <a:lstStyle/>
          <a:p>
            <a:r>
              <a:rPr lang="en-US" dirty="0"/>
              <a:t>Item #1: We have completed the AI SBOM Compliance Management Guide</a:t>
            </a:r>
          </a:p>
        </p:txBody>
      </p:sp>
    </p:spTree>
    <p:extLst>
      <p:ext uri="{BB962C8B-B14F-4D97-AF65-F5344CB8AC3E}">
        <p14:creationId xmlns:p14="http://schemas.microsoft.com/office/powerpoint/2010/main" val="196428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E46F8019-F03F-80C4-DE82-ECC5F695E2D1}"/>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D2B8C841-E641-6F33-CCCE-170D49FDBE41}"/>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completion of the Guide means</a:t>
            </a:r>
          </a:p>
        </p:txBody>
      </p:sp>
      <p:sp>
        <p:nvSpPr>
          <p:cNvPr id="158" name="Google Shape;158;p25">
            <a:extLst>
              <a:ext uri="{FF2B5EF4-FFF2-40B4-BE49-F238E27FC236}">
                <a16:creationId xmlns:a16="http://schemas.microsoft.com/office/drawing/2014/main" id="{36D3829D-3885-85A2-55B5-8FB83BB4EEFA}"/>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We finished public comments</a:t>
            </a:r>
          </a:p>
          <a:p>
            <a:pPr marL="285750" indent="-285750">
              <a:spcAft>
                <a:spcPts val="1200"/>
              </a:spcAft>
            </a:pPr>
            <a:r>
              <a:rPr lang="en-US" dirty="0"/>
              <a:t>We finished Governing Board review</a:t>
            </a:r>
          </a:p>
          <a:p>
            <a:pPr marL="285750" indent="-285750">
              <a:spcAft>
                <a:spcPts val="1200"/>
              </a:spcAft>
            </a:pPr>
            <a:r>
              <a:rPr lang="en-US" dirty="0"/>
              <a:t>We have a release date (20</a:t>
            </a:r>
            <a:r>
              <a:rPr lang="en-US" baseline="30000" dirty="0"/>
              <a:t>th</a:t>
            </a:r>
            <a:r>
              <a:rPr lang="en-US" dirty="0"/>
              <a:t> October, see next topic)</a:t>
            </a:r>
          </a:p>
          <a:p>
            <a:pPr marL="285750" indent="-285750">
              <a:spcAft>
                <a:spcPts val="1200"/>
              </a:spcAft>
            </a:pPr>
            <a:r>
              <a:rPr lang="en-US" dirty="0"/>
              <a:t>On that date, our draft guide will be converted into a published guide.</a:t>
            </a:r>
          </a:p>
          <a:p>
            <a:pPr marL="285750" indent="-285750">
              <a:spcAft>
                <a:spcPts val="1200"/>
              </a:spcAft>
            </a:pPr>
            <a:r>
              <a:rPr lang="en-US" dirty="0"/>
              <a:t>The formal home is here:</a:t>
            </a:r>
            <a:br>
              <a:rPr lang="en-US" dirty="0"/>
            </a:br>
            <a:r>
              <a:rPr lang="en-US" dirty="0">
                <a:hlinkClick r:id="rId3"/>
              </a:rPr>
              <a:t>https://github.com/OpenChain-Project/Reference-Material/blob/master/AI-SBOM-Compliance/en/Artificial-Intelligence-System-Bill-of-Materials-Compliance-Management-Guide.md</a:t>
            </a:r>
            <a:endParaRPr lang="en-US" dirty="0"/>
          </a:p>
          <a:p>
            <a:pPr marL="285750" indent="-285750">
              <a:spcAft>
                <a:spcPts val="1200"/>
              </a:spcAft>
            </a:pPr>
            <a:r>
              <a:rPr lang="en-US" dirty="0"/>
              <a:t>There will also be printable versions in the main Reference Library and on the website</a:t>
            </a:r>
            <a:endParaRPr dirty="0"/>
          </a:p>
        </p:txBody>
      </p:sp>
    </p:spTree>
    <p:extLst>
      <p:ext uri="{BB962C8B-B14F-4D97-AF65-F5344CB8AC3E}">
        <p14:creationId xmlns:p14="http://schemas.microsoft.com/office/powerpoint/2010/main" val="2212201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5D912-4F20-EE90-CA31-FCA17EE00481}"/>
            </a:ext>
          </a:extLst>
        </p:cNvPr>
        <p:cNvGrpSpPr/>
        <p:nvPr/>
      </p:nvGrpSpPr>
      <p:grpSpPr>
        <a:xfrm>
          <a:off x="0" y="0"/>
          <a:ext cx="0" cy="0"/>
          <a:chOff x="0" y="0"/>
          <a:chExt cx="0" cy="0"/>
        </a:xfrm>
      </p:grpSpPr>
      <p:sp>
        <p:nvSpPr>
          <p:cNvPr id="6" name="Text Placeholder 1">
            <a:extLst>
              <a:ext uri="{FF2B5EF4-FFF2-40B4-BE49-F238E27FC236}">
                <a16:creationId xmlns:a16="http://schemas.microsoft.com/office/drawing/2014/main" id="{0DD071FA-418C-4A53-C252-6FDAD5B91A33}"/>
              </a:ext>
            </a:extLst>
          </p:cNvPr>
          <p:cNvSpPr>
            <a:spLocks noGrp="1"/>
          </p:cNvSpPr>
          <p:nvPr>
            <p:ph type="body" idx="1"/>
          </p:nvPr>
        </p:nvSpPr>
        <p:spPr>
          <a:xfrm>
            <a:off x="319499" y="4230575"/>
            <a:ext cx="8327195" cy="598800"/>
          </a:xfrm>
        </p:spPr>
        <p:txBody>
          <a:bodyPr>
            <a:normAutofit fontScale="92500" lnSpcReduction="20000"/>
          </a:bodyPr>
          <a:lstStyle/>
          <a:p>
            <a:pPr marL="0" indent="0"/>
            <a:r>
              <a:rPr lang="en-US" dirty="0"/>
              <a:t>Item #2: We are going live on 20th October – your help with promotion is requested</a:t>
            </a:r>
          </a:p>
        </p:txBody>
      </p:sp>
    </p:spTree>
    <p:extLst>
      <p:ext uri="{BB962C8B-B14F-4D97-AF65-F5344CB8AC3E}">
        <p14:creationId xmlns:p14="http://schemas.microsoft.com/office/powerpoint/2010/main" val="4271921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71092D7C-0CB8-1E84-84F4-5F49A8C0F6F3}"/>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68E53977-32A4-1714-20B9-F3DC3F600A68}"/>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Promotion will be a community matter</a:t>
            </a:r>
            <a:endParaRPr dirty="0"/>
          </a:p>
        </p:txBody>
      </p:sp>
      <p:sp>
        <p:nvSpPr>
          <p:cNvPr id="158" name="Google Shape;158;p25">
            <a:extLst>
              <a:ext uri="{FF2B5EF4-FFF2-40B4-BE49-F238E27FC236}">
                <a16:creationId xmlns:a16="http://schemas.microsoft.com/office/drawing/2014/main" id="{6C45DDC5-0E03-66A6-AEEF-54D79E6A1A5D}"/>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70000" lnSpcReduction="20000"/>
          </a:bodyPr>
          <a:lstStyle/>
          <a:p>
            <a:pPr marL="0" indent="0">
              <a:spcAft>
                <a:spcPts val="1200"/>
              </a:spcAft>
              <a:buNone/>
            </a:pPr>
            <a:r>
              <a:rPr lang="en-US" dirty="0"/>
              <a:t>There are a few places we always promote important new work:</a:t>
            </a:r>
          </a:p>
          <a:p>
            <a:pPr marL="285750" indent="-285750">
              <a:spcAft>
                <a:spcPts val="1200"/>
              </a:spcAft>
            </a:pPr>
            <a:r>
              <a:rPr lang="en-US" dirty="0"/>
              <a:t>The website blog</a:t>
            </a:r>
          </a:p>
          <a:p>
            <a:pPr marL="285750" indent="-285750">
              <a:spcAft>
                <a:spcPts val="1200"/>
              </a:spcAft>
            </a:pPr>
            <a:r>
              <a:rPr lang="en-US" dirty="0"/>
              <a:t>The website reference material</a:t>
            </a:r>
          </a:p>
          <a:p>
            <a:pPr marL="285750" indent="-285750">
              <a:spcAft>
                <a:spcPts val="1200"/>
              </a:spcAft>
            </a:pPr>
            <a:r>
              <a:rPr lang="en-US" dirty="0"/>
              <a:t>Social media (LinkedIn, Facebook and X)</a:t>
            </a:r>
          </a:p>
          <a:p>
            <a:pPr marL="285750" indent="-285750">
              <a:spcAft>
                <a:spcPts val="1200"/>
              </a:spcAft>
            </a:pPr>
            <a:r>
              <a:rPr lang="en-US" dirty="0"/>
              <a:t>Slack (OpenChain, OpenChain Japan and TODO Group)</a:t>
            </a:r>
          </a:p>
          <a:p>
            <a:pPr marL="0" indent="0">
              <a:spcAft>
                <a:spcPts val="1200"/>
              </a:spcAft>
              <a:buNone/>
            </a:pPr>
            <a:r>
              <a:rPr lang="en-US" dirty="0"/>
              <a:t>The release of the AI Guide is an exceptionally important moment for the OpenChain Project. It mirrors the importance of the release of the Security Guide in 2022, which subsequently became an ISO standard due to market response.</a:t>
            </a:r>
          </a:p>
          <a:p>
            <a:pPr marL="0" indent="0">
              <a:spcAft>
                <a:spcPts val="1200"/>
              </a:spcAft>
              <a:buNone/>
            </a:pPr>
            <a:r>
              <a:rPr lang="en-US" dirty="0"/>
              <a:t>While the evolution of the AI Guide and whether it would become a specification (let alone an ISO standard) is an open question, the guide itself provides immediate market value. We want your help in promoting it as widely as possible to ensure all supply chain stakeholders can be made aware of its existence. </a:t>
            </a:r>
            <a:endParaRPr dirty="0"/>
          </a:p>
        </p:txBody>
      </p:sp>
    </p:spTree>
    <p:extLst>
      <p:ext uri="{BB962C8B-B14F-4D97-AF65-F5344CB8AC3E}">
        <p14:creationId xmlns:p14="http://schemas.microsoft.com/office/powerpoint/2010/main" val="1212966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427C8-E95D-DDD1-681B-04EFFACB1413}"/>
            </a:ext>
          </a:extLst>
        </p:cNvPr>
        <p:cNvGrpSpPr/>
        <p:nvPr/>
      </p:nvGrpSpPr>
      <p:grpSpPr>
        <a:xfrm>
          <a:off x="0" y="0"/>
          <a:ext cx="0" cy="0"/>
          <a:chOff x="0" y="0"/>
          <a:chExt cx="0" cy="0"/>
        </a:xfrm>
      </p:grpSpPr>
      <p:sp>
        <p:nvSpPr>
          <p:cNvPr id="6" name="Text Placeholder 1">
            <a:extLst>
              <a:ext uri="{FF2B5EF4-FFF2-40B4-BE49-F238E27FC236}">
                <a16:creationId xmlns:a16="http://schemas.microsoft.com/office/drawing/2014/main" id="{14C915FA-7DE2-52D1-C034-2C5F00E22B3A}"/>
              </a:ext>
            </a:extLst>
          </p:cNvPr>
          <p:cNvSpPr>
            <a:spLocks noGrp="1"/>
          </p:cNvSpPr>
          <p:nvPr>
            <p:ph type="body" idx="1"/>
          </p:nvPr>
        </p:nvSpPr>
        <p:spPr>
          <a:xfrm>
            <a:off x="319499" y="4230575"/>
            <a:ext cx="8327195" cy="598800"/>
          </a:xfrm>
        </p:spPr>
        <p:txBody>
          <a:bodyPr>
            <a:normAutofit fontScale="92500" lnSpcReduction="20000"/>
          </a:bodyPr>
          <a:lstStyle/>
          <a:p>
            <a:pPr marL="0" indent="0"/>
            <a:r>
              <a:rPr lang="en-US" dirty="0"/>
              <a:t>Item #3: We have started coordination with Lord Clement-Jones in the UK, UK working group, Spec Group, LF legal conference and </a:t>
            </a:r>
            <a:r>
              <a:rPr lang="en-US" dirty="0" err="1"/>
              <a:t>PyTorch</a:t>
            </a:r>
            <a:r>
              <a:rPr lang="en-US" dirty="0"/>
              <a:t> conference</a:t>
            </a:r>
          </a:p>
        </p:txBody>
      </p:sp>
    </p:spTree>
    <p:extLst>
      <p:ext uri="{BB962C8B-B14F-4D97-AF65-F5344CB8AC3E}">
        <p14:creationId xmlns:p14="http://schemas.microsoft.com/office/powerpoint/2010/main" val="205304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068FBEBE-C2B8-31E1-96CA-197A4EF5B5E9}"/>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448B3E88-1B06-97A4-B226-42CDCEDFA0B4}"/>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We are already doing a lot of background work</a:t>
            </a:r>
            <a:endParaRPr dirty="0"/>
          </a:p>
        </p:txBody>
      </p:sp>
      <p:sp>
        <p:nvSpPr>
          <p:cNvPr id="158" name="Google Shape;158;p25">
            <a:extLst>
              <a:ext uri="{FF2B5EF4-FFF2-40B4-BE49-F238E27FC236}">
                <a16:creationId xmlns:a16="http://schemas.microsoft.com/office/drawing/2014/main" id="{73266DFE-3833-E8A1-E687-FF415D11DDC1}"/>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lnSpcReduction="10000"/>
          </a:bodyPr>
          <a:lstStyle/>
          <a:p>
            <a:pPr marL="0" indent="0">
              <a:spcAft>
                <a:spcPts val="1200"/>
              </a:spcAft>
              <a:buNone/>
            </a:pPr>
            <a:r>
              <a:rPr lang="en-US" dirty="0"/>
              <a:t>Matthew has been coordinating with Lord Clement-Jones in the UK and the UK working group, a process which will provide some regional momentum to assist with feedback from policy and business professionals.</a:t>
            </a:r>
          </a:p>
          <a:p>
            <a:pPr marL="0" indent="0">
              <a:spcAft>
                <a:spcPts val="1200"/>
              </a:spcAft>
              <a:buNone/>
            </a:pPr>
            <a:r>
              <a:rPr lang="en-US" dirty="0"/>
              <a:t>We have coordination with the Specification Work Group, designed to ensure best practices can be followed in updating the guide, and ensuring expert advice is available if further development is needed.</a:t>
            </a:r>
          </a:p>
          <a:p>
            <a:pPr marL="0" indent="0">
              <a:spcAft>
                <a:spcPts val="1200"/>
              </a:spcAft>
              <a:buNone/>
            </a:pPr>
            <a:r>
              <a:rPr lang="en-US" dirty="0"/>
              <a:t>Matthew will be speaking about the guide at the LF legal conference and the </a:t>
            </a:r>
            <a:r>
              <a:rPr lang="en-US" dirty="0" err="1"/>
              <a:t>PyTorch</a:t>
            </a:r>
            <a:r>
              <a:rPr lang="en-US" dirty="0"/>
              <a:t> conference during October (that’s why we have an October 20</a:t>
            </a:r>
            <a:r>
              <a:rPr lang="en-US" baseline="30000" dirty="0"/>
              <a:t>th</a:t>
            </a:r>
            <a:r>
              <a:rPr lang="en-US" dirty="0"/>
              <a:t> release date).</a:t>
            </a:r>
          </a:p>
          <a:p>
            <a:pPr marL="0" indent="0">
              <a:spcAft>
                <a:spcPts val="1200"/>
              </a:spcAft>
              <a:buNone/>
            </a:pPr>
            <a:endParaRPr lang="en-US" dirty="0"/>
          </a:p>
        </p:txBody>
      </p:sp>
    </p:spTree>
    <p:extLst>
      <p:ext uri="{BB962C8B-B14F-4D97-AF65-F5344CB8AC3E}">
        <p14:creationId xmlns:p14="http://schemas.microsoft.com/office/powerpoint/2010/main" val="1776228064"/>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943</Words>
  <Application>Microsoft Macintosh PowerPoint</Application>
  <PresentationFormat>On-screen Show (16:9)</PresentationFormat>
  <Paragraphs>48</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Roboto</vt:lpstr>
      <vt:lpstr>Roboto Slab Light</vt:lpstr>
      <vt:lpstr>Open Sans Medium</vt:lpstr>
      <vt:lpstr>Linux Foundation EU Theme 2023</vt:lpstr>
      <vt:lpstr>OpenChain AI Work Group</vt:lpstr>
      <vt:lpstr>Anti-Trust Policy Notice</vt:lpstr>
      <vt:lpstr>Agenda</vt:lpstr>
      <vt:lpstr>PowerPoint Presentation</vt:lpstr>
      <vt:lpstr>What completion of the Guide means</vt:lpstr>
      <vt:lpstr>PowerPoint Presentation</vt:lpstr>
      <vt:lpstr>Promotion will be a community matter</vt:lpstr>
      <vt:lpstr>PowerPoint Presentation</vt:lpstr>
      <vt:lpstr>We are already doing a lot of background work</vt:lpstr>
      <vt:lpstr>PowerPoint Presentation</vt:lpstr>
      <vt:lpstr>Releasing the guide is only half the story</vt:lpstr>
      <vt:lpstr>PowerPoint Presentation</vt:lpstr>
      <vt:lpstr>We have synergy with another LF project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9</cp:revision>
  <dcterms:modified xsi:type="dcterms:W3CDTF">2025-10-07T15:22:19Z</dcterms:modified>
</cp:coreProperties>
</file>