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6"/>
  </p:notesMasterIdLst>
  <p:sldIdLst>
    <p:sldId id="257" r:id="rId2"/>
    <p:sldId id="269" r:id="rId3"/>
    <p:sldId id="270" r:id="rId4"/>
    <p:sldId id="762" r:id="rId5"/>
    <p:sldId id="764" r:id="rId6"/>
    <p:sldId id="763" r:id="rId7"/>
    <p:sldId id="765" r:id="rId8"/>
    <p:sldId id="766" r:id="rId9"/>
    <p:sldId id="767" r:id="rId10"/>
    <p:sldId id="272" r:id="rId11"/>
    <p:sldId id="752" r:id="rId12"/>
    <p:sldId id="278" r:id="rId13"/>
    <p:sldId id="279" r:id="rId14"/>
    <p:sldId id="267" r:id="rId15"/>
  </p:sldIdLst>
  <p:sldSz cx="9144000" cy="5143500" type="screen16x9"/>
  <p:notesSz cx="6858000" cy="9144000"/>
  <p:embeddedFontLst>
    <p:embeddedFont>
      <p:font typeface="Open Sans Medium" panose="020B030603050402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Light" panose="020F030202020403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p:restoredTop sz="96301"/>
  </p:normalViewPr>
  <p:slideViewPr>
    <p:cSldViewPr snapToGrid="0">
      <p:cViewPr varScale="1">
        <p:scale>
          <a:sx n="169" d="100"/>
          <a:sy n="169" d="100"/>
        </p:scale>
        <p:origin x="4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lists.openchainproject.org/g/education/topic/fw_education_sample_policy/115060609" TargetMode="External"/><Relationship Id="rId2" Type="http://schemas.openxmlformats.org/officeDocument/2006/relationships/hyperlink" Target="https://github.com/OpenChain-Project/Reference-Material/issues/103"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iuXX8j10N70dfce1-CZFWhW6S2jEqc--flcCgXMMdjg/edit?tab=t.0#heading=h.xtogtsbrin0p" TargetMode="External"/><Relationship Id="rId2" Type="http://schemas.openxmlformats.org/officeDocument/2006/relationships/hyperlink" Target="https://github.com/OpenChain-Project/Reference-Material/blob/master/AI-SBOM-Compliance/en/Artificial-Intelligence-System-Bill-of-Materials-Compliance-Management-Guide.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openchainproject.org/openchain-iso-standard-survey-202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Europe / Asia - 2025-09-17 @ 08:30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a:xfrm>
            <a:off x="311700" y="1266450"/>
            <a:ext cx="8520600" cy="3339000"/>
          </a:xfrm>
        </p:spPr>
        <p:txBody>
          <a:bodyPr>
            <a:normAutofit/>
          </a:bodyPr>
          <a:lstStyle/>
          <a:p>
            <a:pPr marL="114300" indent="0">
              <a:buNone/>
            </a:pPr>
            <a:r>
              <a:rPr lang="en-US" dirty="0"/>
              <a:t>LFC193 review continuing</a:t>
            </a:r>
          </a:p>
          <a:p>
            <a:pPr marL="114300" indent="0">
              <a:buNone/>
            </a:pPr>
            <a:endParaRPr lang="en-US" dirty="0"/>
          </a:p>
          <a:p>
            <a:r>
              <a:rPr lang="en-US" dirty="0"/>
              <a:t>One bug fixed in </a:t>
            </a:r>
            <a:r>
              <a:rPr lang="en-US" dirty="0" err="1"/>
              <a:t>github</a:t>
            </a:r>
            <a:r>
              <a:rPr lang="en-US" dirty="0"/>
              <a:t>:</a:t>
            </a:r>
            <a:br>
              <a:rPr lang="en-US" dirty="0"/>
            </a:br>
            <a:r>
              <a:rPr lang="en-US" sz="1400" dirty="0">
                <a:hlinkClick r:id="rId2"/>
              </a:rPr>
              <a:t>https://github.com/OpenChain-Project/Reference-Material/issues/103</a:t>
            </a:r>
            <a:endParaRPr lang="en-US" sz="1400" dirty="0"/>
          </a:p>
          <a:p>
            <a:endParaRPr lang="en-US" sz="1400" dirty="0"/>
          </a:p>
          <a:p>
            <a:endParaRPr lang="en-US" sz="1400" dirty="0"/>
          </a:p>
          <a:p>
            <a:pPr marL="114300" indent="0">
              <a:buNone/>
            </a:pPr>
            <a:r>
              <a:rPr lang="en-US" dirty="0"/>
              <a:t>Sample Policy Training tab added links to relevant information:</a:t>
            </a:r>
          </a:p>
          <a:p>
            <a:endParaRPr lang="en-US" sz="1400" dirty="0"/>
          </a:p>
          <a:p>
            <a:r>
              <a:rPr lang="en-US" sz="1400" dirty="0">
                <a:hlinkClick r:id="rId3"/>
              </a:rPr>
              <a:t>https://lists.openchainproject.org/g/education/topic/fw_education_sample_policy/115060609</a:t>
            </a:r>
            <a:endParaRPr lang="en-US" sz="1400" dirty="0"/>
          </a:p>
          <a:p>
            <a:pPr lvl="1"/>
            <a:endParaRPr lang="en-US" sz="1000" dirty="0"/>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 (excitable version)</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fontScale="92500" lnSpcReduction="20000"/>
          </a:bodyPr>
          <a:lstStyle/>
          <a:p>
            <a:pPr>
              <a:buFont typeface="+mj-lt"/>
              <a:buAutoNum type="arabicPeriod"/>
            </a:pPr>
            <a:r>
              <a:rPr lang="en-US" dirty="0"/>
              <a:t>AMAZING OPENCHAIN MINI-SUMMIT AT OSS EU!</a:t>
            </a:r>
          </a:p>
          <a:p>
            <a:pPr>
              <a:buFont typeface="+mj-lt"/>
              <a:buAutoNum type="arabicPeriod"/>
            </a:pPr>
            <a:endParaRPr lang="en-US" dirty="0"/>
          </a:p>
          <a:p>
            <a:pPr>
              <a:buFont typeface="+mj-lt"/>
              <a:buAutoNum type="arabicPeriod"/>
            </a:pPr>
            <a:r>
              <a:rPr lang="en-US" dirty="0"/>
              <a:t>AI GUIDE IS APPROVED TO RELEASE!</a:t>
            </a:r>
            <a:br>
              <a:rPr lang="en-US" dirty="0"/>
            </a:br>
            <a:r>
              <a:rPr lang="en-US" dirty="0">
                <a:hlinkClick r:id="rId2"/>
              </a:rPr>
              <a:t>https://github.com/OpenChain-Project/Reference-Material/blob/master/AI-SBOM-Compliance/en/Artificial-Intelligence-System-Bill-of-Materials-Compliance-Management-Guide.md</a:t>
            </a:r>
            <a:r>
              <a:rPr lang="en-US" dirty="0"/>
              <a:t> </a:t>
            </a:r>
          </a:p>
          <a:p>
            <a:pPr>
              <a:buFont typeface="+mj-lt"/>
              <a:buAutoNum type="arabicPeriod"/>
            </a:pPr>
            <a:endParaRPr lang="en-US" dirty="0"/>
          </a:p>
          <a:p>
            <a:pPr>
              <a:buFont typeface="+mj-lt"/>
              <a:buAutoNum type="arabicPeriod"/>
            </a:pPr>
            <a:r>
              <a:rPr lang="en-US" dirty="0"/>
              <a:t>SBOM STUDY GROUP IS BECOMING SBOM WORK GROUP</a:t>
            </a:r>
          </a:p>
          <a:p>
            <a:pPr>
              <a:buFont typeface="+mj-lt"/>
              <a:buAutoNum type="arabicPeriod"/>
            </a:pPr>
            <a:endParaRPr lang="en-US" dirty="0"/>
          </a:p>
          <a:p>
            <a:pPr>
              <a:buFont typeface="+mj-lt"/>
              <a:buAutoNum type="arabicPeriod"/>
            </a:pPr>
            <a:r>
              <a:rPr lang="en-US" dirty="0"/>
              <a:t>SBOM CROSS-INDUSTRY GUIDE NEARLY READY FOR RELEASE!</a:t>
            </a:r>
            <a:br>
              <a:rPr lang="en-US" dirty="0"/>
            </a:br>
            <a:r>
              <a:rPr lang="en-US" dirty="0">
                <a:hlinkClick r:id="rId3"/>
              </a:rPr>
              <a:t>https://docs.google.com/document/d/1iuXX8j10N70dfce1-CZFWhW6S2jEqc--flcCgXMMdjg/edit?tab=t.0#heading=h.xtogtsbrin0p</a:t>
            </a:r>
            <a:r>
              <a:rPr lang="en-US" dirty="0"/>
              <a:t> </a:t>
            </a:r>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92500" lnSpcReduction="10000"/>
          </a:bodyPr>
          <a:lstStyle/>
          <a:p>
            <a:pPr marL="114300" indent="0">
              <a:buNone/>
            </a:pPr>
            <a:r>
              <a:rPr lang="en-US" dirty="0">
                <a:hlinkClick r:id="rId2"/>
              </a:rPr>
              <a:t>https://openchainproject.org/openchain-iso-standard-survey-2025</a:t>
            </a:r>
            <a:endParaRPr lang="en-US" dirty="0"/>
          </a:p>
          <a:p>
            <a:pPr marL="114300" indent="0">
              <a:buNone/>
            </a:pPr>
            <a:endParaRPr lang="en-US" dirty="0"/>
          </a:p>
          <a:p>
            <a:pPr marL="114300" indent="0">
              <a:buNone/>
            </a:pPr>
            <a:r>
              <a:rPr lang="en-US" dirty="0"/>
              <a:t>Q&amp;A:</a:t>
            </a:r>
          </a:p>
          <a:p>
            <a:pPr marL="114300" indent="0">
              <a:buNone/>
            </a:pPr>
            <a:r>
              <a:rPr lang="en-US" dirty="0"/>
              <a:t>	(1) What does this mean for the edits we already have queued for 2026?</a:t>
            </a:r>
          </a:p>
          <a:p>
            <a:pPr marL="114300" indent="0">
              <a:buNone/>
            </a:pPr>
            <a:r>
              <a:rPr lang="en-US" dirty="0"/>
              <a:t>	Nothing. Those are still going live.</a:t>
            </a:r>
          </a:p>
          <a:p>
            <a:pPr marL="114300" indent="0">
              <a:buNone/>
            </a:pPr>
            <a:endParaRPr lang="en-US" dirty="0"/>
          </a:p>
          <a:p>
            <a:pPr marL="114300" indent="0">
              <a:buNone/>
            </a:pPr>
            <a:r>
              <a:rPr lang="en-US" dirty="0"/>
              <a:t>	(2) So this is a new chance to review and change the standards?</a:t>
            </a:r>
          </a:p>
          <a:p>
            <a:pPr marL="114300" indent="0">
              <a:buNone/>
            </a:pPr>
            <a:r>
              <a:rPr lang="en-US" dirty="0"/>
              <a:t>	Yes.</a:t>
            </a:r>
          </a:p>
          <a:p>
            <a:pPr marL="114300" indent="0">
              <a:buNone/>
            </a:pPr>
            <a:endParaRPr lang="en-US" dirty="0"/>
          </a:p>
          <a:p>
            <a:pPr marL="114300" indent="0">
              <a:buNone/>
            </a:pPr>
            <a:r>
              <a:rPr lang="en-US" dirty="0"/>
              <a:t>	(3) Do we have constraints?</a:t>
            </a:r>
          </a:p>
          <a:p>
            <a:pPr marL="114300" indent="0">
              <a:buNone/>
            </a:pPr>
            <a:r>
              <a:rPr lang="en-US" dirty="0"/>
              <a:t>	No, brainstorm freely.</a:t>
            </a:r>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DD7C-D824-C337-821E-F0F07C68620E}"/>
              </a:ext>
            </a:extLst>
          </p:cNvPr>
          <p:cNvSpPr>
            <a:spLocks noGrp="1"/>
          </p:cNvSpPr>
          <p:nvPr>
            <p:ph type="title"/>
          </p:nvPr>
        </p:nvSpPr>
        <p:spPr/>
        <p:txBody>
          <a:bodyPr>
            <a:normAutofit fontScale="90000"/>
          </a:bodyPr>
          <a:lstStyle/>
          <a:p>
            <a:r>
              <a:rPr lang="en-JP" dirty="0"/>
              <a:t>Results So Far : informal, and company names are not tied to the results listed</a:t>
            </a:r>
          </a:p>
        </p:txBody>
      </p:sp>
      <p:sp>
        <p:nvSpPr>
          <p:cNvPr id="3" name="Text Placeholder 2">
            <a:extLst>
              <a:ext uri="{FF2B5EF4-FFF2-40B4-BE49-F238E27FC236}">
                <a16:creationId xmlns:a16="http://schemas.microsoft.com/office/drawing/2014/main" id="{3AA4296A-6D30-CD69-8B9F-F4C000E9F763}"/>
              </a:ext>
            </a:extLst>
          </p:cNvPr>
          <p:cNvSpPr>
            <a:spLocks noGrp="1"/>
          </p:cNvSpPr>
          <p:nvPr>
            <p:ph type="body" idx="1"/>
          </p:nvPr>
        </p:nvSpPr>
        <p:spPr/>
        <p:txBody>
          <a:bodyPr>
            <a:normAutofit fontScale="85000" lnSpcReduction="20000"/>
          </a:bodyPr>
          <a:lstStyle/>
          <a:p>
            <a:r>
              <a:rPr lang="en-US" b="1" dirty="0"/>
              <a:t>Has your organization adopted ISO/IEC 5230 and/or ISO/IEC 18974?</a:t>
            </a:r>
            <a:br>
              <a:rPr lang="en-US" b="1" dirty="0"/>
            </a:br>
            <a:r>
              <a:rPr lang="en-US" b="1" dirty="0">
                <a:solidFill>
                  <a:srgbClr val="00B050"/>
                </a:solidFill>
              </a:rPr>
              <a:t>Yes = 5</a:t>
            </a:r>
            <a:r>
              <a:rPr lang="en-US" b="1" dirty="0"/>
              <a:t>, </a:t>
            </a:r>
            <a:r>
              <a:rPr lang="en-US" b="1" dirty="0">
                <a:solidFill>
                  <a:srgbClr val="FF0000"/>
                </a:solidFill>
              </a:rPr>
              <a:t>No = 1</a:t>
            </a:r>
          </a:p>
          <a:p>
            <a:r>
              <a:rPr lang="en-US" b="1" dirty="0"/>
              <a:t>Have you found shortfalls in ISO/IEC 5230 regarding how it addresses open source license compliance process management?</a:t>
            </a:r>
            <a:br>
              <a:rPr lang="en-US" b="1" dirty="0"/>
            </a:br>
            <a:r>
              <a:rPr lang="en-US" b="1" dirty="0">
                <a:solidFill>
                  <a:srgbClr val="00B050"/>
                </a:solidFill>
              </a:rPr>
              <a:t>Yes = 1</a:t>
            </a:r>
            <a:r>
              <a:rPr lang="en-US" b="1" dirty="0"/>
              <a:t>, </a:t>
            </a:r>
            <a:r>
              <a:rPr lang="en-US" b="1" dirty="0">
                <a:solidFill>
                  <a:srgbClr val="FF0000"/>
                </a:solidFill>
              </a:rPr>
              <a:t>No = 5</a:t>
            </a:r>
          </a:p>
          <a:p>
            <a:r>
              <a:rPr lang="en-US" b="1" dirty="0"/>
              <a:t>Have you found shortfalls in ISO/IEC 18974 regarding how it addresses open source security assurance process management?</a:t>
            </a:r>
            <a:br>
              <a:rPr lang="en-US" b="1" dirty="0"/>
            </a:br>
            <a:r>
              <a:rPr lang="en-US" b="1" dirty="0">
                <a:solidFill>
                  <a:srgbClr val="00B050"/>
                </a:solidFill>
              </a:rPr>
              <a:t>Yes = 1</a:t>
            </a:r>
            <a:r>
              <a:rPr lang="en-US" b="1" dirty="0"/>
              <a:t>, </a:t>
            </a:r>
            <a:r>
              <a:rPr lang="en-US" b="1" dirty="0">
                <a:solidFill>
                  <a:srgbClr val="FF0000"/>
                </a:solidFill>
              </a:rPr>
              <a:t>No = 1</a:t>
            </a:r>
            <a:r>
              <a:rPr lang="en-US" b="1" dirty="0"/>
              <a:t>, </a:t>
            </a:r>
            <a:r>
              <a:rPr lang="en-US" b="1" dirty="0">
                <a:solidFill>
                  <a:srgbClr val="FFC000"/>
                </a:solidFill>
              </a:rPr>
              <a:t>N/A = 4</a:t>
            </a:r>
          </a:p>
          <a:p>
            <a:r>
              <a:rPr lang="en-US" b="1" dirty="0"/>
              <a:t>Have you found any disconnect between the requirements of ISO/IEC 5230 and ISO/IEC 18974 that caused confusion?</a:t>
            </a:r>
            <a:br>
              <a:rPr lang="en-US" b="1" dirty="0"/>
            </a:br>
            <a:r>
              <a:rPr lang="en-US" b="1" dirty="0">
                <a:solidFill>
                  <a:srgbClr val="FF0000"/>
                </a:solidFill>
              </a:rPr>
              <a:t>No = 5</a:t>
            </a:r>
            <a:r>
              <a:rPr lang="en-US" b="1" dirty="0"/>
              <a:t>, </a:t>
            </a:r>
            <a:r>
              <a:rPr lang="en-US" b="1" dirty="0">
                <a:solidFill>
                  <a:srgbClr val="FFC000"/>
                </a:solidFill>
              </a:rPr>
              <a:t>N/A = 1</a:t>
            </a:r>
          </a:p>
          <a:p>
            <a:r>
              <a:rPr lang="en-US" b="1" dirty="0"/>
              <a:t>Have you found any disconnect between the requirements of ISO/IEC 5230 and ISO/IEC 18974 that hindered cross-adoption?</a:t>
            </a:r>
            <a:br>
              <a:rPr lang="en-US" b="1" dirty="0"/>
            </a:br>
            <a:r>
              <a:rPr lang="en-US" b="1" dirty="0">
                <a:solidFill>
                  <a:srgbClr val="FF0000"/>
                </a:solidFill>
              </a:rPr>
              <a:t>No = 4</a:t>
            </a:r>
            <a:r>
              <a:rPr lang="en-US" b="1" dirty="0"/>
              <a:t>, </a:t>
            </a:r>
            <a:r>
              <a:rPr lang="en-US" b="1" dirty="0">
                <a:solidFill>
                  <a:srgbClr val="FFC000"/>
                </a:solidFill>
              </a:rPr>
              <a:t>N/A </a:t>
            </a:r>
            <a:r>
              <a:rPr lang="en-JP" b="1" dirty="0">
                <a:solidFill>
                  <a:srgbClr val="FFC000"/>
                </a:solidFill>
              </a:rPr>
              <a:t>= 2</a:t>
            </a:r>
            <a:endParaRPr lang="en-US" b="1" dirty="0">
              <a:solidFill>
                <a:srgbClr val="FFC000"/>
              </a:solidFill>
            </a:endParaRPr>
          </a:p>
        </p:txBody>
      </p:sp>
    </p:spTree>
    <p:extLst>
      <p:ext uri="{BB962C8B-B14F-4D97-AF65-F5344CB8AC3E}">
        <p14:creationId xmlns:p14="http://schemas.microsoft.com/office/powerpoint/2010/main" val="232747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3359-7EFB-FEC8-2523-52F477F79D01}"/>
              </a:ext>
            </a:extLst>
          </p:cNvPr>
          <p:cNvSpPr>
            <a:spLocks noGrp="1"/>
          </p:cNvSpPr>
          <p:nvPr>
            <p:ph type="title"/>
          </p:nvPr>
        </p:nvSpPr>
        <p:spPr/>
        <p:txBody>
          <a:bodyPr>
            <a:normAutofit fontScale="90000"/>
          </a:bodyPr>
          <a:lstStyle/>
          <a:p>
            <a:r>
              <a:rPr lang="en-JP" dirty="0"/>
              <a:t>Companies Involved, And Comment(s)</a:t>
            </a:r>
          </a:p>
        </p:txBody>
      </p:sp>
      <p:sp>
        <p:nvSpPr>
          <p:cNvPr id="3" name="Text Placeholder 2">
            <a:extLst>
              <a:ext uri="{FF2B5EF4-FFF2-40B4-BE49-F238E27FC236}">
                <a16:creationId xmlns:a16="http://schemas.microsoft.com/office/drawing/2014/main" id="{DDAB6438-B760-99D1-7436-D73011F79936}"/>
              </a:ext>
            </a:extLst>
          </p:cNvPr>
          <p:cNvSpPr>
            <a:spLocks noGrp="1"/>
          </p:cNvSpPr>
          <p:nvPr>
            <p:ph type="body" idx="1"/>
          </p:nvPr>
        </p:nvSpPr>
        <p:spPr/>
        <p:txBody>
          <a:bodyPr>
            <a:normAutofit fontScale="92500" lnSpcReduction="10000"/>
          </a:bodyPr>
          <a:lstStyle/>
          <a:p>
            <a:endParaRPr lang="en-JP" dirty="0"/>
          </a:p>
          <a:p>
            <a:r>
              <a:rPr lang="en-US" dirty="0"/>
              <a:t>CAICT, Sony, CSI Piemonte, First Light Fusion, CJ CGV, Erlang/OTP (Ericsson AB)</a:t>
            </a:r>
            <a:br>
              <a:rPr lang="en-US" dirty="0"/>
            </a:br>
            <a:r>
              <a:rPr lang="en-US" dirty="0"/>
              <a:t>(not in order)</a:t>
            </a:r>
          </a:p>
          <a:p>
            <a:endParaRPr lang="en-JP" dirty="0"/>
          </a:p>
          <a:p>
            <a:r>
              <a:rPr lang="en-JP" dirty="0"/>
              <a:t>Comment from Company X: “</a:t>
            </a:r>
            <a:r>
              <a:rPr lang="en-US" dirty="0"/>
              <a:t>We have not fully adopted ISO/IEC 5230 as such but our process/policy is aligned with it meaning that it would be minimal effort to fully adopt and become compliant if/when the business requires it. We do not currently typically distribute software (we are end of chain for the software we use!) so being a little ad-hoc in places is a good cost/benefit balance for us. The ISO/IEC 18974 specification is effectively irrelevant to us at the moment but I'm aware of it in case it does become relevant.”</a:t>
            </a:r>
            <a:endParaRPr lang="en-JP" dirty="0"/>
          </a:p>
        </p:txBody>
      </p:sp>
    </p:spTree>
    <p:extLst>
      <p:ext uri="{BB962C8B-B14F-4D97-AF65-F5344CB8AC3E}">
        <p14:creationId xmlns:p14="http://schemas.microsoft.com/office/powerpoint/2010/main" val="12330627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769</Words>
  <Application>Microsoft Macintosh PowerPoint</Application>
  <PresentationFormat>On-screen Show (16:9)</PresentationFormat>
  <Paragraphs>56</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 Slab Light</vt:lpstr>
      <vt:lpstr>Roboto</vt:lpstr>
      <vt:lpstr>Open Sans Medium</vt:lpstr>
      <vt:lpstr>Linux Foundation EU Theme 2023</vt:lpstr>
      <vt:lpstr>OpenChain Monthly Meeting: Spec, Education + More</vt:lpstr>
      <vt:lpstr>Anti-Trust Policy Notice</vt:lpstr>
      <vt:lpstr>Agenda</vt:lpstr>
      <vt:lpstr>OpenChain Project News</vt:lpstr>
      <vt:lpstr>General Project News (excitable version)</vt:lpstr>
      <vt:lpstr>Specification Work Group</vt:lpstr>
      <vt:lpstr>Questions for the Community</vt:lpstr>
      <vt:lpstr>Results So Far : informal, and company names are not tied to the results listed</vt:lpstr>
      <vt:lpstr>Companies Involved, And Comment(s)</vt:lpstr>
      <vt:lpstr>Education Work Group</vt:lpstr>
      <vt:lpstr>Update and Next Steps – Training Material</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60</cp:revision>
  <dcterms:modified xsi:type="dcterms:W3CDTF">2025-10-03T06:36:02Z</dcterms:modified>
</cp:coreProperties>
</file>