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23"/>
    <p:restoredTop sz="92792"/>
  </p:normalViewPr>
  <p:slideViewPr>
    <p:cSldViewPr snapToGrid="0" snapToObjects="1">
      <p:cViewPr varScale="1">
        <p:scale>
          <a:sx n="119" d="100"/>
          <a:sy n="119" d="100"/>
        </p:scale>
        <p:origin x="22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937" y="0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06400" y="696912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01278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Relationship Id="rId3" Type="http://schemas.openxmlformats.org/officeDocument/2006/relationships/hyperlink" Target="https://www.openchainproject.org/spec" TargetMode="Externa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Relationship Id="rId3" Type="http://schemas.openxmlformats.org/officeDocument/2006/relationships/hyperlink" Target="https://www.openchainproject.org/conformance" TargetMode="Externa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s://www.openchainproject.org/curriculum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chainproject.org/spec" TargetMode="External"/><Relationship Id="rId4" Type="http://schemas.openxmlformats.org/officeDocument/2006/relationships/hyperlink" Target="https://www.openchainproject.org/curriculum" TargetMode="External"/><Relationship Id="rId5" Type="http://schemas.openxmlformats.org/officeDocument/2006/relationships/hyperlink" Target="https://www.openchainproject.org/conformance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hyperlink" Target="https://www.openchainproject.org/community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CA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CA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 noProof="0" dirty="0" smtClean="0"/>
              <a:t>The</a:t>
            </a:r>
            <a:r>
              <a:rPr lang="en-US" sz="1800" b="1" i="0" u="none" strike="noStrike" cap="none" noProof="0" dirty="0" smtClean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 Software Supply Chain Today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lang="en-US" sz="1200" b="0" i="0" u="none" strike="noStrike" cap="none" noProof="0" dirty="0" smtClean="0">
                <a:solidFill>
                  <a:srgbClr val="F46500"/>
                </a:solidFill>
                <a:latin typeface="Lucida Sans"/>
                <a:ea typeface="Lucida Sans"/>
                <a:cs typeface="Lucida Sans"/>
                <a:sym typeface="Lucida Sans"/>
              </a:rPr>
              <a:t>Duplicated Compliance Efforts in Supply Chains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noProof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Each company in a supply chain needs to respect developer rights and license choices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noProof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Each company is re-creating essentially identical processes for open source compliance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noProof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Each company needs to identify, track and comply with FOSS components used in software distributions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noProof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When code moves downstream, receiving company has to perform the same work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noProof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Receiving company has no visibility into compliance decisions or processes from upstream vendors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CA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0" u="none" strike="noStrike" cap="none" noProof="0" dirty="0" smtClean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The OpenChain-Enabled Supply Chain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lang="en-US" sz="1200" b="0" i="0" u="none" strike="noStrike" cap="none" noProof="0" dirty="0" smtClean="0">
                <a:solidFill>
                  <a:srgbClr val="F46500"/>
                </a:solidFill>
                <a:latin typeface="Lucida Sans"/>
                <a:ea typeface="Lucida Sans"/>
                <a:cs typeface="Lucida Sans"/>
                <a:sym typeface="Lucida Sans"/>
              </a:rPr>
              <a:t>Friction Points Resolved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noProof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Desired State = Broad Respect for Developer Rights + Low Transaction Costs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noProof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OpenChain provides a baseline process with freedom to optimize and customize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noProof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Upstream compliance work is preserved, available, and reusable for others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noProof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Downstream recipients understand upstream compliance processes, can reuse compliance work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noProof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More trustworthy results throughout the supply chain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noProof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Compliance has less impact on the software development process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1200" b="0" i="0" u="none" strike="noStrike" cap="none" noProof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CA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noProof="0" dirty="0" smtClean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The OpenChain Project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lang="en-US" sz="1200" b="0" i="0" u="none" strike="noStrike" cap="none" noProof="0" dirty="0" smtClean="0">
                <a:solidFill>
                  <a:srgbClr val="F46500"/>
                </a:solidFill>
                <a:latin typeface="Lucida Sans"/>
                <a:ea typeface="Lucida Sans"/>
                <a:cs typeface="Lucida Sans"/>
                <a:sym typeface="Lucida Sans"/>
              </a:rPr>
              <a:t>Common Process for Open Source Software Governance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noProof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 new conformity assessment standard that specifies a minimum standard for providing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noProof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Reliable internal processes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noProof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Educated personnel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noProof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Reliable internal processes include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noProof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Documentation of policies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noProof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Governance by a decision-making body with authority and expertise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noProof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Monitoring of internal conformance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noProof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Compliance with open source license obligations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1200" b="0" i="0" u="none" strike="noStrike" cap="none" noProof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CA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 noProof="0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OpenChain Specification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noProof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Core of the OpenChain Project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noProof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Identifies a minimum level of processes that organizations of any size can use address </a:t>
            </a:r>
            <a:r>
              <a:rPr lang="en-US" noProof="0" dirty="0" smtClean="0"/>
              <a:t>open source</a:t>
            </a:r>
            <a:r>
              <a:rPr lang="en-US" sz="1200" b="0" i="0" u="none" strike="noStrike" cap="none" noProof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compliance issues effectively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noProof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Developed by a broad base of corporate and community participants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endParaRPr lang="en-US" sz="1200" b="0" i="0" u="none" strike="noStrike" cap="none" noProof="0" dirty="0" smtClean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1200" b="0" i="0" u="none" strike="noStrike" cap="none" noProof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You can learn more about the OpenChain Specification here:  </a:t>
            </a:r>
            <a:r>
              <a:rPr lang="en-US" sz="1200" b="0" i="0" u="sng" strike="noStrike" cap="none" noProof="0" dirty="0" smtClean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https://www.openchainproject.org/spec</a:t>
            </a:r>
            <a:r>
              <a:rPr lang="en-US" sz="1200" b="0" i="0" u="none" strike="noStrike" cap="none" noProof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1200" b="0" i="0" u="none" strike="noStrike" cap="none" noProof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CA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200" b="1" i="0" u="none" strike="noStrike" cap="none" noProof="0" dirty="0" smtClean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OpenChain Conformance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noProof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Organizations certify that they meet the requirements of a certain version of the OpenChain Specification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noProof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OpenChain Conformance can be done manually or via a free Online Self-Certification questionnaire provided by the OpenChain Project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noProof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Organizations can advertise their conformance on their website and promotional material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endParaRPr lang="en-US" sz="2400" b="0" i="0" u="none" strike="noStrike" cap="none" noProof="0" dirty="0" smtClean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2800" b="0" i="0" u="none" strike="noStrike" cap="none" noProof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 Online Self-Certification service is available here in the English language: </a:t>
            </a:r>
            <a:r>
              <a:rPr lang="en-US" sz="2800" b="0" i="0" u="sng" strike="noStrike" cap="none" noProof="0" dirty="0" smtClean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https://www.openchainproject.org/conformance</a:t>
            </a:r>
            <a:r>
              <a:rPr lang="en-US" sz="2800" b="0" i="0" u="none" strike="noStrike" cap="none" noProof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endParaRPr lang="en-US" noProof="0" dirty="0"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r>
              <a:rPr lang="en-US" sz="2800" b="0" i="0" u="none" strike="noStrike" cap="none" noProof="0" dirty="0" smtClean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OpenChain Curriculum</a:t>
            </a:r>
            <a:endParaRPr lang="en-US" sz="2800" b="0" i="0" u="none" strike="noStrike" cap="none" noProof="0" dirty="0" smtClean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noProof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 OpenChain Curriculum helps organizations meet certain aspects of the OpenChain Specification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noProof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Provides a generic, refined and clear example of an </a:t>
            </a:r>
            <a:r>
              <a:rPr lang="en-US" noProof="0" dirty="0" smtClean="0"/>
              <a:t>open source</a:t>
            </a:r>
            <a:r>
              <a:rPr lang="en-US" sz="2400" b="0" i="0" u="none" strike="noStrike" cap="none" noProof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compliance training program that can either be used directly or incorporated into existing training programs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noProof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Licensed as CC-0, so remixing or sharing it freely for any purpose is possible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endParaRPr lang="en-US" sz="2800" b="0" i="0" u="none" strike="noStrike" cap="none" noProof="0" dirty="0" smtClean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2800" b="0" i="0" u="none" strike="noStrike" cap="none" noProof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You can learn more about the OpenChain Curriculum here: </a:t>
            </a:r>
            <a:r>
              <a:rPr lang="en-US" sz="2800" b="0" i="0" u="sng" strike="noStrike" cap="none" noProof="0" dirty="0" smtClean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https://www.openchainproject.org/curriculum</a:t>
            </a:r>
          </a:p>
          <a:p>
            <a:pPr lvl="0">
              <a:spcBef>
                <a:spcPts val="0"/>
              </a:spcBef>
              <a:buNone/>
            </a:pPr>
            <a:endParaRPr lang="en-US" noProof="0" dirty="0"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200" b="0" i="0" u="none" strike="noStrike" cap="none" noProof="0" dirty="0" smtClean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First Steps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alibri"/>
              <a:buAutoNum type="arabicParenR"/>
            </a:pPr>
            <a:r>
              <a:rPr lang="en-US" sz="1200" b="0" i="0" u="none" strike="noStrike" cap="none" noProof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Review the OpenChain specification at </a:t>
            </a:r>
            <a:r>
              <a:rPr lang="en-US" sz="1200" b="0" i="0" u="sng" strike="noStrike" cap="none" noProof="0" dirty="0" smtClean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https://www.openchainproject.org/spec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alibri"/>
              <a:buAutoNum type="arabicParenR"/>
            </a:pPr>
            <a:r>
              <a:rPr lang="en-US" sz="1200" b="0" i="0" u="none" strike="noStrike" cap="none" noProof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Implement and document processes to meet the spec requirements. Use the curriculum slides as an easy starting point for training - </a:t>
            </a:r>
            <a:r>
              <a:rPr lang="en-US" sz="1200" b="0" i="0" u="sng" strike="noStrike" cap="none" noProof="0" dirty="0" smtClean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https://www.openchainproject.org/curriculum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alibri"/>
              <a:buAutoNum type="arabicParenR"/>
            </a:pPr>
            <a:r>
              <a:rPr lang="en-US" sz="1200" b="0" i="0" u="none" strike="noStrike" cap="none" noProof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Certify conformance with the OpenChain specification at </a:t>
            </a:r>
            <a:r>
              <a:rPr lang="en-US" sz="1200" b="0" i="0" u="sng" strike="noStrike" cap="none" noProof="0" dirty="0" smtClean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https://www.openchainproject.org/conformance</a:t>
            </a:r>
            <a:r>
              <a:rPr lang="en-US" sz="1200" b="0" i="0" u="none" strike="noStrike" cap="none" noProof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endParaRPr lang="en-US" noProof="0" dirty="0"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200" b="0" i="0" u="none" strike="noStrike" cap="none" noProof="0" dirty="0" smtClean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Get Involved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noProof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Join the Specification, Conformance process and Curriculum work teams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noProof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Participate in bi-monthly work team calls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noProof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Corporate Sponsorship and Board opportunities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endParaRPr lang="en-US" sz="1200" b="0" i="0" u="none" strike="noStrike" cap="none" noProof="0" dirty="0" smtClean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1200" b="0" i="0" u="none" strike="noStrike" cap="none" noProof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For opportunities, see </a:t>
            </a:r>
            <a:r>
              <a:rPr lang="en-US" sz="1200" b="0" i="0" u="sng" strike="noStrike" cap="none" noProof="0" dirty="0" smtClean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https://www.openchainproject.org/community</a:t>
            </a:r>
            <a:r>
              <a:rPr lang="en-US" sz="1200" b="0" i="0" u="none" strike="noStrike" cap="none" noProof="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endParaRPr lang="en-US" noProof="0" dirty="0"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40975" y="1031875"/>
            <a:ext cx="4110000" cy="22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/>
          <p:nvPr/>
        </p:nvSpPr>
        <p:spPr>
          <a:xfrm>
            <a:off x="0" y="6737350"/>
            <a:ext cx="4029074" cy="120649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4081462" y="6737350"/>
            <a:ext cx="4029074" cy="120649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8162925" y="6737350"/>
            <a:ext cx="4029074" cy="120649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/>
          <p:nvPr/>
        </p:nvSpPr>
        <p:spPr>
          <a:xfrm>
            <a:off x="1447800" y="5130800"/>
            <a:ext cx="9144000" cy="4286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endParaRPr sz="24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1447800" y="3419475"/>
            <a:ext cx="9144000" cy="12477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1447800" y="4667250"/>
            <a:ext cx="9144000" cy="428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4C2"/>
              </a:buClr>
              <a:buFont typeface="Arial"/>
              <a:buNone/>
              <a:defRPr sz="2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4038600" y="61563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hape 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5800725"/>
            <a:ext cx="1425574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/>
          <p:nvPr/>
        </p:nvSpPr>
        <p:spPr>
          <a:xfrm>
            <a:off x="0" y="6737350"/>
            <a:ext cx="4029074" cy="120649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4081462" y="6737350"/>
            <a:ext cx="4029074" cy="120649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8162925" y="6737350"/>
            <a:ext cx="4029074" cy="120649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 b="0" i="0" u="none" strike="noStrike" cap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5019675" y="1914525"/>
            <a:ext cx="7172324" cy="1808162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5800725"/>
            <a:ext cx="1425574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914525"/>
            <a:ext cx="4070350" cy="180816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5153023" y="1914525"/>
            <a:ext cx="7038976" cy="18079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 b="0" i="0" u="none" strike="noStrike" cap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hape 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5800725"/>
            <a:ext cx="1425574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/>
          <p:nvPr/>
        </p:nvSpPr>
        <p:spPr>
          <a:xfrm>
            <a:off x="0" y="6737350"/>
            <a:ext cx="4029074" cy="120649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081462" y="6737350"/>
            <a:ext cx="4029074" cy="120649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8162925" y="6737350"/>
            <a:ext cx="4029074" cy="120649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386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386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9063038" y="6194425"/>
            <a:ext cx="113347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1944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10220325" y="6194425"/>
            <a:ext cx="113347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 b="0" i="0" u="none" strike="noStrike" cap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9063038" y="6194425"/>
            <a:ext cx="113347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1944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0220325" y="6194425"/>
            <a:ext cx="113347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 b="0" i="0" u="none" strike="noStrike" cap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openchainproject.org/spec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openchainproject.org/conformanc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openchainproject.org/curriculu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chainproject.org/spec" TargetMode="External"/><Relationship Id="rId4" Type="http://schemas.openxmlformats.org/officeDocument/2006/relationships/hyperlink" Target="https://www.openchainproject.org/curriculum" TargetMode="External"/><Relationship Id="rId5" Type="http://schemas.openxmlformats.org/officeDocument/2006/relationships/hyperlink" Target="https://www.openchainproject.org/conformanc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openchainproject.org/communi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1524000" y="4667250"/>
            <a:ext cx="9144000" cy="42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ct val="25000"/>
              <a:buFont typeface="Arial"/>
              <a:buNone/>
            </a:pPr>
            <a:r>
              <a:rPr lang="pt-BR" sz="2800" b="0" i="0" u="none" strike="noStrike" cap="none" dirty="0" smtClean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 Orientação ao Projeto OpenChain (</a:t>
            </a:r>
            <a:r>
              <a:rPr lang="pt-BR" sz="2800" b="0" i="0" u="none" strike="noStrike" cap="none" dirty="0" smtClean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Onboarding</a:t>
            </a:r>
            <a:r>
              <a:rPr lang="pt-BR" sz="2800" b="0" i="0" u="none" strike="noStrike" cap="none" dirty="0" smtClean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pt-BR" sz="2800" b="0" i="0" u="none" strike="noStrike" cap="none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2613" y="6237287"/>
            <a:ext cx="5946774" cy="446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dirty="0"/>
              <a:t>The OpenChain Project Onboarding 1.0 © 2016-2017 The Linux Foundation </a:t>
            </a:r>
            <a:br>
              <a:rPr lang="en-CA" dirty="0"/>
            </a:br>
            <a:r>
              <a:rPr lang="en-CA" dirty="0"/>
              <a:t>This document is made available under the Creative Commons CC0 1.0 Universal license.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1524000" y="5095950"/>
            <a:ext cx="9144000" cy="5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24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Maio </a:t>
            </a:r>
            <a:r>
              <a:rPr lang="pt-BR" sz="24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2017 </a:t>
            </a:r>
            <a:r>
              <a:rPr lang="mr-IN" sz="24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pt-BR" sz="24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Tradução em Português Brasileiro</a:t>
            </a:r>
            <a:endParaRPr lang="pt-BR" sz="24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5153025" y="1914525"/>
            <a:ext cx="7038974" cy="1808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44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Obrigado</a:t>
            </a:r>
            <a:endParaRPr lang="en-CA" sz="4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2017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OpenChain Project - The Linux Foundation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CA" sz="1200" b="0" i="0" u="none" strike="noStrike" cap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3600" dirty="0" smtClean="0"/>
              <a:t>A cadeia de abastecimento de hoje</a:t>
            </a:r>
            <a:endParaRPr lang="pt-BR" sz="3600" b="0" i="0" u="none" strike="noStrike" cap="none" dirty="0">
              <a:solidFill>
                <a:srgbClr val="00B4C2"/>
              </a:solidFill>
              <a:sym typeface="Calibri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38200" y="1780674"/>
            <a:ext cx="10515599" cy="39096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pt-BR" sz="2800" b="0" i="0" u="none" strike="noStrike" cap="none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Cada participante na cadeia de abastecimento precisa respeitar os direitos dos desenvolvedores e as preferencias das licença deles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pt-BR" sz="2800" b="0" i="0" u="none" strike="noStrike" cap="none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Processos essencialmente idênticos de conformidade são recriados a cada nível </a:t>
            </a:r>
            <a:r>
              <a:rPr lang="pt-BR" dirty="0" smtClean="0"/>
              <a:t>da cadeia</a:t>
            </a:r>
            <a:endParaRPr lang="pt-BR" sz="2800" b="0" i="0" u="none" strike="noStrike" cap="none" dirty="0" smtClean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Cada companhia precisa identificar, seguir e moldar-se às exigências dos componentes FOSS incluídos em distribuições de software e produtos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Destinatários de código devem efetuar as mesmas tarefas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Destinatários de código não possuem visibilidade nas decisões ou processos feitos por companhias upstream</a:t>
            </a:r>
            <a:endParaRPr lang="pt-BR" sz="28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2017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OpenChain Project - The Linux Foundation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CA" sz="1200" b="0" i="0" u="none" strike="noStrike" cap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838200" y="949415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2400" b="0" i="0" u="none" strike="noStrike" cap="none" dirty="0" smtClean="0">
                <a:solidFill>
                  <a:srgbClr val="F46500"/>
                </a:solidFill>
                <a:latin typeface="Lucida Sans"/>
                <a:ea typeface="Lucida Sans"/>
                <a:cs typeface="Lucida Sans"/>
                <a:sym typeface="Lucida Sans"/>
              </a:rPr>
              <a:t>Empenho duplicado de conformidade FOSS</a:t>
            </a:r>
            <a:endParaRPr lang="pt-BR" sz="2400" b="0" i="0" u="none" strike="noStrike" cap="none" dirty="0">
              <a:solidFill>
                <a:srgbClr val="F465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3600" b="0" i="0" u="none" strike="noStrike" cap="none" dirty="0" smtClean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A cadeia de abastecimento habilito por OpenChain</a:t>
            </a:r>
            <a:endParaRPr lang="pt-BR" sz="3600" b="0" i="0" u="none" strike="noStrike" cap="none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838200" y="1861250"/>
            <a:ext cx="10702636" cy="3829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pt-BR" sz="2800" b="0" i="0" u="none" strike="noStrike" cap="none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 estado desejado = Respeito pelos direitos de desenvolvedores + Custos baixos de transação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pt-BR" sz="2800" b="0" i="0" u="none" strike="noStrike" cap="none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OpenChain fornece um processo de linha de base com liberdade de otimização e customização</a:t>
            </a:r>
            <a:endParaRPr lang="pt-BR" dirty="0" smtClean="0"/>
          </a:p>
          <a:p>
            <a:pPr lvl="1" indent="-228600">
              <a:spcBef>
                <a:spcPts val="100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lang="pt-BR" b="0" i="0" u="none" strike="noStrike" cap="none" dirty="0" smtClean="0">
                <a:solidFill>
                  <a:srgbClr val="7F7F7F"/>
                </a:solidFill>
                <a:sym typeface="Calibri"/>
              </a:rPr>
              <a:t>Conformidade upstream é preservada, disponível, </a:t>
            </a:r>
            <a:r>
              <a:rPr lang="pt-BR" dirty="0"/>
              <a:t>e </a:t>
            </a:r>
            <a:r>
              <a:rPr lang="pt-BR" dirty="0" smtClean="0"/>
              <a:t>reutilizável</a:t>
            </a:r>
            <a:endParaRPr lang="pt-BR" b="0" i="0" u="none" strike="noStrike" cap="none" dirty="0" smtClean="0">
              <a:solidFill>
                <a:srgbClr val="7F7F7F"/>
              </a:solidFill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pt-BR" b="0" i="0" u="none" strike="noStrike" cap="none" dirty="0" smtClean="0">
                <a:solidFill>
                  <a:srgbClr val="7F7F7F"/>
                </a:solidFill>
                <a:sym typeface="Calibri"/>
              </a:rPr>
              <a:t>Destinadores de código entendem os processos </a:t>
            </a:r>
            <a:r>
              <a:rPr lang="pt-BR" b="0" i="0" u="none" strike="noStrike" cap="none" dirty="0" smtClean="0">
                <a:solidFill>
                  <a:srgbClr val="7F7F7F"/>
                </a:solidFill>
                <a:sym typeface="Calibri"/>
              </a:rPr>
              <a:t>upstream </a:t>
            </a:r>
            <a:r>
              <a:rPr lang="pt-BR" b="0" i="0" u="none" strike="noStrike" cap="none" dirty="0" smtClean="0">
                <a:solidFill>
                  <a:srgbClr val="7F7F7F"/>
                </a:solidFill>
                <a:sym typeface="Calibri"/>
              </a:rPr>
              <a:t>podem reusa-los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pt-BR" dirty="0" smtClean="0"/>
              <a:t>Resultados mais confiáveis ao longo da cadeia de abastecimento</a:t>
            </a:r>
            <a:endParaRPr lang="pt-BR" b="0" i="0" u="none" strike="noStrike" cap="none" dirty="0" smtClean="0">
              <a:solidFill>
                <a:srgbClr val="7F7F7F"/>
              </a:solidFill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pt-BR" b="0" i="0" u="none" strike="noStrike" cap="none" dirty="0" smtClean="0">
                <a:solidFill>
                  <a:srgbClr val="7F7F7F"/>
                </a:solidFill>
                <a:sym typeface="Calibri"/>
              </a:rPr>
              <a:t>O processo de conformidade impinge menos no desenvolvimento de software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endParaRPr lang="pt-BR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12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2017</a:t>
            </a:r>
            <a:endParaRPr lang="pt-BR"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12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OpenChain Project - The Linux Foundation</a:t>
            </a:r>
            <a:endParaRPr lang="pt-BR"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pt-BR" sz="1200" b="0" i="0" u="none" strike="noStrike" cap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838200" y="949415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2400" b="0" i="0" u="none" strike="noStrike" cap="none" dirty="0" smtClean="0">
                <a:solidFill>
                  <a:srgbClr val="F46500"/>
                </a:solidFill>
                <a:latin typeface="Lucida Sans"/>
                <a:ea typeface="Lucida Sans"/>
                <a:cs typeface="Lucida Sans"/>
                <a:sym typeface="Lucida Sans"/>
              </a:rPr>
              <a:t>Uma redução de fricção</a:t>
            </a:r>
            <a:endParaRPr lang="pt-BR" sz="2400" b="0" i="0" u="none" strike="noStrike" cap="none" dirty="0">
              <a:solidFill>
                <a:srgbClr val="F465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3600" b="0" i="0" u="none" strike="noStrike" cap="none" dirty="0" smtClean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O Projeto OpenChain</a:t>
            </a:r>
            <a:endParaRPr lang="pt-BR" sz="3600" b="0" i="0" u="none" strike="noStrike" cap="none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838200" y="1757738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pt-BR" sz="2800" b="0" i="0" u="none" strike="noStrike" cap="none" dirty="0" smtClean="0">
                <a:solidFill>
                  <a:srgbClr val="7F7F7F"/>
                </a:solidFill>
                <a:sym typeface="Calibri"/>
              </a:rPr>
              <a:t>Um novo standard de avaliação de conformidade que especifica um padrão mínimo para fornecer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dirty="0" smtClean="0">
                <a:solidFill>
                  <a:srgbClr val="7F7F7F"/>
                </a:solidFill>
                <a:sym typeface="Calibri"/>
              </a:rPr>
              <a:t>Processos internos confiáveis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dirty="0" smtClean="0">
                <a:solidFill>
                  <a:srgbClr val="7F7F7F"/>
                </a:solidFill>
                <a:sym typeface="Calibri"/>
              </a:rPr>
              <a:t>Funcionários treinados</a:t>
            </a:r>
          </a:p>
          <a:p>
            <a:pPr lvl="0" indent="-228600">
              <a:buClr>
                <a:srgbClr val="7F7F7F"/>
              </a:buClr>
              <a:buSzPct val="100000"/>
              <a:buFont typeface="Arial"/>
              <a:buChar char="•"/>
            </a:pPr>
            <a:r>
              <a:rPr lang="pt-BR" dirty="0" smtClean="0"/>
              <a:t>Processos internos confiáveis incluem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dirty="0" smtClean="0">
                <a:solidFill>
                  <a:srgbClr val="7F7F7F"/>
                </a:solidFill>
                <a:sym typeface="Calibri"/>
              </a:rPr>
              <a:t>Documentação de normas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dirty="0" smtClean="0">
                <a:solidFill>
                  <a:srgbClr val="7F7F7F"/>
                </a:solidFill>
                <a:sym typeface="Calibri"/>
              </a:rPr>
              <a:t>Administração de FOSS por um grupo com autoridade e perícia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dirty="0" smtClean="0">
                <a:solidFill>
                  <a:srgbClr val="7F7F7F"/>
                </a:solidFill>
                <a:sym typeface="Calibri"/>
              </a:rPr>
              <a:t>Monitorização de conformidade interna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pt-BR" dirty="0" smtClean="0"/>
              <a:t>Conformidade com as exigências das licenças FOSS</a:t>
            </a:r>
            <a:endParaRPr lang="pt-BR" sz="2400" b="0" i="0" u="none" strike="noStrike" cap="none" dirty="0">
              <a:solidFill>
                <a:srgbClr val="7F7F7F"/>
              </a:solidFill>
              <a:sym typeface="Calibri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2017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OpenChain Project - The Linux Foundation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CA" sz="1200" b="0" i="0" u="none" strike="noStrike" cap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838200" y="949415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2400" b="0" i="0" u="none" strike="noStrike" cap="none" dirty="0" smtClean="0">
                <a:solidFill>
                  <a:srgbClr val="F46500"/>
                </a:solidFill>
                <a:latin typeface="Lucida Sans"/>
                <a:ea typeface="Lucida Sans"/>
                <a:cs typeface="Lucida Sans"/>
                <a:sym typeface="Lucida Sans"/>
              </a:rPr>
              <a:t>Um processo comum para </a:t>
            </a:r>
            <a:r>
              <a:rPr lang="pt-BR" sz="2400" dirty="0" smtClean="0">
                <a:solidFill>
                  <a:srgbClr val="F46500"/>
                </a:solidFill>
                <a:latin typeface="Lucida Sans"/>
                <a:ea typeface="Lucida Sans"/>
                <a:cs typeface="Lucida Sans"/>
                <a:sym typeface="Lucida Sans"/>
              </a:rPr>
              <a:t>administração de software de fonte livre</a:t>
            </a:r>
            <a:endParaRPr lang="pt-BR" sz="2400" b="0" i="0" u="none" strike="noStrike" cap="none" dirty="0">
              <a:solidFill>
                <a:srgbClr val="F465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4400" b="0" i="0" u="none" strike="noStrike" cap="none" dirty="0" smtClean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Especificação OpenChain</a:t>
            </a:r>
            <a:endParaRPr lang="pt-BR" sz="4400" b="0" i="0" u="none" strike="noStrike" cap="none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pt-BR" sz="2800" b="0" i="0" u="none" strike="noStrike" cap="none" dirty="0" smtClean="0">
                <a:solidFill>
                  <a:srgbClr val="7F7F7F"/>
                </a:solidFill>
                <a:sym typeface="Calibri"/>
              </a:rPr>
              <a:t>Núcleo do projeto OpenChain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pt-BR" sz="2800" b="0" i="0" u="none" strike="noStrike" cap="none" dirty="0" smtClean="0">
                <a:solidFill>
                  <a:srgbClr val="7F7F7F"/>
                </a:solidFill>
                <a:sym typeface="Calibri"/>
              </a:rPr>
              <a:t>Identifica um nível mínimo de processos que organizações de qualquer tamanho podem utilizar para enfrentar os desafios de conformidade efetivamente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pt-BR" sz="2800" b="0" i="0" u="none" strike="noStrike" cap="none" dirty="0" smtClean="0">
                <a:solidFill>
                  <a:srgbClr val="7F7F7F"/>
                </a:solidFill>
                <a:sym typeface="Calibri"/>
              </a:rPr>
              <a:t>Desenvolvida por uma ampla base de participantes corporativos e comunitários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pt-BR" sz="2800" b="0" i="0" u="none" strike="noStrike" cap="none" dirty="0" smtClean="0">
                <a:solidFill>
                  <a:srgbClr val="7F7F7F"/>
                </a:solidFill>
                <a:sym typeface="Calibri"/>
              </a:rPr>
              <a:t>Aprenda mais sob a Especificação OpenChain no URL </a:t>
            </a:r>
            <a:r>
              <a:rPr lang="pt-BR" sz="2800" b="0" i="0" u="sng" strike="noStrike" cap="none" dirty="0" smtClean="0">
                <a:solidFill>
                  <a:schemeClr val="hlink"/>
                </a:solidFill>
                <a:sym typeface="Calibri"/>
                <a:hlinkClick r:id="rId3"/>
              </a:rPr>
              <a:t>https://www.openchainproject.org/spec</a:t>
            </a:r>
            <a:r>
              <a:rPr lang="pt-BR" sz="2800" b="0" i="0" u="none" strike="noStrike" cap="none" dirty="0" smtClean="0">
                <a:solidFill>
                  <a:srgbClr val="7F7F7F"/>
                </a:solidFill>
                <a:sym typeface="Calibri"/>
              </a:rPr>
              <a:t> </a:t>
            </a:r>
            <a:endParaRPr lang="pt-BR" sz="2800" b="0" i="0" u="none" strike="noStrike" cap="none" dirty="0">
              <a:solidFill>
                <a:srgbClr val="7F7F7F"/>
              </a:solidFill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2017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OpenChain Project - The Linux Foundation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CA" sz="1200" b="0" i="0" u="none" strike="noStrike" cap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4400" b="0" i="0" u="none" strike="noStrike" cap="none" dirty="0" smtClean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Conformidade à Especificação OpenChain</a:t>
            </a:r>
            <a:endParaRPr lang="pt-BR" sz="4400" b="0" i="0" u="none" strike="noStrike" cap="none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838200" y="1809700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pt-BR" sz="2800" b="0" i="0" u="none" strike="noStrike" cap="none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Organizações certificam que satisfazem os requisitos de uma </a:t>
            </a:r>
            <a:r>
              <a:rPr lang="pt-BR" dirty="0" smtClean="0"/>
              <a:t>versão  da Especificação OpenChain</a:t>
            </a:r>
            <a:endParaRPr lang="pt-BR" sz="2800" b="0" i="0" u="none" strike="noStrike" cap="none" dirty="0" smtClean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 conformidade pode se efetuar ou manualmente ou usando o formulário on-line de Auto Certificação fornecido pelo Projeto OpenChain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Organizações podem promover sua conformidade nos próprios websites e em matérias promocionais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pt-BR" sz="2800" b="0" i="0" u="none" strike="noStrike" cap="none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 serviço de Auto Certificação on-line se encontra (em Inglês) no URL </a:t>
            </a:r>
            <a:r>
              <a:rPr lang="pt-BR" sz="2800" b="0" i="0" u="sng" strike="noStrike" cap="none" dirty="0" smtClean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https://www.openchainproject.org/conformance</a:t>
            </a:r>
            <a:r>
              <a:rPr lang="pt-BR" sz="2800" b="0" i="0" u="none" strike="noStrike" cap="none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pt-BR" sz="28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2017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OpenChain Project - The Linux Foundation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CA" sz="1200" b="0" i="0" u="none" strike="noStrike" cap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pt-BR" dirty="0" smtClean="0"/>
              <a:t>Programa de Treinamento OpenChain</a:t>
            </a:r>
            <a:endParaRPr lang="pt-BR" sz="4400" b="0" i="0" u="none" strike="noStrike" cap="none" dirty="0">
              <a:solidFill>
                <a:srgbClr val="00B4C2"/>
              </a:solidFill>
              <a:sym typeface="Calibri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838200" y="1572969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228600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lang="pt-BR" dirty="0" smtClean="0"/>
              <a:t>O programa </a:t>
            </a:r>
            <a:r>
              <a:rPr lang="pt-BR" dirty="0"/>
              <a:t>de </a:t>
            </a:r>
            <a:r>
              <a:rPr lang="pt-BR" dirty="0" smtClean="0"/>
              <a:t>treinamento OpenChain ajuda as organizações a satisfazerem os requisitos da Especificação</a:t>
            </a:r>
            <a:endParaRPr lang="pt-BR" sz="2800" b="0" i="0" u="none" strike="noStrike" cap="none" dirty="0" smtClean="0">
              <a:solidFill>
                <a:srgbClr val="7F7F7F"/>
              </a:solidFill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dirty="0" smtClean="0">
                <a:solidFill>
                  <a:srgbClr val="7F7F7F"/>
                </a:solidFill>
                <a:sym typeface="Calibri"/>
              </a:rPr>
              <a:t>O programa fornece um exemplo genérico</a:t>
            </a:r>
            <a:r>
              <a:rPr lang="pt-BR" dirty="0" smtClean="0"/>
              <a:t> e claro de conformidade FOSS que pode ser utilizado diretamente ou integrado em programas já existentes</a:t>
            </a:r>
            <a:endParaRPr lang="pt-BR" sz="2400" b="0" i="0" u="none" strike="noStrike" cap="none" dirty="0" smtClean="0">
              <a:solidFill>
                <a:srgbClr val="7F7F7F"/>
              </a:solidFill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dirty="0" smtClean="0">
                <a:solidFill>
                  <a:srgbClr val="7F7F7F"/>
                </a:solidFill>
                <a:sym typeface="Calibri"/>
              </a:rPr>
              <a:t>Os matérias são licenciados sob o CC-0 (</a:t>
            </a:r>
            <a:r>
              <a:rPr lang="pt-BR" sz="2400" b="0" i="0" u="none" strike="noStrike" cap="none" dirty="0" smtClean="0">
                <a:solidFill>
                  <a:srgbClr val="7F7F7F"/>
                </a:solidFill>
                <a:sym typeface="Calibri"/>
              </a:rPr>
              <a:t>Creative</a:t>
            </a:r>
            <a:r>
              <a:rPr lang="pt-BR" sz="2400" b="0" i="0" u="none" strike="noStrike" cap="none" dirty="0" smtClean="0">
                <a:solidFill>
                  <a:srgbClr val="7F7F7F"/>
                </a:solidFill>
                <a:sym typeface="Calibri"/>
              </a:rPr>
              <a:t> </a:t>
            </a:r>
            <a:r>
              <a:rPr lang="pt-BR" sz="2400" b="0" i="0" u="none" strike="noStrike" cap="none" dirty="0" smtClean="0">
                <a:solidFill>
                  <a:srgbClr val="7F7F7F"/>
                </a:solidFill>
                <a:sym typeface="Calibri"/>
              </a:rPr>
              <a:t>Commons</a:t>
            </a:r>
            <a:r>
              <a:rPr lang="pt-BR" sz="2400" b="0" i="0" u="none" strike="noStrike" cap="none" dirty="0" smtClean="0">
                <a:solidFill>
                  <a:srgbClr val="7F7F7F"/>
                </a:solidFill>
                <a:sym typeface="Calibri"/>
              </a:rPr>
              <a:t> </a:t>
            </a:r>
            <a:r>
              <a:rPr lang="mr-IN" sz="2400" b="0" i="0" u="none" strike="noStrike" cap="none" dirty="0" smtClean="0">
                <a:solidFill>
                  <a:srgbClr val="7F7F7F"/>
                </a:solidFill>
                <a:sym typeface="Calibri"/>
              </a:rPr>
              <a:t>–</a:t>
            </a:r>
            <a:r>
              <a:rPr lang="pt-BR" sz="2400" b="0" i="0" u="none" strike="noStrike" cap="none" dirty="0" smtClean="0">
                <a:solidFill>
                  <a:srgbClr val="7F7F7F"/>
                </a:solidFill>
                <a:sym typeface="Calibri"/>
              </a:rPr>
              <a:t> sem direitos reservados), facilitando a integração e reuso para quaisquer fins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endParaRPr lang="pt-BR" sz="2800" b="0" i="0" u="none" strike="noStrike" cap="none" dirty="0" smtClean="0">
              <a:solidFill>
                <a:srgbClr val="7F7F7F"/>
              </a:solidFill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pt-BR" sz="2800" b="0" i="0" u="none" strike="noStrike" cap="none" dirty="0" smtClean="0">
                <a:solidFill>
                  <a:srgbClr val="7F7F7F"/>
                </a:solidFill>
                <a:sym typeface="Calibri"/>
              </a:rPr>
              <a:t>Aprenda mais sobre o Programa de Treinamento Openchain no URL  </a:t>
            </a:r>
            <a:r>
              <a:rPr lang="pt-BR" sz="2800" b="0" i="0" u="sng" strike="noStrike" cap="none" dirty="0" smtClean="0">
                <a:solidFill>
                  <a:schemeClr val="hlink"/>
                </a:solidFill>
                <a:sym typeface="Calibri"/>
                <a:hlinkClick r:id="rId3"/>
              </a:rPr>
              <a:t>https://www.openchainproject.org/curriculum</a:t>
            </a:r>
            <a:endParaRPr lang="pt-BR" sz="2800" b="0" i="0" u="sng" strike="noStrike" cap="none" dirty="0">
              <a:solidFill>
                <a:schemeClr val="hlink"/>
              </a:solidFill>
              <a:sym typeface="Calibri"/>
              <a:hlinkClick r:id="rId3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2017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OpenChain Project - The Linux Foundation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CA" sz="1200" b="0" i="0" u="none" strike="noStrike" cap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4400" b="0" i="0" u="none" strike="noStrike" cap="none" dirty="0" smtClean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Primeiros Passos</a:t>
            </a:r>
            <a:endParaRPr lang="pt-BR" sz="4400" b="0" i="0" u="none" strike="noStrike" cap="none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alibri"/>
              <a:buAutoNum type="arabicParenR"/>
            </a:pPr>
            <a:r>
              <a:rPr lang="pt-BR" sz="2800" b="0" i="0" u="none" strike="noStrike" cap="none" dirty="0" smtClean="0">
                <a:solidFill>
                  <a:srgbClr val="7F7F7F"/>
                </a:solidFill>
                <a:sym typeface="Calibri"/>
              </a:rPr>
              <a:t>Rever a Especificação OpenChain no URL </a:t>
            </a:r>
            <a:r>
              <a:rPr lang="pt-BR" sz="2800" b="0" i="0" u="sng" strike="noStrike" cap="none" dirty="0" smtClean="0">
                <a:solidFill>
                  <a:schemeClr val="hlink"/>
                </a:solidFill>
                <a:sym typeface="Calibri"/>
                <a:hlinkClick r:id="rId3"/>
              </a:rPr>
              <a:t>https://www.openchainproject.org/spec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alibri"/>
              <a:buAutoNum type="arabicParenR"/>
            </a:pPr>
            <a:r>
              <a:rPr lang="pt-BR" sz="2800" b="0" i="0" u="none" strike="noStrike" cap="none" dirty="0" smtClean="0">
                <a:solidFill>
                  <a:srgbClr val="7F7F7F"/>
                </a:solidFill>
                <a:sym typeface="Calibri"/>
              </a:rPr>
              <a:t>Implementar e documentar os processos para satisfazer os requisitos da Especificação. Pode-se utilizar </a:t>
            </a:r>
            <a:r>
              <a:rPr lang="pt-BR" dirty="0" smtClean="0"/>
              <a:t>o material do Programa de Treinamento</a:t>
            </a:r>
            <a:r>
              <a:rPr lang="pt-BR" sz="2800" b="0" i="0" u="none" strike="noStrike" cap="none" dirty="0" smtClean="0">
                <a:solidFill>
                  <a:srgbClr val="7F7F7F"/>
                </a:solidFill>
                <a:sym typeface="Calibri"/>
              </a:rPr>
              <a:t> como inicio </a:t>
            </a:r>
            <a:r>
              <a:rPr lang="pt-BR" sz="2800" b="0" i="0" u="sng" strike="noStrike" cap="none" dirty="0" smtClean="0">
                <a:solidFill>
                  <a:schemeClr val="hlink"/>
                </a:solidFill>
                <a:sym typeface="Calibri"/>
                <a:hlinkClick r:id="rId4"/>
              </a:rPr>
              <a:t>https://www.openchainproject.org/curriculum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alibri"/>
              <a:buAutoNum type="arabicParenR"/>
            </a:pPr>
            <a:r>
              <a:rPr lang="pt-BR" sz="2800" b="0" i="0" u="none" strike="noStrike" cap="none" dirty="0" smtClean="0">
                <a:solidFill>
                  <a:srgbClr val="7F7F7F"/>
                </a:solidFill>
                <a:sym typeface="Calibri"/>
              </a:rPr>
              <a:t>Certificar a conformidade com a Especificação OpenChain no URL </a:t>
            </a:r>
            <a:r>
              <a:rPr lang="pt-BR" sz="2800" b="0" i="0" u="sng" strike="noStrike" cap="none" dirty="0" smtClean="0">
                <a:solidFill>
                  <a:schemeClr val="hlink"/>
                </a:solidFill>
                <a:sym typeface="Calibri"/>
                <a:hlinkClick r:id="rId5"/>
              </a:rPr>
              <a:t>https://www.openchainproject.org/conformance</a:t>
            </a:r>
            <a:r>
              <a:rPr lang="pt-BR" sz="2800" b="0" i="0" u="none" strike="noStrike" cap="none" dirty="0" smtClean="0">
                <a:solidFill>
                  <a:srgbClr val="7F7F7F"/>
                </a:solidFill>
                <a:sym typeface="Calibri"/>
              </a:rPr>
              <a:t>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endParaRPr lang="pt-BR" sz="2800" b="0" i="0" u="none" strike="noStrike" cap="none" dirty="0">
              <a:solidFill>
                <a:srgbClr val="7F7F7F"/>
              </a:solidFill>
              <a:sym typeface="Calibri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2017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OpenChain Project - The Linux Foundation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CA" sz="1200" b="0" i="0" u="none" strike="noStrike" cap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4400" b="0" i="0" u="none" strike="noStrike" cap="none" dirty="0" smtClean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Envolver-se</a:t>
            </a:r>
            <a:endParaRPr lang="pt-BR" sz="4400" b="0" i="0" u="none" strike="noStrike" cap="none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pt-BR" sz="2800" b="0" i="0" u="none" strike="noStrike" cap="none" dirty="0" smtClean="0">
                <a:solidFill>
                  <a:srgbClr val="7F7F7F"/>
                </a:solidFill>
                <a:sym typeface="Calibri"/>
              </a:rPr>
              <a:t>Afiliar-se aos grupos de trabalho de Especificação, Conformidade e Treinamento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pt-BR" dirty="0" smtClean="0"/>
              <a:t>Participar nas chamadas de conferencia dos grupos de trabalho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pt-BR" sz="2800" b="0" i="0" u="none" strike="noStrike" cap="none" dirty="0" smtClean="0">
                <a:solidFill>
                  <a:srgbClr val="7F7F7F"/>
                </a:solidFill>
                <a:sym typeface="Calibri"/>
              </a:rPr>
              <a:t>Oportunidades para patrocínio e participação na diretoria do Projeto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pt-BR" sz="2800" b="0" i="0" u="none" strike="noStrike" cap="none" dirty="0" smtClean="0">
                <a:solidFill>
                  <a:srgbClr val="7F7F7F"/>
                </a:solidFill>
                <a:sym typeface="Calibri"/>
              </a:rPr>
              <a:t>Veja as oportunidades no URL </a:t>
            </a:r>
            <a:r>
              <a:rPr lang="pt-BR" sz="2800" b="0" i="0" u="sng" strike="noStrike" cap="none" dirty="0" smtClean="0">
                <a:solidFill>
                  <a:schemeClr val="hlink"/>
                </a:solidFill>
                <a:sym typeface="Calibri"/>
                <a:hlinkClick r:id="rId3"/>
              </a:rPr>
              <a:t>https://www.openchainproject.org/community</a:t>
            </a:r>
            <a:r>
              <a:rPr lang="pt-BR" sz="2800" b="0" i="0" u="none" strike="noStrike" cap="none" dirty="0" smtClean="0">
                <a:solidFill>
                  <a:srgbClr val="7F7F7F"/>
                </a:solidFill>
                <a:sym typeface="Calibri"/>
              </a:rPr>
              <a:t> </a:t>
            </a:r>
            <a:endParaRPr lang="pt-BR" sz="2800" b="0" i="0" u="none" strike="noStrike" cap="none" dirty="0">
              <a:solidFill>
                <a:srgbClr val="7F7F7F"/>
              </a:solidFill>
              <a:sym typeface="Calibri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2017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OpenChain Project - The Linux Foundation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CA" sz="1200" b="0" i="0" u="none" strike="noStrike" cap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1050</Words>
  <Application>Microsoft Macintosh PowerPoint</Application>
  <PresentationFormat>Widescreen</PresentationFormat>
  <Paragraphs>140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Lucida Sans</vt:lpstr>
      <vt:lpstr>Arial</vt:lpstr>
      <vt:lpstr>Office Theme</vt:lpstr>
      <vt:lpstr>PowerPoint Presentation</vt:lpstr>
      <vt:lpstr>A cadeia de abastecimento de hoje</vt:lpstr>
      <vt:lpstr>A cadeia de abastecimento habilito por OpenChain</vt:lpstr>
      <vt:lpstr>O Projeto OpenChain</vt:lpstr>
      <vt:lpstr>Especificação OpenChain</vt:lpstr>
      <vt:lpstr>Conformidade à Especificação OpenChain</vt:lpstr>
      <vt:lpstr>Programa de Treinamento OpenChain</vt:lpstr>
      <vt:lpstr>Primeiros Passos</vt:lpstr>
      <vt:lpstr>Envolver-se</vt:lpstr>
      <vt:lpstr>Obrigado</vt:lpstr>
    </vt:vector>
  </TitlesOfParts>
  <Manager/>
  <Company/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William Weinberg</cp:lastModifiedBy>
  <cp:revision>17</cp:revision>
  <dcterms:modified xsi:type="dcterms:W3CDTF">2017-08-08T15:40:55Z</dcterms:modified>
  <cp:category/>
</cp:coreProperties>
</file>