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45"/>
  </p:notesMasterIdLst>
  <p:sldIdLst>
    <p:sldId id="256" r:id="rId3"/>
    <p:sldId id="315" r:id="rId4"/>
    <p:sldId id="311" r:id="rId5"/>
    <p:sldId id="312" r:id="rId6"/>
    <p:sldId id="313" r:id="rId7"/>
    <p:sldId id="314" r:id="rId8"/>
    <p:sldId id="310" r:id="rId9"/>
    <p:sldId id="308" r:id="rId10"/>
    <p:sldId id="307" r:id="rId11"/>
    <p:sldId id="303" r:id="rId12"/>
    <p:sldId id="304" r:id="rId13"/>
    <p:sldId id="305" r:id="rId14"/>
    <p:sldId id="306" r:id="rId15"/>
    <p:sldId id="279" r:id="rId16"/>
    <p:sldId id="281" r:id="rId17"/>
    <p:sldId id="283" r:id="rId18"/>
    <p:sldId id="282" r:id="rId19"/>
    <p:sldId id="284" r:id="rId20"/>
    <p:sldId id="309" r:id="rId21"/>
    <p:sldId id="298" r:id="rId22"/>
    <p:sldId id="291"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80" r:id="rId38"/>
    <p:sldId id="316" r:id="rId39"/>
    <p:sldId id="273" r:id="rId40"/>
    <p:sldId id="317" r:id="rId41"/>
    <p:sldId id="318" r:id="rId42"/>
    <p:sldId id="277" r:id="rId43"/>
    <p:sldId id="278" r:id="rId4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p:restoredTop sz="68779" autoAdjust="0"/>
  </p:normalViewPr>
  <p:slideViewPr>
    <p:cSldViewPr snapToGrid="0">
      <p:cViewPr varScale="1">
        <p:scale>
          <a:sx n="57" d="100"/>
          <a:sy n="57" d="100"/>
        </p:scale>
        <p:origin x="192" y="5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a:solidFill>
                  <a:srgbClr val="00B4C2"/>
                </a:solidFill>
                <a:latin typeface="Calibri"/>
                <a:ea typeface="Calibri"/>
                <a:cs typeface="Calibri"/>
                <a:sym typeface="Calibri"/>
              </a:rPr>
              <a:t>We use Open Source</a:t>
            </a:r>
            <a:r>
              <a:rPr lang="mr-IN" dirty="0"/>
              <a:t> and get billions of dollars of code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a:t>This code was created by other people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a:t>How we use respect their rights?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a:t>How do we meet our legal requirements?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OpenChain Project is a key part of answering the questions raised in this dialogue. At the heart of the OpenChain Project is a specification, an overarching standard for how companies deal with open source compliance. This is the top level: a list of the overarching processes, policies and training companies need.</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Just below this we see SPDX, a sister standard which provides a software bill of materials, a key component in realizing some of the processes companies use to manage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a:solidFill>
                  <a:schemeClr val="dk1"/>
                </a:solidFill>
                <a:latin typeface="Calibri"/>
                <a:ea typeface="Calibri"/>
                <a:cs typeface="Calibri"/>
                <a:sym typeface="Calibri"/>
              </a:rPr>
              <a:t>Adjacent are projects like TODO Group, providing excellent material regarding how to create and manage open source program offices, which are often another key component in realizing some of the processes companies use to manage open source compliance.</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Below this we see projects providing tooling to accomplish the specifics of various process steps. A great example is </a:t>
            </a:r>
            <a:r>
              <a:rPr lang="en-US" sz="1200" b="0" i="0" u="none" strike="noStrike" cap="none" dirty="0" err="1">
                <a:solidFill>
                  <a:schemeClr val="dk1"/>
                </a:solidFill>
                <a:latin typeface="Calibri"/>
                <a:ea typeface="Calibri"/>
                <a:cs typeface="Calibri"/>
                <a:sym typeface="Calibri"/>
              </a:rPr>
              <a:t>FOSSology</a:t>
            </a:r>
            <a:r>
              <a:rPr lang="en-US" sz="1200" b="0" i="0" u="none" strike="noStrike" cap="none" dirty="0">
                <a:solidFill>
                  <a:schemeClr val="dk1"/>
                </a:solidFill>
                <a:latin typeface="Calibri"/>
                <a:ea typeface="Calibri"/>
                <a:cs typeface="Calibri"/>
                <a:sym typeface="Calibri"/>
              </a:rPr>
              <a:t>, a project that allows you to scan source code and see what licenses are being used.</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Another great example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this time hosted at the Open Source Initiative rather than Linux Foundation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is </a:t>
            </a:r>
            <a:r>
              <a:rPr lang="en-US" sz="1200" b="0" i="0" u="none" strike="noStrike" cap="none" dirty="0" err="1">
                <a:solidFill>
                  <a:schemeClr val="dk1"/>
                </a:solidFill>
                <a:latin typeface="Calibri"/>
                <a:ea typeface="Calibri"/>
                <a:cs typeface="Calibri"/>
                <a:sym typeface="Calibri"/>
              </a:rPr>
              <a:t>ClearlyDefined</a:t>
            </a:r>
            <a:r>
              <a:rPr lang="en-US" sz="1200" b="0" i="0" u="none" strike="noStrike" cap="none" dirty="0">
                <a:solidFill>
                  <a:schemeClr val="dk1"/>
                </a:solidFill>
                <a:latin typeface="Calibri"/>
                <a:ea typeface="Calibri"/>
                <a:cs typeface="Calibri"/>
                <a:sym typeface="Calibri"/>
              </a:rPr>
              <a:t>, which provides a library to store outputs from tools like </a:t>
            </a:r>
            <a:r>
              <a:rPr lang="en-US" sz="1200" b="0" i="0" u="none" strike="noStrike" cap="none" dirty="0" err="1">
                <a:solidFill>
                  <a:schemeClr val="dk1"/>
                </a:solidFill>
                <a:latin typeface="Calibri"/>
                <a:ea typeface="Calibri"/>
                <a:cs typeface="Calibri"/>
                <a:sym typeface="Calibri"/>
              </a:rPr>
              <a:t>FOSSology</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Let’s pull back. So there is a stack of great projects to help companies go from the top level to the details of open source compliance. Our focus today is at the very top, the standard that defines what the overall key requirements of a quality open source compliance program are. We are looking at the OpenChain Project.</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provide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context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need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look</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larger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world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Linux</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Foundation,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which</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also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1</a:t>
            </a:r>
            <a:r>
              <a:rPr lang="en-US" altLang="ja-JP" sz="1200" b="0" i="0" u="none" strike="noStrike" cap="none" dirty="0">
                <a:solidFill>
                  <a:schemeClr val="dk1"/>
                </a:solidFill>
                <a:latin typeface="Calibri"/>
                <a:ea typeface="Calibri"/>
                <a:cs typeface="Calibri"/>
                <a:sym typeface="Calibri"/>
              </a:rPr>
              <a:t>00</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other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driving</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adoption.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Most </a:t>
            </a:r>
            <a:r>
              <a:rPr lang="ja-JP" altLang="ja-JP" sz="1200" b="0" i="0" u="none" strike="noStrike" cap="none" dirty="0">
                <a:solidFill>
                  <a:schemeClr val="dk1"/>
                </a:solidFill>
                <a:latin typeface="Calibri"/>
                <a:ea typeface="Calibri"/>
                <a:cs typeface="Calibri"/>
                <a:sym typeface="Calibri"/>
              </a:rPr>
              <a:t>o</a:t>
            </a:r>
            <a:r>
              <a:rPr lang="en-US" altLang="ja-JP" sz="1200" b="0" i="0" u="none" strike="noStrike" cap="none" dirty="0">
                <a:solidFill>
                  <a:schemeClr val="dk1"/>
                </a:solidFill>
                <a:latin typeface="Calibri"/>
                <a:ea typeface="Calibri"/>
                <a:cs typeface="Calibri"/>
                <a:sym typeface="Calibri"/>
              </a:rPr>
              <a:t>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c</a:t>
            </a:r>
            <a:r>
              <a:rPr lang="en-US" altLang="ja-JP" sz="1200" b="0" i="0" u="none" strike="noStrike" cap="none" dirty="0">
                <a:solidFill>
                  <a:schemeClr val="dk1"/>
                </a:solidFill>
                <a:latin typeface="Calibri"/>
                <a:ea typeface="Calibri"/>
                <a:cs typeface="Calibri"/>
                <a:sym typeface="Calibri"/>
              </a:rPr>
              <a:t>ode,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some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governance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and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compliance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information. We are looking at 16 billion USD of collaborative development and tens of thousands of contributors alongside over 1,000 supporting companies.</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OpenChain Project asks one simple question. </a:t>
            </a:r>
            <a:r>
              <a:rPr lang="en-CA" sz="1200" b="0" i="0" u="none" strike="noStrike" cap="none" dirty="0">
                <a:solidFill>
                  <a:srgbClr val="00B4C2"/>
                </a:solidFill>
                <a:latin typeface="Calibri"/>
                <a:ea typeface="Calibri"/>
                <a:cs typeface="Calibri"/>
                <a:sym typeface="Calibri"/>
              </a:rPr>
              <a:t>“How do I trust my open source supply chain?” Answering that question provides a way to increase efficiency and reduce resource costs around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indent="0">
              <a:buNone/>
            </a:pPr>
            <a:r>
              <a:rPr lang="en-US" dirty="0"/>
              <a:t>OpenChain Conformance, meeting all the requirements of the OpenChain standard </a:t>
            </a:r>
            <a:r>
              <a:rPr lang="mr-IN" dirty="0"/>
              <a:t>–</a:t>
            </a:r>
            <a:r>
              <a:rPr lang="en-US" dirty="0"/>
              <a:t> we call it the Specification </a:t>
            </a:r>
            <a:r>
              <a:rPr lang="mr-IN" dirty="0"/>
              <a:t>–</a:t>
            </a:r>
            <a:r>
              <a:rPr lang="en-US" dirty="0"/>
              <a:t> is at the end point of an important journey for companies. This journey was described by Toyota as having four parts.</a:t>
            </a:r>
            <a:br>
              <a:rPr lang="en-US" dirty="0"/>
            </a:br>
            <a:r>
              <a:rPr lang="en-US" dirty="0"/>
              <a:t>First, a company may not understand the important of open source compliance. Second, they might not understand what to do about compliance. Third, they might understand what to do, but not how to do it. And finally, a company may not understand how to get certification, to confirm they are meeting international expectations.</a:t>
            </a:r>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uk-UA" sz="1200" b="0" i="0" u="none" strike="noStrike" cap="none" smtClean="0">
                <a:solidFill>
                  <a:schemeClr val="dk1"/>
                </a:solidFill>
                <a:latin typeface="Calibri"/>
                <a:ea typeface="Calibri"/>
                <a:cs typeface="Calibri"/>
                <a:sym typeface="Calibri"/>
              </a:rPr>
              <a:t>21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9958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three parts of the OpenChain Project that support this evolution. </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Specification and Conformance to the Specification are around level 4, towards the end point of the journey.</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Curriculum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 library of supportive reference material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is able to help people get through levels 1 through 3.</a:t>
            </a:r>
            <a:endParaRPr sz="1200" b="0" i="0" u="none" strike="noStrike" cap="none" dirty="0">
              <a:solidFill>
                <a:schemeClr val="dk1"/>
              </a:solidFill>
              <a:latin typeface="Calibri"/>
              <a:ea typeface="Calibri"/>
              <a:cs typeface="Calibri"/>
              <a:sym typeface="Calibri"/>
            </a:endParaRPr>
          </a:p>
        </p:txBody>
      </p:sp>
      <p:sp>
        <p:nvSpPr>
          <p:cNvPr id="171" name="Google Shape;171;p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For the context of this talk the most important thing to remember is that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 defines the requirements for a quality compliance program. </a:t>
            </a:r>
            <a:endParaRPr sz="1200" b="0" i="0" u="none" strike="noStrike" cap="none" dirty="0">
              <a:solidFill>
                <a:schemeClr val="dk1"/>
              </a:solidFill>
              <a:latin typeface="Calibri"/>
              <a:ea typeface="Calibri"/>
              <a:cs typeface="Calibri"/>
              <a:sym typeface="Calibri"/>
            </a:endParaRPr>
          </a:p>
        </p:txBody>
      </p:sp>
      <p:sp>
        <p:nvSpPr>
          <p:cNvPr id="179" name="Google Shape;179;p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It defines the big picture, showing the inflection points where a company should have processes, policies or training.</a:t>
            </a:r>
            <a:endParaRPr sz="1200" b="0" i="0" u="none" strike="noStrike" cap="none" dirty="0">
              <a:solidFill>
                <a:schemeClr val="dk1"/>
              </a:solidFill>
              <a:latin typeface="Calibri"/>
              <a:ea typeface="Calibri"/>
              <a:cs typeface="Calibri"/>
              <a:sym typeface="Calibri"/>
            </a:endParaRPr>
          </a:p>
        </p:txBody>
      </p:sp>
      <p:sp>
        <p:nvSpPr>
          <p:cNvPr id="186" name="Google Shape;186;p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 confirms a company has open source processes, policies and training.</a:t>
            </a:r>
            <a:br>
              <a:rPr lang="en-CA" sz="1200" b="0" i="0" u="none" strike="noStrike" cap="none" dirty="0">
                <a:solidFill>
                  <a:srgbClr val="00B4C2"/>
                </a:solidFill>
                <a:latin typeface="Calibri"/>
                <a:ea typeface="Calibri"/>
                <a:cs typeface="Calibri"/>
                <a:sym typeface="Calibri"/>
              </a:rPr>
            </a:b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Companies have the flexibility to decide each specific process, policies and training.</a:t>
            </a: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By adoption the key requirements we suddenly have much better clarity about what to do or what is being done. It makes the open source compliance part of supplier and customer relationships much more effective.</a:t>
            </a:r>
            <a:endParaRPr sz="1200" b="0" i="0" u="none" strike="noStrike" cap="none" dirty="0">
              <a:solidFill>
                <a:schemeClr val="dk1"/>
              </a:solidFill>
              <a:latin typeface="Calibri"/>
              <a:ea typeface="Calibri"/>
              <a:cs typeface="Calibri"/>
              <a:sym typeface="Calibri"/>
            </a:endParaRPr>
          </a:p>
        </p:txBody>
      </p:sp>
      <p:sp>
        <p:nvSpPr>
          <p:cNvPr id="204" name="Google Shape;204;p7: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Conformance allows organizations to show they meet these requirements. It provides the practical “yes/no” questions that help a company confirm it meets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a:t>
            </a:r>
            <a:endParaRPr sz="1200" b="0" i="0" u="none" strike="noStrike" cap="none" dirty="0">
              <a:solidFill>
                <a:schemeClr val="dk1"/>
              </a:solidFill>
              <a:latin typeface="Calibri"/>
              <a:ea typeface="Calibri"/>
              <a:cs typeface="Calibri"/>
              <a:sym typeface="Calibri"/>
            </a:endParaRPr>
          </a:p>
        </p:txBody>
      </p:sp>
      <p:sp>
        <p:nvSpPr>
          <p:cNvPr id="211" name="Google Shape;211;p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 clear example from our online Conformance web app. This app allows companies to self-certify to the OpenChain Specification.</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five “Goals”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following the structure of the Specification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each goal is accomplished by answering the questions contained inside. For example, Goal 3 contains three yes or no questions.</a:t>
            </a:r>
            <a:endParaRPr sz="1200" b="0" i="0" u="none" strike="noStrike" cap="none" dirty="0">
              <a:solidFill>
                <a:schemeClr val="dk1"/>
              </a:solidFill>
              <a:latin typeface="Calibri"/>
              <a:ea typeface="Calibri"/>
              <a:cs typeface="Calibri"/>
              <a:sym typeface="Calibri"/>
            </a:endParaRPr>
          </a:p>
        </p:txBody>
      </p:sp>
      <p:sp>
        <p:nvSpPr>
          <p:cNvPr id="218" name="Google Shape;218;p9: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exciting thing is how easy this is. </a:t>
            </a:r>
            <a:r>
              <a:rPr lang="en-CA" sz="1200" b="0" i="0" u="none" strike="noStrike" cap="none" dirty="0">
                <a:solidFill>
                  <a:srgbClr val="00B4C2"/>
                </a:solidFill>
                <a:latin typeface="Calibri"/>
                <a:ea typeface="Calibri"/>
                <a:cs typeface="Calibri"/>
                <a:sym typeface="Calibri"/>
              </a:rPr>
              <a:t>If a company can answer Yes to each question they are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Conformant. This is a process companies can go through at their own pace and in private on the online Web App. Their conformance is only made public after they have passed the questionnaire and finalize their self-certification.</a:t>
            </a:r>
            <a:endParaRPr sz="1200" b="0" i="0" u="none" strike="noStrike" cap="none" dirty="0">
              <a:solidFill>
                <a:schemeClr val="dk1"/>
              </a:solidFill>
              <a:latin typeface="Calibri"/>
              <a:ea typeface="Calibri"/>
              <a:cs typeface="Calibri"/>
              <a:sym typeface="Calibri"/>
            </a:endParaRPr>
          </a:p>
        </p:txBody>
      </p:sp>
      <p:sp>
        <p:nvSpPr>
          <p:cNvPr id="225" name="Google Shape;225;p1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 </a:t>
            </a:r>
            <a:r>
              <a:rPr lang="en-US" sz="1200" b="0" i="0" u="none" strike="noStrike" cap="none" dirty="0" err="1">
                <a:solidFill>
                  <a:schemeClr val="dk1"/>
                </a:solidFill>
                <a:latin typeface="Calibri"/>
                <a:ea typeface="Calibri"/>
                <a:cs typeface="Calibri"/>
                <a:sym typeface="Calibri"/>
              </a:rPr>
              <a:t>whistlestop</a:t>
            </a:r>
            <a:r>
              <a:rPr lang="en-US" sz="1200" b="0" i="0" u="none" strike="noStrike" cap="none" dirty="0">
                <a:solidFill>
                  <a:schemeClr val="dk1"/>
                </a:solidFill>
                <a:latin typeface="Calibri"/>
                <a:ea typeface="Calibri"/>
                <a:cs typeface="Calibri"/>
                <a:sym typeface="Calibri"/>
              </a:rPr>
              <a:t> tour of Linux Foundation projects. We are not going to dwell on any single project. We are looking at scale.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Now, to support this journey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especially around filling in the gaps identified when going through the OpenChain Conformance process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companies can use the library of material in the OpenChain Curriculum.</a:t>
            </a:r>
            <a:endParaRPr sz="1200" b="0" i="0" u="none" strike="noStrike" cap="none" dirty="0">
              <a:solidFill>
                <a:schemeClr val="dk1"/>
              </a:solidFill>
              <a:latin typeface="Calibri"/>
              <a:ea typeface="Calibri"/>
              <a:cs typeface="Calibri"/>
              <a:sym typeface="Calibri"/>
            </a:endParaRPr>
          </a:p>
        </p:txBody>
      </p:sp>
      <p:sp>
        <p:nvSpPr>
          <p:cNvPr id="232" name="Google Shape;232;p11: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an example of our training slides. In eight chapters and 80 slides we have reference material guiding people from “what is intellectual property” to “developer guidelines.” This reference slide deck can be used by companies to help support their internal training.</a:t>
            </a:r>
            <a:endParaRPr sz="1200" b="0" i="0" u="none" strike="noStrike" cap="none" dirty="0">
              <a:solidFill>
                <a:schemeClr val="dk1"/>
              </a:solidFill>
              <a:latin typeface="Calibri"/>
              <a:ea typeface="Calibri"/>
              <a:cs typeface="Calibri"/>
              <a:sym typeface="Calibri"/>
            </a:endParaRPr>
          </a:p>
        </p:txBody>
      </p:sp>
      <p:sp>
        <p:nvSpPr>
          <p:cNvPr id="239" name="Google Shape;239;p1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Even though the deck is a compact 80 slides it also contains a simple and useful open source compliance exam. The end of all eight chapters have a set of “check your understanding” questions. Put all eight sections together and you have a great reference exam.</a:t>
            </a:r>
            <a:endParaRPr sz="1200" b="0" i="0" u="none" strike="noStrike" cap="none" dirty="0">
              <a:solidFill>
                <a:schemeClr val="dk1"/>
              </a:solidFill>
              <a:latin typeface="Calibri"/>
              <a:ea typeface="Calibri"/>
              <a:cs typeface="Calibri"/>
              <a:sym typeface="Calibri"/>
            </a:endParaRPr>
          </a:p>
        </p:txBody>
      </p:sp>
      <p:sp>
        <p:nvSpPr>
          <p:cNvPr id="246" name="Google Shape;246;p1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Before we move on I want to show you a slide from the reference training deck. This is an open source compliance review process for a large company. As you can see it involves project managers, engineers, legal personnel and scanning specialists. This type of example helps large entities and multinationals frame approaches to open source compliance. Alongside these we also have great examples more suitable for small to medium entities.</a:t>
            </a:r>
            <a:endParaRPr sz="1200" b="0" i="0" u="none" strike="noStrike" cap="none" dirty="0">
              <a:solidFill>
                <a:schemeClr val="dk1"/>
              </a:solidFill>
              <a:latin typeface="Calibri"/>
              <a:ea typeface="Calibri"/>
              <a:cs typeface="Calibri"/>
              <a:sym typeface="Calibri"/>
            </a:endParaRPr>
          </a:p>
        </p:txBody>
      </p:sp>
      <p:sp>
        <p:nvSpPr>
          <p:cNvPr id="253" name="Google Shape;253;p1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Curriculum can be used for any open source training program. We have released all the reference material under CC-0 licensing, effectively public domain. That’s important because it means companies, consultancies and NGOs can use the material for any purpose, even outside of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Conformance.</a:t>
            </a:r>
            <a:endParaRPr sz="1200" b="0" i="0" u="none" strike="noStrike" cap="none" dirty="0">
              <a:solidFill>
                <a:schemeClr val="dk1"/>
              </a:solidFill>
              <a:latin typeface="Calibri"/>
              <a:ea typeface="Calibri"/>
              <a:cs typeface="Calibri"/>
              <a:sym typeface="Calibri"/>
            </a:endParaRPr>
          </a:p>
        </p:txBody>
      </p:sp>
      <p:sp>
        <p:nvSpPr>
          <p:cNvPr id="260" name="Google Shape;260;p1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Now, naturally our overall goal in the OpenChain Project is to encourage OpenChain Conformance. We want people to meet the requirements of the OpenChain Specification and we have built a healthy community to explain the value here, to support new participants and to champion great open source compliance.</a:t>
            </a:r>
            <a:endParaRPr sz="1200" b="0" i="0" u="none" strike="noStrike" cap="none" dirty="0">
              <a:solidFill>
                <a:schemeClr val="dk1"/>
              </a:solidFill>
              <a:latin typeface="Calibri"/>
              <a:ea typeface="Calibri"/>
              <a:cs typeface="Calibri"/>
              <a:sym typeface="Calibri"/>
            </a:endParaRPr>
          </a:p>
        </p:txBody>
      </p:sp>
      <p:sp>
        <p:nvSpPr>
          <p:cNvPr id="267" name="Google Shape;267;p1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a series of Platinum Member companies in the OpenChain Project. As you can see, they are pretty diverse, with Adobe standing shoulder to shoulder with Toyota in establishing this standard for open source compliance.</a:t>
            </a:r>
          </a:p>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Toshiba is our newest member, a new partner for building out in the global procurement cycle.</a:t>
            </a:r>
            <a:endParaRPr sz="1200" b="0" i="0" u="none" strike="noStrike" cap="none" dirty="0">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31607e39a_0_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effectLst/>
                <a:latin typeface="Calibri"/>
                <a:ea typeface="Calibri"/>
                <a:cs typeface="Calibri"/>
                <a:sym typeface="Calibri"/>
              </a:rPr>
              <a:t>Our current membership represents combined revenue of over 750 billion USD and a commensurately large impact on global procurement.</a:t>
            </a:r>
            <a:endParaRPr sz="1200" b="0" i="0" u="none" strike="noStrike" cap="none" dirty="0">
              <a:solidFill>
                <a:schemeClr val="dk1"/>
              </a:solidFill>
              <a:latin typeface="Calibri"/>
              <a:ea typeface="Calibri"/>
              <a:cs typeface="Calibri"/>
              <a:sym typeface="Calibri"/>
            </a:endParaRPr>
          </a:p>
        </p:txBody>
      </p:sp>
      <p:sp>
        <p:nvSpPr>
          <p:cNvPr id="224" name="Google Shape;224;g431607e39a_0_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274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community is very inclusive and all of our day to day work is done via work teams that meet via phone twice a month. We do a lot of our work on these calls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where we publish slides and minutes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we also do a lot of work on our mailing lists. Everyone is welcome to both. Indeed, we are actively seeking knowledge and contributors from all over the world. We are building a global standard and we want it to have a comprehensive global perspective.</a:t>
            </a:r>
            <a:endParaRPr sz="1200" b="0" i="0" u="none" strike="noStrike" cap="none" dirty="0">
              <a:solidFill>
                <a:schemeClr val="dk1"/>
              </a:solidFill>
              <a:latin typeface="Calibri"/>
              <a:ea typeface="Calibri"/>
              <a:cs typeface="Calibri"/>
              <a:sym typeface="Calibri"/>
            </a:endParaRP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39c27cdfb_0_0:notes"/>
          <p:cNvSpPr>
            <a:spLocks noGrp="1" noRot="1" noChangeAspect="1"/>
          </p:cNvSpPr>
          <p:nvPr>
            <p:ph type="sldImg" idx="2"/>
          </p:nvPr>
        </p:nvSpPr>
        <p:spPr>
          <a:xfrm>
            <a:off x="342900"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439c27cdfb_0_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41" name="Google Shape;241;g439c27cdfb_0_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591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Here’s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39c27cdfb_0_8:notes"/>
          <p:cNvSpPr>
            <a:spLocks noGrp="1" noRot="1" noChangeAspect="1"/>
          </p:cNvSpPr>
          <p:nvPr>
            <p:ph type="sldImg" idx="2"/>
          </p:nvPr>
        </p:nvSpPr>
        <p:spPr>
          <a:xfrm>
            <a:off x="342900"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439c27cdfb_0_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49" name="Google Shape;249;g439c27cdfb_0_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13654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that’s it. OpenChain is the standard that explains the key requirements of quality open source compliance programs. It is open, it has a vibrant community, and we want to work with you. Thank you so much for your time. Any questions?</a:t>
            </a: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42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finally even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Open source license compliance is a gateway to accessing projects like these. It is gateway to 16 billion dollars of code, platforms that can accelerate any market.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is a clear business context for compliance. While often characterized as a boring legal matter, compliance is core to effective strategic engagement with open source technology.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Let’s illustrate this with an internal company dialogue.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3525312" y="803025"/>
            <a:ext cx="5141400" cy="2851800"/>
          </a:xfrm>
          <a:prstGeom prst="rect">
            <a:avLst/>
          </a:prstGeom>
          <a:noFill/>
          <a:ln>
            <a:noFill/>
          </a:ln>
        </p:spPr>
      </p:pic>
      <p:sp>
        <p:nvSpPr>
          <p:cNvPr id="17" name="Google Shape;17;p2"/>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Google Shape;21;p2"/>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Roboto" pitchFamily="2" charset="0"/>
              </a:defRPr>
            </a:lvl1pPr>
            <a:lvl2pPr>
              <a:defRPr>
                <a:latin typeface="Roboto" pitchFamily="2" charset="0"/>
              </a:defRPr>
            </a:lvl2pPr>
            <a:lvl3pPr>
              <a:defRPr>
                <a:latin typeface="Roboto" pitchFamily="2" charset="0"/>
              </a:defRPr>
            </a:lvl3pPr>
            <a:lvl4pPr>
              <a:defRPr>
                <a:latin typeface="Roboto" pitchFamily="2" charset="0"/>
              </a:defRPr>
            </a:lvl4pPr>
            <a:lvl5pPr>
              <a:defRPr>
                <a:latin typeface="Roboto" pitchFamily="2"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7"/>
          <p:cNvSpPr>
            <a:spLocks noGrp="1"/>
          </p:cNvSpPr>
          <p:nvPr>
            <p:ph type="title"/>
          </p:nvPr>
        </p:nvSpPr>
        <p:spPr/>
        <p:txBody>
          <a:bodyPr/>
          <a:lstStyle>
            <a:lvl1pPr>
              <a:defRPr>
                <a:latin typeface="Roboto" pitchFamily="2" charset="0"/>
              </a:defRPr>
            </a:lvl1pPr>
          </a:lstStyle>
          <a:p>
            <a:r>
              <a:rPr kumimoji="1" lang="ja-JP" altLang="en-US"/>
              <a:t>マスター タイトルの書式設定</a:t>
            </a:r>
          </a:p>
        </p:txBody>
      </p:sp>
      <p:sp>
        <p:nvSpPr>
          <p:cNvPr id="2" name="日付プレースホルダー 1"/>
          <p:cNvSpPr>
            <a:spLocks noGrp="1"/>
          </p:cNvSpPr>
          <p:nvPr>
            <p:ph type="dt" sz="half" idx="10"/>
          </p:nvPr>
        </p:nvSpPr>
        <p:spPr>
          <a:xfrm>
            <a:off x="0" y="6520259"/>
            <a:ext cx="3503712" cy="365125"/>
          </a:xfrm>
        </p:spPr>
        <p:txBody>
          <a:bodyPr/>
          <a:lstStyle>
            <a:lvl1pPr>
              <a:defRPr>
                <a:latin typeface="Roboto" pitchFamily="2" charset="0"/>
              </a:defRPr>
            </a:lvl1pPr>
          </a:lstStyle>
          <a:p>
            <a:pPr defTabSz="1088307"/>
            <a:r>
              <a:rPr lang="en-US" altLang="ja-JP">
                <a:ea typeface="Roboto" pitchFamily="2" charset="0"/>
              </a:rPr>
              <a:t>Apr. 6, 2018 Asian Legal Network2018</a:t>
            </a:r>
            <a:endParaRPr lang="ja-JP" altLang="en-US" dirty="0"/>
          </a:p>
        </p:txBody>
      </p:sp>
      <p:sp>
        <p:nvSpPr>
          <p:cNvPr id="7" name="フッター プレースホルダー 6"/>
          <p:cNvSpPr>
            <a:spLocks noGrp="1"/>
          </p:cNvSpPr>
          <p:nvPr>
            <p:ph type="ftr" sz="quarter" idx="11"/>
          </p:nvPr>
        </p:nvSpPr>
        <p:spPr/>
        <p:txBody>
          <a:bodyPr/>
          <a:lstStyle>
            <a:lvl1pPr>
              <a:defRPr>
                <a:latin typeface="Roboto" pitchFamily="2" charset="0"/>
              </a:defRPr>
            </a:lvl1pPr>
          </a:lstStyle>
          <a:p>
            <a:pPr defTabSz="1088307"/>
            <a:r>
              <a:rPr lang="en-US" altLang="ja-JP">
                <a:ea typeface="Roboto" pitchFamily="2" charset="0"/>
              </a:rPr>
              <a:t>(c)TOYOTA MOTOR CORPORATION</a:t>
            </a:r>
            <a:endParaRPr lang="ja-JP" altLang="en-US" dirty="0"/>
          </a:p>
        </p:txBody>
      </p:sp>
      <p:sp>
        <p:nvSpPr>
          <p:cNvPr id="9" name="スライド番号プレースホルダー 8"/>
          <p:cNvSpPr>
            <a:spLocks noGrp="1"/>
          </p:cNvSpPr>
          <p:nvPr>
            <p:ph type="sldNum" sz="quarter" idx="12"/>
          </p:nvPr>
        </p:nvSpPr>
        <p:spPr/>
        <p:txBody>
          <a:bodyPr/>
          <a:lstStyle>
            <a:lvl1pPr>
              <a:defRPr>
                <a:latin typeface="Roboto" pitchFamily="2" charset="0"/>
              </a:defRPr>
            </a:lvl1pPr>
          </a:lstStyle>
          <a:p>
            <a:pPr defTabSz="1088307"/>
            <a:fld id="{83E3586C-9690-4DB5-BAC2-D5C9982F2139}" type="slidenum">
              <a:rPr lang="ja-JP" altLang="en-US" smtClean="0"/>
              <a:pPr defTabSz="1088307"/>
              <a:t>‹#›</a:t>
            </a:fld>
            <a:endParaRPr lang="ja-JP" altLang="en-US" dirty="0"/>
          </a:p>
        </p:txBody>
      </p:sp>
    </p:spTree>
    <p:extLst>
      <p:ext uri="{BB962C8B-B14F-4D97-AF65-F5344CB8AC3E}">
        <p14:creationId xmlns:p14="http://schemas.microsoft.com/office/powerpoint/2010/main" val="3285987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d/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ubTitle" idx="1"/>
          </p:nvPr>
        </p:nvSpPr>
        <p:spPr>
          <a:xfrm>
            <a:off x="674176" y="4435713"/>
            <a:ext cx="10724100" cy="70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B4C2"/>
              </a:buClr>
              <a:buSzPts val="900"/>
              <a:buFont typeface="Arial"/>
              <a:buNone/>
            </a:pPr>
            <a:r>
              <a:rPr lang="en-CA" sz="3600" b="0" i="0" u="none" strike="noStrike" cap="none" dirty="0">
                <a:solidFill>
                  <a:srgbClr val="00B4C2"/>
                </a:solidFill>
                <a:latin typeface="Calibri"/>
                <a:ea typeface="Calibri"/>
                <a:cs typeface="Calibri"/>
                <a:sym typeface="Calibri"/>
              </a:rPr>
              <a:t>Great Open Source Compliance For Everyone</a:t>
            </a:r>
            <a:endParaRPr sz="2400" b="0" i="0" u="none" strike="noStrike" cap="none" dirty="0">
              <a:solidFill>
                <a:srgbClr val="00B4C2"/>
              </a:solidFill>
              <a:latin typeface="Calibri"/>
              <a:ea typeface="Calibri"/>
              <a:cs typeface="Calibri"/>
              <a:sym typeface="Calibri"/>
            </a:endParaRPr>
          </a:p>
        </p:txBody>
      </p:sp>
      <p:sp>
        <p:nvSpPr>
          <p:cNvPr id="160" name="Google Shape;160;p18"/>
          <p:cNvSpPr txBox="1">
            <a:spLocks noGrp="1"/>
          </p:cNvSpPr>
          <p:nvPr>
            <p:ph type="ftr" idx="11"/>
          </p:nvPr>
        </p:nvSpPr>
        <p:spPr>
          <a:xfrm>
            <a:off x="3689850" y="6156325"/>
            <a:ext cx="48123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br>
              <a:rPr lang="en-CA" sz="1200" b="0" i="0" u="none" strike="noStrike" cap="none">
                <a:solidFill>
                  <a:srgbClr val="888888"/>
                </a:solidFill>
                <a:latin typeface="Calibri"/>
                <a:ea typeface="Calibri"/>
                <a:cs typeface="Calibri"/>
                <a:sym typeface="Calibri"/>
              </a:rPr>
            </a:br>
            <a:r>
              <a:rPr lang="en-CA" sz="1200" b="0" i="0" u="none" strike="noStrike" cap="none">
                <a:solidFill>
                  <a:srgbClr val="888888"/>
                </a:solidFill>
                <a:latin typeface="Calibri"/>
                <a:ea typeface="Calibri"/>
                <a:cs typeface="Calibri"/>
                <a:sym typeface="Calibri"/>
              </a:rPr>
              <a:t>Available under the </a:t>
            </a:r>
            <a:r>
              <a:rPr lang="en-CA" sz="1200" b="0" i="0" u="sng" strike="noStrike" cap="none">
                <a:solidFill>
                  <a:schemeClr val="hlink"/>
                </a:solidFill>
                <a:latin typeface="Calibri"/>
                <a:ea typeface="Calibri"/>
                <a:cs typeface="Calibri"/>
                <a:sym typeface="Calibri"/>
                <a:hlinkClick r:id="rId3"/>
              </a:rPr>
              <a:t>CC Attribution-NoDerivatives 4.0 International license</a:t>
            </a:r>
            <a:r>
              <a:rPr lang="en-CA" sz="1200" b="0" i="0" u="none" strike="noStrike" cap="none">
                <a:solidFill>
                  <a:srgbClr val="888888"/>
                </a:solidFill>
                <a:latin typeface="Calibri"/>
                <a:ea typeface="Calibri"/>
                <a:cs typeface="Calibri"/>
                <a:sym typeface="Calibri"/>
              </a:rPr>
              <a:t>.</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We use Open Source</a:t>
            </a:r>
            <a:r>
              <a:rPr lang="mr-IN" dirty="0"/>
              <a:t> and get billions of dollars of code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894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This code was created by other people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9010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we respect their rights?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308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do we meet our legal requirements?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14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Welcome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a:solidFill>
                  <a:schemeClr val="tx1">
                    <a:lumMod val="50000"/>
                    <a:lumOff val="50000"/>
                  </a:schemeClr>
                </a:solidFill>
              </a:rPr>
              <a:t>Curriculum</a:t>
            </a: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a:solidFill>
                  <a:schemeClr val="tx1">
                    <a:lumMod val="50000"/>
                    <a:lumOff val="50000"/>
                  </a:schemeClr>
                </a:solidFill>
              </a:rPr>
              <a:t>Specification</a:t>
            </a:r>
          </a:p>
        </p:txBody>
      </p:sp>
    </p:spTree>
    <p:extLst>
      <p:ext uri="{BB962C8B-B14F-4D97-AF65-F5344CB8AC3E}">
        <p14:creationId xmlns:p14="http://schemas.microsoft.com/office/powerpoint/2010/main" val="14117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www.spdx.org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pic>
        <p:nvPicPr>
          <p:cNvPr id="2" name="Picture 1" descr="spdx_slide_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906"/>
            <a:ext cx="12192000" cy="1604211"/>
          </a:xfrm>
          <a:prstGeom prst="rect">
            <a:avLst/>
          </a:prstGeom>
        </p:spPr>
      </p:pic>
    </p:spTree>
    <p:extLst>
      <p:ext uri="{BB962C8B-B14F-4D97-AF65-F5344CB8AC3E}">
        <p14:creationId xmlns:p14="http://schemas.microsoft.com/office/powerpoint/2010/main" val="322563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a:t>
            </a:r>
            <a:r>
              <a:rPr lang="en-CA" dirty="0" err="1"/>
              <a:t>www.todogroup.org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pic>
        <p:nvPicPr>
          <p:cNvPr id="3" name="Picture 2" descr="Screen Shot 2018-08-10 at 12.0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021" y="385321"/>
            <a:ext cx="9017000" cy="4064000"/>
          </a:xfrm>
          <a:prstGeom prst="rect">
            <a:avLst/>
          </a:prstGeom>
        </p:spPr>
      </p:pic>
    </p:spTree>
    <p:extLst>
      <p:ext uri="{BB962C8B-B14F-4D97-AF65-F5344CB8AC3E}">
        <p14:creationId xmlns:p14="http://schemas.microsoft.com/office/powerpoint/2010/main" val="214427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www.fossology.org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pic>
        <p:nvPicPr>
          <p:cNvPr id="3" name="Picture 2" descr="Screen Shot 2018-08-10 at 12.00.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270"/>
            <a:ext cx="12192000" cy="2456112"/>
          </a:xfrm>
          <a:prstGeom prst="rect">
            <a:avLst/>
          </a:prstGeom>
        </p:spPr>
      </p:pic>
    </p:spTree>
    <p:extLst>
      <p:ext uri="{BB962C8B-B14F-4D97-AF65-F5344CB8AC3E}">
        <p14:creationId xmlns:p14="http://schemas.microsoft.com/office/powerpoint/2010/main" val="304554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clearlydefined.io</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 name="Picture 1" descr="Screen Shot 2018-08-10 at 12.03.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05" y="549548"/>
            <a:ext cx="8274050" cy="3613150"/>
          </a:xfrm>
          <a:prstGeom prst="rect">
            <a:avLst/>
          </a:prstGeom>
        </p:spPr>
      </p:pic>
    </p:spTree>
    <p:extLst>
      <p:ext uri="{BB962C8B-B14F-4D97-AF65-F5344CB8AC3E}">
        <p14:creationId xmlns:p14="http://schemas.microsoft.com/office/powerpoint/2010/main" val="351167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Back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a:solidFill>
                  <a:schemeClr val="tx1">
                    <a:lumMod val="50000"/>
                    <a:lumOff val="50000"/>
                  </a:schemeClr>
                </a:solidFill>
              </a:rPr>
              <a:t>Curriculum</a:t>
            </a: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a:solidFill>
                  <a:schemeClr val="tx1">
                    <a:lumMod val="50000"/>
                    <a:lumOff val="50000"/>
                  </a:schemeClr>
                </a:solidFill>
              </a:rPr>
              <a:t>Specification</a:t>
            </a:r>
          </a:p>
        </p:txBody>
      </p:sp>
      <p:sp>
        <p:nvSpPr>
          <p:cNvPr id="2" name="Oval 1"/>
          <p:cNvSpPr/>
          <p:nvPr/>
        </p:nvSpPr>
        <p:spPr>
          <a:xfrm>
            <a:off x="3725330" y="1259419"/>
            <a:ext cx="4243917" cy="207433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4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2" name="Picture 1" descr="Screen Shot 2018-08-10 at 14.13.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3325"/>
            <a:ext cx="12192000" cy="3659486"/>
          </a:xfrm>
          <a:prstGeom prst="rect">
            <a:avLst/>
          </a:prstGeom>
        </p:spPr>
      </p:pic>
      <p:pic>
        <p:nvPicPr>
          <p:cNvPr id="4" name="Picture 3" descr="Linux_Foundati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33" y="214193"/>
            <a:ext cx="4472656" cy="135968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“How do I trust my open source supply chain?”</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725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43339" y="274639"/>
            <a:ext cx="9985109" cy="684867"/>
          </a:xfrm>
        </p:spPr>
        <p:txBody>
          <a:bodyPr/>
          <a:lstStyle/>
          <a:p>
            <a:r>
              <a:rPr lang="en-US" altLang="ja-JP" sz="3600" dirty="0">
                <a:latin typeface="Calibri"/>
                <a:ea typeface="Roboto" pitchFamily="2" charset="0"/>
              </a:rPr>
              <a:t>OpenChain Adoption </a:t>
            </a:r>
            <a:r>
              <a:rPr lang="mr-IN" altLang="ja-JP" sz="3600" dirty="0">
                <a:latin typeface="Calibri"/>
                <a:ea typeface="Roboto" pitchFamily="2" charset="0"/>
              </a:rPr>
              <a:t>–</a:t>
            </a:r>
            <a:r>
              <a:rPr lang="en-US" altLang="ja-JP" sz="3600" dirty="0">
                <a:latin typeface="Calibri"/>
                <a:ea typeface="Roboto" pitchFamily="2" charset="0"/>
              </a:rPr>
              <a:t> A Story of Levels</a:t>
            </a:r>
            <a:endParaRPr kumimoji="1" lang="ja-JP" altLang="en-US" sz="3600" dirty="0">
              <a:latin typeface="Calibri"/>
            </a:endParaRPr>
          </a:p>
        </p:txBody>
      </p:sp>
      <p:sp>
        <p:nvSpPr>
          <p:cNvPr id="5" name="フッター プレースホルダー 4"/>
          <p:cNvSpPr>
            <a:spLocks noGrp="1"/>
          </p:cNvSpPr>
          <p:nvPr>
            <p:ph type="ftr" sz="quarter" idx="11"/>
          </p:nvPr>
        </p:nvSpPr>
        <p:spPr>
          <a:xfrm>
            <a:off x="4038600" y="6492875"/>
            <a:ext cx="4114800" cy="365125"/>
          </a:xfrm>
        </p:spPr>
        <p:txBody>
          <a:bodyPr/>
          <a:lstStyle/>
          <a:p>
            <a:pPr defTabSz="1088307"/>
            <a:r>
              <a:rPr lang="en-US" altLang="ja-JP" dirty="0">
                <a:ea typeface="Roboto" pitchFamily="2" charset="0"/>
              </a:rPr>
              <a:t>(c)TOYOTA MOTOR CORPORATION</a:t>
            </a:r>
            <a:endParaRPr lang="ja-JP" altLang="en-US" dirty="0"/>
          </a:p>
        </p:txBody>
      </p:sp>
      <p:sp>
        <p:nvSpPr>
          <p:cNvPr id="6" name="スライド番号プレースホルダー 5"/>
          <p:cNvSpPr>
            <a:spLocks noGrp="1"/>
          </p:cNvSpPr>
          <p:nvPr>
            <p:ph type="sldNum" sz="quarter" idx="12"/>
          </p:nvPr>
        </p:nvSpPr>
        <p:spPr/>
        <p:txBody>
          <a:bodyPr/>
          <a:lstStyle/>
          <a:p>
            <a:pPr defTabSz="1088307"/>
            <a:fld id="{83E3586C-9690-4DB5-BAC2-D5C9982F2139}" type="slidenum">
              <a:rPr lang="ja-JP" altLang="en-US" smtClean="0"/>
              <a:pPr defTabSz="1088307"/>
              <a:t>21</a:t>
            </a:fld>
            <a:endParaRPr lang="ja-JP" altLang="en-US" dirty="0"/>
          </a:p>
        </p:txBody>
      </p:sp>
      <p:sp>
        <p:nvSpPr>
          <p:cNvPr id="34" name="テキスト ボックス 33"/>
          <p:cNvSpPr txBox="1"/>
          <p:nvPr/>
        </p:nvSpPr>
        <p:spPr>
          <a:xfrm>
            <a:off x="963858" y="1383793"/>
            <a:ext cx="2304256" cy="1292658"/>
          </a:xfrm>
          <a:prstGeom prst="rect">
            <a:avLst/>
          </a:prstGeom>
          <a:solidFill>
            <a:srgbClr val="FF6600"/>
          </a:solidFill>
        </p:spPr>
        <p:style>
          <a:lnRef idx="1">
            <a:schemeClr val="accent2"/>
          </a:lnRef>
          <a:fillRef idx="3">
            <a:schemeClr val="accent2"/>
          </a:fillRef>
          <a:effectRef idx="2">
            <a:schemeClr val="accent2"/>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Level1</a:t>
            </a:r>
          </a:p>
          <a:p>
            <a:r>
              <a:rPr lang="en-US" altLang="ja-JP" sz="1900" dirty="0">
                <a:latin typeface="Roboto" pitchFamily="2" charset="0"/>
                <a:ea typeface="Roboto" pitchFamily="2" charset="0"/>
                <a:cs typeface="メイリオ" panose="020B0604030504040204" pitchFamily="50" charset="-128"/>
              </a:rPr>
              <a:t>NOT understand </a:t>
            </a:r>
          </a:p>
          <a:p>
            <a:r>
              <a:rPr lang="en-US" altLang="ja-JP" sz="1900" dirty="0">
                <a:latin typeface="Roboto" pitchFamily="2" charset="0"/>
                <a:ea typeface="Roboto" pitchFamily="2" charset="0"/>
                <a:cs typeface="メイリオ" panose="020B0604030504040204" pitchFamily="50" charset="-128"/>
              </a:rPr>
              <a:t>Importance of</a:t>
            </a:r>
          </a:p>
          <a:p>
            <a:r>
              <a:rPr kumimoji="1" lang="en-US" altLang="ja-JP" sz="1900" dirty="0">
                <a:latin typeface="Roboto" pitchFamily="2" charset="0"/>
                <a:ea typeface="Roboto" pitchFamily="2" charset="0"/>
              </a:rPr>
              <a:t>OSS Compliance</a:t>
            </a:r>
          </a:p>
        </p:txBody>
      </p:sp>
      <p:sp>
        <p:nvSpPr>
          <p:cNvPr id="35" name="テキスト ボックス 34"/>
          <p:cNvSpPr txBox="1"/>
          <p:nvPr/>
        </p:nvSpPr>
        <p:spPr>
          <a:xfrm>
            <a:off x="3556146" y="1383793"/>
            <a:ext cx="2304256" cy="1292658"/>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Level2</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what to do</a:t>
            </a:r>
          </a:p>
          <a:p>
            <a:endParaRPr lang="en-US" altLang="ja-JP" sz="1900" dirty="0">
              <a:latin typeface="Roboto" pitchFamily="2" charset="0"/>
              <a:ea typeface="Roboto" pitchFamily="2" charset="0"/>
              <a:cs typeface="メイリオ" panose="020B0604030504040204" pitchFamily="50" charset="-128"/>
            </a:endParaRPr>
          </a:p>
        </p:txBody>
      </p:sp>
      <p:sp>
        <p:nvSpPr>
          <p:cNvPr id="36" name="テキスト ボックス 35"/>
          <p:cNvSpPr txBox="1"/>
          <p:nvPr/>
        </p:nvSpPr>
        <p:spPr>
          <a:xfrm>
            <a:off x="6148434" y="1383793"/>
            <a:ext cx="2592288" cy="1292658"/>
          </a:xfrm>
          <a:prstGeom prst="rect">
            <a:avLst/>
          </a:prstGeom>
          <a:solidFill>
            <a:schemeClr val="bg1">
              <a:lumMod val="50000"/>
            </a:schemeClr>
          </a:solidFill>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Level3</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do</a:t>
            </a:r>
          </a:p>
          <a:p>
            <a:endParaRPr lang="en-US" altLang="ja-JP" sz="1900" dirty="0">
              <a:latin typeface="Roboto" pitchFamily="2" charset="0"/>
              <a:ea typeface="Roboto" pitchFamily="2" charset="0"/>
              <a:cs typeface="メイリオ" panose="020B0604030504040204" pitchFamily="50" charset="-128"/>
            </a:endParaRPr>
          </a:p>
        </p:txBody>
      </p:sp>
      <p:sp>
        <p:nvSpPr>
          <p:cNvPr id="37" name="テキスト ボックス 36"/>
          <p:cNvSpPr txBox="1"/>
          <p:nvPr/>
        </p:nvSpPr>
        <p:spPr>
          <a:xfrm>
            <a:off x="9062511" y="1383793"/>
            <a:ext cx="2304256" cy="1292658"/>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Level4</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get</a:t>
            </a:r>
          </a:p>
          <a:p>
            <a:r>
              <a:rPr lang="en-US" altLang="ja-JP" sz="1900" dirty="0">
                <a:latin typeface="Roboto" pitchFamily="2" charset="0"/>
                <a:ea typeface="Roboto" pitchFamily="2" charset="0"/>
                <a:cs typeface="メイリオ" panose="020B0604030504040204" pitchFamily="50" charset="-128"/>
              </a:rPr>
              <a:t>certification</a:t>
            </a:r>
          </a:p>
        </p:txBody>
      </p:sp>
      <p:sp>
        <p:nvSpPr>
          <p:cNvPr id="39" name="テキスト ボックス 38"/>
          <p:cNvSpPr txBox="1"/>
          <p:nvPr/>
        </p:nvSpPr>
        <p:spPr>
          <a:xfrm>
            <a:off x="963858" y="2804031"/>
            <a:ext cx="2304256" cy="1292658"/>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Join events</a:t>
            </a:r>
          </a:p>
          <a:p>
            <a:r>
              <a:rPr lang="en-US" altLang="ja-JP" sz="1900" dirty="0">
                <a:latin typeface="Roboto" pitchFamily="2" charset="0"/>
                <a:ea typeface="Roboto" pitchFamily="2" charset="0"/>
                <a:cs typeface="メイリオ" panose="020B0604030504040204" pitchFamily="50" charset="-128"/>
              </a:rPr>
              <a:t> for Engineers/</a:t>
            </a:r>
          </a:p>
          <a:p>
            <a:r>
              <a:rPr lang="en-US" altLang="ja-JP" sz="1900" dirty="0">
                <a:latin typeface="Roboto" pitchFamily="2" charset="0"/>
                <a:ea typeface="Roboto" pitchFamily="2" charset="0"/>
                <a:cs typeface="メイリオ" panose="020B0604030504040204" pitchFamily="50" charset="-128"/>
              </a:rPr>
              <a:t>  Legal people/</a:t>
            </a:r>
          </a:p>
          <a:p>
            <a:r>
              <a:rPr lang="en-US" altLang="ja-JP" sz="1900" dirty="0">
                <a:latin typeface="Roboto" pitchFamily="2" charset="0"/>
                <a:ea typeface="Roboto" pitchFamily="2" charset="0"/>
                <a:cs typeface="メイリオ" panose="020B0604030504040204" pitchFamily="50" charset="-128"/>
              </a:rPr>
              <a:t>  IP people</a:t>
            </a:r>
          </a:p>
        </p:txBody>
      </p:sp>
      <p:sp>
        <p:nvSpPr>
          <p:cNvPr id="40" name="テキスト ボックス 39"/>
          <p:cNvSpPr txBox="1"/>
          <p:nvPr/>
        </p:nvSpPr>
        <p:spPr>
          <a:xfrm>
            <a:off x="3556146" y="2804033"/>
            <a:ext cx="2304256" cy="415494"/>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Workshop</a:t>
            </a:r>
          </a:p>
        </p:txBody>
      </p:sp>
      <p:sp>
        <p:nvSpPr>
          <p:cNvPr id="41" name="テキスト ボックス 40"/>
          <p:cNvSpPr txBox="1"/>
          <p:nvPr/>
        </p:nvSpPr>
        <p:spPr>
          <a:xfrm>
            <a:off x="963858" y="4220296"/>
            <a:ext cx="2304256" cy="1585045"/>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PR:</a:t>
            </a:r>
          </a:p>
          <a:p>
            <a:r>
              <a:rPr kumimoji="1" lang="en-US" altLang="ja-JP" sz="1900" dirty="0">
                <a:latin typeface="Roboto" pitchFamily="2" charset="0"/>
                <a:ea typeface="Roboto" pitchFamily="2" charset="0"/>
                <a:cs typeface="メイリオ" panose="020B0604030504040204" pitchFamily="50" charset="-128"/>
              </a:rPr>
              <a:t>  Traditional   </a:t>
            </a:r>
          </a:p>
          <a:p>
            <a:r>
              <a:rPr lang="en-US" altLang="ja-JP" sz="1900" dirty="0">
                <a:latin typeface="Roboto" pitchFamily="2" charset="0"/>
                <a:ea typeface="Roboto" pitchFamily="2" charset="0"/>
                <a:cs typeface="メイリオ" panose="020B0604030504040204" pitchFamily="50" charset="-128"/>
              </a:rPr>
              <a:t>   </a:t>
            </a:r>
            <a:r>
              <a:rPr kumimoji="1" lang="en-US" altLang="ja-JP" sz="1900" dirty="0">
                <a:latin typeface="Roboto" pitchFamily="2" charset="0"/>
                <a:ea typeface="Roboto" pitchFamily="2" charset="0"/>
                <a:cs typeface="メイリオ" panose="020B0604030504040204" pitchFamily="50" charset="-128"/>
              </a:rPr>
              <a:t>Media/</a:t>
            </a:r>
          </a:p>
          <a:p>
            <a:r>
              <a:rPr lang="en-US" altLang="ja-JP" sz="1900" dirty="0">
                <a:latin typeface="Roboto" pitchFamily="2" charset="0"/>
                <a:ea typeface="Roboto" pitchFamily="2" charset="0"/>
                <a:cs typeface="メイリオ" panose="020B0604030504040204" pitchFamily="50" charset="-128"/>
              </a:rPr>
              <a:t>   Tech Media/</a:t>
            </a:r>
          </a:p>
          <a:p>
            <a:r>
              <a:rPr kumimoji="1" lang="en-US" altLang="ja-JP" sz="1900" dirty="0">
                <a:latin typeface="Roboto" pitchFamily="2" charset="0"/>
                <a:ea typeface="Roboto" pitchFamily="2" charset="0"/>
                <a:cs typeface="メイリオ" panose="020B0604030504040204" pitchFamily="50" charset="-128"/>
              </a:rPr>
              <a:t>   SNS</a:t>
            </a:r>
            <a:endParaRPr lang="en-US" altLang="ja-JP" sz="1900" dirty="0">
              <a:latin typeface="Roboto" pitchFamily="2" charset="0"/>
              <a:ea typeface="Roboto" pitchFamily="2" charset="0"/>
              <a:cs typeface="メイリオ" panose="020B0604030504040204" pitchFamily="50" charset="-128"/>
            </a:endParaRPr>
          </a:p>
        </p:txBody>
      </p:sp>
      <p:sp>
        <p:nvSpPr>
          <p:cNvPr id="42" name="テキスト ボックス 41"/>
          <p:cNvSpPr txBox="1"/>
          <p:nvPr/>
        </p:nvSpPr>
        <p:spPr>
          <a:xfrm>
            <a:off x="3556147" y="3396604"/>
            <a:ext cx="2304256" cy="1877433"/>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Reference Material</a:t>
            </a: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(Wiki/</a:t>
            </a:r>
          </a:p>
          <a:p>
            <a:r>
              <a:rPr lang="en-US" altLang="ja-JP" sz="1900" dirty="0">
                <a:latin typeface="Roboto" pitchFamily="2" charset="0"/>
                <a:ea typeface="Roboto" pitchFamily="2" charset="0"/>
                <a:cs typeface="メイリオ" panose="020B0604030504040204" pitchFamily="50" charset="-128"/>
              </a:rPr>
              <a:t>    Handbook/</a:t>
            </a: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Academic </a:t>
            </a:r>
          </a:p>
          <a:p>
            <a:r>
              <a:rPr lang="en-US" altLang="ja-JP" sz="1900" dirty="0">
                <a:latin typeface="Roboto" pitchFamily="2" charset="0"/>
                <a:ea typeface="Roboto" pitchFamily="2" charset="0"/>
                <a:cs typeface="メイリオ" panose="020B0604030504040204" pitchFamily="50" charset="-128"/>
              </a:rPr>
              <a:t>    paper)</a:t>
            </a:r>
          </a:p>
        </p:txBody>
      </p:sp>
      <p:sp>
        <p:nvSpPr>
          <p:cNvPr id="43" name="テキスト ボックス 42"/>
          <p:cNvSpPr txBox="1"/>
          <p:nvPr/>
        </p:nvSpPr>
        <p:spPr>
          <a:xfrm>
            <a:off x="6244445" y="2804033"/>
            <a:ext cx="2496277" cy="415494"/>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Consultation</a:t>
            </a:r>
          </a:p>
        </p:txBody>
      </p:sp>
      <p:sp>
        <p:nvSpPr>
          <p:cNvPr id="44" name="テキスト ボックス 43"/>
          <p:cNvSpPr txBox="1"/>
          <p:nvPr/>
        </p:nvSpPr>
        <p:spPr>
          <a:xfrm>
            <a:off x="6244445" y="3402356"/>
            <a:ext cx="2496277" cy="707882"/>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Training </a:t>
            </a:r>
          </a:p>
          <a:p>
            <a:r>
              <a:rPr lang="en-US" altLang="ja-JP" sz="1900" dirty="0">
                <a:latin typeface="Roboto" pitchFamily="2" charset="0"/>
                <a:ea typeface="Roboto" pitchFamily="2" charset="0"/>
                <a:cs typeface="メイリオ" panose="020B0604030504040204" pitchFamily="50" charset="-128"/>
              </a:rPr>
              <a:t>   support</a:t>
            </a:r>
          </a:p>
        </p:txBody>
      </p:sp>
      <p:sp>
        <p:nvSpPr>
          <p:cNvPr id="45" name="テキスト ボックス 44"/>
          <p:cNvSpPr txBox="1"/>
          <p:nvPr/>
        </p:nvSpPr>
        <p:spPr>
          <a:xfrm>
            <a:off x="9062511" y="2804032"/>
            <a:ext cx="2304256" cy="1000270"/>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Self   </a:t>
            </a:r>
          </a:p>
          <a:p>
            <a:r>
              <a:rPr lang="en-US" altLang="ja-JP" sz="1900" dirty="0">
                <a:latin typeface="Roboto" pitchFamily="2" charset="0"/>
                <a:ea typeface="Roboto" pitchFamily="2" charset="0"/>
                <a:cs typeface="メイリオ" panose="020B0604030504040204" pitchFamily="50" charset="-128"/>
              </a:rPr>
              <a:t>   certification</a:t>
            </a:r>
          </a:p>
          <a:p>
            <a:r>
              <a:rPr lang="en-US" altLang="ja-JP" sz="1900" dirty="0">
                <a:latin typeface="Roboto" pitchFamily="2" charset="0"/>
                <a:ea typeface="Roboto" pitchFamily="2" charset="0"/>
                <a:cs typeface="メイリオ" panose="020B0604030504040204" pitchFamily="50" charset="-128"/>
              </a:rPr>
              <a:t>   support</a:t>
            </a:r>
          </a:p>
        </p:txBody>
      </p:sp>
      <p:sp>
        <p:nvSpPr>
          <p:cNvPr id="46" name="テキスト ボックス 45"/>
          <p:cNvSpPr txBox="1"/>
          <p:nvPr/>
        </p:nvSpPr>
        <p:spPr>
          <a:xfrm>
            <a:off x="9062511" y="3959677"/>
            <a:ext cx="2304256" cy="707882"/>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Third-party  </a:t>
            </a:r>
          </a:p>
          <a:p>
            <a:r>
              <a:rPr lang="en-US" altLang="ja-JP" sz="1900" dirty="0">
                <a:latin typeface="Roboto" pitchFamily="2" charset="0"/>
                <a:ea typeface="Roboto" pitchFamily="2" charset="0"/>
                <a:cs typeface="メイリオ" panose="020B0604030504040204" pitchFamily="50" charset="-128"/>
              </a:rPr>
              <a:t>   certification</a:t>
            </a:r>
          </a:p>
        </p:txBody>
      </p:sp>
    </p:spTree>
    <p:extLst>
      <p:ext uri="{BB962C8B-B14F-4D97-AF65-F5344CB8AC3E}">
        <p14:creationId xmlns:p14="http://schemas.microsoft.com/office/powerpoint/2010/main" val="2505500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There are three parts to OpenChain Project:</a:t>
            </a:r>
            <a:endParaRPr sz="4400" b="0" i="0" u="none" strike="noStrike" cap="none">
              <a:solidFill>
                <a:srgbClr val="00B4C2"/>
              </a:solidFill>
              <a:latin typeface="Calibri"/>
              <a:ea typeface="Calibri"/>
              <a:cs typeface="Calibri"/>
              <a:sym typeface="Calibri"/>
            </a:endParaRPr>
          </a:p>
        </p:txBody>
      </p:sp>
      <p:sp>
        <p:nvSpPr>
          <p:cNvPr id="174" name="Google Shape;174;p2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175" name="Google Shape;175;p20"/>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a:solidFill>
                  <a:srgbClr val="7F7F7F"/>
                </a:solidFill>
                <a:latin typeface="Calibri"/>
                <a:ea typeface="Calibri"/>
                <a:cs typeface="Calibri"/>
                <a:sym typeface="Calibri"/>
              </a:rPr>
              <a:t>Specification </a:t>
            </a:r>
            <a:r>
              <a:rPr lang="en-CA" sz="2800" b="0" i="0" u="none" strike="noStrike" cap="none" dirty="0">
                <a:solidFill>
                  <a:srgbClr val="FF0000"/>
                </a:solidFill>
                <a:latin typeface="Comic Sans MS"/>
                <a:ea typeface="Calibri"/>
                <a:cs typeface="Comic Sans MS"/>
                <a:sym typeface="Calibri"/>
              </a:rPr>
              <a:t>&lt; Our Goal </a:t>
            </a:r>
            <a:r>
              <a:rPr lang="mr-IN" sz="2800" b="0" i="0" u="none" strike="noStrike" cap="none" dirty="0">
                <a:solidFill>
                  <a:srgbClr val="FF0000"/>
                </a:solidFill>
                <a:latin typeface="Comic Sans MS"/>
                <a:ea typeface="Calibri"/>
                <a:cs typeface="Comic Sans MS"/>
                <a:sym typeface="Calibri"/>
              </a:rPr>
              <a:t>–</a:t>
            </a:r>
            <a:r>
              <a:rPr lang="en-CA" sz="2800" b="0" i="0" u="none" strike="noStrike" cap="none" dirty="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a:solidFill>
                  <a:srgbClr val="7F7F7F"/>
                </a:solidFill>
                <a:latin typeface="Calibri"/>
                <a:ea typeface="Calibri"/>
                <a:cs typeface="Calibri"/>
                <a:sym typeface="Calibri"/>
              </a:rPr>
              <a:t>Conformance </a:t>
            </a:r>
            <a:r>
              <a:rPr lang="en-CA" sz="2800" b="0" i="0" u="none" strike="noStrike" cap="none" dirty="0">
                <a:solidFill>
                  <a:srgbClr val="FF0000"/>
                </a:solidFill>
                <a:latin typeface="Comic Sans MS"/>
                <a:ea typeface="Calibri"/>
                <a:cs typeface="Comic Sans MS"/>
                <a:sym typeface="Calibri"/>
              </a:rPr>
              <a:t>&lt; Also Our Goal </a:t>
            </a:r>
            <a:r>
              <a:rPr lang="mr-IN" sz="2800" b="0" i="0" u="none" strike="noStrike" cap="none" dirty="0">
                <a:solidFill>
                  <a:srgbClr val="FF0000"/>
                </a:solidFill>
                <a:latin typeface="Comic Sans MS"/>
                <a:ea typeface="Calibri"/>
                <a:cs typeface="Comic Sans MS"/>
                <a:sym typeface="Calibri"/>
              </a:rPr>
              <a:t>–</a:t>
            </a:r>
            <a:r>
              <a:rPr lang="en-CA" sz="2800" b="0" i="0" u="none" strike="noStrike" cap="none" dirty="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a:solidFill>
                  <a:srgbClr val="7F7F7F"/>
                </a:solidFill>
                <a:latin typeface="Calibri"/>
                <a:ea typeface="Calibri"/>
                <a:cs typeface="Calibri"/>
                <a:sym typeface="Calibri"/>
              </a:rPr>
              <a:t>Curriculum </a:t>
            </a:r>
            <a:r>
              <a:rPr lang="en-CA" sz="2800" b="0" i="0" u="none" strike="noStrike" cap="none" dirty="0">
                <a:solidFill>
                  <a:srgbClr val="FF0000"/>
                </a:solidFill>
                <a:latin typeface="Comic Sans MS"/>
                <a:ea typeface="Calibri"/>
                <a:cs typeface="Comic Sans MS"/>
                <a:sym typeface="Calibri"/>
              </a:rPr>
              <a:t>&lt; Support For Level 1 - 3</a:t>
            </a:r>
            <a:endParaRPr sz="2800" b="0" i="0" u="none" strike="noStrike" cap="none" dirty="0">
              <a:solidFill>
                <a:srgbClr val="FF0000"/>
              </a:solidFill>
              <a:latin typeface="Comic Sans MS"/>
              <a:ea typeface="Calibri"/>
              <a:cs typeface="Comic Sans MS"/>
              <a:sym typeface="Calibri"/>
            </a:endParaRPr>
          </a:p>
          <a:p>
            <a:pPr marL="228600" marR="0" lvl="0" indent="-5080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175" y="2295400"/>
            <a:ext cx="10515600" cy="21351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Specification defines the requirements for a quality compliance program. </a:t>
            </a:r>
            <a:endParaRPr sz="3600" b="0" i="0" u="none" strike="noStrike" cap="none" dirty="0">
              <a:solidFill>
                <a:srgbClr val="00B4C2"/>
              </a:solidFill>
              <a:latin typeface="Calibri"/>
              <a:ea typeface="Calibri"/>
              <a:cs typeface="Calibri"/>
              <a:sym typeface="Calibri"/>
            </a:endParaRPr>
          </a:p>
        </p:txBody>
      </p:sp>
      <p:sp>
        <p:nvSpPr>
          <p:cNvPr id="182" name="Google Shape;182;p2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flipH="1">
            <a:off x="3053883" y="1489591"/>
            <a:ext cx="5738335" cy="3674065"/>
          </a:xfrm>
          <a:prstGeom prst="ellipse">
            <a:avLst/>
          </a:prstGeom>
          <a:gradFill>
            <a:gsLst>
              <a:gs pos="0">
                <a:srgbClr val="489BE7"/>
              </a:gs>
              <a:gs pos="100000">
                <a:srgbClr val="91CCFF"/>
              </a:gs>
            </a:gsLst>
            <a:lin ang="16200000" scaled="0"/>
          </a:gradFill>
          <a:ln w="9525" cap="flat" cmpd="sng">
            <a:solidFill>
              <a:srgbClr val="5597D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Policy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Process</a:t>
            </a:r>
            <a:endParaRPr sz="3600" b="0" i="0" u="none" strike="noStrike" cap="none">
              <a:solidFill>
                <a:schemeClr val="lt1"/>
              </a:solidFill>
              <a:latin typeface="Arial"/>
              <a:ea typeface="Arial"/>
              <a:cs typeface="Arial"/>
              <a:sym typeface="Arial"/>
            </a:endParaRPr>
          </a:p>
        </p:txBody>
      </p:sp>
      <p:sp>
        <p:nvSpPr>
          <p:cNvPr id="190" name="Google Shape;190;p22"/>
          <p:cNvSpPr txBox="1"/>
          <p:nvPr/>
        </p:nvSpPr>
        <p:spPr>
          <a:xfrm>
            <a:off x="222007" y="2979183"/>
            <a:ext cx="185346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Inbound</a:t>
            </a:r>
            <a:endParaRPr sz="3600" b="0" i="0" u="none" strike="noStrike" cap="none">
              <a:solidFill>
                <a:srgbClr val="000000"/>
              </a:solidFill>
              <a:latin typeface="Arial"/>
              <a:ea typeface="Arial"/>
              <a:cs typeface="Arial"/>
              <a:sym typeface="Arial"/>
            </a:endParaRPr>
          </a:p>
        </p:txBody>
      </p:sp>
      <p:sp>
        <p:nvSpPr>
          <p:cNvPr id="191" name="Google Shape;191;p22"/>
          <p:cNvSpPr txBox="1"/>
          <p:nvPr/>
        </p:nvSpPr>
        <p:spPr>
          <a:xfrm>
            <a:off x="9753899" y="2994863"/>
            <a:ext cx="2212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Outbound</a:t>
            </a:r>
            <a:endParaRPr sz="3600" b="0" i="0" u="none" strike="noStrike" cap="none">
              <a:solidFill>
                <a:srgbClr val="000000"/>
              </a:solidFill>
              <a:latin typeface="Arial"/>
              <a:ea typeface="Arial"/>
              <a:cs typeface="Arial"/>
              <a:sym typeface="Arial"/>
            </a:endParaRPr>
          </a:p>
        </p:txBody>
      </p:sp>
      <p:sp>
        <p:nvSpPr>
          <p:cNvPr id="192" name="Google Shape;192;p22"/>
          <p:cNvSpPr/>
          <p:nvPr/>
        </p:nvSpPr>
        <p:spPr>
          <a:xfrm>
            <a:off x="8792218"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22"/>
          <p:cNvSpPr/>
          <p:nvPr/>
        </p:nvSpPr>
        <p:spPr>
          <a:xfrm>
            <a:off x="2075475"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The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Specification confirms a company has open source processes, policies and training.</a:t>
            </a:r>
            <a:br>
              <a:rPr lang="en-CA" sz="3600" b="0" i="0" u="none" strike="noStrike" cap="none" dirty="0">
                <a:solidFill>
                  <a:srgbClr val="00B4C2"/>
                </a:solidFill>
                <a:latin typeface="Calibri"/>
                <a:ea typeface="Calibri"/>
                <a:cs typeface="Calibri"/>
                <a:sym typeface="Calibri"/>
              </a:rPr>
            </a:b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Companies have the flexibility to decide each specific process, policies and training.</a:t>
            </a:r>
            <a:endParaRPr sz="3600" b="0" i="0" u="none" strike="noStrike" cap="none" dirty="0">
              <a:solidFill>
                <a:srgbClr val="00B4C2"/>
              </a:solidFill>
              <a:latin typeface="Calibri"/>
              <a:ea typeface="Calibri"/>
              <a:cs typeface="Calibri"/>
              <a:sym typeface="Calibri"/>
            </a:endParaRPr>
          </a:p>
        </p:txBody>
      </p:sp>
      <p:sp>
        <p:nvSpPr>
          <p:cNvPr id="200" name="Google Shape;200;p2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3600"/>
              <a:buFont typeface="Calibri"/>
              <a:buNone/>
            </a:pPr>
            <a:r>
              <a:rPr lang="en-CA" sz="3600" b="0" i="0" u="none" strike="noStrike" cap="none">
                <a:solidFill>
                  <a:srgbClr val="00B4C2"/>
                </a:solidFill>
                <a:latin typeface="Calibri"/>
                <a:ea typeface="Calibri"/>
                <a:cs typeface="Calibri"/>
                <a:sym typeface="Calibri"/>
              </a:rPr>
              <a:t>Common requirements for suppliers and customers makes everything simpler.</a:t>
            </a:r>
            <a:br>
              <a:rPr lang="en-CA" sz="3600" b="0" i="0" u="none" strike="noStrike" cap="none">
                <a:solidFill>
                  <a:srgbClr val="00B4C2"/>
                </a:solidFill>
                <a:latin typeface="Calibri"/>
                <a:ea typeface="Calibri"/>
                <a:cs typeface="Calibri"/>
                <a:sym typeface="Calibri"/>
              </a:rPr>
            </a:b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Learn more here:</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https://www.openchainproject.org/spec</a:t>
            </a:r>
            <a:endParaRPr sz="3600" b="0" i="0" u="none" strike="noStrike" cap="none">
              <a:solidFill>
                <a:srgbClr val="00B4C2"/>
              </a:solidFill>
              <a:latin typeface="Calibri"/>
              <a:ea typeface="Calibri"/>
              <a:cs typeface="Calibri"/>
              <a:sym typeface="Calibri"/>
            </a:endParaRPr>
          </a:p>
        </p:txBody>
      </p:sp>
      <p:sp>
        <p:nvSpPr>
          <p:cNvPr id="207" name="Google Shape;207;p2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Conformance allows organizations to show they meet these requirements. </a:t>
            </a:r>
            <a:endParaRPr sz="3600" b="0" i="0" u="none" strike="noStrike" cap="none" dirty="0">
              <a:solidFill>
                <a:srgbClr val="00B4C2"/>
              </a:solidFill>
              <a:latin typeface="Calibri"/>
              <a:ea typeface="Calibri"/>
              <a:cs typeface="Calibri"/>
              <a:sym typeface="Calibri"/>
            </a:endParaRPr>
          </a:p>
        </p:txBody>
      </p:sp>
      <p:sp>
        <p:nvSpPr>
          <p:cNvPr id="214" name="Google Shape;214;p2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pic>
        <p:nvPicPr>
          <p:cNvPr id="221" name="Google Shape;221;p26" descr="Screen Shot 2017-11-17 at 10.04.18.png"/>
          <p:cNvPicPr preferRelativeResize="0"/>
          <p:nvPr/>
        </p:nvPicPr>
        <p:blipFill rotWithShape="1">
          <a:blip r:embed="rId3">
            <a:alphaModFix/>
          </a:blip>
          <a:srcRect/>
          <a:stretch/>
        </p:blipFill>
        <p:spPr>
          <a:xfrm>
            <a:off x="124061" y="1284708"/>
            <a:ext cx="11973866" cy="34966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If a company can answer Yes to each question they are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Conformant.</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/conformance</a:t>
            </a:r>
            <a:endParaRPr sz="3600" b="0" i="0" u="none" strike="noStrike" cap="none" dirty="0">
              <a:solidFill>
                <a:srgbClr val="00B4C2"/>
              </a:solidFill>
              <a:latin typeface="Calibri"/>
              <a:ea typeface="Calibri"/>
              <a:cs typeface="Calibri"/>
              <a:sym typeface="Calibri"/>
            </a:endParaRPr>
          </a:p>
        </p:txBody>
      </p:sp>
      <p:sp>
        <p:nvSpPr>
          <p:cNvPr id="228" name="Google Shape;228;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3" name="Picture 2" descr="Screen Shot 2018-08-10 at 14.1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24" y="0"/>
            <a:ext cx="7873517" cy="6157494"/>
          </a:xfrm>
          <a:prstGeom prst="rect">
            <a:avLst/>
          </a:prstGeom>
        </p:spPr>
      </p:pic>
    </p:spTree>
    <p:extLst>
      <p:ext uri="{BB962C8B-B14F-4D97-AF65-F5344CB8AC3E}">
        <p14:creationId xmlns:p14="http://schemas.microsoft.com/office/powerpoint/2010/main" val="86795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a:solidFill>
                  <a:srgbClr val="00B4C2"/>
                </a:solidFill>
                <a:latin typeface="Calibri"/>
                <a:ea typeface="Calibri"/>
                <a:cs typeface="Calibri"/>
                <a:sym typeface="Calibri"/>
              </a:rPr>
              <a:t>The OpenChain Curriculum provides reference open source processes and solutions. </a:t>
            </a:r>
            <a:endParaRPr sz="3600" b="0" i="0" u="none" strike="noStrike" cap="none">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a:solidFill>
                  <a:srgbClr val="00B4C2"/>
                </a:solidFill>
                <a:latin typeface="Calibri"/>
                <a:ea typeface="Calibri"/>
                <a:cs typeface="Calibri"/>
                <a:sym typeface="Calibri"/>
              </a:rPr>
              <a:t>Learn more here:</a:t>
            </a:r>
            <a:endParaRPr sz="3600" b="0" i="0" u="none" strike="noStrike" cap="none">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a:solidFill>
                  <a:srgbClr val="00B4C2"/>
                </a:solidFill>
                <a:latin typeface="Calibri"/>
                <a:ea typeface="Calibri"/>
                <a:cs typeface="Calibri"/>
                <a:sym typeface="Calibri"/>
              </a:rPr>
              <a:t>https://www.openchainproject.org/curriculum</a:t>
            </a:r>
            <a:endParaRPr sz="3600" b="0" i="0" u="none" strike="noStrike" cap="none">
              <a:solidFill>
                <a:srgbClr val="00B4C2"/>
              </a:solidFill>
              <a:latin typeface="Calibri"/>
              <a:ea typeface="Calibri"/>
              <a:cs typeface="Calibri"/>
              <a:sym typeface="Calibri"/>
            </a:endParaRPr>
          </a:p>
        </p:txBody>
      </p:sp>
      <p:sp>
        <p:nvSpPr>
          <p:cNvPr id="235" name="Google Shape;235;p28"/>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pic>
        <p:nvPicPr>
          <p:cNvPr id="242" name="Google Shape;242;p29" descr="Screen Shot 2017-11-17 at 10.08.23.png"/>
          <p:cNvPicPr preferRelativeResize="0"/>
          <p:nvPr/>
        </p:nvPicPr>
        <p:blipFill rotWithShape="1">
          <a:blip r:embed="rId3">
            <a:alphaModFix/>
          </a:blip>
          <a:srcRect/>
          <a:stretch/>
        </p:blipFill>
        <p:spPr>
          <a:xfrm>
            <a:off x="1050462" y="142542"/>
            <a:ext cx="10159674" cy="5424728"/>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pic>
        <p:nvPicPr>
          <p:cNvPr id="249" name="Google Shape;249;p30" descr="Screen Shot 2017-11-17 at 10.08.35.png"/>
          <p:cNvPicPr preferRelativeResize="0"/>
          <p:nvPr/>
        </p:nvPicPr>
        <p:blipFill rotWithShape="1">
          <a:blip r:embed="rId3">
            <a:alphaModFix/>
          </a:blip>
          <a:srcRect/>
          <a:stretch/>
        </p:blipFill>
        <p:spPr>
          <a:xfrm>
            <a:off x="1357627" y="120511"/>
            <a:ext cx="9933532" cy="5291057"/>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pic>
        <p:nvPicPr>
          <p:cNvPr id="256" name="Google Shape;256;p31" descr="Screen Shot 2017-11-17 at 10.09.09.png"/>
          <p:cNvPicPr preferRelativeResize="0"/>
          <p:nvPr/>
        </p:nvPicPr>
        <p:blipFill rotWithShape="1">
          <a:blip r:embed="rId3">
            <a:alphaModFix/>
          </a:blip>
          <a:srcRect/>
          <a:stretch/>
        </p:blipFill>
        <p:spPr>
          <a:xfrm>
            <a:off x="1406949" y="227292"/>
            <a:ext cx="9724792" cy="5196282"/>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Curriculum can be used for any open source training program.</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/curriculum</a:t>
            </a:r>
            <a:endParaRPr sz="3600" b="0" i="0" u="none" strike="noStrike" cap="none" dirty="0">
              <a:solidFill>
                <a:srgbClr val="00B4C2"/>
              </a:solidFill>
              <a:latin typeface="Calibri"/>
              <a:ea typeface="Calibri"/>
              <a:cs typeface="Calibri"/>
              <a:sym typeface="Calibri"/>
            </a:endParaRPr>
          </a:p>
        </p:txBody>
      </p:sp>
      <p:sp>
        <p:nvSpPr>
          <p:cNvPr id="263" name="Google Shape;263;p3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a:solidFill>
                  <a:srgbClr val="00B4C2"/>
                </a:solidFill>
                <a:latin typeface="Calibri"/>
                <a:ea typeface="Calibri"/>
                <a:cs typeface="Calibri"/>
                <a:sym typeface="Calibri"/>
              </a:rPr>
              <a:t>The goal is to build trust by having organizations conformant with the OpenChain Specification.</a:t>
            </a:r>
            <a:endParaRPr sz="3600" b="0" i="0" u="none" strike="noStrike" cap="none">
              <a:solidFill>
                <a:srgbClr val="00B4C2"/>
              </a:solidFill>
              <a:latin typeface="Calibri"/>
              <a:ea typeface="Calibri"/>
              <a:cs typeface="Calibri"/>
              <a:sym typeface="Calibri"/>
            </a:endParaRPr>
          </a:p>
        </p:txBody>
      </p:sp>
      <p:sp>
        <p:nvSpPr>
          <p:cNvPr id="270" name="Google Shape;270;p3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Shape 30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36</a:t>
            </a:fld>
            <a:endParaRPr lang="en-CA" sz="1200" b="0" i="0" u="none" strike="noStrike" cap="none">
              <a:solidFill>
                <a:srgbClr val="898989"/>
              </a:solidFill>
              <a:latin typeface="Calibri"/>
              <a:ea typeface="Calibri"/>
              <a:cs typeface="Calibri"/>
              <a:sym typeface="Calibri"/>
            </a:endParaRPr>
          </a:p>
        </p:txBody>
      </p:sp>
      <p:pic>
        <p:nvPicPr>
          <p:cNvPr id="5" name="Picture 4" descr="Screen Shot 2018-06-22 at 14.21.13.png"/>
          <p:cNvPicPr>
            <a:picLocks noChangeAspect="1"/>
          </p:cNvPicPr>
          <p:nvPr/>
        </p:nvPicPr>
        <p:blipFill rotWithShape="1">
          <a:blip r:embed="rId3">
            <a:extLst>
              <a:ext uri="{28A0092B-C50C-407E-A947-70E740481C1C}">
                <a14:useLocalDpi xmlns:a14="http://schemas.microsoft.com/office/drawing/2010/main" val="0"/>
              </a:ext>
            </a:extLst>
          </a:blip>
          <a:srcRect b="28158"/>
          <a:stretch/>
        </p:blipFill>
        <p:spPr>
          <a:xfrm>
            <a:off x="0" y="748657"/>
            <a:ext cx="12192000" cy="4273050"/>
          </a:xfrm>
          <a:prstGeom prst="rect">
            <a:avLst/>
          </a:prstGeom>
        </p:spPr>
      </p:pic>
      <p:pic>
        <p:nvPicPr>
          <p:cNvPr id="3" name="Picture 2">
            <a:extLst>
              <a:ext uri="{FF2B5EF4-FFF2-40B4-BE49-F238E27FC236}">
                <a16:creationId xmlns:a16="http://schemas.microsoft.com/office/drawing/2014/main" id="{22A4F99D-6817-AF48-95A7-0B0702E96224}"/>
              </a:ext>
            </a:extLst>
          </p:cNvPr>
          <p:cNvPicPr>
            <a:picLocks noChangeAspect="1"/>
          </p:cNvPicPr>
          <p:nvPr/>
        </p:nvPicPr>
        <p:blipFill>
          <a:blip r:embed="rId4"/>
          <a:stretch>
            <a:fillRect/>
          </a:stretch>
        </p:blipFill>
        <p:spPr>
          <a:xfrm rot="-60000">
            <a:off x="5421970" y="5675377"/>
            <a:ext cx="3008350" cy="455953"/>
          </a:xfrm>
          <a:prstGeom prst="rect">
            <a:avLst/>
          </a:prstGeom>
          <a:effectLst>
            <a:reflection blurRad="6350" stA="50000" endA="300" endPos="55000" dir="5400000" sy="-100000" algn="bl" rotWithShape="0"/>
          </a:effectLst>
        </p:spPr>
      </p:pic>
      <p:sp>
        <p:nvSpPr>
          <p:cNvPr id="4" name="TextBox 3">
            <a:extLst>
              <a:ext uri="{FF2B5EF4-FFF2-40B4-BE49-F238E27FC236}">
                <a16:creationId xmlns:a16="http://schemas.microsoft.com/office/drawing/2014/main" id="{1CF7D590-01C2-4D4A-AEE2-CFBD8E92C525}"/>
              </a:ext>
            </a:extLst>
          </p:cNvPr>
          <p:cNvSpPr txBox="1"/>
          <p:nvPr/>
        </p:nvSpPr>
        <p:spPr>
          <a:xfrm>
            <a:off x="4460489" y="5118523"/>
            <a:ext cx="579864" cy="1569660"/>
          </a:xfrm>
          <a:prstGeom prst="rect">
            <a:avLst/>
          </a:prstGeom>
          <a:noFill/>
        </p:spPr>
        <p:txBody>
          <a:bodyPr wrap="square" rtlCol="0">
            <a:spAutoFit/>
          </a:bodyPr>
          <a:lstStyle/>
          <a:p>
            <a:r>
              <a:rPr lang="en-US" sz="9600" dirty="0">
                <a:solidFill>
                  <a:srgbClr val="FF0000"/>
                </a:solidFill>
                <a:latin typeface="Comic Sans MS" panose="030F0902030302020204" pitchFamily="66" charset="0"/>
              </a:rPr>
              <a:t>+</a:t>
            </a:r>
          </a:p>
        </p:txBody>
      </p:sp>
    </p:spTree>
    <p:extLst>
      <p:ext uri="{BB962C8B-B14F-4D97-AF65-F5344CB8AC3E}">
        <p14:creationId xmlns:p14="http://schemas.microsoft.com/office/powerpoint/2010/main" val="4112455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38200" y="365126"/>
            <a:ext cx="10515600" cy="946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Companies supporting OpenChain:</a:t>
            </a:r>
            <a:endParaRPr sz="4400" b="0" i="0" u="none" strike="noStrike" cap="none">
              <a:solidFill>
                <a:srgbClr val="00B4C2"/>
              </a:solidFill>
              <a:latin typeface="Calibri"/>
              <a:ea typeface="Calibri"/>
              <a:cs typeface="Calibri"/>
              <a:sym typeface="Calibri"/>
            </a:endParaRPr>
          </a:p>
        </p:txBody>
      </p:sp>
      <p:sp>
        <p:nvSpPr>
          <p:cNvPr id="227" name="Google Shape;227;p27"/>
          <p:cNvSpPr txBox="1">
            <a:spLocks noGrp="1"/>
          </p:cNvSpPr>
          <p:nvPr>
            <p:ph type="body" idx="1"/>
          </p:nvPr>
        </p:nvSpPr>
        <p:spPr>
          <a:xfrm>
            <a:off x="3736800" y="5098775"/>
            <a:ext cx="4718400" cy="6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3200"/>
              <a:t>750 Billion USD of Revenue</a:t>
            </a:r>
            <a:endParaRPr sz="2800" b="0" i="0" u="none" strike="noStrike" cap="none">
              <a:solidFill>
                <a:srgbClr val="7F7F7F"/>
              </a:solidFill>
              <a:latin typeface="Calibri"/>
              <a:ea typeface="Calibri"/>
              <a:cs typeface="Calibri"/>
              <a:sym typeface="Calibri"/>
            </a:endParaRPr>
          </a:p>
        </p:txBody>
      </p:sp>
      <p:sp>
        <p:nvSpPr>
          <p:cNvPr id="228" name="Google Shape;228;p27"/>
          <p:cNvSpPr/>
          <p:nvPr/>
        </p:nvSpPr>
        <p:spPr>
          <a:xfrm>
            <a:off x="4358400" y="1642800"/>
            <a:ext cx="3429900" cy="3304200"/>
          </a:xfrm>
          <a:prstGeom prst="pie">
            <a:avLst>
              <a:gd name="adj1" fmla="val 0"/>
              <a:gd name="adj2" fmla="val 16200000"/>
            </a:avLst>
          </a:prstGeom>
          <a:solidFill>
            <a:srgbClr val="E65A2A"/>
          </a:solidFill>
          <a:ln w="38100" cap="flat" cmpd="sng">
            <a:solidFill>
              <a:srgbClr val="0084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46841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Work Teams supporting OpenChain:</a:t>
            </a:r>
            <a:endParaRPr sz="4400" b="0" i="0" u="none" strike="noStrike" cap="none">
              <a:solidFill>
                <a:srgbClr val="00B4C2"/>
              </a:solidFill>
              <a:latin typeface="Calibri"/>
              <a:ea typeface="Calibri"/>
              <a:cs typeface="Calibri"/>
              <a:sym typeface="Calibri"/>
            </a:endParaRPr>
          </a:p>
        </p:txBody>
      </p:sp>
      <p:sp>
        <p:nvSpPr>
          <p:cNvPr id="286" name="Google Shape;286;p3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
        <p:nvSpPr>
          <p:cNvPr id="287" name="Google Shape;287;p35"/>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Specification - Chaired by Mark Gisi (Wind River)</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Conformance - Chaired by Miriam Ballhausen (SCA)</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Curriculum - Chaired by Alexios Zavros (Intel)</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28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Onboarding - Chaired by Nathan Kumagai (Qualcomm)</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a:t>Progress Since Last Year</a:t>
            </a:r>
            <a:endParaRPr sz="4400" b="0" i="0" u="none" strike="noStrike" cap="none">
              <a:solidFill>
                <a:srgbClr val="00B4C2"/>
              </a:solidFill>
              <a:latin typeface="Calibri"/>
              <a:ea typeface="Calibri"/>
              <a:cs typeface="Calibri"/>
              <a:sym typeface="Calibri"/>
            </a:endParaRPr>
          </a:p>
        </p:txBody>
      </p:sp>
      <p:sp>
        <p:nvSpPr>
          <p:cNvPr id="244" name="Google Shape;244;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
        <p:nvSpPr>
          <p:cNvPr id="245" name="Google Shape;245;p2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a:t>International Partners - from law firms to certification authorities</a:t>
            </a:r>
            <a:endParaRPr/>
          </a:p>
          <a:p>
            <a:pPr marL="914400" marR="0" lvl="1" indent="-381000" algn="l" rtl="0">
              <a:lnSpc>
                <a:spcPct val="90000"/>
              </a:lnSpc>
              <a:spcBef>
                <a:spcPts val="0"/>
              </a:spcBef>
              <a:spcAft>
                <a:spcPts val="0"/>
              </a:spcAft>
              <a:buSzPts val="2400"/>
              <a:buChar char="•"/>
            </a:pPr>
            <a:r>
              <a:rPr lang="en-CA"/>
              <a:t>Example: Moorcrofts - UK</a:t>
            </a:r>
            <a:endParaRPr/>
          </a:p>
          <a:p>
            <a:pPr marL="914400" marR="0" lvl="1" indent="-381000" algn="l" rtl="0">
              <a:lnSpc>
                <a:spcPct val="90000"/>
              </a:lnSpc>
              <a:spcBef>
                <a:spcPts val="0"/>
              </a:spcBef>
              <a:spcAft>
                <a:spcPts val="0"/>
              </a:spcAft>
              <a:buSzPts val="2400"/>
              <a:buChar char="•"/>
            </a:pPr>
            <a:r>
              <a:rPr lang="en-CA"/>
              <a:t>Example: TÜV SÜD - Germany and Japan</a:t>
            </a:r>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a:t>Significant New Board Members</a:t>
            </a:r>
            <a:endParaRPr/>
          </a:p>
          <a:p>
            <a:pPr marL="914400" marR="0" lvl="1" indent="-381000" algn="l" rtl="0">
              <a:lnSpc>
                <a:spcPct val="90000"/>
              </a:lnSpc>
              <a:spcBef>
                <a:spcPts val="0"/>
              </a:spcBef>
              <a:spcAft>
                <a:spcPts val="0"/>
              </a:spcAft>
              <a:buSzPts val="2400"/>
              <a:buChar char="•"/>
            </a:pPr>
            <a:r>
              <a:rPr lang="en-CA"/>
              <a:t>Example: Toshiba (more announcements shortly)</a:t>
            </a:r>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a:t>Significant New Community Members</a:t>
            </a:r>
            <a:endParaRPr/>
          </a:p>
          <a:p>
            <a:pPr marL="914400" marR="0" lvl="1" indent="-381000" algn="l" rtl="0">
              <a:lnSpc>
                <a:spcPct val="90000"/>
              </a:lnSpc>
              <a:spcBef>
                <a:spcPts val="0"/>
              </a:spcBef>
              <a:spcAft>
                <a:spcPts val="0"/>
              </a:spcAft>
              <a:buSzPts val="2400"/>
              <a:buChar char="•"/>
            </a:pPr>
            <a:r>
              <a:rPr lang="en-CA"/>
              <a:t>Example: Microsoft</a:t>
            </a:r>
            <a:endParaRPr/>
          </a:p>
          <a:p>
            <a:pPr marL="914400" marR="0" lvl="1" indent="-381000" algn="l" rtl="0">
              <a:lnSpc>
                <a:spcPct val="90000"/>
              </a:lnSpc>
              <a:spcBef>
                <a:spcPts val="0"/>
              </a:spcBef>
              <a:spcAft>
                <a:spcPts val="0"/>
              </a:spcAft>
              <a:buSzPts val="2400"/>
              <a:buChar char="•"/>
            </a:pPr>
            <a:r>
              <a:rPr lang="en-CA"/>
              <a:t>Example: Panasonic </a:t>
            </a:r>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a:t>A More towards formal standardization</a:t>
            </a:r>
            <a:endParaRPr/>
          </a:p>
          <a:p>
            <a:pPr marL="914400" marR="0" lvl="1" indent="-381000" algn="l" rtl="0">
              <a:lnSpc>
                <a:spcPct val="90000"/>
              </a:lnSpc>
              <a:spcBef>
                <a:spcPts val="0"/>
              </a:spcBef>
              <a:spcAft>
                <a:spcPts val="0"/>
              </a:spcAft>
              <a:buSzPts val="2400"/>
              <a:buChar char="•"/>
            </a:pPr>
            <a:r>
              <a:rPr lang="en-CA"/>
              <a:t>Most likely PAS process for ISO - Launch ETA Q1 2020</a:t>
            </a:r>
            <a:endParaRPr/>
          </a:p>
        </p:txBody>
      </p:sp>
    </p:spTree>
    <p:extLst>
      <p:ext uri="{BB962C8B-B14F-4D97-AF65-F5344CB8AC3E}">
        <p14:creationId xmlns:p14="http://schemas.microsoft.com/office/powerpoint/2010/main" val="237724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2" name="Picture 1" descr="Screen Shot 2018-08-10 at 14.14.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52" y="-1"/>
            <a:ext cx="7897985" cy="6228823"/>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a:t>Coming Soon</a:t>
            </a:r>
            <a:endParaRPr sz="4400" b="0" i="0" u="none" strike="noStrike" cap="none">
              <a:solidFill>
                <a:srgbClr val="00B4C2"/>
              </a:solidFill>
              <a:latin typeface="Calibri"/>
              <a:ea typeface="Calibri"/>
              <a:cs typeface="Calibri"/>
              <a:sym typeface="Calibri"/>
            </a:endParaRPr>
          </a:p>
        </p:txBody>
      </p:sp>
      <p:sp>
        <p:nvSpPr>
          <p:cNvPr id="252" name="Google Shape;252;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
        <p:nvSpPr>
          <p:cNvPr id="253" name="Google Shape;253;p30"/>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Clr>
                <a:srgbClr val="7F7F7F"/>
              </a:buClr>
              <a:buSzPts val="2800"/>
              <a:buFont typeface="Arial"/>
              <a:buAutoNum type="arabicPeriod"/>
            </a:pPr>
            <a:r>
              <a:rPr lang="en-CA"/>
              <a:t>New Board Member Announcements</a:t>
            </a:r>
            <a:endParaRPr/>
          </a:p>
          <a:p>
            <a:pPr marL="457200" lvl="0" indent="-228600" algn="l" rtl="0">
              <a:spcBef>
                <a:spcPts val="0"/>
              </a:spcBef>
              <a:spcAft>
                <a:spcPts val="0"/>
              </a:spcAft>
              <a:buClr>
                <a:srgbClr val="7F7F7F"/>
              </a:buClr>
              <a:buSzPts val="2800"/>
              <a:buFont typeface="Arial"/>
              <a:buAutoNum type="arabicPeriod"/>
            </a:pPr>
            <a:r>
              <a:rPr lang="en-CA"/>
              <a:t>New Conformant Organization Announcements</a:t>
            </a:r>
            <a:endParaRPr/>
          </a:p>
          <a:p>
            <a:pPr marL="457200" lvl="0" indent="-228600" algn="l" rtl="0">
              <a:spcBef>
                <a:spcPts val="0"/>
              </a:spcBef>
              <a:spcAft>
                <a:spcPts val="0"/>
              </a:spcAft>
              <a:buClr>
                <a:srgbClr val="7F7F7F"/>
              </a:buClr>
              <a:buSzPts val="2800"/>
              <a:buFont typeface="Arial"/>
              <a:buAutoNum type="arabicPeriod"/>
            </a:pPr>
            <a:r>
              <a:rPr lang="en-CA"/>
              <a:t>New Partnership Announcements</a:t>
            </a:r>
            <a:endParaRPr/>
          </a:p>
          <a:p>
            <a:pPr marL="457200" lvl="0" indent="-228600" algn="l" rtl="0">
              <a:spcBef>
                <a:spcPts val="0"/>
              </a:spcBef>
              <a:spcAft>
                <a:spcPts val="0"/>
              </a:spcAft>
              <a:buClr>
                <a:srgbClr val="7F7F7F"/>
              </a:buClr>
              <a:buSzPts val="2800"/>
              <a:buFont typeface="Arial"/>
              <a:buAutoNum type="arabicPeriod"/>
            </a:pPr>
            <a:r>
              <a:rPr lang="en-CA"/>
              <a:t>Increasingly Powerful Positioning for Procurement</a:t>
            </a:r>
            <a:endParaRPr/>
          </a:p>
          <a:p>
            <a:pPr marL="914400" lvl="1" indent="-381000" algn="l" rtl="0">
              <a:spcBef>
                <a:spcPts val="0"/>
              </a:spcBef>
              <a:spcAft>
                <a:spcPts val="0"/>
              </a:spcAft>
              <a:buSzPts val="2400"/>
              <a:buChar char="•"/>
            </a:pPr>
            <a:r>
              <a:rPr lang="en-CA"/>
              <a:t>Standardization</a:t>
            </a:r>
            <a:endParaRPr/>
          </a:p>
          <a:p>
            <a:pPr marL="914400" lvl="1" indent="-381000" algn="l" rtl="0">
              <a:spcBef>
                <a:spcPts val="0"/>
              </a:spcBef>
              <a:spcAft>
                <a:spcPts val="0"/>
              </a:spcAft>
              <a:buSzPts val="2400"/>
              <a:buChar char="•"/>
            </a:pPr>
            <a:r>
              <a:rPr lang="en-CA"/>
              <a:t>Deployment by board members</a:t>
            </a:r>
            <a:endParaRPr/>
          </a:p>
          <a:p>
            <a:pPr marL="914400" lvl="1" indent="-381000" algn="l" rtl="0">
              <a:spcBef>
                <a:spcPts val="0"/>
              </a:spcBef>
              <a:spcAft>
                <a:spcPts val="0"/>
              </a:spcAft>
              <a:buSzPts val="2400"/>
              <a:buChar char="•"/>
            </a:pPr>
            <a:r>
              <a:rPr lang="en-CA"/>
              <a:t>Deployment by community members</a:t>
            </a:r>
            <a:endParaRPr/>
          </a:p>
        </p:txBody>
      </p:sp>
    </p:spTree>
    <p:extLst>
      <p:ext uri="{BB962C8B-B14F-4D97-AF65-F5344CB8AC3E}">
        <p14:creationId xmlns:p14="http://schemas.microsoft.com/office/powerpoint/2010/main" val="254880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Be part of this</a:t>
            </a:r>
            <a:endParaRPr sz="4400" b="0" i="0" u="none" strike="noStrike" cap="none">
              <a:solidFill>
                <a:srgbClr val="00B4C2"/>
              </a:solidFill>
              <a:latin typeface="Calibri"/>
              <a:ea typeface="Calibri"/>
              <a:cs typeface="Calibri"/>
              <a:sym typeface="Calibri"/>
            </a:endParaRPr>
          </a:p>
        </p:txBody>
      </p:sp>
      <p:sp>
        <p:nvSpPr>
          <p:cNvPr id="318" name="Google Shape;318;p3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Join the community:</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https://www.openchainproject.org/community</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Self-certify your organization:</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https://certification.openchainproject.org</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400" b="0" i="0" u="none" strike="noStrike" cap="none" dirty="0">
                <a:solidFill>
                  <a:schemeClr val="lt1"/>
                </a:solidFill>
                <a:latin typeface="Calibri"/>
                <a:ea typeface="Calibri"/>
                <a:cs typeface="Calibri"/>
                <a:sym typeface="Calibri"/>
              </a:rPr>
              <a:t>Questions?</a:t>
            </a:r>
            <a:endParaRPr sz="4400" b="0" i="0" u="none" strike="noStrike" cap="none" dirty="0">
              <a:solidFill>
                <a:schemeClr val="lt1"/>
              </a:solidFill>
              <a:latin typeface="Calibri"/>
              <a:ea typeface="Calibri"/>
              <a:cs typeface="Calibri"/>
              <a:sym typeface="Calibri"/>
            </a:endParaRPr>
          </a:p>
        </p:txBody>
      </p:sp>
      <p:sp>
        <p:nvSpPr>
          <p:cNvPr id="327" name="Google Shape;327;p40"/>
          <p:cNvSpPr txBox="1">
            <a:spLocks noGrp="1"/>
          </p:cNvSpPr>
          <p:nvPr>
            <p:ph type="ftr" idx="11"/>
          </p:nvPr>
        </p:nvSpPr>
        <p:spPr>
          <a:xfrm>
            <a:off x="4038600" y="6237288"/>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endParaRPr sz="1200" b="0" i="0" u="none" strike="noStrike" cap="none">
              <a:solidFill>
                <a:srgbClr val="888888"/>
              </a:solidFill>
              <a:latin typeface="Calibri"/>
              <a:ea typeface="Calibri"/>
              <a:cs typeface="Calibri"/>
              <a:sym typeface="Calibri"/>
            </a:endParaRPr>
          </a:p>
        </p:txBody>
      </p:sp>
      <p:sp>
        <p:nvSpPr>
          <p:cNvPr id="328" name="Google Shape;328;p4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42</a:t>
            </a:fld>
            <a:endParaRPr sz="1200" b="0" i="0" u="none" strike="noStrike" cap="none">
              <a:solidFill>
                <a:srgbClr val="89898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2" name="Picture 1" descr="Screen Shot 2018-08-10 at 14.1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383" y="214193"/>
            <a:ext cx="7619618" cy="5929801"/>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2" name="Picture 1" descr="Screen Shot 2018-08-10 at 14.1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1" y="838907"/>
            <a:ext cx="8116244" cy="384453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Compliance </a:t>
            </a:r>
            <a:r>
              <a:rPr lang="mr-IN" sz="3600" b="0" i="0" u="none" strike="noStrike" cap="none" dirty="0">
                <a:solidFill>
                  <a:srgbClr val="00B4C2"/>
                </a:solidFill>
                <a:latin typeface="Calibri"/>
                <a:ea typeface="Calibri"/>
                <a:cs typeface="Calibri"/>
                <a:sym typeface="Calibri"/>
              </a:rPr>
              <a:t>–</a:t>
            </a:r>
            <a:r>
              <a:rPr lang="en-CA" sz="3600" b="0" i="0" u="none" strike="noStrike" cap="none" dirty="0">
                <a:solidFill>
                  <a:srgbClr val="00B4C2"/>
                </a:solidFill>
                <a:latin typeface="Calibri"/>
                <a:ea typeface="Calibri"/>
                <a:cs typeface="Calibri"/>
                <a:sym typeface="Calibri"/>
              </a:rPr>
              <a:t> A gateway </a:t>
            </a:r>
            <a:r>
              <a:rPr lang="en-CA" dirty="0"/>
              <a:t>t</a:t>
            </a:r>
            <a:r>
              <a:rPr lang="en-CA" sz="3600" b="0" i="0" u="none" strike="noStrike" cap="none" dirty="0">
                <a:solidFill>
                  <a:srgbClr val="00B4C2"/>
                </a:solidFill>
                <a:latin typeface="Calibri"/>
                <a:ea typeface="Calibri"/>
                <a:cs typeface="Calibri"/>
                <a:sym typeface="Calibri"/>
              </a:rPr>
              <a:t>o </a:t>
            </a:r>
            <a:r>
              <a:rPr lang="en-CA" dirty="0"/>
              <a:t>a</a:t>
            </a:r>
            <a:r>
              <a:rPr lang="en-CA" sz="3600" b="0" i="0" u="none" strike="noStrike" cap="none" dirty="0">
                <a:solidFill>
                  <a:srgbClr val="00B4C2"/>
                </a:solidFill>
                <a:latin typeface="Calibri"/>
                <a:ea typeface="Calibri"/>
                <a:cs typeface="Calibri"/>
                <a:sym typeface="Calibri"/>
              </a:rPr>
              <a:t>ccess</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19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Let’s provide business context</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177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x-none" sz="3600" b="0" i="0" u="none" strike="noStrike" cap="none" dirty="0">
                <a:solidFill>
                  <a:srgbClr val="00B4C2"/>
                </a:solidFill>
                <a:latin typeface="Calibri"/>
                <a:ea typeface="Calibri"/>
                <a:cs typeface="Calibri"/>
                <a:sym typeface="Calibri"/>
              </a:rPr>
              <a:t>The internal company dialogue</a:t>
            </a:r>
            <a:r>
              <a:rPr lang="mr-IN" sz="3600" b="0" i="0" u="none" strike="noStrike" cap="none" dirty="0">
                <a:solidFill>
                  <a:srgbClr val="00B4C2"/>
                </a:solidFill>
                <a:latin typeface="Calibri"/>
                <a:ea typeface="Calibri"/>
                <a:cs typeface="Calibri"/>
                <a:sym typeface="Calibri"/>
              </a:rPr>
              <a:t>…</a:t>
            </a: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852596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2054</Words>
  <Application>Microsoft Macintosh PowerPoint</Application>
  <PresentationFormat>Widescreen</PresentationFormat>
  <Paragraphs>248</Paragraphs>
  <Slides>42</Slides>
  <Notes>42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メイリオ</vt:lpstr>
      <vt:lpstr>ＭＳ Ｐゴシック</vt:lpstr>
      <vt:lpstr>Roboto</vt:lpstr>
      <vt:lpstr>Arial</vt:lpstr>
      <vt:lpstr>Calibri</vt:lpstr>
      <vt:lpstr>Comic Sans MS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Compliance – A gateway to access</vt:lpstr>
      <vt:lpstr>Let’s provide business context</vt:lpstr>
      <vt:lpstr>The internal company dialogue…</vt:lpstr>
      <vt:lpstr>We use Open Source and get billions of dollars of code</vt:lpstr>
      <vt:lpstr>This code was created by other people</vt:lpstr>
      <vt:lpstr>How we respect their rights?</vt:lpstr>
      <vt:lpstr>How do we meet our legal requirements?</vt:lpstr>
      <vt:lpstr>Welcome To The Stack</vt:lpstr>
      <vt:lpstr>https://www.spdx.org</vt:lpstr>
      <vt:lpstr>http://www.todogroup.org</vt:lpstr>
      <vt:lpstr>https://www.fossology.org</vt:lpstr>
      <vt:lpstr>https://clearlydefined.io</vt:lpstr>
      <vt:lpstr>Back To The Stack</vt:lpstr>
      <vt:lpstr>“How do I trust my open source supply chain?”</vt:lpstr>
      <vt:lpstr>OpenChain Adoption – A Story of Levels</vt:lpstr>
      <vt:lpstr>There are three parts to OpenChain Project:</vt:lpstr>
      <vt:lpstr>The OpenChain Specification defines the requirements for a quality compliance program. </vt:lpstr>
      <vt:lpstr>PowerPoint Presentation</vt:lpstr>
      <vt:lpstr> The OpenChain Specification confirms a company has open source processes, policies and training.  Companies have the flexibility to decide each specific process, policies and training.</vt:lpstr>
      <vt:lpstr>Common requirements for suppliers and customers makes everything simpler.  Learn more here: https://www.openchainproject.org/spec</vt:lpstr>
      <vt:lpstr>OpenChain Conformance allows organizations to show they meet these requirements. </vt:lpstr>
      <vt:lpstr>PowerPoint Presentation</vt:lpstr>
      <vt:lpstr>If a company can answer Yes to each question they are OpenChain Conformant.  Learn more here: https://www.openchainproject.org/conformance</vt:lpstr>
      <vt:lpstr>The OpenChain Curriculum provides reference open source processes and solutions.   Learn more here: https://www.openchainproject.org/curriculum</vt:lpstr>
      <vt:lpstr>PowerPoint Presentation</vt:lpstr>
      <vt:lpstr>PowerPoint Presentation</vt:lpstr>
      <vt:lpstr>PowerPoint Presentation</vt:lpstr>
      <vt:lpstr>The OpenChain Curriculum can be used for any open source training program.  Learn more here: https://www.openchainproject.org/curriculum</vt:lpstr>
      <vt:lpstr>The goal is to build trust by having organizations conformant with the OpenChain Specification.</vt:lpstr>
      <vt:lpstr>PowerPoint Presentation</vt:lpstr>
      <vt:lpstr>Companies supporting OpenChain:</vt:lpstr>
      <vt:lpstr>Work Teams supporting OpenChain:</vt:lpstr>
      <vt:lpstr>Progress Since Last Year</vt:lpstr>
      <vt:lpstr>Coming Soon</vt:lpstr>
      <vt:lpstr>Be part of this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22</cp:revision>
  <dcterms:modified xsi:type="dcterms:W3CDTF">2018-10-05T08:11:23Z</dcterms:modified>
</cp:coreProperties>
</file>