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4" r:id="rId2"/>
  </p:sldMasterIdLst>
  <p:notesMasterIdLst>
    <p:notesMasterId r:id="rId30"/>
  </p:notesMasterIdLst>
  <p:sldIdLst>
    <p:sldId id="256" r:id="rId3"/>
    <p:sldId id="315" r:id="rId4"/>
    <p:sldId id="311" r:id="rId5"/>
    <p:sldId id="312" r:id="rId6"/>
    <p:sldId id="313" r:id="rId7"/>
    <p:sldId id="314" r:id="rId8"/>
    <p:sldId id="310" r:id="rId9"/>
    <p:sldId id="308" r:id="rId10"/>
    <p:sldId id="303" r:id="rId11"/>
    <p:sldId id="304" r:id="rId12"/>
    <p:sldId id="305" r:id="rId13"/>
    <p:sldId id="306" r:id="rId14"/>
    <p:sldId id="259" r:id="rId15"/>
    <p:sldId id="260" r:id="rId16"/>
    <p:sldId id="261" r:id="rId17"/>
    <p:sldId id="271" r:id="rId18"/>
    <p:sldId id="263" r:id="rId19"/>
    <p:sldId id="264" r:id="rId20"/>
    <p:sldId id="265" r:id="rId21"/>
    <p:sldId id="266" r:id="rId22"/>
    <p:sldId id="267" r:id="rId23"/>
    <p:sldId id="268" r:id="rId24"/>
    <p:sldId id="273" r:id="rId25"/>
    <p:sldId id="280" r:id="rId26"/>
    <p:sldId id="317" r:id="rId27"/>
    <p:sldId id="277" r:id="rId28"/>
    <p:sldId id="278" r:id="rId29"/>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4"/>
    <p:restoredTop sz="68793" autoAdjust="0"/>
  </p:normalViewPr>
  <p:slideViewPr>
    <p:cSldViewPr snapToGrid="0">
      <p:cViewPr varScale="1">
        <p:scale>
          <a:sx n="85" d="100"/>
          <a:sy n="85" d="100"/>
        </p:scale>
        <p:origin x="1704" y="168"/>
      </p:cViewPr>
      <p:guideLst>
        <p:guide orient="horz" pos="2160"/>
        <p:guide pos="3840"/>
      </p:guideLst>
    </p:cSldViewPr>
  </p:slideViewPr>
  <p:notesTextViewPr>
    <p:cViewPr>
      <p:scale>
        <a:sx n="100" d="100"/>
        <a:sy n="100" d="100"/>
      </p:scale>
      <p:origin x="0" y="0"/>
    </p:cViewPr>
  </p:notesTextViewPr>
  <p:sorterViewPr>
    <p:cViewPr>
      <p:scale>
        <a:sx n="119" d="100"/>
        <a:sy n="11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815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57" name="Google Shape;157;p1: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mr-IN" dirty="0"/>
              <a:t>This code was created by other people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dirty="0"/>
              <a:t>One important question is how companies can </a:t>
            </a:r>
            <a:r>
              <a:rPr lang="mr-IN" dirty="0" err="1"/>
              <a:t>respect</a:t>
            </a:r>
            <a:r>
              <a:rPr lang="mr-IN" dirty="0"/>
              <a:t> </a:t>
            </a:r>
            <a:r>
              <a:rPr lang="en-US" dirty="0"/>
              <a:t>third-party</a:t>
            </a:r>
            <a:r>
              <a:rPr lang="mr-IN" dirty="0"/>
              <a:t> </a:t>
            </a:r>
            <a:r>
              <a:rPr lang="mr-IN" dirty="0" err="1"/>
              <a:t>rights</a:t>
            </a:r>
            <a:r>
              <a:rPr lang="en-US" dirty="0"/>
              <a:t>.</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dirty="0"/>
              <a:t>Another important question is how companies can </a:t>
            </a:r>
            <a:r>
              <a:rPr lang="mr-IN" dirty="0" err="1"/>
              <a:t>meet</a:t>
            </a:r>
            <a:r>
              <a:rPr lang="mr-IN" dirty="0"/>
              <a:t> </a:t>
            </a:r>
            <a:r>
              <a:rPr lang="en-US" dirty="0"/>
              <a:t>their</a:t>
            </a:r>
            <a:r>
              <a:rPr lang="mr-IN" dirty="0"/>
              <a:t> </a:t>
            </a:r>
            <a:r>
              <a:rPr lang="mr-IN" dirty="0" err="1"/>
              <a:t>legal</a:t>
            </a:r>
            <a:r>
              <a:rPr lang="mr-IN" dirty="0"/>
              <a:t> </a:t>
            </a:r>
            <a:r>
              <a:rPr lang="mr-IN" dirty="0" err="1"/>
              <a:t>requirements</a:t>
            </a:r>
            <a:r>
              <a:rPr lang="en-US" dirty="0"/>
              <a:t>.</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4: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4: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 most important thing is that the </a:t>
            </a:r>
            <a:r>
              <a:rPr lang="en-CA" sz="1200" b="0" i="0" u="none" strike="noStrike" cap="none" dirty="0" err="1">
                <a:solidFill>
                  <a:srgbClr val="00B4C2"/>
                </a:solidFill>
                <a:latin typeface="Calibri"/>
                <a:ea typeface="Calibri"/>
                <a:cs typeface="Calibri"/>
                <a:sym typeface="Calibri"/>
              </a:rPr>
              <a:t>OpenChain</a:t>
            </a:r>
            <a:r>
              <a:rPr lang="en-CA" sz="1200" b="0" i="0" u="none" strike="noStrike" cap="none" dirty="0">
                <a:solidFill>
                  <a:srgbClr val="00B4C2"/>
                </a:solidFill>
                <a:latin typeface="Calibri"/>
                <a:ea typeface="Calibri"/>
                <a:cs typeface="Calibri"/>
                <a:sym typeface="Calibri"/>
              </a:rPr>
              <a:t> Specification defines the requirements for a quality compliance program. </a:t>
            </a:r>
            <a:endParaRPr sz="1200" b="0" i="0" u="none" strike="noStrike" cap="none" dirty="0">
              <a:solidFill>
                <a:schemeClr val="dk1"/>
              </a:solidFill>
              <a:latin typeface="Calibri"/>
              <a:ea typeface="Calibri"/>
              <a:cs typeface="Calibri"/>
              <a:sym typeface="Calibri"/>
            </a:endParaRPr>
          </a:p>
        </p:txBody>
      </p:sp>
      <p:sp>
        <p:nvSpPr>
          <p:cNvPr id="179" name="Google Shape;179;p4: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5: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It defines the big picture, showing the inflection points where a company should have processes, policies or training.</a:t>
            </a:r>
            <a:endParaRPr sz="1200" b="0" i="0" u="none" strike="noStrike" cap="none" dirty="0">
              <a:solidFill>
                <a:schemeClr val="dk1"/>
              </a:solidFill>
              <a:latin typeface="Calibri"/>
              <a:ea typeface="Calibri"/>
              <a:cs typeface="Calibri"/>
              <a:sym typeface="Calibri"/>
            </a:endParaRPr>
          </a:p>
        </p:txBody>
      </p:sp>
      <p:sp>
        <p:nvSpPr>
          <p:cNvPr id="186" name="Google Shape;186;p5: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6: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br>
              <a:rPr lang="en-CA" sz="1200" b="0" i="0" u="none" strike="noStrike" cap="none" dirty="0">
                <a:solidFill>
                  <a:srgbClr val="00B4C2"/>
                </a:solidFill>
                <a:latin typeface="Calibri"/>
                <a:ea typeface="Calibri"/>
                <a:cs typeface="Calibri"/>
                <a:sym typeface="Calibri"/>
              </a:rPr>
            </a:br>
            <a:r>
              <a:rPr lang="en-CA" sz="1200" b="0" i="0" u="none" strike="noStrike" cap="none" dirty="0">
                <a:solidFill>
                  <a:srgbClr val="00B4C2"/>
                </a:solidFill>
                <a:latin typeface="Calibri"/>
                <a:ea typeface="Calibri"/>
                <a:cs typeface="Calibri"/>
                <a:sym typeface="Calibri"/>
              </a:rPr>
              <a:t>The OpenChain Specification confirms a company has open source processes, policies and training.</a:t>
            </a:r>
            <a:br>
              <a:rPr lang="en-CA" sz="1200" b="0" i="0" u="none" strike="noStrike" cap="none" dirty="0">
                <a:solidFill>
                  <a:srgbClr val="00B4C2"/>
                </a:solidFill>
                <a:latin typeface="Calibri"/>
                <a:ea typeface="Calibri"/>
                <a:cs typeface="Calibri"/>
                <a:sym typeface="Calibri"/>
              </a:rPr>
            </a:br>
            <a:br>
              <a:rPr lang="en-CA" sz="1200" b="0" i="0" u="none" strike="noStrike" cap="none" dirty="0">
                <a:solidFill>
                  <a:srgbClr val="00B4C2"/>
                </a:solidFill>
                <a:latin typeface="Calibri"/>
                <a:ea typeface="Calibri"/>
                <a:cs typeface="Calibri"/>
                <a:sym typeface="Calibri"/>
              </a:rPr>
            </a:br>
            <a:r>
              <a:rPr lang="en-CA" sz="1200" b="0" i="0" u="none" strike="noStrike" cap="none" dirty="0">
                <a:solidFill>
                  <a:srgbClr val="00B4C2"/>
                </a:solidFill>
                <a:latin typeface="Calibri"/>
                <a:ea typeface="Calibri"/>
                <a:cs typeface="Calibri"/>
                <a:sym typeface="Calibri"/>
              </a:rPr>
              <a:t>Companies have the flexibility to decide the content of each specific process, policies and training.</a:t>
            </a:r>
            <a:endParaRPr sz="1200" b="0" i="0" u="none" strike="noStrike" cap="none" dirty="0">
              <a:solidFill>
                <a:schemeClr val="dk1"/>
              </a:solidFill>
              <a:latin typeface="Calibri"/>
              <a:ea typeface="Calibri"/>
              <a:cs typeface="Calibri"/>
              <a:sym typeface="Calibri"/>
            </a:endParaRPr>
          </a:p>
        </p:txBody>
      </p:sp>
      <p:sp>
        <p:nvSpPr>
          <p:cNvPr id="197" name="Google Shape;197;p6: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6: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6: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CA" sz="1200" b="0" i="0" u="none" strike="noStrike" cap="none" dirty="0">
                <a:solidFill>
                  <a:srgbClr val="00B4C2"/>
                </a:solidFill>
                <a:latin typeface="Calibri"/>
                <a:ea typeface="Calibri"/>
                <a:cs typeface="Calibri"/>
                <a:sym typeface="Calibri"/>
              </a:rPr>
              <a:t>The goal is to build trust by having organizations conformant with the OpenChain Specification. </a:t>
            </a:r>
            <a:r>
              <a:rPr lang="en-US" sz="1200" b="0" i="0" u="none" strike="noStrike" cap="none" dirty="0">
                <a:solidFill>
                  <a:schemeClr val="dk1"/>
                </a:solidFill>
                <a:latin typeface="Calibri"/>
                <a:ea typeface="Calibri"/>
                <a:cs typeface="Calibri"/>
                <a:sym typeface="Calibri"/>
              </a:rPr>
              <a:t>We want organizations to meet the requirements of the OpenChain Specification and have built a healthy community to explain the value and to support new participants. </a:t>
            </a:r>
            <a:endParaRPr sz="1200" b="0" i="0" u="none" strike="noStrike" cap="none" dirty="0">
              <a:solidFill>
                <a:schemeClr val="dk1"/>
              </a:solidFill>
              <a:latin typeface="Calibri"/>
              <a:ea typeface="Calibri"/>
              <a:cs typeface="Calibri"/>
              <a:sym typeface="Calibri"/>
            </a:endParaRPr>
          </a:p>
        </p:txBody>
      </p:sp>
      <p:sp>
        <p:nvSpPr>
          <p:cNvPr id="267" name="Google Shape;267;p16: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8: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CA" sz="1200" b="0" i="0" u="none" strike="noStrike" cap="none" dirty="0" err="1">
                <a:solidFill>
                  <a:srgbClr val="00B4C2"/>
                </a:solidFill>
                <a:latin typeface="Calibri"/>
                <a:ea typeface="Calibri"/>
                <a:cs typeface="Calibri"/>
                <a:sym typeface="Calibri"/>
              </a:rPr>
              <a:t>OpenChain</a:t>
            </a:r>
            <a:r>
              <a:rPr lang="en-CA" sz="1200" b="0" i="0" u="none" strike="noStrike" cap="none" dirty="0">
                <a:solidFill>
                  <a:srgbClr val="00B4C2"/>
                </a:solidFill>
                <a:latin typeface="Calibri"/>
                <a:ea typeface="Calibri"/>
                <a:cs typeface="Calibri"/>
                <a:sym typeface="Calibri"/>
              </a:rPr>
              <a:t> Conformance allows organizations to show they meet these requirements. It provides the practical “yes/no” questions that help a company confirm it meets the </a:t>
            </a:r>
            <a:r>
              <a:rPr lang="en-CA" sz="1200" b="0" i="0" u="none" strike="noStrike" cap="none" dirty="0" err="1">
                <a:solidFill>
                  <a:srgbClr val="00B4C2"/>
                </a:solidFill>
                <a:latin typeface="Calibri"/>
                <a:ea typeface="Calibri"/>
                <a:cs typeface="Calibri"/>
                <a:sym typeface="Calibri"/>
              </a:rPr>
              <a:t>OpenChain</a:t>
            </a:r>
            <a:r>
              <a:rPr lang="en-CA" sz="1200" b="0" i="0" u="none" strike="noStrike" cap="none" dirty="0">
                <a:solidFill>
                  <a:srgbClr val="00B4C2"/>
                </a:solidFill>
                <a:latin typeface="Calibri"/>
                <a:ea typeface="Calibri"/>
                <a:cs typeface="Calibri"/>
                <a:sym typeface="Calibri"/>
              </a:rPr>
              <a:t> Specification.</a:t>
            </a:r>
            <a:endParaRPr sz="1200" b="0" i="0" u="none" strike="noStrike" cap="none" dirty="0">
              <a:solidFill>
                <a:schemeClr val="dk1"/>
              </a:solidFill>
              <a:latin typeface="Calibri"/>
              <a:ea typeface="Calibri"/>
              <a:cs typeface="Calibri"/>
              <a:sym typeface="Calibri"/>
            </a:endParaRPr>
          </a:p>
        </p:txBody>
      </p:sp>
      <p:sp>
        <p:nvSpPr>
          <p:cNvPr id="211" name="Google Shape;211;p8: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9: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Here is an example from our online Conformance web app. This app allows companies to self-certify to the OpenChain Specification.</a:t>
            </a:r>
          </a:p>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There are five “Goals”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following the structure of the Specification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and each goal is accomplished by answering the questions contained inside. For example, Goal 3 contains three yes or no questions.</a:t>
            </a:r>
            <a:endParaRPr sz="1200" b="0" i="0" u="none" strike="noStrike" cap="none" dirty="0">
              <a:solidFill>
                <a:schemeClr val="dk1"/>
              </a:solidFill>
              <a:latin typeface="Calibri"/>
              <a:ea typeface="Calibri"/>
              <a:cs typeface="Calibri"/>
              <a:sym typeface="Calibri"/>
            </a:endParaRPr>
          </a:p>
        </p:txBody>
      </p:sp>
      <p:sp>
        <p:nvSpPr>
          <p:cNvPr id="218" name="Google Shape;218;p9: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0: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 exciting thing is how easy this is. </a:t>
            </a:r>
            <a:r>
              <a:rPr lang="en-CA" sz="1200" b="0" i="0" u="none" strike="noStrike" cap="none" dirty="0">
                <a:solidFill>
                  <a:srgbClr val="00B4C2"/>
                </a:solidFill>
                <a:latin typeface="Calibri"/>
                <a:ea typeface="Calibri"/>
                <a:cs typeface="Calibri"/>
                <a:sym typeface="Calibri"/>
              </a:rPr>
              <a:t>If a company can answer Yes to each question they are </a:t>
            </a:r>
            <a:r>
              <a:rPr lang="en-CA" sz="1200" b="0" i="0" u="none" strike="noStrike" cap="none" dirty="0" err="1">
                <a:solidFill>
                  <a:srgbClr val="00B4C2"/>
                </a:solidFill>
                <a:latin typeface="Calibri"/>
                <a:ea typeface="Calibri"/>
                <a:cs typeface="Calibri"/>
                <a:sym typeface="Calibri"/>
              </a:rPr>
              <a:t>OpenChain</a:t>
            </a:r>
            <a:r>
              <a:rPr lang="en-CA" sz="1200" b="0" i="0" u="none" strike="noStrike" cap="none" dirty="0">
                <a:solidFill>
                  <a:srgbClr val="00B4C2"/>
                </a:solidFill>
                <a:latin typeface="Calibri"/>
                <a:ea typeface="Calibri"/>
                <a:cs typeface="Calibri"/>
                <a:sym typeface="Calibri"/>
              </a:rPr>
              <a:t> Conformant. This is a process companies can go through at their own pace and in private on the online Web App. Their conformance is only made public after they have passed the questionnaire and finalize their self-certification.</a:t>
            </a:r>
            <a:endParaRPr sz="1200" b="0" i="0" u="none" strike="noStrike" cap="none" dirty="0">
              <a:solidFill>
                <a:schemeClr val="dk1"/>
              </a:solidFill>
              <a:latin typeface="Calibri"/>
              <a:ea typeface="Calibri"/>
              <a:cs typeface="Calibri"/>
              <a:sym typeface="Calibri"/>
            </a:endParaRPr>
          </a:p>
        </p:txBody>
      </p:sp>
      <p:sp>
        <p:nvSpPr>
          <p:cNvPr id="225" name="Google Shape;225;p10: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altLang="ja-JP" sz="1200" b="0" i="0" u="none" strike="noStrike" cap="none" dirty="0">
                <a:solidFill>
                  <a:schemeClr val="dk1"/>
                </a:solidFill>
                <a:latin typeface="Calibri"/>
                <a:ea typeface="Calibri"/>
                <a:cs typeface="Calibri"/>
                <a:sym typeface="Calibri"/>
              </a:rPr>
              <a:t>To</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provide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context</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for</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the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OpenChain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Project</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we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need</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to</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look</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at</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the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larger</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world</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of</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open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source.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The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Linux</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Foundation,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which</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hosts</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the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OpenChain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Project,</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also</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hosts</a:t>
            </a:r>
            <a:r>
              <a:rPr lang="ja-JP" altLang="en-US" sz="1200" b="0" i="0" u="none" strike="noStrike" cap="none" dirty="0">
                <a:solidFill>
                  <a:schemeClr val="dk1"/>
                </a:solidFill>
                <a:latin typeface="Calibri"/>
                <a:ea typeface="Calibri"/>
                <a:cs typeface="Calibri"/>
                <a:sym typeface="Calibri"/>
              </a:rPr>
              <a:t> </a:t>
            </a:r>
            <a:r>
              <a:rPr lang="ja-JP" altLang="ja-JP" sz="1200" b="0" i="0" u="none" strike="noStrike" cap="none" dirty="0">
                <a:solidFill>
                  <a:schemeClr val="dk1"/>
                </a:solidFill>
                <a:latin typeface="Calibri"/>
                <a:ea typeface="Calibri"/>
                <a:cs typeface="Calibri"/>
                <a:sym typeface="Calibri"/>
              </a:rPr>
              <a:t>1</a:t>
            </a:r>
            <a:r>
              <a:rPr lang="en-US" altLang="ja-JP" sz="1200" b="0" i="0" u="none" strike="noStrike" cap="none" dirty="0">
                <a:solidFill>
                  <a:schemeClr val="dk1"/>
                </a:solidFill>
                <a:latin typeface="Calibri"/>
                <a:ea typeface="Calibri"/>
                <a:cs typeface="Calibri"/>
                <a:sym typeface="Calibri"/>
              </a:rPr>
              <a:t>00</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other</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projects</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driving</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open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source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adoption.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Most </a:t>
            </a:r>
            <a:r>
              <a:rPr lang="ja-JP" altLang="ja-JP" sz="1200" b="0" i="0" u="none" strike="noStrike" cap="none" dirty="0">
                <a:solidFill>
                  <a:schemeClr val="dk1"/>
                </a:solidFill>
                <a:latin typeface="Calibri"/>
                <a:ea typeface="Calibri"/>
                <a:cs typeface="Calibri"/>
                <a:sym typeface="Calibri"/>
              </a:rPr>
              <a:t>o</a:t>
            </a:r>
            <a:r>
              <a:rPr lang="en-US" altLang="ja-JP" sz="1200" b="0" i="0" u="none" strike="noStrike" cap="none" dirty="0">
                <a:solidFill>
                  <a:schemeClr val="dk1"/>
                </a:solidFill>
                <a:latin typeface="Calibri"/>
                <a:ea typeface="Calibri"/>
                <a:cs typeface="Calibri"/>
                <a:sym typeface="Calibri"/>
              </a:rPr>
              <a:t>f</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the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projects</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create</a:t>
            </a:r>
            <a:r>
              <a:rPr lang="ja-JP" altLang="en-US" sz="1200" b="0" i="0" u="none" strike="noStrike" cap="none" dirty="0">
                <a:solidFill>
                  <a:schemeClr val="dk1"/>
                </a:solidFill>
                <a:latin typeface="Calibri"/>
                <a:ea typeface="Calibri"/>
                <a:cs typeface="Calibri"/>
                <a:sym typeface="Calibri"/>
              </a:rPr>
              <a:t> </a:t>
            </a:r>
            <a:r>
              <a:rPr lang="ja-JP" altLang="ja-JP" sz="1200" b="0" i="0" u="none" strike="noStrike" cap="none" dirty="0">
                <a:solidFill>
                  <a:schemeClr val="dk1"/>
                </a:solidFill>
                <a:latin typeface="Calibri"/>
                <a:ea typeface="Calibri"/>
                <a:cs typeface="Calibri"/>
                <a:sym typeface="Calibri"/>
              </a:rPr>
              <a:t>c</a:t>
            </a:r>
            <a:r>
              <a:rPr lang="en-US" altLang="ja-JP" sz="1200" b="0" i="0" u="none" strike="noStrike" cap="none" dirty="0">
                <a:solidFill>
                  <a:schemeClr val="dk1"/>
                </a:solidFill>
                <a:latin typeface="Calibri"/>
                <a:ea typeface="Calibri"/>
                <a:cs typeface="Calibri"/>
                <a:sym typeface="Calibri"/>
              </a:rPr>
              <a:t>ode,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some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create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governance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and</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compliance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information. We are looking at 16 billion USD of collaborative development and tens of thousands of contributors alongside over 1,000 supporting companies.</a:t>
            </a: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1: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To support this journey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especially around filling in the gaps identified when going through the OpenChain Conformance process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companies can use the library of material in the OpenChain Curriculum.</a:t>
            </a:r>
            <a:endParaRPr sz="1200" b="0" i="0" u="none" strike="noStrike" cap="none" dirty="0">
              <a:solidFill>
                <a:schemeClr val="dk1"/>
              </a:solidFill>
              <a:latin typeface="Calibri"/>
              <a:ea typeface="Calibri"/>
              <a:cs typeface="Calibri"/>
              <a:sym typeface="Calibri"/>
            </a:endParaRPr>
          </a:p>
        </p:txBody>
      </p:sp>
      <p:sp>
        <p:nvSpPr>
          <p:cNvPr id="232" name="Google Shape;232;p11: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1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Here is an example of our training slides. In eight chapters and 80 slides we have reference material guiding people from “what is intellectual property” to “developer guidelines.” This reference slide deck can be used by companies to help support their internal training.</a:t>
            </a:r>
            <a:endParaRPr sz="1200" b="0" i="0" u="none" strike="noStrike" cap="none" dirty="0">
              <a:solidFill>
                <a:schemeClr val="dk1"/>
              </a:solidFill>
              <a:latin typeface="Calibri"/>
              <a:ea typeface="Calibri"/>
              <a:cs typeface="Calibri"/>
              <a:sym typeface="Calibri"/>
            </a:endParaRPr>
          </a:p>
        </p:txBody>
      </p:sp>
      <p:sp>
        <p:nvSpPr>
          <p:cNvPr id="239" name="Google Shape;239;p1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3: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Even though the deck is a compact 80 slides it also contains a simple and useful open source compliance exam. The end of all eight chapters have a set of “check your understanding” questions. Put all eight sections together and you have a great reference exam.</a:t>
            </a:r>
            <a:endParaRPr sz="1200" b="0" i="0" u="none" strike="noStrike" cap="none" dirty="0">
              <a:solidFill>
                <a:schemeClr val="dk1"/>
              </a:solidFill>
              <a:latin typeface="Calibri"/>
              <a:ea typeface="Calibri"/>
              <a:cs typeface="Calibri"/>
              <a:sym typeface="Calibri"/>
            </a:endParaRPr>
          </a:p>
        </p:txBody>
      </p:sp>
      <p:sp>
        <p:nvSpPr>
          <p:cNvPr id="246" name="Google Shape;246;p13: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18: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 community is very inclusive and all of our day to day work is done via work teams that meet via phone twice a month. We do a lot of our work on these calls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where we publish slides and minutes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and we also do a lot of work on our mailing lists. Everyone is welcome to both. Indeed, we are actively seeking knowledge and contributors from all over the world. We are building a global standard and we want it to have a comprehensive global perspective.</a:t>
            </a:r>
            <a:endParaRPr sz="1200" b="0" i="0" u="none" strike="noStrike" cap="none" dirty="0">
              <a:solidFill>
                <a:schemeClr val="dk1"/>
              </a:solidFill>
              <a:latin typeface="Calibri"/>
              <a:ea typeface="Calibri"/>
              <a:cs typeface="Calibri"/>
              <a:sym typeface="Calibri"/>
            </a:endParaRPr>
          </a:p>
        </p:txBody>
      </p:sp>
      <p:sp>
        <p:nvSpPr>
          <p:cNvPr id="283" name="Google Shape;283;p18: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86287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There are a series of Platinum Member companies in the OpenChain Project. As you can see, they are diverse, with Adobe standing shoulder to shoulder with Toyota in establishing this standard for open source compliance.</a:t>
            </a:r>
            <a:endParaRPr sz="1200" b="0" i="0" u="none" strike="noStrike" cap="none" dirty="0">
              <a:solidFill>
                <a:schemeClr val="dk1"/>
              </a:solidFill>
              <a:latin typeface="Calibri"/>
              <a:ea typeface="Calibri"/>
              <a:cs typeface="Calibri"/>
              <a:sym typeface="Calibri"/>
            </a:endParaRPr>
          </a:p>
        </p:txBody>
      </p:sp>
      <p:sp>
        <p:nvSpPr>
          <p:cNvPr id="304" name="Shape 304"/>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39c27cdfb_0_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439c27cdfb_0_0: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We have seen a lot of progress around the project in 2018 and expect to significantly increase our activities and adoption in 2019.</a:t>
            </a:r>
            <a:endParaRPr sz="1200" b="0" i="0" u="none" strike="noStrike" cap="none" dirty="0">
              <a:solidFill>
                <a:schemeClr val="dk1"/>
              </a:solidFill>
              <a:latin typeface="Calibri"/>
              <a:ea typeface="Calibri"/>
              <a:cs typeface="Calibri"/>
              <a:sym typeface="Calibri"/>
            </a:endParaRPr>
          </a:p>
        </p:txBody>
      </p:sp>
      <p:sp>
        <p:nvSpPr>
          <p:cNvPr id="241" name="Google Shape;241;g439c27cdfb_0_0: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15917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2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You are invited to be part of this. You can join our community by visiting our website, subscribing to a mailing list, or hopping on one of our calls. You can also access the self-certification web-app and check how your current overarching processes map to international norms. Naturally that is completely private until you want to declare OpenChain Conformance.</a:t>
            </a:r>
            <a:endParaRPr sz="1200" b="0" i="0" u="none" strike="noStrike" cap="none" dirty="0">
              <a:solidFill>
                <a:schemeClr val="dk1"/>
              </a:solidFill>
              <a:latin typeface="Calibri"/>
              <a:ea typeface="Calibri"/>
              <a:cs typeface="Calibri"/>
              <a:sym typeface="Calibri"/>
            </a:endParaRPr>
          </a:p>
        </p:txBody>
      </p:sp>
      <p:sp>
        <p:nvSpPr>
          <p:cNvPr id="315" name="Google Shape;315;p2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23:notes"/>
          <p:cNvSpPr txBox="1">
            <a:spLocks noGrp="1"/>
          </p:cNvSpPr>
          <p:nvPr>
            <p:ph type="body" idx="1"/>
          </p:nvPr>
        </p:nvSpPr>
        <p:spPr>
          <a:xfrm>
            <a:off x="688180" y="4415790"/>
            <a:ext cx="55053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And that’s it. OpenChain is the standard that explains the key requirements of quality open source compliance programs. It is open, it has a vibrant community, and we want to work with you. Thank you so much for your time. Any questions?</a:t>
            </a:r>
            <a:endParaRPr sz="1200" b="0" i="0" u="none" strike="noStrike" cap="none" dirty="0">
              <a:solidFill>
                <a:schemeClr val="dk1"/>
              </a:solidFill>
              <a:latin typeface="Calibri"/>
              <a:ea typeface="Calibri"/>
              <a:cs typeface="Calibri"/>
              <a:sym typeface="Calibri"/>
            </a:endParaRPr>
          </a:p>
        </p:txBody>
      </p:sp>
      <p:sp>
        <p:nvSpPr>
          <p:cNvPr id="323" name="Google Shape;323;p23:notes"/>
          <p:cNvSpPr txBox="1">
            <a:spLocks noGrp="1"/>
          </p:cNvSpPr>
          <p:nvPr>
            <p:ph type="sldNum" idx="12"/>
          </p:nvPr>
        </p:nvSpPr>
        <p:spPr>
          <a:xfrm>
            <a:off x="3898094" y="8829967"/>
            <a:ext cx="29820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27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Here is a </a:t>
            </a:r>
            <a:r>
              <a:rPr lang="en-US" sz="1200" b="0" i="0" u="none" strike="noStrike" cap="none" dirty="0" err="1">
                <a:solidFill>
                  <a:schemeClr val="dk1"/>
                </a:solidFill>
                <a:latin typeface="Calibri"/>
                <a:ea typeface="Calibri"/>
                <a:cs typeface="Calibri"/>
                <a:sym typeface="Calibri"/>
              </a:rPr>
              <a:t>whistlestop</a:t>
            </a:r>
            <a:r>
              <a:rPr lang="en-US" sz="1200" b="0" i="0" u="none" strike="noStrike" cap="none" dirty="0">
                <a:solidFill>
                  <a:schemeClr val="dk1"/>
                </a:solidFill>
                <a:latin typeface="Calibri"/>
                <a:ea typeface="Calibri"/>
                <a:cs typeface="Calibri"/>
                <a:sym typeface="Calibri"/>
              </a:rPr>
              <a:t> tour of Linux Foundation projects. We are not going to dwell on any single project. We are looking at scale.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Here’s more.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And more.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And finally even more.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Open source license compliance is a gateway to accessing projects like these. It is gateway to 16 billion dollars of code, platforms that can accelerate any market.</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There is a clear business context for compliance. While often characterized as a boring legal matter, compliance is core to effective strategic engagement with open source technology.</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CA" sz="1200" b="0" i="0" u="none" strike="noStrike" cap="none" dirty="0">
                <a:solidFill>
                  <a:srgbClr val="00B4C2"/>
                </a:solidFill>
                <a:latin typeface="Calibri"/>
                <a:ea typeface="Calibri"/>
                <a:cs typeface="Calibri"/>
                <a:sym typeface="Calibri"/>
              </a:rPr>
              <a:t>Companies use open source</a:t>
            </a:r>
            <a:r>
              <a:rPr lang="mr-IN" dirty="0"/>
              <a:t> and get billions of dollars of code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a:stretch/>
        </p:blipFill>
        <p:spPr>
          <a:xfrm>
            <a:off x="3525312" y="803025"/>
            <a:ext cx="5141400" cy="2851800"/>
          </a:xfrm>
          <a:prstGeom prst="rect">
            <a:avLst/>
          </a:prstGeom>
          <a:noFill/>
          <a:ln>
            <a:noFill/>
          </a:ln>
        </p:spPr>
      </p:pic>
      <p:sp>
        <p:nvSpPr>
          <p:cNvPr id="17" name="Google Shape;17;p2"/>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 name="Google Shape;18;p2"/>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2"/>
          <p:cNvSpPr txBox="1">
            <a:spLocks noGrp="1"/>
          </p:cNvSpPr>
          <p:nvPr>
            <p:ph type="ctrTitle"/>
          </p:nvPr>
        </p:nvSpPr>
        <p:spPr>
          <a:xfrm>
            <a:off x="1447800" y="3419475"/>
            <a:ext cx="9144000" cy="1247774"/>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1" name="Google Shape;21;p2"/>
          <p:cNvSpPr txBox="1">
            <a:spLocks noGrp="1"/>
          </p:cNvSpPr>
          <p:nvPr>
            <p:ph type="subTitle" idx="1"/>
          </p:nvPr>
        </p:nvSpPr>
        <p:spPr>
          <a:xfrm>
            <a:off x="1447800" y="4667250"/>
            <a:ext cx="9144000" cy="428625"/>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rgbClr val="00B4C2"/>
              </a:buClr>
              <a:buSzPts val="2400"/>
              <a:buFont typeface="Arial"/>
              <a:buNone/>
              <a:defRPr sz="2400" b="0" i="0" u="none" strike="noStrike" cap="none">
                <a:solidFill>
                  <a:srgbClr val="00B4C2"/>
                </a:solidFill>
                <a:latin typeface="Calibri"/>
                <a:ea typeface="Calibri"/>
                <a:cs typeface="Calibri"/>
                <a:sym typeface="Calibri"/>
              </a:defRPr>
            </a:lvl1pPr>
            <a:lvl2pPr marR="0" lvl="1" algn="ctr" rtl="0">
              <a:lnSpc>
                <a:spcPct val="90000"/>
              </a:lnSpc>
              <a:spcBef>
                <a:spcPts val="500"/>
              </a:spcBef>
              <a:spcAft>
                <a:spcPts val="0"/>
              </a:spcAft>
              <a:buClr>
                <a:srgbClr val="7F7F7F"/>
              </a:buClr>
              <a:buSzPts val="2000"/>
              <a:buFont typeface="Arial"/>
              <a:buNone/>
              <a:defRPr sz="2000" b="0" i="0" u="none" strike="noStrike" cap="none">
                <a:solidFill>
                  <a:srgbClr val="7F7F7F"/>
                </a:solidFill>
                <a:latin typeface="Calibri"/>
                <a:ea typeface="Calibri"/>
                <a:cs typeface="Calibri"/>
                <a:sym typeface="Calibri"/>
              </a:defRPr>
            </a:lvl2pPr>
            <a:lvl3pPr marR="0" lvl="2" algn="ctr" rtl="0">
              <a:lnSpc>
                <a:spcPct val="90000"/>
              </a:lnSpc>
              <a:spcBef>
                <a:spcPts val="50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4pPr>
            <a:lvl5pPr marR="0" lvl="4"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Google Shape;22;p2"/>
          <p:cNvSpPr txBox="1">
            <a:spLocks noGrp="1"/>
          </p:cNvSpPr>
          <p:nvPr>
            <p:ph type="ftr" idx="11"/>
          </p:nvPr>
        </p:nvSpPr>
        <p:spPr>
          <a:xfrm>
            <a:off x="4038600" y="61563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Point">
  <p:cSld name="Big Point">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25" name="Google Shape;25;p3"/>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3"/>
          <p:cNvSpPr/>
          <p:nvPr/>
        </p:nvSpPr>
        <p:spPr>
          <a:xfrm>
            <a:off x="4081462"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3"/>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p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3600"/>
              <a:buFont typeface="Calibri"/>
              <a:buNone/>
              <a:defRPr sz="36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9" name="Google Shape;29;p3"/>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038600" y="6237287"/>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type="obj">
  <p:cSld name="OBJECT">
    <p:spTree>
      <p:nvGrpSpPr>
        <p:cNvPr id="1" name="Shape 32"/>
        <p:cNvGrpSpPr/>
        <p:nvPr/>
      </p:nvGrpSpPr>
      <p:grpSpPr>
        <a:xfrm>
          <a:off x="0" y="0"/>
          <a:ext cx="0" cy="0"/>
          <a:chOff x="0" y="0"/>
          <a:chExt cx="0" cy="0"/>
        </a:xfrm>
      </p:grpSpPr>
      <p:sp>
        <p:nvSpPr>
          <p:cNvPr id="33" name="Google Shape;33;p4"/>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 name="Google Shape;34;p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4"/>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 name="Google Shape;36;p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37" name="Google Shape;37;p4"/>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41"/>
        <p:cNvGrpSpPr/>
        <p:nvPr/>
      </p:nvGrpSpPr>
      <p:grpSpPr>
        <a:xfrm>
          <a:off x="0" y="0"/>
          <a:ext cx="0" cy="0"/>
          <a:chOff x="0" y="0"/>
          <a:chExt cx="0" cy="0"/>
        </a:xfrm>
      </p:grpSpPr>
      <p:sp>
        <p:nvSpPr>
          <p:cNvPr id="42" name="Google Shape;42;p5"/>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3" name="Google Shape;43;p5"/>
          <p:cNvPicPr preferRelativeResize="0"/>
          <p:nvPr/>
        </p:nvPicPr>
        <p:blipFill rotWithShape="1">
          <a:blip r:embed="rId2">
            <a:alphaModFix/>
          </a:blip>
          <a:srcRect/>
          <a:stretch/>
        </p:blipFill>
        <p:spPr>
          <a:xfrm>
            <a:off x="838200" y="5800725"/>
            <a:ext cx="1425574" cy="790575"/>
          </a:xfrm>
          <a:prstGeom prst="rect">
            <a:avLst/>
          </a:prstGeom>
          <a:noFill/>
          <a:ln>
            <a:noFill/>
          </a:ln>
        </p:spPr>
      </p:pic>
      <p:pic>
        <p:nvPicPr>
          <p:cNvPr id="44" name="Google Shape;44;p5"/>
          <p:cNvPicPr preferRelativeResize="0"/>
          <p:nvPr/>
        </p:nvPicPr>
        <p:blipFill rotWithShape="1">
          <a:blip r:embed="rId3">
            <a:alphaModFix/>
          </a:blip>
          <a:srcRect/>
          <a:stretch/>
        </p:blipFill>
        <p:spPr>
          <a:xfrm>
            <a:off x="838200" y="1914525"/>
            <a:ext cx="4070350" cy="1808162"/>
          </a:xfrm>
          <a:prstGeom prst="rect">
            <a:avLst/>
          </a:prstGeom>
          <a:noFill/>
          <a:ln>
            <a:noFill/>
          </a:ln>
        </p:spPr>
      </p:pic>
      <p:sp>
        <p:nvSpPr>
          <p:cNvPr id="45" name="Google Shape;45;p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6" name="Google Shape;46;p5"/>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pic>
        <p:nvPicPr>
          <p:cNvPr id="50" name="Google Shape;50;p6"/>
          <p:cNvPicPr preferRelativeResize="0"/>
          <p:nvPr/>
        </p:nvPicPr>
        <p:blipFill rotWithShape="1">
          <a:blip r:embed="rId2">
            <a:alphaModFix/>
          </a:blip>
          <a:srcRect/>
          <a:stretch/>
        </p:blipFill>
        <p:spPr>
          <a:xfrm>
            <a:off x="838200" y="5800725"/>
            <a:ext cx="1425574" cy="790575"/>
          </a:xfrm>
          <a:prstGeom prst="rect">
            <a:avLst/>
          </a:prstGeom>
          <a:noFill/>
          <a:ln>
            <a:noFill/>
          </a:ln>
        </p:spPr>
      </p:pic>
      <p:sp>
        <p:nvSpPr>
          <p:cNvPr id="51" name="Google Shape;51;p6"/>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Google Shape;55;p6"/>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6"/>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17"/>
        <p:cNvGrpSpPr/>
        <p:nvPr/>
      </p:nvGrpSpPr>
      <p:grpSpPr>
        <a:xfrm>
          <a:off x="0" y="0"/>
          <a:ext cx="0" cy="0"/>
          <a:chOff x="0" y="0"/>
          <a:chExt cx="0" cy="0"/>
        </a:xfrm>
      </p:grpSpPr>
      <p:sp>
        <p:nvSpPr>
          <p:cNvPr id="118" name="Google Shape;118;p14"/>
          <p:cNvSpPr/>
          <p:nvPr/>
        </p:nvSpPr>
        <p:spPr>
          <a:xfrm>
            <a:off x="5019675" y="1914525"/>
            <a:ext cx="7172400" cy="18081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9" name="Google Shape;119;p14"/>
          <p:cNvPicPr preferRelativeResize="0"/>
          <p:nvPr/>
        </p:nvPicPr>
        <p:blipFill rotWithShape="1">
          <a:blip r:embed="rId2">
            <a:alphaModFix/>
          </a:blip>
          <a:srcRect/>
          <a:stretch/>
        </p:blipFill>
        <p:spPr>
          <a:xfrm>
            <a:off x="838200" y="5800725"/>
            <a:ext cx="1425600" cy="790500"/>
          </a:xfrm>
          <a:prstGeom prst="rect">
            <a:avLst/>
          </a:prstGeom>
          <a:noFill/>
          <a:ln>
            <a:noFill/>
          </a:ln>
        </p:spPr>
      </p:pic>
      <p:pic>
        <p:nvPicPr>
          <p:cNvPr id="120" name="Google Shape;120;p14"/>
          <p:cNvPicPr preferRelativeResize="0"/>
          <p:nvPr/>
        </p:nvPicPr>
        <p:blipFill rotWithShape="1">
          <a:blip r:embed="rId3">
            <a:alphaModFix/>
          </a:blip>
          <a:srcRect/>
          <a:stretch/>
        </p:blipFill>
        <p:spPr>
          <a:xfrm>
            <a:off x="838200" y="1914525"/>
            <a:ext cx="4070400" cy="1808100"/>
          </a:xfrm>
          <a:prstGeom prst="rect">
            <a:avLst/>
          </a:prstGeom>
          <a:noFill/>
          <a:ln>
            <a:noFill/>
          </a:ln>
        </p:spPr>
      </p:pic>
      <p:sp>
        <p:nvSpPr>
          <p:cNvPr id="121" name="Google Shape;121;p14"/>
          <p:cNvSpPr txBox="1">
            <a:spLocks noGrp="1"/>
          </p:cNvSpPr>
          <p:nvPr>
            <p:ph type="title"/>
          </p:nvPr>
        </p:nvSpPr>
        <p:spPr>
          <a:xfrm>
            <a:off x="5153024" y="1914525"/>
            <a:ext cx="7038900" cy="18078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22" name="Google Shape;122;p14"/>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14"/>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14"/>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5"/>
        <p:cNvGrpSpPr/>
        <p:nvPr/>
      </p:nvGrpSpPr>
      <p:grpSpPr>
        <a:xfrm>
          <a:off x="0" y="0"/>
          <a:ext cx="0" cy="0"/>
          <a:chOff x="0" y="0"/>
          <a:chExt cx="0" cy="0"/>
        </a:xfrm>
      </p:grpSpPr>
      <p:pic>
        <p:nvPicPr>
          <p:cNvPr id="126" name="Google Shape;126;p15"/>
          <p:cNvPicPr preferRelativeResize="0"/>
          <p:nvPr/>
        </p:nvPicPr>
        <p:blipFill rotWithShape="1">
          <a:blip r:embed="rId2">
            <a:alphaModFix/>
          </a:blip>
          <a:srcRect/>
          <a:stretch/>
        </p:blipFill>
        <p:spPr>
          <a:xfrm>
            <a:off x="4040975" y="1031875"/>
            <a:ext cx="4110000" cy="2279700"/>
          </a:xfrm>
          <a:prstGeom prst="rect">
            <a:avLst/>
          </a:prstGeom>
          <a:noFill/>
          <a:ln>
            <a:noFill/>
          </a:ln>
        </p:spPr>
      </p:pic>
      <p:sp>
        <p:nvSpPr>
          <p:cNvPr id="127" name="Google Shape;127;p15"/>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15"/>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15"/>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15"/>
          <p:cNvSpPr txBox="1"/>
          <p:nvPr/>
        </p:nvSpPr>
        <p:spPr>
          <a:xfrm>
            <a:off x="1447800" y="5130800"/>
            <a:ext cx="9144000" cy="42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7F7F7F"/>
              </a:buClr>
              <a:buSzPts val="2400"/>
              <a:buFont typeface="Arial"/>
              <a:buNone/>
            </a:pPr>
            <a:endParaRPr sz="2400" b="0" i="0" u="none" strike="noStrike" cap="none">
              <a:solidFill>
                <a:srgbClr val="7F7F7F"/>
              </a:solidFill>
              <a:latin typeface="Calibri"/>
              <a:ea typeface="Calibri"/>
              <a:cs typeface="Calibri"/>
              <a:sym typeface="Calibri"/>
            </a:endParaRPr>
          </a:p>
        </p:txBody>
      </p:sp>
      <p:sp>
        <p:nvSpPr>
          <p:cNvPr id="131" name="Google Shape;131;p15"/>
          <p:cNvSpPr txBox="1">
            <a:spLocks noGrp="1"/>
          </p:cNvSpPr>
          <p:nvPr>
            <p:ph type="ctrTitle"/>
          </p:nvPr>
        </p:nvSpPr>
        <p:spPr>
          <a:xfrm>
            <a:off x="1447800" y="3419475"/>
            <a:ext cx="9144000" cy="12477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32" name="Google Shape;132;p15"/>
          <p:cNvSpPr txBox="1">
            <a:spLocks noGrp="1"/>
          </p:cNvSpPr>
          <p:nvPr>
            <p:ph type="subTitle" idx="1"/>
          </p:nvPr>
        </p:nvSpPr>
        <p:spPr>
          <a:xfrm>
            <a:off x="1447800" y="4667250"/>
            <a:ext cx="9144000" cy="428700"/>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rgbClr val="00B4C2"/>
              </a:buClr>
              <a:buSzPts val="2400"/>
              <a:buFont typeface="Arial"/>
              <a:buNone/>
              <a:defRPr sz="2400" b="0" i="0" u="none" strike="noStrike" cap="none">
                <a:solidFill>
                  <a:srgbClr val="00B4C2"/>
                </a:solidFill>
                <a:latin typeface="Calibri"/>
                <a:ea typeface="Calibri"/>
                <a:cs typeface="Calibri"/>
                <a:sym typeface="Calibri"/>
              </a:defRPr>
            </a:lvl1pPr>
            <a:lvl2pPr marR="0" lvl="1" algn="ctr" rtl="0">
              <a:lnSpc>
                <a:spcPct val="90000"/>
              </a:lnSpc>
              <a:spcBef>
                <a:spcPts val="500"/>
              </a:spcBef>
              <a:spcAft>
                <a:spcPts val="0"/>
              </a:spcAft>
              <a:buClr>
                <a:srgbClr val="7F7F7F"/>
              </a:buClr>
              <a:buSzPts val="2000"/>
              <a:buFont typeface="Arial"/>
              <a:buNone/>
              <a:defRPr sz="2000" b="0" i="0" u="none" strike="noStrike" cap="none">
                <a:solidFill>
                  <a:srgbClr val="7F7F7F"/>
                </a:solidFill>
                <a:latin typeface="Calibri"/>
                <a:ea typeface="Calibri"/>
                <a:cs typeface="Calibri"/>
                <a:sym typeface="Calibri"/>
              </a:defRPr>
            </a:lvl2pPr>
            <a:lvl3pPr marR="0" lvl="2" algn="ctr" rtl="0">
              <a:lnSpc>
                <a:spcPct val="90000"/>
              </a:lnSpc>
              <a:spcBef>
                <a:spcPts val="50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4pPr>
            <a:lvl5pPr marR="0" lvl="4"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3" name="Google Shape;133;p15"/>
          <p:cNvSpPr txBox="1">
            <a:spLocks noGrp="1"/>
          </p:cNvSpPr>
          <p:nvPr>
            <p:ph type="ftr" idx="11"/>
          </p:nvPr>
        </p:nvSpPr>
        <p:spPr>
          <a:xfrm>
            <a:off x="4038600" y="61563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pic>
        <p:nvPicPr>
          <p:cNvPr id="135" name="Google Shape;135;p16"/>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36" name="Google Shape;136;p16"/>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7" name="Google Shape;137;p16"/>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8" name="Google Shape;138;p16"/>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16"/>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40" name="Google Shape;140;p16"/>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6"/>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16"/>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16"/>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pic>
        <p:nvPicPr>
          <p:cNvPr id="145" name="Google Shape;145;p17"/>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46" name="Google Shape;146;p17"/>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7"/>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17"/>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p17"/>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50" name="Google Shape;150;p17"/>
          <p:cNvSpPr txBox="1">
            <a:spLocks noGrp="1"/>
          </p:cNvSpPr>
          <p:nvPr>
            <p:ph type="body" idx="1"/>
          </p:nvPr>
        </p:nvSpPr>
        <p:spPr>
          <a:xfrm>
            <a:off x="838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1" name="Google Shape;151;p17"/>
          <p:cNvSpPr txBox="1">
            <a:spLocks noGrp="1"/>
          </p:cNvSpPr>
          <p:nvPr>
            <p:ph type="body" idx="2"/>
          </p:nvPr>
        </p:nvSpPr>
        <p:spPr>
          <a:xfrm>
            <a:off x="6172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2" name="Google Shape;152;p17"/>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3" name="Google Shape;153;p17"/>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4" name="Google Shape;154;p17"/>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3"/>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3" name="Google Shape;113;p13"/>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3"/>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13"/>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13"/>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d/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subTitle" idx="1"/>
          </p:nvPr>
        </p:nvSpPr>
        <p:spPr>
          <a:xfrm>
            <a:off x="674176" y="4435713"/>
            <a:ext cx="10724100" cy="7065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B4C2"/>
              </a:buClr>
              <a:buSzPts val="900"/>
              <a:buFont typeface="Arial"/>
              <a:buNone/>
            </a:pPr>
            <a:r>
              <a:rPr lang="en-CA" sz="3600" b="0" i="0" u="none" strike="noStrike" cap="none" dirty="0">
                <a:solidFill>
                  <a:srgbClr val="00B4C2"/>
                </a:solidFill>
                <a:latin typeface="Calibri"/>
                <a:ea typeface="Calibri"/>
                <a:cs typeface="Calibri"/>
                <a:sym typeface="Calibri"/>
              </a:rPr>
              <a:t>Great Open Source Compliance For Everyone</a:t>
            </a:r>
            <a:endParaRPr sz="2400" b="0" i="0" u="none" strike="noStrike" cap="none" dirty="0">
              <a:solidFill>
                <a:srgbClr val="00B4C2"/>
              </a:solidFill>
              <a:latin typeface="Calibri"/>
              <a:ea typeface="Calibri"/>
              <a:cs typeface="Calibri"/>
              <a:sym typeface="Calibri"/>
            </a:endParaRPr>
          </a:p>
        </p:txBody>
      </p:sp>
      <p:sp>
        <p:nvSpPr>
          <p:cNvPr id="160" name="Google Shape;160;p18"/>
          <p:cNvSpPr txBox="1">
            <a:spLocks noGrp="1"/>
          </p:cNvSpPr>
          <p:nvPr>
            <p:ph type="ftr" idx="11"/>
          </p:nvPr>
        </p:nvSpPr>
        <p:spPr>
          <a:xfrm>
            <a:off x="3689850" y="6156325"/>
            <a:ext cx="48123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300"/>
              <a:buFont typeface="Calibri"/>
              <a:buNone/>
            </a:pPr>
            <a:r>
              <a:rPr lang="en-CA" sz="1200" b="0" i="0" u="none" strike="noStrike" cap="none">
                <a:solidFill>
                  <a:srgbClr val="888888"/>
                </a:solidFill>
                <a:latin typeface="Calibri"/>
                <a:ea typeface="Calibri"/>
                <a:cs typeface="Calibri"/>
                <a:sym typeface="Calibri"/>
              </a:rPr>
              <a:t>OpenChain Project - The Linux Foundation</a:t>
            </a:r>
            <a:br>
              <a:rPr lang="en-CA" sz="1200" b="0" i="0" u="none" strike="noStrike" cap="none">
                <a:solidFill>
                  <a:srgbClr val="888888"/>
                </a:solidFill>
                <a:latin typeface="Calibri"/>
                <a:ea typeface="Calibri"/>
                <a:cs typeface="Calibri"/>
                <a:sym typeface="Calibri"/>
              </a:rPr>
            </a:br>
            <a:r>
              <a:rPr lang="en-CA" sz="1200" b="0" i="0" u="none" strike="noStrike" cap="none">
                <a:solidFill>
                  <a:srgbClr val="888888"/>
                </a:solidFill>
                <a:latin typeface="Calibri"/>
                <a:ea typeface="Calibri"/>
                <a:cs typeface="Calibri"/>
                <a:sym typeface="Calibri"/>
              </a:rPr>
              <a:t>Available under the </a:t>
            </a:r>
            <a:r>
              <a:rPr lang="en-CA" sz="1200" b="0" i="0" u="sng" strike="noStrike" cap="none">
                <a:solidFill>
                  <a:schemeClr val="hlink"/>
                </a:solidFill>
                <a:latin typeface="Calibri"/>
                <a:ea typeface="Calibri"/>
                <a:cs typeface="Calibri"/>
                <a:sym typeface="Calibri"/>
                <a:hlinkClick r:id="rId3"/>
              </a:rPr>
              <a:t>CC Attribution-NoDerivatives 4.0 International license</a:t>
            </a:r>
            <a:r>
              <a:rPr lang="en-CA" sz="1200" b="0" i="0" u="none" strike="noStrike" cap="none">
                <a:solidFill>
                  <a:srgbClr val="888888"/>
                </a:solidFill>
                <a:latin typeface="Calibri"/>
                <a:ea typeface="Calibri"/>
                <a:cs typeface="Calibri"/>
                <a:sym typeface="Calibri"/>
              </a:rPr>
              <a:t>.</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US" dirty="0"/>
              <a:t>Open source</a:t>
            </a:r>
            <a:r>
              <a:rPr lang="mr-IN" dirty="0"/>
              <a:t> code was created by other people</a:t>
            </a:r>
            <a:endParaRPr lang="mr-IN"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9010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mr-IN" dirty="0"/>
              <a:t>How we respect their rights?</a:t>
            </a:r>
            <a:endParaRPr lang="mr-IN"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5308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mr-IN" dirty="0"/>
              <a:t>How do we meet our legal requirements?</a:t>
            </a:r>
            <a:endParaRPr lang="mr-IN"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56149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38175" y="2295400"/>
            <a:ext cx="10515600" cy="21351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The </a:t>
            </a:r>
            <a:r>
              <a:rPr lang="en-CA" sz="3600" b="0" i="0" u="none" strike="noStrike" cap="none" dirty="0" err="1">
                <a:solidFill>
                  <a:srgbClr val="00B4C2"/>
                </a:solidFill>
                <a:latin typeface="Calibri"/>
                <a:ea typeface="Calibri"/>
                <a:cs typeface="Calibri"/>
                <a:sym typeface="Calibri"/>
              </a:rPr>
              <a:t>OpenChain</a:t>
            </a:r>
            <a:r>
              <a:rPr lang="en-CA" sz="3600" b="0" i="0" u="none" strike="noStrike" cap="none" dirty="0">
                <a:solidFill>
                  <a:srgbClr val="00B4C2"/>
                </a:solidFill>
                <a:latin typeface="Calibri"/>
                <a:ea typeface="Calibri"/>
                <a:cs typeface="Calibri"/>
                <a:sym typeface="Calibri"/>
              </a:rPr>
              <a:t> Specification defines the requirements for a quality compliance program. </a:t>
            </a:r>
            <a:endParaRPr sz="3600" b="0" i="0" u="none" strike="noStrike" cap="none" dirty="0">
              <a:solidFill>
                <a:srgbClr val="00B4C2"/>
              </a:solidFill>
              <a:latin typeface="Calibri"/>
              <a:ea typeface="Calibri"/>
              <a:cs typeface="Calibri"/>
              <a:sym typeface="Calibri"/>
            </a:endParaRPr>
          </a:p>
        </p:txBody>
      </p:sp>
      <p:sp>
        <p:nvSpPr>
          <p:cNvPr id="182" name="Google Shape;182;p21"/>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
        <p:nvSpPr>
          <p:cNvPr id="189" name="Google Shape;189;p22"/>
          <p:cNvSpPr/>
          <p:nvPr/>
        </p:nvSpPr>
        <p:spPr>
          <a:xfrm flipH="1">
            <a:off x="3053883" y="1489591"/>
            <a:ext cx="5738335" cy="3674065"/>
          </a:xfrm>
          <a:prstGeom prst="ellipse">
            <a:avLst/>
          </a:prstGeom>
          <a:gradFill>
            <a:gsLst>
              <a:gs pos="0">
                <a:srgbClr val="489BE7"/>
              </a:gs>
              <a:gs pos="100000">
                <a:srgbClr val="91CCFF"/>
              </a:gs>
            </a:gsLst>
            <a:lin ang="16200000" scaled="0"/>
          </a:gradFill>
          <a:ln w="9525" cap="flat" cmpd="sng">
            <a:solidFill>
              <a:srgbClr val="5597D3"/>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600"/>
              <a:buFont typeface="Arial"/>
              <a:buNone/>
            </a:pPr>
            <a:r>
              <a:rPr lang="en-CA" sz="3600" b="0" i="0" u="none" strike="noStrike" cap="none">
                <a:solidFill>
                  <a:schemeClr val="lt1"/>
                </a:solidFill>
                <a:latin typeface="Arial"/>
                <a:ea typeface="Arial"/>
                <a:cs typeface="Arial"/>
                <a:sym typeface="Arial"/>
              </a:rPr>
              <a:t>Training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3600"/>
              <a:buFont typeface="Arial"/>
              <a:buNone/>
            </a:pPr>
            <a:r>
              <a:rPr lang="en-CA" sz="3600" b="0" i="0" u="none" strike="noStrike" cap="none">
                <a:solidFill>
                  <a:schemeClr val="lt1"/>
                </a:solidFill>
                <a:latin typeface="Arial"/>
                <a:ea typeface="Arial"/>
                <a:cs typeface="Arial"/>
                <a:sym typeface="Arial"/>
              </a:rPr>
              <a:t>Policy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3600"/>
              <a:buFont typeface="Arial"/>
              <a:buNone/>
            </a:pPr>
            <a:r>
              <a:rPr lang="en-CA" sz="3600" b="0" i="0" u="none" strike="noStrike" cap="none">
                <a:solidFill>
                  <a:schemeClr val="lt1"/>
                </a:solidFill>
                <a:latin typeface="Arial"/>
                <a:ea typeface="Arial"/>
                <a:cs typeface="Arial"/>
                <a:sym typeface="Arial"/>
              </a:rPr>
              <a:t>Process</a:t>
            </a:r>
            <a:endParaRPr sz="3600" b="0" i="0" u="none" strike="noStrike" cap="none">
              <a:solidFill>
                <a:schemeClr val="lt1"/>
              </a:solidFill>
              <a:latin typeface="Arial"/>
              <a:ea typeface="Arial"/>
              <a:cs typeface="Arial"/>
              <a:sym typeface="Arial"/>
            </a:endParaRPr>
          </a:p>
        </p:txBody>
      </p:sp>
      <p:sp>
        <p:nvSpPr>
          <p:cNvPr id="190" name="Google Shape;190;p22"/>
          <p:cNvSpPr txBox="1"/>
          <p:nvPr/>
        </p:nvSpPr>
        <p:spPr>
          <a:xfrm>
            <a:off x="222007" y="2979183"/>
            <a:ext cx="1853467"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CA" sz="3600" b="0" i="0" u="none" strike="noStrike" cap="none">
                <a:solidFill>
                  <a:srgbClr val="000000"/>
                </a:solidFill>
                <a:latin typeface="Arial"/>
                <a:ea typeface="Arial"/>
                <a:cs typeface="Arial"/>
                <a:sym typeface="Arial"/>
              </a:rPr>
              <a:t>Inbound</a:t>
            </a:r>
            <a:endParaRPr sz="3600" b="0" i="0" u="none" strike="noStrike" cap="none">
              <a:solidFill>
                <a:srgbClr val="000000"/>
              </a:solidFill>
              <a:latin typeface="Arial"/>
              <a:ea typeface="Arial"/>
              <a:cs typeface="Arial"/>
              <a:sym typeface="Arial"/>
            </a:endParaRPr>
          </a:p>
        </p:txBody>
      </p:sp>
      <p:sp>
        <p:nvSpPr>
          <p:cNvPr id="191" name="Google Shape;191;p22"/>
          <p:cNvSpPr txBox="1"/>
          <p:nvPr/>
        </p:nvSpPr>
        <p:spPr>
          <a:xfrm>
            <a:off x="9753899" y="2994863"/>
            <a:ext cx="2212565"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CA" sz="3600" b="0" i="0" u="none" strike="noStrike" cap="none">
                <a:solidFill>
                  <a:srgbClr val="000000"/>
                </a:solidFill>
                <a:latin typeface="Arial"/>
                <a:ea typeface="Arial"/>
                <a:cs typeface="Arial"/>
                <a:sym typeface="Arial"/>
              </a:rPr>
              <a:t>Outbound</a:t>
            </a:r>
            <a:endParaRPr sz="3600" b="0" i="0" u="none" strike="noStrike" cap="none">
              <a:solidFill>
                <a:srgbClr val="000000"/>
              </a:solidFill>
              <a:latin typeface="Arial"/>
              <a:ea typeface="Arial"/>
              <a:cs typeface="Arial"/>
              <a:sym typeface="Arial"/>
            </a:endParaRPr>
          </a:p>
        </p:txBody>
      </p:sp>
      <p:sp>
        <p:nvSpPr>
          <p:cNvPr id="192" name="Google Shape;192;p22"/>
          <p:cNvSpPr/>
          <p:nvPr/>
        </p:nvSpPr>
        <p:spPr>
          <a:xfrm>
            <a:off x="8792218" y="3093842"/>
            <a:ext cx="978408" cy="484632"/>
          </a:xfrm>
          <a:prstGeom prst="rightArrow">
            <a:avLst>
              <a:gd name="adj1" fmla="val 50000"/>
              <a:gd name="adj2"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3" name="Google Shape;193;p22"/>
          <p:cNvSpPr/>
          <p:nvPr/>
        </p:nvSpPr>
        <p:spPr>
          <a:xfrm>
            <a:off x="2075475" y="3093842"/>
            <a:ext cx="978408" cy="484632"/>
          </a:xfrm>
          <a:prstGeom prst="rightArrow">
            <a:avLst>
              <a:gd name="adj1" fmla="val 50000"/>
              <a:gd name="adj2"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Companies have the flexibility to decide the content of each specific process, policies and training.</a:t>
            </a:r>
            <a:endParaRPr sz="3600" b="0" i="0" u="none" strike="noStrike" cap="none" dirty="0">
              <a:solidFill>
                <a:srgbClr val="00B4C2"/>
              </a:solidFill>
              <a:latin typeface="Calibri"/>
              <a:ea typeface="Calibri"/>
              <a:cs typeface="Calibri"/>
              <a:sym typeface="Calibri"/>
            </a:endParaRPr>
          </a:p>
        </p:txBody>
      </p:sp>
      <p:sp>
        <p:nvSpPr>
          <p:cNvPr id="200" name="Google Shape;200;p2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The goal is to build trust by having organizations conformant with the OpenChain Specification.</a:t>
            </a:r>
            <a:endParaRPr sz="3600" b="0" i="0" u="none" strike="noStrike" cap="none" dirty="0">
              <a:solidFill>
                <a:srgbClr val="00B4C2"/>
              </a:solidFill>
              <a:latin typeface="Calibri"/>
              <a:ea typeface="Calibri"/>
              <a:cs typeface="Calibri"/>
              <a:sym typeface="Calibri"/>
            </a:endParaRPr>
          </a:p>
        </p:txBody>
      </p:sp>
      <p:sp>
        <p:nvSpPr>
          <p:cNvPr id="270" name="Google Shape;270;p3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err="1">
                <a:solidFill>
                  <a:srgbClr val="00B4C2"/>
                </a:solidFill>
                <a:latin typeface="Calibri"/>
                <a:ea typeface="Calibri"/>
                <a:cs typeface="Calibri"/>
                <a:sym typeface="Calibri"/>
              </a:rPr>
              <a:t>OpenChain</a:t>
            </a:r>
            <a:r>
              <a:rPr lang="en-CA" sz="3600" b="0" i="0" u="none" strike="noStrike" cap="none" dirty="0">
                <a:solidFill>
                  <a:srgbClr val="00B4C2"/>
                </a:solidFill>
                <a:latin typeface="Calibri"/>
                <a:ea typeface="Calibri"/>
                <a:cs typeface="Calibri"/>
                <a:sym typeface="Calibri"/>
              </a:rPr>
              <a:t> Conformance allows organizations to show they meet these requirements. </a:t>
            </a:r>
            <a:endParaRPr sz="3600" b="0" i="0" u="none" strike="noStrike" cap="none" dirty="0">
              <a:solidFill>
                <a:srgbClr val="00B4C2"/>
              </a:solidFill>
              <a:latin typeface="Calibri"/>
              <a:ea typeface="Calibri"/>
              <a:cs typeface="Calibri"/>
              <a:sym typeface="Calibri"/>
            </a:endParaRPr>
          </a:p>
        </p:txBody>
      </p:sp>
      <p:sp>
        <p:nvSpPr>
          <p:cNvPr id="214" name="Google Shape;214;p25"/>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pic>
        <p:nvPicPr>
          <p:cNvPr id="221" name="Google Shape;221;p26" descr="Screen Shot 2017-11-17 at 10.04.18.png"/>
          <p:cNvPicPr preferRelativeResize="0"/>
          <p:nvPr/>
        </p:nvPicPr>
        <p:blipFill rotWithShape="1">
          <a:blip r:embed="rId3">
            <a:alphaModFix/>
          </a:blip>
          <a:srcRect/>
          <a:stretch/>
        </p:blipFill>
        <p:spPr>
          <a:xfrm>
            <a:off x="124061" y="1284708"/>
            <a:ext cx="11973866" cy="34966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If a company can answer “Yes” to each question they are OpenChain Conformant.</a:t>
            </a:r>
            <a:endParaRPr sz="3600" b="0" i="0" u="none" strike="noStrike" cap="none" dirty="0">
              <a:solidFill>
                <a:srgbClr val="00B4C2"/>
              </a:solidFill>
              <a:latin typeface="Calibri"/>
              <a:ea typeface="Calibri"/>
              <a:cs typeface="Calibri"/>
              <a:sym typeface="Calibri"/>
            </a:endParaRPr>
          </a:p>
        </p:txBody>
      </p:sp>
      <p:sp>
        <p:nvSpPr>
          <p:cNvPr id="228" name="Google Shape;228;p27"/>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pic>
        <p:nvPicPr>
          <p:cNvPr id="2" name="Picture 1" descr="Screen Shot 2018-08-10 at 14.13.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3325"/>
            <a:ext cx="12192000" cy="3659486"/>
          </a:xfrm>
          <a:prstGeom prst="rect">
            <a:avLst/>
          </a:prstGeom>
        </p:spPr>
      </p:pic>
      <p:pic>
        <p:nvPicPr>
          <p:cNvPr id="4" name="Picture 3" descr="Linux_Foundation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433" y="214193"/>
            <a:ext cx="4472656" cy="1359687"/>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The OpenChain Curriculum provides reference open source processes and solutions.</a:t>
            </a:r>
            <a:endParaRPr sz="3600" b="0" i="0" u="none" strike="noStrike" cap="none" dirty="0">
              <a:solidFill>
                <a:srgbClr val="00B4C2"/>
              </a:solidFill>
              <a:latin typeface="Calibri"/>
              <a:ea typeface="Calibri"/>
              <a:cs typeface="Calibri"/>
              <a:sym typeface="Calibri"/>
            </a:endParaRPr>
          </a:p>
        </p:txBody>
      </p:sp>
      <p:sp>
        <p:nvSpPr>
          <p:cNvPr id="235" name="Google Shape;235;p28"/>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pic>
        <p:nvPicPr>
          <p:cNvPr id="242" name="Google Shape;242;p29" descr="Screen Shot 2017-11-17 at 10.08.23.png"/>
          <p:cNvPicPr preferRelativeResize="0"/>
          <p:nvPr/>
        </p:nvPicPr>
        <p:blipFill rotWithShape="1">
          <a:blip r:embed="rId3">
            <a:alphaModFix/>
          </a:blip>
          <a:srcRect/>
          <a:stretch/>
        </p:blipFill>
        <p:spPr>
          <a:xfrm>
            <a:off x="1050462" y="142542"/>
            <a:ext cx="10159674" cy="5424728"/>
          </a:xfrm>
          <a:prstGeom prst="rect">
            <a:avLst/>
          </a:prstGeom>
          <a:noFill/>
          <a:ln>
            <a:noFill/>
          </a:ln>
          <a:effectLst>
            <a:outerShdw blurRad="50800" dist="38100" dir="2700000" algn="tl" rotWithShape="0">
              <a:srgbClr val="000000">
                <a:alpha val="42352"/>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pic>
        <p:nvPicPr>
          <p:cNvPr id="249" name="Google Shape;249;p30" descr="Screen Shot 2017-11-17 at 10.08.35.png"/>
          <p:cNvPicPr preferRelativeResize="0"/>
          <p:nvPr/>
        </p:nvPicPr>
        <p:blipFill rotWithShape="1">
          <a:blip r:embed="rId3">
            <a:alphaModFix/>
          </a:blip>
          <a:srcRect/>
          <a:stretch/>
        </p:blipFill>
        <p:spPr>
          <a:xfrm>
            <a:off x="1357627" y="120511"/>
            <a:ext cx="9933532" cy="5291057"/>
          </a:xfrm>
          <a:prstGeom prst="rect">
            <a:avLst/>
          </a:prstGeom>
          <a:noFill/>
          <a:ln>
            <a:noFill/>
          </a:ln>
          <a:effectLst>
            <a:outerShdw blurRad="50800" dist="38100" dir="2700000" algn="tl" rotWithShape="0">
              <a:srgbClr val="000000">
                <a:alpha val="42352"/>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a:solidFill>
                  <a:srgbClr val="00B4C2"/>
                </a:solidFill>
                <a:latin typeface="Calibri"/>
                <a:ea typeface="Calibri"/>
                <a:cs typeface="Calibri"/>
                <a:sym typeface="Calibri"/>
              </a:rPr>
              <a:t>Work Teams supporting OpenChain:</a:t>
            </a:r>
            <a:endParaRPr sz="4400" b="0" i="0" u="none" strike="noStrike" cap="none">
              <a:solidFill>
                <a:srgbClr val="00B4C2"/>
              </a:solidFill>
              <a:latin typeface="Calibri"/>
              <a:ea typeface="Calibri"/>
              <a:cs typeface="Calibri"/>
              <a:sym typeface="Calibri"/>
            </a:endParaRPr>
          </a:p>
        </p:txBody>
      </p:sp>
      <p:sp>
        <p:nvSpPr>
          <p:cNvPr id="286" name="Google Shape;286;p35"/>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
        <p:nvSpPr>
          <p:cNvPr id="287" name="Google Shape;287;p35"/>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a:solidFill>
                  <a:srgbClr val="7F7F7F"/>
                </a:solidFill>
                <a:latin typeface="Calibri"/>
                <a:ea typeface="Calibri"/>
                <a:cs typeface="Calibri"/>
                <a:sym typeface="Calibri"/>
              </a:rPr>
              <a:t>Specification - Chaired by Mark Gisi (Wind River)</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700"/>
              <a:buFont typeface="Arial"/>
              <a:buNone/>
            </a:pPr>
            <a:endParaRPr sz="2800" b="0" i="0" u="none" strike="noStrike" cap="none">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a:solidFill>
                  <a:srgbClr val="7F7F7F"/>
                </a:solidFill>
                <a:latin typeface="Calibri"/>
                <a:ea typeface="Calibri"/>
                <a:cs typeface="Calibri"/>
                <a:sym typeface="Calibri"/>
              </a:rPr>
              <a:t>Conformance - Chaired by Miriam Ballhausen (SCA)</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700"/>
              <a:buFont typeface="Arial"/>
              <a:buNone/>
            </a:pPr>
            <a:endParaRPr sz="2800" b="0" i="0" u="none" strike="noStrike" cap="none">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a:solidFill>
                  <a:srgbClr val="7F7F7F"/>
                </a:solidFill>
                <a:latin typeface="Calibri"/>
                <a:ea typeface="Calibri"/>
                <a:cs typeface="Calibri"/>
                <a:sym typeface="Calibri"/>
              </a:rPr>
              <a:t>Curriculum - Chaired by Alexios Zavros (Intel)</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2800"/>
              <a:buFont typeface="Arial"/>
              <a:buNone/>
            </a:pPr>
            <a:endParaRPr sz="2800" b="0" i="0" u="none" strike="noStrike" cap="none">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a:solidFill>
                  <a:srgbClr val="7F7F7F"/>
                </a:solidFill>
                <a:latin typeface="Calibri"/>
                <a:ea typeface="Calibri"/>
                <a:cs typeface="Calibri"/>
                <a:sym typeface="Calibri"/>
              </a:rPr>
              <a:t>Onboarding - Chaired by Nathan Kumagai (Qualcomm)</a:t>
            </a:r>
            <a:endParaRPr sz="2800" b="0" i="0" u="none" strike="noStrike" cap="none">
              <a:solidFill>
                <a:srgbClr val="7F7F7F"/>
              </a:solidFill>
              <a:latin typeface="Calibri"/>
              <a:ea typeface="Calibri"/>
              <a:cs typeface="Calibri"/>
              <a:sym typeface="Calibri"/>
            </a:endParaRPr>
          </a:p>
        </p:txBody>
      </p:sp>
    </p:spTree>
    <p:extLst>
      <p:ext uri="{BB962C8B-B14F-4D97-AF65-F5344CB8AC3E}">
        <p14:creationId xmlns:p14="http://schemas.microsoft.com/office/powerpoint/2010/main" val="1772259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9" name="Shape 30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300"/>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24</a:t>
            </a:fld>
            <a:endParaRPr lang="en-CA" sz="1200" b="0" i="0" u="none" strike="noStrike" cap="none">
              <a:solidFill>
                <a:srgbClr val="898989"/>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32F69B6D-5CC3-C345-A3EA-1259C2960F61}"/>
              </a:ext>
            </a:extLst>
          </p:cNvPr>
          <p:cNvPicPr>
            <a:picLocks noChangeAspect="1"/>
          </p:cNvPicPr>
          <p:nvPr/>
        </p:nvPicPr>
        <p:blipFill>
          <a:blip r:embed="rId3"/>
          <a:stretch>
            <a:fillRect/>
          </a:stretch>
        </p:blipFill>
        <p:spPr>
          <a:xfrm>
            <a:off x="0" y="1040"/>
            <a:ext cx="12192000" cy="6855920"/>
          </a:xfrm>
          <a:prstGeom prst="rect">
            <a:avLst/>
          </a:prstGeom>
        </p:spPr>
      </p:pic>
    </p:spTree>
    <p:extLst>
      <p:ext uri="{BB962C8B-B14F-4D97-AF65-F5344CB8AC3E}">
        <p14:creationId xmlns:p14="http://schemas.microsoft.com/office/powerpoint/2010/main" val="4112455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dirty="0"/>
              <a:t>Progress in 2018</a:t>
            </a:r>
            <a:endParaRPr sz="4400" b="0" i="0" u="none" strike="noStrike" cap="none" dirty="0">
              <a:solidFill>
                <a:srgbClr val="00B4C2"/>
              </a:solidFill>
              <a:latin typeface="Calibri"/>
              <a:ea typeface="Calibri"/>
              <a:cs typeface="Calibri"/>
              <a:sym typeface="Calibri"/>
            </a:endParaRPr>
          </a:p>
        </p:txBody>
      </p:sp>
      <p:sp>
        <p:nvSpPr>
          <p:cNvPr id="244" name="Google Shape;244;p2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
        <p:nvSpPr>
          <p:cNvPr id="245" name="Google Shape;245;p29"/>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90000"/>
              </a:lnSpc>
              <a:spcBef>
                <a:spcPts val="0"/>
              </a:spcBef>
              <a:spcAft>
                <a:spcPts val="0"/>
              </a:spcAft>
              <a:buClr>
                <a:srgbClr val="7F7F7F"/>
              </a:buClr>
              <a:buSzPts val="2800"/>
              <a:buFont typeface="Arial"/>
              <a:buAutoNum type="arabicPeriod"/>
            </a:pPr>
            <a:r>
              <a:rPr lang="en-CA" dirty="0"/>
              <a:t> International Partners - from law firms to certification authorities</a:t>
            </a:r>
            <a:endParaRPr dirty="0"/>
          </a:p>
          <a:p>
            <a:pPr marL="914400" marR="0" lvl="1" indent="-381000" algn="l" rtl="0">
              <a:lnSpc>
                <a:spcPct val="90000"/>
              </a:lnSpc>
              <a:spcBef>
                <a:spcPts val="0"/>
              </a:spcBef>
              <a:spcAft>
                <a:spcPts val="0"/>
              </a:spcAft>
              <a:buSzPts val="2400"/>
              <a:buChar char="•"/>
            </a:pPr>
            <a:r>
              <a:rPr lang="en-CA" dirty="0"/>
              <a:t>Example: </a:t>
            </a:r>
            <a:r>
              <a:rPr lang="en-CA" dirty="0" err="1"/>
              <a:t>Moorcrofts</a:t>
            </a:r>
            <a:r>
              <a:rPr lang="en-CA" dirty="0"/>
              <a:t> - UK</a:t>
            </a:r>
            <a:endParaRPr dirty="0"/>
          </a:p>
          <a:p>
            <a:pPr marL="914400" marR="0" lvl="1" indent="-381000" algn="l" rtl="0">
              <a:lnSpc>
                <a:spcPct val="90000"/>
              </a:lnSpc>
              <a:spcBef>
                <a:spcPts val="0"/>
              </a:spcBef>
              <a:spcAft>
                <a:spcPts val="0"/>
              </a:spcAft>
              <a:buSzPts val="2400"/>
              <a:buChar char="•"/>
            </a:pPr>
            <a:r>
              <a:rPr lang="en-CA" dirty="0"/>
              <a:t>Example: TÜV SÜD - Germany and Japan</a:t>
            </a:r>
            <a:endParaRPr dirty="0"/>
          </a:p>
          <a:p>
            <a:pPr marL="457200" marR="0" lvl="0" indent="-228600" algn="l" rtl="0">
              <a:lnSpc>
                <a:spcPct val="90000"/>
              </a:lnSpc>
              <a:spcBef>
                <a:spcPts val="0"/>
              </a:spcBef>
              <a:spcAft>
                <a:spcPts val="0"/>
              </a:spcAft>
              <a:buClr>
                <a:srgbClr val="7F7F7F"/>
              </a:buClr>
              <a:buSzPts val="2800"/>
              <a:buFont typeface="Arial"/>
              <a:buAutoNum type="arabicPeriod"/>
            </a:pPr>
            <a:r>
              <a:rPr lang="en-CA" dirty="0"/>
              <a:t> Significant New Board Members</a:t>
            </a:r>
            <a:endParaRPr dirty="0"/>
          </a:p>
          <a:p>
            <a:pPr marL="914400" marR="0" lvl="1" indent="-381000" algn="l" rtl="0">
              <a:lnSpc>
                <a:spcPct val="90000"/>
              </a:lnSpc>
              <a:spcBef>
                <a:spcPts val="0"/>
              </a:spcBef>
              <a:spcAft>
                <a:spcPts val="0"/>
              </a:spcAft>
              <a:buSzPts val="2400"/>
              <a:buChar char="•"/>
            </a:pPr>
            <a:r>
              <a:rPr lang="en-CA" dirty="0"/>
              <a:t>Example: Toshiba, Facebook, Google, Uber (more announcements shortly)</a:t>
            </a:r>
            <a:endParaRPr dirty="0"/>
          </a:p>
          <a:p>
            <a:pPr marL="457200" marR="0" lvl="0" indent="-228600" algn="l" rtl="0">
              <a:lnSpc>
                <a:spcPct val="90000"/>
              </a:lnSpc>
              <a:spcBef>
                <a:spcPts val="0"/>
              </a:spcBef>
              <a:spcAft>
                <a:spcPts val="0"/>
              </a:spcAft>
              <a:buClr>
                <a:srgbClr val="7F7F7F"/>
              </a:buClr>
              <a:buSzPts val="2800"/>
              <a:buFont typeface="Arial"/>
              <a:buAutoNum type="arabicPeriod"/>
            </a:pPr>
            <a:r>
              <a:rPr lang="en-CA" dirty="0"/>
              <a:t> Significant New Community Members</a:t>
            </a:r>
            <a:endParaRPr dirty="0"/>
          </a:p>
          <a:p>
            <a:pPr marL="914400" marR="0" lvl="1" indent="-381000" algn="l" rtl="0">
              <a:lnSpc>
                <a:spcPct val="90000"/>
              </a:lnSpc>
              <a:spcBef>
                <a:spcPts val="0"/>
              </a:spcBef>
              <a:spcAft>
                <a:spcPts val="0"/>
              </a:spcAft>
              <a:buSzPts val="2400"/>
              <a:buChar char="•"/>
            </a:pPr>
            <a:r>
              <a:rPr lang="en-CA" dirty="0"/>
              <a:t>Example: Microsoft</a:t>
            </a:r>
            <a:endParaRPr dirty="0"/>
          </a:p>
          <a:p>
            <a:pPr marL="914400" marR="0" lvl="1" indent="-381000" algn="l" rtl="0">
              <a:lnSpc>
                <a:spcPct val="90000"/>
              </a:lnSpc>
              <a:spcBef>
                <a:spcPts val="0"/>
              </a:spcBef>
              <a:spcAft>
                <a:spcPts val="0"/>
              </a:spcAft>
              <a:buSzPts val="2400"/>
              <a:buChar char="•"/>
            </a:pPr>
            <a:r>
              <a:rPr lang="en-CA" dirty="0"/>
              <a:t>Example: Panasonic </a:t>
            </a:r>
            <a:endParaRPr dirty="0"/>
          </a:p>
          <a:p>
            <a:pPr marL="457200" marR="0" lvl="0" indent="-228600" algn="l" rtl="0">
              <a:lnSpc>
                <a:spcPct val="90000"/>
              </a:lnSpc>
              <a:spcBef>
                <a:spcPts val="0"/>
              </a:spcBef>
              <a:spcAft>
                <a:spcPts val="0"/>
              </a:spcAft>
              <a:buClr>
                <a:srgbClr val="7F7F7F"/>
              </a:buClr>
              <a:buSzPts val="2800"/>
              <a:buFont typeface="Arial"/>
              <a:buAutoNum type="arabicPeriod"/>
            </a:pPr>
            <a:r>
              <a:rPr lang="en-CA" dirty="0"/>
              <a:t> A move towards formal standardization</a:t>
            </a:r>
            <a:endParaRPr dirty="0"/>
          </a:p>
          <a:p>
            <a:pPr marL="914400" marR="0" lvl="1" indent="-381000" algn="l" rtl="0">
              <a:lnSpc>
                <a:spcPct val="90000"/>
              </a:lnSpc>
              <a:spcBef>
                <a:spcPts val="0"/>
              </a:spcBef>
              <a:spcAft>
                <a:spcPts val="0"/>
              </a:spcAft>
              <a:buSzPts val="2400"/>
              <a:buChar char="•"/>
            </a:pPr>
            <a:r>
              <a:rPr lang="en-CA" dirty="0"/>
              <a:t>Most likely PAS process for ISO - Launch ETA Q1 2020</a:t>
            </a:r>
            <a:endParaRPr dirty="0"/>
          </a:p>
        </p:txBody>
      </p:sp>
    </p:spTree>
    <p:extLst>
      <p:ext uri="{BB962C8B-B14F-4D97-AF65-F5344CB8AC3E}">
        <p14:creationId xmlns:p14="http://schemas.microsoft.com/office/powerpoint/2010/main" val="2377241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a:solidFill>
                  <a:srgbClr val="00B4C2"/>
                </a:solidFill>
                <a:latin typeface="Calibri"/>
                <a:ea typeface="Calibri"/>
                <a:cs typeface="Calibri"/>
                <a:sym typeface="Calibri"/>
              </a:rPr>
              <a:t>Be part of this</a:t>
            </a:r>
            <a:endParaRPr sz="4400" b="0" i="0" u="none" strike="noStrike" cap="none">
              <a:solidFill>
                <a:srgbClr val="00B4C2"/>
              </a:solidFill>
              <a:latin typeface="Calibri"/>
              <a:ea typeface="Calibri"/>
              <a:cs typeface="Calibri"/>
              <a:sym typeface="Calibri"/>
            </a:endParaRPr>
          </a:p>
        </p:txBody>
      </p:sp>
      <p:sp>
        <p:nvSpPr>
          <p:cNvPr id="318" name="Google Shape;318;p3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
        <p:nvSpPr>
          <p:cNvPr id="319" name="Google Shape;319;p39"/>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7F7F7F"/>
              </a:buClr>
              <a:buSzPts val="3200"/>
              <a:buFont typeface="Arial"/>
              <a:buNone/>
            </a:pPr>
            <a:r>
              <a:rPr lang="en-CA" sz="3200" b="0" i="0" u="none" strike="noStrike" cap="none">
                <a:solidFill>
                  <a:srgbClr val="7F7F7F"/>
                </a:solidFill>
                <a:latin typeface="Calibri"/>
                <a:ea typeface="Calibri"/>
                <a:cs typeface="Calibri"/>
                <a:sym typeface="Calibri"/>
              </a:rPr>
              <a:t>Join the community:</a:t>
            </a:r>
            <a:br>
              <a:rPr lang="en-CA" sz="3200" b="0" i="0" u="none" strike="noStrike" cap="none">
                <a:solidFill>
                  <a:srgbClr val="7F7F7F"/>
                </a:solidFill>
                <a:latin typeface="Calibri"/>
                <a:ea typeface="Calibri"/>
                <a:cs typeface="Calibri"/>
                <a:sym typeface="Calibri"/>
              </a:rPr>
            </a:br>
            <a:r>
              <a:rPr lang="en-CA" sz="3200" b="0" i="0" u="none" strike="noStrike" cap="none">
                <a:solidFill>
                  <a:srgbClr val="7F7F7F"/>
                </a:solidFill>
                <a:latin typeface="Calibri"/>
                <a:ea typeface="Calibri"/>
                <a:cs typeface="Calibri"/>
                <a:sym typeface="Calibri"/>
              </a:rPr>
              <a:t>https://www.openchainproject.org/community</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3200"/>
              <a:buFont typeface="Arial"/>
              <a:buNone/>
            </a:pPr>
            <a:endParaRPr sz="32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3200"/>
              <a:buFont typeface="Arial"/>
              <a:buNone/>
            </a:pPr>
            <a:r>
              <a:rPr lang="en-CA" sz="3200" b="0" i="0" u="none" strike="noStrike" cap="none">
                <a:solidFill>
                  <a:srgbClr val="7F7F7F"/>
                </a:solidFill>
                <a:latin typeface="Calibri"/>
                <a:ea typeface="Calibri"/>
                <a:cs typeface="Calibri"/>
                <a:sym typeface="Calibri"/>
              </a:rPr>
              <a:t>Self-certify your organization:</a:t>
            </a:r>
            <a:br>
              <a:rPr lang="en-CA" sz="3200" b="0" i="0" u="none" strike="noStrike" cap="none">
                <a:solidFill>
                  <a:srgbClr val="7F7F7F"/>
                </a:solidFill>
                <a:latin typeface="Calibri"/>
                <a:ea typeface="Calibri"/>
                <a:cs typeface="Calibri"/>
                <a:sym typeface="Calibri"/>
              </a:rPr>
            </a:br>
            <a:r>
              <a:rPr lang="en-CA" sz="3200" b="0" i="0" u="none" strike="noStrike" cap="none">
                <a:solidFill>
                  <a:srgbClr val="7F7F7F"/>
                </a:solidFill>
                <a:latin typeface="Calibri"/>
                <a:ea typeface="Calibri"/>
                <a:cs typeface="Calibri"/>
                <a:sym typeface="Calibri"/>
              </a:rPr>
              <a:t>https://certification.openchainproject.org</a:t>
            </a:r>
            <a:endParaRPr sz="2800" b="0" i="0" u="none" strike="noStrike" cap="none">
              <a:solidFill>
                <a:srgbClr val="7F7F7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0"/>
          <p:cNvSpPr txBox="1">
            <a:spLocks noGrp="1"/>
          </p:cNvSpPr>
          <p:nvPr>
            <p:ph type="title"/>
          </p:nvPr>
        </p:nvSpPr>
        <p:spPr>
          <a:xfrm>
            <a:off x="5153025" y="1914525"/>
            <a:ext cx="7038900" cy="180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100"/>
              <a:buFont typeface="Calibri"/>
              <a:buNone/>
            </a:pPr>
            <a:r>
              <a:rPr lang="en-CA" sz="4400" b="0" i="0" u="none" strike="noStrike" cap="none" dirty="0">
                <a:solidFill>
                  <a:schemeClr val="lt1"/>
                </a:solidFill>
                <a:latin typeface="Calibri"/>
                <a:ea typeface="Calibri"/>
                <a:cs typeface="Calibri"/>
                <a:sym typeface="Calibri"/>
              </a:rPr>
              <a:t>Contact: </a:t>
            </a:r>
            <a:r>
              <a:rPr lang="en-CA" dirty="0" err="1"/>
              <a:t>c</a:t>
            </a:r>
            <a:r>
              <a:rPr lang="en-CA" sz="4400" b="0" i="0" u="none" strike="noStrike" cap="none" dirty="0" err="1">
                <a:solidFill>
                  <a:schemeClr val="lt1"/>
                </a:solidFill>
                <a:latin typeface="Calibri"/>
                <a:ea typeface="Calibri"/>
                <a:cs typeface="Calibri"/>
                <a:sym typeface="Calibri"/>
              </a:rPr>
              <a:t>oughlan@linux.com</a:t>
            </a:r>
            <a:endParaRPr sz="4400" b="0" i="0" u="none" strike="noStrike" cap="none" dirty="0">
              <a:solidFill>
                <a:schemeClr val="lt1"/>
              </a:solidFill>
              <a:latin typeface="Calibri"/>
              <a:ea typeface="Calibri"/>
              <a:cs typeface="Calibri"/>
              <a:sym typeface="Calibri"/>
            </a:endParaRPr>
          </a:p>
        </p:txBody>
      </p:sp>
      <p:sp>
        <p:nvSpPr>
          <p:cNvPr id="327" name="Google Shape;327;p40"/>
          <p:cNvSpPr txBox="1">
            <a:spLocks noGrp="1"/>
          </p:cNvSpPr>
          <p:nvPr>
            <p:ph type="ftr" idx="11"/>
          </p:nvPr>
        </p:nvSpPr>
        <p:spPr>
          <a:xfrm>
            <a:off x="4038600" y="6237288"/>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300"/>
              <a:buFont typeface="Calibri"/>
              <a:buNone/>
            </a:pPr>
            <a:r>
              <a:rPr lang="en-CA" sz="1200" b="0" i="0" u="none" strike="noStrike" cap="none">
                <a:solidFill>
                  <a:srgbClr val="888888"/>
                </a:solidFill>
                <a:latin typeface="Calibri"/>
                <a:ea typeface="Calibri"/>
                <a:cs typeface="Calibri"/>
                <a:sym typeface="Calibri"/>
              </a:rPr>
              <a:t>OpenChain Project - The Linux Foundation</a:t>
            </a:r>
            <a:endParaRPr sz="1200" b="0" i="0" u="none" strike="noStrike" cap="none">
              <a:solidFill>
                <a:srgbClr val="888888"/>
              </a:solidFill>
              <a:latin typeface="Calibri"/>
              <a:ea typeface="Calibri"/>
              <a:cs typeface="Calibri"/>
              <a:sym typeface="Calibri"/>
            </a:endParaRPr>
          </a:p>
        </p:txBody>
      </p:sp>
      <p:sp>
        <p:nvSpPr>
          <p:cNvPr id="328" name="Google Shape;328;p40"/>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300"/>
              <a:buFont typeface="Calibri"/>
              <a:buNone/>
            </a:pPr>
            <a:fld id="{00000000-1234-1234-1234-123412341234}" type="slidenum">
              <a:rPr lang="en-CA" sz="1200" b="0" i="0" u="none" strike="noStrike" cap="none">
                <a:solidFill>
                  <a:srgbClr val="898989"/>
                </a:solidFill>
                <a:latin typeface="Calibri"/>
                <a:ea typeface="Calibri"/>
                <a:cs typeface="Calibri"/>
                <a:sym typeface="Calibri"/>
              </a:rPr>
              <a:t>27</a:t>
            </a:fld>
            <a:endParaRPr sz="1200" b="0" i="0" u="none" strike="noStrike" cap="none">
              <a:solidFill>
                <a:srgbClr val="89898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pic>
        <p:nvPicPr>
          <p:cNvPr id="3" name="Picture 2" descr="Screen Shot 2018-08-10 at 14.14.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224" y="0"/>
            <a:ext cx="7873517" cy="6157494"/>
          </a:xfrm>
          <a:prstGeom prst="rect">
            <a:avLst/>
          </a:prstGeom>
        </p:spPr>
      </p:pic>
    </p:spTree>
    <p:extLst>
      <p:ext uri="{BB962C8B-B14F-4D97-AF65-F5344CB8AC3E}">
        <p14:creationId xmlns:p14="http://schemas.microsoft.com/office/powerpoint/2010/main" val="86795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pic>
        <p:nvPicPr>
          <p:cNvPr id="2" name="Picture 1" descr="Screen Shot 2018-08-10 at 14.14.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8152" y="-1"/>
            <a:ext cx="7897985" cy="6228823"/>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pic>
        <p:nvPicPr>
          <p:cNvPr id="2" name="Picture 1" descr="Screen Shot 2018-08-10 at 14.15.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2383" y="214193"/>
            <a:ext cx="7619618" cy="5929801"/>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pic>
        <p:nvPicPr>
          <p:cNvPr id="2" name="Picture 1" descr="Screen Shot 2018-08-10 at 14.15.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361" y="838907"/>
            <a:ext cx="8116244" cy="3844537"/>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Compliance </a:t>
            </a:r>
            <a:r>
              <a:rPr lang="mr-IN" sz="3600" b="0" i="0" u="none" strike="noStrike" cap="none" dirty="0">
                <a:solidFill>
                  <a:srgbClr val="00B4C2"/>
                </a:solidFill>
                <a:latin typeface="Calibri"/>
                <a:ea typeface="Calibri"/>
                <a:cs typeface="Calibri"/>
                <a:sym typeface="Calibri"/>
              </a:rPr>
              <a:t>–</a:t>
            </a:r>
            <a:r>
              <a:rPr lang="en-CA" sz="3600" b="0" i="0" u="none" strike="noStrike" cap="none" dirty="0">
                <a:solidFill>
                  <a:srgbClr val="00B4C2"/>
                </a:solidFill>
                <a:latin typeface="Calibri"/>
                <a:ea typeface="Calibri"/>
                <a:cs typeface="Calibri"/>
                <a:sym typeface="Calibri"/>
              </a:rPr>
              <a:t> A gateway </a:t>
            </a:r>
            <a:r>
              <a:rPr lang="en-CA" dirty="0"/>
              <a:t>t</a:t>
            </a:r>
            <a:r>
              <a:rPr lang="en-CA" sz="3600" b="0" i="0" u="none" strike="noStrike" cap="none" dirty="0">
                <a:solidFill>
                  <a:srgbClr val="00B4C2"/>
                </a:solidFill>
                <a:latin typeface="Calibri"/>
                <a:ea typeface="Calibri"/>
                <a:cs typeface="Calibri"/>
                <a:sym typeface="Calibri"/>
              </a:rPr>
              <a:t>o </a:t>
            </a:r>
            <a:r>
              <a:rPr lang="en-CA" dirty="0"/>
              <a:t>a</a:t>
            </a:r>
            <a:r>
              <a:rPr lang="en-CA" sz="3600" b="0" i="0" u="none" strike="noStrike" cap="none" dirty="0">
                <a:solidFill>
                  <a:srgbClr val="00B4C2"/>
                </a:solidFill>
                <a:latin typeface="Calibri"/>
                <a:ea typeface="Calibri"/>
                <a:cs typeface="Calibri"/>
                <a:sym typeface="Calibri"/>
              </a:rPr>
              <a:t>ccess</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1191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Let’s provide business context</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1770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Companies use open </a:t>
            </a:r>
            <a:r>
              <a:rPr lang="en-CA" dirty="0"/>
              <a:t>s</a:t>
            </a:r>
            <a:r>
              <a:rPr lang="en-CA" sz="3600" b="0" i="0" u="none" strike="noStrike" cap="none" dirty="0">
                <a:solidFill>
                  <a:srgbClr val="00B4C2"/>
                </a:solidFill>
                <a:latin typeface="Calibri"/>
                <a:ea typeface="Calibri"/>
                <a:cs typeface="Calibri"/>
                <a:sym typeface="Calibri"/>
              </a:rPr>
              <a:t>ource</a:t>
            </a:r>
            <a:br>
              <a:rPr lang="en-CA" sz="3600" b="0" i="0" u="none" strike="noStrike" cap="none" dirty="0">
                <a:solidFill>
                  <a:srgbClr val="00B4C2"/>
                </a:solidFill>
                <a:latin typeface="Calibri"/>
                <a:ea typeface="Calibri"/>
                <a:cs typeface="Calibri"/>
                <a:sym typeface="Calibri"/>
              </a:rPr>
            </a:br>
            <a:r>
              <a:rPr lang="mr-IN" dirty="0" err="1"/>
              <a:t>and</a:t>
            </a:r>
            <a:r>
              <a:rPr lang="mr-IN" dirty="0"/>
              <a:t> get billions of dollars of code</a:t>
            </a:r>
            <a:endParaRPr lang="mr-IN"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894517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1174</Words>
  <Application>Microsoft Macintosh PowerPoint</Application>
  <PresentationFormat>Widescreen</PresentationFormat>
  <Paragraphs>124</Paragraphs>
  <Slides>27</Slides>
  <Notes>27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27</vt:i4>
      </vt:variant>
    </vt:vector>
  </HeadingPairs>
  <TitlesOfParts>
    <vt:vector size="31" baseType="lpstr">
      <vt:lpstr>Arial</vt:lpstr>
      <vt:lpstr>Calibri</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Compliance – A gateway to access</vt:lpstr>
      <vt:lpstr>Let’s provide business context</vt:lpstr>
      <vt:lpstr>Companies use open source and get billions of dollars of code</vt:lpstr>
      <vt:lpstr>Open source code was created by other people</vt:lpstr>
      <vt:lpstr>How we respect their rights?</vt:lpstr>
      <vt:lpstr>How do we meet our legal requirements?</vt:lpstr>
      <vt:lpstr>The OpenChain Specification defines the requirements for a quality compliance program. </vt:lpstr>
      <vt:lpstr>PowerPoint Presentation</vt:lpstr>
      <vt:lpstr>Companies have the flexibility to decide the content of each specific process, policies and training.</vt:lpstr>
      <vt:lpstr>The goal is to build trust by having organizations conformant with the OpenChain Specification.</vt:lpstr>
      <vt:lpstr>OpenChain Conformance allows organizations to show they meet these requirements. </vt:lpstr>
      <vt:lpstr>PowerPoint Presentation</vt:lpstr>
      <vt:lpstr>If a company can answer “Yes” to each question they are OpenChain Conformant.</vt:lpstr>
      <vt:lpstr>The OpenChain Curriculum provides reference open source processes and solutions.</vt:lpstr>
      <vt:lpstr>PowerPoint Presentation</vt:lpstr>
      <vt:lpstr>PowerPoint Presentation</vt:lpstr>
      <vt:lpstr>Work Teams supporting OpenChain:</vt:lpstr>
      <vt:lpstr>PowerPoint Presentation</vt:lpstr>
      <vt:lpstr>Progress in 2018</vt:lpstr>
      <vt:lpstr>Be part of this</vt:lpstr>
      <vt:lpstr>Contact: coughlan@linux.com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27</cp:revision>
  <cp:lastPrinted>2018-12-13T17:55:57Z</cp:lastPrinted>
  <dcterms:modified xsi:type="dcterms:W3CDTF">2018-12-13T17:56:43Z</dcterms:modified>
</cp:coreProperties>
</file>