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
  </p:notesMasterIdLst>
  <p:sldIdLst>
    <p:sldId id="349" r:id="rId3"/>
    <p:sldId id="378" r:id="rId4"/>
  </p:sldIdLst>
  <p:sldSz cx="9906000" cy="6858000" type="A4"/>
  <p:notesSz cx="6797675" cy="9926638"/>
  <p:defaultTextStyle>
    <a:defPPr>
      <a:defRPr lang="ja-JP"/>
    </a:defPPr>
    <a:lvl1pPr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Black" pitchFamily="34"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Black" pitchFamily="34"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Black" pitchFamily="34"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Black" pitchFamily="34" charset="0"/>
        <a:ea typeface="HGP創英角ｺﾞｼｯｸUB" pitchFamily="50" charset="-128"/>
        <a:cs typeface="+mn-cs"/>
      </a:defRPr>
    </a:lvl9pPr>
  </p:defaultTextStyle>
  <p:extLst>
    <p:ext uri="{EFAFB233-063F-42B5-8137-9DF3F51BA10A}">
      <p15:sldGuideLst xmlns:p15="http://schemas.microsoft.com/office/powerpoint/2012/main" xmlns="">
        <p15:guide id="1" orient="horz" pos="2387">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FF"/>
    <a:srgbClr val="FFCCFF"/>
    <a:srgbClr val="FFFF00"/>
    <a:srgbClr val="99FF66"/>
    <a:srgbClr val="FFCC99"/>
    <a:srgbClr val="FFFF99"/>
    <a:srgbClr val="00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92" autoAdjust="0"/>
    <p:restoredTop sz="84869" autoAdjust="0"/>
  </p:normalViewPr>
  <p:slideViewPr>
    <p:cSldViewPr>
      <p:cViewPr varScale="1">
        <p:scale>
          <a:sx n="77" d="100"/>
          <a:sy n="77" d="100"/>
        </p:scale>
        <p:origin x="-752" y="-104"/>
      </p:cViewPr>
      <p:guideLst>
        <p:guide orient="horz" pos="2387"/>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lvl1pPr defTabSz="920750">
              <a:defRPr sz="1200">
                <a:latin typeface="Arial" charset="0"/>
                <a:ea typeface="ＭＳ Ｐゴシック" pitchFamily="50" charset="-128"/>
              </a:defRPr>
            </a:lvl1pPr>
          </a:lstStyle>
          <a:p>
            <a:endParaRPr lang="en-US" altLang="ja-JP"/>
          </a:p>
        </p:txBody>
      </p:sp>
      <p:sp>
        <p:nvSpPr>
          <p:cNvPr id="52227" name="Rectangle 3"/>
          <p:cNvSpPr>
            <a:spLocks noGrp="1" noChangeArrowheads="1"/>
          </p:cNvSpPr>
          <p:nvPr>
            <p:ph type="dt" idx="1"/>
          </p:nvPr>
        </p:nvSpPr>
        <p:spPr bwMode="auto">
          <a:xfrm>
            <a:off x="3851275"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lvl1pPr algn="r" defTabSz="920750">
              <a:defRPr sz="1200">
                <a:latin typeface="Arial" charset="0"/>
                <a:ea typeface="ＭＳ Ｐゴシック" pitchFamily="50" charset="-128"/>
              </a:defRPr>
            </a:lvl1pPr>
          </a:lstStyle>
          <a:p>
            <a:endParaRPr lang="en-US" altLang="ja-JP"/>
          </a:p>
        </p:txBody>
      </p:sp>
      <p:sp>
        <p:nvSpPr>
          <p:cNvPr id="52228" name="Rectangle 4"/>
          <p:cNvSpPr>
            <a:spLocks noGrp="1" noRot="1" noChangeAspect="1" noChangeArrowheads="1" noTextEdit="1"/>
          </p:cNvSpPr>
          <p:nvPr>
            <p:ph type="sldImg" idx="2"/>
          </p:nvPr>
        </p:nvSpPr>
        <p:spPr bwMode="auto">
          <a:xfrm>
            <a:off x="712788" y="744538"/>
            <a:ext cx="5376862"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679450" y="4714875"/>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2230" name="Rectangle 6"/>
          <p:cNvSpPr>
            <a:spLocks noGrp="1" noChangeArrowheads="1"/>
          </p:cNvSpPr>
          <p:nvPr>
            <p:ph type="ftr" sz="quarter" idx="4"/>
          </p:nvPr>
        </p:nvSpPr>
        <p:spPr bwMode="auto">
          <a:xfrm>
            <a:off x="0" y="9428163"/>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b" anchorCtr="0" compatLnSpc="1">
            <a:prstTxWarp prst="textNoShape">
              <a:avLst/>
            </a:prstTxWarp>
          </a:bodyPr>
          <a:lstStyle>
            <a:lvl1pPr defTabSz="920750">
              <a:defRPr sz="1200">
                <a:latin typeface="Arial" charset="0"/>
                <a:ea typeface="ＭＳ Ｐゴシック" pitchFamily="50" charset="-128"/>
              </a:defRPr>
            </a:lvl1pPr>
          </a:lstStyle>
          <a:p>
            <a:endParaRPr lang="en-US" altLang="ja-JP"/>
          </a:p>
        </p:txBody>
      </p:sp>
      <p:sp>
        <p:nvSpPr>
          <p:cNvPr id="52231" name="Rectangle 7"/>
          <p:cNvSpPr>
            <a:spLocks noGrp="1" noChangeArrowheads="1"/>
          </p:cNvSpPr>
          <p:nvPr>
            <p:ph type="sldNum" sz="quarter" idx="5"/>
          </p:nvPr>
        </p:nvSpPr>
        <p:spPr bwMode="auto">
          <a:xfrm>
            <a:off x="3851275" y="9428163"/>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b" anchorCtr="0" compatLnSpc="1">
            <a:prstTxWarp prst="textNoShape">
              <a:avLst/>
            </a:prstTxWarp>
          </a:bodyPr>
          <a:lstStyle>
            <a:lvl1pPr algn="r" defTabSz="920750">
              <a:defRPr sz="1200">
                <a:latin typeface="Arial" charset="0"/>
                <a:ea typeface="ＭＳ Ｐゴシック" pitchFamily="50" charset="-128"/>
              </a:defRPr>
            </a:lvl1pPr>
          </a:lstStyle>
          <a:p>
            <a:fld id="{C44AA761-D904-4563-AA97-C4795CA9B7F4}" type="slidenum">
              <a:rPr lang="en-US" altLang="ja-JP"/>
              <a:pPr/>
              <a:t>‹#›</a:t>
            </a:fld>
            <a:endParaRPr lang="en-US" altLang="ja-JP"/>
          </a:p>
        </p:txBody>
      </p:sp>
    </p:spTree>
    <p:extLst>
      <p:ext uri="{BB962C8B-B14F-4D97-AF65-F5344CB8AC3E}">
        <p14:creationId xmlns:p14="http://schemas.microsoft.com/office/powerpoint/2010/main" val="18229852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AF61D636-AD0A-43DF-AC7C-A7251A308AEE}" type="slidenum">
              <a:rPr lang="en-US" altLang="ja-JP"/>
              <a:pPr/>
              <a:t>‹#›</a:t>
            </a:fld>
            <a:endParaRPr lang="en-US" altLang="ja-JP"/>
          </a:p>
        </p:txBody>
      </p:sp>
    </p:spTree>
    <p:extLst>
      <p:ext uri="{BB962C8B-B14F-4D97-AF65-F5344CB8AC3E}">
        <p14:creationId xmlns:p14="http://schemas.microsoft.com/office/powerpoint/2010/main" val="35566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B777403E-EA80-4965-BEC1-CDEF91C4E7E9}" type="slidenum">
              <a:rPr lang="en-US" altLang="ja-JP"/>
              <a:pPr/>
              <a:t>‹#›</a:t>
            </a:fld>
            <a:endParaRPr lang="en-US" altLang="ja-JP"/>
          </a:p>
        </p:txBody>
      </p:sp>
    </p:spTree>
    <p:extLst>
      <p:ext uri="{BB962C8B-B14F-4D97-AF65-F5344CB8AC3E}">
        <p14:creationId xmlns:p14="http://schemas.microsoft.com/office/powerpoint/2010/main" val="377545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91375" y="0"/>
            <a:ext cx="2232025" cy="61261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0"/>
            <a:ext cx="6543675" cy="61261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611CC2F8-B0BC-4C25-9E9D-0020E75A6ED3}" type="slidenum">
              <a:rPr lang="en-US" altLang="ja-JP"/>
              <a:pPr/>
              <a:t>‹#›</a:t>
            </a:fld>
            <a:endParaRPr lang="en-US" altLang="ja-JP"/>
          </a:p>
        </p:txBody>
      </p:sp>
    </p:spTree>
    <p:extLst>
      <p:ext uri="{BB962C8B-B14F-4D97-AF65-F5344CB8AC3E}">
        <p14:creationId xmlns:p14="http://schemas.microsoft.com/office/powerpoint/2010/main" val="26876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567819" y="1802716"/>
            <a:ext cx="8770432" cy="1440333"/>
          </a:xfrm>
          <a:prstGeom prst="rect">
            <a:avLst/>
          </a:prstGeom>
        </p:spPr>
        <p:txBody>
          <a:bodyPr wrap="none" lIns="30736" tIns="0" rIns="30736" bIns="0" anchor="b" anchorCtr="0">
            <a:noAutofit/>
          </a:bodyPr>
          <a:lstStyle>
            <a:lvl1pPr algn="l">
              <a:defRPr sz="3200"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567819" y="3595653"/>
            <a:ext cx="8770432" cy="1080251"/>
          </a:xfrm>
          <a:prstGeom prst="rect">
            <a:avLst/>
          </a:prstGeom>
        </p:spPr>
        <p:txBody>
          <a:bodyPr wrap="none" lIns="30736" tIns="0" rIns="30736" bIns="0"/>
          <a:lstStyle>
            <a:lvl1pPr marL="0" indent="0" algn="l">
              <a:defRPr sz="210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292348" y="3429795"/>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2018 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339634205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468000" y="46032"/>
            <a:ext cx="8970000" cy="792183"/>
          </a:xfrm>
          <a:prstGeom prst="rect">
            <a:avLst/>
          </a:prstGeom>
        </p:spPr>
        <p:txBody>
          <a:bodyPr wrap="none" lIns="0" tIns="0" rIns="0" bIns="0" anchor="b"/>
          <a:lstStyle>
            <a:lvl1pPr>
              <a:defRPr baseline="0">
                <a:solidFill>
                  <a:schemeClr val="tx1"/>
                </a:solidFill>
                <a:latin typeface="+mj-ea"/>
                <a:ea typeface="+mj-ea"/>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468000" y="1056492"/>
            <a:ext cx="8970000" cy="5114521"/>
          </a:xfrm>
          <a:prstGeom prst="rect">
            <a:avLst/>
          </a:prstGeom>
        </p:spPr>
        <p:txBody>
          <a:bodyPr lIns="77662" tIns="38932" rIns="77662" bIns="38932"/>
          <a:lstStyle>
            <a:lvl1pPr marL="151315" indent="-151315">
              <a:spcBef>
                <a:spcPts val="0"/>
              </a:spcBef>
              <a:buFont typeface="Arial" pitchFamily="34" charset="0"/>
              <a:buChar char="•"/>
              <a:defRPr sz="2800">
                <a:solidFill>
                  <a:schemeClr val="tx1"/>
                </a:solidFill>
                <a:latin typeface="+mn-ea"/>
                <a:ea typeface="+mn-ea"/>
              </a:defRPr>
            </a:lvl1pPr>
            <a:lvl2pPr marL="383655" indent="-156712">
              <a:spcBef>
                <a:spcPts val="0"/>
              </a:spcBef>
              <a:buFont typeface="Arial" pitchFamily="34" charset="0"/>
              <a:buChar char="•"/>
              <a:defRPr sz="2300">
                <a:solidFill>
                  <a:schemeClr val="tx1"/>
                </a:solidFill>
                <a:latin typeface="+mn-ea"/>
                <a:ea typeface="+mn-ea"/>
              </a:defRPr>
            </a:lvl2pPr>
            <a:lvl3pPr marL="606611" indent="-145967">
              <a:spcBef>
                <a:spcPts val="0"/>
              </a:spcBef>
              <a:buFont typeface="Arial" pitchFamily="34" charset="0"/>
              <a:buChar char="•"/>
              <a:defRPr sz="1900">
                <a:solidFill>
                  <a:schemeClr val="tx1"/>
                </a:solidFill>
                <a:latin typeface="+mn-ea"/>
                <a:ea typeface="+mn-ea"/>
              </a:defRPr>
            </a:lvl3pPr>
            <a:lvl4pPr marL="838993" indent="-151315">
              <a:spcBef>
                <a:spcPts val="0"/>
              </a:spcBef>
              <a:buFont typeface="Arial" pitchFamily="34" charset="0"/>
              <a:buChar char="•"/>
              <a:defRPr sz="1600">
                <a:solidFill>
                  <a:schemeClr val="tx1"/>
                </a:solidFill>
                <a:latin typeface="+mn-ea"/>
                <a:ea typeface="+mn-ea"/>
              </a:defRPr>
            </a:lvl4pPr>
            <a:lvl5pPr marL="1071373" indent="-156712">
              <a:spcBef>
                <a:spcPts val="0"/>
              </a:spcBef>
              <a:buFont typeface="Arial" pitchFamily="34" charset="0"/>
              <a:buChar char="•"/>
              <a:defRPr sz="1600">
                <a:solidFill>
                  <a:schemeClr val="tx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7" name="直線コネクタ 6"/>
          <p:cNvCxnSpPr/>
          <p:nvPr userDrawn="1"/>
        </p:nvCxnSpPr>
        <p:spPr>
          <a:xfrm>
            <a:off x="292348" y="908931"/>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2018 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356976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468000" y="46032"/>
            <a:ext cx="897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dirty="0"/>
              <a:t>マスター タイトルの書式設定</a:t>
            </a:r>
          </a:p>
        </p:txBody>
      </p:sp>
      <p:cxnSp>
        <p:nvCxnSpPr>
          <p:cNvPr id="7" name="直線コネクタ 6"/>
          <p:cNvCxnSpPr/>
          <p:nvPr userDrawn="1"/>
        </p:nvCxnSpPr>
        <p:spPr>
          <a:xfrm>
            <a:off x="292348" y="908931"/>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5"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2018 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382870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1DFF8A6-EE54-4210-8F3C-CB7615268D43}" type="slidenum">
              <a:rPr lang="en-US" altLang="ja-JP"/>
              <a:pPr/>
              <a:t>‹#›</a:t>
            </a:fld>
            <a:endParaRPr lang="en-US" altLang="ja-JP"/>
          </a:p>
        </p:txBody>
      </p:sp>
    </p:spTree>
    <p:extLst>
      <p:ext uri="{BB962C8B-B14F-4D97-AF65-F5344CB8AC3E}">
        <p14:creationId xmlns:p14="http://schemas.microsoft.com/office/powerpoint/2010/main" val="234772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8C93D0C7-FBAC-4E2F-B3EE-67DD7DD765C6}" type="slidenum">
              <a:rPr lang="en-US" altLang="ja-JP"/>
              <a:pPr/>
              <a:t>‹#›</a:t>
            </a:fld>
            <a:endParaRPr lang="en-US" altLang="ja-JP"/>
          </a:p>
        </p:txBody>
      </p:sp>
    </p:spTree>
    <p:extLst>
      <p:ext uri="{BB962C8B-B14F-4D97-AF65-F5344CB8AC3E}">
        <p14:creationId xmlns:p14="http://schemas.microsoft.com/office/powerpoint/2010/main" val="391736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95300" y="981075"/>
            <a:ext cx="43815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9200" y="981075"/>
            <a:ext cx="43815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6AFFE1A4-D84F-4FD7-B421-8E89443BA148}" type="slidenum">
              <a:rPr lang="en-US" altLang="ja-JP"/>
              <a:pPr/>
              <a:t>‹#›</a:t>
            </a:fld>
            <a:endParaRPr lang="en-US" altLang="ja-JP"/>
          </a:p>
        </p:txBody>
      </p:sp>
    </p:spTree>
    <p:extLst>
      <p:ext uri="{BB962C8B-B14F-4D97-AF65-F5344CB8AC3E}">
        <p14:creationId xmlns:p14="http://schemas.microsoft.com/office/powerpoint/2010/main" val="338909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2F273A21-F769-4B8F-9EF9-B61693594D95}" type="slidenum">
              <a:rPr lang="en-US" altLang="ja-JP"/>
              <a:pPr/>
              <a:t>‹#›</a:t>
            </a:fld>
            <a:endParaRPr lang="en-US" altLang="ja-JP"/>
          </a:p>
        </p:txBody>
      </p:sp>
    </p:spTree>
    <p:extLst>
      <p:ext uri="{BB962C8B-B14F-4D97-AF65-F5344CB8AC3E}">
        <p14:creationId xmlns:p14="http://schemas.microsoft.com/office/powerpoint/2010/main" val="51363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E73DBEDE-3FD2-467D-B95D-ECC9E8BFD38F}" type="slidenum">
              <a:rPr lang="en-US" altLang="ja-JP"/>
              <a:pPr/>
              <a:t>‹#›</a:t>
            </a:fld>
            <a:endParaRPr lang="en-US" altLang="ja-JP"/>
          </a:p>
        </p:txBody>
      </p:sp>
    </p:spTree>
    <p:extLst>
      <p:ext uri="{BB962C8B-B14F-4D97-AF65-F5344CB8AC3E}">
        <p14:creationId xmlns:p14="http://schemas.microsoft.com/office/powerpoint/2010/main" val="212985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4C910578-D3E6-472F-AE39-46045EBBA788}" type="slidenum">
              <a:rPr lang="en-US" altLang="ja-JP"/>
              <a:pPr/>
              <a:t>‹#›</a:t>
            </a:fld>
            <a:endParaRPr lang="en-US" altLang="ja-JP"/>
          </a:p>
        </p:txBody>
      </p:sp>
    </p:spTree>
    <p:extLst>
      <p:ext uri="{BB962C8B-B14F-4D97-AF65-F5344CB8AC3E}">
        <p14:creationId xmlns:p14="http://schemas.microsoft.com/office/powerpoint/2010/main" val="369944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024D3F74-1EBF-49FB-A377-5BEDF230D590}" type="slidenum">
              <a:rPr lang="en-US" altLang="ja-JP"/>
              <a:pPr/>
              <a:t>‹#›</a:t>
            </a:fld>
            <a:endParaRPr lang="en-US" altLang="ja-JP"/>
          </a:p>
        </p:txBody>
      </p:sp>
    </p:spTree>
    <p:extLst>
      <p:ext uri="{BB962C8B-B14F-4D97-AF65-F5344CB8AC3E}">
        <p14:creationId xmlns:p14="http://schemas.microsoft.com/office/powerpoint/2010/main" val="129853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D3DEDC0E-0906-46FE-ADD4-7F1004ACD6C4}" type="slidenum">
              <a:rPr lang="en-US" altLang="ja-JP"/>
              <a:pPr/>
              <a:t>‹#›</a:t>
            </a:fld>
            <a:endParaRPr lang="en-US" altLang="ja-JP"/>
          </a:p>
        </p:txBody>
      </p:sp>
    </p:spTree>
    <p:extLst>
      <p:ext uri="{BB962C8B-B14F-4D97-AF65-F5344CB8AC3E}">
        <p14:creationId xmlns:p14="http://schemas.microsoft.com/office/powerpoint/2010/main" val="2995733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95300" y="981075"/>
            <a:ext cx="8915400" cy="514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495300" y="6245225"/>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ja-JP"/>
          </a:p>
        </p:txBody>
      </p:sp>
      <p:sp>
        <p:nvSpPr>
          <p:cNvPr id="1029" name="Rectangle 5"/>
          <p:cNvSpPr>
            <a:spLocks noGrp="1" noChangeArrowheads="1"/>
          </p:cNvSpPr>
          <p:nvPr>
            <p:ph type="ftr" sz="quarter" idx="3"/>
          </p:nvPr>
        </p:nvSpPr>
        <p:spPr bwMode="auto">
          <a:xfrm>
            <a:off x="3384550" y="6245225"/>
            <a:ext cx="3136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ja-JP"/>
          </a:p>
        </p:txBody>
      </p:sp>
      <p:sp>
        <p:nvSpPr>
          <p:cNvPr id="1031" name="Rectangle 7"/>
          <p:cNvSpPr>
            <a:spLocks noChangeArrowheads="1"/>
          </p:cNvSpPr>
          <p:nvPr userDrawn="1"/>
        </p:nvSpPr>
        <p:spPr bwMode="auto">
          <a:xfrm>
            <a:off x="0" y="-12700"/>
            <a:ext cx="9906000" cy="65563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 name="Rectangle 2"/>
          <p:cNvSpPr>
            <a:spLocks noGrp="1" noChangeArrowheads="1"/>
          </p:cNvSpPr>
          <p:nvPr>
            <p:ph type="title"/>
          </p:nvPr>
        </p:nvSpPr>
        <p:spPr bwMode="auto">
          <a:xfrm>
            <a:off x="508000" y="0"/>
            <a:ext cx="891540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6"/>
          <p:cNvSpPr>
            <a:spLocks noGrp="1" noChangeArrowheads="1"/>
          </p:cNvSpPr>
          <p:nvPr>
            <p:ph type="sldNum" sz="quarter" idx="4"/>
          </p:nvPr>
        </p:nvSpPr>
        <p:spPr bwMode="auto">
          <a:xfrm>
            <a:off x="9280525" y="398463"/>
            <a:ext cx="557213"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8F741FB3-BD6B-40AB-AB61-76A93EAC5D80}" type="slidenum">
              <a:rPr lang="en-US" altLang="ja-JP"/>
              <a:pPr/>
              <a:t>‹#›</a:t>
            </a:fld>
            <a:endParaRPr lang="en-US" altLang="ja-JP"/>
          </a:p>
        </p:txBody>
      </p:sp>
      <p:pic>
        <p:nvPicPr>
          <p:cNvPr id="8" name="図 7" descr="画面の領域"/>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3600">
          <a:solidFill>
            <a:schemeClr val="bg1"/>
          </a:solidFill>
          <a:latin typeface="+mj-lt"/>
          <a:ea typeface="+mj-ea"/>
          <a:cs typeface="+mj-cs"/>
        </a:defRPr>
      </a:lvl1pPr>
      <a:lvl2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2pPr>
      <a:lvl3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3pPr>
      <a:lvl4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4pPr>
      <a:lvl5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5pPr>
      <a:lvl6pPr marL="4572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6pPr>
      <a:lvl7pPr marL="9144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7pPr>
      <a:lvl8pPr marL="13716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8pPr>
      <a:lvl9pPr marL="18288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675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rtl="0" eaLnBrk="1" fontAlgn="base" hangingPunct="1">
        <a:spcBef>
          <a:spcPct val="0"/>
        </a:spcBef>
        <a:spcAft>
          <a:spcPct val="0"/>
        </a:spcAft>
        <a:defRPr kumimoji="1" sz="28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5pPr>
      <a:lvl6pPr marL="389170"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6pPr>
      <a:lvl7pPr marL="778297"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7pPr>
      <a:lvl8pPr marL="1167429"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8pPr>
      <a:lvl9pPr marL="1556578"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9pPr>
    </p:titleStyle>
    <p:bodyStyle>
      <a:lvl1pPr marL="291857" indent="-291857" algn="l" rtl="0" eaLnBrk="1" fontAlgn="base" hangingPunct="1">
        <a:spcBef>
          <a:spcPct val="20000"/>
        </a:spcBef>
        <a:spcAft>
          <a:spcPct val="0"/>
        </a:spcAft>
        <a:defRPr kumimoji="1" sz="2500">
          <a:solidFill>
            <a:schemeClr val="tx1"/>
          </a:solidFill>
          <a:latin typeface="+mn-lt"/>
          <a:ea typeface="+mn-ea"/>
          <a:cs typeface="HGP創英角ｺﾞｼｯｸUB" pitchFamily="50" charset="-128"/>
        </a:defRPr>
      </a:lvl1pPr>
      <a:lvl2pPr marL="632357" indent="-243149" algn="l" rtl="0" eaLnBrk="1" fontAlgn="base" hangingPunct="1">
        <a:spcBef>
          <a:spcPct val="20000"/>
        </a:spcBef>
        <a:spcAft>
          <a:spcPct val="0"/>
        </a:spcAft>
        <a:buChar char="–"/>
        <a:defRPr kumimoji="1" sz="2100">
          <a:solidFill>
            <a:schemeClr val="tx1"/>
          </a:solidFill>
          <a:latin typeface="+mn-lt"/>
          <a:ea typeface="+mn-ea"/>
          <a:cs typeface="HGP創英角ｺﾞｼｯｸUB" pitchFamily="50" charset="-128"/>
        </a:defRPr>
      </a:lvl2pPr>
      <a:lvl3pPr marL="972858" indent="-194601" algn="l" rtl="0" eaLnBrk="1" fontAlgn="base" hangingPunct="1">
        <a:spcBef>
          <a:spcPct val="20000"/>
        </a:spcBef>
        <a:spcAft>
          <a:spcPct val="0"/>
        </a:spcAft>
        <a:buChar char="•"/>
        <a:defRPr kumimoji="1" sz="2100">
          <a:solidFill>
            <a:schemeClr val="tx1"/>
          </a:solidFill>
          <a:latin typeface="+mn-lt"/>
          <a:ea typeface="+mn-ea"/>
          <a:cs typeface="HGP創英角ｺﾞｼｯｸUB" pitchFamily="50" charset="-128"/>
        </a:defRPr>
      </a:lvl3pPr>
      <a:lvl4pPr marL="1362001" indent="-194601" algn="l" rtl="0" eaLnBrk="1" fontAlgn="base" hangingPunct="1">
        <a:spcBef>
          <a:spcPct val="20000"/>
        </a:spcBef>
        <a:spcAft>
          <a:spcPct val="0"/>
        </a:spcAft>
        <a:defRPr kumimoji="1" sz="1800">
          <a:solidFill>
            <a:schemeClr val="tx1"/>
          </a:solidFill>
          <a:latin typeface="+mn-lt"/>
          <a:ea typeface="+mn-ea"/>
          <a:cs typeface="HGP創英角ｺﾞｼｯｸUB" pitchFamily="50" charset="-128"/>
        </a:defRPr>
      </a:lvl4pPr>
      <a:lvl5pPr marL="1751148" indent="-194601" algn="l" rtl="0" eaLnBrk="1" fontAlgn="base" hangingPunct="1">
        <a:spcBef>
          <a:spcPct val="20000"/>
        </a:spcBef>
        <a:spcAft>
          <a:spcPct val="0"/>
        </a:spcAft>
        <a:defRPr kumimoji="1" sz="1800">
          <a:solidFill>
            <a:schemeClr val="tx1"/>
          </a:solidFill>
          <a:latin typeface="+mn-lt"/>
          <a:ea typeface="+mn-ea"/>
          <a:cs typeface="HGP創英角ｺﾞｼｯｸUB" pitchFamily="50" charset="-128"/>
        </a:defRPr>
      </a:lvl5pPr>
      <a:lvl6pPr marL="2140299" indent="-194601" algn="l" rtl="0" eaLnBrk="1" fontAlgn="base" hangingPunct="1">
        <a:spcBef>
          <a:spcPct val="20000"/>
        </a:spcBef>
        <a:spcAft>
          <a:spcPct val="0"/>
        </a:spcAft>
        <a:buChar char="»"/>
        <a:defRPr kumimoji="1" sz="1800">
          <a:solidFill>
            <a:schemeClr val="tx1"/>
          </a:solidFill>
          <a:latin typeface="+mn-lt"/>
          <a:ea typeface="+mn-ea"/>
        </a:defRPr>
      </a:lvl6pPr>
      <a:lvl7pPr marL="2529447" indent="-194601" algn="l" rtl="0" eaLnBrk="1" fontAlgn="base" hangingPunct="1">
        <a:spcBef>
          <a:spcPct val="20000"/>
        </a:spcBef>
        <a:spcAft>
          <a:spcPct val="0"/>
        </a:spcAft>
        <a:buChar char="»"/>
        <a:defRPr kumimoji="1" sz="1800">
          <a:solidFill>
            <a:schemeClr val="tx1"/>
          </a:solidFill>
          <a:latin typeface="+mn-lt"/>
          <a:ea typeface="+mn-ea"/>
        </a:defRPr>
      </a:lvl7pPr>
      <a:lvl8pPr marL="2918586" indent="-194601" algn="l" rtl="0" eaLnBrk="1" fontAlgn="base" hangingPunct="1">
        <a:spcBef>
          <a:spcPct val="20000"/>
        </a:spcBef>
        <a:spcAft>
          <a:spcPct val="0"/>
        </a:spcAft>
        <a:buChar char="»"/>
        <a:defRPr kumimoji="1" sz="1800">
          <a:solidFill>
            <a:schemeClr val="tx1"/>
          </a:solidFill>
          <a:latin typeface="+mn-lt"/>
          <a:ea typeface="+mn-ea"/>
        </a:defRPr>
      </a:lvl8pPr>
      <a:lvl9pPr marL="3307733" indent="-194601" algn="l" rtl="0" eaLnBrk="1" fontAlgn="base" hangingPunct="1">
        <a:spcBef>
          <a:spcPct val="20000"/>
        </a:spcBef>
        <a:spcAft>
          <a:spcPct val="0"/>
        </a:spcAft>
        <a:buChar char="»"/>
        <a:defRPr kumimoji="1" sz="1800">
          <a:solidFill>
            <a:schemeClr val="tx1"/>
          </a:solidFill>
          <a:latin typeface="+mn-lt"/>
          <a:ea typeface="+mn-ea"/>
        </a:defRPr>
      </a:lvl9pPr>
    </p:bodyStyle>
    <p:otherStyle>
      <a:defPPr>
        <a:defRPr lang="ja-JP"/>
      </a:defPPr>
      <a:lvl1pPr marL="0" algn="l" defTabSz="778297" rtl="0" eaLnBrk="1" latinLnBrk="0" hangingPunct="1">
        <a:defRPr kumimoji="1" sz="1500" kern="1200">
          <a:solidFill>
            <a:schemeClr val="tx1"/>
          </a:solidFill>
          <a:latin typeface="+mn-lt"/>
          <a:ea typeface="+mn-ea"/>
          <a:cs typeface="+mn-cs"/>
        </a:defRPr>
      </a:lvl1pPr>
      <a:lvl2pPr marL="389170" algn="l" defTabSz="778297" rtl="0" eaLnBrk="1" latinLnBrk="0" hangingPunct="1">
        <a:defRPr kumimoji="1" sz="1500" kern="1200">
          <a:solidFill>
            <a:schemeClr val="tx1"/>
          </a:solidFill>
          <a:latin typeface="+mn-lt"/>
          <a:ea typeface="+mn-ea"/>
          <a:cs typeface="+mn-cs"/>
        </a:defRPr>
      </a:lvl2pPr>
      <a:lvl3pPr marL="778297" algn="l" defTabSz="778297" rtl="0" eaLnBrk="1" latinLnBrk="0" hangingPunct="1">
        <a:defRPr kumimoji="1" sz="1500" kern="1200">
          <a:solidFill>
            <a:schemeClr val="tx1"/>
          </a:solidFill>
          <a:latin typeface="+mn-lt"/>
          <a:ea typeface="+mn-ea"/>
          <a:cs typeface="+mn-cs"/>
        </a:defRPr>
      </a:lvl3pPr>
      <a:lvl4pPr marL="1167429" algn="l" defTabSz="778297" rtl="0" eaLnBrk="1" latinLnBrk="0" hangingPunct="1">
        <a:defRPr kumimoji="1" sz="1500" kern="1200">
          <a:solidFill>
            <a:schemeClr val="tx1"/>
          </a:solidFill>
          <a:latin typeface="+mn-lt"/>
          <a:ea typeface="+mn-ea"/>
          <a:cs typeface="+mn-cs"/>
        </a:defRPr>
      </a:lvl4pPr>
      <a:lvl5pPr marL="1556578" algn="l" defTabSz="778297" rtl="0" eaLnBrk="1" latinLnBrk="0" hangingPunct="1">
        <a:defRPr kumimoji="1" sz="1500" kern="1200">
          <a:solidFill>
            <a:schemeClr val="tx1"/>
          </a:solidFill>
          <a:latin typeface="+mn-lt"/>
          <a:ea typeface="+mn-ea"/>
          <a:cs typeface="+mn-cs"/>
        </a:defRPr>
      </a:lvl5pPr>
      <a:lvl6pPr marL="1945723" algn="l" defTabSz="778297" rtl="0" eaLnBrk="1" latinLnBrk="0" hangingPunct="1">
        <a:defRPr kumimoji="1" sz="1500" kern="1200">
          <a:solidFill>
            <a:schemeClr val="tx1"/>
          </a:solidFill>
          <a:latin typeface="+mn-lt"/>
          <a:ea typeface="+mn-ea"/>
          <a:cs typeface="+mn-cs"/>
        </a:defRPr>
      </a:lvl6pPr>
      <a:lvl7pPr marL="2334872" algn="l" defTabSz="778297" rtl="0" eaLnBrk="1" latinLnBrk="0" hangingPunct="1">
        <a:defRPr kumimoji="1" sz="1500" kern="1200">
          <a:solidFill>
            <a:schemeClr val="tx1"/>
          </a:solidFill>
          <a:latin typeface="+mn-lt"/>
          <a:ea typeface="+mn-ea"/>
          <a:cs typeface="+mn-cs"/>
        </a:defRPr>
      </a:lvl7pPr>
      <a:lvl8pPr marL="2724014" algn="l" defTabSz="778297" rtl="0" eaLnBrk="1" latinLnBrk="0" hangingPunct="1">
        <a:defRPr kumimoji="1" sz="1500" kern="1200">
          <a:solidFill>
            <a:schemeClr val="tx1"/>
          </a:solidFill>
          <a:latin typeface="+mn-lt"/>
          <a:ea typeface="+mn-ea"/>
          <a:cs typeface="+mn-cs"/>
        </a:defRPr>
      </a:lvl8pPr>
      <a:lvl9pPr marL="3113164" algn="l" defTabSz="778297" rtl="0" eaLnBrk="1" latinLnBrk="0" hangingPunct="1">
        <a:defRPr kumimoji="1"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600" dirty="0"/>
              <a:t>OSS Compliance - Education</a:t>
            </a:r>
            <a:r>
              <a:rPr lang="ja-JP" altLang="en-US" sz="2600" dirty="0"/>
              <a:t> </a:t>
            </a:r>
            <a:r>
              <a:rPr lang="en-US" altLang="ja-JP" sz="2600" dirty="0"/>
              <a:t>/ Awareness</a:t>
            </a:r>
            <a:endParaRPr lang="ja-JP" altLang="en-US" sz="2600" dirty="0"/>
          </a:p>
        </p:txBody>
      </p:sp>
      <p:graphicFrame>
        <p:nvGraphicFramePr>
          <p:cNvPr id="5" name="表 4"/>
          <p:cNvGraphicFramePr>
            <a:graphicFrameLocks noGrp="1"/>
          </p:cNvGraphicFramePr>
          <p:nvPr>
            <p:extLst>
              <p:ext uri="{D42A27DB-BD31-4B8C-83A1-F6EECF244321}">
                <p14:modId xmlns:p14="http://schemas.microsoft.com/office/powerpoint/2010/main" val="2527960671"/>
              </p:ext>
            </p:extLst>
          </p:nvPr>
        </p:nvGraphicFramePr>
        <p:xfrm>
          <a:off x="426245" y="908720"/>
          <a:ext cx="9053510" cy="5760640"/>
        </p:xfrm>
        <a:graphic>
          <a:graphicData uri="http://schemas.openxmlformats.org/drawingml/2006/table">
            <a:tbl>
              <a:tblPr firstRow="1" bandRow="1">
                <a:tableStyleId>{F5AB1C69-6EDB-4FF4-983F-18BD219EF322}</a:tableStyleId>
              </a:tblPr>
              <a:tblGrid>
                <a:gridCol w="937363">
                  <a:extLst>
                    <a:ext uri="{9D8B030D-6E8A-4147-A177-3AD203B41FA5}">
                      <a16:colId xmlns:a16="http://schemas.microsoft.com/office/drawing/2014/main" xmlns="" val="20000"/>
                    </a:ext>
                  </a:extLst>
                </a:gridCol>
                <a:gridCol w="397924">
                  <a:extLst>
                    <a:ext uri="{9D8B030D-6E8A-4147-A177-3AD203B41FA5}">
                      <a16:colId xmlns:a16="http://schemas.microsoft.com/office/drawing/2014/main" xmlns="" val="20001"/>
                    </a:ext>
                  </a:extLst>
                </a:gridCol>
                <a:gridCol w="4593831">
                  <a:extLst>
                    <a:ext uri="{9D8B030D-6E8A-4147-A177-3AD203B41FA5}">
                      <a16:colId xmlns:a16="http://schemas.microsoft.com/office/drawing/2014/main" xmlns="" val="20002"/>
                    </a:ext>
                  </a:extLst>
                </a:gridCol>
                <a:gridCol w="1142963">
                  <a:extLst>
                    <a:ext uri="{9D8B030D-6E8A-4147-A177-3AD203B41FA5}">
                      <a16:colId xmlns:a16="http://schemas.microsoft.com/office/drawing/2014/main" xmlns="" val="20003"/>
                    </a:ext>
                  </a:extLst>
                </a:gridCol>
                <a:gridCol w="1981429">
                  <a:extLst>
                    <a:ext uri="{9D8B030D-6E8A-4147-A177-3AD203B41FA5}">
                      <a16:colId xmlns:a16="http://schemas.microsoft.com/office/drawing/2014/main" xmlns="" val="20004"/>
                    </a:ext>
                  </a:extLst>
                </a:gridCol>
              </a:tblGrid>
              <a:tr h="375887">
                <a:tc gridSpan="2">
                  <a:txBody>
                    <a:bodyPr/>
                    <a:lstStyle/>
                    <a:p>
                      <a:r>
                        <a:rPr kumimoji="1" lang="en-US" altLang="ja-JP" sz="1500" b="0" dirty="0">
                          <a:solidFill>
                            <a:schemeClr val="tx1"/>
                          </a:solidFill>
                        </a:rPr>
                        <a:t>Company</a:t>
                      </a:r>
                      <a:endParaRPr kumimoji="1" lang="ja-JP" altLang="en-US" sz="15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500" b="0" dirty="0">
                          <a:solidFill>
                            <a:schemeClr val="tx1"/>
                          </a:solidFill>
                        </a:rPr>
                        <a:t>Panasonic Corporation</a:t>
                      </a:r>
                      <a:endParaRPr kumimoji="1" lang="ja-JP" altLang="en-US" sz="15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500" b="0" dirty="0">
                          <a:solidFill>
                            <a:schemeClr val="tx1"/>
                          </a:solidFill>
                        </a:rPr>
                        <a:t>Wiki</a:t>
                      </a:r>
                      <a:endParaRPr kumimoji="1" lang="ja-JP" altLang="en-US" sz="15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b="0" dirty="0">
                          <a:solidFill>
                            <a:schemeClr val="tx1"/>
                          </a:solidFill>
                        </a:rPr>
                        <a:t>    </a:t>
                      </a:r>
                      <a:r>
                        <a:rPr kumimoji="1" lang="en-US" altLang="ja-JP" sz="1600" b="0" dirty="0">
                          <a:solidFill>
                            <a:schemeClr val="tx1"/>
                          </a:solidFill>
                        </a:rPr>
                        <a:t>OK</a:t>
                      </a:r>
                      <a:r>
                        <a:rPr kumimoji="1" lang="ja-JP" altLang="en-US" sz="1600" b="0" baseline="0" dirty="0">
                          <a:solidFill>
                            <a:schemeClr val="tx1"/>
                          </a:solidFill>
                        </a:rPr>
                        <a:t>  </a:t>
                      </a:r>
                      <a:r>
                        <a:rPr kumimoji="1" lang="en-US" altLang="ja-JP" sz="1600" b="0" baseline="0" dirty="0">
                          <a:solidFill>
                            <a:schemeClr val="tx1"/>
                          </a:solidFill>
                        </a:rPr>
                        <a:t>/</a:t>
                      </a:r>
                      <a:r>
                        <a:rPr kumimoji="1" lang="ja-JP" altLang="en-US" sz="1600" b="0" baseline="0" dirty="0">
                          <a:solidFill>
                            <a:schemeClr val="tx1"/>
                          </a:solidFill>
                        </a:rPr>
                        <a:t> </a:t>
                      </a:r>
                      <a:r>
                        <a:rPr kumimoji="1" lang="en-US" altLang="ja-JP" sz="1600" b="0" baseline="0" dirty="0">
                          <a:solidFill>
                            <a:schemeClr val="tx1"/>
                          </a:solidFill>
                        </a:rPr>
                        <a:t>NG</a:t>
                      </a:r>
                      <a:endParaRPr kumimoji="1" lang="ja-JP" altLang="en-US" sz="16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5887">
                <a:tc gridSpan="2">
                  <a:txBody>
                    <a:bodyPr/>
                    <a:lstStyle/>
                    <a:p>
                      <a:r>
                        <a:rPr kumimoji="1" lang="en-US" altLang="ja-JP" sz="1500" b="0" dirty="0">
                          <a:solidFill>
                            <a:schemeClr val="tx1"/>
                          </a:solidFill>
                        </a:rPr>
                        <a:t>Presenter</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500" dirty="0">
                          <a:solidFill>
                            <a:schemeClr val="tx1"/>
                          </a:solidFill>
                        </a:rPr>
                        <a:t>Shinsuke Kato</a:t>
                      </a:r>
                      <a:endParaRPr kumimoji="1" lang="ja-JP" altLang="en-US" sz="150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500" b="0" dirty="0">
                          <a:solidFill>
                            <a:schemeClr val="tx1"/>
                          </a:solidFill>
                        </a:rPr>
                        <a:t>Date</a:t>
                      </a:r>
                      <a:endParaRPr kumimoji="1" lang="ja-JP" altLang="en-US" sz="15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b="0" dirty="0">
                          <a:solidFill>
                            <a:schemeClr val="tx1"/>
                          </a:solidFill>
                        </a:rPr>
                        <a:t>2018/05/24</a:t>
                      </a:r>
                      <a:endParaRPr kumimoji="1" lang="ja-JP" altLang="en-US" sz="16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11298">
                <a:tc gridSpan="5">
                  <a:txBody>
                    <a:bodyPr/>
                    <a:lstStyle/>
                    <a:p>
                      <a:endParaRPr kumimoji="1" lang="ja-JP" altLang="en-US" sz="7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xmlns="" val="10002"/>
                  </a:ext>
                </a:extLst>
              </a:tr>
              <a:tr h="1688157">
                <a:tc>
                  <a:txBody>
                    <a:bodyPr/>
                    <a:lstStyle/>
                    <a:p>
                      <a:pPr algn="ctr"/>
                      <a:r>
                        <a:rPr kumimoji="1" lang="en-US" altLang="ja-JP" sz="1600" b="0" dirty="0">
                          <a:solidFill>
                            <a:schemeClr val="tx1"/>
                          </a:solidFill>
                        </a:rPr>
                        <a:t>Item</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sz="1500" b="0" baseline="0" dirty="0">
                          <a:solidFill>
                            <a:schemeClr val="tx1"/>
                          </a:solidFill>
                        </a:rPr>
                        <a:t>OSS Compliance Seminar (2 hour. Held per 2 year. In the each division. For 400 persons in the year.</a:t>
                      </a:r>
                    </a:p>
                    <a:p>
                      <a:pPr marL="631825" lvl="1" indent="-174625">
                        <a:buFont typeface="Arial" panose="020B0604020202020204" pitchFamily="34" charset="0"/>
                        <a:buChar char="•"/>
                      </a:pPr>
                      <a:r>
                        <a:rPr kumimoji="1" lang="en-US" altLang="ja-JP" sz="1500" b="0" baseline="0" dirty="0">
                          <a:solidFill>
                            <a:schemeClr val="tx1"/>
                          </a:solidFill>
                        </a:rPr>
                        <a:t>The seminar is held in each section. The attendees are 20 – 150. The target is not only the engineers but also legal/IP members.</a:t>
                      </a:r>
                    </a:p>
                    <a:p>
                      <a:pPr marL="174625" indent="-174625">
                        <a:buFont typeface="Arial" panose="020B0604020202020204" pitchFamily="34" charset="0"/>
                        <a:buChar char="•"/>
                      </a:pPr>
                      <a:r>
                        <a:rPr kumimoji="1" lang="en-US" altLang="ja-JP" sz="1500" b="0" baseline="0" dirty="0">
                          <a:solidFill>
                            <a:schemeClr val="tx1"/>
                          </a:solidFill>
                        </a:rPr>
                        <a:t>OSS e-test (only 20 questions and all are easy. For over 1,000 persons.</a:t>
                      </a:r>
                    </a:p>
                    <a:p>
                      <a:pPr marL="174625" indent="-174625">
                        <a:buFont typeface="Arial" panose="020B0604020202020204" pitchFamily="34" charset="0"/>
                        <a:buChar char="•"/>
                      </a:pPr>
                      <a:r>
                        <a:rPr kumimoji="1" lang="en-US" altLang="ja-JP" sz="1500" b="0" baseline="0" dirty="0">
                          <a:solidFill>
                            <a:schemeClr val="tx1"/>
                          </a:solidFill>
                        </a:rPr>
                        <a:t>Release the news paper of the OSS compliance in the company </a:t>
                      </a:r>
                      <a:r>
                        <a:rPr kumimoji="1" lang="en-US" altLang="ja-JP" sz="1500" b="0" baseline="0" dirty="0" smtClean="0">
                          <a:solidFill>
                            <a:schemeClr val="tx1"/>
                          </a:solidFill>
                        </a:rPr>
                        <a:t>(irregularly)</a:t>
                      </a:r>
                      <a:endParaRPr kumimoji="1" lang="en-US" altLang="ja-JP" sz="1500" b="0" baseline="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xmlns="" val="10003"/>
                  </a:ext>
                </a:extLst>
              </a:tr>
              <a:tr h="620549">
                <a:tc>
                  <a:txBody>
                    <a:bodyPr/>
                    <a:lstStyle/>
                    <a:p>
                      <a:pPr algn="ctr"/>
                      <a:r>
                        <a:rPr kumimoji="1" lang="en-US" altLang="ja-JP" sz="1600" b="0" dirty="0">
                          <a:solidFill>
                            <a:schemeClr val="tx1"/>
                          </a:solidFill>
                        </a:rPr>
                        <a:t>Issue</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sz="1500" b="0" dirty="0">
                          <a:solidFill>
                            <a:schemeClr val="tx1"/>
                          </a:solidFill>
                        </a:rPr>
                        <a:t>Creating a unified operation system throughout the entire company including the global supply chain</a:t>
                      </a:r>
                      <a:endParaRPr kumimoji="1" lang="ja-JP" altLang="en-US" sz="15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04"/>
                  </a:ext>
                </a:extLst>
              </a:tr>
              <a:tr h="2488862">
                <a:tc>
                  <a:txBody>
                    <a:bodyPr/>
                    <a:lstStyle/>
                    <a:p>
                      <a:pPr algn="ctr"/>
                      <a:r>
                        <a:rPr kumimoji="1" lang="en-US" altLang="ja-JP" sz="1500" b="0" dirty="0">
                          <a:solidFill>
                            <a:schemeClr val="tx1"/>
                          </a:solidFill>
                        </a:rPr>
                        <a:t>Sample</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sz="1500" b="0" dirty="0">
                          <a:solidFill>
                            <a:schemeClr val="tx1"/>
                          </a:solidFill>
                        </a:rPr>
                        <a:t>(as a whole and general theory) Do not abide by the OSS compliance terms is “copyright infringement”. Do Panasonic do the business in such situation?</a:t>
                      </a:r>
                    </a:p>
                    <a:p>
                      <a:pPr marL="174625" indent="-174625">
                        <a:buFont typeface="Arial" panose="020B0604020202020204" pitchFamily="34" charset="0"/>
                        <a:buChar char="•"/>
                      </a:pPr>
                      <a:r>
                        <a:rPr kumimoji="1" lang="en-US" altLang="ja-JP" sz="1500" b="0" dirty="0">
                          <a:solidFill>
                            <a:schemeClr val="tx1"/>
                          </a:solidFill>
                        </a:rPr>
                        <a:t>When developing the software, of course, you know the all software you use. The software management for the OSS compliance is not for the only OSS, it’s one of the management for the all software.</a:t>
                      </a:r>
                    </a:p>
                    <a:p>
                      <a:pPr marL="174625" indent="-174625">
                        <a:buFont typeface="Arial" panose="020B0604020202020204" pitchFamily="34" charset="0"/>
                        <a:buChar char="•"/>
                      </a:pPr>
                      <a:r>
                        <a:rPr kumimoji="1" lang="en-US" altLang="ja-JP" sz="1500" b="0" dirty="0">
                          <a:solidFill>
                            <a:schemeClr val="tx1"/>
                          </a:solidFill>
                        </a:rPr>
                        <a:t>When developing and releasing the device or service, we should apply for the various conditions/terms. The OSS compliance terms is one of them. Maybe, it’s easier than the other serious terms.</a:t>
                      </a:r>
                      <a:endParaRPr kumimoji="1" lang="en-US" altLang="ja-JP" sz="1300" b="0" dirty="0">
                        <a:solidFill>
                          <a:schemeClr val="tx1"/>
                        </a:solidFill>
                      </a:endParaRP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05"/>
                  </a:ext>
                </a:extLst>
              </a:tr>
            </a:tbl>
          </a:graphicData>
        </a:graphic>
      </p:graphicFrame>
      <p:sp>
        <p:nvSpPr>
          <p:cNvPr id="8" name="角丸四角形 7"/>
          <p:cNvSpPr/>
          <p:nvPr/>
        </p:nvSpPr>
        <p:spPr bwMode="auto">
          <a:xfrm>
            <a:off x="7783814" y="944829"/>
            <a:ext cx="409546" cy="251923"/>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4295" tIns="37148" rIns="74295" bIns="37148" numCol="1" rtlCol="0" anchor="t" anchorCtr="0" compatLnSpc="1">
            <a:prstTxWarp prst="textNoShape">
              <a:avLst/>
            </a:prstTxWarp>
          </a:bodyPr>
          <a:lstStyle/>
          <a:p>
            <a:pPr fontAlgn="base">
              <a:spcBef>
                <a:spcPct val="0"/>
              </a:spcBef>
              <a:spcAft>
                <a:spcPct val="0"/>
              </a:spcAft>
            </a:pPr>
            <a:endParaRPr lang="ja-JP" altLang="en-US">
              <a:latin typeface="Arial Black" pitchFamily="34" charset="0"/>
              <a:ea typeface="HGP創英角ｺﾞｼｯｸUB" pitchFamily="50" charset="-128"/>
            </a:endParaRP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a:t>
            </a:fld>
            <a:endParaRPr lang="en-US" altLang="ja-JP"/>
          </a:p>
        </p:txBody>
      </p:sp>
    </p:spTree>
    <p:extLst>
      <p:ext uri="{BB962C8B-B14F-4D97-AF65-F5344CB8AC3E}">
        <p14:creationId xmlns:p14="http://schemas.microsoft.com/office/powerpoint/2010/main" val="304907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～教育・啓発～</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2</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2821793821"/>
              </p:ext>
            </p:extLst>
          </p:nvPr>
        </p:nvGraphicFramePr>
        <p:xfrm>
          <a:off x="259205" y="836712"/>
          <a:ext cx="9387591" cy="5760719"/>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xmlns="" val="20000"/>
                    </a:ext>
                  </a:extLst>
                </a:gridCol>
                <a:gridCol w="207248">
                  <a:extLst>
                    <a:ext uri="{9D8B030D-6E8A-4147-A177-3AD203B41FA5}">
                      <a16:colId xmlns:a16="http://schemas.microsoft.com/office/drawing/2014/main" xmlns="" val="20001"/>
                    </a:ext>
                  </a:extLst>
                </a:gridCol>
                <a:gridCol w="4536504">
                  <a:extLst>
                    <a:ext uri="{9D8B030D-6E8A-4147-A177-3AD203B41FA5}">
                      <a16:colId xmlns:a16="http://schemas.microsoft.com/office/drawing/2014/main" xmlns="" val="20002"/>
                    </a:ext>
                  </a:extLst>
                </a:gridCol>
                <a:gridCol w="1440160">
                  <a:extLst>
                    <a:ext uri="{9D8B030D-6E8A-4147-A177-3AD203B41FA5}">
                      <a16:colId xmlns:a16="http://schemas.microsoft.com/office/drawing/2014/main" xmlns="" val="20003"/>
                    </a:ext>
                  </a:extLst>
                </a:gridCol>
                <a:gridCol w="2258799">
                  <a:extLst>
                    <a:ext uri="{9D8B030D-6E8A-4147-A177-3AD203B41FA5}">
                      <a16:colId xmlns:a16="http://schemas.microsoft.com/office/drawing/2014/main" xmlns="" val="20004"/>
                    </a:ext>
                  </a:extLst>
                </a:gridCol>
              </a:tblGrid>
              <a:tr h="288032">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2000" b="0" dirty="0">
                          <a:solidFill>
                            <a:schemeClr val="tx1"/>
                          </a:solidFill>
                        </a:rPr>
                        <a:t>パナソニック株式会社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2000" b="0" dirty="0">
                          <a:solidFill>
                            <a:schemeClr val="tx1"/>
                          </a:solidFill>
                        </a:rPr>
                        <a:t>Wiki</a:t>
                      </a:r>
                      <a:r>
                        <a:rPr kumimoji="1" lang="ja-JP" altLang="en-US" sz="2000" b="0" dirty="0">
                          <a:solidFill>
                            <a:schemeClr val="tx1"/>
                          </a:solidFill>
                        </a:rPr>
                        <a:t>掲載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82312">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2000" b="0">
                          <a:solidFill>
                            <a:schemeClr val="tx1"/>
                          </a:solidFill>
                        </a:rPr>
                        <a:t>加藤 慎介</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2018/05/24</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04584">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xmlns="" val="10002"/>
                  </a:ext>
                </a:extLst>
              </a:tr>
              <a:tr h="126856">
                <a:tc gridSpan="2">
                  <a:txBody>
                    <a:bodyPr/>
                    <a:lstStyle/>
                    <a:p>
                      <a:pPr algn="ctr"/>
                      <a:r>
                        <a:rPr kumimoji="1" lang="ja-JP" altLang="en-US" sz="2000" b="0" dirty="0">
                          <a:solidFill>
                            <a:schemeClr val="tx1"/>
                          </a:solidFill>
                        </a:rPr>
                        <a:t>実施</a:t>
                      </a:r>
                      <a:endParaRPr kumimoji="1" lang="en-US" altLang="ja-JP" sz="2000" b="0" dirty="0">
                        <a:solidFill>
                          <a:schemeClr val="tx1"/>
                        </a:solidFill>
                      </a:endParaRPr>
                    </a:p>
                    <a:p>
                      <a:pPr algn="ctr"/>
                      <a:r>
                        <a:rPr kumimoji="1" lang="ja-JP" altLang="en-US" sz="2000" b="0" dirty="0">
                          <a:solidFill>
                            <a:schemeClr val="tx1"/>
                          </a:solidFill>
                        </a:rPr>
                        <a:t>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174625" indent="-174625">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ja-JP" altLang="en-US" b="0" baseline="0" dirty="0">
                          <a:solidFill>
                            <a:schemeClr val="tx1"/>
                          </a:solidFill>
                        </a:rPr>
                        <a:t> </a:t>
                      </a:r>
                      <a:r>
                        <a:rPr kumimoji="1" lang="en-US" altLang="ja-JP" b="0" baseline="0" dirty="0">
                          <a:solidFill>
                            <a:schemeClr val="tx1"/>
                          </a:solidFill>
                        </a:rPr>
                        <a:t>OSS</a:t>
                      </a:r>
                      <a:r>
                        <a:rPr kumimoji="1" lang="ja-JP" altLang="en-US" b="0" baseline="0" dirty="0">
                          <a:solidFill>
                            <a:schemeClr val="tx1"/>
                          </a:solidFill>
                        </a:rPr>
                        <a:t>コンプライアンスセミナー</a:t>
                      </a:r>
                      <a:r>
                        <a:rPr kumimoji="1" lang="en-US" altLang="ja-JP" b="0" baseline="0" dirty="0">
                          <a:solidFill>
                            <a:schemeClr val="tx1"/>
                          </a:solidFill>
                        </a:rPr>
                        <a:t>(</a:t>
                      </a:r>
                      <a:r>
                        <a:rPr kumimoji="1" lang="ja-JP" altLang="en-US" b="0" baseline="0" dirty="0">
                          <a:solidFill>
                            <a:schemeClr val="tx1"/>
                          </a:solidFill>
                        </a:rPr>
                        <a:t>ボリューム：</a:t>
                      </a:r>
                      <a:r>
                        <a:rPr kumimoji="1" lang="en-US" altLang="ja-JP" b="0" baseline="0" dirty="0">
                          <a:solidFill>
                            <a:schemeClr val="tx1"/>
                          </a:solidFill>
                        </a:rPr>
                        <a:t>2</a:t>
                      </a:r>
                      <a:r>
                        <a:rPr kumimoji="1" lang="ja-JP" altLang="en-US" b="0" baseline="0" dirty="0">
                          <a:solidFill>
                            <a:schemeClr val="tx1"/>
                          </a:solidFill>
                        </a:rPr>
                        <a:t>時間</a:t>
                      </a:r>
                      <a:r>
                        <a:rPr kumimoji="1" lang="en-US" altLang="ja-JP" b="0" baseline="0" dirty="0">
                          <a:solidFill>
                            <a:schemeClr val="tx1"/>
                          </a:solidFill>
                        </a:rPr>
                        <a:t>/</a:t>
                      </a:r>
                      <a:r>
                        <a:rPr kumimoji="1" lang="ja-JP" altLang="en-US" b="0" baseline="0" dirty="0">
                          <a:solidFill>
                            <a:schemeClr val="tx1"/>
                          </a:solidFill>
                        </a:rPr>
                        <a:t>回、頻度：</a:t>
                      </a:r>
                      <a:r>
                        <a:rPr kumimoji="1" lang="en-US" altLang="ja-JP" b="0" baseline="0" dirty="0">
                          <a:solidFill>
                            <a:schemeClr val="tx1"/>
                          </a:solidFill>
                        </a:rPr>
                        <a:t>1</a:t>
                      </a:r>
                      <a:r>
                        <a:rPr kumimoji="1" lang="ja-JP" altLang="en-US" b="0" baseline="0" dirty="0">
                          <a:solidFill>
                            <a:schemeClr val="tx1"/>
                          </a:solidFill>
                        </a:rPr>
                        <a:t>回</a:t>
                      </a:r>
                      <a:r>
                        <a:rPr kumimoji="1" lang="en-US" altLang="ja-JP" b="0" baseline="0" dirty="0">
                          <a:solidFill>
                            <a:schemeClr val="tx1"/>
                          </a:solidFill>
                        </a:rPr>
                        <a:t>/2</a:t>
                      </a:r>
                      <a:r>
                        <a:rPr kumimoji="1" lang="ja-JP" altLang="en-US" b="0" baseline="0" dirty="0">
                          <a:solidFill>
                            <a:schemeClr val="tx1"/>
                          </a:solidFill>
                        </a:rPr>
                        <a:t>年を目安に部門毎に実施、受講者数：</a:t>
                      </a:r>
                      <a:r>
                        <a:rPr kumimoji="1" lang="en-US" altLang="ja-JP" b="0" baseline="0" dirty="0">
                          <a:solidFill>
                            <a:schemeClr val="tx1"/>
                          </a:solidFill>
                        </a:rPr>
                        <a:t>400</a:t>
                      </a:r>
                      <a:r>
                        <a:rPr kumimoji="1" lang="ja-JP" altLang="en-US" b="0" baseline="0" dirty="0">
                          <a:solidFill>
                            <a:schemeClr val="tx1"/>
                          </a:solidFill>
                        </a:rPr>
                        <a:t>人位</a:t>
                      </a:r>
                      <a:r>
                        <a:rPr kumimoji="1" lang="en-US" altLang="ja-JP" b="0" baseline="0" dirty="0">
                          <a:solidFill>
                            <a:schemeClr val="tx1"/>
                          </a:solidFill>
                        </a:rPr>
                        <a:t>/</a:t>
                      </a:r>
                      <a:r>
                        <a:rPr kumimoji="1" lang="ja-JP" altLang="en-US" b="0" baseline="0" dirty="0">
                          <a:solidFill>
                            <a:schemeClr val="tx1"/>
                          </a:solidFill>
                        </a:rPr>
                        <a:t>年</a:t>
                      </a:r>
                      <a:r>
                        <a:rPr kumimoji="1" lang="en-US" altLang="ja-JP" b="0" baseline="0" dirty="0">
                          <a:solidFill>
                            <a:schemeClr val="tx1"/>
                          </a:solidFill>
                        </a:rPr>
                        <a:t>)</a:t>
                      </a:r>
                    </a:p>
                    <a:p>
                      <a:pPr marL="455613" lvl="2" indent="-174625">
                        <a:buFont typeface="Arial" panose="020B0604020202020204" pitchFamily="34" charset="0"/>
                        <a:buChar char="•"/>
                      </a:pPr>
                      <a:r>
                        <a:rPr kumimoji="1" lang="ja-JP" altLang="en-US" sz="1600" b="0" baseline="0" dirty="0">
                          <a:solidFill>
                            <a:schemeClr val="tx1"/>
                          </a:solidFill>
                        </a:rPr>
                        <a:t>部門毎に開催し、</a:t>
                      </a:r>
                      <a:r>
                        <a:rPr kumimoji="1" lang="en-US" altLang="ja-JP" sz="1600" b="0" baseline="0" dirty="0">
                          <a:solidFill>
                            <a:schemeClr val="tx1"/>
                          </a:solidFill>
                        </a:rPr>
                        <a:t>1</a:t>
                      </a:r>
                      <a:r>
                        <a:rPr kumimoji="1" lang="ja-JP" altLang="en-US" sz="1600" b="0" baseline="0" dirty="0">
                          <a:solidFill>
                            <a:schemeClr val="tx1"/>
                          </a:solidFill>
                        </a:rPr>
                        <a:t>回の開催時の受講者は</a:t>
                      </a:r>
                      <a:r>
                        <a:rPr kumimoji="1" lang="en-US" altLang="ja-JP" sz="1600" b="0" baseline="0" dirty="0">
                          <a:solidFill>
                            <a:schemeClr val="tx1"/>
                          </a:solidFill>
                        </a:rPr>
                        <a:t>20</a:t>
                      </a:r>
                      <a:r>
                        <a:rPr kumimoji="1" lang="ja-JP" altLang="en-US" sz="1600" b="0" baseline="0" dirty="0">
                          <a:solidFill>
                            <a:schemeClr val="tx1"/>
                          </a:solidFill>
                        </a:rPr>
                        <a:t>～</a:t>
                      </a:r>
                      <a:r>
                        <a:rPr kumimoji="1" lang="en-US" altLang="ja-JP" sz="1600" b="0" baseline="0" dirty="0">
                          <a:solidFill>
                            <a:schemeClr val="tx1"/>
                          </a:solidFill>
                        </a:rPr>
                        <a:t>150</a:t>
                      </a:r>
                      <a:r>
                        <a:rPr kumimoji="1" lang="ja-JP" altLang="en-US" sz="1600" b="0" baseline="0" dirty="0">
                          <a:solidFill>
                            <a:schemeClr val="tx1"/>
                          </a:solidFill>
                        </a:rPr>
                        <a:t>人。最長</a:t>
                      </a:r>
                      <a:r>
                        <a:rPr kumimoji="1" lang="en-US" altLang="ja-JP" sz="1600" b="0" baseline="0" dirty="0">
                          <a:solidFill>
                            <a:schemeClr val="tx1"/>
                          </a:solidFill>
                        </a:rPr>
                        <a:t>2</a:t>
                      </a:r>
                      <a:r>
                        <a:rPr kumimoji="1" lang="ja-JP" altLang="en-US" sz="1600" b="0" baseline="0" dirty="0">
                          <a:solidFill>
                            <a:schemeClr val="tx1"/>
                          </a:solidFill>
                        </a:rPr>
                        <a:t>時間の分量だが、適宜短縮版で実施するケースもあり。対象者は</a:t>
                      </a:r>
                      <a:r>
                        <a:rPr kumimoji="1" lang="en-US" altLang="ja-JP" sz="1600" b="0" baseline="0" dirty="0">
                          <a:solidFill>
                            <a:schemeClr val="tx1"/>
                          </a:solidFill>
                        </a:rPr>
                        <a:t>SW</a:t>
                      </a:r>
                      <a:r>
                        <a:rPr kumimoji="1" lang="ja-JP" altLang="en-US" sz="1600" b="0" baseline="0" dirty="0">
                          <a:solidFill>
                            <a:schemeClr val="tx1"/>
                          </a:solidFill>
                        </a:rPr>
                        <a:t>技術者を想定も他職能の参加も</a:t>
                      </a:r>
                      <a:endParaRPr kumimoji="1" lang="en-US" altLang="ja-JP" b="0" baseline="0" dirty="0">
                        <a:solidFill>
                          <a:schemeClr val="tx1"/>
                        </a:solidFill>
                      </a:endParaRPr>
                    </a:p>
                    <a:p>
                      <a:pPr marL="174625" indent="-174625">
                        <a:buFont typeface="Arial" panose="020B0604020202020204" pitchFamily="34" charset="0"/>
                        <a:buChar char="•"/>
                      </a:pPr>
                      <a:r>
                        <a:rPr kumimoji="1" lang="en-US" altLang="ja-JP" b="0" baseline="0" dirty="0">
                          <a:solidFill>
                            <a:schemeClr val="tx1"/>
                          </a:solidFill>
                        </a:rPr>
                        <a:t>OSS</a:t>
                      </a:r>
                      <a:r>
                        <a:rPr kumimoji="1" lang="ja-JP" altLang="en-US" b="0" baseline="0" dirty="0">
                          <a:solidFill>
                            <a:schemeClr val="tx1"/>
                          </a:solidFill>
                        </a:rPr>
                        <a:t> </a:t>
                      </a:r>
                      <a:r>
                        <a:rPr kumimoji="1" lang="en-US" altLang="ja-JP" b="0" baseline="0" dirty="0">
                          <a:solidFill>
                            <a:schemeClr val="tx1"/>
                          </a:solidFill>
                        </a:rPr>
                        <a:t>e-</a:t>
                      </a:r>
                      <a:r>
                        <a:rPr kumimoji="1" lang="ja-JP" altLang="en-US" b="0" baseline="0" dirty="0">
                          <a:solidFill>
                            <a:schemeClr val="tx1"/>
                          </a:solidFill>
                        </a:rPr>
                        <a:t>テスト </a:t>
                      </a:r>
                      <a:r>
                        <a:rPr kumimoji="1" lang="en-US" altLang="ja-JP" b="0" baseline="0" dirty="0">
                          <a:solidFill>
                            <a:schemeClr val="tx1"/>
                          </a:solidFill>
                        </a:rPr>
                        <a:t>(</a:t>
                      </a:r>
                      <a:r>
                        <a:rPr kumimoji="1" lang="ja-JP" altLang="en-US" b="0" baseline="0" dirty="0">
                          <a:solidFill>
                            <a:schemeClr val="tx1"/>
                          </a:solidFill>
                        </a:rPr>
                        <a:t>ボリューム：</a:t>
                      </a:r>
                      <a:r>
                        <a:rPr kumimoji="1" lang="en-US" altLang="ja-JP" b="0" baseline="0" dirty="0">
                          <a:solidFill>
                            <a:schemeClr val="tx1"/>
                          </a:solidFill>
                        </a:rPr>
                        <a:t>20</a:t>
                      </a:r>
                      <a:r>
                        <a:rPr kumimoji="1" lang="ja-JP" altLang="en-US" b="0" baseline="0" dirty="0">
                          <a:solidFill>
                            <a:schemeClr val="tx1"/>
                          </a:solidFill>
                        </a:rPr>
                        <a:t>問</a:t>
                      </a:r>
                      <a:r>
                        <a:rPr kumimoji="1" lang="en-US" altLang="ja-JP" b="0" baseline="0" dirty="0">
                          <a:solidFill>
                            <a:schemeClr val="tx1"/>
                          </a:solidFill>
                        </a:rPr>
                        <a:t>(</a:t>
                      </a:r>
                      <a:r>
                        <a:rPr kumimoji="1" lang="ja-JP" altLang="en-US" b="0" baseline="0" dirty="0">
                          <a:solidFill>
                            <a:schemeClr val="tx1"/>
                          </a:solidFill>
                        </a:rPr>
                        <a:t>簡易なものばかり</a:t>
                      </a:r>
                      <a:r>
                        <a:rPr kumimoji="1" lang="en-US" altLang="ja-JP" b="0" baseline="0" dirty="0">
                          <a:solidFill>
                            <a:schemeClr val="tx1"/>
                          </a:solidFill>
                        </a:rPr>
                        <a:t>)</a:t>
                      </a:r>
                      <a:r>
                        <a:rPr kumimoji="1" lang="ja-JP" altLang="en-US" b="0" baseline="0" dirty="0" err="1">
                          <a:solidFill>
                            <a:schemeClr val="tx1"/>
                          </a:solidFill>
                        </a:rPr>
                        <a:t>、</a:t>
                      </a:r>
                      <a:r>
                        <a:rPr kumimoji="1" lang="ja-JP" altLang="en-US" b="0" baseline="0" dirty="0">
                          <a:solidFill>
                            <a:schemeClr val="tx1"/>
                          </a:solidFill>
                        </a:rPr>
                        <a:t>受講者数：のべ</a:t>
                      </a:r>
                      <a:r>
                        <a:rPr kumimoji="1" lang="en-US" altLang="ja-JP" b="0" baseline="0" dirty="0">
                          <a:solidFill>
                            <a:schemeClr val="tx1"/>
                          </a:solidFill>
                        </a:rPr>
                        <a:t>1000</a:t>
                      </a:r>
                      <a:r>
                        <a:rPr kumimoji="1" lang="ja-JP" altLang="en-US" b="0" baseline="0" dirty="0">
                          <a:solidFill>
                            <a:schemeClr val="tx1"/>
                          </a:solidFill>
                        </a:rPr>
                        <a:t>人超</a:t>
                      </a:r>
                      <a:r>
                        <a:rPr kumimoji="1" lang="en-US" altLang="ja-JP" b="0" baseline="0" dirty="0">
                          <a:solidFill>
                            <a:schemeClr val="tx1"/>
                          </a:solidFill>
                        </a:rPr>
                        <a:t>)</a:t>
                      </a:r>
                    </a:p>
                    <a:p>
                      <a:pPr marL="174625" indent="-174625">
                        <a:buFont typeface="Arial" panose="020B0604020202020204" pitchFamily="34" charset="0"/>
                        <a:buChar char="•"/>
                      </a:pPr>
                      <a:r>
                        <a:rPr kumimoji="1" lang="ja-JP" altLang="en-US" b="0" baseline="0" dirty="0">
                          <a:solidFill>
                            <a:schemeClr val="tx1"/>
                          </a:solidFill>
                        </a:rPr>
                        <a:t>社内啓発資料として</a:t>
                      </a:r>
                      <a:r>
                        <a:rPr kumimoji="1" lang="en-US" altLang="ja-JP" b="0" baseline="0" dirty="0">
                          <a:solidFill>
                            <a:schemeClr val="tx1"/>
                          </a:solidFill>
                        </a:rPr>
                        <a:t>OSS</a:t>
                      </a:r>
                      <a:r>
                        <a:rPr kumimoji="1" lang="ja-JP" altLang="en-US" b="0" baseline="0" dirty="0">
                          <a:solidFill>
                            <a:schemeClr val="tx1"/>
                          </a:solidFill>
                        </a:rPr>
                        <a:t>コンプライアンスかわら版の発行</a:t>
                      </a:r>
                      <a:r>
                        <a:rPr kumimoji="1" lang="en-US" altLang="ja-JP" b="0" baseline="0" dirty="0">
                          <a:solidFill>
                            <a:schemeClr val="tx1"/>
                          </a:solidFill>
                        </a:rPr>
                        <a:t>(</a:t>
                      </a:r>
                      <a:r>
                        <a:rPr kumimoji="1" lang="ja-JP" altLang="en-US" b="0" baseline="0" dirty="0">
                          <a:solidFill>
                            <a:schemeClr val="tx1"/>
                          </a:solidFill>
                        </a:rPr>
                        <a:t>不定期</a:t>
                      </a:r>
                      <a:r>
                        <a:rPr kumimoji="1" lang="en-US" altLang="ja-JP" b="0" baseline="0" dirty="0">
                          <a:solidFill>
                            <a:schemeClr val="tx1"/>
                          </a:solidFill>
                        </a:rPr>
                        <a:t>)</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xmlns="" val="10003"/>
                  </a:ext>
                </a:extLst>
              </a:tr>
              <a:tr h="265152">
                <a:tc gridSpan="2">
                  <a:txBody>
                    <a:bodyPr/>
                    <a:lstStyle/>
                    <a:p>
                      <a:pPr algn="ctr"/>
                      <a:r>
                        <a:rPr kumimoji="1" lang="ja-JP" altLang="en-US" sz="2000" b="0" dirty="0">
                          <a:solidFill>
                            <a:schemeClr val="tx1"/>
                          </a:solidFill>
                        </a:rPr>
                        <a:t>課題など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en-US" altLang="ja-JP"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a:solidFill>
                            <a:schemeClr val="tx1"/>
                          </a:solidFill>
                        </a:rPr>
                        <a:t>・</a:t>
                      </a:r>
                      <a:r>
                        <a:rPr kumimoji="1" lang="ja-JP" altLang="en-US" b="0" baseline="0" dirty="0">
                          <a:solidFill>
                            <a:schemeClr val="tx1"/>
                          </a:solidFill>
                        </a:rPr>
                        <a:t> グローバル・サプライチェーンを含めた全社での統一的な運用の仕組みづくり</a:t>
                      </a:r>
                      <a:endParaRPr kumimoji="1" lang="en-US" altLang="ja-JP"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04"/>
                  </a:ext>
                </a:extLst>
              </a:tr>
              <a:tr h="2499280">
                <a:tc gridSpan="2">
                  <a:txBody>
                    <a:bodyPr/>
                    <a:lstStyle/>
                    <a:p>
                      <a:pPr algn="ctr"/>
                      <a:r>
                        <a:rPr kumimoji="1" lang="ja-JP" altLang="en-US" sz="2000" b="0" dirty="0">
                          <a:solidFill>
                            <a:schemeClr val="tx1"/>
                          </a:solidFill>
                        </a:rPr>
                        <a:t>こんな感じで話すことがあります</a:t>
                      </a:r>
                      <a:endParaRPr kumimoji="1" lang="en-US" altLang="ja-JP"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panose="020B0604020202020204" pitchFamily="34" charset="0"/>
                        <a:buChar char="•"/>
                      </a:pPr>
                      <a:r>
                        <a:rPr kumimoji="1" lang="en-US" altLang="ja-JP" sz="1600" b="0" dirty="0">
                          <a:solidFill>
                            <a:schemeClr val="tx1"/>
                          </a:solidFill>
                        </a:rPr>
                        <a:t>(</a:t>
                      </a:r>
                      <a:r>
                        <a:rPr kumimoji="1" lang="ja-JP" altLang="en-US" sz="1600" b="0" dirty="0">
                          <a:solidFill>
                            <a:schemeClr val="tx1"/>
                          </a:solidFill>
                        </a:rPr>
                        <a:t>全体・一般論として</a:t>
                      </a:r>
                      <a:r>
                        <a:rPr kumimoji="1" lang="en-US" altLang="ja-JP" sz="1600" b="0" dirty="0">
                          <a:solidFill>
                            <a:schemeClr val="tx1"/>
                          </a:solidFill>
                        </a:rPr>
                        <a:t>)</a:t>
                      </a:r>
                      <a:r>
                        <a:rPr kumimoji="1" lang="ja-JP" altLang="en-US" sz="1600" b="0" dirty="0">
                          <a:solidFill>
                            <a:schemeClr val="tx1"/>
                          </a:solidFill>
                        </a:rPr>
                        <a:t> </a:t>
                      </a:r>
                      <a:r>
                        <a:rPr kumimoji="1" lang="en-US" altLang="ja-JP" sz="1600" b="0" dirty="0">
                          <a:solidFill>
                            <a:schemeClr val="tx1"/>
                          </a:solidFill>
                        </a:rPr>
                        <a:t>OSS</a:t>
                      </a:r>
                      <a:r>
                        <a:rPr kumimoji="1" lang="ja-JP" altLang="en-US" sz="1600" b="0" dirty="0">
                          <a:solidFill>
                            <a:schemeClr val="tx1"/>
                          </a:solidFill>
                        </a:rPr>
                        <a:t>ライセンス条件を守らないことは「著作権侵害」。</a:t>
                      </a:r>
                      <a:r>
                        <a:rPr kumimoji="1" lang="en-US" altLang="ja-JP" sz="1600" b="0" dirty="0">
                          <a:solidFill>
                            <a:schemeClr val="tx1"/>
                          </a:solidFill>
                        </a:rPr>
                        <a:t>Panasonic</a:t>
                      </a:r>
                      <a:r>
                        <a:rPr kumimoji="1" lang="ja-JP" altLang="en-US" sz="1600" b="0" dirty="0">
                          <a:solidFill>
                            <a:schemeClr val="tx1"/>
                          </a:solidFill>
                        </a:rPr>
                        <a:t>としてそのような状態で事業をするんですか？ ということ、です</a:t>
                      </a:r>
                      <a:endParaRPr kumimoji="1" lang="en-US" altLang="ja-JP" sz="1600" b="0" dirty="0">
                        <a:solidFill>
                          <a:schemeClr val="tx1"/>
                        </a:solidFill>
                      </a:endParaRPr>
                    </a:p>
                    <a:p>
                      <a:pPr marL="285750" indent="-285750">
                        <a:buFont typeface="Arial" panose="020B0604020202020204" pitchFamily="34" charset="0"/>
                        <a:buChar char="•"/>
                      </a:pPr>
                      <a:r>
                        <a:rPr kumimoji="1" lang="en-US" altLang="ja-JP" sz="1600" b="0" dirty="0">
                          <a:solidFill>
                            <a:schemeClr val="tx1"/>
                          </a:solidFill>
                        </a:rPr>
                        <a:t>(</a:t>
                      </a:r>
                      <a:r>
                        <a:rPr kumimoji="1" lang="ja-JP" altLang="en-US" sz="1600" b="0" dirty="0">
                          <a:solidFill>
                            <a:schemeClr val="tx1"/>
                          </a:solidFill>
                        </a:rPr>
                        <a:t>ソフトウェア開発者に対して</a:t>
                      </a:r>
                      <a:r>
                        <a:rPr kumimoji="1" lang="en-US" altLang="ja-JP" sz="1600" b="0" dirty="0">
                          <a:solidFill>
                            <a:schemeClr val="tx1"/>
                          </a:solidFill>
                        </a:rPr>
                        <a:t>)</a:t>
                      </a:r>
                      <a:r>
                        <a:rPr kumimoji="1" lang="ja-JP" altLang="en-US" sz="1600" b="0" dirty="0">
                          <a:solidFill>
                            <a:schemeClr val="tx1"/>
                          </a:solidFill>
                        </a:rPr>
                        <a:t> ソフトウェアを開発するのであれば、使うソフトウェアがわかっていて当然ですよね。</a:t>
                      </a:r>
                      <a:r>
                        <a:rPr kumimoji="1" lang="en-US" altLang="ja-JP" sz="1600" b="0" dirty="0">
                          <a:solidFill>
                            <a:schemeClr val="tx1"/>
                          </a:solidFill>
                        </a:rPr>
                        <a:t>OSS</a:t>
                      </a:r>
                      <a:r>
                        <a:rPr kumimoji="1" lang="ja-JP" altLang="en-US" sz="1600" b="0" dirty="0">
                          <a:solidFill>
                            <a:schemeClr val="tx1"/>
                          </a:solidFill>
                        </a:rPr>
                        <a:t>コンプライアンスのための</a:t>
                      </a:r>
                      <a:r>
                        <a:rPr kumimoji="1" lang="en-US" altLang="ja-JP" sz="1600" b="0" dirty="0">
                          <a:solidFill>
                            <a:schemeClr val="tx1"/>
                          </a:solidFill>
                        </a:rPr>
                        <a:t>OSS</a:t>
                      </a:r>
                      <a:r>
                        <a:rPr kumimoji="1" lang="ja-JP" altLang="en-US" sz="1600" b="0" dirty="0">
                          <a:solidFill>
                            <a:schemeClr val="tx1"/>
                          </a:solidFill>
                        </a:rPr>
                        <a:t>管理は、「</a:t>
                      </a:r>
                      <a:r>
                        <a:rPr kumimoji="1" lang="en-US" altLang="ja-JP" sz="1600" b="0" dirty="0">
                          <a:solidFill>
                            <a:schemeClr val="tx1"/>
                          </a:solidFill>
                        </a:rPr>
                        <a:t>OSS</a:t>
                      </a:r>
                      <a:r>
                        <a:rPr kumimoji="1" lang="ja-JP" altLang="en-US" sz="1600" b="0" dirty="0">
                          <a:solidFill>
                            <a:schemeClr val="tx1"/>
                          </a:solidFill>
                        </a:rPr>
                        <a:t>だからやらないといけない」いうわけではなくて、ソフトウェア管理の一環です。ソフトウェアの構成管理できていますか？</a:t>
                      </a:r>
                      <a:endParaRPr kumimoji="1" lang="en-US" altLang="ja-JP" sz="1600" b="0" dirty="0">
                        <a:solidFill>
                          <a:schemeClr val="tx1"/>
                        </a:solidFill>
                      </a:endParaRPr>
                    </a:p>
                    <a:p>
                      <a:pPr marL="285750" indent="-285750">
                        <a:buFont typeface="Arial" panose="020B0604020202020204" pitchFamily="34" charset="0"/>
                        <a:buChar char="•"/>
                      </a:pPr>
                      <a:r>
                        <a:rPr kumimoji="1" lang="en-US" altLang="ja-JP" sz="1600" b="0" dirty="0">
                          <a:solidFill>
                            <a:schemeClr val="tx1"/>
                          </a:solidFill>
                        </a:rPr>
                        <a:t>(</a:t>
                      </a:r>
                      <a:r>
                        <a:rPr kumimoji="1" lang="ja-JP" altLang="en-US" sz="1600" b="0" dirty="0">
                          <a:solidFill>
                            <a:schemeClr val="tx1"/>
                          </a:solidFill>
                        </a:rPr>
                        <a:t>条件に対する様々な意見に対して</a:t>
                      </a:r>
                      <a:r>
                        <a:rPr kumimoji="1" lang="en-US" altLang="ja-JP" sz="1600" b="0" dirty="0">
                          <a:solidFill>
                            <a:schemeClr val="tx1"/>
                          </a:solidFill>
                        </a:rPr>
                        <a:t>)</a:t>
                      </a:r>
                      <a:r>
                        <a:rPr kumimoji="1" lang="ja-JP" altLang="en-US" sz="1600" b="0" dirty="0">
                          <a:solidFill>
                            <a:schemeClr val="tx1"/>
                          </a:solidFill>
                        </a:rPr>
                        <a:t> 商品やサービスをリリースする際に、様々な条件がありますよね。あくまで</a:t>
                      </a:r>
                      <a:r>
                        <a:rPr kumimoji="1" lang="en-US" altLang="ja-JP" sz="1600" b="0" dirty="0">
                          <a:solidFill>
                            <a:schemeClr val="tx1"/>
                          </a:solidFill>
                        </a:rPr>
                        <a:t>OSS</a:t>
                      </a:r>
                      <a:r>
                        <a:rPr kumimoji="1" lang="ja-JP" altLang="en-US" sz="1600" b="0" dirty="0">
                          <a:solidFill>
                            <a:schemeClr val="tx1"/>
                          </a:solidFill>
                        </a:rPr>
                        <a:t>ライセンスの条件もそのうちのひとつ、と考えましょう。例えば、他社サービスのロゴを載せる、取説に使っていることを示す、こんな使い方はしてはいけない、などなど、厳しい条件は他にもありますよ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05"/>
                  </a:ext>
                </a:extLst>
              </a:tr>
            </a:tbl>
          </a:graphicData>
        </a:graphic>
      </p:graphicFrame>
      <p:sp>
        <p:nvSpPr>
          <p:cNvPr id="8" name="角丸四角形 7"/>
          <p:cNvSpPr/>
          <p:nvPr/>
        </p:nvSpPr>
        <p:spPr bwMode="auto">
          <a:xfrm>
            <a:off x="7761312"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Tree>
    <p:extLst>
      <p:ext uri="{BB962C8B-B14F-4D97-AF65-F5344CB8AC3E}">
        <p14:creationId xmlns:p14="http://schemas.microsoft.com/office/powerpoint/2010/main" val="2929473273"/>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late_wide_D">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20000"/>
            <a:lumOff val="80000"/>
          </a:schemeClr>
        </a:solidFill>
        <a:ln w="28575">
          <a:solidFill>
            <a:schemeClr val="accent1">
              <a:lumMod val="75000"/>
            </a:schemeClr>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txDef>
      <a:spPr>
        <a:noFill/>
      </a:spPr>
      <a:bodyPr wrap="none" rtlCol="0">
        <a:spAutoFit/>
      </a:bodyPr>
      <a:lstStyle>
        <a:defPPr>
          <a:defRPr kumimoji="1" dirty="0" smtClean="0"/>
        </a:defPPr>
      </a:lstStyle>
    </a:tx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18991</TotalTime>
  <Words>584</Words>
  <Application>Microsoft Macintosh PowerPoint</Application>
  <PresentationFormat>A4 Paper (210x297 mm)</PresentationFormat>
  <Paragraphs>43</Paragraphs>
  <Slides>2</Slides>
  <Notes>0</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標準デザイン</vt:lpstr>
      <vt:lpstr>1_Template_wide_D</vt:lpstr>
      <vt:lpstr>OSS Compliance - Education / Awareness</vt:lpstr>
      <vt:lpstr>OSSコンプライアンス ～教育・啓発～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S.Kato</dc:creator>
  <cp:lastModifiedBy>Shane Coughlan</cp:lastModifiedBy>
  <cp:revision>955</cp:revision>
  <dcterms:created xsi:type="dcterms:W3CDTF">2006-04-18T03:56:29Z</dcterms:created>
  <dcterms:modified xsi:type="dcterms:W3CDTF">2018-09-12T16:18:41Z</dcterms:modified>
</cp:coreProperties>
</file>