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970937" y="0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406400" y="696912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rIns="93175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406400" y="696912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rIns="93175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rIns="93175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406400" y="696912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rIns="93175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rIns="93175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406400" y="696912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rIns="93175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rIns="93175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406400" y="696912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rIns="93175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rIns="93175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406400" y="696912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rIns="93175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rIns="93175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406400" y="696912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rIns="93175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rIns="93175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406400" y="696912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406400" y="696912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406400" y="696912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406400" y="696912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40975" y="1031875"/>
            <a:ext cx="4110000" cy="22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/>
          <p:nvPr/>
        </p:nvSpPr>
        <p:spPr>
          <a:xfrm>
            <a:off x="0" y="6737350"/>
            <a:ext cx="4029074" cy="120649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4081462" y="6737350"/>
            <a:ext cx="4029074" cy="120649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8162925" y="6737350"/>
            <a:ext cx="4029074" cy="120649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1447800" y="5130800"/>
            <a:ext cx="914400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/>
          <p:nvPr>
            <p:ph type="ctrTitle"/>
          </p:nvPr>
        </p:nvSpPr>
        <p:spPr>
          <a:xfrm>
            <a:off x="1447800" y="3419475"/>
            <a:ext cx="9144000" cy="12477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1447800" y="4667250"/>
            <a:ext cx="914400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4C2"/>
              </a:buClr>
              <a:buFont typeface="Arial"/>
              <a:buNone/>
              <a:defRPr b="0" i="0" sz="2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4038600" y="61563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5800725"/>
            <a:ext cx="1425574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0" y="6737350"/>
            <a:ext cx="4029074" cy="120649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4081462" y="6737350"/>
            <a:ext cx="4029074" cy="120649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8162925" y="6737350"/>
            <a:ext cx="4029074" cy="120649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5019675" y="1914525"/>
            <a:ext cx="7172324" cy="1808162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5800725"/>
            <a:ext cx="1425574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14525"/>
            <a:ext cx="4070350" cy="180816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>
            <p:ph type="title"/>
          </p:nvPr>
        </p:nvSpPr>
        <p:spPr>
          <a:xfrm>
            <a:off x="5153023" y="1914525"/>
            <a:ext cx="7038976" cy="1807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5800725"/>
            <a:ext cx="1425574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/>
          <p:nvPr/>
        </p:nvSpPr>
        <p:spPr>
          <a:xfrm>
            <a:off x="0" y="6737350"/>
            <a:ext cx="4029074" cy="120649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081462" y="6737350"/>
            <a:ext cx="4029074" cy="120649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8162925" y="6737350"/>
            <a:ext cx="4029074" cy="120649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838200" y="1825625"/>
            <a:ext cx="5181600" cy="386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6172200" y="1825625"/>
            <a:ext cx="5181600" cy="386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9063038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038600" y="6194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0220325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9063038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194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10220325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openchainproject.org/spec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openchainproject.org/conformanc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openchainproject.org/curriculu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openchainproject.org/spec" TargetMode="External"/><Relationship Id="rId4" Type="http://schemas.openxmlformats.org/officeDocument/2006/relationships/hyperlink" Target="https://www.openchainproject.org/curriculum" TargetMode="External"/><Relationship Id="rId5" Type="http://schemas.openxmlformats.org/officeDocument/2006/relationships/hyperlink" Target="https://www.openchainproject.org/conformanc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openchainproject.org/commun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subTitle"/>
          </p:nvPr>
        </p:nvSpPr>
        <p:spPr>
          <a:xfrm>
            <a:off x="1524000" y="4667250"/>
            <a:ext cx="9144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ct val="25000"/>
              <a:buFont typeface="Arial"/>
              <a:buNone/>
            </a:pPr>
            <a:r>
              <a:rPr b="0" i="0" lang="en-CA" sz="28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Onboarding</a:t>
            </a:r>
          </a:p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2613" y="6237287"/>
            <a:ext cx="5946774" cy="44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/>
              <a:t>The OpenChain Project Onboarding 1.0 © 2016-2017 The Linux Foundation </a:t>
            </a:r>
            <a:br>
              <a:rPr lang="en-CA"/>
            </a:br>
            <a:r>
              <a:rPr lang="en-CA"/>
              <a:t>This document is made available under the Creative Commons CC0 1.0 Universal license.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1524000" y="5095950"/>
            <a:ext cx="9144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CA" sz="2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May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5153025" y="1914525"/>
            <a:ext cx="7038974" cy="1808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CA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  <p:sp>
        <p:nvSpPr>
          <p:cNvPr id="146" name="Shape 146"/>
          <p:cNvSpPr txBox="1"/>
          <p:nvPr>
            <p:ph idx="10" type="dt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147" name="Shape 147"/>
          <p:cNvSpPr txBox="1"/>
          <p:nvPr>
            <p:ph idx="11" type="ftr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3600"/>
              <a:t>The</a:t>
            </a:r>
            <a:r>
              <a:rPr b="0" i="0" lang="en-CA" sz="36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 Software Supply Chain Today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838200" y="1780674"/>
            <a:ext cx="10515599" cy="3909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CA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Each company in a supply chain needs to respect developer rights and license choices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CA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Each company is re-creating essentially identical processes for open source compliance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CA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Each company needs to identify, track and comply with FOSS components used in software distributions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CA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When code moves downstream, receiving company has to perform the same work 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CA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Receiving company has no visibility into compliance decisions or processes from upstream vendors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1" name="Shape 71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CA" sz="2400" u="none" cap="none" strike="noStrike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Duplicated Compliance Efforts in Supply Chains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CA" sz="36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The OpenChain-Enabled Supply Chain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838200" y="1861250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CA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Desired State = Broad Respect for Developer Rights + Low Transaction Costs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CA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OpenChain provides a baseline process with freedom to optimize and customize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CA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Upstream compliance work is preserved, available, and reusable for others 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CA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Downstream recipients understand upstream compliance processes, can reuse compliance work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CA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More trustworthy results throughout the supply chain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CA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Compliance has less impact on the software development process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2" name="Shape 82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CA" sz="2400" u="none" cap="none" strike="noStrike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Friction Points Resolved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CA" sz="36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The OpenChain Project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838200" y="1757738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CA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 new conformity assessment standard that specifies a minimum standard for providing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CA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Reliable internal processes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CA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Educated personnel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CA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Reliable internal processes include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CA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Documentation of policies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CA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Governance by a decision-making body with authority and expertise 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CA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Monitoring of internal conformance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CA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Compliance with open source license obligations</a:t>
            </a:r>
          </a:p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3" name="Shape 93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CA" sz="2400" u="none" cap="none" strike="noStrike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Common Process for Open Source Software Governance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CA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OpenChain Specification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CA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Core of the OpenChain Project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CA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Identifies a minimum level of processes that organizations of any size can use address </a:t>
            </a:r>
            <a:r>
              <a:rPr lang="en-CA"/>
              <a:t>open source</a:t>
            </a:r>
            <a:r>
              <a:rPr b="0" i="0" lang="en-CA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compliance issues effectively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CA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Developed by a broad base of corporate and community participants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-CA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You can learn more about the OpenChain Specification here:  </a:t>
            </a:r>
            <a:r>
              <a:rPr b="0" i="0" lang="en-CA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https://www.openchainproject.org/spec</a:t>
            </a:r>
            <a:r>
              <a:rPr b="0" i="0" lang="en-CA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CA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OpenChain Conformance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838200" y="1809700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CA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Organizations certify that they meet the requirements of a certain version of the OpenChain Specification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CA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OpenChain Conformance can be done manually or via a free Online Self-Certification questionnaire provided by the OpenChain Project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CA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Organizations can advertise their conformance on their website and promotional material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-CA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Online Self-Certification service is available here in the English language: </a:t>
            </a:r>
            <a:r>
              <a:rPr b="0" i="0" lang="en-CA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https://www.openchainproject.org/conformance</a:t>
            </a:r>
            <a:r>
              <a:rPr b="0" i="0" lang="en-CA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CA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OpenChain Curriculum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838200" y="1572969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CA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OpenChain Curriculum helps organizations meet certain aspects of the OpenChain Specification 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CA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Provides a generic, refined and clear example of an </a:t>
            </a:r>
            <a:r>
              <a:rPr lang="en-CA"/>
              <a:t>open source</a:t>
            </a:r>
            <a:r>
              <a:rPr b="0" i="0" lang="en-CA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compliance training program that can either be used directly or incorporated into existing training programs 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CA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Licensed as CC-0, so remixing or sharing it freely for any purpose is possible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-CA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You can learn more about the OpenChain Curriculum here: </a:t>
            </a:r>
            <a:r>
              <a:rPr b="0" i="0" lang="en-CA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https://www.openchainproject.org/curriculum</a:t>
            </a:r>
          </a:p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CA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First Steps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alibri"/>
              <a:buAutoNum type="arabicParenR"/>
            </a:pPr>
            <a:r>
              <a:rPr b="0" i="0" lang="en-CA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Review the OpenChain specification at </a:t>
            </a:r>
            <a:r>
              <a:rPr b="0" i="0" lang="en-CA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https://www.openchainproject.org/spec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alibri"/>
              <a:buAutoNum type="arabicParenR"/>
            </a:pPr>
            <a:r>
              <a:rPr b="0" i="0" lang="en-CA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Implement and document processes to meet the spec requirements. Use the curriculum slides as an easy starting point for training - </a:t>
            </a:r>
            <a:r>
              <a:rPr b="0" i="0" lang="en-CA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https://www.openchainproject.org/curriculum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alibri"/>
              <a:buAutoNum type="arabicParenR"/>
            </a:pPr>
            <a:r>
              <a:rPr b="0" i="0" lang="en-CA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Certify conformance with the OpenChain specification at </a:t>
            </a:r>
            <a:r>
              <a:rPr b="0" i="0" lang="en-CA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https://www.openchainproject.org/conformance</a:t>
            </a:r>
            <a:r>
              <a:rPr b="0" i="0" lang="en-CA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CA" sz="4400" u="none" cap="none" strike="noStrik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Get Involved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CA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Join the Specification, Conformance process and Curriculum work teams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CA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Participate in bi-monthly work team calls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CA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Corporate Sponsorship and Board opportunities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-CA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For opportunities, see </a:t>
            </a:r>
            <a:r>
              <a:rPr b="0" i="0" lang="en-CA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https://www.openchainproject.org/community</a:t>
            </a:r>
            <a:r>
              <a:rPr b="0" i="0" lang="en-CA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37" name="Shape 137"/>
          <p:cNvSpPr txBox="1"/>
          <p:nvPr>
            <p:ph idx="10" type="dt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