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2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8693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9438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40975" y="1031875"/>
            <a:ext cx="4110000" cy="22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/>
          <p:nvPr/>
        </p:nvSpPr>
        <p:spPr>
          <a:xfrm>
            <a:off x="0" y="6737350"/>
            <a:ext cx="4029074" cy="120649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4081462" y="6737350"/>
            <a:ext cx="4029074" cy="120649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8162925" y="6737350"/>
            <a:ext cx="4029074" cy="120649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1447800" y="5130800"/>
            <a:ext cx="9144000" cy="4286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endParaRPr sz="24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1447800" y="3419475"/>
            <a:ext cx="9144000" cy="12477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1447800" y="4667250"/>
            <a:ext cx="9144000" cy="428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4C2"/>
              </a:buClr>
              <a:buFont typeface="Arial"/>
              <a:buNone/>
              <a:defRPr sz="2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4038600" y="61563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574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/>
          <p:nvPr/>
        </p:nvSpPr>
        <p:spPr>
          <a:xfrm>
            <a:off x="0" y="6737350"/>
            <a:ext cx="4029074" cy="120649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4081462" y="6737350"/>
            <a:ext cx="4029074" cy="120649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8162925" y="6737350"/>
            <a:ext cx="4029074" cy="120649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5019675" y="1914525"/>
            <a:ext cx="7172324" cy="1808162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574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914525"/>
            <a:ext cx="4070350" cy="180816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5153023" y="1914525"/>
            <a:ext cx="7038976" cy="18079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hape 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574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/>
          <p:nvPr/>
        </p:nvSpPr>
        <p:spPr>
          <a:xfrm>
            <a:off x="0" y="6737350"/>
            <a:ext cx="4029074" cy="120649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081462" y="6737350"/>
            <a:ext cx="4029074" cy="120649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8162925" y="6737350"/>
            <a:ext cx="4029074" cy="120649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386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386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9063038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194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10220325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9063038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194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0220325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chainproject.org/spe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chainproject.org/conformanc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chainproject.org/curriculu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chainproject.org/spe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chainproject.org/conformance" TargetMode="External"/><Relationship Id="rId4" Type="http://schemas.openxmlformats.org/officeDocument/2006/relationships/hyperlink" Target="https://www.openchainproject.org/curriculu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chainproject.org/communit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524000" y="4667250"/>
            <a:ext cx="9144000" cy="42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ct val="25000"/>
              <a:buFont typeface="Arial"/>
              <a:buNone/>
            </a:pPr>
            <a:r>
              <a:rPr lang="en-CA" sz="28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Onboarding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2613" y="6237287"/>
            <a:ext cx="5946774" cy="446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/>
              <a:t>The OpenChain Project Onboarding 1.0 © 2016-2017 The Linux Foundation </a:t>
            </a:r>
            <a:br>
              <a:rPr lang="en-CA"/>
            </a:br>
            <a:r>
              <a:rPr lang="en-CA"/>
              <a:t>This document is made available under the Creative Commons CC0 1.0 Universal license.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1524000" y="5095950"/>
            <a:ext cx="9144000" cy="5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2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May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4400" b="0" i="0" u="none" strike="noStrike" cap="none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How does </a:t>
            </a:r>
            <a:r>
              <a:rPr lang="en-CA" sz="4400" b="0" i="0" u="none" strike="noStrike" cap="none" dirty="0" err="1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OpenChain</a:t>
            </a:r>
            <a:r>
              <a:rPr lang="en-CA" sz="4400" b="0" i="0" u="none" strike="noStrike" cap="none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 help developers?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838200" y="1564375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-CA" dirty="0"/>
              <a:t>More trust in supply chain = overall less engineering time in legal diligence</a:t>
            </a:r>
          </a:p>
          <a:p>
            <a:pPr marL="914400" lvl="1" indent="-457200">
              <a:spcBef>
                <a:spcPts val="0"/>
              </a:spcBef>
            </a:pPr>
            <a:r>
              <a:rPr lang="en-CA" dirty="0"/>
              <a:t>Current supply chain model means legal review for own FOSS usage &amp; others in the supply chain</a:t>
            </a:r>
          </a:p>
          <a:p>
            <a:pPr marL="914400" lvl="1" indent="-457200">
              <a:spcBef>
                <a:spcPts val="0"/>
              </a:spcBef>
            </a:pPr>
            <a:r>
              <a:rPr lang="en-CA" dirty="0"/>
              <a:t>With </a:t>
            </a:r>
            <a:r>
              <a:rPr lang="en-CA" dirty="0" err="1"/>
              <a:t>OpenChain</a:t>
            </a:r>
            <a:r>
              <a:rPr lang="en-CA" dirty="0"/>
              <a:t>, you manage your FOSS usage &amp; others do the same in a standardized way</a:t>
            </a:r>
          </a:p>
          <a:p>
            <a:pPr marL="457200" indent="-457200">
              <a:spcBef>
                <a:spcPts val="0"/>
              </a:spcBef>
            </a:pPr>
            <a:r>
              <a:rPr lang="en-CA" dirty="0" err="1"/>
              <a:t>OpenChain</a:t>
            </a:r>
            <a:r>
              <a:rPr lang="en-CA" dirty="0"/>
              <a:t> process supports awareness and acceptance of FOSS usage among legal and business stakeholders</a:t>
            </a:r>
          </a:p>
          <a:p>
            <a:pPr marL="457200" indent="-457200">
              <a:spcBef>
                <a:spcPts val="0"/>
              </a:spcBef>
            </a:pPr>
            <a:r>
              <a:rPr lang="en-US" dirty="0" err="1"/>
              <a:t>OpenChain</a:t>
            </a:r>
            <a:r>
              <a:rPr lang="en-US" dirty="0"/>
              <a:t> training materials help engineers understand FOSS obligations</a:t>
            </a:r>
          </a:p>
          <a:p>
            <a:pPr marL="457200" indent="-457200">
              <a:spcBef>
                <a:spcPts val="0"/>
              </a:spcBef>
            </a:pPr>
            <a:r>
              <a:rPr lang="en-CA" dirty="0"/>
              <a:t>Process promotes respect for FOSS authors’ licensing choices</a:t>
            </a:r>
          </a:p>
          <a:p>
            <a:pPr marL="457200" indent="-457200">
              <a:spcBef>
                <a:spcPts val="0"/>
              </a:spcBef>
            </a:pPr>
            <a:endParaRPr lang="en-US" dirty="0"/>
          </a:p>
          <a:p>
            <a:pPr marL="457200" indent="-457200">
              <a:spcBef>
                <a:spcPts val="0"/>
              </a:spcBef>
            </a:pPr>
            <a:endParaRPr lang="en-CA" sz="28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OpenChain Project - The Linux Foundation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9493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4400" b="0" i="0" u="none" strike="noStrike" cap="none" dirty="0" err="1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OpenChain</a:t>
            </a:r>
            <a:r>
              <a:rPr lang="en-CA" sz="4400" b="0" i="0" u="none" strike="noStrike" cap="none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 in Practice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dirty="0"/>
              <a:t>Vast majority of commercial software includes open source software</a:t>
            </a:r>
          </a:p>
          <a:p>
            <a:pPr marL="457200" indent="-457200">
              <a:spcBef>
                <a:spcPts val="0"/>
              </a:spcBef>
            </a:pPr>
            <a:r>
              <a:rPr lang="en-US" dirty="0" err="1"/>
              <a:t>OpenChain</a:t>
            </a:r>
            <a:r>
              <a:rPr lang="en-US" dirty="0"/>
              <a:t> lets you tailor your process to your needs</a:t>
            </a:r>
          </a:p>
          <a:p>
            <a:pPr marL="914400" lvl="1" indent="-457200">
              <a:spcBef>
                <a:spcPts val="0"/>
              </a:spcBef>
            </a:pPr>
            <a:r>
              <a:rPr lang="en-US" dirty="0" err="1"/>
              <a:t>OpenChain</a:t>
            </a:r>
            <a:r>
              <a:rPr lang="en-US" dirty="0"/>
              <a:t> does not prescribe a specific process</a:t>
            </a:r>
          </a:p>
          <a:p>
            <a:pPr marL="914400" lvl="1" indent="-457200">
              <a:spcBef>
                <a:spcPts val="0"/>
              </a:spcBef>
            </a:pPr>
            <a:r>
              <a:rPr lang="en-US" dirty="0"/>
              <a:t>Rather, it provides minimum requirements that help organizations design their own processes </a:t>
            </a:r>
          </a:p>
          <a:p>
            <a:pPr marL="457200" indent="-457200">
              <a:spcBef>
                <a:spcPts val="0"/>
              </a:spcBef>
            </a:pPr>
            <a:r>
              <a:rPr lang="en-US" dirty="0" err="1"/>
              <a:t>OpenChain</a:t>
            </a:r>
            <a:r>
              <a:rPr lang="en-US" dirty="0"/>
              <a:t> helps you be a better community member, whether you are: </a:t>
            </a:r>
          </a:p>
          <a:p>
            <a:pPr marL="914400" lvl="1" indent="-457200">
              <a:spcBef>
                <a:spcPts val="0"/>
              </a:spcBef>
            </a:pPr>
            <a:r>
              <a:rPr lang="en-US" dirty="0"/>
              <a:t>Using FOSS in your projects or distributions, or </a:t>
            </a:r>
          </a:p>
          <a:p>
            <a:pPr marL="914400" lvl="1" indent="-457200">
              <a:spcBef>
                <a:spcPts val="0"/>
              </a:spcBef>
            </a:pPr>
            <a:r>
              <a:rPr lang="en-US"/>
              <a:t>Contributing </a:t>
            </a:r>
            <a:r>
              <a:rPr lang="en-US" dirty="0"/>
              <a:t>open source to the community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OpenChain Project - The Linux Foundation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575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5153025" y="1914525"/>
            <a:ext cx="7038974" cy="1808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OpenChain Project - The Linux Foundation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3600"/>
              <a:t>The</a:t>
            </a:r>
            <a:r>
              <a:rPr lang="en-CA" sz="36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 Software Supply Chain Today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38200" y="1780674"/>
            <a:ext cx="10515599" cy="39096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Each company in a supply chain needs to respect developer rights and license choices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Each company is re-creating essentially identical processes for open source compliance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Each company needs to identify, track and comply with FOSS components used in software distributions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When code moves downstream, receiving company has to perform the same work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Receiving company has no visibility into compliance decisions or processes from upstream vendors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OpenChain Project - The Linux Foundation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838200" y="949415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2400" b="0" i="0" u="none" strike="noStrike" cap="none">
                <a:solidFill>
                  <a:srgbClr val="F46500"/>
                </a:solidFill>
                <a:latin typeface="Lucida Sans"/>
                <a:ea typeface="Lucida Sans"/>
                <a:cs typeface="Lucida Sans"/>
                <a:sym typeface="Lucida Sans"/>
              </a:rPr>
              <a:t>Duplicated Compliance Efforts in Supply Chains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36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The OpenChain-Enabled Supply Chain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838200" y="1861250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Desired State = Broad Respect for Developer Rights + Low Transaction Costs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OpenChain provides a baseline process with freedom to optimize and customize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Upstream compliance work is preserved, available, and reusable for others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Downstream recipients understand upstream compliance processes, can reuse compliance work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More trustworthy results throughout the supply chain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Compliance has less impact on the software development process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OpenChain Project - The Linux Foundation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838200" y="949415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2400" b="0" i="0" u="none" strike="noStrike" cap="none">
                <a:solidFill>
                  <a:srgbClr val="F46500"/>
                </a:solidFill>
                <a:latin typeface="Lucida Sans"/>
                <a:ea typeface="Lucida Sans"/>
                <a:cs typeface="Lucida Sans"/>
                <a:sym typeface="Lucida Sans"/>
              </a:rPr>
              <a:t>Friction Points Resolved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36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The OpenChain Project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838200" y="1757738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 new conformity assessment standard that specifies a minimum standard for providing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Reliable internal processes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Educated personnel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Reliable internal processes include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Documentation of policies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Governance by a decision-making body with authority and expertise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Monitoring of internal conformance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Compliance with open source license obligations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OpenChain Project - The Linux Foundation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838200" y="949415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2400" b="0" i="0" u="none" strike="noStrike" cap="none">
                <a:solidFill>
                  <a:srgbClr val="F46500"/>
                </a:solidFill>
                <a:latin typeface="Lucida Sans"/>
                <a:ea typeface="Lucida Sans"/>
                <a:cs typeface="Lucida Sans"/>
                <a:sym typeface="Lucida Sans"/>
              </a:rPr>
              <a:t>Common Process for Open Source Software Governance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OpenChain Specification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Core of the OpenChain Project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Identifies a minimum level of processes that organizations of any size can use address </a:t>
            </a:r>
            <a:r>
              <a:rPr lang="en-CA"/>
              <a:t>open source</a:t>
            </a: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compliance issues effectively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Developed by a broad base of corporate and community participants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You can learn more about the OpenChain Specification here:  </a:t>
            </a:r>
            <a:r>
              <a:rPr lang="en-CA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https://www.openchainproject.org/spec</a:t>
            </a: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OpenChain Project - The Linux Foundation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OpenChain Conformance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838200" y="1809700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Organizations certify that they meet the requirements of a certain version of the OpenChain Specification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OpenChain Conformance can be done manually or via a free Online Self-Certification questionnaire provided by the OpenChain Project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Organizations can advertise their conformance on their website and promotional material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Online Self-Certification service is available here in the English language: </a:t>
            </a:r>
            <a:r>
              <a:rPr lang="en-CA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https://www.openchainproject.org/conformance</a:t>
            </a: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OpenChain Project - The Linux Foundation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OpenChain Curriculum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838200" y="1572969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OpenChain Curriculum helps organizations meet certain aspects of the OpenChain Specification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Provides a generic, refined and clear example of an </a:t>
            </a:r>
            <a:r>
              <a:rPr lang="en-CA"/>
              <a:t>open source</a:t>
            </a:r>
            <a:r>
              <a:rPr lang="en-CA"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compliance training program that can either be used directly or incorporated into existing training programs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Licensed as CC-0, so remixing or sharing it freely for any purpose is possible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You can learn more about the OpenChain Curriculum here: </a:t>
            </a:r>
            <a:r>
              <a:rPr lang="en-CA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https://www.openchainproject.org/curriculum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OpenChain Project - The Linux Foundation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First Steps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alibri"/>
              <a:buAutoNum type="arabicParenR"/>
            </a:pP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Review the OpenChain specification at </a:t>
            </a:r>
            <a:r>
              <a:rPr lang="en-CA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https://www.openchainproject.org/spec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alibri"/>
              <a:buAutoNum type="arabicParenR"/>
            </a:pP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Implement and document processes to meet the spec requirements. Use the curriculum slides as an easy starting point for training - </a:t>
            </a:r>
            <a:r>
              <a:rPr lang="en-CA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https://www.openchainproject.org/curriculum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alibri"/>
              <a:buAutoNum type="arabicParenR"/>
            </a:pP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Certify conformance with the OpenChain specification at </a:t>
            </a:r>
            <a:r>
              <a:rPr lang="en-CA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https://www.openchainproject.org/conformance</a:t>
            </a: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OpenChain Project - The Linux Foundation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Get Involved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Join the Specification, Conformance process and Curriculum work teams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Participate in bi-monthly work team calls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Corporate Sponsorship and Board opportunities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For opportunities, see </a:t>
            </a:r>
            <a:r>
              <a:rPr lang="en-CA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https://www.openchainproject.org/community</a:t>
            </a:r>
            <a:r>
              <a:rPr lang="en-CA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OpenChain Project - The Linux Foundation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758</Words>
  <Application>Microsoft Office PowerPoint</Application>
  <PresentationFormat>Widescreen</PresentationFormat>
  <Paragraphs>111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Lucida Sans</vt:lpstr>
      <vt:lpstr>Office Theme</vt:lpstr>
      <vt:lpstr>PowerPoint Presentation</vt:lpstr>
      <vt:lpstr>The Software Supply Chain Today</vt:lpstr>
      <vt:lpstr>The OpenChain-Enabled Supply Chain</vt:lpstr>
      <vt:lpstr>The OpenChain Project</vt:lpstr>
      <vt:lpstr>OpenChain Specification</vt:lpstr>
      <vt:lpstr>OpenChain Conformance</vt:lpstr>
      <vt:lpstr>OpenChain Curriculum</vt:lpstr>
      <vt:lpstr>First Steps</vt:lpstr>
      <vt:lpstr>Get Involved</vt:lpstr>
      <vt:lpstr>How does OpenChain help developers?</vt:lpstr>
      <vt:lpstr>OpenChain in Practice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Kumagai</dc:creator>
  <cp:lastModifiedBy>Nathan Kumagai</cp:lastModifiedBy>
  <cp:revision>8</cp:revision>
  <dcterms:modified xsi:type="dcterms:W3CDTF">2017-09-18T23:38:16Z</dcterms:modified>
</cp:coreProperties>
</file>