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71" r:id="rId3"/>
    <p:sldId id="369" r:id="rId4"/>
    <p:sldId id="372" r:id="rId5"/>
    <p:sldId id="370" r:id="rId6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FF"/>
    <a:srgbClr val="0066FF"/>
    <a:srgbClr val="FFFF00"/>
    <a:srgbClr val="99FF66"/>
    <a:srgbClr val="FFCC99"/>
    <a:srgbClr val="FFFF99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2" autoAdjust="0"/>
    <p:restoredTop sz="84869" autoAdjust="0"/>
  </p:normalViewPr>
  <p:slideViewPr>
    <p:cSldViewPr>
      <p:cViewPr varScale="1">
        <p:scale>
          <a:sx n="132" d="100"/>
          <a:sy n="132" d="100"/>
        </p:scale>
        <p:origin x="-1104" y="-104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C44AA761-D904-4563-AA97-C4795CA9B7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1D636-AD0A-43DF-AC7C-A7251A308A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66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7403E-EA80-4965-BEC1-CDEF91C4E7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545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91375" y="0"/>
            <a:ext cx="2232025" cy="61261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543675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C2F8-B0BC-4C25-9E9D-0020E75A6ED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76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6"/>
            <a:ext cx="8770432" cy="1440333"/>
          </a:xfrm>
          <a:prstGeom prst="rect">
            <a:avLst/>
          </a:prstGeom>
        </p:spPr>
        <p:txBody>
          <a:bodyPr wrap="none" lIns="30736" tIns="0" rIns="30736" bIns="0" anchor="b" anchorCtr="0">
            <a:noAutofit/>
          </a:bodyPr>
          <a:lstStyle>
            <a:lvl1pPr algn="l"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2" cy="1080251"/>
          </a:xfrm>
          <a:prstGeom prst="rect">
            <a:avLst/>
          </a:prstGeom>
        </p:spPr>
        <p:txBody>
          <a:bodyPr wrap="none" lIns="30736" tIns="0" rIns="30736" bIns="0"/>
          <a:lstStyle>
            <a:lvl1pPr marL="0" indent="0" algn="l">
              <a:defRPr sz="21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8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</a:t>
            </a:r>
            <a:r>
              <a:rPr lang="en-US" altLang="ja-JP" sz="1500" dirty="0" smtClean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2018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634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2"/>
            <a:ext cx="8970000" cy="5114521"/>
          </a:xfrm>
          <a:prstGeom prst="rect">
            <a:avLst/>
          </a:prstGeom>
        </p:spPr>
        <p:txBody>
          <a:bodyPr lIns="77662" tIns="38932" rIns="77662" bIns="38932"/>
          <a:lstStyle>
            <a:lvl1pPr marL="151315" indent="-151315">
              <a:spcBef>
                <a:spcPts val="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383655" indent="-156712">
              <a:spcBef>
                <a:spcPts val="0"/>
              </a:spcBef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n-ea"/>
                <a:ea typeface="+mn-ea"/>
              </a:defRPr>
            </a:lvl2pPr>
            <a:lvl3pPr marL="606611" indent="-145967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n-ea"/>
                <a:ea typeface="+mn-ea"/>
              </a:defRPr>
            </a:lvl3pPr>
            <a:lvl4pPr marL="838993" indent="-151315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1071373" indent="-156712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</a:t>
            </a:r>
            <a:r>
              <a:rPr lang="en-US" altLang="ja-JP" sz="1500" dirty="0" smtClean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2018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697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</a:t>
            </a:r>
            <a:r>
              <a:rPr lang="en-US" altLang="ja-JP" sz="1500" dirty="0" smtClean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2018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2870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FF8A6-EE54-4210-8F3C-CB7615268D4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D0C7-FBAC-4E2F-B3EE-67DD7DD765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3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FE1A4-D84F-4FD7-B421-8E89443BA14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0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73A21-F769-4B8F-9EF9-B61693594D9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6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DBEDE-3FD2-467D-B95D-ECC9E8BFD3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98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10578-D3E6-472F-AE39-46045EBBA7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944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D3F74-1EBF-49FB-A377-5BEDF230D59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85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EDC0E-0906-46FE-ADD4-7F1004ACD6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5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81075"/>
            <a:ext cx="89154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-12700"/>
            <a:ext cx="9906000" cy="655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8915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0525" y="398463"/>
            <a:ext cx="5572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8F741FB3-BD6B-40AB-AB61-76A93EAC5D8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7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8917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8297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7429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6578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1857" indent="-291857" algn="l" rtl="0" eaLnBrk="1" fontAlgn="base" hangingPunct="1">
        <a:spcBef>
          <a:spcPct val="2000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632357" indent="-243149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972858" indent="-194601" algn="l" rtl="0" eaLnBrk="1" fontAlgn="base" hangingPunct="1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362001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751148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140299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529447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2918586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07733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17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297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429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578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723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4872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01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16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OSS</a:t>
            </a:r>
            <a:r>
              <a:rPr kumimoji="1" lang="ja-JP" altLang="en-US" sz="3200" dirty="0" smtClean="0"/>
              <a:t>コンプライアンス ～組織・体制面～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69590"/>
              </p:ext>
            </p:extLst>
          </p:nvPr>
        </p:nvGraphicFramePr>
        <p:xfrm>
          <a:off x="416496" y="836712"/>
          <a:ext cx="9073008" cy="5904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/>
                <a:gridCol w="135240"/>
                <a:gridCol w="3426113"/>
                <a:gridCol w="1653435"/>
                <a:gridCol w="2913340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会社名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記載者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記載日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584">
                <a:tc gridSpan="5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68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組織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専属組織あり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バーチャル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コミュニティ型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担当者レベル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Alone</a:t>
                      </a:r>
                    </a:p>
                    <a:p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備考：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515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人数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人以上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数十人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名程度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数名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ひとり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ゼロ</a:t>
                      </a:r>
                      <a:endParaRPr kumimoji="1" lang="en-US" altLang="ja-JP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備考：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392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当社のポイント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5191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課題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113301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/>
              <a:t>OSS</a:t>
            </a:r>
            <a:r>
              <a:rPr lang="ja-JP" altLang="en-US" sz="3200" dirty="0"/>
              <a:t> </a:t>
            </a:r>
            <a:r>
              <a:rPr lang="en-US" altLang="ja-JP" sz="3200" dirty="0"/>
              <a:t>Compliance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–-Organization--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2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97718"/>
              </p:ext>
            </p:extLst>
          </p:nvPr>
        </p:nvGraphicFramePr>
        <p:xfrm>
          <a:off x="416496" y="836712"/>
          <a:ext cx="9073008" cy="54474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61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3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133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Company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Presenter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4584">
                <a:tc gridSpan="5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8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Dedicated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 organization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Virtual or community type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by each employee</a:t>
                      </a:r>
                      <a:r>
                        <a:rPr kumimoji="1" lang="ja-JP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Alone</a:t>
                      </a:r>
                    </a:p>
                    <a:p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(reference: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515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 of person in charge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Over 100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99-21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10-20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  <a:p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(reference: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392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Points of activities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191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Issues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13301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References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 bwMode="auto">
          <a:xfrm>
            <a:off x="7905328" y="6597352"/>
            <a:ext cx="1974095" cy="2154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Translated by 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Fukuchi@Sony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6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OSS</a:t>
            </a:r>
            <a:r>
              <a:rPr kumimoji="1" lang="ja-JP" altLang="en-US" sz="3200" dirty="0" smtClean="0"/>
              <a:t>コンプライアンス ～組織・体制面～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3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69202"/>
              </p:ext>
            </p:extLst>
          </p:nvPr>
        </p:nvGraphicFramePr>
        <p:xfrm>
          <a:off x="416496" y="836712"/>
          <a:ext cx="9073008" cy="5904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/>
                <a:gridCol w="135240"/>
                <a:gridCol w="3426113"/>
                <a:gridCol w="1653435"/>
                <a:gridCol w="2913340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会社名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社 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 某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社 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 匿名希望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記載者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 匿名希望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記載日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584">
                <a:tc gridSpan="5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68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組織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専属組織あり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バーチャル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コミュニティ型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担当者レベル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Alone</a:t>
                      </a:r>
                    </a:p>
                    <a:p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備考：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515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人数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人以上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数十人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名程度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数名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 ひとり 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 ゼロ</a:t>
                      </a:r>
                      <a:endParaRPr kumimoji="1" lang="en-US" altLang="ja-JP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備考：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1392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当社のポイント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活動する上で良い点・助かっている点、など</a:t>
                      </a:r>
                      <a:r>
                        <a:rPr kumimoji="1" lang="en-US" altLang="ja-JP" dirty="0" smtClean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 smtClean="0"/>
                        <a:t>・ 組織としても会社としても課題認識は低く、孤軍奮闘状態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5191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課題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こんなところが困っています</a:t>
                      </a:r>
                      <a:r>
                        <a:rPr kumimoji="1" lang="en-US" altLang="ja-JP" dirty="0" smtClean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 smtClean="0"/>
                        <a:t>・ どうやって課題認識を促すか？ 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上司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組織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経営層、に対して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113301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なにかフリーフォーマットで</a:t>
                      </a:r>
                      <a:r>
                        <a:rPr kumimoji="1" lang="en-US" altLang="ja-JP" dirty="0" smtClean="0"/>
                        <a:t>)</a:t>
                      </a:r>
                    </a:p>
                    <a:p>
                      <a:r>
                        <a:rPr kumimoji="1" lang="ja-JP" altLang="en-US" dirty="0" smtClean="0"/>
                        <a:t>・ </a:t>
                      </a:r>
                      <a:r>
                        <a:rPr kumimoji="1" lang="en-US" altLang="ja-JP" dirty="0" err="1" smtClean="0"/>
                        <a:t>OpenChain</a:t>
                      </a:r>
                      <a:r>
                        <a:rPr kumimoji="1" lang="ja-JP" altLang="en-US" baseline="0" dirty="0" smtClean="0"/>
                        <a:t> や </a:t>
                      </a:r>
                      <a:r>
                        <a:rPr kumimoji="1" lang="en-US" altLang="ja-JP" baseline="0" dirty="0" err="1" smtClean="0"/>
                        <a:t>OpenChain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JWG</a:t>
                      </a:r>
                      <a:r>
                        <a:rPr kumimoji="1" lang="ja-JP" altLang="en-US" baseline="0" dirty="0" smtClean="0"/>
                        <a:t> の活動や資料は参考になり助かります</a:t>
                      </a:r>
                      <a:endParaRPr kumimoji="1" lang="en-US" altLang="ja-JP" baseline="0" dirty="0" smtClean="0"/>
                    </a:p>
                    <a:p>
                      <a:r>
                        <a:rPr kumimoji="1" lang="ja-JP" altLang="en-US" baseline="0" dirty="0" smtClean="0"/>
                        <a:t>・ 黎明期からどうやって活動推進してきたか？の話やノウハウを知りたいです</a:t>
                      </a:r>
                      <a:endParaRPr kumimoji="1" lang="en-US" altLang="ja-JP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 bwMode="auto">
          <a:xfrm rot="20443996">
            <a:off x="243521" y="270854"/>
            <a:ext cx="1008112" cy="432048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記載例</a:t>
            </a:r>
          </a:p>
        </p:txBody>
      </p:sp>
      <p:sp>
        <p:nvSpPr>
          <p:cNvPr id="6" name="円/楕円 5"/>
          <p:cNvSpPr/>
          <p:nvPr/>
        </p:nvSpPr>
        <p:spPr bwMode="auto">
          <a:xfrm>
            <a:off x="7329264" y="1986042"/>
            <a:ext cx="122413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6190933" y="2636912"/>
            <a:ext cx="122413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7617296" y="692696"/>
            <a:ext cx="1800200" cy="803369"/>
          </a:xfrm>
          <a:prstGeom prst="wedgeRectCallout">
            <a:avLst>
              <a:gd name="adj1" fmla="val -139122"/>
              <a:gd name="adj2" fmla="val 45928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記載日を儲けておくことで、状況が変わったあとでも「あくまで当時の状況」とできることを意図しています</a:t>
            </a: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4413974" y="692696"/>
            <a:ext cx="1979185" cy="401684"/>
          </a:xfrm>
          <a:prstGeom prst="wedgeRectCallout">
            <a:avLst>
              <a:gd name="adj1" fmla="val -59799"/>
              <a:gd name="adj2" fmla="val 52165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明示が厳しい場合は、「某社」や「匿名希望」で構いません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697416" y="2098251"/>
            <a:ext cx="1208584" cy="1077322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100" dirty="0"/>
              <a:t>ある程度選択肢のなかから選ぶことで、似ているケースの判別に使えれば、と考えました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8093124" y="4077072"/>
            <a:ext cx="1208584" cy="511041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課題や、まだ出来ていない点、など</a:t>
            </a:r>
          </a:p>
        </p:txBody>
      </p:sp>
      <p:sp>
        <p:nvSpPr>
          <p:cNvPr id="12" name="四角形吹き出し 11"/>
          <p:cNvSpPr/>
          <p:nvPr/>
        </p:nvSpPr>
        <p:spPr bwMode="auto">
          <a:xfrm>
            <a:off x="165897" y="5301208"/>
            <a:ext cx="1030025" cy="803369"/>
          </a:xfrm>
          <a:prstGeom prst="wedgeRectCallout">
            <a:avLst>
              <a:gd name="adj1" fmla="val 31289"/>
              <a:gd name="adj2" fmla="val -339191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OSS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コンプライアンス推進活動に従事する者として 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06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/>
              <a:t>OSS</a:t>
            </a:r>
            <a:r>
              <a:rPr lang="ja-JP" altLang="en-US" sz="3200" dirty="0"/>
              <a:t> </a:t>
            </a:r>
            <a:r>
              <a:rPr lang="en-US" altLang="ja-JP" sz="3200" dirty="0"/>
              <a:t>Compliance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–-Organization--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DFF8A6-EE54-4210-8F3C-CB7615268D43}" type="slidenum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GP創英角ｺﾞｼｯｸUB"/>
                <a:ea typeface="HGP創英角ｺﾞｼｯｸUB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GP創英角ｺﾞｼｯｸUB"/>
              <a:ea typeface="HGP創英角ｺﾞｼｯｸUB" pitchFamily="50" charset="-128"/>
              <a:cs typeface="+mn-cs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64547"/>
              </p:ext>
            </p:extLst>
          </p:nvPr>
        </p:nvGraphicFramePr>
        <p:xfrm>
          <a:off x="416496" y="836712"/>
          <a:ext cx="9073008" cy="54474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61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3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133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Company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Anonymous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Presenter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Anonymous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4584">
                <a:tc gridSpan="5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8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Dedicated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 organization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Virtual or community type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by each employee</a:t>
                      </a:r>
                      <a:r>
                        <a:rPr kumimoji="1" lang="ja-JP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Alone</a:t>
                      </a:r>
                    </a:p>
                    <a:p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(reference: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515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 of person in charge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Over 100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99-21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10-20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  <a:p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(reference: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392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Points of activities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400" dirty="0"/>
                        <a:t>The person in charge is struggling lonely</a:t>
                      </a:r>
                      <a:r>
                        <a:rPr kumimoji="1" lang="en-US" altLang="ja-JP" sz="1400" baseline="0" dirty="0"/>
                        <a:t> </a:t>
                      </a:r>
                      <a:r>
                        <a:rPr kumimoji="1" lang="en-US" altLang="ja-JP" sz="1400" dirty="0"/>
                        <a:t>by himself to promote OSS compliance.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191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Issues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400" dirty="0"/>
                        <a:t>How to promote OSS compliance to management</a:t>
                      </a:r>
                      <a:r>
                        <a:rPr kumimoji="1" lang="en-US" altLang="ja-JP" sz="1400" baseline="0" dirty="0"/>
                        <a:t>s and over company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13301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Free</a:t>
                      </a:r>
                      <a:r>
                        <a:rPr kumimoji="1" lang="en-US" altLang="ja-JP" sz="1400" b="0" baseline="0" dirty="0">
                          <a:solidFill>
                            <a:schemeClr val="tx1"/>
                          </a:solidFill>
                        </a:rPr>
                        <a:t> writing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400" dirty="0"/>
                        <a:t>The materials of </a:t>
                      </a:r>
                      <a:r>
                        <a:rPr kumimoji="1" lang="en-US" altLang="ja-JP" sz="1400" dirty="0" err="1"/>
                        <a:t>OpenChain</a:t>
                      </a:r>
                      <a:r>
                        <a:rPr kumimoji="1" lang="en-US" altLang="ja-JP" sz="1400" baseline="0" dirty="0"/>
                        <a:t> is helpful for me.</a:t>
                      </a:r>
                    </a:p>
                    <a:p>
                      <a:endParaRPr kumimoji="1"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四角形吹き出し 11"/>
          <p:cNvSpPr/>
          <p:nvPr/>
        </p:nvSpPr>
        <p:spPr bwMode="auto">
          <a:xfrm>
            <a:off x="165897" y="5301209"/>
            <a:ext cx="1546743" cy="576064"/>
          </a:xfrm>
          <a:prstGeom prst="wedgeRectCallout">
            <a:avLst>
              <a:gd name="adj1" fmla="val -25766"/>
              <a:gd name="adj2" fmla="val -499769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/>
              <a:t>In charge of OSS compliance</a:t>
            </a:r>
            <a:r>
              <a:rPr kumimoji="1" lang="ja-JP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 </a:t>
            </a:r>
            <a:endParaRPr kumimoji="1" lang="en-US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52" y="2204864"/>
            <a:ext cx="576064" cy="39627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64" y="1700808"/>
            <a:ext cx="576064" cy="39627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 rot="20443996">
            <a:off x="98364" y="303089"/>
            <a:ext cx="1424085" cy="432048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Example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7617296" y="692696"/>
            <a:ext cx="2160240" cy="936104"/>
          </a:xfrm>
          <a:prstGeom prst="wedgeRectCallout">
            <a:avLst>
              <a:gd name="adj1" fmla="val -138096"/>
              <a:gd name="adj2" fmla="val 14208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By writing the date, if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the situation</a:t>
            </a:r>
            <a:r>
              <a:rPr kumimoji="1" lang="en-US" altLang="ja-JP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 will be changed, they can say that the situation at that time.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10" name="四角形吹き出し 9"/>
          <p:cNvSpPr/>
          <p:nvPr/>
        </p:nvSpPr>
        <p:spPr bwMode="auto">
          <a:xfrm>
            <a:off x="4413974" y="692696"/>
            <a:ext cx="1979185" cy="401684"/>
          </a:xfrm>
          <a:prstGeom prst="wedgeRectCallout">
            <a:avLst>
              <a:gd name="adj1" fmla="val -146005"/>
              <a:gd name="adj2" fmla="val 58032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100" dirty="0"/>
              <a:t>Condition of anonymity is acceptable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115532" y="1864340"/>
            <a:ext cx="1589995" cy="1077322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100" dirty="0"/>
              <a:t>By making the format, we can find reference companies in the same </a:t>
            </a:r>
            <a:r>
              <a:rPr lang="en-US" altLang="ja-JP" sz="1100" dirty="0" smtClean="0"/>
              <a:t>situation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easily.</a:t>
            </a:r>
            <a:endParaRPr lang="en-US" altLang="ja-JP" sz="1100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905328" y="6597352"/>
            <a:ext cx="1974095" cy="2154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Translated by 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Fukuchi@Sony</a:t>
            </a:r>
            <a:endParaRPr kumimoji="1" lang="ja-JP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97323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18732</TotalTime>
  <Words>509</Words>
  <Application>Microsoft Macintosh PowerPoint</Application>
  <PresentationFormat>A4 Paper (210x297 mm)</PresentationFormat>
  <Paragraphs>83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標準デザイン</vt:lpstr>
      <vt:lpstr>1_Template_wide_D</vt:lpstr>
      <vt:lpstr>OSSコンプライアンス ～組織・体制面～</vt:lpstr>
      <vt:lpstr>OSS Compliance –-Organization--</vt:lpstr>
      <vt:lpstr>OSSコンプライアンス ～組織・体制面～</vt:lpstr>
      <vt:lpstr>OSS Compliance –-Organization--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S.Kato</dc:creator>
  <cp:lastModifiedBy>Shane Coughlan</cp:lastModifiedBy>
  <cp:revision>929</cp:revision>
  <dcterms:created xsi:type="dcterms:W3CDTF">2006-04-18T03:56:29Z</dcterms:created>
  <dcterms:modified xsi:type="dcterms:W3CDTF">2018-05-31T10:10:54Z</dcterms:modified>
</cp:coreProperties>
</file>