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402" r:id="rId3"/>
    <p:sldId id="386" r:id="rId4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CCFF"/>
    <a:srgbClr val="FFFF00"/>
    <a:srgbClr val="99FF66"/>
    <a:srgbClr val="FFCC99"/>
    <a:srgbClr val="FFFF99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2" autoAdjust="0"/>
    <p:restoredTop sz="84869" autoAdjust="0"/>
  </p:normalViewPr>
  <p:slideViewPr>
    <p:cSldViewPr>
      <p:cViewPr varScale="1">
        <p:scale>
          <a:sx n="122" d="100"/>
          <a:sy n="122" d="100"/>
        </p:scale>
        <p:origin x="-1416" y="-112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C44AA761-D904-4563-AA97-C4795CA9B7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AA761-D904-4563-AA97-C4795CA9B7F4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812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AA761-D904-4563-AA97-C4795CA9B7F4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47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1D636-AD0A-43DF-AC7C-A7251A308A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66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7403E-EA80-4965-BEC1-CDEF91C4E7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545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91375" y="0"/>
            <a:ext cx="2232025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543675" cy="61261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C2F8-B0BC-4C25-9E9D-0020E75A6ED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76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6"/>
            <a:ext cx="8770432" cy="1440333"/>
          </a:xfrm>
          <a:prstGeom prst="rect">
            <a:avLst/>
          </a:prstGeom>
        </p:spPr>
        <p:txBody>
          <a:bodyPr wrap="none" lIns="30736" tIns="0" rIns="30736" bIns="0" anchor="b" anchorCtr="0">
            <a:noAutofit/>
          </a:bodyPr>
          <a:lstStyle>
            <a:lvl1pPr algn="l"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2" cy="1080251"/>
          </a:xfrm>
          <a:prstGeom prst="rect">
            <a:avLst/>
          </a:prstGeom>
        </p:spPr>
        <p:txBody>
          <a:bodyPr wrap="none" lIns="30736" tIns="0" rIns="30736" bIns="0"/>
          <a:lstStyle>
            <a:lvl1pPr marL="0" indent="0" algn="l">
              <a:defRPr sz="21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8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634205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2"/>
            <a:ext cx="8970000" cy="5114521"/>
          </a:xfrm>
          <a:prstGeom prst="rect">
            <a:avLst/>
          </a:prstGeom>
        </p:spPr>
        <p:txBody>
          <a:bodyPr lIns="77662" tIns="38932" rIns="77662" bIns="38932"/>
          <a:lstStyle>
            <a:lvl1pPr marL="151315" indent="-151315">
              <a:spcBef>
                <a:spcPts val="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383655" indent="-156712">
              <a:spcBef>
                <a:spcPts val="0"/>
              </a:spcBef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n-ea"/>
                <a:ea typeface="+mn-ea"/>
              </a:defRPr>
            </a:lvl2pPr>
            <a:lvl3pPr marL="606611" indent="-145967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n-ea"/>
                <a:ea typeface="+mn-ea"/>
              </a:defRPr>
            </a:lvl3pPr>
            <a:lvl4pPr marL="838993" indent="-151315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1071373" indent="-156712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697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287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FF8A6-EE54-4210-8F3C-CB7615268D4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D0C7-FBAC-4E2F-B3EE-67DD7DD765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3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FE1A4-D84F-4FD7-B421-8E89443BA14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0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73A21-F769-4B8F-9EF9-B61693594D9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6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DBEDE-3FD2-467D-B95D-ECC9E8BFD3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98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10578-D3E6-472F-AE39-46045EBBA7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944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D3F74-1EBF-49FB-A377-5BEDF230D59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85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EDC0E-0906-46FE-ADD4-7F1004ACD6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5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81075"/>
            <a:ext cx="89154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-12700"/>
            <a:ext cx="9906000" cy="655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8915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0525" y="398463"/>
            <a:ext cx="5572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8F741FB3-BD6B-40AB-AB61-76A93EAC5D80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8" name="図 7" descr="画面の領域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7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8917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8297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7429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6578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1857" indent="-291857" algn="l" rtl="0" eaLnBrk="1" fontAlgn="base" hangingPunct="1">
        <a:spcBef>
          <a:spcPct val="2000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632357" indent="-243149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972858" indent="-194601" algn="l" rtl="0" eaLnBrk="1" fontAlgn="base" hangingPunct="1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362001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751148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140299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529447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2918586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07733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17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297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429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578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723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4872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01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16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6536" y="0"/>
            <a:ext cx="8915400" cy="620713"/>
          </a:xfrm>
        </p:spPr>
        <p:txBody>
          <a:bodyPr/>
          <a:lstStyle/>
          <a:p>
            <a:r>
              <a:rPr lang="en-US" altLang="ja-JP" sz="3200" dirty="0"/>
              <a:t>OSS Compliance –-Training &amp; Enlightening--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72480" y="692696"/>
          <a:ext cx="9361040" cy="58825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44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55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51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45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282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Company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TOYOTA MOTOR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 CORPORATION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821"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Presenter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Hiroki </a:t>
                      </a:r>
                      <a:r>
                        <a:rPr kumimoji="1" lang="en-US" altLang="ja-JP" sz="2000" b="0" dirty="0" err="1">
                          <a:solidFill>
                            <a:schemeClr val="tx1"/>
                          </a:solidFill>
                        </a:rPr>
                        <a:t>Takemi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June 5</a:t>
                      </a:r>
                      <a:r>
                        <a:rPr kumimoji="1" lang="en-US" altLang="ja-JP" sz="2000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, 2018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81">
                <a:tc gridSpan="4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84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Items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Published the OSS</a:t>
                      </a:r>
                      <a:r>
                        <a:rPr kumimoji="1" lang="en-US" altLang="ja-JP" sz="1800" b="0" baseline="0" dirty="0">
                          <a:solidFill>
                            <a:schemeClr val="tx1"/>
                          </a:solidFill>
                        </a:rPr>
                        <a:t> Manuals (both beginner and intermediate ver. ) to employees via intranet. Some of them were shared with overseas R&amp;D bases.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Developing</a:t>
                      </a:r>
                      <a:r>
                        <a:rPr kumimoji="1" lang="en-US" altLang="ja-JP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e-training of</a:t>
                      </a:r>
                      <a:r>
                        <a:rPr kumimoji="1" lang="en-US" altLang="ja-JP" sz="1800" b="0" baseline="0" dirty="0">
                          <a:solidFill>
                            <a:schemeClr val="tx1"/>
                          </a:solidFill>
                        </a:rPr>
                        <a:t> Software copyright and OSS due to the expansion of the use of OSS.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543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Issues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 training materials(What kind of training is appropriate for each div.?)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・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No official policy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 for OSS compliance which should be incorporated in the materials.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How do you provide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training 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 in your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company 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where you don’t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  have sufficient system or policy. 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12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What we explain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OSS compliance risk such as reputation risk in OSS communities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1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0512" y="0"/>
            <a:ext cx="8915400" cy="620713"/>
          </a:xfrm>
        </p:spPr>
        <p:txBody>
          <a:bodyPr/>
          <a:lstStyle/>
          <a:p>
            <a:r>
              <a:rPr kumimoji="1" lang="en-US" altLang="ja-JP" sz="3200" dirty="0"/>
              <a:t>OSS</a:t>
            </a:r>
            <a:r>
              <a:rPr kumimoji="1" lang="ja-JP" altLang="en-US" sz="3200" dirty="0"/>
              <a:t>コンプライアンス ～教育・啓発～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2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47360"/>
              </p:ext>
            </p:extLst>
          </p:nvPr>
        </p:nvGraphicFramePr>
        <p:xfrm>
          <a:off x="272480" y="808317"/>
          <a:ext cx="9433048" cy="59681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6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32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85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44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7680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会社名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トヨタ自動車株式会社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掲載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680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solidFill>
                            <a:schemeClr val="tx1"/>
                          </a:solidFill>
                        </a:rPr>
                        <a:t>竹見 宏樹、松本　茂樹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2018/6/5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627">
                <a:tc gridSpan="4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978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実施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事項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社内イントラネットにてマニュアル（入門編・実門編）を展開　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一部の海外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R&amp;D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へ展開済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利用拡大を受けて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SW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著作権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の全社教育を構築中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749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課題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など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社内教育のコンテンツ精査（どの部門に、どの程度のレベルを求めるか）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・ 啓発の根拠となる経典的なものがない。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社内の仕組み（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SW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管理、画一的なポリシーなど）が不足する中で皆さんはどのように教育・啓発していますか？また、どの程度のポリシーを作っていますか？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23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こんな感じで話すことがあります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コミュニティにおけるレピュテーションリスクなど、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特有のコンプライアンスリスクの話をします。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7977336" y="836712"/>
            <a:ext cx="504056" cy="3100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68145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18988</TotalTime>
  <Words>277</Words>
  <Application>Microsoft Macintosh PowerPoint</Application>
  <PresentationFormat>A4 Paper (210x297 mm)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標準デザイン</vt:lpstr>
      <vt:lpstr>1_Template_wide_D</vt:lpstr>
      <vt:lpstr>OSS Compliance –-Training &amp; Enlightening--</vt:lpstr>
      <vt:lpstr>OSSコンプライアンス ～教育・啓発～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S.Kato</dc:creator>
  <cp:lastModifiedBy>Shane Coughlan</cp:lastModifiedBy>
  <cp:revision>955</cp:revision>
  <dcterms:created xsi:type="dcterms:W3CDTF">2006-04-18T03:56:29Z</dcterms:created>
  <dcterms:modified xsi:type="dcterms:W3CDTF">2018-09-26T03:14:04Z</dcterms:modified>
</cp:coreProperties>
</file>