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Lst>
  <p:notesMasterIdLst>
    <p:notesMasterId r:id="rId11"/>
  </p:notesMasterIdLst>
  <p:sldIdLst>
    <p:sldId id="385" r:id="rId3"/>
    <p:sldId id="361" r:id="rId4"/>
    <p:sldId id="376" r:id="rId5"/>
    <p:sldId id="356" r:id="rId6"/>
    <p:sldId id="375" r:id="rId7"/>
    <p:sldId id="363" r:id="rId8"/>
    <p:sldId id="374" r:id="rId9"/>
    <p:sldId id="360" r:id="rId10"/>
  </p:sldIdLst>
  <p:sldSz cx="9906000" cy="6858000" type="A4"/>
  <p:notesSz cx="6797675" cy="9926638"/>
  <p:defaultTextStyle>
    <a:defPPr>
      <a:defRPr lang="ja-JP"/>
    </a:defPPr>
    <a:lvl1pPr algn="l" rtl="0" fontAlgn="base">
      <a:spcBef>
        <a:spcPct val="0"/>
      </a:spcBef>
      <a:spcAft>
        <a:spcPct val="0"/>
      </a:spcAft>
      <a:defRPr kumimoji="1" kern="1200">
        <a:solidFill>
          <a:schemeClr val="tx1"/>
        </a:solidFill>
        <a:latin typeface="Arial Black" pitchFamily="34"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Black" pitchFamily="34"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Black" pitchFamily="34"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Black" pitchFamily="34"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Black" pitchFamily="34"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Black" pitchFamily="34"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Black" pitchFamily="34"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Black" pitchFamily="34"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Black" pitchFamily="34" charset="0"/>
        <a:ea typeface="HGP創英角ｺﾞｼｯｸUB"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CCFF"/>
    <a:srgbClr val="0066FF"/>
    <a:srgbClr val="FFFF00"/>
    <a:srgbClr val="99FF66"/>
    <a:srgbClr val="FFCC99"/>
    <a:srgbClr val="FFFF99"/>
    <a:srgbClr val="00FFFF"/>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992" autoAdjust="0"/>
    <p:restoredTop sz="84869" autoAdjust="0"/>
  </p:normalViewPr>
  <p:slideViewPr>
    <p:cSldViewPr>
      <p:cViewPr varScale="1">
        <p:scale>
          <a:sx n="87" d="100"/>
          <a:sy n="87" d="100"/>
        </p:scale>
        <p:origin x="-1128" y="-104"/>
      </p:cViewPr>
      <p:guideLst>
        <p:guide orient="horz" pos="2387"/>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4481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93" tIns="46047" rIns="92093" bIns="46047" numCol="1" anchor="t" anchorCtr="0" compatLnSpc="1">
            <a:prstTxWarp prst="textNoShape">
              <a:avLst/>
            </a:prstTxWarp>
          </a:bodyPr>
          <a:lstStyle>
            <a:lvl1pPr defTabSz="920750">
              <a:defRPr sz="1200">
                <a:latin typeface="Arial" charset="0"/>
                <a:ea typeface="ＭＳ Ｐゴシック" pitchFamily="50" charset="-128"/>
              </a:defRPr>
            </a:lvl1pPr>
          </a:lstStyle>
          <a:p>
            <a:endParaRPr lang="en-US" altLang="ja-JP"/>
          </a:p>
        </p:txBody>
      </p:sp>
      <p:sp>
        <p:nvSpPr>
          <p:cNvPr id="52227" name="Rectangle 3"/>
          <p:cNvSpPr>
            <a:spLocks noGrp="1" noChangeArrowheads="1"/>
          </p:cNvSpPr>
          <p:nvPr>
            <p:ph type="dt" idx="1"/>
          </p:nvPr>
        </p:nvSpPr>
        <p:spPr bwMode="auto">
          <a:xfrm>
            <a:off x="3851275" y="0"/>
            <a:ext cx="294481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93" tIns="46047" rIns="92093" bIns="46047" numCol="1" anchor="t" anchorCtr="0" compatLnSpc="1">
            <a:prstTxWarp prst="textNoShape">
              <a:avLst/>
            </a:prstTxWarp>
          </a:bodyPr>
          <a:lstStyle>
            <a:lvl1pPr algn="r" defTabSz="920750">
              <a:defRPr sz="1200">
                <a:latin typeface="Arial" charset="0"/>
                <a:ea typeface="ＭＳ Ｐゴシック" pitchFamily="50" charset="-128"/>
              </a:defRPr>
            </a:lvl1pPr>
          </a:lstStyle>
          <a:p>
            <a:endParaRPr lang="en-US" altLang="ja-JP"/>
          </a:p>
        </p:txBody>
      </p:sp>
      <p:sp>
        <p:nvSpPr>
          <p:cNvPr id="52228" name="Rectangle 4"/>
          <p:cNvSpPr>
            <a:spLocks noGrp="1" noRot="1" noChangeAspect="1" noChangeArrowheads="1" noTextEdit="1"/>
          </p:cNvSpPr>
          <p:nvPr>
            <p:ph type="sldImg" idx="2"/>
          </p:nvPr>
        </p:nvSpPr>
        <p:spPr bwMode="auto">
          <a:xfrm>
            <a:off x="712788" y="744538"/>
            <a:ext cx="5376862"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p:cNvSpPr>
            <a:spLocks noGrp="1" noChangeArrowheads="1"/>
          </p:cNvSpPr>
          <p:nvPr>
            <p:ph type="body" sz="quarter" idx="3"/>
          </p:nvPr>
        </p:nvSpPr>
        <p:spPr bwMode="auto">
          <a:xfrm>
            <a:off x="679450" y="4714875"/>
            <a:ext cx="5438775"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93" tIns="46047" rIns="92093" bIns="46047"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52230" name="Rectangle 6"/>
          <p:cNvSpPr>
            <a:spLocks noGrp="1" noChangeArrowheads="1"/>
          </p:cNvSpPr>
          <p:nvPr>
            <p:ph type="ftr" sz="quarter" idx="4"/>
          </p:nvPr>
        </p:nvSpPr>
        <p:spPr bwMode="auto">
          <a:xfrm>
            <a:off x="0" y="9428163"/>
            <a:ext cx="2944813"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93" tIns="46047" rIns="92093" bIns="46047" numCol="1" anchor="b" anchorCtr="0" compatLnSpc="1">
            <a:prstTxWarp prst="textNoShape">
              <a:avLst/>
            </a:prstTxWarp>
          </a:bodyPr>
          <a:lstStyle>
            <a:lvl1pPr defTabSz="920750">
              <a:defRPr sz="1200">
                <a:latin typeface="Arial" charset="0"/>
                <a:ea typeface="ＭＳ Ｐゴシック" pitchFamily="50" charset="-128"/>
              </a:defRPr>
            </a:lvl1pPr>
          </a:lstStyle>
          <a:p>
            <a:endParaRPr lang="en-US" altLang="ja-JP"/>
          </a:p>
        </p:txBody>
      </p:sp>
      <p:sp>
        <p:nvSpPr>
          <p:cNvPr id="52231" name="Rectangle 7"/>
          <p:cNvSpPr>
            <a:spLocks noGrp="1" noChangeArrowheads="1"/>
          </p:cNvSpPr>
          <p:nvPr>
            <p:ph type="sldNum" sz="quarter" idx="5"/>
          </p:nvPr>
        </p:nvSpPr>
        <p:spPr bwMode="auto">
          <a:xfrm>
            <a:off x="3851275" y="9428163"/>
            <a:ext cx="2944813"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93" tIns="46047" rIns="92093" bIns="46047" numCol="1" anchor="b" anchorCtr="0" compatLnSpc="1">
            <a:prstTxWarp prst="textNoShape">
              <a:avLst/>
            </a:prstTxWarp>
          </a:bodyPr>
          <a:lstStyle>
            <a:lvl1pPr algn="r" defTabSz="920750">
              <a:defRPr sz="1200">
                <a:latin typeface="Arial" charset="0"/>
                <a:ea typeface="ＭＳ Ｐゴシック" pitchFamily="50" charset="-128"/>
              </a:defRPr>
            </a:lvl1pPr>
          </a:lstStyle>
          <a:p>
            <a:fld id="{C44AA761-D904-4563-AA97-C4795CA9B7F4}" type="slidenum">
              <a:rPr lang="en-US" altLang="ja-JP"/>
              <a:pPr/>
              <a:t>‹#›</a:t>
            </a:fld>
            <a:endParaRPr lang="en-US" altLang="ja-JP"/>
          </a:p>
        </p:txBody>
      </p:sp>
    </p:spTree>
    <p:extLst>
      <p:ext uri="{BB962C8B-B14F-4D97-AF65-F5344CB8AC3E}">
        <p14:creationId xmlns:p14="http://schemas.microsoft.com/office/powerpoint/2010/main" val="182298523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page">
    <p:spTree>
      <p:nvGrpSpPr>
        <p:cNvPr id="1" name=""/>
        <p:cNvGrpSpPr/>
        <p:nvPr/>
      </p:nvGrpSpPr>
      <p:grpSpPr>
        <a:xfrm>
          <a:off x="0" y="0"/>
          <a:ext cx="0" cy="0"/>
          <a:chOff x="0" y="0"/>
          <a:chExt cx="0" cy="0"/>
        </a:xfrm>
      </p:grpSpPr>
      <p:sp>
        <p:nvSpPr>
          <p:cNvPr id="11" name="Rectangle 12"/>
          <p:cNvSpPr>
            <a:spLocks noGrp="1" noChangeArrowheads="1"/>
          </p:cNvSpPr>
          <p:nvPr>
            <p:ph type="ctrTitle"/>
          </p:nvPr>
        </p:nvSpPr>
        <p:spPr>
          <a:xfrm>
            <a:off x="567819" y="1802716"/>
            <a:ext cx="8770432" cy="1440333"/>
          </a:xfrm>
          <a:prstGeom prst="rect">
            <a:avLst/>
          </a:prstGeom>
        </p:spPr>
        <p:txBody>
          <a:bodyPr wrap="none" lIns="30736" tIns="0" rIns="30736" bIns="0" anchor="b" anchorCtr="0">
            <a:noAutofit/>
          </a:bodyPr>
          <a:lstStyle>
            <a:lvl1pPr algn="l">
              <a:defRPr sz="3200" smtClean="0">
                <a:solidFill>
                  <a:schemeClr val="tx1"/>
                </a:solidFill>
              </a:defRPr>
            </a:lvl1pPr>
          </a:lstStyle>
          <a:p>
            <a:r>
              <a:rPr lang="ja-JP" altLang="en-US" smtClean="0"/>
              <a:t>マスター タイトルの書式設定</a:t>
            </a:r>
            <a:endParaRPr lang="ja-JP" altLang="en-US" dirty="0" smtClean="0"/>
          </a:p>
        </p:txBody>
      </p:sp>
      <p:sp>
        <p:nvSpPr>
          <p:cNvPr id="12" name="Rectangle 8"/>
          <p:cNvSpPr>
            <a:spLocks noGrp="1" noChangeArrowheads="1"/>
          </p:cNvSpPr>
          <p:nvPr>
            <p:ph type="subTitle" idx="1"/>
          </p:nvPr>
        </p:nvSpPr>
        <p:spPr>
          <a:xfrm>
            <a:off x="567819" y="3595653"/>
            <a:ext cx="8770432" cy="1080251"/>
          </a:xfrm>
          <a:prstGeom prst="rect">
            <a:avLst/>
          </a:prstGeom>
        </p:spPr>
        <p:txBody>
          <a:bodyPr wrap="none" lIns="30736" tIns="0" rIns="30736" bIns="0"/>
          <a:lstStyle>
            <a:lvl1pPr marL="0" indent="0" algn="l">
              <a:defRPr sz="2100" smtClean="0">
                <a:solidFill>
                  <a:schemeClr val="tx1"/>
                </a:solidFill>
              </a:defRPr>
            </a:lvl1pPr>
          </a:lstStyle>
          <a:p>
            <a:r>
              <a:rPr lang="ja-JP" altLang="en-US" smtClean="0"/>
              <a:t>マスター サブタイトルの書式設定</a:t>
            </a:r>
            <a:endParaRPr lang="ja-JP" altLang="en-US" dirty="0" smtClean="0"/>
          </a:p>
        </p:txBody>
      </p:sp>
      <p:cxnSp>
        <p:nvCxnSpPr>
          <p:cNvPr id="6" name="直線コネクタ 5"/>
          <p:cNvCxnSpPr/>
          <p:nvPr userDrawn="1"/>
        </p:nvCxnSpPr>
        <p:spPr>
          <a:xfrm>
            <a:off x="292348" y="3429795"/>
            <a:ext cx="9355127"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6" name="スライド番号プレースホルダ 7"/>
          <p:cNvSpPr txBox="1">
            <a:spLocks noGrp="1"/>
          </p:cNvSpPr>
          <p:nvPr userDrawn="1"/>
        </p:nvSpPr>
        <p:spPr bwMode="auto">
          <a:xfrm>
            <a:off x="175411" y="6408000"/>
            <a:ext cx="5262259" cy="360000"/>
          </a:xfrm>
          <a:prstGeom prst="rect">
            <a:avLst/>
          </a:prstGeom>
          <a:noFill/>
          <a:ln w="9525">
            <a:noFill/>
            <a:miter lim="800000"/>
            <a:headEnd/>
            <a:tailEnd/>
          </a:ln>
        </p:spPr>
        <p:txBody>
          <a:bodyPr wrap="none" lIns="0" tIns="0" rIns="0" bIns="0" anchor="ctr"/>
          <a:lstStyle/>
          <a:p>
            <a:pPr defTabSz="1072866">
              <a:defRPr/>
            </a:pPr>
            <a:fld id="{27D7B6D7-B93D-4A81-9951-1EF138C68E07}" type="slidenum">
              <a:rPr lang="en-US" altLang="ja-JP" sz="1500" b="1" kern="0">
                <a:solidFill>
                  <a:prstClr val="white">
                    <a:lumMod val="50000"/>
                  </a:prstClr>
                </a:solidFill>
                <a:latin typeface="Segoe UI Symbol"/>
                <a:ea typeface="Tahoma" pitchFamily="34" charset="0"/>
                <a:cs typeface="Tahoma" pitchFamily="34" charset="0"/>
              </a:rPr>
              <a:pPr defTabSz="1072866">
                <a:defRPr/>
              </a:pPr>
              <a:t>‹#›</a:t>
            </a:fld>
            <a:r>
              <a:rPr lang="en-US" altLang="ja-JP" sz="1500" b="1" kern="0" dirty="0">
                <a:solidFill>
                  <a:prstClr val="white">
                    <a:lumMod val="50000"/>
                  </a:prstClr>
                </a:solidFill>
                <a:latin typeface="Segoe UI Symbol"/>
                <a:ea typeface="Tahoma" pitchFamily="34" charset="0"/>
                <a:cs typeface="Tahoma" pitchFamily="34" charset="0"/>
              </a:rPr>
              <a:t>  </a:t>
            </a:r>
            <a:r>
              <a:rPr lang="en-US" altLang="ja-JP" sz="1500" dirty="0">
                <a:solidFill>
                  <a:srgbClr val="7FD13B"/>
                </a:solidFill>
                <a:latin typeface="Myriad Pro" pitchFamily="34" charset="0"/>
                <a:ea typeface="Adobe Gothic Std B" pitchFamily="34" charset="-128"/>
                <a:cs typeface="Times New Roman"/>
              </a:rPr>
              <a:t>▇</a:t>
            </a:r>
            <a:r>
              <a:rPr lang="en-US" altLang="ja-JP" sz="1500" dirty="0">
                <a:solidFill>
                  <a:srgbClr val="EA157A"/>
                </a:solidFill>
                <a:latin typeface="Myriad Pro" pitchFamily="34" charset="0"/>
                <a:ea typeface="Adobe Gothic Std B" pitchFamily="34" charset="-128"/>
                <a:cs typeface="Times New Roman"/>
              </a:rPr>
              <a:t>▇</a:t>
            </a:r>
            <a:r>
              <a:rPr lang="en-US" altLang="ja-JP" sz="1500" dirty="0">
                <a:solidFill>
                  <a:srgbClr val="D6ECFF">
                    <a:lumMod val="50000"/>
                  </a:srgbClr>
                </a:solidFill>
                <a:latin typeface="Myriad Pro" pitchFamily="34" charset="0"/>
                <a:ea typeface="Adobe Gothic Std B" pitchFamily="34" charset="-128"/>
                <a:cs typeface="Times New Roman"/>
              </a:rPr>
              <a:t>▇</a:t>
            </a:r>
            <a:r>
              <a:rPr lang="ja-JP" altLang="en-US" sz="1500" dirty="0">
                <a:solidFill>
                  <a:srgbClr val="7FD13B"/>
                </a:solidFill>
                <a:latin typeface="Myriad Pro" pitchFamily="34" charset="0"/>
                <a:ea typeface="Adobe Gothic Std B" pitchFamily="34" charset="-128"/>
                <a:cs typeface="Times New Roman"/>
              </a:rPr>
              <a:t>  </a:t>
            </a:r>
            <a:r>
              <a:rPr lang="en-US" altLang="ja-JP" sz="1500" dirty="0">
                <a:solidFill>
                  <a:prstClr val="white">
                    <a:lumMod val="65000"/>
                  </a:prstClr>
                </a:solidFill>
                <a:latin typeface="Myriad Pro" pitchFamily="34" charset="0"/>
                <a:ea typeface="Adobe Gothic Std B" pitchFamily="34" charset="-128"/>
                <a:cs typeface="Times New Roman"/>
              </a:rPr>
              <a:t>Copyright </a:t>
            </a:r>
            <a:r>
              <a:rPr lang="en-US" altLang="ja-JP" sz="1500" dirty="0" smtClean="0">
                <a:solidFill>
                  <a:prstClr val="white">
                    <a:lumMod val="65000"/>
                  </a:prstClr>
                </a:solidFill>
                <a:latin typeface="Myriad Pro" pitchFamily="34" charset="0"/>
                <a:ea typeface="Adobe Gothic Std B" pitchFamily="34" charset="-128"/>
                <a:cs typeface="Times New Roman"/>
              </a:rPr>
              <a:t>2018 </a:t>
            </a:r>
            <a:r>
              <a:rPr lang="en-US" altLang="ja-JP" sz="1500" dirty="0">
                <a:solidFill>
                  <a:prstClr val="white">
                    <a:lumMod val="65000"/>
                  </a:prstClr>
                </a:solidFill>
                <a:latin typeface="Myriad Pro" pitchFamily="34" charset="0"/>
                <a:ea typeface="Adobe Gothic Std B" pitchFamily="34" charset="-128"/>
                <a:cs typeface="Times New Roman"/>
              </a:rPr>
              <a:t>Sony Corporation</a:t>
            </a:r>
            <a:endParaRPr lang="ja-JP" altLang="ja-JP" sz="14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3396342057"/>
      </p:ext>
    </p:extLst>
  </p:cSld>
  <p:clrMapOvr>
    <a:masterClrMapping/>
  </p:clrMapOvr>
  <p:timing>
    <p:tnLst>
      <p:par>
        <p:cTn xmlns:p14="http://schemas.microsoft.com/office/powerpoint/2010/mai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endParaRPr lang="en-US" altLang="ja-JP">
              <a:solidFill>
                <a:srgbClr val="000000"/>
              </a:solidFill>
            </a:endParaRPr>
          </a:p>
        </p:txBody>
      </p:sp>
      <p:sp>
        <p:nvSpPr>
          <p:cNvPr id="3" name="フッター プレースホルダー 2"/>
          <p:cNvSpPr>
            <a:spLocks noGrp="1"/>
          </p:cNvSpPr>
          <p:nvPr>
            <p:ph type="ftr" sz="quarter" idx="11"/>
          </p:nvPr>
        </p:nvSpPr>
        <p:spPr/>
        <p:txBody>
          <a:bodyPr/>
          <a:lstStyle>
            <a:lvl1pPr>
              <a:defRPr/>
            </a:lvl1pPr>
          </a:lstStyle>
          <a:p>
            <a:endParaRPr lang="en-US" altLang="ja-JP">
              <a:solidFill>
                <a:srgbClr val="000000"/>
              </a:solidFill>
            </a:endParaRPr>
          </a:p>
        </p:txBody>
      </p:sp>
      <p:sp>
        <p:nvSpPr>
          <p:cNvPr id="4" name="スライド番号プレースホルダー 3"/>
          <p:cNvSpPr>
            <a:spLocks noGrp="1"/>
          </p:cNvSpPr>
          <p:nvPr>
            <p:ph type="sldNum" sz="quarter" idx="12"/>
          </p:nvPr>
        </p:nvSpPr>
        <p:spPr/>
        <p:txBody>
          <a:bodyPr/>
          <a:lstStyle>
            <a:lvl1pPr>
              <a:defRPr/>
            </a:lvl1pPr>
          </a:lstStyle>
          <a:p>
            <a:fld id="{4C910578-D3E6-472F-AE39-46045EBBA788}" type="slidenum">
              <a:rPr lang="en-US" altLang="ja-JP">
                <a:solidFill>
                  <a:srgbClr val="FFFFFF"/>
                </a:solidFill>
              </a:rPr>
              <a:pPr/>
              <a:t>‹#›</a:t>
            </a:fld>
            <a:endParaRPr lang="en-US" altLang="ja-JP">
              <a:solidFill>
                <a:srgbClr val="FFFFFF"/>
              </a:solidFill>
            </a:endParaRPr>
          </a:p>
        </p:txBody>
      </p:sp>
    </p:spTree>
    <p:extLst>
      <p:ext uri="{BB962C8B-B14F-4D97-AF65-F5344CB8AC3E}">
        <p14:creationId xmlns:p14="http://schemas.microsoft.com/office/powerpoint/2010/main" val="3225537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138"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endParaRPr lang="en-US" altLang="ja-JP">
              <a:solidFill>
                <a:srgbClr val="000000"/>
              </a:solidFill>
            </a:endParaRPr>
          </a:p>
        </p:txBody>
      </p:sp>
      <p:sp>
        <p:nvSpPr>
          <p:cNvPr id="7" name="スライド番号プレースホルダー 6"/>
          <p:cNvSpPr>
            <a:spLocks noGrp="1"/>
          </p:cNvSpPr>
          <p:nvPr>
            <p:ph type="sldNum" sz="quarter" idx="12"/>
          </p:nvPr>
        </p:nvSpPr>
        <p:spPr/>
        <p:txBody>
          <a:bodyPr/>
          <a:lstStyle>
            <a:lvl1pPr>
              <a:defRPr/>
            </a:lvl1pPr>
          </a:lstStyle>
          <a:p>
            <a:fld id="{024D3F74-1EBF-49FB-A377-5BEDF230D590}" type="slidenum">
              <a:rPr lang="en-US" altLang="ja-JP">
                <a:solidFill>
                  <a:srgbClr val="FFFFFF"/>
                </a:solidFill>
              </a:rPr>
              <a:pPr/>
              <a:t>‹#›</a:t>
            </a:fld>
            <a:endParaRPr lang="en-US" altLang="ja-JP">
              <a:solidFill>
                <a:srgbClr val="FFFFFF"/>
              </a:solidFill>
            </a:endParaRPr>
          </a:p>
        </p:txBody>
      </p:sp>
    </p:spTree>
    <p:extLst>
      <p:ext uri="{BB962C8B-B14F-4D97-AF65-F5344CB8AC3E}">
        <p14:creationId xmlns:p14="http://schemas.microsoft.com/office/powerpoint/2010/main" val="3079396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ja-JP" altLang="en-US"/>
          </a:p>
        </p:txBody>
      </p:sp>
      <p:sp>
        <p:nvSpPr>
          <p:cNvPr id="4" name="テキスト プレースホルダー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endParaRPr lang="en-US" altLang="ja-JP">
              <a:solidFill>
                <a:srgbClr val="000000"/>
              </a:solidFill>
            </a:endParaRPr>
          </a:p>
        </p:txBody>
      </p:sp>
      <p:sp>
        <p:nvSpPr>
          <p:cNvPr id="7" name="スライド番号プレースホルダー 6"/>
          <p:cNvSpPr>
            <a:spLocks noGrp="1"/>
          </p:cNvSpPr>
          <p:nvPr>
            <p:ph type="sldNum" sz="quarter" idx="12"/>
          </p:nvPr>
        </p:nvSpPr>
        <p:spPr/>
        <p:txBody>
          <a:bodyPr/>
          <a:lstStyle>
            <a:lvl1pPr>
              <a:defRPr/>
            </a:lvl1pPr>
          </a:lstStyle>
          <a:p>
            <a:fld id="{D3DEDC0E-0906-46FE-ADD4-7F1004ACD6C4}" type="slidenum">
              <a:rPr lang="en-US" altLang="ja-JP">
                <a:solidFill>
                  <a:srgbClr val="FFFFFF"/>
                </a:solidFill>
              </a:rPr>
              <a:pPr/>
              <a:t>‹#›</a:t>
            </a:fld>
            <a:endParaRPr lang="en-US" altLang="ja-JP">
              <a:solidFill>
                <a:srgbClr val="FFFFFF"/>
              </a:solidFill>
            </a:endParaRPr>
          </a:p>
        </p:txBody>
      </p:sp>
    </p:spTree>
    <p:extLst>
      <p:ext uri="{BB962C8B-B14F-4D97-AF65-F5344CB8AC3E}">
        <p14:creationId xmlns:p14="http://schemas.microsoft.com/office/powerpoint/2010/main" val="1661642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endParaRPr lang="en-US"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endParaRPr lang="en-US" altLang="ja-JP">
              <a:solidFill>
                <a:srgbClr val="000000"/>
              </a:solidFill>
            </a:endParaRPr>
          </a:p>
        </p:txBody>
      </p:sp>
      <p:sp>
        <p:nvSpPr>
          <p:cNvPr id="6" name="スライド番号プレースホルダー 5"/>
          <p:cNvSpPr>
            <a:spLocks noGrp="1"/>
          </p:cNvSpPr>
          <p:nvPr>
            <p:ph type="sldNum" sz="quarter" idx="12"/>
          </p:nvPr>
        </p:nvSpPr>
        <p:spPr/>
        <p:txBody>
          <a:bodyPr/>
          <a:lstStyle>
            <a:lvl1pPr>
              <a:defRPr/>
            </a:lvl1pPr>
          </a:lstStyle>
          <a:p>
            <a:fld id="{B777403E-EA80-4965-BEC1-CDEF91C4E7E9}" type="slidenum">
              <a:rPr lang="en-US" altLang="ja-JP">
                <a:solidFill>
                  <a:srgbClr val="FFFFFF"/>
                </a:solidFill>
              </a:rPr>
              <a:pPr/>
              <a:t>‹#›</a:t>
            </a:fld>
            <a:endParaRPr lang="en-US" altLang="ja-JP">
              <a:solidFill>
                <a:srgbClr val="FFFFFF"/>
              </a:solidFill>
            </a:endParaRPr>
          </a:p>
        </p:txBody>
      </p:sp>
    </p:spTree>
    <p:extLst>
      <p:ext uri="{BB962C8B-B14F-4D97-AF65-F5344CB8AC3E}">
        <p14:creationId xmlns:p14="http://schemas.microsoft.com/office/powerpoint/2010/main" val="175357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91375" y="0"/>
            <a:ext cx="2232025" cy="6126163"/>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95300" y="0"/>
            <a:ext cx="6543675" cy="612616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endParaRPr lang="en-US"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endParaRPr lang="en-US" altLang="ja-JP">
              <a:solidFill>
                <a:srgbClr val="000000"/>
              </a:solidFill>
            </a:endParaRPr>
          </a:p>
        </p:txBody>
      </p:sp>
      <p:sp>
        <p:nvSpPr>
          <p:cNvPr id="6" name="スライド番号プレースホルダー 5"/>
          <p:cNvSpPr>
            <a:spLocks noGrp="1"/>
          </p:cNvSpPr>
          <p:nvPr>
            <p:ph type="sldNum" sz="quarter" idx="12"/>
          </p:nvPr>
        </p:nvSpPr>
        <p:spPr/>
        <p:txBody>
          <a:bodyPr/>
          <a:lstStyle>
            <a:lvl1pPr>
              <a:defRPr/>
            </a:lvl1pPr>
          </a:lstStyle>
          <a:p>
            <a:fld id="{611CC2F8-B0BC-4C25-9E9D-0020E75A6ED3}" type="slidenum">
              <a:rPr lang="en-US" altLang="ja-JP">
                <a:solidFill>
                  <a:srgbClr val="FFFFFF"/>
                </a:solidFill>
              </a:rPr>
              <a:pPr/>
              <a:t>‹#›</a:t>
            </a:fld>
            <a:endParaRPr lang="en-US" altLang="ja-JP">
              <a:solidFill>
                <a:srgbClr val="FFFFFF"/>
              </a:solidFill>
            </a:endParaRPr>
          </a:p>
        </p:txBody>
      </p:sp>
    </p:spTree>
    <p:extLst>
      <p:ext uri="{BB962C8B-B14F-4D97-AF65-F5344CB8AC3E}">
        <p14:creationId xmlns:p14="http://schemas.microsoft.com/office/powerpoint/2010/main" val="3620187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468000" y="46032"/>
            <a:ext cx="8970000" cy="792183"/>
          </a:xfrm>
          <a:prstGeom prst="rect">
            <a:avLst/>
          </a:prstGeom>
        </p:spPr>
        <p:txBody>
          <a:bodyPr wrap="none" lIns="0" tIns="0" rIns="0" bIns="0" anchor="b"/>
          <a:lstStyle>
            <a:lvl1pPr>
              <a:defRPr baseline="0">
                <a:solidFill>
                  <a:schemeClr val="tx1"/>
                </a:solidFill>
                <a:latin typeface="+mj-ea"/>
                <a:ea typeface="+mj-ea"/>
              </a:defRPr>
            </a:lvl1pPr>
          </a:lstStyle>
          <a:p>
            <a:r>
              <a:rPr kumimoji="1" lang="ja-JP" altLang="en-US" smtClean="0"/>
              <a:t>マスター タイトルの書式設定</a:t>
            </a:r>
            <a:endParaRPr kumimoji="1" lang="ja-JP" altLang="en-US" dirty="0"/>
          </a:p>
        </p:txBody>
      </p:sp>
      <p:sp>
        <p:nvSpPr>
          <p:cNvPr id="14" name="コンテンツ プレースホルダー 4"/>
          <p:cNvSpPr>
            <a:spLocks noGrp="1"/>
          </p:cNvSpPr>
          <p:nvPr>
            <p:ph sz="quarter" idx="10"/>
          </p:nvPr>
        </p:nvSpPr>
        <p:spPr>
          <a:xfrm>
            <a:off x="468000" y="1056492"/>
            <a:ext cx="8970000" cy="5114521"/>
          </a:xfrm>
          <a:prstGeom prst="rect">
            <a:avLst/>
          </a:prstGeom>
        </p:spPr>
        <p:txBody>
          <a:bodyPr lIns="77662" tIns="38932" rIns="77662" bIns="38932"/>
          <a:lstStyle>
            <a:lvl1pPr marL="151315" indent="-151315">
              <a:spcBef>
                <a:spcPts val="0"/>
              </a:spcBef>
              <a:buFont typeface="Arial" pitchFamily="34" charset="0"/>
              <a:buChar char="•"/>
              <a:defRPr sz="2800">
                <a:solidFill>
                  <a:schemeClr val="tx1"/>
                </a:solidFill>
                <a:latin typeface="+mn-ea"/>
                <a:ea typeface="+mn-ea"/>
              </a:defRPr>
            </a:lvl1pPr>
            <a:lvl2pPr marL="383655" indent="-156712">
              <a:spcBef>
                <a:spcPts val="0"/>
              </a:spcBef>
              <a:buFont typeface="Arial" pitchFamily="34" charset="0"/>
              <a:buChar char="•"/>
              <a:defRPr sz="2300">
                <a:solidFill>
                  <a:schemeClr val="tx1"/>
                </a:solidFill>
                <a:latin typeface="+mn-ea"/>
                <a:ea typeface="+mn-ea"/>
              </a:defRPr>
            </a:lvl2pPr>
            <a:lvl3pPr marL="606611" indent="-145967">
              <a:spcBef>
                <a:spcPts val="0"/>
              </a:spcBef>
              <a:buFont typeface="Arial" pitchFamily="34" charset="0"/>
              <a:buChar char="•"/>
              <a:defRPr sz="1900">
                <a:solidFill>
                  <a:schemeClr val="tx1"/>
                </a:solidFill>
                <a:latin typeface="+mn-ea"/>
                <a:ea typeface="+mn-ea"/>
              </a:defRPr>
            </a:lvl3pPr>
            <a:lvl4pPr marL="838993" indent="-151315">
              <a:spcBef>
                <a:spcPts val="0"/>
              </a:spcBef>
              <a:buFont typeface="Arial" pitchFamily="34" charset="0"/>
              <a:buChar char="•"/>
              <a:defRPr sz="1600">
                <a:solidFill>
                  <a:schemeClr val="tx1"/>
                </a:solidFill>
                <a:latin typeface="+mn-ea"/>
                <a:ea typeface="+mn-ea"/>
              </a:defRPr>
            </a:lvl4pPr>
            <a:lvl5pPr marL="1071373" indent="-156712">
              <a:spcBef>
                <a:spcPts val="0"/>
              </a:spcBef>
              <a:buFont typeface="Arial" pitchFamily="34" charset="0"/>
              <a:buChar char="•"/>
              <a:defRPr sz="1600">
                <a:solidFill>
                  <a:schemeClr val="tx1"/>
                </a:solidFill>
                <a:latin typeface="+mn-ea"/>
                <a:ea typeface="+mn-ea"/>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cxnSp>
        <p:nvCxnSpPr>
          <p:cNvPr id="7" name="直線コネクタ 6"/>
          <p:cNvCxnSpPr/>
          <p:nvPr userDrawn="1"/>
        </p:nvCxnSpPr>
        <p:spPr>
          <a:xfrm>
            <a:off x="292348" y="908931"/>
            <a:ext cx="9355127"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8" name="スライド番号プレースホルダ 7"/>
          <p:cNvSpPr txBox="1">
            <a:spLocks noGrp="1"/>
          </p:cNvSpPr>
          <p:nvPr userDrawn="1"/>
        </p:nvSpPr>
        <p:spPr bwMode="auto">
          <a:xfrm>
            <a:off x="175411" y="6408000"/>
            <a:ext cx="5262259" cy="360000"/>
          </a:xfrm>
          <a:prstGeom prst="rect">
            <a:avLst/>
          </a:prstGeom>
          <a:noFill/>
          <a:ln w="9525">
            <a:noFill/>
            <a:miter lim="800000"/>
            <a:headEnd/>
            <a:tailEnd/>
          </a:ln>
        </p:spPr>
        <p:txBody>
          <a:bodyPr wrap="none" lIns="0" tIns="0" rIns="0" bIns="0" anchor="ctr"/>
          <a:lstStyle/>
          <a:p>
            <a:pPr defTabSz="1072866">
              <a:defRPr/>
            </a:pPr>
            <a:fld id="{27D7B6D7-B93D-4A81-9951-1EF138C68E07}" type="slidenum">
              <a:rPr lang="en-US" altLang="ja-JP" sz="1500" b="1" kern="0">
                <a:solidFill>
                  <a:prstClr val="white">
                    <a:lumMod val="50000"/>
                  </a:prstClr>
                </a:solidFill>
                <a:latin typeface="Segoe UI Symbol"/>
                <a:ea typeface="Tahoma" pitchFamily="34" charset="0"/>
                <a:cs typeface="Tahoma" pitchFamily="34" charset="0"/>
              </a:rPr>
              <a:pPr defTabSz="1072866">
                <a:defRPr/>
              </a:pPr>
              <a:t>‹#›</a:t>
            </a:fld>
            <a:r>
              <a:rPr lang="en-US" altLang="ja-JP" sz="1500" b="1" kern="0" dirty="0">
                <a:solidFill>
                  <a:prstClr val="white">
                    <a:lumMod val="50000"/>
                  </a:prstClr>
                </a:solidFill>
                <a:latin typeface="Segoe UI Symbol"/>
                <a:ea typeface="Tahoma" pitchFamily="34" charset="0"/>
                <a:cs typeface="Tahoma" pitchFamily="34" charset="0"/>
              </a:rPr>
              <a:t>  </a:t>
            </a:r>
            <a:r>
              <a:rPr lang="en-US" altLang="ja-JP" sz="1500" dirty="0">
                <a:solidFill>
                  <a:srgbClr val="7FD13B"/>
                </a:solidFill>
                <a:latin typeface="Myriad Pro" pitchFamily="34" charset="0"/>
                <a:ea typeface="Adobe Gothic Std B" pitchFamily="34" charset="-128"/>
                <a:cs typeface="Times New Roman"/>
              </a:rPr>
              <a:t>▇</a:t>
            </a:r>
            <a:r>
              <a:rPr lang="en-US" altLang="ja-JP" sz="1500" dirty="0">
                <a:solidFill>
                  <a:srgbClr val="EA157A"/>
                </a:solidFill>
                <a:latin typeface="Myriad Pro" pitchFamily="34" charset="0"/>
                <a:ea typeface="Adobe Gothic Std B" pitchFamily="34" charset="-128"/>
                <a:cs typeface="Times New Roman"/>
              </a:rPr>
              <a:t>▇</a:t>
            </a:r>
            <a:r>
              <a:rPr lang="en-US" altLang="ja-JP" sz="1500" dirty="0">
                <a:solidFill>
                  <a:srgbClr val="D6ECFF">
                    <a:lumMod val="50000"/>
                  </a:srgbClr>
                </a:solidFill>
                <a:latin typeface="Myriad Pro" pitchFamily="34" charset="0"/>
                <a:ea typeface="Adobe Gothic Std B" pitchFamily="34" charset="-128"/>
                <a:cs typeface="Times New Roman"/>
              </a:rPr>
              <a:t>▇</a:t>
            </a:r>
            <a:r>
              <a:rPr lang="ja-JP" altLang="en-US" sz="1500" dirty="0">
                <a:solidFill>
                  <a:srgbClr val="7FD13B"/>
                </a:solidFill>
                <a:latin typeface="Myriad Pro" pitchFamily="34" charset="0"/>
                <a:ea typeface="Adobe Gothic Std B" pitchFamily="34" charset="-128"/>
                <a:cs typeface="Times New Roman"/>
              </a:rPr>
              <a:t>  </a:t>
            </a:r>
            <a:r>
              <a:rPr lang="en-US" altLang="ja-JP" sz="1500" dirty="0">
                <a:solidFill>
                  <a:prstClr val="white">
                    <a:lumMod val="65000"/>
                  </a:prstClr>
                </a:solidFill>
                <a:latin typeface="Myriad Pro" pitchFamily="34" charset="0"/>
                <a:ea typeface="Adobe Gothic Std B" pitchFamily="34" charset="-128"/>
                <a:cs typeface="Times New Roman"/>
              </a:rPr>
              <a:t>Copyright </a:t>
            </a:r>
            <a:r>
              <a:rPr lang="en-US" altLang="ja-JP" sz="1500" dirty="0" smtClean="0">
                <a:solidFill>
                  <a:prstClr val="white">
                    <a:lumMod val="65000"/>
                  </a:prstClr>
                </a:solidFill>
                <a:latin typeface="Myriad Pro" pitchFamily="34" charset="0"/>
                <a:ea typeface="Adobe Gothic Std B" pitchFamily="34" charset="-128"/>
                <a:cs typeface="Times New Roman"/>
              </a:rPr>
              <a:t>2018 </a:t>
            </a:r>
            <a:r>
              <a:rPr lang="en-US" altLang="ja-JP" sz="1500" dirty="0">
                <a:solidFill>
                  <a:prstClr val="white">
                    <a:lumMod val="65000"/>
                  </a:prstClr>
                </a:solidFill>
                <a:latin typeface="Myriad Pro" pitchFamily="34" charset="0"/>
                <a:ea typeface="Adobe Gothic Std B" pitchFamily="34" charset="-128"/>
                <a:cs typeface="Times New Roman"/>
              </a:rPr>
              <a:t>Sony Corporation</a:t>
            </a:r>
            <a:endParaRPr lang="ja-JP" altLang="ja-JP" sz="14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1356976969"/>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468000" y="46032"/>
            <a:ext cx="897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dirty="0" smtClean="0"/>
              <a:t>マスター タイトルの書式設定</a:t>
            </a:r>
            <a:endParaRPr kumimoji="1" lang="ja-JP" altLang="en-US" dirty="0"/>
          </a:p>
        </p:txBody>
      </p:sp>
      <p:cxnSp>
        <p:nvCxnSpPr>
          <p:cNvPr id="7" name="直線コネクタ 6"/>
          <p:cNvCxnSpPr/>
          <p:nvPr userDrawn="1"/>
        </p:nvCxnSpPr>
        <p:spPr>
          <a:xfrm>
            <a:off x="292348" y="908931"/>
            <a:ext cx="9355127"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5" name="スライド番号プレースホルダ 7"/>
          <p:cNvSpPr txBox="1">
            <a:spLocks noGrp="1"/>
          </p:cNvSpPr>
          <p:nvPr userDrawn="1"/>
        </p:nvSpPr>
        <p:spPr bwMode="auto">
          <a:xfrm>
            <a:off x="175411" y="6408000"/>
            <a:ext cx="5262259" cy="360000"/>
          </a:xfrm>
          <a:prstGeom prst="rect">
            <a:avLst/>
          </a:prstGeom>
          <a:noFill/>
          <a:ln w="9525">
            <a:noFill/>
            <a:miter lim="800000"/>
            <a:headEnd/>
            <a:tailEnd/>
          </a:ln>
        </p:spPr>
        <p:txBody>
          <a:bodyPr wrap="none" lIns="0" tIns="0" rIns="0" bIns="0" anchor="ctr"/>
          <a:lstStyle/>
          <a:p>
            <a:pPr defTabSz="1072866">
              <a:defRPr/>
            </a:pPr>
            <a:fld id="{27D7B6D7-B93D-4A81-9951-1EF138C68E07}" type="slidenum">
              <a:rPr lang="en-US" altLang="ja-JP" sz="1500" b="1" kern="0">
                <a:solidFill>
                  <a:prstClr val="white">
                    <a:lumMod val="50000"/>
                  </a:prstClr>
                </a:solidFill>
                <a:latin typeface="Segoe UI Symbol"/>
                <a:ea typeface="Tahoma" pitchFamily="34" charset="0"/>
                <a:cs typeface="Tahoma" pitchFamily="34" charset="0"/>
              </a:rPr>
              <a:pPr defTabSz="1072866">
                <a:defRPr/>
              </a:pPr>
              <a:t>‹#›</a:t>
            </a:fld>
            <a:r>
              <a:rPr lang="en-US" altLang="ja-JP" sz="1500" b="1" kern="0" dirty="0">
                <a:solidFill>
                  <a:prstClr val="white">
                    <a:lumMod val="50000"/>
                  </a:prstClr>
                </a:solidFill>
                <a:latin typeface="Segoe UI Symbol"/>
                <a:ea typeface="Tahoma" pitchFamily="34" charset="0"/>
                <a:cs typeface="Tahoma" pitchFamily="34" charset="0"/>
              </a:rPr>
              <a:t>  </a:t>
            </a:r>
            <a:r>
              <a:rPr lang="en-US" altLang="ja-JP" sz="1500" dirty="0">
                <a:solidFill>
                  <a:srgbClr val="7FD13B"/>
                </a:solidFill>
                <a:latin typeface="Myriad Pro" pitchFamily="34" charset="0"/>
                <a:ea typeface="Adobe Gothic Std B" pitchFamily="34" charset="-128"/>
                <a:cs typeface="Times New Roman"/>
              </a:rPr>
              <a:t>▇</a:t>
            </a:r>
            <a:r>
              <a:rPr lang="en-US" altLang="ja-JP" sz="1500" dirty="0">
                <a:solidFill>
                  <a:srgbClr val="EA157A"/>
                </a:solidFill>
                <a:latin typeface="Myriad Pro" pitchFamily="34" charset="0"/>
                <a:ea typeface="Adobe Gothic Std B" pitchFamily="34" charset="-128"/>
                <a:cs typeface="Times New Roman"/>
              </a:rPr>
              <a:t>▇</a:t>
            </a:r>
            <a:r>
              <a:rPr lang="en-US" altLang="ja-JP" sz="1500" dirty="0">
                <a:solidFill>
                  <a:srgbClr val="D6ECFF">
                    <a:lumMod val="50000"/>
                  </a:srgbClr>
                </a:solidFill>
                <a:latin typeface="Myriad Pro" pitchFamily="34" charset="0"/>
                <a:ea typeface="Adobe Gothic Std B" pitchFamily="34" charset="-128"/>
                <a:cs typeface="Times New Roman"/>
              </a:rPr>
              <a:t>▇</a:t>
            </a:r>
            <a:r>
              <a:rPr lang="ja-JP" altLang="en-US" sz="1500" dirty="0">
                <a:solidFill>
                  <a:srgbClr val="7FD13B"/>
                </a:solidFill>
                <a:latin typeface="Myriad Pro" pitchFamily="34" charset="0"/>
                <a:ea typeface="Adobe Gothic Std B" pitchFamily="34" charset="-128"/>
                <a:cs typeface="Times New Roman"/>
              </a:rPr>
              <a:t>  </a:t>
            </a:r>
            <a:r>
              <a:rPr lang="en-US" altLang="ja-JP" sz="1500" dirty="0">
                <a:solidFill>
                  <a:prstClr val="white">
                    <a:lumMod val="65000"/>
                  </a:prstClr>
                </a:solidFill>
                <a:latin typeface="Myriad Pro" pitchFamily="34" charset="0"/>
                <a:ea typeface="Adobe Gothic Std B" pitchFamily="34" charset="-128"/>
                <a:cs typeface="Times New Roman"/>
              </a:rPr>
              <a:t>Copyright </a:t>
            </a:r>
            <a:r>
              <a:rPr lang="en-US" altLang="ja-JP" sz="1500" dirty="0" smtClean="0">
                <a:solidFill>
                  <a:prstClr val="white">
                    <a:lumMod val="65000"/>
                  </a:prstClr>
                </a:solidFill>
                <a:latin typeface="Myriad Pro" pitchFamily="34" charset="0"/>
                <a:ea typeface="Adobe Gothic Std B" pitchFamily="34" charset="-128"/>
                <a:cs typeface="Times New Roman"/>
              </a:rPr>
              <a:t>2018 </a:t>
            </a:r>
            <a:r>
              <a:rPr lang="en-US" altLang="ja-JP" sz="1500" dirty="0">
                <a:solidFill>
                  <a:prstClr val="white">
                    <a:lumMod val="65000"/>
                  </a:prstClr>
                </a:solidFill>
                <a:latin typeface="Myriad Pro" pitchFamily="34" charset="0"/>
                <a:ea typeface="Adobe Gothic Std B" pitchFamily="34" charset="-128"/>
                <a:cs typeface="Times New Roman"/>
              </a:rPr>
              <a:t>Sony Corporation</a:t>
            </a:r>
            <a:endParaRPr lang="ja-JP" altLang="ja-JP" sz="14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3828708645"/>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
        <p:nvSpPr>
          <p:cNvPr id="4" name="日付プレースホルダー 3"/>
          <p:cNvSpPr>
            <a:spLocks noGrp="1"/>
          </p:cNvSpPr>
          <p:nvPr>
            <p:ph type="dt" sz="half" idx="10"/>
          </p:nvPr>
        </p:nvSpPr>
        <p:spPr/>
        <p:txBody>
          <a:bodyPr/>
          <a:lstStyle>
            <a:lvl1pPr>
              <a:defRPr/>
            </a:lvl1pPr>
          </a:lstStyle>
          <a:p>
            <a:endParaRPr lang="en-US"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endParaRPr lang="en-US" altLang="ja-JP">
              <a:solidFill>
                <a:srgbClr val="000000"/>
              </a:solidFill>
            </a:endParaRPr>
          </a:p>
        </p:txBody>
      </p:sp>
      <p:sp>
        <p:nvSpPr>
          <p:cNvPr id="6" name="スライド番号プレースホルダー 5"/>
          <p:cNvSpPr>
            <a:spLocks noGrp="1"/>
          </p:cNvSpPr>
          <p:nvPr>
            <p:ph type="sldNum" sz="quarter" idx="12"/>
          </p:nvPr>
        </p:nvSpPr>
        <p:spPr/>
        <p:txBody>
          <a:bodyPr/>
          <a:lstStyle>
            <a:lvl1pPr>
              <a:defRPr/>
            </a:lvl1pPr>
          </a:lstStyle>
          <a:p>
            <a:fld id="{AF61D636-AD0A-43DF-AC7C-A7251A308AEE}" type="slidenum">
              <a:rPr lang="en-US" altLang="ja-JP">
                <a:solidFill>
                  <a:srgbClr val="FFFFFF"/>
                </a:solidFill>
              </a:rPr>
              <a:pPr/>
              <a:t>‹#›</a:t>
            </a:fld>
            <a:endParaRPr lang="en-US" altLang="ja-JP">
              <a:solidFill>
                <a:srgbClr val="FFFFFF"/>
              </a:solidFill>
            </a:endParaRPr>
          </a:p>
        </p:txBody>
      </p:sp>
    </p:spTree>
    <p:extLst>
      <p:ext uri="{BB962C8B-B14F-4D97-AF65-F5344CB8AC3E}">
        <p14:creationId xmlns:p14="http://schemas.microsoft.com/office/powerpoint/2010/main" val="3802620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endParaRPr lang="en-US"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endParaRPr lang="en-US" altLang="ja-JP">
              <a:solidFill>
                <a:srgbClr val="000000"/>
              </a:solidFill>
            </a:endParaRPr>
          </a:p>
        </p:txBody>
      </p:sp>
      <p:sp>
        <p:nvSpPr>
          <p:cNvPr id="6" name="スライド番号プレースホルダー 5"/>
          <p:cNvSpPr>
            <a:spLocks noGrp="1"/>
          </p:cNvSpPr>
          <p:nvPr>
            <p:ph type="sldNum" sz="quarter" idx="12"/>
          </p:nvPr>
        </p:nvSpPr>
        <p:spPr/>
        <p:txBody>
          <a:bodyPr/>
          <a:lstStyle>
            <a:lvl1pPr>
              <a:defRPr/>
            </a:lvl1pPr>
          </a:lstStyle>
          <a:p>
            <a:fld id="{E1DFF8A6-EE54-4210-8F3C-CB7615268D43}" type="slidenum">
              <a:rPr lang="en-US" altLang="ja-JP">
                <a:solidFill>
                  <a:srgbClr val="FFFFFF"/>
                </a:solidFill>
              </a:rPr>
              <a:pPr/>
              <a:t>‹#›</a:t>
            </a:fld>
            <a:endParaRPr lang="en-US" altLang="ja-JP">
              <a:solidFill>
                <a:srgbClr val="FFFFFF"/>
              </a:solidFill>
            </a:endParaRPr>
          </a:p>
        </p:txBody>
      </p:sp>
    </p:spTree>
    <p:extLst>
      <p:ext uri="{BB962C8B-B14F-4D97-AF65-F5344CB8AC3E}">
        <p14:creationId xmlns:p14="http://schemas.microsoft.com/office/powerpoint/2010/main" val="1304045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日付プレースホルダー 3"/>
          <p:cNvSpPr>
            <a:spLocks noGrp="1"/>
          </p:cNvSpPr>
          <p:nvPr>
            <p:ph type="dt" sz="half" idx="10"/>
          </p:nvPr>
        </p:nvSpPr>
        <p:spPr/>
        <p:txBody>
          <a:bodyPr/>
          <a:lstStyle>
            <a:lvl1pPr>
              <a:defRPr/>
            </a:lvl1pPr>
          </a:lstStyle>
          <a:p>
            <a:endParaRPr lang="en-US"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endParaRPr lang="en-US" altLang="ja-JP">
              <a:solidFill>
                <a:srgbClr val="000000"/>
              </a:solidFill>
            </a:endParaRPr>
          </a:p>
        </p:txBody>
      </p:sp>
      <p:sp>
        <p:nvSpPr>
          <p:cNvPr id="6" name="スライド番号プレースホルダー 5"/>
          <p:cNvSpPr>
            <a:spLocks noGrp="1"/>
          </p:cNvSpPr>
          <p:nvPr>
            <p:ph type="sldNum" sz="quarter" idx="12"/>
          </p:nvPr>
        </p:nvSpPr>
        <p:spPr/>
        <p:txBody>
          <a:bodyPr/>
          <a:lstStyle>
            <a:lvl1pPr>
              <a:defRPr/>
            </a:lvl1pPr>
          </a:lstStyle>
          <a:p>
            <a:fld id="{8C93D0C7-FBAC-4E2F-B3EE-67DD7DD765C6}" type="slidenum">
              <a:rPr lang="en-US" altLang="ja-JP">
                <a:solidFill>
                  <a:srgbClr val="FFFFFF"/>
                </a:solidFill>
              </a:rPr>
              <a:pPr/>
              <a:t>‹#›</a:t>
            </a:fld>
            <a:endParaRPr lang="en-US" altLang="ja-JP">
              <a:solidFill>
                <a:srgbClr val="FFFFFF"/>
              </a:solidFill>
            </a:endParaRPr>
          </a:p>
        </p:txBody>
      </p:sp>
    </p:spTree>
    <p:extLst>
      <p:ext uri="{BB962C8B-B14F-4D97-AF65-F5344CB8AC3E}">
        <p14:creationId xmlns:p14="http://schemas.microsoft.com/office/powerpoint/2010/main" val="1496579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495300" y="981075"/>
            <a:ext cx="4381500" cy="5145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5029200" y="981075"/>
            <a:ext cx="4381500" cy="5145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ー 4"/>
          <p:cNvSpPr>
            <a:spLocks noGrp="1"/>
          </p:cNvSpPr>
          <p:nvPr>
            <p:ph type="dt" sz="half" idx="10"/>
          </p:nvPr>
        </p:nvSpPr>
        <p:spPr/>
        <p:txBody>
          <a:bodyPr/>
          <a:lstStyle>
            <a:lvl1pPr>
              <a:defRPr/>
            </a:lvl1pPr>
          </a:lstStyle>
          <a:p>
            <a:endParaRPr lang="en-US"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endParaRPr lang="en-US" altLang="ja-JP">
              <a:solidFill>
                <a:srgbClr val="000000"/>
              </a:solidFill>
            </a:endParaRPr>
          </a:p>
        </p:txBody>
      </p:sp>
      <p:sp>
        <p:nvSpPr>
          <p:cNvPr id="7" name="スライド番号プレースホルダー 6"/>
          <p:cNvSpPr>
            <a:spLocks noGrp="1"/>
          </p:cNvSpPr>
          <p:nvPr>
            <p:ph type="sldNum" sz="quarter" idx="12"/>
          </p:nvPr>
        </p:nvSpPr>
        <p:spPr/>
        <p:txBody>
          <a:bodyPr/>
          <a:lstStyle>
            <a:lvl1pPr>
              <a:defRPr/>
            </a:lvl1pPr>
          </a:lstStyle>
          <a:p>
            <a:fld id="{6AFFE1A4-D84F-4FD7-B421-8E89443BA148}" type="slidenum">
              <a:rPr lang="en-US" altLang="ja-JP">
                <a:solidFill>
                  <a:srgbClr val="FFFFFF"/>
                </a:solidFill>
              </a:rPr>
              <a:pPr/>
              <a:t>‹#›</a:t>
            </a:fld>
            <a:endParaRPr lang="en-US" altLang="ja-JP">
              <a:solidFill>
                <a:srgbClr val="FFFFFF"/>
              </a:solidFill>
            </a:endParaRPr>
          </a:p>
        </p:txBody>
      </p:sp>
    </p:spTree>
    <p:extLst>
      <p:ext uri="{BB962C8B-B14F-4D97-AF65-F5344CB8AC3E}">
        <p14:creationId xmlns:p14="http://schemas.microsoft.com/office/powerpoint/2010/main" val="759053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ー 6"/>
          <p:cNvSpPr>
            <a:spLocks noGrp="1"/>
          </p:cNvSpPr>
          <p:nvPr>
            <p:ph type="dt" sz="half" idx="10"/>
          </p:nvPr>
        </p:nvSpPr>
        <p:spPr/>
        <p:txBody>
          <a:bodyPr/>
          <a:lstStyle>
            <a:lvl1pPr>
              <a:defRPr/>
            </a:lvl1pPr>
          </a:lstStyle>
          <a:p>
            <a:endParaRPr lang="en-US" altLang="ja-JP">
              <a:solidFill>
                <a:srgbClr val="000000"/>
              </a:solidFill>
            </a:endParaRPr>
          </a:p>
        </p:txBody>
      </p:sp>
      <p:sp>
        <p:nvSpPr>
          <p:cNvPr id="8" name="フッター プレースホルダー 7"/>
          <p:cNvSpPr>
            <a:spLocks noGrp="1"/>
          </p:cNvSpPr>
          <p:nvPr>
            <p:ph type="ftr" sz="quarter" idx="11"/>
          </p:nvPr>
        </p:nvSpPr>
        <p:spPr/>
        <p:txBody>
          <a:bodyPr/>
          <a:lstStyle>
            <a:lvl1pPr>
              <a:defRPr/>
            </a:lvl1pPr>
          </a:lstStyle>
          <a:p>
            <a:endParaRPr lang="en-US" altLang="ja-JP">
              <a:solidFill>
                <a:srgbClr val="000000"/>
              </a:solidFill>
            </a:endParaRPr>
          </a:p>
        </p:txBody>
      </p:sp>
      <p:sp>
        <p:nvSpPr>
          <p:cNvPr id="9" name="スライド番号プレースホルダー 8"/>
          <p:cNvSpPr>
            <a:spLocks noGrp="1"/>
          </p:cNvSpPr>
          <p:nvPr>
            <p:ph type="sldNum" sz="quarter" idx="12"/>
          </p:nvPr>
        </p:nvSpPr>
        <p:spPr/>
        <p:txBody>
          <a:bodyPr/>
          <a:lstStyle>
            <a:lvl1pPr>
              <a:defRPr/>
            </a:lvl1pPr>
          </a:lstStyle>
          <a:p>
            <a:fld id="{2F273A21-F769-4B8F-9EF9-B61693594D95}" type="slidenum">
              <a:rPr lang="en-US" altLang="ja-JP">
                <a:solidFill>
                  <a:srgbClr val="FFFFFF"/>
                </a:solidFill>
              </a:rPr>
              <a:pPr/>
              <a:t>‹#›</a:t>
            </a:fld>
            <a:endParaRPr lang="en-US" altLang="ja-JP">
              <a:solidFill>
                <a:srgbClr val="FFFFFF"/>
              </a:solidFill>
            </a:endParaRPr>
          </a:p>
        </p:txBody>
      </p:sp>
    </p:spTree>
    <p:extLst>
      <p:ext uri="{BB962C8B-B14F-4D97-AF65-F5344CB8AC3E}">
        <p14:creationId xmlns:p14="http://schemas.microsoft.com/office/powerpoint/2010/main" val="1868091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日付プレースホルダー 2"/>
          <p:cNvSpPr>
            <a:spLocks noGrp="1"/>
          </p:cNvSpPr>
          <p:nvPr>
            <p:ph type="dt" sz="half" idx="10"/>
          </p:nvPr>
        </p:nvSpPr>
        <p:spPr/>
        <p:txBody>
          <a:bodyPr/>
          <a:lstStyle>
            <a:lvl1pPr>
              <a:defRPr/>
            </a:lvl1pPr>
          </a:lstStyle>
          <a:p>
            <a:endParaRPr lang="en-US" altLang="ja-JP">
              <a:solidFill>
                <a:srgbClr val="000000"/>
              </a:solidFill>
            </a:endParaRPr>
          </a:p>
        </p:txBody>
      </p:sp>
      <p:sp>
        <p:nvSpPr>
          <p:cNvPr id="4" name="フッター プレースホルダー 3"/>
          <p:cNvSpPr>
            <a:spLocks noGrp="1"/>
          </p:cNvSpPr>
          <p:nvPr>
            <p:ph type="ftr" sz="quarter" idx="11"/>
          </p:nvPr>
        </p:nvSpPr>
        <p:spPr/>
        <p:txBody>
          <a:bodyPr/>
          <a:lstStyle>
            <a:lvl1pPr>
              <a:defRPr/>
            </a:lvl1pPr>
          </a:lstStyle>
          <a:p>
            <a:endParaRPr lang="en-US" altLang="ja-JP">
              <a:solidFill>
                <a:srgbClr val="000000"/>
              </a:solidFill>
            </a:endParaRPr>
          </a:p>
        </p:txBody>
      </p:sp>
      <p:sp>
        <p:nvSpPr>
          <p:cNvPr id="5" name="スライド番号プレースホルダー 4"/>
          <p:cNvSpPr>
            <a:spLocks noGrp="1"/>
          </p:cNvSpPr>
          <p:nvPr>
            <p:ph type="sldNum" sz="quarter" idx="12"/>
          </p:nvPr>
        </p:nvSpPr>
        <p:spPr/>
        <p:txBody>
          <a:bodyPr/>
          <a:lstStyle>
            <a:lvl1pPr>
              <a:defRPr/>
            </a:lvl1pPr>
          </a:lstStyle>
          <a:p>
            <a:fld id="{E73DBEDE-3FD2-467D-B95D-ECC9E8BFD38F}" type="slidenum">
              <a:rPr lang="en-US" altLang="ja-JP">
                <a:solidFill>
                  <a:srgbClr val="FFFFFF"/>
                </a:solidFill>
              </a:rPr>
              <a:pPr/>
              <a:t>‹#›</a:t>
            </a:fld>
            <a:endParaRPr lang="en-US" altLang="ja-JP">
              <a:solidFill>
                <a:srgbClr val="FFFFFF"/>
              </a:solidFill>
            </a:endParaRPr>
          </a:p>
        </p:txBody>
      </p:sp>
    </p:spTree>
    <p:extLst>
      <p:ext uri="{BB962C8B-B14F-4D97-AF65-F5344CB8AC3E}">
        <p14:creationId xmlns:p14="http://schemas.microsoft.com/office/powerpoint/2010/main" val="34165959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2"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slideLayout" Target="../slideLayouts/slideLayout12.xml"/><Relationship Id="rId10"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1675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xmlns:p14="http://schemas.microsoft.com/office/powerpoint/2010/main" id="1" dur="indefinite" restart="never" nodeType="tmRoot"/>
      </p:par>
    </p:tnLst>
  </p:timing>
  <p:hf hdr="0"/>
  <p:txStyles>
    <p:titleStyle>
      <a:lvl1pPr algn="l" rtl="0" eaLnBrk="1" fontAlgn="base" hangingPunct="1">
        <a:spcBef>
          <a:spcPct val="0"/>
        </a:spcBef>
        <a:spcAft>
          <a:spcPct val="0"/>
        </a:spcAft>
        <a:defRPr kumimoji="1" sz="2800">
          <a:solidFill>
            <a:schemeClr val="tx2"/>
          </a:solidFill>
          <a:latin typeface="+mj-lt"/>
          <a:ea typeface="+mj-ea"/>
          <a:cs typeface="HGP創英角ｺﾞｼｯｸUB" pitchFamily="50" charset="-128"/>
        </a:defRPr>
      </a:lvl1pPr>
      <a:lvl2pPr algn="l" rtl="0" eaLnBrk="1" fontAlgn="base" hangingPunct="1">
        <a:spcBef>
          <a:spcPct val="0"/>
        </a:spcBef>
        <a:spcAft>
          <a:spcPct val="0"/>
        </a:spcAft>
        <a:defRPr kumimoji="1" sz="2800">
          <a:solidFill>
            <a:schemeClr val="tx2"/>
          </a:solidFill>
          <a:latin typeface="HGP創英角ｺﾞｼｯｸUB" pitchFamily="50" charset="-128"/>
          <a:ea typeface="HGP創英角ｺﾞｼｯｸUB" pitchFamily="50" charset="-128"/>
          <a:cs typeface="HGP創英角ｺﾞｼｯｸUB" pitchFamily="50" charset="-128"/>
        </a:defRPr>
      </a:lvl2pPr>
      <a:lvl3pPr algn="l" rtl="0" eaLnBrk="1" fontAlgn="base" hangingPunct="1">
        <a:spcBef>
          <a:spcPct val="0"/>
        </a:spcBef>
        <a:spcAft>
          <a:spcPct val="0"/>
        </a:spcAft>
        <a:defRPr kumimoji="1" sz="2800">
          <a:solidFill>
            <a:schemeClr val="tx2"/>
          </a:solidFill>
          <a:latin typeface="HGP創英角ｺﾞｼｯｸUB" pitchFamily="50" charset="-128"/>
          <a:ea typeface="HGP創英角ｺﾞｼｯｸUB" pitchFamily="50" charset="-128"/>
          <a:cs typeface="HGP創英角ｺﾞｼｯｸUB" pitchFamily="50" charset="-128"/>
        </a:defRPr>
      </a:lvl3pPr>
      <a:lvl4pPr algn="l" rtl="0" eaLnBrk="1" fontAlgn="base" hangingPunct="1">
        <a:spcBef>
          <a:spcPct val="0"/>
        </a:spcBef>
        <a:spcAft>
          <a:spcPct val="0"/>
        </a:spcAft>
        <a:defRPr kumimoji="1" sz="2800">
          <a:solidFill>
            <a:schemeClr val="tx2"/>
          </a:solidFill>
          <a:latin typeface="HGP創英角ｺﾞｼｯｸUB" pitchFamily="50" charset="-128"/>
          <a:ea typeface="HGP創英角ｺﾞｼｯｸUB" pitchFamily="50" charset="-128"/>
          <a:cs typeface="HGP創英角ｺﾞｼｯｸUB" pitchFamily="50" charset="-128"/>
        </a:defRPr>
      </a:lvl4pPr>
      <a:lvl5pPr algn="l" rtl="0" eaLnBrk="1" fontAlgn="base" hangingPunct="1">
        <a:spcBef>
          <a:spcPct val="0"/>
        </a:spcBef>
        <a:spcAft>
          <a:spcPct val="0"/>
        </a:spcAft>
        <a:defRPr kumimoji="1" sz="2800">
          <a:solidFill>
            <a:schemeClr val="tx2"/>
          </a:solidFill>
          <a:latin typeface="HGP創英角ｺﾞｼｯｸUB" pitchFamily="50" charset="-128"/>
          <a:ea typeface="HGP創英角ｺﾞｼｯｸUB" pitchFamily="50" charset="-128"/>
          <a:cs typeface="HGP創英角ｺﾞｼｯｸUB" pitchFamily="50" charset="-128"/>
        </a:defRPr>
      </a:lvl5pPr>
      <a:lvl6pPr marL="389170" algn="l" rtl="0" eaLnBrk="1" fontAlgn="base" hangingPunct="1">
        <a:spcBef>
          <a:spcPct val="0"/>
        </a:spcBef>
        <a:spcAft>
          <a:spcPct val="0"/>
        </a:spcAft>
        <a:defRPr kumimoji="1" sz="3200">
          <a:solidFill>
            <a:schemeClr val="tx2"/>
          </a:solidFill>
          <a:latin typeface="HGP創英角ｺﾞｼｯｸUB" pitchFamily="50" charset="-128"/>
          <a:ea typeface="HGP創英角ｺﾞｼｯｸUB" pitchFamily="50" charset="-128"/>
        </a:defRPr>
      </a:lvl6pPr>
      <a:lvl7pPr marL="778297" algn="l" rtl="0" eaLnBrk="1" fontAlgn="base" hangingPunct="1">
        <a:spcBef>
          <a:spcPct val="0"/>
        </a:spcBef>
        <a:spcAft>
          <a:spcPct val="0"/>
        </a:spcAft>
        <a:defRPr kumimoji="1" sz="3200">
          <a:solidFill>
            <a:schemeClr val="tx2"/>
          </a:solidFill>
          <a:latin typeface="HGP創英角ｺﾞｼｯｸUB" pitchFamily="50" charset="-128"/>
          <a:ea typeface="HGP創英角ｺﾞｼｯｸUB" pitchFamily="50" charset="-128"/>
        </a:defRPr>
      </a:lvl7pPr>
      <a:lvl8pPr marL="1167429" algn="l" rtl="0" eaLnBrk="1" fontAlgn="base" hangingPunct="1">
        <a:spcBef>
          <a:spcPct val="0"/>
        </a:spcBef>
        <a:spcAft>
          <a:spcPct val="0"/>
        </a:spcAft>
        <a:defRPr kumimoji="1" sz="3200">
          <a:solidFill>
            <a:schemeClr val="tx2"/>
          </a:solidFill>
          <a:latin typeface="HGP創英角ｺﾞｼｯｸUB" pitchFamily="50" charset="-128"/>
          <a:ea typeface="HGP創英角ｺﾞｼｯｸUB" pitchFamily="50" charset="-128"/>
        </a:defRPr>
      </a:lvl8pPr>
      <a:lvl9pPr marL="1556578" algn="l" rtl="0" eaLnBrk="1" fontAlgn="base" hangingPunct="1">
        <a:spcBef>
          <a:spcPct val="0"/>
        </a:spcBef>
        <a:spcAft>
          <a:spcPct val="0"/>
        </a:spcAft>
        <a:defRPr kumimoji="1" sz="3200">
          <a:solidFill>
            <a:schemeClr val="tx2"/>
          </a:solidFill>
          <a:latin typeface="HGP創英角ｺﾞｼｯｸUB" pitchFamily="50" charset="-128"/>
          <a:ea typeface="HGP創英角ｺﾞｼｯｸUB" pitchFamily="50" charset="-128"/>
        </a:defRPr>
      </a:lvl9pPr>
    </p:titleStyle>
    <p:bodyStyle>
      <a:lvl1pPr marL="291857" indent="-291857" algn="l" rtl="0" eaLnBrk="1" fontAlgn="base" hangingPunct="1">
        <a:spcBef>
          <a:spcPct val="20000"/>
        </a:spcBef>
        <a:spcAft>
          <a:spcPct val="0"/>
        </a:spcAft>
        <a:defRPr kumimoji="1" sz="2500">
          <a:solidFill>
            <a:schemeClr val="tx1"/>
          </a:solidFill>
          <a:latin typeface="+mn-lt"/>
          <a:ea typeface="+mn-ea"/>
          <a:cs typeface="HGP創英角ｺﾞｼｯｸUB" pitchFamily="50" charset="-128"/>
        </a:defRPr>
      </a:lvl1pPr>
      <a:lvl2pPr marL="632357" indent="-243149" algn="l" rtl="0" eaLnBrk="1" fontAlgn="base" hangingPunct="1">
        <a:spcBef>
          <a:spcPct val="20000"/>
        </a:spcBef>
        <a:spcAft>
          <a:spcPct val="0"/>
        </a:spcAft>
        <a:buChar char="–"/>
        <a:defRPr kumimoji="1" sz="2100">
          <a:solidFill>
            <a:schemeClr val="tx1"/>
          </a:solidFill>
          <a:latin typeface="+mn-lt"/>
          <a:ea typeface="+mn-ea"/>
          <a:cs typeface="HGP創英角ｺﾞｼｯｸUB" pitchFamily="50" charset="-128"/>
        </a:defRPr>
      </a:lvl2pPr>
      <a:lvl3pPr marL="972858" indent="-194601" algn="l" rtl="0" eaLnBrk="1" fontAlgn="base" hangingPunct="1">
        <a:spcBef>
          <a:spcPct val="20000"/>
        </a:spcBef>
        <a:spcAft>
          <a:spcPct val="0"/>
        </a:spcAft>
        <a:buChar char="•"/>
        <a:defRPr kumimoji="1" sz="2100">
          <a:solidFill>
            <a:schemeClr val="tx1"/>
          </a:solidFill>
          <a:latin typeface="+mn-lt"/>
          <a:ea typeface="+mn-ea"/>
          <a:cs typeface="HGP創英角ｺﾞｼｯｸUB" pitchFamily="50" charset="-128"/>
        </a:defRPr>
      </a:lvl3pPr>
      <a:lvl4pPr marL="1362001" indent="-194601" algn="l" rtl="0" eaLnBrk="1" fontAlgn="base" hangingPunct="1">
        <a:spcBef>
          <a:spcPct val="20000"/>
        </a:spcBef>
        <a:spcAft>
          <a:spcPct val="0"/>
        </a:spcAft>
        <a:defRPr kumimoji="1" sz="1800">
          <a:solidFill>
            <a:schemeClr val="tx1"/>
          </a:solidFill>
          <a:latin typeface="+mn-lt"/>
          <a:ea typeface="+mn-ea"/>
          <a:cs typeface="HGP創英角ｺﾞｼｯｸUB" pitchFamily="50" charset="-128"/>
        </a:defRPr>
      </a:lvl4pPr>
      <a:lvl5pPr marL="1751148" indent="-194601" algn="l" rtl="0" eaLnBrk="1" fontAlgn="base" hangingPunct="1">
        <a:spcBef>
          <a:spcPct val="20000"/>
        </a:spcBef>
        <a:spcAft>
          <a:spcPct val="0"/>
        </a:spcAft>
        <a:defRPr kumimoji="1" sz="1800">
          <a:solidFill>
            <a:schemeClr val="tx1"/>
          </a:solidFill>
          <a:latin typeface="+mn-lt"/>
          <a:ea typeface="+mn-ea"/>
          <a:cs typeface="HGP創英角ｺﾞｼｯｸUB" pitchFamily="50" charset="-128"/>
        </a:defRPr>
      </a:lvl5pPr>
      <a:lvl6pPr marL="2140299" indent="-194601" algn="l" rtl="0" eaLnBrk="1" fontAlgn="base" hangingPunct="1">
        <a:spcBef>
          <a:spcPct val="20000"/>
        </a:spcBef>
        <a:spcAft>
          <a:spcPct val="0"/>
        </a:spcAft>
        <a:buChar char="»"/>
        <a:defRPr kumimoji="1" sz="1800">
          <a:solidFill>
            <a:schemeClr val="tx1"/>
          </a:solidFill>
          <a:latin typeface="+mn-lt"/>
          <a:ea typeface="+mn-ea"/>
        </a:defRPr>
      </a:lvl6pPr>
      <a:lvl7pPr marL="2529447" indent="-194601" algn="l" rtl="0" eaLnBrk="1" fontAlgn="base" hangingPunct="1">
        <a:spcBef>
          <a:spcPct val="20000"/>
        </a:spcBef>
        <a:spcAft>
          <a:spcPct val="0"/>
        </a:spcAft>
        <a:buChar char="»"/>
        <a:defRPr kumimoji="1" sz="1800">
          <a:solidFill>
            <a:schemeClr val="tx1"/>
          </a:solidFill>
          <a:latin typeface="+mn-lt"/>
          <a:ea typeface="+mn-ea"/>
        </a:defRPr>
      </a:lvl7pPr>
      <a:lvl8pPr marL="2918586" indent="-194601" algn="l" rtl="0" eaLnBrk="1" fontAlgn="base" hangingPunct="1">
        <a:spcBef>
          <a:spcPct val="20000"/>
        </a:spcBef>
        <a:spcAft>
          <a:spcPct val="0"/>
        </a:spcAft>
        <a:buChar char="»"/>
        <a:defRPr kumimoji="1" sz="1800">
          <a:solidFill>
            <a:schemeClr val="tx1"/>
          </a:solidFill>
          <a:latin typeface="+mn-lt"/>
          <a:ea typeface="+mn-ea"/>
        </a:defRPr>
      </a:lvl8pPr>
      <a:lvl9pPr marL="3307733" indent="-194601" algn="l" rtl="0" eaLnBrk="1" fontAlgn="base" hangingPunct="1">
        <a:spcBef>
          <a:spcPct val="20000"/>
        </a:spcBef>
        <a:spcAft>
          <a:spcPct val="0"/>
        </a:spcAft>
        <a:buChar char="»"/>
        <a:defRPr kumimoji="1" sz="1800">
          <a:solidFill>
            <a:schemeClr val="tx1"/>
          </a:solidFill>
          <a:latin typeface="+mn-lt"/>
          <a:ea typeface="+mn-ea"/>
        </a:defRPr>
      </a:lvl9pPr>
    </p:bodyStyle>
    <p:otherStyle>
      <a:defPPr>
        <a:defRPr lang="ja-JP"/>
      </a:defPPr>
      <a:lvl1pPr marL="0" algn="l" defTabSz="778297" rtl="0" eaLnBrk="1" latinLnBrk="0" hangingPunct="1">
        <a:defRPr kumimoji="1" sz="1500" kern="1200">
          <a:solidFill>
            <a:schemeClr val="tx1"/>
          </a:solidFill>
          <a:latin typeface="+mn-lt"/>
          <a:ea typeface="+mn-ea"/>
          <a:cs typeface="+mn-cs"/>
        </a:defRPr>
      </a:lvl1pPr>
      <a:lvl2pPr marL="389170" algn="l" defTabSz="778297" rtl="0" eaLnBrk="1" latinLnBrk="0" hangingPunct="1">
        <a:defRPr kumimoji="1" sz="1500" kern="1200">
          <a:solidFill>
            <a:schemeClr val="tx1"/>
          </a:solidFill>
          <a:latin typeface="+mn-lt"/>
          <a:ea typeface="+mn-ea"/>
          <a:cs typeface="+mn-cs"/>
        </a:defRPr>
      </a:lvl2pPr>
      <a:lvl3pPr marL="778297" algn="l" defTabSz="778297" rtl="0" eaLnBrk="1" latinLnBrk="0" hangingPunct="1">
        <a:defRPr kumimoji="1" sz="1500" kern="1200">
          <a:solidFill>
            <a:schemeClr val="tx1"/>
          </a:solidFill>
          <a:latin typeface="+mn-lt"/>
          <a:ea typeface="+mn-ea"/>
          <a:cs typeface="+mn-cs"/>
        </a:defRPr>
      </a:lvl3pPr>
      <a:lvl4pPr marL="1167429" algn="l" defTabSz="778297" rtl="0" eaLnBrk="1" latinLnBrk="0" hangingPunct="1">
        <a:defRPr kumimoji="1" sz="1500" kern="1200">
          <a:solidFill>
            <a:schemeClr val="tx1"/>
          </a:solidFill>
          <a:latin typeface="+mn-lt"/>
          <a:ea typeface="+mn-ea"/>
          <a:cs typeface="+mn-cs"/>
        </a:defRPr>
      </a:lvl4pPr>
      <a:lvl5pPr marL="1556578" algn="l" defTabSz="778297" rtl="0" eaLnBrk="1" latinLnBrk="0" hangingPunct="1">
        <a:defRPr kumimoji="1" sz="1500" kern="1200">
          <a:solidFill>
            <a:schemeClr val="tx1"/>
          </a:solidFill>
          <a:latin typeface="+mn-lt"/>
          <a:ea typeface="+mn-ea"/>
          <a:cs typeface="+mn-cs"/>
        </a:defRPr>
      </a:lvl5pPr>
      <a:lvl6pPr marL="1945723" algn="l" defTabSz="778297" rtl="0" eaLnBrk="1" latinLnBrk="0" hangingPunct="1">
        <a:defRPr kumimoji="1" sz="1500" kern="1200">
          <a:solidFill>
            <a:schemeClr val="tx1"/>
          </a:solidFill>
          <a:latin typeface="+mn-lt"/>
          <a:ea typeface="+mn-ea"/>
          <a:cs typeface="+mn-cs"/>
        </a:defRPr>
      </a:lvl6pPr>
      <a:lvl7pPr marL="2334872" algn="l" defTabSz="778297" rtl="0" eaLnBrk="1" latinLnBrk="0" hangingPunct="1">
        <a:defRPr kumimoji="1" sz="1500" kern="1200">
          <a:solidFill>
            <a:schemeClr val="tx1"/>
          </a:solidFill>
          <a:latin typeface="+mn-lt"/>
          <a:ea typeface="+mn-ea"/>
          <a:cs typeface="+mn-cs"/>
        </a:defRPr>
      </a:lvl7pPr>
      <a:lvl8pPr marL="2724014" algn="l" defTabSz="778297" rtl="0" eaLnBrk="1" latinLnBrk="0" hangingPunct="1">
        <a:defRPr kumimoji="1" sz="1500" kern="1200">
          <a:solidFill>
            <a:schemeClr val="tx1"/>
          </a:solidFill>
          <a:latin typeface="+mn-lt"/>
          <a:ea typeface="+mn-ea"/>
          <a:cs typeface="+mn-cs"/>
        </a:defRPr>
      </a:lvl8pPr>
      <a:lvl9pPr marL="3113164" algn="l" defTabSz="778297" rtl="0" eaLnBrk="1" latinLnBrk="0" hangingPunct="1">
        <a:defRPr kumimoji="1"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495300" y="981075"/>
            <a:ext cx="8915400" cy="514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28" name="Rectangle 4"/>
          <p:cNvSpPr>
            <a:spLocks noGrp="1" noChangeArrowheads="1"/>
          </p:cNvSpPr>
          <p:nvPr>
            <p:ph type="dt" sz="half" idx="2"/>
          </p:nvPr>
        </p:nvSpPr>
        <p:spPr bwMode="auto">
          <a:xfrm>
            <a:off x="495300" y="6245225"/>
            <a:ext cx="2311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ltLang="ja-JP">
              <a:solidFill>
                <a:srgbClr val="000000"/>
              </a:solidFill>
            </a:endParaRPr>
          </a:p>
        </p:txBody>
      </p:sp>
      <p:sp>
        <p:nvSpPr>
          <p:cNvPr id="1029" name="Rectangle 5"/>
          <p:cNvSpPr>
            <a:spLocks noGrp="1" noChangeArrowheads="1"/>
          </p:cNvSpPr>
          <p:nvPr>
            <p:ph type="ftr" sz="quarter" idx="3"/>
          </p:nvPr>
        </p:nvSpPr>
        <p:spPr bwMode="auto">
          <a:xfrm>
            <a:off x="3384550" y="6245225"/>
            <a:ext cx="31369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ltLang="ja-JP">
              <a:solidFill>
                <a:srgbClr val="000000"/>
              </a:solidFill>
            </a:endParaRPr>
          </a:p>
        </p:txBody>
      </p:sp>
      <p:sp>
        <p:nvSpPr>
          <p:cNvPr id="1031" name="Rectangle 7"/>
          <p:cNvSpPr>
            <a:spLocks noChangeArrowheads="1"/>
          </p:cNvSpPr>
          <p:nvPr userDrawn="1"/>
        </p:nvSpPr>
        <p:spPr bwMode="auto">
          <a:xfrm>
            <a:off x="0" y="-12700"/>
            <a:ext cx="9906000" cy="65563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srgbClr val="000000"/>
              </a:solidFill>
            </a:endParaRPr>
          </a:p>
        </p:txBody>
      </p:sp>
      <p:sp>
        <p:nvSpPr>
          <p:cNvPr id="1026" name="Rectangle 2"/>
          <p:cNvSpPr>
            <a:spLocks noGrp="1" noChangeArrowheads="1"/>
          </p:cNvSpPr>
          <p:nvPr>
            <p:ph type="title"/>
          </p:nvPr>
        </p:nvSpPr>
        <p:spPr bwMode="auto">
          <a:xfrm>
            <a:off x="508000" y="0"/>
            <a:ext cx="8915400"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Rectangle 6"/>
          <p:cNvSpPr>
            <a:spLocks noGrp="1" noChangeArrowheads="1"/>
          </p:cNvSpPr>
          <p:nvPr>
            <p:ph type="sldNum" sz="quarter" idx="4"/>
          </p:nvPr>
        </p:nvSpPr>
        <p:spPr bwMode="auto">
          <a:xfrm>
            <a:off x="9280525" y="398463"/>
            <a:ext cx="557213"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fld id="{8F741FB3-BD6B-40AB-AB61-76A93EAC5D80}" type="slidenum">
              <a:rPr lang="en-US" altLang="ja-JP">
                <a:solidFill>
                  <a:srgbClr val="FFFFFF"/>
                </a:solidFill>
              </a:rPr>
              <a:pPr/>
              <a:t>‹#›</a:t>
            </a:fld>
            <a:endParaRPr lang="en-US" altLang="ja-JP">
              <a:solidFill>
                <a:srgbClr val="FFFFFF"/>
              </a:solidFill>
            </a:endParaRPr>
          </a:p>
        </p:txBody>
      </p:sp>
    </p:spTree>
    <p:extLst>
      <p:ext uri="{BB962C8B-B14F-4D97-AF65-F5344CB8AC3E}">
        <p14:creationId xmlns:p14="http://schemas.microsoft.com/office/powerpoint/2010/main" val="354362488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hdr="0" ftr="0" dt="0"/>
  <p:txStyles>
    <p:titleStyle>
      <a:lvl1pPr algn="ctr" rtl="0" fontAlgn="base">
        <a:spcBef>
          <a:spcPct val="0"/>
        </a:spcBef>
        <a:spcAft>
          <a:spcPct val="0"/>
        </a:spcAft>
        <a:defRPr kumimoji="1" sz="3600">
          <a:solidFill>
            <a:schemeClr val="bg1"/>
          </a:solidFill>
          <a:latin typeface="+mj-lt"/>
          <a:ea typeface="+mj-ea"/>
          <a:cs typeface="+mj-cs"/>
        </a:defRPr>
      </a:lvl1pPr>
      <a:lvl2pPr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2pPr>
      <a:lvl3pPr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3pPr>
      <a:lvl4pPr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4pPr>
      <a:lvl5pPr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5pPr>
      <a:lvl6pPr marL="457200"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6pPr>
      <a:lvl7pPr marL="914400"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7pPr>
      <a:lvl8pPr marL="1371600"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8pPr>
      <a:lvl9pPr marL="1828800"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lang="ja-JP" altLang="en-US" sz="3200" dirty="0"/>
              <a:t> </a:t>
            </a:r>
            <a:r>
              <a:rPr lang="en-US" altLang="ja-JP" sz="3200" dirty="0"/>
              <a:t>Compliance</a:t>
            </a:r>
            <a:r>
              <a:rPr kumimoji="1" lang="ja-JP" altLang="en-US" sz="3200" dirty="0"/>
              <a:t> </a:t>
            </a:r>
            <a:r>
              <a:rPr kumimoji="1" lang="en-US" altLang="ja-JP" sz="3200" dirty="0"/>
              <a:t>–-Organization--</a:t>
            </a:r>
            <a:endParaRPr kumimoji="1" lang="ja-JP" altLang="en-US" sz="3200" dirty="0"/>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DFF8A6-EE54-4210-8F3C-CB7615268D43}" type="slidenum">
              <a:rPr kumimoji="1" lang="en-US" altLang="ja-JP" sz="1000" b="0" i="0" u="none" strike="noStrike" kern="1200" cap="none" spc="0" normalizeH="0" baseline="0" noProof="0" smtClean="0">
                <a:ln>
                  <a:noFill/>
                </a:ln>
                <a:solidFill>
                  <a:srgbClr val="FFFFFF"/>
                </a:solidFill>
                <a:effectLst/>
                <a:uLnTx/>
                <a:uFillTx/>
                <a:latin typeface="HGP創英角ｺﾞｼｯｸUB"/>
                <a:ea typeface="HGP創英角ｺﾞｼｯｸUB" pitchFamily="50"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ja-JP" sz="1000" b="0" i="0" u="none" strike="noStrike" kern="1200" cap="none" spc="0" normalizeH="0" baseline="0" noProof="0">
              <a:ln>
                <a:noFill/>
              </a:ln>
              <a:solidFill>
                <a:srgbClr val="FFFFFF"/>
              </a:solidFill>
              <a:effectLst/>
              <a:uLnTx/>
              <a:uFillTx/>
              <a:latin typeface="HGP創英角ｺﾞｼｯｸUB"/>
              <a:ea typeface="HGP創英角ｺﾞｼｯｸUB" pitchFamily="50" charset="-128"/>
              <a:cs typeface="+mn-cs"/>
            </a:endParaRPr>
          </a:p>
        </p:txBody>
      </p:sp>
      <p:graphicFrame>
        <p:nvGraphicFramePr>
          <p:cNvPr id="5" name="表 4"/>
          <p:cNvGraphicFramePr>
            <a:graphicFrameLocks noGrp="1"/>
          </p:cNvGraphicFramePr>
          <p:nvPr>
            <p:extLst>
              <p:ext uri="{D42A27DB-BD31-4B8C-83A1-F6EECF244321}">
                <p14:modId xmlns:p14="http://schemas.microsoft.com/office/powerpoint/2010/main" val="3895049342"/>
              </p:ext>
            </p:extLst>
          </p:nvPr>
        </p:nvGraphicFramePr>
        <p:xfrm>
          <a:off x="416496" y="836712"/>
          <a:ext cx="9073008" cy="5616623"/>
        </p:xfrm>
        <a:graphic>
          <a:graphicData uri="http://schemas.openxmlformats.org/drawingml/2006/table">
            <a:tbl>
              <a:tblPr firstRow="1" bandRow="1">
                <a:tableStyleId>{F5AB1C69-6EDB-4FF4-983F-18BD219EF322}</a:tableStyleId>
              </a:tblPr>
              <a:tblGrid>
                <a:gridCol w="944880">
                  <a:extLst>
                    <a:ext uri="{9D8B030D-6E8A-4147-A177-3AD203B41FA5}">
                      <a16:colId xmlns="" xmlns:a16="http://schemas.microsoft.com/office/drawing/2014/main" val="20000"/>
                    </a:ext>
                  </a:extLst>
                </a:gridCol>
                <a:gridCol w="135240">
                  <a:extLst>
                    <a:ext uri="{9D8B030D-6E8A-4147-A177-3AD203B41FA5}">
                      <a16:colId xmlns="" xmlns:a16="http://schemas.microsoft.com/office/drawing/2014/main" val="20001"/>
                    </a:ext>
                  </a:extLst>
                </a:gridCol>
                <a:gridCol w="3426113">
                  <a:extLst>
                    <a:ext uri="{9D8B030D-6E8A-4147-A177-3AD203B41FA5}">
                      <a16:colId xmlns="" xmlns:a16="http://schemas.microsoft.com/office/drawing/2014/main" val="20002"/>
                    </a:ext>
                  </a:extLst>
                </a:gridCol>
                <a:gridCol w="1653435">
                  <a:extLst>
                    <a:ext uri="{9D8B030D-6E8A-4147-A177-3AD203B41FA5}">
                      <a16:colId xmlns="" xmlns:a16="http://schemas.microsoft.com/office/drawing/2014/main" val="20003"/>
                    </a:ext>
                  </a:extLst>
                </a:gridCol>
                <a:gridCol w="2913340">
                  <a:extLst>
                    <a:ext uri="{9D8B030D-6E8A-4147-A177-3AD203B41FA5}">
                      <a16:colId xmlns="" xmlns:a16="http://schemas.microsoft.com/office/drawing/2014/main" val="20004"/>
                    </a:ext>
                  </a:extLst>
                </a:gridCol>
              </a:tblGrid>
              <a:tr h="288032">
                <a:tc>
                  <a:txBody>
                    <a:bodyPr/>
                    <a:lstStyle/>
                    <a:p>
                      <a:r>
                        <a:rPr kumimoji="1" lang="en-US" altLang="ja-JP" sz="1400" b="0" dirty="0">
                          <a:solidFill>
                            <a:schemeClr val="tx1"/>
                          </a:solidFill>
                        </a:rPr>
                        <a:t>Company</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r>
                        <a:rPr kumimoji="1" lang="en-US" altLang="ja-JP" sz="1400" b="0" dirty="0">
                          <a:solidFill>
                            <a:schemeClr val="tx1"/>
                          </a:solidFill>
                        </a:rPr>
                        <a:t>Anonymous</a:t>
                      </a:r>
                      <a:r>
                        <a:rPr kumimoji="1" lang="en-US" altLang="ja-JP" sz="1400" b="0" baseline="0" dirty="0">
                          <a:solidFill>
                            <a:schemeClr val="tx1"/>
                          </a:solidFill>
                        </a:rPr>
                        <a:t> </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 xmlns:a16="http://schemas.microsoft.com/office/drawing/2014/main" val="10000"/>
                  </a:ext>
                </a:extLst>
              </a:tr>
              <a:tr h="282312">
                <a:tc>
                  <a:txBody>
                    <a:bodyPr/>
                    <a:lstStyle/>
                    <a:p>
                      <a:r>
                        <a:rPr kumimoji="1" lang="en-US" altLang="ja-JP" sz="1400" b="0" dirty="0">
                          <a:solidFill>
                            <a:schemeClr val="tx1"/>
                          </a:solidFill>
                        </a:rPr>
                        <a:t>Presenter</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kumimoji="1" lang="en-US" altLang="ja-JP" sz="1400" b="0" dirty="0">
                          <a:solidFill>
                            <a:schemeClr val="tx1"/>
                          </a:solidFill>
                        </a:rPr>
                        <a:t>Anonymous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r>
                        <a:rPr kumimoji="1" lang="en-US" altLang="ja-JP" sz="1400" b="0" dirty="0">
                          <a:solidFill>
                            <a:schemeClr val="tx1"/>
                          </a:solidFill>
                        </a:rPr>
                        <a:t>Date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0" dirty="0" smtClean="0">
                          <a:solidFill>
                            <a:schemeClr val="tx1"/>
                          </a:solidFill>
                        </a:rPr>
                        <a:t>2018/04/18</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04584">
                <a:tc gridSpan="5">
                  <a:txBody>
                    <a:bodyPr/>
                    <a:lstStyle/>
                    <a:p>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 xmlns:a16="http://schemas.microsoft.com/office/drawing/2014/main" val="10002"/>
                  </a:ext>
                </a:extLst>
              </a:tr>
              <a:tr h="126856">
                <a:tc gridSpan="2">
                  <a:txBody>
                    <a:bodyPr/>
                    <a:lstStyle/>
                    <a:p>
                      <a:pPr algn="ctr"/>
                      <a:r>
                        <a:rPr kumimoji="1" lang="en-US" altLang="ja-JP" sz="1200" b="0" dirty="0">
                          <a:solidFill>
                            <a:schemeClr val="tx1"/>
                          </a:solidFill>
                        </a:rPr>
                        <a:t>Organization</a:t>
                      </a:r>
                      <a:endParaRPr kumimoji="1" lang="ja-JP"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b="0" dirty="0">
                          <a:solidFill>
                            <a:schemeClr val="tx1"/>
                          </a:solidFill>
                        </a:rPr>
                        <a:t>Dedicated</a:t>
                      </a:r>
                      <a:r>
                        <a:rPr kumimoji="1" lang="en-US" altLang="ja-JP" sz="1400" b="0" baseline="0" dirty="0">
                          <a:solidFill>
                            <a:schemeClr val="tx1"/>
                          </a:solidFill>
                        </a:rPr>
                        <a:t> organization</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Virtual or community type</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by each employee</a:t>
                      </a:r>
                      <a:r>
                        <a:rPr kumimoji="1" lang="ja-JP" altLang="en-US" sz="1400" b="0" baseline="0" dirty="0">
                          <a:solidFill>
                            <a:schemeClr val="tx1"/>
                          </a:solidFill>
                        </a:rPr>
                        <a:t> </a:t>
                      </a:r>
                      <a:r>
                        <a:rPr kumimoji="1" lang="en-US" altLang="ja-JP" sz="1400" b="0" baseline="0" dirty="0">
                          <a:solidFill>
                            <a:schemeClr val="tx1"/>
                          </a:solidFill>
                        </a:rPr>
                        <a:t>/</a:t>
                      </a:r>
                      <a:r>
                        <a:rPr kumimoji="1" lang="ja-JP" altLang="en-US" sz="1400" b="0" baseline="0" dirty="0">
                          <a:solidFill>
                            <a:schemeClr val="tx1"/>
                          </a:solidFill>
                        </a:rPr>
                        <a:t> </a:t>
                      </a:r>
                      <a:r>
                        <a:rPr kumimoji="1" lang="en-US" altLang="ja-JP" sz="1400" b="0" baseline="0" dirty="0">
                          <a:solidFill>
                            <a:schemeClr val="tx1"/>
                          </a:solidFill>
                        </a:rPr>
                        <a:t>Alone</a:t>
                      </a:r>
                    </a:p>
                    <a:p>
                      <a:r>
                        <a:rPr kumimoji="1" lang="en-US" altLang="ja-JP" sz="1400" b="0" baseline="0" dirty="0">
                          <a:solidFill>
                            <a:schemeClr val="tx1"/>
                          </a:solidFill>
                        </a:rPr>
                        <a:t>(reference</a:t>
                      </a:r>
                      <a:r>
                        <a:rPr kumimoji="1" lang="en-US" altLang="ja-JP" sz="1400" b="0" baseline="0" dirty="0" smtClean="0">
                          <a:solidFill>
                            <a:schemeClr val="tx1"/>
                          </a:solidFill>
                        </a:rPr>
                        <a:t>: </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 xmlns:a16="http://schemas.microsoft.com/office/drawing/2014/main" val="10003"/>
                  </a:ext>
                </a:extLst>
              </a:tr>
              <a:tr h="265152">
                <a:tc gridSpan="2">
                  <a:txBody>
                    <a:bodyPr/>
                    <a:lstStyle/>
                    <a:p>
                      <a:pPr algn="ctr"/>
                      <a:r>
                        <a:rPr kumimoji="1" lang="en-US" altLang="ja-JP" sz="1400" b="0" dirty="0">
                          <a:solidFill>
                            <a:schemeClr val="tx1"/>
                          </a:solidFill>
                        </a:rPr>
                        <a:t>Number</a:t>
                      </a:r>
                      <a:r>
                        <a:rPr kumimoji="1" lang="en-US" altLang="ja-JP" sz="1400" b="0" baseline="0" dirty="0">
                          <a:solidFill>
                            <a:schemeClr val="tx1"/>
                          </a:solidFill>
                        </a:rPr>
                        <a:t> of person in charge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b="0" dirty="0">
                          <a:solidFill>
                            <a:schemeClr val="tx1"/>
                          </a:solidFill>
                        </a:rPr>
                        <a:t>Over 100</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99-21</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10-20</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few</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one</a:t>
                      </a:r>
                      <a:r>
                        <a:rPr kumimoji="1" lang="ja-JP" altLang="en-US" sz="1400" b="0" dirty="0">
                          <a:solidFill>
                            <a:schemeClr val="tx1"/>
                          </a:solidFill>
                        </a:rPr>
                        <a:t> </a:t>
                      </a:r>
                      <a:r>
                        <a:rPr kumimoji="1" lang="en-US" altLang="ja-JP" sz="1400" b="0" dirty="0">
                          <a:solidFill>
                            <a:schemeClr val="tx1"/>
                          </a:solidFill>
                        </a:rPr>
                        <a:t>/</a:t>
                      </a:r>
                      <a:r>
                        <a:rPr kumimoji="1" lang="ja-JP" altLang="en-US" sz="1400" b="0" baseline="0" dirty="0">
                          <a:solidFill>
                            <a:schemeClr val="tx1"/>
                          </a:solidFill>
                        </a:rPr>
                        <a:t> </a:t>
                      </a:r>
                      <a:r>
                        <a:rPr kumimoji="1" lang="en-US" altLang="ja-JP" sz="1400" b="0" baseline="0" dirty="0">
                          <a:solidFill>
                            <a:schemeClr val="tx1"/>
                          </a:solidFill>
                        </a:rPr>
                        <a:t>zero</a:t>
                      </a:r>
                    </a:p>
                    <a:p>
                      <a:r>
                        <a:rPr kumimoji="1" lang="en-US" altLang="ja-JP" sz="1400" b="0" baseline="0" dirty="0">
                          <a:solidFill>
                            <a:schemeClr val="tx1"/>
                          </a:solidFill>
                        </a:rPr>
                        <a:t>(reference</a:t>
                      </a:r>
                      <a:r>
                        <a:rPr kumimoji="1" lang="en-US" altLang="ja-JP" sz="1400" b="0" baseline="0" dirty="0" smtClean="0">
                          <a:solidFill>
                            <a:schemeClr val="tx1"/>
                          </a:solidFill>
                        </a:rPr>
                        <a:t>: </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 xmlns:a16="http://schemas.microsoft.com/office/drawing/2014/main" val="10004"/>
                  </a:ext>
                </a:extLst>
              </a:tr>
              <a:tr h="513928">
                <a:tc gridSpan="2">
                  <a:txBody>
                    <a:bodyPr/>
                    <a:lstStyle/>
                    <a:p>
                      <a:pPr algn="ctr"/>
                      <a:r>
                        <a:rPr kumimoji="1" lang="en-US" altLang="ja-JP" sz="1400" b="0" baseline="0" dirty="0">
                          <a:solidFill>
                            <a:schemeClr val="tx1"/>
                          </a:solidFill>
                        </a:rPr>
                        <a:t>Points of activities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285750" indent="-285750">
                        <a:buFont typeface="Arial" charset="0"/>
                        <a:buChar char="•"/>
                      </a:pPr>
                      <a:r>
                        <a:rPr kumimoji="1" lang="en-US" altLang="ja-JP" sz="1400" baseline="0" dirty="0" smtClean="0"/>
                        <a:t>Make the definition of the [management of the OSS use] on the Quality Management System. By using the definition of the OSS management and compliance, we make a governance.</a:t>
                      </a:r>
                    </a:p>
                    <a:p>
                      <a:pPr marL="285750" indent="-285750">
                        <a:buFont typeface="Arial" charset="0"/>
                        <a:buChar char="•"/>
                      </a:pPr>
                      <a:r>
                        <a:rPr kumimoji="1" lang="en-US" altLang="ja-JP" sz="1400" baseline="0" dirty="0" smtClean="0"/>
                        <a:t>For the software of our company, to use </a:t>
                      </a:r>
                      <a:r>
                        <a:rPr kumimoji="1" lang="en-US" altLang="ja-JP" sz="1400" baseline="0" dirty="0" err="1" smtClean="0"/>
                        <a:t>Protex</a:t>
                      </a:r>
                      <a:r>
                        <a:rPr kumimoji="1" lang="en-US" altLang="ja-JP" sz="1400" baseline="0" dirty="0" smtClean="0"/>
                        <a:t> and to report the concreate correspondence should be. The dedicated organization maintains the all cases.</a:t>
                      </a:r>
                    </a:p>
                    <a:p>
                      <a:pPr marL="285750" indent="-285750">
                        <a:buFont typeface="Arial" charset="0"/>
                        <a:buChar char="•"/>
                      </a:pPr>
                      <a:r>
                        <a:rPr kumimoji="1" lang="en-US" altLang="ja-JP" sz="1400" baseline="0" dirty="0" smtClean="0"/>
                        <a:t>All employee (except a clerk) should take a web-test about the OSS compliance and in-house rules once a year. (The rate is 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 xmlns:a16="http://schemas.microsoft.com/office/drawing/2014/main" val="10005"/>
                  </a:ext>
                </a:extLst>
              </a:tr>
              <a:tr h="651915">
                <a:tc gridSpan="2">
                  <a:txBody>
                    <a:bodyPr/>
                    <a:lstStyle/>
                    <a:p>
                      <a:pPr algn="ctr"/>
                      <a:r>
                        <a:rPr kumimoji="1" lang="en-US" altLang="ja-JP" sz="1400" b="0" dirty="0">
                          <a:solidFill>
                            <a:schemeClr val="tx1"/>
                          </a:solidFill>
                        </a:rPr>
                        <a:t>Issues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285750" indent="-285750">
                        <a:buFont typeface="Arial" charset="0"/>
                        <a:buChar char="•"/>
                      </a:pPr>
                      <a:r>
                        <a:rPr kumimoji="1" lang="en-US" altLang="ja-JP" sz="1400" baseline="0" dirty="0" smtClean="0"/>
                        <a:t>We don’t make a system like as an Open Source Program Office which includes the IP, Legal, Corporate Planning members. The organization is very local. (Each Business Division can decide to use OSS or not.)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 xmlns:a16="http://schemas.microsoft.com/office/drawing/2014/main" val="10006"/>
                  </a:ext>
                </a:extLst>
              </a:tr>
              <a:tr h="1349424">
                <a:tc gridSpan="2">
                  <a:txBody>
                    <a:bodyPr/>
                    <a:lstStyle/>
                    <a:p>
                      <a:pPr algn="ctr"/>
                      <a:r>
                        <a:rPr kumimoji="1" lang="en-US" altLang="ja-JP" sz="1400" b="0" dirty="0">
                          <a:solidFill>
                            <a:schemeClr val="tx1"/>
                          </a:solidFill>
                        </a:rPr>
                        <a:t>Free</a:t>
                      </a:r>
                      <a:r>
                        <a:rPr kumimoji="1" lang="en-US" altLang="ja-JP" sz="1400" b="0" baseline="0" dirty="0">
                          <a:solidFill>
                            <a:schemeClr val="tx1"/>
                          </a:solidFill>
                        </a:rPr>
                        <a:t> writing</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dirty="0" smtClean="0"/>
                        <a:t>* We would like</a:t>
                      </a:r>
                      <a:r>
                        <a:rPr kumimoji="1" lang="en-US" altLang="ja-JP" sz="1400" baseline="0" dirty="0" smtClean="0"/>
                        <a:t> to make the Open Source Program Office. But, we are not promoting the establishment.  it’s difficult. (what is the first activity, who is the first target to join, and so on.) </a:t>
                      </a:r>
                      <a:endParaRPr kumimoji="1" lang="en-US" altLang="ja-JP" sz="1400" dirty="0"/>
                    </a:p>
                    <a:p>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 xmlns:a16="http://schemas.microsoft.com/office/drawing/2014/main" val="10007"/>
                  </a:ext>
                </a:extLst>
              </a:tr>
            </a:tbl>
          </a:graphicData>
        </a:graphic>
      </p:graphicFrame>
      <p:sp>
        <p:nvSpPr>
          <p:cNvPr id="6" name="角丸四角形 5"/>
          <p:cNvSpPr/>
          <p:nvPr/>
        </p:nvSpPr>
        <p:spPr bwMode="auto">
          <a:xfrm>
            <a:off x="1496616" y="1767743"/>
            <a:ext cx="1944216" cy="276797"/>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Black" pitchFamily="34" charset="0"/>
              <a:ea typeface="HGP創英角ｺﾞｼｯｸUB" pitchFamily="50" charset="-128"/>
            </a:endParaRPr>
          </a:p>
        </p:txBody>
      </p:sp>
      <p:sp>
        <p:nvSpPr>
          <p:cNvPr id="7" name="角丸四角形 6"/>
          <p:cNvSpPr/>
          <p:nvPr/>
        </p:nvSpPr>
        <p:spPr bwMode="auto">
          <a:xfrm>
            <a:off x="4088904" y="2300468"/>
            <a:ext cx="396044" cy="264436"/>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Black" pitchFamily="34" charset="0"/>
              <a:ea typeface="HGP創英角ｺﾞｼｯｸUB" pitchFamily="50" charset="-128"/>
            </a:endParaRPr>
          </a:p>
        </p:txBody>
      </p:sp>
      <p:sp>
        <p:nvSpPr>
          <p:cNvPr id="8" name="正方形/長方形 7"/>
          <p:cNvSpPr/>
          <p:nvPr/>
        </p:nvSpPr>
        <p:spPr bwMode="auto">
          <a:xfrm>
            <a:off x="7905328" y="6597352"/>
            <a:ext cx="1974095" cy="215444"/>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Arial Black" pitchFamily="34" charset="0"/>
                <a:ea typeface="HGP創英角ｺﾞｼｯｸUB" pitchFamily="50" charset="-128"/>
              </a:rPr>
              <a:t>Translated by </a:t>
            </a:r>
            <a:r>
              <a:rPr kumimoji="1" lang="en-US" altLang="ja-JP" sz="800" b="0" i="0" u="none" strike="noStrike" cap="none" normalizeH="0" baseline="0" dirty="0" err="1" smtClean="0">
                <a:ln>
                  <a:noFill/>
                </a:ln>
                <a:solidFill>
                  <a:schemeClr val="tx1"/>
                </a:solidFill>
                <a:effectLst/>
                <a:latin typeface="Arial Black" pitchFamily="34" charset="0"/>
                <a:ea typeface="HGP創英角ｺﾞｼｯｸUB" pitchFamily="50" charset="-128"/>
              </a:rPr>
              <a:t>Kato@Panasonic</a:t>
            </a:r>
            <a:endParaRPr kumimoji="1" lang="ja-JP" altLang="en-US" sz="800" b="0" i="0" u="none" strike="noStrike" cap="none" normalizeH="0" baseline="0" dirty="0" smtClean="0">
              <a:ln>
                <a:noFill/>
              </a:ln>
              <a:solidFill>
                <a:schemeClr val="tx1"/>
              </a:solidFill>
              <a:effectLst/>
              <a:latin typeface="Arial Black" pitchFamily="34" charset="0"/>
              <a:ea typeface="HGP創英角ｺﾞｼｯｸUB" pitchFamily="50" charset="-128"/>
            </a:endParaRPr>
          </a:p>
        </p:txBody>
      </p:sp>
    </p:spTree>
    <p:extLst>
      <p:ext uri="{BB962C8B-B14F-4D97-AF65-F5344CB8AC3E}">
        <p14:creationId xmlns:p14="http://schemas.microsoft.com/office/powerpoint/2010/main" val="2807716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smtClean="0"/>
              <a:t>OSS</a:t>
            </a:r>
            <a:r>
              <a:rPr kumimoji="1" lang="ja-JP" altLang="en-US" sz="3200" dirty="0" smtClean="0"/>
              <a:t>コンプライアンス ～組織・体制面～</a:t>
            </a:r>
            <a:endParaRPr kumimoji="1" lang="ja-JP" altLang="en-US" sz="3200" dirty="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2</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847510956"/>
              </p:ext>
            </p:extLst>
          </p:nvPr>
        </p:nvGraphicFramePr>
        <p:xfrm>
          <a:off x="416496" y="836713"/>
          <a:ext cx="9073008" cy="5880781"/>
        </p:xfrm>
        <a:graphic>
          <a:graphicData uri="http://schemas.openxmlformats.org/drawingml/2006/table">
            <a:tbl>
              <a:tblPr firstRow="1" bandRow="1">
                <a:tableStyleId>{F5AB1C69-6EDB-4FF4-983F-18BD219EF322}</a:tableStyleId>
              </a:tblPr>
              <a:tblGrid>
                <a:gridCol w="944880">
                  <a:extLst>
                    <a:ext uri="{9D8B030D-6E8A-4147-A177-3AD203B41FA5}">
                      <a16:colId xmlns="" xmlns:a16="http://schemas.microsoft.com/office/drawing/2014/main" val="20000"/>
                    </a:ext>
                  </a:extLst>
                </a:gridCol>
                <a:gridCol w="135240">
                  <a:extLst>
                    <a:ext uri="{9D8B030D-6E8A-4147-A177-3AD203B41FA5}">
                      <a16:colId xmlns="" xmlns:a16="http://schemas.microsoft.com/office/drawing/2014/main" val="20001"/>
                    </a:ext>
                  </a:extLst>
                </a:gridCol>
                <a:gridCol w="3426113">
                  <a:extLst>
                    <a:ext uri="{9D8B030D-6E8A-4147-A177-3AD203B41FA5}">
                      <a16:colId xmlns="" xmlns:a16="http://schemas.microsoft.com/office/drawing/2014/main" val="20002"/>
                    </a:ext>
                  </a:extLst>
                </a:gridCol>
                <a:gridCol w="1653435">
                  <a:extLst>
                    <a:ext uri="{9D8B030D-6E8A-4147-A177-3AD203B41FA5}">
                      <a16:colId xmlns="" xmlns:a16="http://schemas.microsoft.com/office/drawing/2014/main" val="20003"/>
                    </a:ext>
                  </a:extLst>
                </a:gridCol>
                <a:gridCol w="2913340">
                  <a:extLst>
                    <a:ext uri="{9D8B030D-6E8A-4147-A177-3AD203B41FA5}">
                      <a16:colId xmlns="" xmlns:a16="http://schemas.microsoft.com/office/drawing/2014/main" val="20004"/>
                    </a:ext>
                  </a:extLst>
                </a:gridCol>
              </a:tblGrid>
              <a:tr h="386888">
                <a:tc>
                  <a:txBody>
                    <a:bodyPr/>
                    <a:lstStyle/>
                    <a:p>
                      <a:r>
                        <a:rPr kumimoji="1" lang="ja-JP" altLang="en-US" sz="2000" b="0" dirty="0" smtClean="0">
                          <a:solidFill>
                            <a:schemeClr val="tx1"/>
                          </a:solidFill>
                        </a:rPr>
                        <a:t>会社名</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r>
                        <a:rPr kumimoji="1" lang="ja-JP" altLang="en-US" sz="2000" b="0" dirty="0" smtClean="0">
                          <a:solidFill>
                            <a:schemeClr val="tx1"/>
                          </a:solidFill>
                        </a:rPr>
                        <a:t>匿名</a:t>
                      </a:r>
                      <a:endParaRPr kumimoji="1" lang="en-US" altLang="ja-JP" sz="20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 xmlns:a16="http://schemas.microsoft.com/office/drawing/2014/main" val="10000"/>
                  </a:ext>
                </a:extLst>
              </a:tr>
              <a:tr h="386888">
                <a:tc>
                  <a:txBody>
                    <a:bodyPr/>
                    <a:lstStyle/>
                    <a:p>
                      <a:r>
                        <a:rPr kumimoji="1" lang="ja-JP" altLang="en-US" sz="2000" b="0" dirty="0" smtClean="0">
                          <a:solidFill>
                            <a:schemeClr val="tx1"/>
                          </a:solidFill>
                        </a:rPr>
                        <a:t>記載者</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kumimoji="1" lang="ja-JP" altLang="en-US" sz="2000" b="0" smtClean="0">
                          <a:solidFill>
                            <a:schemeClr val="tx1"/>
                          </a:solidFill>
                        </a:rPr>
                        <a:t>匿名</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r>
                        <a:rPr kumimoji="1" lang="ja-JP" altLang="en-US" sz="2000" b="0" dirty="0" smtClean="0">
                          <a:solidFill>
                            <a:schemeClr val="tx1"/>
                          </a:solidFill>
                        </a:rPr>
                        <a:t>記載日</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smtClean="0">
                          <a:solidFill>
                            <a:schemeClr val="tx1"/>
                          </a:solidFill>
                        </a:rPr>
                        <a:t>2018/04/18</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57127">
                <a:tc gridSpan="5">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 xmlns:a16="http://schemas.microsoft.com/office/drawing/2014/main" val="10002"/>
                  </a:ext>
                </a:extLst>
              </a:tr>
              <a:tr h="624972">
                <a:tc gridSpan="2">
                  <a:txBody>
                    <a:bodyPr/>
                    <a:lstStyle/>
                    <a:p>
                      <a:pPr algn="ctr"/>
                      <a:r>
                        <a:rPr kumimoji="1" lang="ja-JP" altLang="en-US" sz="2000" b="0" dirty="0" smtClean="0">
                          <a:solidFill>
                            <a:schemeClr val="tx1"/>
                          </a:solidFill>
                        </a:rPr>
                        <a:t>組織</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ja-JP" altLang="en-US" b="0" dirty="0" smtClean="0">
                          <a:solidFill>
                            <a:schemeClr val="tx1"/>
                          </a:solidFill>
                        </a:rPr>
                        <a:t>専属組織あり </a:t>
                      </a:r>
                      <a:r>
                        <a:rPr kumimoji="1" lang="en-US" altLang="ja-JP" b="0" dirty="0" smtClean="0">
                          <a:solidFill>
                            <a:schemeClr val="tx1"/>
                          </a:solidFill>
                        </a:rPr>
                        <a:t>/</a:t>
                      </a:r>
                      <a:r>
                        <a:rPr kumimoji="1" lang="ja-JP" altLang="en-US" b="0" dirty="0" smtClean="0">
                          <a:solidFill>
                            <a:schemeClr val="tx1"/>
                          </a:solidFill>
                        </a:rPr>
                        <a:t> バーチャル </a:t>
                      </a:r>
                      <a:r>
                        <a:rPr kumimoji="1" lang="en-US" altLang="ja-JP" b="0" dirty="0" smtClean="0">
                          <a:solidFill>
                            <a:schemeClr val="tx1"/>
                          </a:solidFill>
                        </a:rPr>
                        <a:t>or</a:t>
                      </a:r>
                      <a:r>
                        <a:rPr kumimoji="1" lang="ja-JP" altLang="en-US" b="0" dirty="0" smtClean="0">
                          <a:solidFill>
                            <a:schemeClr val="tx1"/>
                          </a:solidFill>
                        </a:rPr>
                        <a:t> コミュニティ型 </a:t>
                      </a:r>
                      <a:r>
                        <a:rPr kumimoji="1" lang="en-US" altLang="ja-JP" b="0" dirty="0" smtClean="0">
                          <a:solidFill>
                            <a:schemeClr val="tx1"/>
                          </a:solidFill>
                        </a:rPr>
                        <a:t>/</a:t>
                      </a:r>
                      <a:r>
                        <a:rPr kumimoji="1" lang="ja-JP" altLang="en-US" b="0" dirty="0" smtClean="0">
                          <a:solidFill>
                            <a:schemeClr val="tx1"/>
                          </a:solidFill>
                        </a:rPr>
                        <a:t> 担当者レベル</a:t>
                      </a:r>
                      <a:r>
                        <a:rPr kumimoji="1" lang="ja-JP" altLang="en-US" b="0" baseline="0" dirty="0" smtClean="0">
                          <a:solidFill>
                            <a:schemeClr val="tx1"/>
                          </a:solidFill>
                        </a:rPr>
                        <a:t> </a:t>
                      </a:r>
                      <a:r>
                        <a:rPr kumimoji="1" lang="en-US" altLang="ja-JP" b="0" baseline="0" dirty="0" smtClean="0">
                          <a:solidFill>
                            <a:schemeClr val="tx1"/>
                          </a:solidFill>
                        </a:rPr>
                        <a:t>/</a:t>
                      </a:r>
                      <a:r>
                        <a:rPr kumimoji="1" lang="ja-JP" altLang="en-US" b="0" baseline="0" dirty="0" smtClean="0">
                          <a:solidFill>
                            <a:schemeClr val="tx1"/>
                          </a:solidFill>
                        </a:rPr>
                        <a:t> </a:t>
                      </a:r>
                      <a:r>
                        <a:rPr kumimoji="1" lang="en-US" altLang="ja-JP" b="0" baseline="0" dirty="0" smtClean="0">
                          <a:solidFill>
                            <a:schemeClr val="tx1"/>
                          </a:solidFill>
                        </a:rPr>
                        <a:t>Alone</a:t>
                      </a:r>
                    </a:p>
                    <a:p>
                      <a:r>
                        <a:rPr kumimoji="1" lang="en-US" altLang="ja-JP" b="0" baseline="0" dirty="0" smtClean="0">
                          <a:solidFill>
                            <a:schemeClr val="tx1"/>
                          </a:solidFill>
                        </a:rPr>
                        <a:t>(</a:t>
                      </a:r>
                      <a:r>
                        <a:rPr kumimoji="1" lang="ja-JP" altLang="en-US" b="0" baseline="0" dirty="0" smtClean="0">
                          <a:solidFill>
                            <a:schemeClr val="tx1"/>
                          </a:solidFill>
                        </a:rPr>
                        <a:t>備考：</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 xmlns:a16="http://schemas.microsoft.com/office/drawing/2014/main" val="10003"/>
                  </a:ext>
                </a:extLst>
              </a:tr>
              <a:tr h="624972">
                <a:tc gridSpan="2">
                  <a:txBody>
                    <a:bodyPr/>
                    <a:lstStyle/>
                    <a:p>
                      <a:pPr algn="ctr"/>
                      <a:r>
                        <a:rPr kumimoji="1" lang="ja-JP" altLang="en-US" sz="2000" b="0" dirty="0" smtClean="0">
                          <a:solidFill>
                            <a:schemeClr val="tx1"/>
                          </a:solidFill>
                        </a:rPr>
                        <a:t>人数</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b="0" dirty="0" smtClean="0">
                          <a:solidFill>
                            <a:schemeClr val="tx1"/>
                          </a:solidFill>
                        </a:rPr>
                        <a:t>100</a:t>
                      </a:r>
                      <a:r>
                        <a:rPr kumimoji="1" lang="ja-JP" altLang="en-US" b="0" dirty="0" smtClean="0">
                          <a:solidFill>
                            <a:schemeClr val="tx1"/>
                          </a:solidFill>
                        </a:rPr>
                        <a:t>人以上 </a:t>
                      </a:r>
                      <a:r>
                        <a:rPr kumimoji="1" lang="en-US" altLang="ja-JP" b="0" dirty="0" smtClean="0">
                          <a:solidFill>
                            <a:schemeClr val="tx1"/>
                          </a:solidFill>
                        </a:rPr>
                        <a:t>/</a:t>
                      </a:r>
                      <a:r>
                        <a:rPr kumimoji="1" lang="ja-JP" altLang="en-US" b="0" dirty="0" smtClean="0">
                          <a:solidFill>
                            <a:schemeClr val="tx1"/>
                          </a:solidFill>
                        </a:rPr>
                        <a:t> 数十人 </a:t>
                      </a:r>
                      <a:r>
                        <a:rPr kumimoji="1" lang="en-US" altLang="ja-JP" b="0" dirty="0" smtClean="0">
                          <a:solidFill>
                            <a:schemeClr val="tx1"/>
                          </a:solidFill>
                        </a:rPr>
                        <a:t>/</a:t>
                      </a:r>
                      <a:r>
                        <a:rPr kumimoji="1" lang="ja-JP" altLang="en-US" b="0" dirty="0" smtClean="0">
                          <a:solidFill>
                            <a:schemeClr val="tx1"/>
                          </a:solidFill>
                        </a:rPr>
                        <a:t> </a:t>
                      </a:r>
                      <a:r>
                        <a:rPr kumimoji="1" lang="en-US" altLang="ja-JP" b="0" dirty="0" smtClean="0">
                          <a:solidFill>
                            <a:schemeClr val="tx1"/>
                          </a:solidFill>
                        </a:rPr>
                        <a:t>10</a:t>
                      </a:r>
                      <a:r>
                        <a:rPr kumimoji="1" lang="ja-JP" altLang="en-US" b="0" dirty="0" smtClean="0">
                          <a:solidFill>
                            <a:schemeClr val="tx1"/>
                          </a:solidFill>
                        </a:rPr>
                        <a:t>～</a:t>
                      </a:r>
                      <a:r>
                        <a:rPr kumimoji="1" lang="en-US" altLang="ja-JP" b="0" dirty="0" smtClean="0">
                          <a:solidFill>
                            <a:schemeClr val="tx1"/>
                          </a:solidFill>
                        </a:rPr>
                        <a:t>20</a:t>
                      </a:r>
                      <a:r>
                        <a:rPr kumimoji="1" lang="ja-JP" altLang="en-US" b="0" dirty="0" smtClean="0">
                          <a:solidFill>
                            <a:schemeClr val="tx1"/>
                          </a:solidFill>
                        </a:rPr>
                        <a:t>名程度 </a:t>
                      </a:r>
                      <a:r>
                        <a:rPr kumimoji="1" lang="en-US" altLang="ja-JP" b="0" dirty="0" smtClean="0">
                          <a:solidFill>
                            <a:schemeClr val="tx1"/>
                          </a:solidFill>
                        </a:rPr>
                        <a:t>/</a:t>
                      </a:r>
                      <a:r>
                        <a:rPr kumimoji="1" lang="ja-JP" altLang="en-US" b="0" dirty="0" smtClean="0">
                          <a:solidFill>
                            <a:schemeClr val="tx1"/>
                          </a:solidFill>
                        </a:rPr>
                        <a:t> 数名 </a:t>
                      </a:r>
                      <a:r>
                        <a:rPr kumimoji="1" lang="en-US" altLang="ja-JP" b="0" dirty="0" smtClean="0">
                          <a:solidFill>
                            <a:schemeClr val="tx1"/>
                          </a:solidFill>
                        </a:rPr>
                        <a:t>/</a:t>
                      </a:r>
                      <a:r>
                        <a:rPr kumimoji="1" lang="ja-JP" altLang="en-US" b="0" dirty="0" smtClean="0">
                          <a:solidFill>
                            <a:schemeClr val="tx1"/>
                          </a:solidFill>
                        </a:rPr>
                        <a:t> ひとり </a:t>
                      </a:r>
                      <a:r>
                        <a:rPr kumimoji="1" lang="en-US" altLang="ja-JP" b="0" dirty="0" smtClean="0">
                          <a:solidFill>
                            <a:schemeClr val="tx1"/>
                          </a:solidFill>
                        </a:rPr>
                        <a:t>/</a:t>
                      </a:r>
                      <a:r>
                        <a:rPr kumimoji="1" lang="ja-JP" altLang="en-US" b="0" baseline="0" dirty="0" smtClean="0">
                          <a:solidFill>
                            <a:schemeClr val="tx1"/>
                          </a:solidFill>
                        </a:rPr>
                        <a:t> ゼロ</a:t>
                      </a:r>
                      <a:endParaRPr kumimoji="1" lang="en-US" altLang="ja-JP" b="0" baseline="0" dirty="0" smtClean="0">
                        <a:solidFill>
                          <a:schemeClr val="tx1"/>
                        </a:solidFill>
                      </a:endParaRPr>
                    </a:p>
                    <a:p>
                      <a:r>
                        <a:rPr kumimoji="1" lang="en-US" altLang="ja-JP" b="0" baseline="0" dirty="0" smtClean="0">
                          <a:solidFill>
                            <a:schemeClr val="tx1"/>
                          </a:solidFill>
                        </a:rPr>
                        <a:t>(</a:t>
                      </a:r>
                      <a:r>
                        <a:rPr kumimoji="1" lang="ja-JP" altLang="en-US" b="0" baseline="0" dirty="0" smtClean="0">
                          <a:solidFill>
                            <a:schemeClr val="tx1"/>
                          </a:solidFill>
                        </a:rPr>
                        <a:t>備考：</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 xmlns:a16="http://schemas.microsoft.com/office/drawing/2014/main" val="10004"/>
                  </a:ext>
                </a:extLst>
              </a:tr>
              <a:tr h="1696353">
                <a:tc gridSpan="2">
                  <a:txBody>
                    <a:bodyPr/>
                    <a:lstStyle/>
                    <a:p>
                      <a:pPr algn="ctr"/>
                      <a:r>
                        <a:rPr kumimoji="1" lang="ja-JP" altLang="en-US" sz="2000" b="0" dirty="0" smtClean="0">
                          <a:solidFill>
                            <a:schemeClr val="tx1"/>
                          </a:solidFill>
                        </a:rPr>
                        <a:t>当社のポイント</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285750" indent="-285750">
                        <a:buFont typeface="Arial" panose="020B0604020202020204" pitchFamily="34" charset="0"/>
                        <a:buChar char="•"/>
                      </a:pPr>
                      <a:r>
                        <a:rPr kumimoji="1" lang="ja-JP" altLang="en-US" dirty="0" smtClean="0"/>
                        <a:t>品質マネジメントシステム</a:t>
                      </a:r>
                      <a:r>
                        <a:rPr kumimoji="1" lang="en-US" altLang="ja-JP" dirty="0" smtClean="0"/>
                        <a:t>(QMS)</a:t>
                      </a:r>
                      <a:r>
                        <a:rPr kumimoji="1" lang="ja-JP" altLang="en-US" dirty="0" smtClean="0"/>
                        <a:t>に「</a:t>
                      </a:r>
                      <a:r>
                        <a:rPr kumimoji="1" lang="en-US" altLang="ja-JP" dirty="0" smtClean="0"/>
                        <a:t>OSS</a:t>
                      </a:r>
                      <a:r>
                        <a:rPr kumimoji="1" lang="ja-JP" altLang="en-US" dirty="0" smtClean="0"/>
                        <a:t>利用管理」を定義し、</a:t>
                      </a:r>
                      <a:r>
                        <a:rPr kumimoji="1" lang="en-US" altLang="ja-JP" dirty="0" smtClean="0"/>
                        <a:t>OSS</a:t>
                      </a:r>
                      <a:r>
                        <a:rPr kumimoji="1" lang="ja-JP" altLang="en-US" dirty="0" smtClean="0"/>
                        <a:t>の構成管理およびライセンス遵守を定め全社をガバナンス</a:t>
                      </a:r>
                      <a:endParaRPr kumimoji="1" lang="en-US" altLang="ja-JP" dirty="0" smtClean="0"/>
                    </a:p>
                    <a:p>
                      <a:pPr marL="285750" indent="-285750">
                        <a:buFont typeface="Arial" panose="020B0604020202020204" pitchFamily="34" charset="0"/>
                        <a:buChar char="•"/>
                      </a:pPr>
                      <a:r>
                        <a:rPr kumimoji="1" lang="ja-JP" altLang="en-US" dirty="0" smtClean="0"/>
                        <a:t>自主製品は</a:t>
                      </a:r>
                      <a:r>
                        <a:rPr kumimoji="1" lang="en-US" altLang="ja-JP" dirty="0" smtClean="0"/>
                        <a:t>Protex</a:t>
                      </a:r>
                      <a:r>
                        <a:rPr kumimoji="1" lang="ja-JP" altLang="en-US" dirty="0" smtClean="0"/>
                        <a:t>適用必須＆ライセンス遵守の具体的な対応内容</a:t>
                      </a:r>
                      <a:r>
                        <a:rPr kumimoji="1" lang="en-US" altLang="ja-JP" dirty="0" smtClean="0"/>
                        <a:t>(</a:t>
                      </a:r>
                      <a:r>
                        <a:rPr kumimoji="1" lang="ja-JP" altLang="en-US" dirty="0" smtClean="0"/>
                        <a:t>帰属告知の記載・ライセンス添付・ソース開示方法</a:t>
                      </a:r>
                      <a:r>
                        <a:rPr kumimoji="1" lang="en-US" altLang="ja-JP" dirty="0" smtClean="0"/>
                        <a:t>)</a:t>
                      </a:r>
                      <a:r>
                        <a:rPr kumimoji="1" lang="ja-JP" altLang="en-US" dirty="0" smtClean="0"/>
                        <a:t>を報告させ専属組織で全数確認</a:t>
                      </a:r>
                      <a:endParaRPr kumimoji="1" lang="en-US" altLang="ja-JP" dirty="0" smtClean="0"/>
                    </a:p>
                    <a:p>
                      <a:pPr marL="285750" indent="-285750">
                        <a:buFont typeface="Arial" panose="020B0604020202020204" pitchFamily="34" charset="0"/>
                        <a:buChar char="•"/>
                      </a:pPr>
                      <a:r>
                        <a:rPr kumimoji="1" lang="en-US" altLang="ja-JP" dirty="0" smtClean="0"/>
                        <a:t>(</a:t>
                      </a:r>
                      <a:r>
                        <a:rPr kumimoji="1" lang="ja-JP" altLang="en-US" dirty="0" smtClean="0"/>
                        <a:t>一部事務職を除き</a:t>
                      </a:r>
                      <a:r>
                        <a:rPr kumimoji="1" lang="en-US" altLang="ja-JP" dirty="0" smtClean="0"/>
                        <a:t>)</a:t>
                      </a:r>
                      <a:r>
                        <a:rPr kumimoji="1" lang="ja-JP" altLang="en-US" dirty="0" smtClean="0"/>
                        <a:t>全社員対象に「</a:t>
                      </a:r>
                      <a:r>
                        <a:rPr kumimoji="1" lang="en-US" altLang="ja-JP" dirty="0" smtClean="0"/>
                        <a:t>OSS</a:t>
                      </a:r>
                      <a:r>
                        <a:rPr kumimoji="1" lang="ja-JP" altLang="en-US" dirty="0" smtClean="0"/>
                        <a:t>ライセンス基礎」と上記「社内ルール」を解説する</a:t>
                      </a:r>
                      <a:r>
                        <a:rPr kumimoji="1" lang="en-US" altLang="ja-JP" dirty="0" smtClean="0"/>
                        <a:t>web</a:t>
                      </a:r>
                      <a:r>
                        <a:rPr kumimoji="1" lang="ja-JP" altLang="en-US" dirty="0" smtClean="0"/>
                        <a:t>教育を年</a:t>
                      </a:r>
                      <a:r>
                        <a:rPr kumimoji="1" lang="en-US" altLang="ja-JP" dirty="0" smtClean="0"/>
                        <a:t>1</a:t>
                      </a:r>
                      <a:r>
                        <a:rPr kumimoji="1" lang="ja-JP" altLang="en-US" dirty="0" smtClean="0"/>
                        <a:t>回実施し受講率は約</a:t>
                      </a:r>
                      <a:r>
                        <a:rPr kumimoji="1" lang="en-US" altLang="ja-JP" dirty="0" smtClean="0"/>
                        <a:t>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 xmlns:a16="http://schemas.microsoft.com/office/drawing/2014/main" val="10005"/>
                  </a:ext>
                </a:extLst>
              </a:tr>
              <a:tr h="892817">
                <a:tc gridSpan="2">
                  <a:txBody>
                    <a:bodyPr/>
                    <a:lstStyle/>
                    <a:p>
                      <a:pPr algn="ctr"/>
                      <a:r>
                        <a:rPr kumimoji="1" lang="ja-JP" altLang="en-US" sz="2000" b="0" dirty="0" smtClean="0">
                          <a:solidFill>
                            <a:schemeClr val="tx1"/>
                          </a:solidFill>
                        </a:rPr>
                        <a:t>課題</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ja-JP" altLang="en-US" dirty="0" smtClean="0"/>
                        <a:t>知財や法務、経営企画などを巻き込んだ</a:t>
                      </a:r>
                      <a:r>
                        <a:rPr kumimoji="1" lang="en-US" altLang="ja-JP" dirty="0" smtClean="0"/>
                        <a:t>OSPO(Open Source Program Office)</a:t>
                      </a:r>
                      <a:r>
                        <a:rPr kumimoji="1" lang="ja-JP" altLang="en-US" dirty="0" smtClean="0"/>
                        <a:t>のような大きな枠組みは構築できておらず体制面は非常に局所的</a:t>
                      </a:r>
                      <a:endParaRPr kumimoji="1" lang="en-US" altLang="ja-JP" dirty="0" smtClean="0"/>
                    </a:p>
                    <a:p>
                      <a:pPr marL="0" indent="0">
                        <a:buFont typeface="Arial" panose="020B0604020202020204" pitchFamily="34" charset="0"/>
                        <a:buNone/>
                      </a:pPr>
                      <a:r>
                        <a:rPr kumimoji="1" lang="en-US" altLang="ja-JP" dirty="0" smtClean="0"/>
                        <a:t>(OSS</a:t>
                      </a:r>
                      <a:r>
                        <a:rPr kumimoji="1" lang="ja-JP" altLang="en-US" dirty="0" smtClean="0"/>
                        <a:t>の採用判断等は開発部門任せ</a:t>
                      </a:r>
                      <a:r>
                        <a:rPr kumimoji="1" lang="en-US" altLang="ja-JP" dirty="0" smtClean="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 xmlns:a16="http://schemas.microsoft.com/office/drawing/2014/main" val="10006"/>
                  </a:ext>
                </a:extLst>
              </a:tr>
              <a:tr h="790622">
                <a:tc gridSpan="2">
                  <a:txBody>
                    <a:bodyPr/>
                    <a:lstStyle/>
                    <a:p>
                      <a:pPr algn="ctr"/>
                      <a:r>
                        <a:rPr kumimoji="1" lang="ja-JP" altLang="en-US" sz="2000" b="0" dirty="0" smtClean="0">
                          <a:solidFill>
                            <a:schemeClr val="tx1"/>
                          </a:solidFill>
                        </a:rPr>
                        <a:t>備考</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dirty="0" smtClean="0"/>
                        <a:t>OSPO</a:t>
                      </a:r>
                      <a:r>
                        <a:rPr kumimoji="1" lang="ja-JP" altLang="en-US" dirty="0" smtClean="0"/>
                        <a:t>の体制構築が急務ですが、どこから手を付けたものか、誰から巻き込んだものか、手探り状態でなかなか進んでいないというのが実態です。</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 xmlns:a16="http://schemas.microsoft.com/office/drawing/2014/main" val="10007"/>
                  </a:ext>
                </a:extLst>
              </a:tr>
            </a:tbl>
          </a:graphicData>
        </a:graphic>
      </p:graphicFrame>
      <p:sp>
        <p:nvSpPr>
          <p:cNvPr id="8" name="角丸四角形 7"/>
          <p:cNvSpPr/>
          <p:nvPr/>
        </p:nvSpPr>
        <p:spPr bwMode="auto">
          <a:xfrm>
            <a:off x="5673080" y="2636912"/>
            <a:ext cx="648072" cy="364196"/>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Black" pitchFamily="34" charset="0"/>
              <a:ea typeface="HGP創英角ｺﾞｼｯｸUB" pitchFamily="50" charset="-128"/>
            </a:endParaRPr>
          </a:p>
        </p:txBody>
      </p:sp>
      <p:sp>
        <p:nvSpPr>
          <p:cNvPr id="9" name="角丸四角形 8"/>
          <p:cNvSpPr/>
          <p:nvPr/>
        </p:nvSpPr>
        <p:spPr bwMode="auto">
          <a:xfrm>
            <a:off x="1496616" y="1988840"/>
            <a:ext cx="1440160" cy="364196"/>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Black" pitchFamily="34" charset="0"/>
              <a:ea typeface="HGP創英角ｺﾞｼｯｸUB" pitchFamily="50" charset="-128"/>
            </a:endParaRPr>
          </a:p>
        </p:txBody>
      </p:sp>
    </p:spTree>
    <p:extLst>
      <p:ext uri="{BB962C8B-B14F-4D97-AF65-F5344CB8AC3E}">
        <p14:creationId xmlns:p14="http://schemas.microsoft.com/office/powerpoint/2010/main" val="260491954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lang="ja-JP" altLang="en-US" sz="3200" dirty="0"/>
              <a:t> </a:t>
            </a:r>
            <a:r>
              <a:rPr lang="en-US" altLang="ja-JP" sz="3200" dirty="0"/>
              <a:t>Compliance</a:t>
            </a:r>
            <a:r>
              <a:rPr kumimoji="1" lang="ja-JP" altLang="en-US" sz="3200" dirty="0"/>
              <a:t> </a:t>
            </a:r>
            <a:r>
              <a:rPr kumimoji="1" lang="en-US" altLang="ja-JP" sz="3200" dirty="0"/>
              <a:t>–-Organization--</a:t>
            </a:r>
            <a:endParaRPr kumimoji="1" lang="ja-JP" altLang="en-US" sz="3200" dirty="0"/>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DFF8A6-EE54-4210-8F3C-CB7615268D43}" type="slidenum">
              <a:rPr kumimoji="1" lang="en-US" altLang="ja-JP" sz="1000" b="0" i="0" u="none" strike="noStrike" kern="1200" cap="none" spc="0" normalizeH="0" baseline="0" noProof="0" smtClean="0">
                <a:ln>
                  <a:noFill/>
                </a:ln>
                <a:solidFill>
                  <a:srgbClr val="FFFFFF"/>
                </a:solidFill>
                <a:effectLst/>
                <a:uLnTx/>
                <a:uFillTx/>
                <a:latin typeface="HGP創英角ｺﾞｼｯｸUB"/>
                <a:ea typeface="HGP創英角ｺﾞｼｯｸUB" pitchFamily="50"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ja-JP" sz="1000" b="0" i="0" u="none" strike="noStrike" kern="1200" cap="none" spc="0" normalizeH="0" baseline="0" noProof="0">
              <a:ln>
                <a:noFill/>
              </a:ln>
              <a:solidFill>
                <a:srgbClr val="FFFFFF"/>
              </a:solidFill>
              <a:effectLst/>
              <a:uLnTx/>
              <a:uFillTx/>
              <a:latin typeface="HGP創英角ｺﾞｼｯｸUB"/>
              <a:ea typeface="HGP創英角ｺﾞｼｯｸUB" pitchFamily="50" charset="-128"/>
              <a:cs typeface="+mn-cs"/>
            </a:endParaRPr>
          </a:p>
        </p:txBody>
      </p:sp>
      <p:graphicFrame>
        <p:nvGraphicFramePr>
          <p:cNvPr id="5" name="表 4"/>
          <p:cNvGraphicFramePr>
            <a:graphicFrameLocks noGrp="1"/>
          </p:cNvGraphicFramePr>
          <p:nvPr>
            <p:extLst>
              <p:ext uri="{D42A27DB-BD31-4B8C-83A1-F6EECF244321}">
                <p14:modId xmlns:p14="http://schemas.microsoft.com/office/powerpoint/2010/main" val="2421149724"/>
              </p:ext>
            </p:extLst>
          </p:nvPr>
        </p:nvGraphicFramePr>
        <p:xfrm>
          <a:off x="416496" y="836712"/>
          <a:ext cx="9073008" cy="5527060"/>
        </p:xfrm>
        <a:graphic>
          <a:graphicData uri="http://schemas.openxmlformats.org/drawingml/2006/table">
            <a:tbl>
              <a:tblPr firstRow="1" bandRow="1">
                <a:tableStyleId>{F5AB1C69-6EDB-4FF4-983F-18BD219EF322}</a:tableStyleId>
              </a:tblPr>
              <a:tblGrid>
                <a:gridCol w="944880">
                  <a:extLst>
                    <a:ext uri="{9D8B030D-6E8A-4147-A177-3AD203B41FA5}">
                      <a16:colId xmlns="" xmlns:a16="http://schemas.microsoft.com/office/drawing/2014/main" val="20000"/>
                    </a:ext>
                  </a:extLst>
                </a:gridCol>
                <a:gridCol w="135240">
                  <a:extLst>
                    <a:ext uri="{9D8B030D-6E8A-4147-A177-3AD203B41FA5}">
                      <a16:colId xmlns="" xmlns:a16="http://schemas.microsoft.com/office/drawing/2014/main" val="20001"/>
                    </a:ext>
                  </a:extLst>
                </a:gridCol>
                <a:gridCol w="3426113">
                  <a:extLst>
                    <a:ext uri="{9D8B030D-6E8A-4147-A177-3AD203B41FA5}">
                      <a16:colId xmlns="" xmlns:a16="http://schemas.microsoft.com/office/drawing/2014/main" val="20002"/>
                    </a:ext>
                  </a:extLst>
                </a:gridCol>
                <a:gridCol w="1653435">
                  <a:extLst>
                    <a:ext uri="{9D8B030D-6E8A-4147-A177-3AD203B41FA5}">
                      <a16:colId xmlns="" xmlns:a16="http://schemas.microsoft.com/office/drawing/2014/main" val="20003"/>
                    </a:ext>
                  </a:extLst>
                </a:gridCol>
                <a:gridCol w="2913340">
                  <a:extLst>
                    <a:ext uri="{9D8B030D-6E8A-4147-A177-3AD203B41FA5}">
                      <a16:colId xmlns="" xmlns:a16="http://schemas.microsoft.com/office/drawing/2014/main" val="20004"/>
                    </a:ext>
                  </a:extLst>
                </a:gridCol>
              </a:tblGrid>
              <a:tr h="288032">
                <a:tc>
                  <a:txBody>
                    <a:bodyPr/>
                    <a:lstStyle/>
                    <a:p>
                      <a:r>
                        <a:rPr kumimoji="1" lang="en-US" altLang="ja-JP" sz="1400" b="0" dirty="0">
                          <a:solidFill>
                            <a:schemeClr val="tx1"/>
                          </a:solidFill>
                        </a:rPr>
                        <a:t>Company</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r>
                        <a:rPr kumimoji="1" lang="en-US" altLang="ja-JP" sz="1400" b="0" dirty="0">
                          <a:solidFill>
                            <a:schemeClr val="tx1"/>
                          </a:solidFill>
                        </a:rPr>
                        <a:t>Anonymous</a:t>
                      </a:r>
                      <a:r>
                        <a:rPr kumimoji="1" lang="en-US" altLang="ja-JP" sz="1400" b="0" baseline="0" dirty="0">
                          <a:solidFill>
                            <a:schemeClr val="tx1"/>
                          </a:solidFill>
                        </a:rPr>
                        <a:t> </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 xmlns:a16="http://schemas.microsoft.com/office/drawing/2014/main" val="10000"/>
                  </a:ext>
                </a:extLst>
              </a:tr>
              <a:tr h="282312">
                <a:tc>
                  <a:txBody>
                    <a:bodyPr/>
                    <a:lstStyle/>
                    <a:p>
                      <a:r>
                        <a:rPr kumimoji="1" lang="en-US" altLang="ja-JP" sz="1400" b="0" dirty="0">
                          <a:solidFill>
                            <a:schemeClr val="tx1"/>
                          </a:solidFill>
                        </a:rPr>
                        <a:t>Presenter</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kumimoji="1" lang="en-US" altLang="ja-JP" sz="1400" b="0" dirty="0">
                          <a:solidFill>
                            <a:schemeClr val="tx1"/>
                          </a:solidFill>
                        </a:rPr>
                        <a:t>Anonymous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r>
                        <a:rPr kumimoji="1" lang="en-US" altLang="ja-JP" sz="1400" b="0" dirty="0">
                          <a:solidFill>
                            <a:schemeClr val="tx1"/>
                          </a:solidFill>
                        </a:rPr>
                        <a:t>Date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0" dirty="0" smtClean="0">
                          <a:solidFill>
                            <a:schemeClr val="tx1"/>
                          </a:solidFill>
                        </a:rPr>
                        <a:t>2018/04/18</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04584">
                <a:tc gridSpan="5">
                  <a:txBody>
                    <a:bodyPr/>
                    <a:lstStyle/>
                    <a:p>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 xmlns:a16="http://schemas.microsoft.com/office/drawing/2014/main" val="10002"/>
                  </a:ext>
                </a:extLst>
              </a:tr>
              <a:tr h="126856">
                <a:tc gridSpan="2">
                  <a:txBody>
                    <a:bodyPr/>
                    <a:lstStyle/>
                    <a:p>
                      <a:pPr algn="ctr"/>
                      <a:r>
                        <a:rPr kumimoji="1" lang="en-US" altLang="ja-JP" sz="1200" b="0" dirty="0">
                          <a:solidFill>
                            <a:schemeClr val="tx1"/>
                          </a:solidFill>
                        </a:rPr>
                        <a:t>Organization</a:t>
                      </a:r>
                      <a:endParaRPr kumimoji="1" lang="ja-JP"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b="0" dirty="0">
                          <a:solidFill>
                            <a:schemeClr val="tx1"/>
                          </a:solidFill>
                        </a:rPr>
                        <a:t>Dedicated</a:t>
                      </a:r>
                      <a:r>
                        <a:rPr kumimoji="1" lang="en-US" altLang="ja-JP" sz="1400" b="0" baseline="0" dirty="0">
                          <a:solidFill>
                            <a:schemeClr val="tx1"/>
                          </a:solidFill>
                        </a:rPr>
                        <a:t> organization</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Virtual or community type</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by each employee</a:t>
                      </a:r>
                      <a:r>
                        <a:rPr kumimoji="1" lang="ja-JP" altLang="en-US" sz="1400" b="0" baseline="0" dirty="0">
                          <a:solidFill>
                            <a:schemeClr val="tx1"/>
                          </a:solidFill>
                        </a:rPr>
                        <a:t> </a:t>
                      </a:r>
                      <a:r>
                        <a:rPr kumimoji="1" lang="en-US" altLang="ja-JP" sz="1400" b="0" baseline="0" dirty="0">
                          <a:solidFill>
                            <a:schemeClr val="tx1"/>
                          </a:solidFill>
                        </a:rPr>
                        <a:t>/</a:t>
                      </a:r>
                      <a:r>
                        <a:rPr kumimoji="1" lang="ja-JP" altLang="en-US" sz="1400" b="0" baseline="0" dirty="0">
                          <a:solidFill>
                            <a:schemeClr val="tx1"/>
                          </a:solidFill>
                        </a:rPr>
                        <a:t> </a:t>
                      </a:r>
                      <a:r>
                        <a:rPr kumimoji="1" lang="en-US" altLang="ja-JP" sz="1400" b="0" baseline="0" dirty="0">
                          <a:solidFill>
                            <a:schemeClr val="tx1"/>
                          </a:solidFill>
                        </a:rPr>
                        <a:t>Alone</a:t>
                      </a:r>
                    </a:p>
                    <a:p>
                      <a:r>
                        <a:rPr kumimoji="1" lang="en-US" altLang="ja-JP" sz="1400" b="0" baseline="0" dirty="0">
                          <a:solidFill>
                            <a:schemeClr val="tx1"/>
                          </a:solidFill>
                        </a:rPr>
                        <a:t>(reference</a:t>
                      </a:r>
                      <a:r>
                        <a:rPr kumimoji="1" lang="en-US" altLang="ja-JP" sz="1400" b="0" baseline="0" dirty="0" smtClean="0">
                          <a:solidFill>
                            <a:schemeClr val="tx1"/>
                          </a:solidFill>
                        </a:rPr>
                        <a:t>: start to make an organization.</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 xmlns:a16="http://schemas.microsoft.com/office/drawing/2014/main" val="10003"/>
                  </a:ext>
                </a:extLst>
              </a:tr>
              <a:tr h="265152">
                <a:tc gridSpan="2">
                  <a:txBody>
                    <a:bodyPr/>
                    <a:lstStyle/>
                    <a:p>
                      <a:pPr algn="ctr"/>
                      <a:r>
                        <a:rPr kumimoji="1" lang="en-US" altLang="ja-JP" sz="1400" b="0" dirty="0">
                          <a:solidFill>
                            <a:schemeClr val="tx1"/>
                          </a:solidFill>
                        </a:rPr>
                        <a:t>Number</a:t>
                      </a:r>
                      <a:r>
                        <a:rPr kumimoji="1" lang="en-US" altLang="ja-JP" sz="1400" b="0" baseline="0" dirty="0">
                          <a:solidFill>
                            <a:schemeClr val="tx1"/>
                          </a:solidFill>
                        </a:rPr>
                        <a:t> of person in charge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b="0" dirty="0">
                          <a:solidFill>
                            <a:schemeClr val="tx1"/>
                          </a:solidFill>
                        </a:rPr>
                        <a:t>Over 100</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99-21</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10-20</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few</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one</a:t>
                      </a:r>
                      <a:r>
                        <a:rPr kumimoji="1" lang="ja-JP" altLang="en-US" sz="1400" b="0" dirty="0">
                          <a:solidFill>
                            <a:schemeClr val="tx1"/>
                          </a:solidFill>
                        </a:rPr>
                        <a:t> </a:t>
                      </a:r>
                      <a:r>
                        <a:rPr kumimoji="1" lang="en-US" altLang="ja-JP" sz="1400" b="0" dirty="0">
                          <a:solidFill>
                            <a:schemeClr val="tx1"/>
                          </a:solidFill>
                        </a:rPr>
                        <a:t>/</a:t>
                      </a:r>
                      <a:r>
                        <a:rPr kumimoji="1" lang="ja-JP" altLang="en-US" sz="1400" b="0" baseline="0" dirty="0">
                          <a:solidFill>
                            <a:schemeClr val="tx1"/>
                          </a:solidFill>
                        </a:rPr>
                        <a:t> </a:t>
                      </a:r>
                      <a:r>
                        <a:rPr kumimoji="1" lang="en-US" altLang="ja-JP" sz="1400" b="0" baseline="0" dirty="0">
                          <a:solidFill>
                            <a:schemeClr val="tx1"/>
                          </a:solidFill>
                        </a:rPr>
                        <a:t>zero</a:t>
                      </a:r>
                    </a:p>
                    <a:p>
                      <a:r>
                        <a:rPr kumimoji="1" lang="en-US" altLang="ja-JP" sz="1400" b="0" baseline="0" dirty="0">
                          <a:solidFill>
                            <a:schemeClr val="tx1"/>
                          </a:solidFill>
                        </a:rPr>
                        <a:t>(reference</a:t>
                      </a:r>
                      <a:r>
                        <a:rPr kumimoji="1" lang="en-US" altLang="ja-JP" sz="1400" b="0" baseline="0" dirty="0" smtClean="0">
                          <a:solidFill>
                            <a:schemeClr val="tx1"/>
                          </a:solidFill>
                        </a:rPr>
                        <a:t>: as a candidate working for the OSS compliance.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 xmlns:a16="http://schemas.microsoft.com/office/drawing/2014/main" val="10004"/>
                  </a:ext>
                </a:extLst>
              </a:tr>
              <a:tr h="513928">
                <a:tc gridSpan="2">
                  <a:txBody>
                    <a:bodyPr/>
                    <a:lstStyle/>
                    <a:p>
                      <a:pPr algn="ctr"/>
                      <a:r>
                        <a:rPr kumimoji="1" lang="en-US" altLang="ja-JP" sz="1400" b="0" baseline="0" dirty="0">
                          <a:solidFill>
                            <a:schemeClr val="tx1"/>
                          </a:solidFill>
                        </a:rPr>
                        <a:t>Points of activities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en-US" altLang="ja-JP" sz="1400" dirty="0"/>
                        <a:t>The </a:t>
                      </a:r>
                      <a:r>
                        <a:rPr kumimoji="1" lang="en-US" altLang="ja-JP" sz="1400" dirty="0" smtClean="0"/>
                        <a:t>persons in charge have</a:t>
                      </a:r>
                      <a:r>
                        <a:rPr kumimoji="1" lang="en-US" altLang="ja-JP" sz="1400" baseline="0" dirty="0" smtClean="0"/>
                        <a:t> a good and high awareness.</a:t>
                      </a:r>
                    </a:p>
                    <a:p>
                      <a:pPr marL="0" indent="0">
                        <a:buFont typeface="Arial" panose="020B0604020202020204" pitchFamily="34" charset="0"/>
                        <a:buNone/>
                      </a:pPr>
                      <a:r>
                        <a:rPr kumimoji="1" lang="en-US" altLang="ja-JP" sz="1400" dirty="0" smtClean="0"/>
                        <a:t>The final</a:t>
                      </a:r>
                      <a:r>
                        <a:rPr kumimoji="1" lang="en-US" altLang="ja-JP" sz="1400" baseline="0" dirty="0" smtClean="0"/>
                        <a:t> decision is made by Business Unit. </a:t>
                      </a:r>
                      <a:endParaRPr kumimoji="1" lang="en-US" altLang="ja-JP"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 xmlns:a16="http://schemas.microsoft.com/office/drawing/2014/main" val="10005"/>
                  </a:ext>
                </a:extLst>
              </a:tr>
              <a:tr h="651915">
                <a:tc gridSpan="2">
                  <a:txBody>
                    <a:bodyPr/>
                    <a:lstStyle/>
                    <a:p>
                      <a:pPr algn="ctr"/>
                      <a:r>
                        <a:rPr kumimoji="1" lang="en-US" altLang="ja-JP" sz="1400" b="0" dirty="0">
                          <a:solidFill>
                            <a:schemeClr val="tx1"/>
                          </a:solidFill>
                        </a:rPr>
                        <a:t>Issues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en-US" altLang="ja-JP" sz="1400" dirty="0" smtClean="0"/>
                        <a:t>There are</a:t>
                      </a:r>
                      <a:r>
                        <a:rPr kumimoji="1" lang="en-US" altLang="ja-JP" sz="1400" baseline="0" dirty="0" smtClean="0"/>
                        <a:t> varies of the knowledge and system from each organization.</a:t>
                      </a:r>
                    </a:p>
                    <a:p>
                      <a:pPr marL="0" indent="0">
                        <a:buFont typeface="Arial" panose="020B0604020202020204" pitchFamily="34" charset="0"/>
                        <a:buNone/>
                      </a:pPr>
                      <a:r>
                        <a:rPr kumimoji="1" lang="en-US" altLang="ja-JP" sz="1400" baseline="0" dirty="0" smtClean="0"/>
                        <a:t>Need to maintain the organization and activity.</a:t>
                      </a:r>
                    </a:p>
                    <a:p>
                      <a:pPr marL="0" indent="0">
                        <a:buFont typeface="Arial" panose="020B0604020202020204" pitchFamily="34" charset="0"/>
                        <a:buNone/>
                      </a:pPr>
                      <a:r>
                        <a:rPr kumimoji="1" lang="en-US" altLang="ja-JP" sz="1400" baseline="0" dirty="0" smtClean="0"/>
                        <a:t>Difficult to manage each project because of the used software will be a lot (</a:t>
                      </a:r>
                      <a:r>
                        <a:rPr kumimoji="1" lang="en-US" altLang="ja-JP" sz="1400" baseline="0" smtClean="0"/>
                        <a:t>over 10,000)</a:t>
                      </a:r>
                      <a:endParaRPr kumimoji="1" lang="en-US" altLang="ja-JP" sz="14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 xmlns:a16="http://schemas.microsoft.com/office/drawing/2014/main" val="10006"/>
                  </a:ext>
                </a:extLst>
              </a:tr>
              <a:tr h="2113301">
                <a:tc gridSpan="2">
                  <a:txBody>
                    <a:bodyPr/>
                    <a:lstStyle/>
                    <a:p>
                      <a:pPr algn="ctr"/>
                      <a:r>
                        <a:rPr kumimoji="1" lang="en-US" altLang="ja-JP" sz="1400" b="0" dirty="0">
                          <a:solidFill>
                            <a:schemeClr val="tx1"/>
                          </a:solidFill>
                        </a:rPr>
                        <a:t>Free</a:t>
                      </a:r>
                      <a:r>
                        <a:rPr kumimoji="1" lang="en-US" altLang="ja-JP" sz="1400" b="0" baseline="0" dirty="0">
                          <a:solidFill>
                            <a:schemeClr val="tx1"/>
                          </a:solidFill>
                        </a:rPr>
                        <a:t> writing</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dirty="0" smtClean="0"/>
                        <a:t>Study about making</a:t>
                      </a:r>
                      <a:r>
                        <a:rPr kumimoji="1" lang="en-US" altLang="ja-JP" sz="1400" baseline="0" dirty="0" smtClean="0"/>
                        <a:t> a mechanism to manage the information of the OSS compliance and security.</a:t>
                      </a:r>
                    </a:p>
                    <a:p>
                      <a:r>
                        <a:rPr kumimoji="1" lang="en-US" altLang="ja-JP" sz="1400" baseline="0" dirty="0" smtClean="0"/>
                        <a:t>    - doing by OSS, need to maintain continuously,  need to re-use,  these are </a:t>
                      </a:r>
                      <a:r>
                        <a:rPr kumimoji="1" lang="en-US" altLang="ja-JP" sz="1400" baseline="0" dirty="0" err="1" smtClean="0"/>
                        <a:t>neccssary</a:t>
                      </a:r>
                      <a:r>
                        <a:rPr kumimoji="1" lang="en-US" altLang="ja-JP" sz="1400" baseline="0" dirty="0" smtClean="0"/>
                        <a:t>. </a:t>
                      </a:r>
                      <a:endParaRPr kumimoji="1" lang="en-US" altLang="ja-JP" sz="1400" dirty="0" smtClean="0"/>
                    </a:p>
                    <a:p>
                      <a:r>
                        <a:rPr kumimoji="1" lang="en-US" altLang="ja-JP" sz="1400" dirty="0" smtClean="0"/>
                        <a:t>The </a:t>
                      </a:r>
                      <a:r>
                        <a:rPr kumimoji="1" lang="en-US" altLang="ja-JP" sz="1400" dirty="0"/>
                        <a:t>materials of </a:t>
                      </a:r>
                      <a:r>
                        <a:rPr kumimoji="1" lang="en-US" altLang="ja-JP" sz="1400" dirty="0" err="1"/>
                        <a:t>OpenChain</a:t>
                      </a:r>
                      <a:r>
                        <a:rPr kumimoji="1" lang="en-US" altLang="ja-JP" sz="1400" baseline="0" dirty="0"/>
                        <a:t> is helpful for me.</a:t>
                      </a:r>
                    </a:p>
                    <a:p>
                      <a:endParaRPr kumimoji="1" lang="en-US" altLang="ja-JP" sz="1400" dirty="0"/>
                    </a:p>
                    <a:p>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 xmlns:a16="http://schemas.microsoft.com/office/drawing/2014/main" val="10007"/>
                  </a:ext>
                </a:extLst>
              </a:tr>
            </a:tbl>
          </a:graphicData>
        </a:graphic>
      </p:graphicFrame>
      <p:sp>
        <p:nvSpPr>
          <p:cNvPr id="6" name="角丸四角形 5"/>
          <p:cNvSpPr/>
          <p:nvPr/>
        </p:nvSpPr>
        <p:spPr bwMode="auto">
          <a:xfrm>
            <a:off x="3440832" y="1767743"/>
            <a:ext cx="720080" cy="276797"/>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Black" pitchFamily="34" charset="0"/>
              <a:ea typeface="HGP創英角ｺﾞｼｯｸUB" pitchFamily="50" charset="-128"/>
            </a:endParaRPr>
          </a:p>
        </p:txBody>
      </p:sp>
      <p:sp>
        <p:nvSpPr>
          <p:cNvPr id="7" name="角丸四角形 6"/>
          <p:cNvSpPr/>
          <p:nvPr/>
        </p:nvSpPr>
        <p:spPr bwMode="auto">
          <a:xfrm>
            <a:off x="3224808" y="2300468"/>
            <a:ext cx="792088" cy="264436"/>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Black" pitchFamily="34" charset="0"/>
              <a:ea typeface="HGP創英角ｺﾞｼｯｸUB" pitchFamily="50" charset="-128"/>
            </a:endParaRPr>
          </a:p>
        </p:txBody>
      </p:sp>
      <p:sp>
        <p:nvSpPr>
          <p:cNvPr id="9" name="正方形/長方形 8"/>
          <p:cNvSpPr/>
          <p:nvPr/>
        </p:nvSpPr>
        <p:spPr bwMode="auto">
          <a:xfrm>
            <a:off x="7905328" y="6597352"/>
            <a:ext cx="1974095" cy="215444"/>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Arial Black" pitchFamily="34" charset="0"/>
                <a:ea typeface="HGP創英角ｺﾞｼｯｸUB" pitchFamily="50" charset="-128"/>
              </a:rPr>
              <a:t>Translated by </a:t>
            </a:r>
            <a:r>
              <a:rPr kumimoji="1" lang="en-US" altLang="ja-JP" sz="800" b="0" i="0" u="none" strike="noStrike" cap="none" normalizeH="0" baseline="0" dirty="0" err="1" smtClean="0">
                <a:ln>
                  <a:noFill/>
                </a:ln>
                <a:solidFill>
                  <a:schemeClr val="tx1"/>
                </a:solidFill>
                <a:effectLst/>
                <a:latin typeface="Arial Black" pitchFamily="34" charset="0"/>
                <a:ea typeface="HGP創英角ｺﾞｼｯｸUB" pitchFamily="50" charset="-128"/>
              </a:rPr>
              <a:t>Kato@Panasonic</a:t>
            </a:r>
            <a:endParaRPr kumimoji="1" lang="ja-JP" altLang="en-US" sz="800" b="0" i="0" u="none" strike="noStrike" cap="none" normalizeH="0" baseline="0" dirty="0" smtClean="0">
              <a:ln>
                <a:noFill/>
              </a:ln>
              <a:solidFill>
                <a:schemeClr val="tx1"/>
              </a:solidFill>
              <a:effectLst/>
              <a:latin typeface="Arial Black" pitchFamily="34" charset="0"/>
              <a:ea typeface="HGP創英角ｺﾞｼｯｸUB" pitchFamily="50" charset="-128"/>
            </a:endParaRPr>
          </a:p>
        </p:txBody>
      </p:sp>
    </p:spTree>
    <p:extLst>
      <p:ext uri="{BB962C8B-B14F-4D97-AF65-F5344CB8AC3E}">
        <p14:creationId xmlns:p14="http://schemas.microsoft.com/office/powerpoint/2010/main" val="729014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smtClean="0"/>
              <a:t>OSS</a:t>
            </a:r>
            <a:r>
              <a:rPr kumimoji="1" lang="ja-JP" altLang="en-US" sz="3200" dirty="0" smtClean="0"/>
              <a:t>コンプライアンス ～組織・体制面～</a:t>
            </a:r>
            <a:endParaRPr kumimoji="1" lang="ja-JP" altLang="en-US" sz="3200" dirty="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4</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2415164407"/>
              </p:ext>
            </p:extLst>
          </p:nvPr>
        </p:nvGraphicFramePr>
        <p:xfrm>
          <a:off x="416496" y="836712"/>
          <a:ext cx="9073008" cy="5904656"/>
        </p:xfrm>
        <a:graphic>
          <a:graphicData uri="http://schemas.openxmlformats.org/drawingml/2006/table">
            <a:tbl>
              <a:tblPr firstRow="1" bandRow="1">
                <a:tableStyleId>{F5AB1C69-6EDB-4FF4-983F-18BD219EF322}</a:tableStyleId>
              </a:tblPr>
              <a:tblGrid>
                <a:gridCol w="944880"/>
                <a:gridCol w="135240"/>
                <a:gridCol w="3426113"/>
                <a:gridCol w="1653435"/>
                <a:gridCol w="2913340"/>
              </a:tblGrid>
              <a:tr h="288032">
                <a:tc>
                  <a:txBody>
                    <a:bodyPr/>
                    <a:lstStyle/>
                    <a:p>
                      <a:r>
                        <a:rPr kumimoji="1" lang="ja-JP" altLang="en-US" sz="2000" b="0" dirty="0" smtClean="0">
                          <a:solidFill>
                            <a:schemeClr val="tx1"/>
                          </a:solidFill>
                        </a:rPr>
                        <a:t>会社名</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r>
                        <a:rPr kumimoji="1" lang="ja-JP" altLang="en-US" sz="2000" b="0" dirty="0" smtClean="0">
                          <a:solidFill>
                            <a:schemeClr val="tx1"/>
                          </a:solidFill>
                        </a:rPr>
                        <a:t>某社</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282312">
                <a:tc>
                  <a:txBody>
                    <a:bodyPr/>
                    <a:lstStyle/>
                    <a:p>
                      <a:r>
                        <a:rPr kumimoji="1" lang="ja-JP" altLang="en-US" sz="2000" b="0" dirty="0" smtClean="0">
                          <a:solidFill>
                            <a:schemeClr val="tx1"/>
                          </a:solidFill>
                        </a:rPr>
                        <a:t>記載者</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kumimoji="1" lang="ja-JP" altLang="en-US" sz="2000" b="0" dirty="0" smtClean="0">
                          <a:solidFill>
                            <a:schemeClr val="tx1"/>
                          </a:solidFill>
                        </a:rPr>
                        <a:t>匿名</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r>
                        <a:rPr kumimoji="1" lang="ja-JP" altLang="en-US" sz="2000" b="0" dirty="0" smtClean="0">
                          <a:solidFill>
                            <a:schemeClr val="tx1"/>
                          </a:solidFill>
                        </a:rPr>
                        <a:t>記載日</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smtClean="0">
                          <a:solidFill>
                            <a:schemeClr val="tx1"/>
                          </a:solidFill>
                        </a:rPr>
                        <a:t>2018</a:t>
                      </a:r>
                      <a:r>
                        <a:rPr kumimoji="1" lang="ja-JP" altLang="en-US" sz="2000" b="0" dirty="0" smtClean="0">
                          <a:solidFill>
                            <a:schemeClr val="tx1"/>
                          </a:solidFill>
                        </a:rPr>
                        <a:t>年</a:t>
                      </a:r>
                      <a:r>
                        <a:rPr kumimoji="1" lang="en-US" altLang="ja-JP" sz="2000" b="0" dirty="0" smtClean="0">
                          <a:solidFill>
                            <a:schemeClr val="tx1"/>
                          </a:solidFill>
                        </a:rPr>
                        <a:t>4</a:t>
                      </a:r>
                      <a:r>
                        <a:rPr kumimoji="1" lang="ja-JP" altLang="en-US" sz="2000" b="0" dirty="0" smtClean="0">
                          <a:solidFill>
                            <a:schemeClr val="tx1"/>
                          </a:solidFill>
                        </a:rPr>
                        <a:t>月</a:t>
                      </a:r>
                      <a:r>
                        <a:rPr kumimoji="1" lang="en-US" altLang="ja-JP" sz="2000" b="0" dirty="0" smtClean="0">
                          <a:solidFill>
                            <a:schemeClr val="tx1"/>
                          </a:solidFill>
                        </a:rPr>
                        <a:t>18</a:t>
                      </a:r>
                      <a:r>
                        <a:rPr kumimoji="1" lang="ja-JP" altLang="en-US" sz="2000" b="0" dirty="0" smtClean="0">
                          <a:solidFill>
                            <a:schemeClr val="tx1"/>
                          </a:solidFill>
                        </a:rPr>
                        <a:t>日</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4584">
                <a:tc gridSpan="5">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r>
              <a:tr h="126856">
                <a:tc gridSpan="2">
                  <a:txBody>
                    <a:bodyPr/>
                    <a:lstStyle/>
                    <a:p>
                      <a:pPr algn="ctr"/>
                      <a:r>
                        <a:rPr kumimoji="1" lang="ja-JP" altLang="en-US" sz="2000" b="0" dirty="0" smtClean="0">
                          <a:solidFill>
                            <a:schemeClr val="tx1"/>
                          </a:solidFill>
                        </a:rPr>
                        <a:t>組織</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ja-JP" altLang="en-US" b="0" dirty="0" smtClean="0">
                          <a:solidFill>
                            <a:schemeClr val="tx1"/>
                          </a:solidFill>
                        </a:rPr>
                        <a:t>専属組織あり </a:t>
                      </a:r>
                      <a:r>
                        <a:rPr kumimoji="1" lang="en-US" altLang="ja-JP" b="0" dirty="0" smtClean="0">
                          <a:solidFill>
                            <a:schemeClr val="tx1"/>
                          </a:solidFill>
                        </a:rPr>
                        <a:t>/</a:t>
                      </a:r>
                      <a:r>
                        <a:rPr kumimoji="1" lang="ja-JP" altLang="en-US" b="0" dirty="0" smtClean="0">
                          <a:solidFill>
                            <a:schemeClr val="tx1"/>
                          </a:solidFill>
                        </a:rPr>
                        <a:t> バーチャル </a:t>
                      </a:r>
                      <a:r>
                        <a:rPr kumimoji="1" lang="en-US" altLang="ja-JP" b="0" dirty="0" smtClean="0">
                          <a:solidFill>
                            <a:schemeClr val="tx1"/>
                          </a:solidFill>
                        </a:rPr>
                        <a:t>or</a:t>
                      </a:r>
                      <a:r>
                        <a:rPr kumimoji="1" lang="ja-JP" altLang="en-US" b="0" dirty="0" smtClean="0">
                          <a:solidFill>
                            <a:schemeClr val="tx1"/>
                          </a:solidFill>
                        </a:rPr>
                        <a:t> コミュニティ型 </a:t>
                      </a:r>
                      <a:r>
                        <a:rPr kumimoji="1" lang="en-US" altLang="ja-JP" b="0" dirty="0" smtClean="0">
                          <a:solidFill>
                            <a:schemeClr val="tx1"/>
                          </a:solidFill>
                        </a:rPr>
                        <a:t>/</a:t>
                      </a:r>
                      <a:r>
                        <a:rPr kumimoji="1" lang="ja-JP" altLang="en-US" b="0" dirty="0" smtClean="0">
                          <a:solidFill>
                            <a:schemeClr val="tx1"/>
                          </a:solidFill>
                        </a:rPr>
                        <a:t> 担当者レベル</a:t>
                      </a:r>
                      <a:r>
                        <a:rPr kumimoji="1" lang="ja-JP" altLang="en-US" b="0" baseline="0" dirty="0" smtClean="0">
                          <a:solidFill>
                            <a:schemeClr val="tx1"/>
                          </a:solidFill>
                        </a:rPr>
                        <a:t> </a:t>
                      </a:r>
                      <a:r>
                        <a:rPr kumimoji="1" lang="en-US" altLang="ja-JP" b="0" baseline="0" dirty="0" smtClean="0">
                          <a:solidFill>
                            <a:schemeClr val="tx1"/>
                          </a:solidFill>
                        </a:rPr>
                        <a:t>/</a:t>
                      </a:r>
                      <a:r>
                        <a:rPr kumimoji="1" lang="ja-JP" altLang="en-US" b="0" baseline="0" dirty="0" smtClean="0">
                          <a:solidFill>
                            <a:schemeClr val="tx1"/>
                          </a:solidFill>
                        </a:rPr>
                        <a:t> </a:t>
                      </a:r>
                      <a:r>
                        <a:rPr kumimoji="1" lang="en-US" altLang="ja-JP" b="0" baseline="0" dirty="0" smtClean="0">
                          <a:solidFill>
                            <a:schemeClr val="tx1"/>
                          </a:solidFill>
                        </a:rPr>
                        <a:t>Alone</a:t>
                      </a:r>
                    </a:p>
                    <a:p>
                      <a:r>
                        <a:rPr kumimoji="1" lang="en-US" altLang="ja-JP" b="0" baseline="0" dirty="0" smtClean="0">
                          <a:solidFill>
                            <a:schemeClr val="tx1"/>
                          </a:solidFill>
                        </a:rPr>
                        <a:t>(</a:t>
                      </a:r>
                      <a:r>
                        <a:rPr kumimoji="1" lang="ja-JP" altLang="en-US" b="0" baseline="0" dirty="0" smtClean="0">
                          <a:solidFill>
                            <a:schemeClr val="tx1"/>
                          </a:solidFill>
                        </a:rPr>
                        <a:t>備考： 組織化に取り組みはじめたばかりで未整備</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r>
              <a:tr h="265152">
                <a:tc gridSpan="2">
                  <a:txBody>
                    <a:bodyPr/>
                    <a:lstStyle/>
                    <a:p>
                      <a:pPr algn="ctr"/>
                      <a:r>
                        <a:rPr kumimoji="1" lang="ja-JP" altLang="en-US" sz="2000" b="0" dirty="0" smtClean="0">
                          <a:solidFill>
                            <a:schemeClr val="tx1"/>
                          </a:solidFill>
                        </a:rPr>
                        <a:t>人数</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b="0" dirty="0" smtClean="0">
                          <a:solidFill>
                            <a:schemeClr val="tx1"/>
                          </a:solidFill>
                        </a:rPr>
                        <a:t>100</a:t>
                      </a:r>
                      <a:r>
                        <a:rPr kumimoji="1" lang="ja-JP" altLang="en-US" b="0" dirty="0" smtClean="0">
                          <a:solidFill>
                            <a:schemeClr val="tx1"/>
                          </a:solidFill>
                        </a:rPr>
                        <a:t>人以上 </a:t>
                      </a:r>
                      <a:r>
                        <a:rPr kumimoji="1" lang="en-US" altLang="ja-JP" b="0" dirty="0" smtClean="0">
                          <a:solidFill>
                            <a:schemeClr val="tx1"/>
                          </a:solidFill>
                        </a:rPr>
                        <a:t>/</a:t>
                      </a:r>
                      <a:r>
                        <a:rPr kumimoji="1" lang="ja-JP" altLang="en-US" b="0" dirty="0" smtClean="0">
                          <a:solidFill>
                            <a:schemeClr val="tx1"/>
                          </a:solidFill>
                        </a:rPr>
                        <a:t> 数十人 </a:t>
                      </a:r>
                      <a:r>
                        <a:rPr kumimoji="1" lang="en-US" altLang="ja-JP" b="0" dirty="0" smtClean="0">
                          <a:solidFill>
                            <a:schemeClr val="tx1"/>
                          </a:solidFill>
                        </a:rPr>
                        <a:t>/</a:t>
                      </a:r>
                      <a:r>
                        <a:rPr kumimoji="1" lang="ja-JP" altLang="en-US" b="0" dirty="0" smtClean="0">
                          <a:solidFill>
                            <a:schemeClr val="tx1"/>
                          </a:solidFill>
                        </a:rPr>
                        <a:t> </a:t>
                      </a:r>
                      <a:r>
                        <a:rPr kumimoji="1" lang="en-US" altLang="ja-JP" b="0" dirty="0" smtClean="0">
                          <a:solidFill>
                            <a:schemeClr val="tx1"/>
                          </a:solidFill>
                        </a:rPr>
                        <a:t>10</a:t>
                      </a:r>
                      <a:r>
                        <a:rPr kumimoji="1" lang="ja-JP" altLang="en-US" b="0" dirty="0" smtClean="0">
                          <a:solidFill>
                            <a:schemeClr val="tx1"/>
                          </a:solidFill>
                        </a:rPr>
                        <a:t>～</a:t>
                      </a:r>
                      <a:r>
                        <a:rPr kumimoji="1" lang="en-US" altLang="ja-JP" b="0" dirty="0" smtClean="0">
                          <a:solidFill>
                            <a:schemeClr val="tx1"/>
                          </a:solidFill>
                        </a:rPr>
                        <a:t>20</a:t>
                      </a:r>
                      <a:r>
                        <a:rPr kumimoji="1" lang="ja-JP" altLang="en-US" b="0" dirty="0" smtClean="0">
                          <a:solidFill>
                            <a:schemeClr val="tx1"/>
                          </a:solidFill>
                        </a:rPr>
                        <a:t>名程度 </a:t>
                      </a:r>
                      <a:r>
                        <a:rPr kumimoji="1" lang="en-US" altLang="ja-JP" b="0" dirty="0" smtClean="0">
                          <a:solidFill>
                            <a:schemeClr val="tx1"/>
                          </a:solidFill>
                        </a:rPr>
                        <a:t>/</a:t>
                      </a:r>
                      <a:r>
                        <a:rPr kumimoji="1" lang="ja-JP" altLang="en-US" b="0" dirty="0" smtClean="0">
                          <a:solidFill>
                            <a:schemeClr val="tx1"/>
                          </a:solidFill>
                        </a:rPr>
                        <a:t> 数名 </a:t>
                      </a:r>
                      <a:r>
                        <a:rPr kumimoji="1" lang="en-US" altLang="ja-JP" b="0" dirty="0" smtClean="0">
                          <a:solidFill>
                            <a:schemeClr val="tx1"/>
                          </a:solidFill>
                        </a:rPr>
                        <a:t>/</a:t>
                      </a:r>
                      <a:r>
                        <a:rPr kumimoji="1" lang="ja-JP" altLang="en-US" b="0" dirty="0" smtClean="0">
                          <a:solidFill>
                            <a:schemeClr val="tx1"/>
                          </a:solidFill>
                        </a:rPr>
                        <a:t> ひとり </a:t>
                      </a:r>
                      <a:r>
                        <a:rPr kumimoji="1" lang="en-US" altLang="ja-JP" b="0" dirty="0" smtClean="0">
                          <a:solidFill>
                            <a:schemeClr val="tx1"/>
                          </a:solidFill>
                        </a:rPr>
                        <a:t>/</a:t>
                      </a:r>
                      <a:r>
                        <a:rPr kumimoji="1" lang="ja-JP" altLang="en-US" b="0" baseline="0" dirty="0" smtClean="0">
                          <a:solidFill>
                            <a:schemeClr val="tx1"/>
                          </a:solidFill>
                        </a:rPr>
                        <a:t> ゼロ</a:t>
                      </a:r>
                      <a:endParaRPr kumimoji="1" lang="en-US" altLang="ja-JP" b="0" baseline="0" dirty="0" smtClean="0">
                        <a:solidFill>
                          <a:schemeClr val="tx1"/>
                        </a:solidFill>
                      </a:endParaRPr>
                    </a:p>
                    <a:p>
                      <a:r>
                        <a:rPr kumimoji="1" lang="en-US" altLang="ja-JP" b="0" baseline="0" dirty="0" smtClean="0">
                          <a:solidFill>
                            <a:schemeClr val="tx1"/>
                          </a:solidFill>
                        </a:rPr>
                        <a:t>(</a:t>
                      </a:r>
                      <a:r>
                        <a:rPr kumimoji="1" lang="ja-JP" altLang="en-US" b="0" baseline="0" dirty="0" smtClean="0">
                          <a:solidFill>
                            <a:schemeClr val="tx1"/>
                          </a:solidFill>
                        </a:rPr>
                        <a:t>備考： </a:t>
                      </a:r>
                      <a:r>
                        <a:rPr kumimoji="1" lang="en-US" altLang="ja-JP" b="0" baseline="0" dirty="0" smtClean="0">
                          <a:solidFill>
                            <a:schemeClr val="tx1"/>
                          </a:solidFill>
                        </a:rPr>
                        <a:t>OSS</a:t>
                      </a:r>
                      <a:r>
                        <a:rPr kumimoji="1" lang="ja-JP" altLang="en-US" b="0" baseline="0" dirty="0" smtClean="0">
                          <a:solidFill>
                            <a:schemeClr val="tx1"/>
                          </a:solidFill>
                        </a:rPr>
                        <a:t>コンプライアンス推進者の候補者数の見込み</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r>
              <a:tr h="513928">
                <a:tc gridSpan="2">
                  <a:txBody>
                    <a:bodyPr/>
                    <a:lstStyle/>
                    <a:p>
                      <a:pPr algn="ctr"/>
                      <a:r>
                        <a:rPr kumimoji="1" lang="ja-JP" altLang="en-US" sz="2000" b="0" dirty="0" smtClean="0">
                          <a:solidFill>
                            <a:schemeClr val="tx1"/>
                          </a:solidFill>
                        </a:rPr>
                        <a:t>当社のポイント</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ja-JP" altLang="en-US" dirty="0" smtClean="0"/>
                        <a:t>・ 担当レベルで課題意識は高い　・ 最終的には各開発部門に裁量はある</a:t>
                      </a:r>
                      <a:endParaRPr kumimoji="1" lang="en-US" altLang="ja-JP"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r>
              <a:tr h="651915">
                <a:tc gridSpan="2">
                  <a:txBody>
                    <a:bodyPr/>
                    <a:lstStyle/>
                    <a:p>
                      <a:pPr algn="ctr"/>
                      <a:r>
                        <a:rPr kumimoji="1" lang="ja-JP" altLang="en-US" sz="2000" b="0" dirty="0" smtClean="0">
                          <a:solidFill>
                            <a:schemeClr val="tx1"/>
                          </a:solidFill>
                        </a:rPr>
                        <a:t>課題</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ja-JP" altLang="en-US" dirty="0" smtClean="0"/>
                        <a:t>・ 部門間で知識や体制整備でばらつきが大きい　・ 体制・活動の維持、強化</a:t>
                      </a:r>
                      <a:endParaRPr kumimoji="1" lang="en-US" altLang="ja-JP" dirty="0" smtClean="0"/>
                    </a:p>
                    <a:p>
                      <a:pPr marL="0" indent="0">
                        <a:buFont typeface="Arial" panose="020B0604020202020204" pitchFamily="34" charset="0"/>
                        <a:buNone/>
                      </a:pPr>
                      <a:r>
                        <a:rPr kumimoji="1" lang="ja-JP" altLang="en-US" dirty="0" smtClean="0"/>
                        <a:t>・ </a:t>
                      </a:r>
                      <a:r>
                        <a:rPr kumimoji="1" lang="en-US" altLang="ja-JP" dirty="0" smtClean="0"/>
                        <a:t>OSS</a:t>
                      </a:r>
                      <a:r>
                        <a:rPr kumimoji="1" lang="ja-JP" altLang="en-US" dirty="0" smtClean="0"/>
                        <a:t>の大規模化</a:t>
                      </a:r>
                      <a:r>
                        <a:rPr kumimoji="1" lang="en-US" altLang="ja-JP" dirty="0" smtClean="0"/>
                        <a:t>(10</a:t>
                      </a:r>
                      <a:r>
                        <a:rPr kumimoji="1" lang="en-US" altLang="ja-JP" baseline="30000" dirty="0" smtClean="0"/>
                        <a:t>4</a:t>
                      </a:r>
                      <a:r>
                        <a:rPr kumimoji="1" lang="ja-JP" altLang="en-US" dirty="0" smtClean="0"/>
                        <a:t>以上</a:t>
                      </a:r>
                      <a:r>
                        <a:rPr kumimoji="1" lang="en-US" altLang="ja-JP" dirty="0" smtClean="0"/>
                        <a:t>)</a:t>
                      </a:r>
                      <a:r>
                        <a:rPr kumimoji="1" lang="ja-JP" altLang="en-US" dirty="0" smtClean="0"/>
                        <a:t>で案件ごとの管理が難しくなっている</a:t>
                      </a:r>
                      <a:endParaRPr kumimoji="1" lang="en-US" altLang="ja-JP"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r>
              <a:tr h="2113301">
                <a:tc gridSpan="2">
                  <a:txBody>
                    <a:bodyPr/>
                    <a:lstStyle/>
                    <a:p>
                      <a:pPr algn="ctr"/>
                      <a:r>
                        <a:rPr kumimoji="1" lang="ja-JP" altLang="en-US" sz="2000" b="0" dirty="0" smtClean="0">
                          <a:solidFill>
                            <a:schemeClr val="tx1"/>
                          </a:solidFill>
                        </a:rPr>
                        <a:t>備考</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ja-JP" altLang="en-US" dirty="0" smtClean="0"/>
                        <a:t>・ </a:t>
                      </a:r>
                      <a:r>
                        <a:rPr kumimoji="1" lang="en-US" altLang="ja-JP" dirty="0" smtClean="0"/>
                        <a:t>OSS</a:t>
                      </a:r>
                      <a:r>
                        <a:rPr kumimoji="1" lang="ja-JP" altLang="en-US" dirty="0" smtClean="0"/>
                        <a:t>コンプライアンス情報、セキュリティ情報などを一元管理する仕組みを検討中</a:t>
                      </a:r>
                      <a:endParaRPr kumimoji="1" lang="en-US" altLang="ja-JP" dirty="0" smtClean="0"/>
                    </a:p>
                    <a:p>
                      <a:r>
                        <a:rPr kumimoji="1" lang="ja-JP" altLang="en-US" dirty="0" smtClean="0"/>
                        <a:t>　　→ </a:t>
                      </a:r>
                      <a:r>
                        <a:rPr kumimoji="1" lang="en-US" altLang="ja-JP" dirty="0" smtClean="0"/>
                        <a:t>OSS</a:t>
                      </a:r>
                      <a:r>
                        <a:rPr kumimoji="1" lang="ja-JP" altLang="en-US" dirty="0" smtClean="0"/>
                        <a:t>でやる、継続的にメンテナンスする、再利用する、ことに目処がたてば</a:t>
                      </a:r>
                      <a:endParaRPr kumimoji="1" lang="en-US" altLang="ja-JP" dirty="0" smtClean="0"/>
                    </a:p>
                    <a:p>
                      <a:r>
                        <a:rPr kumimoji="1" lang="ja-JP" altLang="en-US" dirty="0" smtClean="0"/>
                        <a:t>・ </a:t>
                      </a:r>
                      <a:r>
                        <a:rPr kumimoji="1" lang="en-US" altLang="ja-JP" dirty="0" err="1" smtClean="0"/>
                        <a:t>OpenChain</a:t>
                      </a:r>
                      <a:r>
                        <a:rPr kumimoji="1" lang="en-US" altLang="ja-JP" dirty="0" smtClean="0"/>
                        <a:t> </a:t>
                      </a:r>
                      <a:r>
                        <a:rPr kumimoji="1" lang="ja-JP" altLang="en-US" dirty="0" smtClean="0"/>
                        <a:t>や </a:t>
                      </a:r>
                      <a:r>
                        <a:rPr kumimoji="1" lang="en-US" altLang="ja-JP" dirty="0" err="1" smtClean="0"/>
                        <a:t>OpenChain</a:t>
                      </a:r>
                      <a:r>
                        <a:rPr kumimoji="1" lang="en-US" altLang="ja-JP" dirty="0" smtClean="0"/>
                        <a:t> JWG </a:t>
                      </a:r>
                      <a:r>
                        <a:rPr kumimoji="1" lang="ja-JP" altLang="en-US" dirty="0" smtClean="0"/>
                        <a:t>の活動や資料は参考になり助かります</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r>
            </a:tbl>
          </a:graphicData>
        </a:graphic>
      </p:graphicFrame>
      <p:sp>
        <p:nvSpPr>
          <p:cNvPr id="7" name="角丸四角形 6"/>
          <p:cNvSpPr/>
          <p:nvPr/>
        </p:nvSpPr>
        <p:spPr bwMode="auto">
          <a:xfrm>
            <a:off x="3080792" y="2060848"/>
            <a:ext cx="1152128" cy="276797"/>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Black" pitchFamily="34" charset="0"/>
              <a:ea typeface="HGP創英角ｺﾞｼｯｸUB" pitchFamily="50" charset="-128"/>
            </a:endParaRPr>
          </a:p>
        </p:txBody>
      </p:sp>
      <p:sp>
        <p:nvSpPr>
          <p:cNvPr id="8" name="角丸四角形 7"/>
          <p:cNvSpPr/>
          <p:nvPr/>
        </p:nvSpPr>
        <p:spPr bwMode="auto">
          <a:xfrm>
            <a:off x="3944888" y="2636912"/>
            <a:ext cx="1584176" cy="331756"/>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Black" pitchFamily="34" charset="0"/>
              <a:ea typeface="HGP創英角ｺﾞｼｯｸUB" pitchFamily="50" charset="-128"/>
            </a:endParaRPr>
          </a:p>
        </p:txBody>
      </p:sp>
    </p:spTree>
    <p:extLst>
      <p:ext uri="{BB962C8B-B14F-4D97-AF65-F5344CB8AC3E}">
        <p14:creationId xmlns:p14="http://schemas.microsoft.com/office/powerpoint/2010/main" val="308468310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lang="ja-JP" altLang="en-US" sz="3200" dirty="0"/>
              <a:t> </a:t>
            </a:r>
            <a:r>
              <a:rPr lang="en-US" altLang="ja-JP" sz="3200" dirty="0"/>
              <a:t>Compliance</a:t>
            </a:r>
            <a:r>
              <a:rPr kumimoji="1" lang="ja-JP" altLang="en-US" sz="3200" dirty="0"/>
              <a:t> </a:t>
            </a:r>
            <a:r>
              <a:rPr kumimoji="1" lang="en-US" altLang="ja-JP" sz="3200" dirty="0"/>
              <a:t>–-Organization--</a:t>
            </a:r>
            <a:endParaRPr kumimoji="1" lang="ja-JP" altLang="en-US" sz="3200" dirty="0"/>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DFF8A6-EE54-4210-8F3C-CB7615268D43}" type="slidenum">
              <a:rPr kumimoji="1" lang="en-US" altLang="ja-JP" sz="1000" b="0" i="0" u="none" strike="noStrike" kern="1200" cap="none" spc="0" normalizeH="0" baseline="0" noProof="0" smtClean="0">
                <a:ln>
                  <a:noFill/>
                </a:ln>
                <a:solidFill>
                  <a:srgbClr val="FFFFFF"/>
                </a:solidFill>
                <a:effectLst/>
                <a:uLnTx/>
                <a:uFillTx/>
                <a:latin typeface="HGP創英角ｺﾞｼｯｸUB"/>
                <a:ea typeface="HGP創英角ｺﾞｼｯｸUB" pitchFamily="50"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ja-JP" sz="1000" b="0" i="0" u="none" strike="noStrike" kern="1200" cap="none" spc="0" normalizeH="0" baseline="0" noProof="0">
              <a:ln>
                <a:noFill/>
              </a:ln>
              <a:solidFill>
                <a:srgbClr val="FFFFFF"/>
              </a:solidFill>
              <a:effectLst/>
              <a:uLnTx/>
              <a:uFillTx/>
              <a:latin typeface="HGP創英角ｺﾞｼｯｸUB"/>
              <a:ea typeface="HGP創英角ｺﾞｼｯｸUB" pitchFamily="50" charset="-128"/>
              <a:cs typeface="+mn-cs"/>
            </a:endParaRPr>
          </a:p>
        </p:txBody>
      </p:sp>
      <p:graphicFrame>
        <p:nvGraphicFramePr>
          <p:cNvPr id="5" name="表 4"/>
          <p:cNvGraphicFramePr>
            <a:graphicFrameLocks noGrp="1"/>
          </p:cNvGraphicFramePr>
          <p:nvPr>
            <p:extLst>
              <p:ext uri="{D42A27DB-BD31-4B8C-83A1-F6EECF244321}">
                <p14:modId xmlns:p14="http://schemas.microsoft.com/office/powerpoint/2010/main" val="4036794544"/>
              </p:ext>
            </p:extLst>
          </p:nvPr>
        </p:nvGraphicFramePr>
        <p:xfrm>
          <a:off x="416496" y="836712"/>
          <a:ext cx="9073008" cy="5447455"/>
        </p:xfrm>
        <a:graphic>
          <a:graphicData uri="http://schemas.openxmlformats.org/drawingml/2006/table">
            <a:tbl>
              <a:tblPr firstRow="1" bandRow="1">
                <a:tableStyleId>{F5AB1C69-6EDB-4FF4-983F-18BD219EF322}</a:tableStyleId>
              </a:tblPr>
              <a:tblGrid>
                <a:gridCol w="944880">
                  <a:extLst>
                    <a:ext uri="{9D8B030D-6E8A-4147-A177-3AD203B41FA5}">
                      <a16:colId xmlns="" xmlns:a16="http://schemas.microsoft.com/office/drawing/2014/main" val="20000"/>
                    </a:ext>
                  </a:extLst>
                </a:gridCol>
                <a:gridCol w="135240">
                  <a:extLst>
                    <a:ext uri="{9D8B030D-6E8A-4147-A177-3AD203B41FA5}">
                      <a16:colId xmlns="" xmlns:a16="http://schemas.microsoft.com/office/drawing/2014/main" val="20001"/>
                    </a:ext>
                  </a:extLst>
                </a:gridCol>
                <a:gridCol w="3426113">
                  <a:extLst>
                    <a:ext uri="{9D8B030D-6E8A-4147-A177-3AD203B41FA5}">
                      <a16:colId xmlns="" xmlns:a16="http://schemas.microsoft.com/office/drawing/2014/main" val="20002"/>
                    </a:ext>
                  </a:extLst>
                </a:gridCol>
                <a:gridCol w="1653435">
                  <a:extLst>
                    <a:ext uri="{9D8B030D-6E8A-4147-A177-3AD203B41FA5}">
                      <a16:colId xmlns="" xmlns:a16="http://schemas.microsoft.com/office/drawing/2014/main" val="20003"/>
                    </a:ext>
                  </a:extLst>
                </a:gridCol>
                <a:gridCol w="2913340">
                  <a:extLst>
                    <a:ext uri="{9D8B030D-6E8A-4147-A177-3AD203B41FA5}">
                      <a16:colId xmlns="" xmlns:a16="http://schemas.microsoft.com/office/drawing/2014/main" val="20004"/>
                    </a:ext>
                  </a:extLst>
                </a:gridCol>
              </a:tblGrid>
              <a:tr h="288032">
                <a:tc>
                  <a:txBody>
                    <a:bodyPr/>
                    <a:lstStyle/>
                    <a:p>
                      <a:r>
                        <a:rPr kumimoji="1" lang="en-US" altLang="ja-JP" sz="1400" b="0" dirty="0">
                          <a:solidFill>
                            <a:schemeClr val="tx1"/>
                          </a:solidFill>
                        </a:rPr>
                        <a:t>Company</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r>
                        <a:rPr kumimoji="1" lang="en-US" altLang="ja-JP" sz="1400" b="0" dirty="0">
                          <a:solidFill>
                            <a:schemeClr val="tx1"/>
                          </a:solidFill>
                        </a:rPr>
                        <a:t>Anonymous</a:t>
                      </a:r>
                      <a:r>
                        <a:rPr kumimoji="1" lang="en-US" altLang="ja-JP" sz="1400" b="0" baseline="0" dirty="0">
                          <a:solidFill>
                            <a:schemeClr val="tx1"/>
                          </a:solidFill>
                        </a:rPr>
                        <a:t> </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 xmlns:a16="http://schemas.microsoft.com/office/drawing/2014/main" val="10000"/>
                  </a:ext>
                </a:extLst>
              </a:tr>
              <a:tr h="282312">
                <a:tc>
                  <a:txBody>
                    <a:bodyPr/>
                    <a:lstStyle/>
                    <a:p>
                      <a:r>
                        <a:rPr kumimoji="1" lang="en-US" altLang="ja-JP" sz="1400" b="0" dirty="0">
                          <a:solidFill>
                            <a:schemeClr val="tx1"/>
                          </a:solidFill>
                        </a:rPr>
                        <a:t>Presenter</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kumimoji="1" lang="en-US" altLang="ja-JP" sz="1400" b="0" dirty="0">
                          <a:solidFill>
                            <a:schemeClr val="tx1"/>
                          </a:solidFill>
                        </a:rPr>
                        <a:t>Anonymous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r>
                        <a:rPr kumimoji="1" lang="en-US" altLang="ja-JP" sz="1400" b="0" dirty="0">
                          <a:solidFill>
                            <a:schemeClr val="tx1"/>
                          </a:solidFill>
                        </a:rPr>
                        <a:t>Date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0" dirty="0" smtClean="0">
                          <a:solidFill>
                            <a:schemeClr val="tx1"/>
                          </a:solidFill>
                        </a:rPr>
                        <a:t>2018/04/18</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04584">
                <a:tc gridSpan="5">
                  <a:txBody>
                    <a:bodyPr/>
                    <a:lstStyle/>
                    <a:p>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 xmlns:a16="http://schemas.microsoft.com/office/drawing/2014/main" val="10002"/>
                  </a:ext>
                </a:extLst>
              </a:tr>
              <a:tr h="126856">
                <a:tc gridSpan="2">
                  <a:txBody>
                    <a:bodyPr/>
                    <a:lstStyle/>
                    <a:p>
                      <a:pPr algn="ctr"/>
                      <a:r>
                        <a:rPr kumimoji="1" lang="en-US" altLang="ja-JP" sz="1200" b="0" dirty="0">
                          <a:solidFill>
                            <a:schemeClr val="tx1"/>
                          </a:solidFill>
                        </a:rPr>
                        <a:t>Organization</a:t>
                      </a:r>
                      <a:endParaRPr kumimoji="1" lang="ja-JP"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b="0" dirty="0">
                          <a:solidFill>
                            <a:schemeClr val="tx1"/>
                          </a:solidFill>
                        </a:rPr>
                        <a:t>Dedicated</a:t>
                      </a:r>
                      <a:r>
                        <a:rPr kumimoji="1" lang="en-US" altLang="ja-JP" sz="1400" b="0" baseline="0" dirty="0">
                          <a:solidFill>
                            <a:schemeClr val="tx1"/>
                          </a:solidFill>
                        </a:rPr>
                        <a:t> organization</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Virtual or community type</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by each employee</a:t>
                      </a:r>
                      <a:r>
                        <a:rPr kumimoji="1" lang="ja-JP" altLang="en-US" sz="1400" b="0" baseline="0" dirty="0">
                          <a:solidFill>
                            <a:schemeClr val="tx1"/>
                          </a:solidFill>
                        </a:rPr>
                        <a:t> </a:t>
                      </a:r>
                      <a:r>
                        <a:rPr kumimoji="1" lang="en-US" altLang="ja-JP" sz="1400" b="0" baseline="0" dirty="0">
                          <a:solidFill>
                            <a:schemeClr val="tx1"/>
                          </a:solidFill>
                        </a:rPr>
                        <a:t>/</a:t>
                      </a:r>
                      <a:r>
                        <a:rPr kumimoji="1" lang="ja-JP" altLang="en-US" sz="1400" b="0" baseline="0" dirty="0">
                          <a:solidFill>
                            <a:schemeClr val="tx1"/>
                          </a:solidFill>
                        </a:rPr>
                        <a:t> </a:t>
                      </a:r>
                      <a:r>
                        <a:rPr kumimoji="1" lang="en-US" altLang="ja-JP" sz="1400" b="0" baseline="0" dirty="0">
                          <a:solidFill>
                            <a:schemeClr val="tx1"/>
                          </a:solidFill>
                        </a:rPr>
                        <a:t>Alone</a:t>
                      </a:r>
                    </a:p>
                    <a:p>
                      <a:r>
                        <a:rPr kumimoji="1" lang="en-US" altLang="ja-JP" sz="1400" b="0" baseline="0" dirty="0">
                          <a:solidFill>
                            <a:schemeClr val="tx1"/>
                          </a:solidFill>
                        </a:rPr>
                        <a:t>(reference</a:t>
                      </a:r>
                      <a:r>
                        <a:rPr kumimoji="1" lang="en-US" altLang="ja-JP" sz="1400" b="0" baseline="0" dirty="0" smtClean="0">
                          <a:solidFill>
                            <a:schemeClr val="tx1"/>
                          </a:solidFill>
                        </a:rPr>
                        <a:t>: actually only one person.</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 xmlns:a16="http://schemas.microsoft.com/office/drawing/2014/main" val="10003"/>
                  </a:ext>
                </a:extLst>
              </a:tr>
              <a:tr h="265152">
                <a:tc gridSpan="2">
                  <a:txBody>
                    <a:bodyPr/>
                    <a:lstStyle/>
                    <a:p>
                      <a:pPr algn="ctr"/>
                      <a:r>
                        <a:rPr kumimoji="1" lang="en-US" altLang="ja-JP" sz="1400" b="0" dirty="0">
                          <a:solidFill>
                            <a:schemeClr val="tx1"/>
                          </a:solidFill>
                        </a:rPr>
                        <a:t>Number</a:t>
                      </a:r>
                      <a:r>
                        <a:rPr kumimoji="1" lang="en-US" altLang="ja-JP" sz="1400" b="0" baseline="0" dirty="0">
                          <a:solidFill>
                            <a:schemeClr val="tx1"/>
                          </a:solidFill>
                        </a:rPr>
                        <a:t> of person in charge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b="0" dirty="0">
                          <a:solidFill>
                            <a:schemeClr val="tx1"/>
                          </a:solidFill>
                        </a:rPr>
                        <a:t>Over 100</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99-21</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10-20</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few</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one</a:t>
                      </a:r>
                      <a:r>
                        <a:rPr kumimoji="1" lang="ja-JP" altLang="en-US" sz="1400" b="0" dirty="0">
                          <a:solidFill>
                            <a:schemeClr val="tx1"/>
                          </a:solidFill>
                        </a:rPr>
                        <a:t> </a:t>
                      </a:r>
                      <a:r>
                        <a:rPr kumimoji="1" lang="en-US" altLang="ja-JP" sz="1400" b="0" dirty="0">
                          <a:solidFill>
                            <a:schemeClr val="tx1"/>
                          </a:solidFill>
                        </a:rPr>
                        <a:t>/</a:t>
                      </a:r>
                      <a:r>
                        <a:rPr kumimoji="1" lang="ja-JP" altLang="en-US" sz="1400" b="0" baseline="0" dirty="0">
                          <a:solidFill>
                            <a:schemeClr val="tx1"/>
                          </a:solidFill>
                        </a:rPr>
                        <a:t> </a:t>
                      </a:r>
                      <a:r>
                        <a:rPr kumimoji="1" lang="en-US" altLang="ja-JP" sz="1400" b="0" baseline="0" dirty="0">
                          <a:solidFill>
                            <a:schemeClr val="tx1"/>
                          </a:solidFill>
                        </a:rPr>
                        <a:t>zero</a:t>
                      </a:r>
                    </a:p>
                    <a:p>
                      <a:r>
                        <a:rPr kumimoji="1" lang="en-US" altLang="ja-JP" sz="1400" b="0" baseline="0" dirty="0">
                          <a:solidFill>
                            <a:schemeClr val="tx1"/>
                          </a:solidFill>
                        </a:rPr>
                        <a:t>(reference</a:t>
                      </a:r>
                      <a:r>
                        <a:rPr kumimoji="1" lang="en-US" altLang="ja-JP" sz="1400" b="0" baseline="0" dirty="0" smtClean="0">
                          <a:solidFill>
                            <a:schemeClr val="tx1"/>
                          </a:solidFill>
                        </a:rPr>
                        <a:t>: actually only one person.</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 xmlns:a16="http://schemas.microsoft.com/office/drawing/2014/main" val="10004"/>
                  </a:ext>
                </a:extLst>
              </a:tr>
              <a:tr h="513928">
                <a:tc gridSpan="2">
                  <a:txBody>
                    <a:bodyPr/>
                    <a:lstStyle/>
                    <a:p>
                      <a:pPr algn="ctr"/>
                      <a:r>
                        <a:rPr kumimoji="1" lang="en-US" altLang="ja-JP" sz="1400" b="0" baseline="0" dirty="0">
                          <a:solidFill>
                            <a:schemeClr val="tx1"/>
                          </a:solidFill>
                        </a:rPr>
                        <a:t>Points of activities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en-US" altLang="ja-JP" sz="1400" dirty="0" smtClean="0"/>
                        <a:t>The</a:t>
                      </a:r>
                      <a:r>
                        <a:rPr kumimoji="1" lang="en-US" altLang="ja-JP" sz="1400" baseline="0" dirty="0" smtClean="0"/>
                        <a:t> consciousness is low. I’m struggling alone.</a:t>
                      </a:r>
                      <a:endParaRPr kumimoji="1" lang="en-US" altLang="ja-JP"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 xmlns:a16="http://schemas.microsoft.com/office/drawing/2014/main" val="10005"/>
                  </a:ext>
                </a:extLst>
              </a:tr>
              <a:tr h="651915">
                <a:tc gridSpan="2">
                  <a:txBody>
                    <a:bodyPr/>
                    <a:lstStyle/>
                    <a:p>
                      <a:pPr algn="ctr"/>
                      <a:r>
                        <a:rPr kumimoji="1" lang="en-US" altLang="ja-JP" sz="1400" b="0" dirty="0">
                          <a:solidFill>
                            <a:schemeClr val="tx1"/>
                          </a:solidFill>
                        </a:rPr>
                        <a:t>Issues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en-US" altLang="ja-JP" sz="1400" dirty="0"/>
                        <a:t>How to promote OSS compliance to management</a:t>
                      </a:r>
                      <a:r>
                        <a:rPr kumimoji="1" lang="en-US" altLang="ja-JP" sz="1400" baseline="0" dirty="0"/>
                        <a:t>s and over </a:t>
                      </a:r>
                      <a:r>
                        <a:rPr kumimoji="1" lang="en-US" altLang="ja-JP" sz="1400" baseline="0" dirty="0" smtClean="0"/>
                        <a:t>company</a:t>
                      </a:r>
                      <a:endParaRPr kumimoji="1" lang="en-US" altLang="ja-JP"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 xmlns:a16="http://schemas.microsoft.com/office/drawing/2014/main" val="10006"/>
                  </a:ext>
                </a:extLst>
              </a:tr>
              <a:tr h="2113301">
                <a:tc gridSpan="2">
                  <a:txBody>
                    <a:bodyPr/>
                    <a:lstStyle/>
                    <a:p>
                      <a:pPr algn="ctr"/>
                      <a:r>
                        <a:rPr kumimoji="1" lang="en-US" altLang="ja-JP" sz="1400" b="0" dirty="0">
                          <a:solidFill>
                            <a:schemeClr val="tx1"/>
                          </a:solidFill>
                        </a:rPr>
                        <a:t>Free</a:t>
                      </a:r>
                      <a:r>
                        <a:rPr kumimoji="1" lang="en-US" altLang="ja-JP" sz="1400" b="0" baseline="0" dirty="0">
                          <a:solidFill>
                            <a:schemeClr val="tx1"/>
                          </a:solidFill>
                        </a:rPr>
                        <a:t> writing</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dirty="0" smtClean="0"/>
                        <a:t>I</a:t>
                      </a:r>
                      <a:r>
                        <a:rPr kumimoji="1" lang="en-US" altLang="ja-JP" sz="1400" baseline="0" dirty="0" smtClean="0"/>
                        <a:t> would like to improve the awareness of the OSS compliance in the industry.</a:t>
                      </a:r>
                    </a:p>
                    <a:p>
                      <a:r>
                        <a:rPr kumimoji="1" lang="en-US" altLang="ja-JP" sz="1400" baseline="0" dirty="0" smtClean="0"/>
                        <a:t>  * increase members working for the OSS license and compliance</a:t>
                      </a:r>
                    </a:p>
                    <a:p>
                      <a:r>
                        <a:rPr kumimoji="1" lang="en-US" altLang="ja-JP" sz="1400" baseline="0" dirty="0" smtClean="0"/>
                        <a:t>  * need the education of the OSS license and compliance</a:t>
                      </a:r>
                    </a:p>
                    <a:p>
                      <a:r>
                        <a:rPr kumimoji="1" lang="en-US" altLang="ja-JP" sz="1400" baseline="0" dirty="0" smtClean="0"/>
                        <a:t>     - Translation : when proposing on the ML, after that, start to translate.</a:t>
                      </a:r>
                    </a:p>
                    <a:p>
                      <a:r>
                        <a:rPr kumimoji="1" lang="en-US" altLang="ja-JP" sz="1400" baseline="0" dirty="0" smtClean="0"/>
                        <a:t>     - Join in the event : when proposing at the 1</a:t>
                      </a:r>
                      <a:r>
                        <a:rPr kumimoji="1" lang="en-US" altLang="ja-JP" sz="1400" baseline="30000" dirty="0" smtClean="0"/>
                        <a:t>st</a:t>
                      </a:r>
                      <a:r>
                        <a:rPr kumimoji="1" lang="en-US" altLang="ja-JP" sz="1400" baseline="0" dirty="0" smtClean="0"/>
                        <a:t> JWG meeting, after that, Hitachi did.</a:t>
                      </a:r>
                    </a:p>
                    <a:p>
                      <a:r>
                        <a:rPr kumimoji="1" lang="en-US" altLang="ja-JP" sz="1400" baseline="0" dirty="0" smtClean="0"/>
                        <a:t>     - propose : join in the OSC KYOTO</a:t>
                      </a:r>
                    </a:p>
                    <a:p>
                      <a:r>
                        <a:rPr kumimoji="1" lang="en-US" altLang="ja-JP" sz="1400" baseline="0" dirty="0" smtClean="0"/>
                        <a:t>     - propose : make MOOCS materials about the education curriculum</a:t>
                      </a:r>
                      <a:endParaRPr kumimoji="1" lang="en-US" altLang="ja-JP" sz="1400" dirty="0"/>
                    </a:p>
                    <a:p>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 xmlns:a16="http://schemas.microsoft.com/office/drawing/2014/main" val="10007"/>
                  </a:ext>
                </a:extLst>
              </a:tr>
            </a:tbl>
          </a:graphicData>
        </a:graphic>
      </p:graphicFrame>
      <p:sp>
        <p:nvSpPr>
          <p:cNvPr id="12" name="角丸四角形 11"/>
          <p:cNvSpPr/>
          <p:nvPr/>
        </p:nvSpPr>
        <p:spPr bwMode="auto">
          <a:xfrm>
            <a:off x="1496616" y="1772816"/>
            <a:ext cx="1872208" cy="276797"/>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Black" pitchFamily="34" charset="0"/>
              <a:ea typeface="HGP創英角ｺﾞｼｯｸUB" pitchFamily="50" charset="-128"/>
            </a:endParaRPr>
          </a:p>
        </p:txBody>
      </p:sp>
      <p:sp>
        <p:nvSpPr>
          <p:cNvPr id="13" name="角丸四角形 12"/>
          <p:cNvSpPr/>
          <p:nvPr/>
        </p:nvSpPr>
        <p:spPr bwMode="auto">
          <a:xfrm>
            <a:off x="4016896" y="2276872"/>
            <a:ext cx="504056" cy="295527"/>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Black" pitchFamily="34" charset="0"/>
              <a:ea typeface="HGP創英角ｺﾞｼｯｸUB" pitchFamily="50" charset="-128"/>
            </a:endParaRPr>
          </a:p>
        </p:txBody>
      </p:sp>
      <p:sp>
        <p:nvSpPr>
          <p:cNvPr id="8" name="正方形/長方形 7"/>
          <p:cNvSpPr/>
          <p:nvPr/>
        </p:nvSpPr>
        <p:spPr bwMode="auto">
          <a:xfrm>
            <a:off x="7905328" y="6597352"/>
            <a:ext cx="1974095" cy="215444"/>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Arial Black" pitchFamily="34" charset="0"/>
                <a:ea typeface="HGP創英角ｺﾞｼｯｸUB" pitchFamily="50" charset="-128"/>
              </a:rPr>
              <a:t>Translated by </a:t>
            </a:r>
            <a:r>
              <a:rPr kumimoji="1" lang="en-US" altLang="ja-JP" sz="800" b="0" i="0" u="none" strike="noStrike" cap="none" normalizeH="0" baseline="0" dirty="0" err="1" smtClean="0">
                <a:ln>
                  <a:noFill/>
                </a:ln>
                <a:solidFill>
                  <a:schemeClr val="tx1"/>
                </a:solidFill>
                <a:effectLst/>
                <a:latin typeface="Arial Black" pitchFamily="34" charset="0"/>
                <a:ea typeface="HGP創英角ｺﾞｼｯｸUB" pitchFamily="50" charset="-128"/>
              </a:rPr>
              <a:t>Kato@Panasonic</a:t>
            </a:r>
            <a:endParaRPr kumimoji="1" lang="ja-JP" altLang="en-US" sz="800" b="0" i="0" u="none" strike="noStrike" cap="none" normalizeH="0" baseline="0" dirty="0" smtClean="0">
              <a:ln>
                <a:noFill/>
              </a:ln>
              <a:solidFill>
                <a:schemeClr val="tx1"/>
              </a:solidFill>
              <a:effectLst/>
              <a:latin typeface="Arial Black" pitchFamily="34" charset="0"/>
              <a:ea typeface="HGP創英角ｺﾞｼｯｸUB" pitchFamily="50" charset="-128"/>
            </a:endParaRPr>
          </a:p>
        </p:txBody>
      </p:sp>
    </p:spTree>
    <p:extLst>
      <p:ext uri="{BB962C8B-B14F-4D97-AF65-F5344CB8AC3E}">
        <p14:creationId xmlns:p14="http://schemas.microsoft.com/office/powerpoint/2010/main" val="431997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kumimoji="1" lang="ja-JP" altLang="en-US" sz="3200" dirty="0"/>
              <a:t>コンプライアンス ～組織・体制面～</a:t>
            </a:r>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6</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676814269"/>
              </p:ext>
            </p:extLst>
          </p:nvPr>
        </p:nvGraphicFramePr>
        <p:xfrm>
          <a:off x="416496" y="836712"/>
          <a:ext cx="9073008" cy="5904656"/>
        </p:xfrm>
        <a:graphic>
          <a:graphicData uri="http://schemas.openxmlformats.org/drawingml/2006/table">
            <a:tbl>
              <a:tblPr firstRow="1" bandRow="1">
                <a:tableStyleId>{F5AB1C69-6EDB-4FF4-983F-18BD219EF322}</a:tableStyleId>
              </a:tblPr>
              <a:tblGrid>
                <a:gridCol w="944880">
                  <a:extLst>
                    <a:ext uri="{9D8B030D-6E8A-4147-A177-3AD203B41FA5}">
                      <a16:colId xmlns="" xmlns:a16="http://schemas.microsoft.com/office/drawing/2014/main" val="20000"/>
                    </a:ext>
                  </a:extLst>
                </a:gridCol>
                <a:gridCol w="135240">
                  <a:extLst>
                    <a:ext uri="{9D8B030D-6E8A-4147-A177-3AD203B41FA5}">
                      <a16:colId xmlns="" xmlns:a16="http://schemas.microsoft.com/office/drawing/2014/main" val="20001"/>
                    </a:ext>
                  </a:extLst>
                </a:gridCol>
                <a:gridCol w="3426113">
                  <a:extLst>
                    <a:ext uri="{9D8B030D-6E8A-4147-A177-3AD203B41FA5}">
                      <a16:colId xmlns="" xmlns:a16="http://schemas.microsoft.com/office/drawing/2014/main" val="20002"/>
                    </a:ext>
                  </a:extLst>
                </a:gridCol>
                <a:gridCol w="1653435">
                  <a:extLst>
                    <a:ext uri="{9D8B030D-6E8A-4147-A177-3AD203B41FA5}">
                      <a16:colId xmlns="" xmlns:a16="http://schemas.microsoft.com/office/drawing/2014/main" val="20003"/>
                    </a:ext>
                  </a:extLst>
                </a:gridCol>
                <a:gridCol w="2913340">
                  <a:extLst>
                    <a:ext uri="{9D8B030D-6E8A-4147-A177-3AD203B41FA5}">
                      <a16:colId xmlns="" xmlns:a16="http://schemas.microsoft.com/office/drawing/2014/main" val="20004"/>
                    </a:ext>
                  </a:extLst>
                </a:gridCol>
              </a:tblGrid>
              <a:tr h="288032">
                <a:tc>
                  <a:txBody>
                    <a:bodyPr/>
                    <a:lstStyle/>
                    <a:p>
                      <a:r>
                        <a:rPr kumimoji="1" lang="ja-JP" altLang="en-US" sz="2000" b="0" dirty="0">
                          <a:solidFill>
                            <a:schemeClr val="tx1"/>
                          </a:solidFill>
                        </a:rPr>
                        <a:t>会社名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r>
                        <a:rPr kumimoji="1" lang="ja-JP" altLang="en-US" sz="2000" b="0" dirty="0">
                          <a:solidFill>
                            <a:schemeClr val="tx1"/>
                          </a:solidFill>
                        </a:rPr>
                        <a:t>匿名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 xmlns:a16="http://schemas.microsoft.com/office/drawing/2014/main" val="10000"/>
                  </a:ext>
                </a:extLst>
              </a:tr>
              <a:tr h="282312">
                <a:tc>
                  <a:txBody>
                    <a:bodyPr/>
                    <a:lstStyle/>
                    <a:p>
                      <a:r>
                        <a:rPr kumimoji="1" lang="ja-JP" altLang="en-US" sz="2000" b="0" dirty="0">
                          <a:solidFill>
                            <a:schemeClr val="tx1"/>
                          </a:solidFill>
                        </a:rPr>
                        <a:t>記載者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kumimoji="1" lang="ja-JP" altLang="en-US" sz="2000" b="0">
                          <a:solidFill>
                            <a:schemeClr val="tx1"/>
                          </a:solidFill>
                        </a:rPr>
                        <a:t>匿名</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r>
                        <a:rPr kumimoji="1" lang="ja-JP" altLang="en-US" sz="2000" b="0" dirty="0">
                          <a:solidFill>
                            <a:schemeClr val="tx1"/>
                          </a:solidFill>
                        </a:rPr>
                        <a:t>記載日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rPr>
                        <a:t>2018/04/18</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0">
                <a:tc gridSpan="5">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 xmlns:a16="http://schemas.microsoft.com/office/drawing/2014/main" val="10002"/>
                  </a:ext>
                </a:extLst>
              </a:tr>
              <a:tr h="126856">
                <a:tc gridSpan="2">
                  <a:txBody>
                    <a:bodyPr/>
                    <a:lstStyle/>
                    <a:p>
                      <a:pPr algn="ctr"/>
                      <a:r>
                        <a:rPr kumimoji="1" lang="ja-JP" altLang="en-US" sz="2000" b="0" dirty="0">
                          <a:solidFill>
                            <a:schemeClr val="tx1"/>
                          </a:solidFill>
                        </a:rPr>
                        <a:t>組織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ja-JP" altLang="en-US" b="0" dirty="0">
                          <a:solidFill>
                            <a:schemeClr val="tx1"/>
                          </a:solidFill>
                        </a:rPr>
                        <a:t>専属組織あり </a:t>
                      </a:r>
                      <a:r>
                        <a:rPr kumimoji="1" lang="en-US" altLang="ja-JP" b="0" dirty="0">
                          <a:solidFill>
                            <a:schemeClr val="tx1"/>
                          </a:solidFill>
                        </a:rPr>
                        <a:t>/</a:t>
                      </a:r>
                      <a:r>
                        <a:rPr kumimoji="1" lang="ja-JP" altLang="en-US" b="0" dirty="0">
                          <a:solidFill>
                            <a:schemeClr val="tx1"/>
                          </a:solidFill>
                        </a:rPr>
                        <a:t> バーチャル </a:t>
                      </a:r>
                      <a:r>
                        <a:rPr kumimoji="1" lang="en-US" altLang="ja-JP" b="0" dirty="0">
                          <a:solidFill>
                            <a:schemeClr val="tx1"/>
                          </a:solidFill>
                        </a:rPr>
                        <a:t>or</a:t>
                      </a:r>
                      <a:r>
                        <a:rPr kumimoji="1" lang="ja-JP" altLang="en-US" b="0" dirty="0">
                          <a:solidFill>
                            <a:schemeClr val="tx1"/>
                          </a:solidFill>
                        </a:rPr>
                        <a:t> コミュニティ型 </a:t>
                      </a:r>
                      <a:r>
                        <a:rPr kumimoji="1" lang="en-US" altLang="ja-JP" b="0" dirty="0">
                          <a:solidFill>
                            <a:schemeClr val="tx1"/>
                          </a:solidFill>
                        </a:rPr>
                        <a:t>/</a:t>
                      </a:r>
                      <a:r>
                        <a:rPr kumimoji="1" lang="ja-JP" altLang="en-US" b="0" dirty="0">
                          <a:solidFill>
                            <a:schemeClr val="tx1"/>
                          </a:solidFill>
                        </a:rPr>
                        <a:t> 担当者レベル</a:t>
                      </a:r>
                      <a:r>
                        <a:rPr kumimoji="1" lang="ja-JP" altLang="en-US" b="0" baseline="0" dirty="0">
                          <a:solidFill>
                            <a:schemeClr val="tx1"/>
                          </a:solidFill>
                        </a:rPr>
                        <a:t> </a:t>
                      </a:r>
                      <a:r>
                        <a:rPr kumimoji="1" lang="en-US" altLang="ja-JP" b="0" baseline="0" dirty="0">
                          <a:solidFill>
                            <a:schemeClr val="tx1"/>
                          </a:solidFill>
                        </a:rPr>
                        <a:t>/</a:t>
                      </a:r>
                      <a:r>
                        <a:rPr kumimoji="1" lang="ja-JP" altLang="en-US" b="0" baseline="0" dirty="0">
                          <a:solidFill>
                            <a:schemeClr val="tx1"/>
                          </a:solidFill>
                        </a:rPr>
                        <a:t> </a:t>
                      </a:r>
                      <a:r>
                        <a:rPr kumimoji="1" lang="en-US" altLang="ja-JP" b="0" baseline="0" dirty="0">
                          <a:solidFill>
                            <a:schemeClr val="tx1"/>
                          </a:solidFill>
                        </a:rPr>
                        <a:t>Alone</a:t>
                      </a:r>
                    </a:p>
                    <a:p>
                      <a:r>
                        <a:rPr kumimoji="1" lang="en-US" altLang="ja-JP" b="0" baseline="0" dirty="0">
                          <a:solidFill>
                            <a:schemeClr val="tx1"/>
                          </a:solidFill>
                        </a:rPr>
                        <a:t>(</a:t>
                      </a:r>
                      <a:r>
                        <a:rPr kumimoji="1" lang="ja-JP" altLang="en-US" b="0" baseline="0" dirty="0">
                          <a:solidFill>
                            <a:schemeClr val="tx1"/>
                          </a:solidFill>
                        </a:rPr>
                        <a:t>備考：実質</a:t>
                      </a:r>
                      <a:r>
                        <a:rPr kumimoji="1" lang="en-US" altLang="ja-JP" b="0" baseline="0" dirty="0">
                          <a:solidFill>
                            <a:schemeClr val="tx1"/>
                          </a:solidFill>
                        </a:rPr>
                        <a:t>1</a:t>
                      </a:r>
                      <a:r>
                        <a:rPr kumimoji="1" lang="ja-JP" altLang="en-US" b="0" baseline="0" dirty="0">
                          <a:solidFill>
                            <a:schemeClr val="tx1"/>
                          </a:solidFill>
                        </a:rPr>
                        <a:t>名</a:t>
                      </a:r>
                      <a:r>
                        <a:rPr kumimoji="1" lang="en-US" altLang="ja-JP" b="0" baseline="0" dirty="0">
                          <a:solidFill>
                            <a:schemeClr val="tx1"/>
                          </a:solidFill>
                        </a:rPr>
                        <a:t>)</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 xmlns:a16="http://schemas.microsoft.com/office/drawing/2014/main" val="10003"/>
                  </a:ext>
                </a:extLst>
              </a:tr>
              <a:tr h="265152">
                <a:tc gridSpan="2">
                  <a:txBody>
                    <a:bodyPr/>
                    <a:lstStyle/>
                    <a:p>
                      <a:pPr algn="ctr"/>
                      <a:r>
                        <a:rPr kumimoji="1" lang="ja-JP" altLang="en-US" sz="2000" b="0" dirty="0">
                          <a:solidFill>
                            <a:schemeClr val="tx1"/>
                          </a:solidFill>
                        </a:rPr>
                        <a:t>人数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b="0" dirty="0">
                          <a:solidFill>
                            <a:schemeClr val="tx1"/>
                          </a:solidFill>
                        </a:rPr>
                        <a:t>100</a:t>
                      </a:r>
                      <a:r>
                        <a:rPr kumimoji="1" lang="ja-JP" altLang="en-US" b="0" dirty="0">
                          <a:solidFill>
                            <a:schemeClr val="tx1"/>
                          </a:solidFill>
                        </a:rPr>
                        <a:t>人以上 </a:t>
                      </a:r>
                      <a:r>
                        <a:rPr kumimoji="1" lang="en-US" altLang="ja-JP" b="0" dirty="0">
                          <a:solidFill>
                            <a:schemeClr val="tx1"/>
                          </a:solidFill>
                        </a:rPr>
                        <a:t>/</a:t>
                      </a:r>
                      <a:r>
                        <a:rPr kumimoji="1" lang="ja-JP" altLang="en-US" b="0" dirty="0">
                          <a:solidFill>
                            <a:schemeClr val="tx1"/>
                          </a:solidFill>
                        </a:rPr>
                        <a:t> 数十人 </a:t>
                      </a:r>
                      <a:r>
                        <a:rPr kumimoji="1" lang="en-US" altLang="ja-JP" b="0" dirty="0">
                          <a:solidFill>
                            <a:schemeClr val="tx1"/>
                          </a:solidFill>
                        </a:rPr>
                        <a:t>/</a:t>
                      </a:r>
                      <a:r>
                        <a:rPr kumimoji="1" lang="ja-JP" altLang="en-US" b="0" dirty="0">
                          <a:solidFill>
                            <a:schemeClr val="tx1"/>
                          </a:solidFill>
                        </a:rPr>
                        <a:t> </a:t>
                      </a:r>
                      <a:r>
                        <a:rPr kumimoji="1" lang="en-US" altLang="ja-JP" b="0" dirty="0">
                          <a:solidFill>
                            <a:schemeClr val="tx1"/>
                          </a:solidFill>
                        </a:rPr>
                        <a:t>10</a:t>
                      </a:r>
                      <a:r>
                        <a:rPr kumimoji="1" lang="ja-JP" altLang="en-US" b="0" dirty="0">
                          <a:solidFill>
                            <a:schemeClr val="tx1"/>
                          </a:solidFill>
                        </a:rPr>
                        <a:t>～</a:t>
                      </a:r>
                      <a:r>
                        <a:rPr kumimoji="1" lang="en-US" altLang="ja-JP" b="0" dirty="0">
                          <a:solidFill>
                            <a:schemeClr val="tx1"/>
                          </a:solidFill>
                        </a:rPr>
                        <a:t>20</a:t>
                      </a:r>
                      <a:r>
                        <a:rPr kumimoji="1" lang="ja-JP" altLang="en-US" b="0" dirty="0">
                          <a:solidFill>
                            <a:schemeClr val="tx1"/>
                          </a:solidFill>
                        </a:rPr>
                        <a:t>名程度 </a:t>
                      </a:r>
                      <a:r>
                        <a:rPr kumimoji="1" lang="en-US" altLang="ja-JP" b="0" dirty="0">
                          <a:solidFill>
                            <a:schemeClr val="tx1"/>
                          </a:solidFill>
                        </a:rPr>
                        <a:t>/</a:t>
                      </a:r>
                      <a:r>
                        <a:rPr kumimoji="1" lang="ja-JP" altLang="en-US" b="0" dirty="0">
                          <a:solidFill>
                            <a:schemeClr val="tx1"/>
                          </a:solidFill>
                        </a:rPr>
                        <a:t> 数名 </a:t>
                      </a:r>
                      <a:r>
                        <a:rPr kumimoji="1" lang="en-US" altLang="ja-JP" b="0" dirty="0">
                          <a:solidFill>
                            <a:schemeClr val="tx1"/>
                          </a:solidFill>
                        </a:rPr>
                        <a:t>/</a:t>
                      </a:r>
                      <a:r>
                        <a:rPr kumimoji="1" lang="ja-JP" altLang="en-US" b="0" dirty="0">
                          <a:solidFill>
                            <a:schemeClr val="tx1"/>
                          </a:solidFill>
                        </a:rPr>
                        <a:t> ひとり </a:t>
                      </a:r>
                      <a:r>
                        <a:rPr kumimoji="1" lang="en-US" altLang="ja-JP" b="0" dirty="0">
                          <a:solidFill>
                            <a:schemeClr val="tx1"/>
                          </a:solidFill>
                        </a:rPr>
                        <a:t>/</a:t>
                      </a:r>
                      <a:r>
                        <a:rPr kumimoji="1" lang="ja-JP" altLang="en-US" b="0" baseline="0" dirty="0">
                          <a:solidFill>
                            <a:schemeClr val="tx1"/>
                          </a:solidFill>
                        </a:rPr>
                        <a:t> ゼロ</a:t>
                      </a:r>
                      <a:endParaRPr kumimoji="1" lang="en-US" altLang="ja-JP" b="0" baseline="0" dirty="0">
                        <a:solidFill>
                          <a:schemeClr val="tx1"/>
                        </a:solidFill>
                      </a:endParaRPr>
                    </a:p>
                    <a:p>
                      <a:r>
                        <a:rPr kumimoji="1" lang="en-US" altLang="ja-JP" b="0" baseline="0" dirty="0">
                          <a:solidFill>
                            <a:schemeClr val="tx1"/>
                          </a:solidFill>
                        </a:rPr>
                        <a:t>(</a:t>
                      </a:r>
                      <a:r>
                        <a:rPr kumimoji="1" lang="ja-JP" altLang="en-US" b="0" baseline="0" dirty="0">
                          <a:solidFill>
                            <a:schemeClr val="tx1"/>
                          </a:solidFill>
                        </a:rPr>
                        <a:t>備考：実質</a:t>
                      </a:r>
                      <a:r>
                        <a:rPr kumimoji="1" lang="en-US" altLang="ja-JP" b="0" baseline="0" dirty="0">
                          <a:solidFill>
                            <a:schemeClr val="tx1"/>
                          </a:solidFill>
                        </a:rPr>
                        <a:t>1</a:t>
                      </a:r>
                      <a:r>
                        <a:rPr kumimoji="1" lang="ja-JP" altLang="en-US" b="0" baseline="0" dirty="0">
                          <a:solidFill>
                            <a:schemeClr val="tx1"/>
                          </a:solidFill>
                        </a:rPr>
                        <a:t>名</a:t>
                      </a:r>
                      <a:r>
                        <a:rPr kumimoji="1" lang="en-US" altLang="ja-JP" b="0" baseline="0" dirty="0">
                          <a:solidFill>
                            <a:schemeClr val="tx1"/>
                          </a:solidFill>
                        </a:rPr>
                        <a:t>)</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 xmlns:a16="http://schemas.microsoft.com/office/drawing/2014/main" val="10004"/>
                  </a:ext>
                </a:extLst>
              </a:tr>
              <a:tr h="513928">
                <a:tc gridSpan="2">
                  <a:txBody>
                    <a:bodyPr/>
                    <a:lstStyle/>
                    <a:p>
                      <a:pPr algn="ctr"/>
                      <a:r>
                        <a:rPr kumimoji="1" lang="ja-JP" altLang="en-US" sz="2000" b="0" dirty="0">
                          <a:solidFill>
                            <a:schemeClr val="tx1"/>
                          </a:solidFill>
                        </a:rPr>
                        <a:t>当社のポイント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ja-JP" altLang="en-US" dirty="0"/>
                        <a:t>コンプライアンス意識が低く、孤軍奮闘中。</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 xmlns:a16="http://schemas.microsoft.com/office/drawing/2014/main" val="10005"/>
                  </a:ext>
                </a:extLst>
              </a:tr>
              <a:tr h="651915">
                <a:tc gridSpan="2">
                  <a:txBody>
                    <a:bodyPr/>
                    <a:lstStyle/>
                    <a:p>
                      <a:pPr algn="ctr"/>
                      <a:r>
                        <a:rPr kumimoji="1" lang="ja-JP" altLang="en-US" sz="2000" b="0" dirty="0">
                          <a:solidFill>
                            <a:schemeClr val="tx1"/>
                          </a:solidFill>
                        </a:rPr>
                        <a:t>課題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ja-JP" altLang="en-US" dirty="0"/>
                        <a:t>どうやってコンプライアンス意識を向上させるか</a:t>
                      </a:r>
                      <a:r>
                        <a:rPr kumimoji="1" lang="en-US" altLang="ja-JP" dirty="0"/>
                        <a:t>(</a:t>
                      </a:r>
                      <a:r>
                        <a:rPr kumimoji="1" lang="ja-JP" altLang="en-US" dirty="0"/>
                        <a:t>社内、社外を含めて</a:t>
                      </a:r>
                      <a:r>
                        <a:rPr kumimoji="1" lang="en-US" altLang="ja-JP"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 xmlns:a16="http://schemas.microsoft.com/office/drawing/2014/main" val="10006"/>
                  </a:ext>
                </a:extLst>
              </a:tr>
              <a:tr h="2113301">
                <a:tc gridSpan="2">
                  <a:txBody>
                    <a:bodyPr/>
                    <a:lstStyle/>
                    <a:p>
                      <a:pPr algn="ctr"/>
                      <a:r>
                        <a:rPr kumimoji="1" lang="ja-JP" altLang="en-US" sz="2000" b="0">
                          <a:solidFill>
                            <a:schemeClr val="tx1"/>
                          </a:solidFill>
                        </a:rPr>
                        <a:t>対策</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ja-JP" altLang="en-US" dirty="0"/>
                        <a:t>業界全体のコンプライアンス意識を向上させる。</a:t>
                      </a:r>
                      <a:endParaRPr kumimoji="1" lang="en-US" altLang="ja-JP" dirty="0"/>
                    </a:p>
                    <a:p>
                      <a:r>
                        <a:rPr kumimoji="1" lang="ja-JP" altLang="en-US" dirty="0"/>
                        <a:t>→ライセンスやコンプライアンス関連のメンバーを増やす</a:t>
                      </a:r>
                      <a:endParaRPr kumimoji="1" lang="en-US" altLang="ja-JP" dirty="0"/>
                    </a:p>
                    <a:p>
                      <a:r>
                        <a:rPr kumimoji="1" lang="ja-JP" altLang="en-US" dirty="0"/>
                        <a:t>→ライセンスやコンプライアンス関連の教育が必要</a:t>
                      </a:r>
                      <a:endParaRPr kumimoji="1" lang="en-US" altLang="ja-JP" dirty="0"/>
                    </a:p>
                    <a:p>
                      <a:r>
                        <a:rPr kumimoji="1" lang="ja-JP" altLang="en-US" dirty="0"/>
                        <a:t>　　→</a:t>
                      </a:r>
                      <a:r>
                        <a:rPr kumimoji="1" lang="en-US" altLang="ja-JP" dirty="0" err="1"/>
                        <a:t>OpenChain</a:t>
                      </a:r>
                      <a:r>
                        <a:rPr kumimoji="1" lang="ja-JP" altLang="en-US" dirty="0"/>
                        <a:t>の翻訳案　「</a:t>
                      </a:r>
                      <a:r>
                        <a:rPr kumimoji="1" lang="en-US" altLang="ja-JP" dirty="0"/>
                        <a:t>ML</a:t>
                      </a:r>
                      <a:r>
                        <a:rPr kumimoji="1" lang="ja-JP" altLang="en-US" dirty="0"/>
                        <a:t>で提案→全員で翻訳始まる」</a:t>
                      </a:r>
                      <a:endParaRPr kumimoji="1" lang="en-US" altLang="ja-JP" dirty="0"/>
                    </a:p>
                    <a:p>
                      <a:r>
                        <a:rPr kumimoji="1" lang="ja-JP" altLang="en-US" dirty="0"/>
                        <a:t>　　→</a:t>
                      </a:r>
                      <a:r>
                        <a:rPr kumimoji="1" lang="en-US" altLang="ja-JP" dirty="0"/>
                        <a:t>OSC</a:t>
                      </a:r>
                      <a:r>
                        <a:rPr kumimoji="1" lang="ja-JP" altLang="en-US" dirty="0"/>
                        <a:t>等のイベント参加案　「</a:t>
                      </a:r>
                      <a:r>
                        <a:rPr kumimoji="1" lang="en-US" altLang="ja-JP" dirty="0"/>
                        <a:t>JWG</a:t>
                      </a:r>
                      <a:r>
                        <a:rPr kumimoji="1" lang="ja-JP" altLang="en-US" dirty="0"/>
                        <a:t>第一回で提案→</a:t>
                      </a:r>
                      <a:r>
                        <a:rPr kumimoji="1" lang="en-US" altLang="ja-JP" dirty="0"/>
                        <a:t>Hitachi</a:t>
                      </a:r>
                      <a:r>
                        <a:rPr kumimoji="1" lang="ja-JP" altLang="en-US" dirty="0"/>
                        <a:t>殿実現」</a:t>
                      </a:r>
                      <a:endParaRPr kumimoji="1" lang="en-US" altLang="ja-JP" dirty="0"/>
                    </a:p>
                    <a:p>
                      <a:r>
                        <a:rPr kumimoji="1" lang="ja-JP" altLang="en-US" dirty="0"/>
                        <a:t>　　→</a:t>
                      </a:r>
                      <a:r>
                        <a:rPr kumimoji="1" lang="en-US" altLang="ja-JP" dirty="0"/>
                        <a:t>OSC KYOTO</a:t>
                      </a:r>
                      <a:r>
                        <a:rPr kumimoji="1" lang="ja-JP" altLang="en-US" dirty="0"/>
                        <a:t>の参加提案</a:t>
                      </a:r>
                      <a:r>
                        <a:rPr kumimoji="1" lang="en-US" altLang="ja-JP" dirty="0"/>
                        <a:t>(NEW)</a:t>
                      </a:r>
                    </a:p>
                    <a:p>
                      <a:r>
                        <a:rPr kumimoji="1" lang="ja-JP" altLang="en-US" dirty="0"/>
                        <a:t>　　→カリキュラムを</a:t>
                      </a:r>
                      <a:r>
                        <a:rPr kumimoji="1" lang="en-US" altLang="ja-JP" dirty="0"/>
                        <a:t>MOOCS</a:t>
                      </a:r>
                      <a:r>
                        <a:rPr kumimoji="1" lang="ja-JP" altLang="en-US" dirty="0"/>
                        <a:t>教材化したい（</a:t>
                      </a:r>
                      <a:r>
                        <a:rPr kumimoji="1" lang="en-US" altLang="ja-JP" dirty="0"/>
                        <a:t>NEW)</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 xmlns:a16="http://schemas.microsoft.com/office/drawing/2014/main" val="10007"/>
                  </a:ext>
                </a:extLst>
              </a:tr>
            </a:tbl>
          </a:graphicData>
        </a:graphic>
      </p:graphicFrame>
      <p:sp>
        <p:nvSpPr>
          <p:cNvPr id="7" name="角丸四角形 6"/>
          <p:cNvSpPr/>
          <p:nvPr/>
        </p:nvSpPr>
        <p:spPr bwMode="auto">
          <a:xfrm>
            <a:off x="1496616" y="2047030"/>
            <a:ext cx="1440160" cy="276797"/>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8" name="角丸四角形 7"/>
          <p:cNvSpPr/>
          <p:nvPr/>
        </p:nvSpPr>
        <p:spPr bwMode="auto">
          <a:xfrm>
            <a:off x="5673080" y="2668044"/>
            <a:ext cx="648072" cy="317673"/>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Tree>
    <p:extLst>
      <p:ext uri="{BB962C8B-B14F-4D97-AF65-F5344CB8AC3E}">
        <p14:creationId xmlns:p14="http://schemas.microsoft.com/office/powerpoint/2010/main" val="3762838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lang="ja-JP" altLang="en-US" sz="3200" dirty="0"/>
              <a:t> </a:t>
            </a:r>
            <a:r>
              <a:rPr lang="en-US" altLang="ja-JP" sz="3200" dirty="0"/>
              <a:t>Compliance</a:t>
            </a:r>
            <a:r>
              <a:rPr kumimoji="1" lang="ja-JP" altLang="en-US" sz="3200" dirty="0"/>
              <a:t> </a:t>
            </a:r>
            <a:r>
              <a:rPr kumimoji="1" lang="en-US" altLang="ja-JP" sz="3200" dirty="0"/>
              <a:t>–-Organization--</a:t>
            </a:r>
            <a:endParaRPr kumimoji="1" lang="ja-JP" altLang="en-US" sz="3200" dirty="0"/>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DFF8A6-EE54-4210-8F3C-CB7615268D43}" type="slidenum">
              <a:rPr kumimoji="1" lang="en-US" altLang="ja-JP" sz="1000" b="0" i="0" u="none" strike="noStrike" kern="1200" cap="none" spc="0" normalizeH="0" baseline="0" noProof="0" smtClean="0">
                <a:ln>
                  <a:noFill/>
                </a:ln>
                <a:solidFill>
                  <a:srgbClr val="FFFFFF"/>
                </a:solidFill>
                <a:effectLst/>
                <a:uLnTx/>
                <a:uFillTx/>
                <a:latin typeface="HGP創英角ｺﾞｼｯｸUB"/>
                <a:ea typeface="HGP創英角ｺﾞｼｯｸUB" pitchFamily="50"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ja-JP" sz="1000" b="0" i="0" u="none" strike="noStrike" kern="1200" cap="none" spc="0" normalizeH="0" baseline="0" noProof="0">
              <a:ln>
                <a:noFill/>
              </a:ln>
              <a:solidFill>
                <a:srgbClr val="FFFFFF"/>
              </a:solidFill>
              <a:effectLst/>
              <a:uLnTx/>
              <a:uFillTx/>
              <a:latin typeface="HGP創英角ｺﾞｼｯｸUB"/>
              <a:ea typeface="HGP創英角ｺﾞｼｯｸUB" pitchFamily="50" charset="-128"/>
              <a:cs typeface="+mn-cs"/>
            </a:endParaRPr>
          </a:p>
        </p:txBody>
      </p:sp>
      <p:graphicFrame>
        <p:nvGraphicFramePr>
          <p:cNvPr id="5" name="表 4"/>
          <p:cNvGraphicFramePr>
            <a:graphicFrameLocks noGrp="1"/>
          </p:cNvGraphicFramePr>
          <p:nvPr>
            <p:extLst>
              <p:ext uri="{D42A27DB-BD31-4B8C-83A1-F6EECF244321}">
                <p14:modId xmlns:p14="http://schemas.microsoft.com/office/powerpoint/2010/main" val="1584479014"/>
              </p:ext>
            </p:extLst>
          </p:nvPr>
        </p:nvGraphicFramePr>
        <p:xfrm>
          <a:off x="128464" y="692696"/>
          <a:ext cx="9577064" cy="5904655"/>
        </p:xfrm>
        <a:graphic>
          <a:graphicData uri="http://schemas.openxmlformats.org/drawingml/2006/table">
            <a:tbl>
              <a:tblPr firstRow="1" bandRow="1">
                <a:tableStyleId>{F5AB1C69-6EDB-4FF4-983F-18BD219EF322}</a:tableStyleId>
              </a:tblPr>
              <a:tblGrid>
                <a:gridCol w="944880">
                  <a:extLst>
                    <a:ext uri="{9D8B030D-6E8A-4147-A177-3AD203B41FA5}">
                      <a16:colId xmlns="" xmlns:a16="http://schemas.microsoft.com/office/drawing/2014/main" val="20000"/>
                    </a:ext>
                  </a:extLst>
                </a:gridCol>
                <a:gridCol w="135240">
                  <a:extLst>
                    <a:ext uri="{9D8B030D-6E8A-4147-A177-3AD203B41FA5}">
                      <a16:colId xmlns="" xmlns:a16="http://schemas.microsoft.com/office/drawing/2014/main" val="20001"/>
                    </a:ext>
                  </a:extLst>
                </a:gridCol>
                <a:gridCol w="3426113">
                  <a:extLst>
                    <a:ext uri="{9D8B030D-6E8A-4147-A177-3AD203B41FA5}">
                      <a16:colId xmlns="" xmlns:a16="http://schemas.microsoft.com/office/drawing/2014/main" val="20002"/>
                    </a:ext>
                  </a:extLst>
                </a:gridCol>
                <a:gridCol w="1653435">
                  <a:extLst>
                    <a:ext uri="{9D8B030D-6E8A-4147-A177-3AD203B41FA5}">
                      <a16:colId xmlns="" xmlns:a16="http://schemas.microsoft.com/office/drawing/2014/main" val="20003"/>
                    </a:ext>
                  </a:extLst>
                </a:gridCol>
                <a:gridCol w="3417396">
                  <a:extLst>
                    <a:ext uri="{9D8B030D-6E8A-4147-A177-3AD203B41FA5}">
                      <a16:colId xmlns="" xmlns:a16="http://schemas.microsoft.com/office/drawing/2014/main" val="20004"/>
                    </a:ext>
                  </a:extLst>
                </a:gridCol>
              </a:tblGrid>
              <a:tr h="288032">
                <a:tc>
                  <a:txBody>
                    <a:bodyPr/>
                    <a:lstStyle/>
                    <a:p>
                      <a:r>
                        <a:rPr kumimoji="1" lang="en-US" altLang="ja-JP" sz="1400" b="0" dirty="0">
                          <a:solidFill>
                            <a:schemeClr val="tx1"/>
                          </a:solidFill>
                        </a:rPr>
                        <a:t>Company</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r>
                        <a:rPr kumimoji="1" lang="en-US" altLang="ja-JP" sz="1400" b="0" dirty="0">
                          <a:solidFill>
                            <a:schemeClr val="tx1"/>
                          </a:solidFill>
                        </a:rPr>
                        <a:t>Anonymous</a:t>
                      </a:r>
                      <a:r>
                        <a:rPr kumimoji="1" lang="en-US" altLang="ja-JP" sz="1400" b="0" baseline="0" dirty="0">
                          <a:solidFill>
                            <a:schemeClr val="tx1"/>
                          </a:solidFill>
                        </a:rPr>
                        <a:t> </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 xmlns:a16="http://schemas.microsoft.com/office/drawing/2014/main" val="10000"/>
                  </a:ext>
                </a:extLst>
              </a:tr>
              <a:tr h="282312">
                <a:tc>
                  <a:txBody>
                    <a:bodyPr/>
                    <a:lstStyle/>
                    <a:p>
                      <a:r>
                        <a:rPr kumimoji="1" lang="en-US" altLang="ja-JP" sz="1400" b="0" dirty="0">
                          <a:solidFill>
                            <a:schemeClr val="tx1"/>
                          </a:solidFill>
                        </a:rPr>
                        <a:t>Presenter</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kumimoji="1" lang="en-US" altLang="ja-JP" sz="1400" b="0" dirty="0">
                          <a:solidFill>
                            <a:schemeClr val="tx1"/>
                          </a:solidFill>
                        </a:rPr>
                        <a:t>Anonymous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r>
                        <a:rPr kumimoji="1" lang="en-US" altLang="ja-JP" sz="1400" b="0" dirty="0">
                          <a:solidFill>
                            <a:schemeClr val="tx1"/>
                          </a:solidFill>
                        </a:rPr>
                        <a:t>Date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0" dirty="0" smtClean="0">
                          <a:solidFill>
                            <a:schemeClr val="tx1"/>
                          </a:solidFill>
                        </a:rPr>
                        <a:t>2018/04/19</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04584">
                <a:tc gridSpan="5">
                  <a:txBody>
                    <a:bodyPr/>
                    <a:lstStyle/>
                    <a:p>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 xmlns:a16="http://schemas.microsoft.com/office/drawing/2014/main" val="10002"/>
                  </a:ext>
                </a:extLst>
              </a:tr>
              <a:tr h="126856">
                <a:tc gridSpan="2">
                  <a:txBody>
                    <a:bodyPr/>
                    <a:lstStyle/>
                    <a:p>
                      <a:pPr algn="ctr"/>
                      <a:r>
                        <a:rPr kumimoji="1" lang="en-US" altLang="ja-JP" sz="1200" b="0" dirty="0">
                          <a:solidFill>
                            <a:schemeClr val="tx1"/>
                          </a:solidFill>
                        </a:rPr>
                        <a:t>Organization</a:t>
                      </a:r>
                      <a:endParaRPr kumimoji="1" lang="ja-JP"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b="0" dirty="0">
                          <a:solidFill>
                            <a:schemeClr val="tx1"/>
                          </a:solidFill>
                        </a:rPr>
                        <a:t>Dedicated</a:t>
                      </a:r>
                      <a:r>
                        <a:rPr kumimoji="1" lang="en-US" altLang="ja-JP" sz="1400" b="0" baseline="0" dirty="0">
                          <a:solidFill>
                            <a:schemeClr val="tx1"/>
                          </a:solidFill>
                        </a:rPr>
                        <a:t> organization</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Virtual or community type</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by each employee</a:t>
                      </a:r>
                      <a:r>
                        <a:rPr kumimoji="1" lang="ja-JP" altLang="en-US" sz="1400" b="0" baseline="0" dirty="0">
                          <a:solidFill>
                            <a:schemeClr val="tx1"/>
                          </a:solidFill>
                        </a:rPr>
                        <a:t> </a:t>
                      </a:r>
                      <a:r>
                        <a:rPr kumimoji="1" lang="en-US" altLang="ja-JP" sz="1400" b="0" baseline="0" dirty="0">
                          <a:solidFill>
                            <a:schemeClr val="tx1"/>
                          </a:solidFill>
                        </a:rPr>
                        <a:t>/</a:t>
                      </a:r>
                      <a:r>
                        <a:rPr kumimoji="1" lang="ja-JP" altLang="en-US" sz="1400" b="0" baseline="0" dirty="0">
                          <a:solidFill>
                            <a:schemeClr val="tx1"/>
                          </a:solidFill>
                        </a:rPr>
                        <a:t> </a:t>
                      </a:r>
                      <a:r>
                        <a:rPr kumimoji="1" lang="en-US" altLang="ja-JP" sz="1400" b="0" baseline="0" dirty="0">
                          <a:solidFill>
                            <a:schemeClr val="tx1"/>
                          </a:solidFill>
                        </a:rPr>
                        <a:t>Alone</a:t>
                      </a:r>
                    </a:p>
                    <a:p>
                      <a:r>
                        <a:rPr kumimoji="1" lang="en-US" altLang="ja-JP" sz="1400" b="0" baseline="0" dirty="0">
                          <a:solidFill>
                            <a:schemeClr val="tx1"/>
                          </a:solidFill>
                        </a:rPr>
                        <a:t>(reference: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 xmlns:a16="http://schemas.microsoft.com/office/drawing/2014/main" val="10003"/>
                  </a:ext>
                </a:extLst>
              </a:tr>
              <a:tr h="265152">
                <a:tc gridSpan="2">
                  <a:txBody>
                    <a:bodyPr/>
                    <a:lstStyle/>
                    <a:p>
                      <a:pPr algn="ctr"/>
                      <a:r>
                        <a:rPr kumimoji="1" lang="en-US" altLang="ja-JP" sz="1400" b="0" dirty="0">
                          <a:solidFill>
                            <a:schemeClr val="tx1"/>
                          </a:solidFill>
                        </a:rPr>
                        <a:t>Number</a:t>
                      </a:r>
                      <a:r>
                        <a:rPr kumimoji="1" lang="en-US" altLang="ja-JP" sz="1400" b="0" baseline="0" dirty="0">
                          <a:solidFill>
                            <a:schemeClr val="tx1"/>
                          </a:solidFill>
                        </a:rPr>
                        <a:t> of person in charge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b="0" dirty="0">
                          <a:solidFill>
                            <a:schemeClr val="tx1"/>
                          </a:solidFill>
                        </a:rPr>
                        <a:t>Over 100</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99-21</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10-20</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few</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one</a:t>
                      </a:r>
                      <a:r>
                        <a:rPr kumimoji="1" lang="ja-JP" altLang="en-US" sz="1400" b="0" dirty="0">
                          <a:solidFill>
                            <a:schemeClr val="tx1"/>
                          </a:solidFill>
                        </a:rPr>
                        <a:t> </a:t>
                      </a:r>
                      <a:r>
                        <a:rPr kumimoji="1" lang="en-US" altLang="ja-JP" sz="1400" b="0" dirty="0">
                          <a:solidFill>
                            <a:schemeClr val="tx1"/>
                          </a:solidFill>
                        </a:rPr>
                        <a:t>/</a:t>
                      </a:r>
                      <a:r>
                        <a:rPr kumimoji="1" lang="ja-JP" altLang="en-US" sz="1400" b="0" baseline="0" dirty="0">
                          <a:solidFill>
                            <a:schemeClr val="tx1"/>
                          </a:solidFill>
                        </a:rPr>
                        <a:t> </a:t>
                      </a:r>
                      <a:r>
                        <a:rPr kumimoji="1" lang="en-US" altLang="ja-JP" sz="1400" b="0" baseline="0" dirty="0">
                          <a:solidFill>
                            <a:schemeClr val="tx1"/>
                          </a:solidFill>
                        </a:rPr>
                        <a:t>zero</a:t>
                      </a:r>
                    </a:p>
                    <a:p>
                      <a:r>
                        <a:rPr kumimoji="1" lang="en-US" altLang="ja-JP" sz="1400" b="0" baseline="0" dirty="0">
                          <a:solidFill>
                            <a:schemeClr val="tx1"/>
                          </a:solidFill>
                        </a:rPr>
                        <a:t>(reference</a:t>
                      </a:r>
                      <a:r>
                        <a:rPr kumimoji="1" lang="en-US" altLang="ja-JP" sz="1400" b="0" baseline="0" dirty="0" smtClean="0">
                          <a:solidFill>
                            <a:schemeClr val="tx1"/>
                          </a:solidFill>
                        </a:rPr>
                        <a:t>: The persons who worked for the OSS and OSS compliance in the past submit and prepare their knowledge of the OSS licenses. We promoted by holding the in-house work shop or so.)</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 xmlns:a16="http://schemas.microsoft.com/office/drawing/2014/main" val="10004"/>
                  </a:ext>
                </a:extLst>
              </a:tr>
              <a:tr h="513928">
                <a:tc gridSpan="2">
                  <a:txBody>
                    <a:bodyPr/>
                    <a:lstStyle/>
                    <a:p>
                      <a:pPr algn="ctr"/>
                      <a:r>
                        <a:rPr kumimoji="1" lang="en-US" altLang="ja-JP" sz="1400" b="0" baseline="0" dirty="0">
                          <a:solidFill>
                            <a:schemeClr val="tx1"/>
                          </a:solidFill>
                        </a:rPr>
                        <a:t>Points of activities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180975" indent="-180975">
                        <a:buFont typeface="Arial" charset="0"/>
                        <a:buChar char="•"/>
                      </a:pPr>
                      <a:r>
                        <a:rPr kumimoji="1" lang="en-US" altLang="ja-JP" sz="1400" baseline="0" dirty="0" smtClean="0"/>
                        <a:t>Not to use the OSS is the basic policy. (make a rule in the each case)</a:t>
                      </a:r>
                    </a:p>
                    <a:p>
                      <a:pPr marL="180975" indent="-180975">
                        <a:buFont typeface="Arial" charset="0"/>
                        <a:buChar char="•"/>
                      </a:pPr>
                      <a:r>
                        <a:rPr kumimoji="1" lang="en-US" altLang="ja-JP" sz="1400" baseline="0" dirty="0" smtClean="0"/>
                        <a:t>The knowledge is documented. Anyone can access and read. (But, unknown whether it is utilized or not)</a:t>
                      </a:r>
                    </a:p>
                    <a:p>
                      <a:pPr marL="180975" indent="-180975">
                        <a:buFont typeface="Arial" charset="0"/>
                        <a:buChar char="•"/>
                      </a:pPr>
                      <a:r>
                        <a:rPr kumimoji="1" lang="en-US" altLang="ja-JP" sz="1400" baseline="0" dirty="0" smtClean="0"/>
                        <a:t>There is a original tools to check the incorporation of the OSS.</a:t>
                      </a:r>
                      <a:endParaRPr kumimoji="1" lang="en-US" altLang="ja-JP"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 xmlns:a16="http://schemas.microsoft.com/office/drawing/2014/main" val="10005"/>
                  </a:ext>
                </a:extLst>
              </a:tr>
              <a:tr h="651915">
                <a:tc gridSpan="2">
                  <a:txBody>
                    <a:bodyPr/>
                    <a:lstStyle/>
                    <a:p>
                      <a:pPr algn="ctr"/>
                      <a:r>
                        <a:rPr kumimoji="1" lang="en-US" altLang="ja-JP" sz="1400" b="0" dirty="0">
                          <a:solidFill>
                            <a:schemeClr val="tx1"/>
                          </a:solidFill>
                        </a:rPr>
                        <a:t>Issues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285750" indent="-285750">
                        <a:buFont typeface="Arial" charset="0"/>
                        <a:buChar char="•"/>
                      </a:pPr>
                      <a:r>
                        <a:rPr kumimoji="1" lang="en-US" altLang="ja-JP" sz="1400" baseline="0" dirty="0" smtClean="0"/>
                        <a:t>The OSS compliance is depend on the person or the developer. (not organize as a in-house rule).</a:t>
                      </a:r>
                    </a:p>
                    <a:p>
                      <a:pPr marL="285750" indent="-285750">
                        <a:buFont typeface="Arial" charset="0"/>
                        <a:buChar char="•"/>
                      </a:pPr>
                      <a:r>
                        <a:rPr kumimoji="1" lang="en-US" altLang="ja-JP" sz="1400" baseline="0" dirty="0" smtClean="0"/>
                        <a:t>It’s depend on the case or the project. When not working for the OSS compliance support, the consciousness will be low.)</a:t>
                      </a:r>
                    </a:p>
                    <a:p>
                      <a:pPr marL="285750" indent="-285750">
                        <a:buFont typeface="Arial" charset="0"/>
                        <a:buChar char="•"/>
                      </a:pPr>
                      <a:r>
                        <a:rPr kumimoji="1" lang="en-US" altLang="ja-JP" sz="1400" baseline="0" dirty="0" smtClean="0"/>
                        <a:t>Can not take measures for the OSS compliance as a organization</a:t>
                      </a:r>
                    </a:p>
                    <a:p>
                      <a:pPr marL="285750" indent="-285750">
                        <a:buFont typeface="Arial" charset="0"/>
                        <a:buChar char="•"/>
                      </a:pPr>
                      <a:r>
                        <a:rPr kumimoji="1" lang="en-US" altLang="ja-JP" sz="1400" baseline="0" dirty="0" smtClean="0"/>
                        <a:t>The utilization of the documents or tools is not progressing.</a:t>
                      </a:r>
                    </a:p>
                    <a:p>
                      <a:pPr marL="285750" indent="-285750">
                        <a:buFont typeface="Arial" charset="0"/>
                        <a:buChar char="•"/>
                      </a:pPr>
                      <a:r>
                        <a:rPr kumimoji="1" lang="en-US" altLang="ja-JP" sz="1400" baseline="0" dirty="0" smtClean="0"/>
                        <a:t>Rather than in the past, the consciousness of the developers is low because of the less of the aware-activities.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 xmlns:a16="http://schemas.microsoft.com/office/drawing/2014/main" val="10006"/>
                  </a:ext>
                </a:extLst>
              </a:tr>
              <a:tr h="1424096">
                <a:tc gridSpan="2">
                  <a:txBody>
                    <a:bodyPr/>
                    <a:lstStyle/>
                    <a:p>
                      <a:pPr algn="ctr"/>
                      <a:r>
                        <a:rPr kumimoji="1" lang="en-US" altLang="ja-JP" sz="1400" b="0" dirty="0">
                          <a:solidFill>
                            <a:schemeClr val="tx1"/>
                          </a:solidFill>
                        </a:rPr>
                        <a:t>Free</a:t>
                      </a:r>
                      <a:r>
                        <a:rPr kumimoji="1" lang="en-US" altLang="ja-JP" sz="1400" b="0" baseline="0" dirty="0">
                          <a:solidFill>
                            <a:schemeClr val="tx1"/>
                          </a:solidFill>
                        </a:rPr>
                        <a:t> writing</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dirty="0" smtClean="0"/>
                        <a:t>[want</a:t>
                      </a:r>
                      <a:r>
                        <a:rPr kumimoji="1" lang="en-US" altLang="ja-JP" sz="1400" baseline="0" dirty="0" smtClean="0"/>
                        <a:t> to know]</a:t>
                      </a:r>
                    </a:p>
                    <a:p>
                      <a:pPr marL="285750" indent="-285750">
                        <a:buFont typeface="Arial" charset="0"/>
                        <a:buChar char="•"/>
                      </a:pPr>
                      <a:r>
                        <a:rPr kumimoji="1" lang="en-US" altLang="ja-JP" sz="1400" baseline="0" dirty="0" smtClean="0"/>
                        <a:t>The trend and the recent situation of the recent OSS compliance</a:t>
                      </a:r>
                    </a:p>
                    <a:p>
                      <a:pPr marL="285750" indent="-285750">
                        <a:buFont typeface="Arial" charset="0"/>
                        <a:buChar char="•"/>
                      </a:pPr>
                      <a:r>
                        <a:rPr kumimoji="1" lang="en-US" altLang="ja-JP" sz="1400" baseline="0" dirty="0" smtClean="0"/>
                        <a:t>The security measures for the embedded software. (E.G. the security patch is applied or not.)</a:t>
                      </a:r>
                      <a:endParaRPr kumimoji="1" lang="en-US" altLang="ja-JP" sz="1400" baseline="0" dirty="0"/>
                    </a:p>
                    <a:p>
                      <a:pPr marL="0" indent="0">
                        <a:buFont typeface="Arial" charset="0"/>
                        <a:buNone/>
                      </a:pPr>
                      <a:r>
                        <a:rPr kumimoji="1" lang="en-US" altLang="ja-JP" sz="1400" baseline="0" dirty="0" smtClean="0"/>
                        <a:t>[Comment]</a:t>
                      </a:r>
                    </a:p>
                    <a:p>
                      <a:pPr marL="285750" indent="-285750">
                        <a:buFont typeface="Arial" charset="0"/>
                        <a:buChar char="•"/>
                      </a:pPr>
                      <a:r>
                        <a:rPr kumimoji="1" lang="en-US" altLang="ja-JP" sz="1400" baseline="0" dirty="0" smtClean="0"/>
                        <a:t>We want the developers to have a good awareness of the OSS compliance by introducing the activities of the </a:t>
                      </a:r>
                      <a:r>
                        <a:rPr kumimoji="1" lang="en-US" altLang="ja-JP" sz="1400" baseline="0" dirty="0" err="1" smtClean="0"/>
                        <a:t>OpenChain</a:t>
                      </a:r>
                      <a:r>
                        <a:rPr kumimoji="1" lang="en-US" altLang="ja-JP" sz="1400" baseline="0" dirty="0" smtClean="0"/>
                        <a:t>. And we expect the continuous activities.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 xmlns:a16="http://schemas.microsoft.com/office/drawing/2014/main" val="10007"/>
                  </a:ext>
                </a:extLst>
              </a:tr>
            </a:tbl>
          </a:graphicData>
        </a:graphic>
      </p:graphicFrame>
      <p:sp>
        <p:nvSpPr>
          <p:cNvPr id="12" name="角丸四角形 11"/>
          <p:cNvSpPr/>
          <p:nvPr/>
        </p:nvSpPr>
        <p:spPr bwMode="auto">
          <a:xfrm>
            <a:off x="5385048" y="1628800"/>
            <a:ext cx="1584176" cy="276797"/>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Black" pitchFamily="34" charset="0"/>
              <a:ea typeface="HGP創英角ｺﾞｼｯｸUB" pitchFamily="50" charset="-128"/>
            </a:endParaRPr>
          </a:p>
        </p:txBody>
      </p:sp>
      <p:sp>
        <p:nvSpPr>
          <p:cNvPr id="13" name="角丸四角形 12"/>
          <p:cNvSpPr/>
          <p:nvPr/>
        </p:nvSpPr>
        <p:spPr bwMode="auto">
          <a:xfrm>
            <a:off x="3008784" y="2132856"/>
            <a:ext cx="720080" cy="295527"/>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Black" pitchFamily="34" charset="0"/>
              <a:ea typeface="HGP創英角ｺﾞｼｯｸUB" pitchFamily="50" charset="-128"/>
            </a:endParaRPr>
          </a:p>
        </p:txBody>
      </p:sp>
      <p:sp>
        <p:nvSpPr>
          <p:cNvPr id="8" name="正方形/長方形 7"/>
          <p:cNvSpPr/>
          <p:nvPr/>
        </p:nvSpPr>
        <p:spPr bwMode="auto">
          <a:xfrm>
            <a:off x="7905328" y="6597352"/>
            <a:ext cx="1974095" cy="215444"/>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Arial Black" pitchFamily="34" charset="0"/>
                <a:ea typeface="HGP創英角ｺﾞｼｯｸUB" pitchFamily="50" charset="-128"/>
              </a:rPr>
              <a:t>Translated by </a:t>
            </a:r>
            <a:r>
              <a:rPr kumimoji="1" lang="en-US" altLang="ja-JP" sz="800" b="0" i="0" u="none" strike="noStrike" cap="none" normalizeH="0" baseline="0" dirty="0" err="1" smtClean="0">
                <a:ln>
                  <a:noFill/>
                </a:ln>
                <a:solidFill>
                  <a:schemeClr val="tx1"/>
                </a:solidFill>
                <a:effectLst/>
                <a:latin typeface="Arial Black" pitchFamily="34" charset="0"/>
                <a:ea typeface="HGP創英角ｺﾞｼｯｸUB" pitchFamily="50" charset="-128"/>
              </a:rPr>
              <a:t>Kato@Panasonic</a:t>
            </a:r>
            <a:endParaRPr kumimoji="1" lang="ja-JP" altLang="en-US" sz="800" b="0" i="0" u="none" strike="noStrike" cap="none" normalizeH="0" baseline="0" dirty="0" smtClean="0">
              <a:ln>
                <a:noFill/>
              </a:ln>
              <a:solidFill>
                <a:schemeClr val="tx1"/>
              </a:solidFill>
              <a:effectLst/>
              <a:latin typeface="Arial Black" pitchFamily="34" charset="0"/>
              <a:ea typeface="HGP創英角ｺﾞｼｯｸUB" pitchFamily="50" charset="-128"/>
            </a:endParaRPr>
          </a:p>
        </p:txBody>
      </p:sp>
    </p:spTree>
    <p:extLst>
      <p:ext uri="{BB962C8B-B14F-4D97-AF65-F5344CB8AC3E}">
        <p14:creationId xmlns:p14="http://schemas.microsoft.com/office/powerpoint/2010/main" val="2250367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8</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870751701"/>
              </p:ext>
            </p:extLst>
          </p:nvPr>
        </p:nvGraphicFramePr>
        <p:xfrm>
          <a:off x="65457" y="584408"/>
          <a:ext cx="9775086" cy="6370320"/>
        </p:xfrm>
        <a:graphic>
          <a:graphicData uri="http://schemas.openxmlformats.org/drawingml/2006/table">
            <a:tbl>
              <a:tblPr firstRow="1" bandRow="1">
                <a:tableStyleId>{F5AB1C69-6EDB-4FF4-983F-18BD219EF322}</a:tableStyleId>
              </a:tblPr>
              <a:tblGrid>
                <a:gridCol w="944880"/>
                <a:gridCol w="3561353"/>
                <a:gridCol w="1653435"/>
                <a:gridCol w="3615418"/>
              </a:tblGrid>
              <a:tr h="144487">
                <a:tc>
                  <a:txBody>
                    <a:bodyPr/>
                    <a:lstStyle/>
                    <a:p>
                      <a:r>
                        <a:rPr kumimoji="1" lang="ja-JP" altLang="en-US" sz="1600" b="0" dirty="0" smtClean="0">
                          <a:solidFill>
                            <a:schemeClr val="tx1"/>
                          </a:solidFill>
                        </a:rPr>
                        <a:t>会社名</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ja-JP" altLang="en-US" sz="1600" b="0" dirty="0" smtClean="0">
                          <a:solidFill>
                            <a:schemeClr val="tx1"/>
                          </a:solidFill>
                        </a:rPr>
                        <a:t>匿名希望</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r>
              <a:tr h="282312">
                <a:tc>
                  <a:txBody>
                    <a:bodyPr/>
                    <a:lstStyle/>
                    <a:p>
                      <a:r>
                        <a:rPr kumimoji="1" lang="ja-JP" altLang="en-US" sz="1600" b="0" dirty="0" smtClean="0">
                          <a:solidFill>
                            <a:schemeClr val="tx1"/>
                          </a:solidFill>
                        </a:rPr>
                        <a:t>記載者</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smtClean="0">
                          <a:solidFill>
                            <a:schemeClr val="tx1"/>
                          </a:solidFill>
                        </a:rPr>
                        <a:t>匿名希望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b="0" dirty="0" smtClean="0">
                          <a:solidFill>
                            <a:schemeClr val="tx1"/>
                          </a:solidFill>
                        </a:rPr>
                        <a:t>記載日</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b="0" dirty="0" smtClean="0">
                          <a:solidFill>
                            <a:schemeClr val="tx1"/>
                          </a:solidFill>
                        </a:rPr>
                        <a:t>2018</a:t>
                      </a:r>
                      <a:r>
                        <a:rPr kumimoji="1" lang="ja-JP" altLang="en-US" sz="1600" b="0" dirty="0" smtClean="0">
                          <a:solidFill>
                            <a:schemeClr val="tx1"/>
                          </a:solidFill>
                        </a:rPr>
                        <a:t>年</a:t>
                      </a:r>
                      <a:r>
                        <a:rPr kumimoji="1" lang="en-US" altLang="ja-JP" sz="1600" b="0" dirty="0" smtClean="0">
                          <a:solidFill>
                            <a:schemeClr val="tx1"/>
                          </a:solidFill>
                        </a:rPr>
                        <a:t>4</a:t>
                      </a:r>
                      <a:r>
                        <a:rPr kumimoji="1" lang="ja-JP" altLang="en-US" sz="1600" b="0" smtClean="0">
                          <a:solidFill>
                            <a:schemeClr val="tx1"/>
                          </a:solidFill>
                        </a:rPr>
                        <a:t>月</a:t>
                      </a:r>
                      <a:r>
                        <a:rPr kumimoji="1" lang="en-US" altLang="ja-JP" sz="1600" b="0" smtClean="0">
                          <a:solidFill>
                            <a:schemeClr val="tx1"/>
                          </a:solidFill>
                        </a:rPr>
                        <a:t>19</a:t>
                      </a:r>
                      <a:r>
                        <a:rPr kumimoji="1" lang="ja-JP" altLang="en-US" sz="1600" b="0" smtClean="0">
                          <a:solidFill>
                            <a:schemeClr val="tx1"/>
                          </a:solidFill>
                        </a:rPr>
                        <a:t>日</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41040">
                <a:tc gridSpan="4">
                  <a:txBody>
                    <a:bodyPr/>
                    <a:lstStyle/>
                    <a:p>
                      <a:endParaRPr kumimoji="1" lang="ja-JP" altLang="en-US" sz="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r>
              <a:tr h="126856">
                <a:tc>
                  <a:txBody>
                    <a:bodyPr/>
                    <a:lstStyle/>
                    <a:p>
                      <a:pPr algn="ctr"/>
                      <a:r>
                        <a:rPr kumimoji="1" lang="ja-JP" altLang="en-US" sz="1600" b="0" dirty="0" smtClean="0">
                          <a:solidFill>
                            <a:schemeClr val="tx1"/>
                          </a:solidFill>
                        </a:rPr>
                        <a:t>組織</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ja-JP" altLang="en-US" sz="1600" b="0" dirty="0" smtClean="0">
                          <a:solidFill>
                            <a:schemeClr val="tx1"/>
                          </a:solidFill>
                        </a:rPr>
                        <a:t>専属組織あり </a:t>
                      </a:r>
                      <a:r>
                        <a:rPr kumimoji="1" lang="en-US" altLang="ja-JP" sz="1600" b="0" dirty="0" smtClean="0">
                          <a:solidFill>
                            <a:schemeClr val="tx1"/>
                          </a:solidFill>
                        </a:rPr>
                        <a:t>/</a:t>
                      </a:r>
                      <a:r>
                        <a:rPr kumimoji="1" lang="ja-JP" altLang="en-US" sz="1600" b="0" dirty="0" smtClean="0">
                          <a:solidFill>
                            <a:schemeClr val="tx1"/>
                          </a:solidFill>
                        </a:rPr>
                        <a:t> バーチャル </a:t>
                      </a:r>
                      <a:r>
                        <a:rPr kumimoji="1" lang="en-US" altLang="ja-JP" sz="1600" b="0" dirty="0" smtClean="0">
                          <a:solidFill>
                            <a:schemeClr val="tx1"/>
                          </a:solidFill>
                        </a:rPr>
                        <a:t>or</a:t>
                      </a:r>
                      <a:r>
                        <a:rPr kumimoji="1" lang="ja-JP" altLang="en-US" sz="1600" b="0" dirty="0" smtClean="0">
                          <a:solidFill>
                            <a:schemeClr val="tx1"/>
                          </a:solidFill>
                        </a:rPr>
                        <a:t> コミュニティ型 </a:t>
                      </a:r>
                      <a:r>
                        <a:rPr kumimoji="1" lang="en-US" altLang="ja-JP" sz="1600" b="0" dirty="0" smtClean="0">
                          <a:solidFill>
                            <a:schemeClr val="tx1"/>
                          </a:solidFill>
                        </a:rPr>
                        <a:t>/</a:t>
                      </a:r>
                      <a:r>
                        <a:rPr kumimoji="1" lang="ja-JP" altLang="en-US" sz="1600" b="0" dirty="0" smtClean="0">
                          <a:solidFill>
                            <a:schemeClr val="tx1"/>
                          </a:solidFill>
                        </a:rPr>
                        <a:t> 担当者レベル</a:t>
                      </a:r>
                      <a:r>
                        <a:rPr kumimoji="1" lang="ja-JP" altLang="en-US" sz="1600" b="0" baseline="0" dirty="0" smtClean="0">
                          <a:solidFill>
                            <a:schemeClr val="tx1"/>
                          </a:solidFill>
                        </a:rPr>
                        <a:t> </a:t>
                      </a:r>
                      <a:r>
                        <a:rPr kumimoji="1" lang="en-US" altLang="ja-JP" sz="1600" b="0" baseline="0" dirty="0" smtClean="0">
                          <a:solidFill>
                            <a:schemeClr val="tx1"/>
                          </a:solidFill>
                        </a:rPr>
                        <a:t>/</a:t>
                      </a:r>
                      <a:r>
                        <a:rPr kumimoji="1" lang="ja-JP" altLang="en-US" sz="1600" b="0" baseline="0" dirty="0" smtClean="0">
                          <a:solidFill>
                            <a:schemeClr val="tx1"/>
                          </a:solidFill>
                        </a:rPr>
                        <a:t> </a:t>
                      </a:r>
                      <a:r>
                        <a:rPr kumimoji="1" lang="en-US" altLang="ja-JP" sz="1600" b="0" baseline="0" dirty="0" smtClean="0">
                          <a:solidFill>
                            <a:schemeClr val="tx1"/>
                          </a:solidFill>
                        </a:rPr>
                        <a:t>Alone</a:t>
                      </a:r>
                    </a:p>
                    <a:p>
                      <a:r>
                        <a:rPr kumimoji="1" lang="en-US" altLang="ja-JP" sz="1600" b="0" baseline="0" smtClean="0">
                          <a:solidFill>
                            <a:schemeClr val="tx1"/>
                          </a:solidFill>
                        </a:rPr>
                        <a:t>(</a:t>
                      </a:r>
                      <a:r>
                        <a:rPr kumimoji="1" lang="ja-JP" altLang="en-US" sz="1600" b="0" baseline="0" smtClean="0">
                          <a:solidFill>
                            <a:schemeClr val="tx1"/>
                          </a:solidFill>
                        </a:rPr>
                        <a:t> </a:t>
                      </a:r>
                      <a:r>
                        <a:rPr kumimoji="1" lang="ja-JP" altLang="en-US" sz="1600" b="0" baseline="0" dirty="0" smtClean="0">
                          <a:solidFill>
                            <a:schemeClr val="tx1"/>
                          </a:solidFill>
                        </a:rPr>
                        <a:t>専属</a:t>
                      </a:r>
                      <a:r>
                        <a:rPr kumimoji="1" lang="ja-JP" altLang="en-US" sz="1600" b="0" baseline="0" smtClean="0">
                          <a:solidFill>
                            <a:schemeClr val="tx1"/>
                          </a:solidFill>
                        </a:rPr>
                        <a:t>組織や専任者なし。会社としての共通</a:t>
                      </a:r>
                      <a:r>
                        <a:rPr kumimoji="1" lang="en-US" altLang="ja-JP" sz="1600" b="0" baseline="0" smtClean="0">
                          <a:solidFill>
                            <a:schemeClr val="tx1"/>
                          </a:solidFill>
                        </a:rPr>
                        <a:t>OSS</a:t>
                      </a:r>
                      <a:r>
                        <a:rPr kumimoji="1" lang="ja-JP" altLang="en-US" sz="1600" b="0" baseline="0" smtClean="0">
                          <a:solidFill>
                            <a:schemeClr val="tx1"/>
                          </a:solidFill>
                        </a:rPr>
                        <a:t>コンプライアンスルールはなく、各クライアントの開発方針に依存</a:t>
                      </a:r>
                      <a:r>
                        <a:rPr kumimoji="1" lang="en-US" altLang="ja-JP" sz="1600" b="0" baseline="0" smtClean="0">
                          <a:solidFill>
                            <a:schemeClr val="tx1"/>
                          </a:solidFill>
                        </a:rPr>
                        <a:t>)</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r>
              <a:tr h="265152">
                <a:tc>
                  <a:txBody>
                    <a:bodyPr/>
                    <a:lstStyle/>
                    <a:p>
                      <a:pPr algn="ctr"/>
                      <a:r>
                        <a:rPr kumimoji="1" lang="ja-JP" altLang="en-US" sz="1600" b="0" dirty="0" smtClean="0">
                          <a:solidFill>
                            <a:schemeClr val="tx1"/>
                          </a:solidFill>
                        </a:rPr>
                        <a:t>人数</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600" b="0" dirty="0" smtClean="0">
                          <a:solidFill>
                            <a:schemeClr val="tx1"/>
                          </a:solidFill>
                        </a:rPr>
                        <a:t>100</a:t>
                      </a:r>
                      <a:r>
                        <a:rPr kumimoji="1" lang="ja-JP" altLang="en-US" sz="1600" b="0" dirty="0" smtClean="0">
                          <a:solidFill>
                            <a:schemeClr val="tx1"/>
                          </a:solidFill>
                        </a:rPr>
                        <a:t>人以上 </a:t>
                      </a:r>
                      <a:r>
                        <a:rPr kumimoji="1" lang="en-US" altLang="ja-JP" sz="1600" b="0" dirty="0" smtClean="0">
                          <a:solidFill>
                            <a:schemeClr val="tx1"/>
                          </a:solidFill>
                        </a:rPr>
                        <a:t>/</a:t>
                      </a:r>
                      <a:r>
                        <a:rPr kumimoji="1" lang="ja-JP" altLang="en-US" sz="1600" b="0" dirty="0" smtClean="0">
                          <a:solidFill>
                            <a:schemeClr val="tx1"/>
                          </a:solidFill>
                        </a:rPr>
                        <a:t> 数十人 </a:t>
                      </a:r>
                      <a:r>
                        <a:rPr kumimoji="1" lang="en-US" altLang="ja-JP" sz="1600" b="0" dirty="0" smtClean="0">
                          <a:solidFill>
                            <a:schemeClr val="tx1"/>
                          </a:solidFill>
                        </a:rPr>
                        <a:t>/</a:t>
                      </a:r>
                      <a:r>
                        <a:rPr kumimoji="1" lang="ja-JP" altLang="en-US" sz="1600" b="0" dirty="0" smtClean="0">
                          <a:solidFill>
                            <a:schemeClr val="tx1"/>
                          </a:solidFill>
                        </a:rPr>
                        <a:t> </a:t>
                      </a:r>
                      <a:r>
                        <a:rPr kumimoji="1" lang="en-US" altLang="ja-JP" sz="1600" b="0" dirty="0" smtClean="0">
                          <a:solidFill>
                            <a:schemeClr val="tx1"/>
                          </a:solidFill>
                        </a:rPr>
                        <a:t>10</a:t>
                      </a:r>
                      <a:r>
                        <a:rPr kumimoji="1" lang="ja-JP" altLang="en-US" sz="1600" b="0" dirty="0" smtClean="0">
                          <a:solidFill>
                            <a:schemeClr val="tx1"/>
                          </a:solidFill>
                        </a:rPr>
                        <a:t>～</a:t>
                      </a:r>
                      <a:r>
                        <a:rPr kumimoji="1" lang="en-US" altLang="ja-JP" sz="1600" b="0" dirty="0" smtClean="0">
                          <a:solidFill>
                            <a:schemeClr val="tx1"/>
                          </a:solidFill>
                        </a:rPr>
                        <a:t>20</a:t>
                      </a:r>
                      <a:r>
                        <a:rPr kumimoji="1" lang="ja-JP" altLang="en-US" sz="1600" b="0" dirty="0" smtClean="0">
                          <a:solidFill>
                            <a:schemeClr val="tx1"/>
                          </a:solidFill>
                        </a:rPr>
                        <a:t>名程度 </a:t>
                      </a:r>
                      <a:r>
                        <a:rPr kumimoji="1" lang="en-US" altLang="ja-JP" sz="1600" b="0" dirty="0" smtClean="0">
                          <a:solidFill>
                            <a:schemeClr val="tx1"/>
                          </a:solidFill>
                        </a:rPr>
                        <a:t>/</a:t>
                      </a:r>
                      <a:r>
                        <a:rPr kumimoji="1" lang="ja-JP" altLang="en-US" sz="1600" b="0" dirty="0" smtClean="0">
                          <a:solidFill>
                            <a:schemeClr val="tx1"/>
                          </a:solidFill>
                        </a:rPr>
                        <a:t> 数名 </a:t>
                      </a:r>
                      <a:r>
                        <a:rPr kumimoji="1" lang="en-US" altLang="ja-JP" sz="1600" b="0" dirty="0" smtClean="0">
                          <a:solidFill>
                            <a:schemeClr val="tx1"/>
                          </a:solidFill>
                        </a:rPr>
                        <a:t>/</a:t>
                      </a:r>
                      <a:r>
                        <a:rPr kumimoji="1" lang="ja-JP" altLang="en-US" sz="1600" b="0" dirty="0" smtClean="0">
                          <a:solidFill>
                            <a:schemeClr val="tx1"/>
                          </a:solidFill>
                        </a:rPr>
                        <a:t> ひとり </a:t>
                      </a:r>
                      <a:r>
                        <a:rPr kumimoji="1" lang="en-US" altLang="ja-JP" sz="1600" b="0" dirty="0" smtClean="0">
                          <a:solidFill>
                            <a:schemeClr val="tx1"/>
                          </a:solidFill>
                        </a:rPr>
                        <a:t>/</a:t>
                      </a:r>
                      <a:r>
                        <a:rPr kumimoji="1" lang="ja-JP" altLang="en-US" sz="1600" b="0" baseline="0" dirty="0" smtClean="0">
                          <a:solidFill>
                            <a:schemeClr val="tx1"/>
                          </a:solidFill>
                        </a:rPr>
                        <a:t> ゼロ</a:t>
                      </a:r>
                      <a:endParaRPr kumimoji="1" lang="en-US" altLang="ja-JP" sz="1600" b="0" baseline="0" dirty="0" smtClean="0">
                        <a:solidFill>
                          <a:schemeClr val="tx1"/>
                        </a:solidFill>
                      </a:endParaRPr>
                    </a:p>
                    <a:p>
                      <a:r>
                        <a:rPr kumimoji="1" lang="en-US" altLang="ja-JP" sz="1600" b="0" baseline="0" dirty="0" smtClean="0">
                          <a:solidFill>
                            <a:schemeClr val="tx1"/>
                          </a:solidFill>
                        </a:rPr>
                        <a:t>(</a:t>
                      </a:r>
                      <a:r>
                        <a:rPr kumimoji="1" lang="ja-JP" altLang="en-US" sz="1600" b="0" baseline="0" dirty="0" smtClean="0">
                          <a:solidFill>
                            <a:schemeClr val="tx1"/>
                          </a:solidFill>
                        </a:rPr>
                        <a:t>過去に</a:t>
                      </a:r>
                      <a:r>
                        <a:rPr kumimoji="1" lang="en-US" altLang="ja-JP" sz="1600" b="0" baseline="0" dirty="0" smtClean="0">
                          <a:solidFill>
                            <a:schemeClr val="tx1"/>
                          </a:solidFill>
                        </a:rPr>
                        <a:t>OSS</a:t>
                      </a:r>
                      <a:r>
                        <a:rPr kumimoji="1" lang="ja-JP" altLang="en-US" sz="1600" b="0" baseline="0" dirty="0" smtClean="0">
                          <a:solidFill>
                            <a:schemeClr val="tx1"/>
                          </a:solidFill>
                        </a:rPr>
                        <a:t>コンプライアンスに関する開発支援を担当した開発者を中心にライセンス関連のナレッジを整備。社内勉強会の開催などを通じた啓蒙活動を推進していた</a:t>
                      </a:r>
                      <a:r>
                        <a:rPr kumimoji="1" lang="en-US" altLang="ja-JP" sz="1600" b="0" baseline="0" dirty="0" smtClean="0">
                          <a:solidFill>
                            <a:schemeClr val="tx1"/>
                          </a:solidFill>
                        </a:rPr>
                        <a:t>)</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r>
              <a:tr h="513928">
                <a:tc>
                  <a:txBody>
                    <a:bodyPr/>
                    <a:lstStyle/>
                    <a:p>
                      <a:pPr algn="ctr"/>
                      <a:r>
                        <a:rPr kumimoji="1" lang="ja-JP" altLang="en-US" sz="1600" b="0" dirty="0" smtClean="0">
                          <a:solidFill>
                            <a:schemeClr val="tx1"/>
                          </a:solidFill>
                        </a:rPr>
                        <a:t>当社のポイント</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ja-JP" altLang="en-US" sz="1400" smtClean="0"/>
                        <a:t>・</a:t>
                      </a:r>
                      <a:r>
                        <a:rPr kumimoji="1" lang="en-US" altLang="ja-JP" sz="1400" smtClean="0"/>
                        <a:t>OSS</a:t>
                      </a:r>
                      <a:r>
                        <a:rPr kumimoji="1" lang="ja-JP" altLang="en-US" sz="1400" smtClean="0"/>
                        <a:t>はソフトウェア開発には使わないのが基本方針</a:t>
                      </a:r>
                      <a:r>
                        <a:rPr kumimoji="1" lang="en-US" altLang="ja-JP" sz="1400" smtClean="0"/>
                        <a:t>(</a:t>
                      </a:r>
                      <a:r>
                        <a:rPr kumimoji="1" lang="ja-JP" altLang="en-US" sz="1400" smtClean="0"/>
                        <a:t>開発案件毎に規定</a:t>
                      </a:r>
                      <a:r>
                        <a:rPr kumimoji="1" lang="en-US" altLang="ja-JP" sz="1400" smtClean="0"/>
                        <a:t>)</a:t>
                      </a:r>
                    </a:p>
                    <a:p>
                      <a:pPr marL="0" indent="0">
                        <a:buFont typeface="Arial" panose="020B0604020202020204" pitchFamily="34" charset="0"/>
                        <a:buNone/>
                      </a:pPr>
                      <a:r>
                        <a:rPr kumimoji="1" lang="ja-JP" altLang="en-US" sz="1400" smtClean="0"/>
                        <a:t>・</a:t>
                      </a:r>
                      <a:r>
                        <a:rPr kumimoji="1" lang="en-US" altLang="ja-JP" sz="1400" smtClean="0"/>
                        <a:t>OSS</a:t>
                      </a:r>
                      <a:r>
                        <a:rPr kumimoji="1" lang="ja-JP" altLang="en-US" sz="1400" smtClean="0"/>
                        <a:t>コンプライアンスに関するナレッジは資料化されていて、誰でも参照可能</a:t>
                      </a:r>
                      <a:r>
                        <a:rPr kumimoji="1" lang="en-US" altLang="ja-JP" sz="1400" smtClean="0"/>
                        <a:t>(</a:t>
                      </a:r>
                      <a:r>
                        <a:rPr kumimoji="1" lang="ja-JP" altLang="en-US" sz="1400" smtClean="0"/>
                        <a:t>活用度合いは不明</a:t>
                      </a:r>
                      <a:r>
                        <a:rPr kumimoji="1" lang="en-US" altLang="ja-JP" sz="1400" smtClean="0"/>
                        <a:t>)</a:t>
                      </a:r>
                    </a:p>
                    <a:p>
                      <a:pPr marL="0" indent="0">
                        <a:buFont typeface="Arial" panose="020B0604020202020204" pitchFamily="34" charset="0"/>
                        <a:buNone/>
                      </a:pPr>
                      <a:r>
                        <a:rPr kumimoji="1" lang="ja-JP" altLang="en-US" sz="1400" smtClean="0"/>
                        <a:t>・</a:t>
                      </a:r>
                      <a:r>
                        <a:rPr kumimoji="1" lang="en-US" altLang="ja-JP" sz="1400" smtClean="0"/>
                        <a:t>OSS</a:t>
                      </a:r>
                      <a:r>
                        <a:rPr kumimoji="1" lang="ja-JP" altLang="en-US" sz="1400" smtClean="0"/>
                        <a:t>混入をチェックするための社内オリジナルツールが存在する</a:t>
                      </a:r>
                      <a:r>
                        <a:rPr kumimoji="1" lang="en-US" altLang="ja-JP" sz="1400" smtClean="0"/>
                        <a:t>(</a:t>
                      </a:r>
                      <a:r>
                        <a:rPr kumimoji="1" lang="ja-JP" altLang="en-US" sz="1400" smtClean="0"/>
                        <a:t>活用度合いは不明</a:t>
                      </a:r>
                      <a:r>
                        <a:rPr kumimoji="1" lang="en-US" altLang="ja-JP" sz="1400" smtClean="0"/>
                        <a:t>)</a:t>
                      </a:r>
                      <a:endParaRPr kumimoji="1" lang="en-US" altLang="ja-JP"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r>
              <a:tr h="651915">
                <a:tc>
                  <a:txBody>
                    <a:bodyPr/>
                    <a:lstStyle/>
                    <a:p>
                      <a:pPr algn="ctr"/>
                      <a:r>
                        <a:rPr kumimoji="1" lang="ja-JP" altLang="en-US" sz="1600" b="0" dirty="0" smtClean="0">
                          <a:solidFill>
                            <a:schemeClr val="tx1"/>
                          </a:solidFill>
                        </a:rPr>
                        <a:t>課題</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ja-JP" altLang="en-US" sz="1400" dirty="0" smtClean="0"/>
                        <a:t>・</a:t>
                      </a:r>
                      <a:r>
                        <a:rPr kumimoji="1" lang="en-US" altLang="ja-JP" sz="1400" dirty="0" smtClean="0"/>
                        <a:t>OSS</a:t>
                      </a:r>
                      <a:r>
                        <a:rPr kumimoji="1" lang="ja-JP" altLang="en-US" sz="1400" dirty="0" smtClean="0"/>
                        <a:t>コンプライアンスの遵守意識は人依存である</a:t>
                      </a:r>
                      <a:r>
                        <a:rPr kumimoji="1" lang="en-US" altLang="ja-JP" sz="1400" dirty="0" smtClean="0"/>
                        <a:t>(</a:t>
                      </a:r>
                      <a:r>
                        <a:rPr kumimoji="1" lang="ja-JP" altLang="en-US" sz="1400" dirty="0" smtClean="0"/>
                        <a:t>社内ルールとして体系化・浸透できていない</a:t>
                      </a:r>
                      <a:r>
                        <a:rPr kumimoji="1" lang="en-US" altLang="ja-JP" sz="1400" dirty="0" smtClean="0"/>
                        <a:t>)</a:t>
                      </a:r>
                    </a:p>
                    <a:p>
                      <a:pPr marL="0" indent="0">
                        <a:buFont typeface="Arial" panose="020B0604020202020204" pitchFamily="34" charset="0"/>
                        <a:buNone/>
                      </a:pPr>
                      <a:r>
                        <a:rPr kumimoji="1" lang="ja-JP" altLang="en-US" sz="1400" dirty="0" smtClean="0"/>
                        <a:t>　開発案件に極度に依存している</a:t>
                      </a:r>
                      <a:r>
                        <a:rPr kumimoji="1" lang="en-US" altLang="ja-JP" sz="1400" dirty="0" smtClean="0"/>
                        <a:t>(</a:t>
                      </a:r>
                      <a:r>
                        <a:rPr kumimoji="1" lang="ja-JP" altLang="en-US" sz="1400" dirty="0" smtClean="0"/>
                        <a:t>その案件でクライアントの</a:t>
                      </a:r>
                      <a:r>
                        <a:rPr kumimoji="1" lang="en-US" altLang="ja-JP" sz="1400" dirty="0" smtClean="0"/>
                        <a:t>OSS</a:t>
                      </a:r>
                      <a:r>
                        <a:rPr kumimoji="1" lang="ja-JP" altLang="en-US" sz="1400" dirty="0" smtClean="0"/>
                        <a:t>コンプライアンスに関する開発支援を</a:t>
                      </a:r>
                      <a:endParaRPr kumimoji="1" lang="en-US" altLang="ja-JP" sz="1400" dirty="0" smtClean="0"/>
                    </a:p>
                    <a:p>
                      <a:pPr marL="0" indent="0">
                        <a:buFont typeface="Arial" panose="020B0604020202020204" pitchFamily="34" charset="0"/>
                        <a:buNone/>
                      </a:pPr>
                      <a:r>
                        <a:rPr kumimoji="1" lang="ja-JP" altLang="en-US" sz="1400" dirty="0" smtClean="0"/>
                        <a:t>　行わない場合は意識が低くなる</a:t>
                      </a:r>
                      <a:r>
                        <a:rPr kumimoji="1" lang="en-US" altLang="ja-JP" sz="1400" dirty="0" smtClean="0"/>
                        <a:t>)</a:t>
                      </a:r>
                    </a:p>
                    <a:p>
                      <a:pPr marL="0" indent="0">
                        <a:buFont typeface="Arial" panose="020B0604020202020204" pitchFamily="34" charset="0"/>
                        <a:buNone/>
                      </a:pPr>
                      <a:r>
                        <a:rPr kumimoji="1" lang="ja-JP" altLang="en-US" sz="1400" dirty="0" smtClean="0"/>
                        <a:t>・組織として</a:t>
                      </a:r>
                      <a:r>
                        <a:rPr kumimoji="1" lang="en-US" altLang="ja-JP" sz="1400" dirty="0" smtClean="0"/>
                        <a:t>OSS</a:t>
                      </a:r>
                      <a:r>
                        <a:rPr kumimoji="1" lang="ja-JP" altLang="en-US" sz="1400" dirty="0" smtClean="0"/>
                        <a:t>コンプライアンスの対策が実施できていない</a:t>
                      </a:r>
                      <a:endParaRPr kumimoji="1" lang="en-US" altLang="ja-JP" sz="1400" dirty="0" smtClean="0"/>
                    </a:p>
                    <a:p>
                      <a:pPr marL="0" indent="0">
                        <a:buFont typeface="Arial" panose="020B0604020202020204" pitchFamily="34" charset="0"/>
                        <a:buNone/>
                      </a:pPr>
                      <a:r>
                        <a:rPr kumimoji="1" lang="ja-JP" altLang="en-US" sz="1400" dirty="0" smtClean="0"/>
                        <a:t>・資料化されたナレッジや社内</a:t>
                      </a:r>
                      <a:r>
                        <a:rPr kumimoji="1" lang="en-US" altLang="ja-JP" sz="1400" dirty="0" smtClean="0"/>
                        <a:t>OSS</a:t>
                      </a:r>
                      <a:r>
                        <a:rPr kumimoji="1" lang="ja-JP" altLang="en-US" sz="1400" dirty="0" smtClean="0"/>
                        <a:t>チェックツールの活用が進まない</a:t>
                      </a:r>
                      <a:endParaRPr kumimoji="1" lang="en-US" altLang="ja-JP" sz="1400" dirty="0" smtClean="0"/>
                    </a:p>
                    <a:p>
                      <a:pPr marL="0" indent="0">
                        <a:buFont typeface="Arial" panose="020B0604020202020204" pitchFamily="34" charset="0"/>
                        <a:buNone/>
                      </a:pPr>
                      <a:r>
                        <a:rPr kumimoji="1" lang="ja-JP" altLang="en-US" sz="1400" dirty="0" smtClean="0"/>
                        <a:t>・一時期は</a:t>
                      </a:r>
                      <a:r>
                        <a:rPr kumimoji="1" lang="en-US" altLang="ja-JP" sz="1400" dirty="0" smtClean="0"/>
                        <a:t>OSS</a:t>
                      </a:r>
                      <a:r>
                        <a:rPr kumimoji="1" lang="ja-JP" altLang="en-US" sz="1400" dirty="0" smtClean="0"/>
                        <a:t>コンプライアンスに対する社内開発者の興味は</a:t>
                      </a:r>
                      <a:r>
                        <a:rPr kumimoji="1" lang="ja-JP" altLang="en-US" sz="1400" dirty="0" err="1" smtClean="0"/>
                        <a:t>そこそこ</a:t>
                      </a:r>
                      <a:r>
                        <a:rPr kumimoji="1" lang="ja-JP" altLang="en-US" sz="1400" dirty="0" smtClean="0"/>
                        <a:t>あったが、近年は継続的な啓蒙活動に取組めておらず、開発者の意識が低くなっているような印象がある</a:t>
                      </a:r>
                      <a:endParaRPr kumimoji="1" lang="en-US" altLang="ja-JP"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r>
              <a:tr h="1044232">
                <a:tc>
                  <a:txBody>
                    <a:bodyPr/>
                    <a:lstStyle/>
                    <a:p>
                      <a:pPr algn="ctr"/>
                      <a:r>
                        <a:rPr kumimoji="1" lang="ja-JP" altLang="en-US" sz="1600" b="0" dirty="0" smtClean="0">
                          <a:solidFill>
                            <a:schemeClr val="tx1"/>
                          </a:solidFill>
                        </a:rPr>
                        <a:t>備考</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dirty="0" smtClean="0"/>
                        <a:t>[</a:t>
                      </a:r>
                      <a:r>
                        <a:rPr kumimoji="1" lang="ja-JP" altLang="en-US" sz="1400" dirty="0" smtClean="0"/>
                        <a:t>知りたいこと</a:t>
                      </a:r>
                      <a:r>
                        <a:rPr kumimoji="1" lang="en-US" altLang="ja-JP" sz="1400" dirty="0" smtClean="0"/>
                        <a:t>]</a:t>
                      </a:r>
                    </a:p>
                    <a:p>
                      <a:r>
                        <a:rPr kumimoji="1" lang="ja-JP" altLang="en-US" sz="1400" dirty="0" smtClean="0"/>
                        <a:t>・最近の</a:t>
                      </a:r>
                      <a:r>
                        <a:rPr kumimoji="1" lang="en-US" altLang="ja-JP" sz="1400" dirty="0" smtClean="0"/>
                        <a:t>OSS</a:t>
                      </a:r>
                      <a:r>
                        <a:rPr kumimoji="1" lang="ja-JP" altLang="en-US" sz="1400" dirty="0" smtClean="0"/>
                        <a:t>コンプライアンスに関する動向、近況、トレンド</a:t>
                      </a:r>
                      <a:endParaRPr kumimoji="1" lang="en-US" altLang="ja-JP" sz="1400" dirty="0" smtClean="0"/>
                    </a:p>
                    <a:p>
                      <a:r>
                        <a:rPr kumimoji="1" lang="ja-JP" altLang="en-US" sz="1400" dirty="0" smtClean="0"/>
                        <a:t>・製品に組み込んで出荷したソフトウェアに対する</a:t>
                      </a:r>
                      <a:r>
                        <a:rPr kumimoji="1" lang="en-US" altLang="ja-JP" sz="1400" dirty="0" smtClean="0"/>
                        <a:t>OSS</a:t>
                      </a:r>
                      <a:r>
                        <a:rPr kumimoji="1" lang="ja-JP" altLang="en-US" sz="1400" dirty="0" smtClean="0"/>
                        <a:t>のセキュリティ面の対策</a:t>
                      </a:r>
                      <a:r>
                        <a:rPr kumimoji="1" lang="en-US" altLang="ja-JP" sz="1400" dirty="0" smtClean="0"/>
                        <a:t>(</a:t>
                      </a:r>
                      <a:r>
                        <a:rPr kumimoji="1" lang="ja-JP" altLang="en-US" sz="1400" dirty="0" smtClean="0"/>
                        <a:t>セキュリティパッチ適用の有無、頻度等</a:t>
                      </a:r>
                      <a:r>
                        <a:rPr kumimoji="1" lang="en-US" altLang="ja-JP" sz="1400" dirty="0" smtClean="0"/>
                        <a:t>)</a:t>
                      </a:r>
                    </a:p>
                    <a:p>
                      <a:r>
                        <a:rPr kumimoji="1" lang="en-US" altLang="ja-JP" sz="1400" dirty="0" smtClean="0"/>
                        <a:t>[</a:t>
                      </a:r>
                      <a:r>
                        <a:rPr kumimoji="1" lang="ja-JP" altLang="en-US" sz="1400" dirty="0" smtClean="0"/>
                        <a:t>コメント</a:t>
                      </a:r>
                      <a:r>
                        <a:rPr kumimoji="1" lang="en-US" altLang="ja-JP" sz="1400" dirty="0" smtClean="0"/>
                        <a:t>]</a:t>
                      </a:r>
                    </a:p>
                    <a:p>
                      <a:r>
                        <a:rPr kumimoji="1" lang="ja-JP" altLang="en-US" sz="1400" dirty="0" smtClean="0"/>
                        <a:t>・</a:t>
                      </a:r>
                      <a:r>
                        <a:rPr kumimoji="1" lang="en-US" altLang="ja-JP" sz="1400" dirty="0" err="1" smtClean="0"/>
                        <a:t>OpenChain</a:t>
                      </a:r>
                      <a:r>
                        <a:rPr kumimoji="1" lang="ja-JP" altLang="en-US" sz="1400" dirty="0" smtClean="0"/>
                        <a:t>の活動を社内で広く紹介し、改めて</a:t>
                      </a:r>
                      <a:r>
                        <a:rPr kumimoji="1" lang="en-US" altLang="ja-JP" sz="1400" dirty="0" smtClean="0"/>
                        <a:t>OSS</a:t>
                      </a:r>
                      <a:r>
                        <a:rPr kumimoji="1" lang="ja-JP" altLang="en-US" sz="1400" dirty="0" smtClean="0"/>
                        <a:t>コンプライアンスに関する開発者の意識向上を図りたい。また、息の長い継続的な活動を期待したい。</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r>
            </a:tbl>
          </a:graphicData>
        </a:graphic>
      </p:graphicFrame>
      <p:sp>
        <p:nvSpPr>
          <p:cNvPr id="9" name="角丸四角形 8"/>
          <p:cNvSpPr/>
          <p:nvPr/>
        </p:nvSpPr>
        <p:spPr bwMode="auto">
          <a:xfrm>
            <a:off x="4950659" y="1424499"/>
            <a:ext cx="1440160" cy="276797"/>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Black" pitchFamily="34" charset="0"/>
              <a:ea typeface="HGP創英角ｺﾞｼｯｸUB" pitchFamily="50" charset="-128"/>
            </a:endParaRPr>
          </a:p>
        </p:txBody>
      </p:sp>
      <p:sp>
        <p:nvSpPr>
          <p:cNvPr id="10" name="角丸四角形 9"/>
          <p:cNvSpPr/>
          <p:nvPr/>
        </p:nvSpPr>
        <p:spPr bwMode="auto">
          <a:xfrm>
            <a:off x="3224808" y="2268488"/>
            <a:ext cx="1440160" cy="295527"/>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Black" pitchFamily="34" charset="0"/>
              <a:ea typeface="HGP創英角ｺﾞｼｯｸUB" pitchFamily="50" charset="-128"/>
            </a:endParaRPr>
          </a:p>
        </p:txBody>
      </p:sp>
      <p:sp>
        <p:nvSpPr>
          <p:cNvPr id="2" name="タイトル 1"/>
          <p:cNvSpPr>
            <a:spLocks noGrp="1"/>
          </p:cNvSpPr>
          <p:nvPr>
            <p:ph type="title"/>
          </p:nvPr>
        </p:nvSpPr>
        <p:spPr/>
        <p:txBody>
          <a:bodyPr/>
          <a:lstStyle/>
          <a:p>
            <a:r>
              <a:rPr kumimoji="1" lang="en-US" altLang="ja-JP" sz="3200" dirty="0" smtClean="0"/>
              <a:t>OSS</a:t>
            </a:r>
            <a:r>
              <a:rPr kumimoji="1" lang="ja-JP" altLang="en-US" sz="3200" dirty="0" smtClean="0"/>
              <a:t>コンプライアンス ～組織・体制面～</a:t>
            </a:r>
            <a:endParaRPr kumimoji="1" lang="ja-JP" altLang="en-US" sz="3200" dirty="0"/>
          </a:p>
        </p:txBody>
      </p:sp>
    </p:spTree>
    <p:extLst>
      <p:ext uri="{BB962C8B-B14F-4D97-AF65-F5344CB8AC3E}">
        <p14:creationId xmlns:p14="http://schemas.microsoft.com/office/powerpoint/2010/main" val="32920275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Template_wide_D">
  <a:themeElements>
    <a:clrScheme name="ユーザー定義 1">
      <a:dk1>
        <a:sysClr val="windowText" lastClr="000000"/>
      </a:dk1>
      <a:lt1>
        <a:sysClr val="window" lastClr="FFFFFF"/>
      </a:lt1>
      <a:dk2>
        <a:srgbClr val="4E5B6F"/>
      </a:dk2>
      <a:lt2>
        <a:srgbClr val="D6ECFF"/>
      </a:lt2>
      <a:accent1>
        <a:srgbClr val="007DEA"/>
      </a:accent1>
      <a:accent2>
        <a:srgbClr val="FCB95D"/>
      </a:accent2>
      <a:accent3>
        <a:srgbClr val="FF0000"/>
      </a:accent3>
      <a:accent4>
        <a:srgbClr val="007DEA"/>
      </a:accent4>
      <a:accent5>
        <a:srgbClr val="738AC8"/>
      </a:accent5>
      <a:accent6>
        <a:srgbClr val="1AB39F"/>
      </a:accent6>
      <a:hlink>
        <a:srgbClr val="EB8803"/>
      </a:hlink>
      <a:folHlink>
        <a:srgbClr val="5F7791"/>
      </a:folHlink>
    </a:clrScheme>
    <a:fontScheme name="ユーザー定義 3">
      <a:majorFont>
        <a:latin typeface="Segoe UI"/>
        <a:ea typeface="メイリオ"/>
        <a:cs typeface=""/>
      </a:majorFont>
      <a:minorFont>
        <a:latin typeface="Segoe UI Symbol"/>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lumMod val="20000"/>
            <a:lumOff val="80000"/>
          </a:schemeClr>
        </a:solidFill>
        <a:ln w="28575">
          <a:solidFill>
            <a:schemeClr val="accent1">
              <a:lumMod val="75000"/>
            </a:schemeClr>
          </a:solidFill>
        </a:ln>
        <a:effectLst/>
      </a:spPr>
      <a:bodyPr rtlCol="0" anchor="ctr">
        <a:normAutofit/>
      </a:bodyPr>
      <a:lstStyle>
        <a:defPPr algn="ctr">
          <a:defRPr kumimoji="1" dirty="0" smtClean="0"/>
        </a:defPPr>
      </a:lstStyle>
      <a:style>
        <a:lnRef idx="1">
          <a:schemeClr val="accent1"/>
        </a:lnRef>
        <a:fillRef idx="3">
          <a:schemeClr val="accent1"/>
        </a:fillRef>
        <a:effectRef idx="2">
          <a:schemeClr val="accent1"/>
        </a:effectRef>
        <a:fontRef idx="minor">
          <a:schemeClr val="lt1"/>
        </a:fontRef>
      </a:style>
    </a:spDef>
    <a:txDef>
      <a:spPr>
        <a:noFill/>
      </a:spPr>
      <a:bodyPr wrap="none" rtlCol="0">
        <a:spAutoFit/>
      </a:bodyPr>
      <a:lstStyle>
        <a:defPPr>
          <a:defRPr kumimoji="1" dirty="0" smtClean="0"/>
        </a:defPPr>
      </a:lstStyle>
    </a:tx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Black" pitchFamily="34" charset="0"/>
            <a:ea typeface="HGP創英角ｺﾞｼｯｸUB" pitchFamily="50" charset="-128"/>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Black" pitchFamily="34" charset="0"/>
            <a:ea typeface="HGP創英角ｺﾞｼｯｸUB" pitchFamily="50" charset="-128"/>
          </a:defRPr>
        </a:defPPr>
      </a:lstStyle>
    </a:ln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18734</TotalTime>
  <Words>1699</Words>
  <Application>Microsoft Macintosh PowerPoint</Application>
  <PresentationFormat>A4 Paper (210x297 mm)</PresentationFormat>
  <Paragraphs>210</Paragraphs>
  <Slides>8</Slides>
  <Notes>0</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1_Template_wide_D</vt:lpstr>
      <vt:lpstr>1_標準デザイン</vt:lpstr>
      <vt:lpstr>OSS Compliance –-Organization--</vt:lpstr>
      <vt:lpstr>OSSコンプライアンス ～組織・体制面～</vt:lpstr>
      <vt:lpstr>OSS Compliance –-Organization--</vt:lpstr>
      <vt:lpstr>OSSコンプライアンス ～組織・体制面～</vt:lpstr>
      <vt:lpstr>OSS Compliance –-Organization--</vt:lpstr>
      <vt:lpstr>OSSコンプライアンス ～組織・体制面～</vt:lpstr>
      <vt:lpstr>OSS Compliance –-Organization--</vt:lpstr>
      <vt:lpstr>OSSコンプライアンス ～組織・体制面～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S.Kato</dc:creator>
  <cp:lastModifiedBy>Shane Coughlan</cp:lastModifiedBy>
  <cp:revision>930</cp:revision>
  <dcterms:created xsi:type="dcterms:W3CDTF">2006-04-18T03:56:29Z</dcterms:created>
  <dcterms:modified xsi:type="dcterms:W3CDTF">2018-07-06T04:55:24Z</dcterms:modified>
</cp:coreProperties>
</file>