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54" d="100"/>
          <a:sy n="54" d="100"/>
        </p:scale>
        <p:origin x="-112" y="-1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83725384-D85B-4DA6-AC52-C14EC1C21C3A}" type="datetimeFigureOut">
              <a:rPr lang="en-US" smtClean="0"/>
              <a:t>18/06/10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295196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3725384-D85B-4DA6-AC52-C14EC1C21C3A}" type="datetimeFigureOut">
              <a:rPr lang="en-US" smtClean="0"/>
              <a:t>18/06/10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404640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3725384-D85B-4DA6-AC52-C14EC1C21C3A}" type="datetimeFigureOut">
              <a:rPr lang="en-US" smtClean="0"/>
              <a:t>18/06/10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117572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3725384-D85B-4DA6-AC52-C14EC1C21C3A}" type="datetimeFigureOut">
              <a:rPr lang="en-US" smtClean="0"/>
              <a:t>18/06/10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357502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725384-D85B-4DA6-AC52-C14EC1C21C3A}" type="datetimeFigureOut">
              <a:rPr lang="en-US" smtClean="0"/>
              <a:t>18/06/10</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380254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3725384-D85B-4DA6-AC52-C14EC1C21C3A}" type="datetimeFigureOut">
              <a:rPr lang="en-US" smtClean="0"/>
              <a:t>18/06/10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154311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83725384-D85B-4DA6-AC52-C14EC1C21C3A}" type="datetimeFigureOut">
              <a:rPr lang="en-US" smtClean="0"/>
              <a:t>18/06/10</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70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83725384-D85B-4DA6-AC52-C14EC1C21C3A}" type="datetimeFigureOut">
              <a:rPr lang="en-US" smtClean="0"/>
              <a:t>18/06/10</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71109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725384-D85B-4DA6-AC52-C14EC1C21C3A}" type="datetimeFigureOut">
              <a:rPr lang="en-US" smtClean="0"/>
              <a:t>18/06/10</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259445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725384-D85B-4DA6-AC52-C14EC1C21C3A}" type="datetimeFigureOut">
              <a:rPr lang="en-US" smtClean="0"/>
              <a:t>18/06/10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403019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725384-D85B-4DA6-AC52-C14EC1C21C3A}" type="datetimeFigureOut">
              <a:rPr lang="en-US" smtClean="0"/>
              <a:t>18/06/10</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BCDE91-F319-4BF2-AAAC-A6FDDB4BE395}" type="slidenum">
              <a:rPr lang="en-US" smtClean="0"/>
              <a:t>‹#›</a:t>
            </a:fld>
            <a:endParaRPr lang="en-US"/>
          </a:p>
        </p:txBody>
      </p:sp>
    </p:spTree>
    <p:extLst>
      <p:ext uri="{BB962C8B-B14F-4D97-AF65-F5344CB8AC3E}">
        <p14:creationId xmlns:p14="http://schemas.microsoft.com/office/powerpoint/2010/main" val="599055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5384-D85B-4DA6-AC52-C14EC1C21C3A}" type="datetimeFigureOut">
              <a:rPr lang="en-US" smtClean="0"/>
              <a:t>18/06/10</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CDE91-F319-4BF2-AAAC-A6FDDB4BE395}" type="slidenum">
              <a:rPr lang="en-US" smtClean="0"/>
              <a:t>‹#›</a:t>
            </a:fld>
            <a:endParaRPr lang="en-US"/>
          </a:p>
        </p:txBody>
      </p:sp>
    </p:spTree>
    <p:extLst>
      <p:ext uri="{BB962C8B-B14F-4D97-AF65-F5344CB8AC3E}">
        <p14:creationId xmlns:p14="http://schemas.microsoft.com/office/powerpoint/2010/main" val="173486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Study </a:t>
            </a:r>
            <a:r>
              <a:rPr lang="en-US" dirty="0"/>
              <a:t># </a:t>
            </a:r>
            <a:r>
              <a:rPr lang="en-US" dirty="0"/>
              <a:t>1</a:t>
            </a:r>
            <a:r>
              <a:rPr lang="en-US" dirty="0" smtClean="0"/>
              <a:t> </a:t>
            </a:r>
            <a:r>
              <a:rPr lang="en-US" dirty="0"/>
              <a:t>- </a:t>
            </a:r>
            <a:r>
              <a:rPr lang="en-US" dirty="0" smtClean="0"/>
              <a:t>Consumer Devices</a:t>
            </a:r>
            <a:endParaRPr lang="en-US" dirty="0"/>
          </a:p>
        </p:txBody>
      </p:sp>
      <p:sp>
        <p:nvSpPr>
          <p:cNvPr id="3" name="Marcador de contenido 2"/>
          <p:cNvSpPr>
            <a:spLocks noGrp="1"/>
          </p:cNvSpPr>
          <p:nvPr>
            <p:ph idx="1"/>
          </p:nvPr>
        </p:nvSpPr>
        <p:spPr/>
        <p:txBody>
          <a:bodyPr>
            <a:normAutofit fontScale="85000" lnSpcReduction="20000"/>
          </a:bodyPr>
          <a:lstStyle/>
          <a:p>
            <a:r>
              <a:rPr lang="en-US" dirty="0" smtClean="0"/>
              <a:t>Who</a:t>
            </a:r>
          </a:p>
          <a:p>
            <a:pPr lvl="1"/>
            <a:r>
              <a:rPr lang="en-US" dirty="0" smtClean="0"/>
              <a:t>A storage company that has searched for different consumer markets to generate data.</a:t>
            </a:r>
          </a:p>
          <a:p>
            <a:r>
              <a:rPr lang="en-US" dirty="0" smtClean="0"/>
              <a:t>Why</a:t>
            </a:r>
          </a:p>
          <a:p>
            <a:pPr lvl="1"/>
            <a:r>
              <a:rPr lang="en-US" dirty="0" smtClean="0"/>
              <a:t>The company wants to ensure that open source is a strength and not a weakness.</a:t>
            </a:r>
          </a:p>
          <a:p>
            <a:r>
              <a:rPr lang="en-US" dirty="0" smtClean="0"/>
              <a:t>How</a:t>
            </a:r>
          </a:p>
          <a:p>
            <a:pPr lvl="1"/>
            <a:r>
              <a:rPr lang="en-US" dirty="0" smtClean="0"/>
              <a:t>The company implemented an </a:t>
            </a:r>
            <a:r>
              <a:rPr lang="en-US" dirty="0" err="1" smtClean="0"/>
              <a:t>OpenChain</a:t>
            </a:r>
            <a:r>
              <a:rPr lang="en-US" dirty="0" smtClean="0"/>
              <a:t> conformant process to ensure the use of open source was deliberate. This involved a business unit specific review of processes to audit the development cycle. Based on lessons learned a company-wide process was designed and implemented. This included the establishment of an open source council, policy and training process.</a:t>
            </a:r>
          </a:p>
          <a:p>
            <a:r>
              <a:rPr lang="en-US" dirty="0" smtClean="0"/>
              <a:t>Where</a:t>
            </a:r>
          </a:p>
          <a:p>
            <a:pPr lvl="1"/>
            <a:r>
              <a:rPr lang="en-US" dirty="0" smtClean="0"/>
              <a:t>All business units were included in the process development and were required to conform.</a:t>
            </a:r>
          </a:p>
          <a:p>
            <a:r>
              <a:rPr lang="en-US" dirty="0" smtClean="0"/>
              <a:t>When</a:t>
            </a:r>
          </a:p>
          <a:p>
            <a:pPr lvl="1"/>
            <a:r>
              <a:rPr lang="en-US" dirty="0" smtClean="0"/>
              <a:t>These activities were undertaken after integration across three separate companies, particularly with regards to training, in 2017.</a:t>
            </a:r>
            <a:endParaRPr lang="en-US" dirty="0"/>
          </a:p>
        </p:txBody>
      </p:sp>
    </p:spTree>
    <p:extLst>
      <p:ext uri="{BB962C8B-B14F-4D97-AF65-F5344CB8AC3E}">
        <p14:creationId xmlns:p14="http://schemas.microsoft.com/office/powerpoint/2010/main" val="130009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Study </a:t>
            </a:r>
            <a:r>
              <a:rPr lang="en-US" dirty="0"/>
              <a:t># </a:t>
            </a:r>
            <a:r>
              <a:rPr lang="x-none" dirty="0"/>
              <a:t>2</a:t>
            </a:r>
            <a:r>
              <a:rPr lang="en-US" dirty="0" smtClean="0"/>
              <a:t> </a:t>
            </a:r>
            <a:r>
              <a:rPr lang="en-US" dirty="0"/>
              <a:t>- </a:t>
            </a:r>
            <a:r>
              <a:rPr lang="en-US" dirty="0" smtClean="0"/>
              <a:t>Consumer Devices</a:t>
            </a:r>
            <a:endParaRPr lang="en-US" dirty="0"/>
          </a:p>
        </p:txBody>
      </p:sp>
      <p:sp>
        <p:nvSpPr>
          <p:cNvPr id="3" name="Marcador de contenido 2"/>
          <p:cNvSpPr>
            <a:spLocks noGrp="1"/>
          </p:cNvSpPr>
          <p:nvPr>
            <p:ph idx="1"/>
          </p:nvPr>
        </p:nvSpPr>
        <p:spPr/>
        <p:txBody>
          <a:bodyPr>
            <a:normAutofit fontScale="70000" lnSpcReduction="20000"/>
          </a:bodyPr>
          <a:lstStyle/>
          <a:p>
            <a:r>
              <a:rPr lang="en-US" dirty="0" smtClean="0"/>
              <a:t>Who</a:t>
            </a:r>
          </a:p>
          <a:p>
            <a:pPr lvl="1"/>
            <a:r>
              <a:rPr lang="en-US" dirty="0" smtClean="0"/>
              <a:t>A company focused on personal and automotive audio equipment.</a:t>
            </a:r>
          </a:p>
          <a:p>
            <a:r>
              <a:rPr lang="en-US" dirty="0" smtClean="0"/>
              <a:t>Why</a:t>
            </a:r>
          </a:p>
          <a:p>
            <a:pPr lvl="1"/>
            <a:r>
              <a:rPr lang="en-US" dirty="0" smtClean="0"/>
              <a:t>The company was targeted by a party seeking profit around GPL enforcement, leading to the creation/implementation of measures to ensure compliance with the GPL requirements and open source more generally.</a:t>
            </a:r>
          </a:p>
          <a:p>
            <a:r>
              <a:rPr lang="en-US" dirty="0" smtClean="0"/>
              <a:t>How</a:t>
            </a:r>
          </a:p>
          <a:p>
            <a:pPr lvl="1"/>
            <a:r>
              <a:rPr lang="en-US" dirty="0" smtClean="0"/>
              <a:t>The company initially focused on addressing any GPL non-compliance from a technical perspective. It then identified gaps in the open source compliance process and began to loosely follow the </a:t>
            </a:r>
            <a:r>
              <a:rPr lang="en-US" dirty="0" err="1" smtClean="0"/>
              <a:t>OpenChain</a:t>
            </a:r>
            <a:r>
              <a:rPr lang="en-US" dirty="0" smtClean="0"/>
              <a:t> process. The company also focused on supplier’s diligence around compliance via contractual requirements regarding warranty / indemnification and Bills of Materials / disclosure.</a:t>
            </a:r>
          </a:p>
          <a:p>
            <a:r>
              <a:rPr lang="en-US" dirty="0" smtClean="0"/>
              <a:t>Where</a:t>
            </a:r>
          </a:p>
          <a:p>
            <a:pPr lvl="1"/>
            <a:r>
              <a:rPr lang="en-US" dirty="0" smtClean="0"/>
              <a:t>The company focused on refining the open source policy. It then shifted focus to external requirements via procurement towards suppliers and their obligations to provide accurate Bills of Materials.</a:t>
            </a:r>
          </a:p>
          <a:p>
            <a:r>
              <a:rPr lang="en-US" dirty="0" smtClean="0"/>
              <a:t>When</a:t>
            </a:r>
          </a:p>
          <a:p>
            <a:pPr lvl="1"/>
            <a:r>
              <a:rPr lang="en-US" dirty="0" smtClean="0"/>
              <a:t>The open source compliance activities are continually refined. There is an understanding that there is a need for continued education and obtaining both executive support and budget to support refinement.</a:t>
            </a:r>
            <a:endParaRPr lang="en-US" dirty="0"/>
          </a:p>
        </p:txBody>
      </p:sp>
    </p:spTree>
    <p:extLst>
      <p:ext uri="{BB962C8B-B14F-4D97-AF65-F5344CB8AC3E}">
        <p14:creationId xmlns:p14="http://schemas.microsoft.com/office/powerpoint/2010/main" val="372309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Study </a:t>
            </a:r>
            <a:r>
              <a:rPr lang="en-US" dirty="0"/>
              <a:t># </a:t>
            </a:r>
            <a:r>
              <a:rPr lang="x-none" dirty="0"/>
              <a:t>3</a:t>
            </a:r>
            <a:r>
              <a:rPr lang="en-US" smtClean="0"/>
              <a:t> </a:t>
            </a:r>
            <a:r>
              <a:rPr lang="en-US" dirty="0"/>
              <a:t>- </a:t>
            </a:r>
            <a:r>
              <a:rPr lang="en-US" dirty="0" smtClean="0"/>
              <a:t>Consumer Devices</a:t>
            </a:r>
            <a:endParaRPr lang="en-US" dirty="0"/>
          </a:p>
        </p:txBody>
      </p:sp>
      <p:sp>
        <p:nvSpPr>
          <p:cNvPr id="3" name="Marcador de contenido 2"/>
          <p:cNvSpPr>
            <a:spLocks noGrp="1"/>
          </p:cNvSpPr>
          <p:nvPr>
            <p:ph idx="1"/>
          </p:nvPr>
        </p:nvSpPr>
        <p:spPr/>
        <p:txBody>
          <a:bodyPr>
            <a:normAutofit fontScale="77500" lnSpcReduction="20000"/>
          </a:bodyPr>
          <a:lstStyle/>
          <a:p>
            <a:r>
              <a:rPr lang="en-US" dirty="0" smtClean="0"/>
              <a:t>Who</a:t>
            </a:r>
          </a:p>
          <a:p>
            <a:pPr lvl="1"/>
            <a:r>
              <a:rPr lang="en-US" dirty="0" smtClean="0"/>
              <a:t>A microchip company with 5,000 employees worldwide.</a:t>
            </a:r>
          </a:p>
          <a:p>
            <a:r>
              <a:rPr lang="en-US" dirty="0" smtClean="0"/>
              <a:t>Why</a:t>
            </a:r>
          </a:p>
          <a:p>
            <a:pPr lvl="1"/>
            <a:r>
              <a:rPr lang="en-US" dirty="0" smtClean="0"/>
              <a:t>The company wants to ensure integrity and transparency.</a:t>
            </a:r>
          </a:p>
          <a:p>
            <a:r>
              <a:rPr lang="en-US" dirty="0" smtClean="0"/>
              <a:t>How</a:t>
            </a:r>
          </a:p>
          <a:p>
            <a:pPr lvl="1"/>
            <a:r>
              <a:rPr lang="en-US" dirty="0" smtClean="0"/>
              <a:t>The company deployed scanning tools to capture and analyze open source flowing through the teams. One goal was to clearly separate internal use and external use. The process has an open source manager (ex-engineer), review engineers and final legal approval. The training staff get input from legal, engineers train engineers, and open source questions are addressed with a project management checklist.</a:t>
            </a:r>
          </a:p>
          <a:p>
            <a:r>
              <a:rPr lang="en-US" dirty="0" smtClean="0"/>
              <a:t>Where</a:t>
            </a:r>
          </a:p>
          <a:p>
            <a:pPr lvl="1"/>
            <a:r>
              <a:rPr lang="en-US" dirty="0" smtClean="0"/>
              <a:t>There is one open source manager per team. There is an open source group to deal with policy. There is supervision from legal.</a:t>
            </a:r>
          </a:p>
          <a:p>
            <a:r>
              <a:rPr lang="en-US" dirty="0" smtClean="0"/>
              <a:t>When</a:t>
            </a:r>
          </a:p>
          <a:p>
            <a:pPr lvl="1"/>
            <a:r>
              <a:rPr lang="en-US" dirty="0" smtClean="0"/>
              <a:t>Open source has been reviewed by tools and captured in spreadsheets since 2016. The company is currently working on fully analyzing legacy open source. Training is a continuous process.</a:t>
            </a:r>
            <a:endParaRPr lang="en-US" dirty="0"/>
          </a:p>
        </p:txBody>
      </p:sp>
    </p:spTree>
    <p:extLst>
      <p:ext uri="{BB962C8B-B14F-4D97-AF65-F5344CB8AC3E}">
        <p14:creationId xmlns:p14="http://schemas.microsoft.com/office/powerpoint/2010/main" val="23500979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474</Words>
  <Application>Microsoft Macintosh PowerPoint</Application>
  <PresentationFormat>Custom</PresentationFormat>
  <Paragraphs>33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Tema de Office</vt:lpstr>
      <vt:lpstr>Case Study # 1 - Consumer Devices</vt:lpstr>
      <vt:lpstr>Case Study # 2 - Consumer Devices</vt:lpstr>
      <vt:lpstr>Case Study # 3 - Consumer Devices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Workshop</dc:title>
  <dc:creator>Malcolm Bain</dc:creator>
  <cp:lastModifiedBy>Shane Coughlan</cp:lastModifiedBy>
  <cp:revision>19</cp:revision>
  <dcterms:created xsi:type="dcterms:W3CDTF">2018-04-20T07:32:36Z</dcterms:created>
  <dcterms:modified xsi:type="dcterms:W3CDTF">2018-06-10T13:20:56Z</dcterms:modified>
</cp:coreProperties>
</file>