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83" r:id="rId3"/>
    <p:sldId id="382" r:id="rId4"/>
  </p:sldIdLst>
  <p:sldSz cx="9906000" cy="6858000" type="A4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  <a:srgbClr val="FFCCFF"/>
    <a:srgbClr val="FFFF00"/>
    <a:srgbClr val="99FF66"/>
    <a:srgbClr val="FFCC99"/>
    <a:srgbClr val="FFFF99"/>
    <a:srgbClr val="00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2" autoAdjust="0"/>
    <p:restoredTop sz="84869" autoAdjust="0"/>
  </p:normalViewPr>
  <p:slideViewPr>
    <p:cSldViewPr>
      <p:cViewPr varScale="1">
        <p:scale>
          <a:sx n="122" d="100"/>
          <a:sy n="122" d="100"/>
        </p:scale>
        <p:origin x="-1416" y="-112"/>
      </p:cViewPr>
      <p:guideLst>
        <p:guide orient="horz" pos="2387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fld id="{C44AA761-D904-4563-AA97-C4795CA9B7F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2985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1D636-AD0A-43DF-AC7C-A7251A308AE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66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7403E-EA80-4965-BEC1-CDEF91C4E7E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545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91375" y="0"/>
            <a:ext cx="2232025" cy="61261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6543675" cy="61261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CC2F8-B0BC-4C25-9E9D-0020E75A6ED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765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19" y="1802716"/>
            <a:ext cx="8770432" cy="1440333"/>
          </a:xfrm>
          <a:prstGeom prst="rect">
            <a:avLst/>
          </a:prstGeom>
        </p:spPr>
        <p:txBody>
          <a:bodyPr wrap="none" lIns="30736" tIns="0" rIns="30736" bIns="0" anchor="b" anchorCtr="0">
            <a:noAutofit/>
          </a:bodyPr>
          <a:lstStyle>
            <a:lvl1pPr algn="l">
              <a:defRPr sz="32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19" y="3595653"/>
            <a:ext cx="8770432" cy="1080251"/>
          </a:xfrm>
          <a:prstGeom prst="rect">
            <a:avLst/>
          </a:prstGeom>
        </p:spPr>
        <p:txBody>
          <a:bodyPr wrap="none" lIns="30736" tIns="0" rIns="30736" bIns="0"/>
          <a:lstStyle>
            <a:lvl1pPr marL="0" indent="0" algn="l">
              <a:defRPr sz="21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48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72866">
              <a:defRPr/>
            </a:pPr>
            <a:fld id="{27D7B6D7-B93D-4A81-9951-1EF138C68E07}" type="slidenum">
              <a:rPr lang="en-US" altLang="ja-JP" sz="1500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1072866">
                <a:defRPr/>
              </a:pPr>
              <a:t>‹#›</a:t>
            </a:fld>
            <a:r>
              <a:rPr lang="en-US" altLang="ja-JP" sz="1500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9634205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2"/>
            <a:ext cx="8970000" cy="5114521"/>
          </a:xfrm>
          <a:prstGeom prst="rect">
            <a:avLst/>
          </a:prstGeom>
        </p:spPr>
        <p:txBody>
          <a:bodyPr lIns="77662" tIns="38932" rIns="77662" bIns="38932"/>
          <a:lstStyle>
            <a:lvl1pPr marL="151315" indent="-151315">
              <a:spcBef>
                <a:spcPts val="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+mn-ea"/>
                <a:ea typeface="+mn-ea"/>
              </a:defRPr>
            </a:lvl1pPr>
            <a:lvl2pPr marL="383655" indent="-156712">
              <a:spcBef>
                <a:spcPts val="0"/>
              </a:spcBef>
              <a:buFont typeface="Arial" pitchFamily="34" charset="0"/>
              <a:buChar char="•"/>
              <a:defRPr sz="2300">
                <a:solidFill>
                  <a:schemeClr val="tx1"/>
                </a:solidFill>
                <a:latin typeface="+mn-ea"/>
                <a:ea typeface="+mn-ea"/>
              </a:defRPr>
            </a:lvl2pPr>
            <a:lvl3pPr marL="606611" indent="-145967">
              <a:spcBef>
                <a:spcPts val="0"/>
              </a:spcBef>
              <a:buFont typeface="Arial" pitchFamily="34" charset="0"/>
              <a:buChar char="•"/>
              <a:defRPr sz="1900">
                <a:solidFill>
                  <a:schemeClr val="tx1"/>
                </a:solidFill>
                <a:latin typeface="+mn-ea"/>
                <a:ea typeface="+mn-ea"/>
              </a:defRPr>
            </a:lvl3pPr>
            <a:lvl4pPr marL="838993" indent="-151315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1071373" indent="-156712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8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72866">
              <a:defRPr/>
            </a:pPr>
            <a:fld id="{27D7B6D7-B93D-4A81-9951-1EF138C68E07}" type="slidenum">
              <a:rPr lang="en-US" altLang="ja-JP" sz="1500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1072866">
                <a:defRPr/>
              </a:pPr>
              <a:t>‹#›</a:t>
            </a:fld>
            <a:r>
              <a:rPr lang="en-US" altLang="ja-JP" sz="1500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56976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8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72866">
              <a:defRPr/>
            </a:pPr>
            <a:fld id="{27D7B6D7-B93D-4A81-9951-1EF138C68E07}" type="slidenum">
              <a:rPr lang="en-US" altLang="ja-JP" sz="1500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1072866">
                <a:defRPr/>
              </a:pPr>
              <a:t>‹#›</a:t>
            </a:fld>
            <a:r>
              <a:rPr lang="en-US" altLang="ja-JP" sz="1500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2870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FF8A6-EE54-4210-8F3C-CB7615268D4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772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3D0C7-FBAC-4E2F-B3EE-67DD7DD765C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736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81075"/>
            <a:ext cx="43815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3815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FE1A4-D84F-4FD7-B421-8E89443BA14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909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73A21-F769-4B8F-9EF9-B61693594D9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363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DBEDE-3FD2-467D-B95D-ECC9E8BFD38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985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10578-D3E6-472F-AE39-46045EBBA78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944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D3F74-1EBF-49FB-A377-5BEDF230D59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853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EDC0E-0906-46FE-ADD4-7F1004ACD6C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57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81075"/>
            <a:ext cx="89154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-12700"/>
            <a:ext cx="9906000" cy="655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0"/>
            <a:ext cx="89154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0525" y="398463"/>
            <a:ext cx="5572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8F741FB3-BD6B-40AB-AB61-76A93EAC5D80}" type="slidenum">
              <a:rPr lang="en-US" altLang="ja-JP"/>
              <a:pPr/>
              <a:t>‹#›</a:t>
            </a:fld>
            <a:endParaRPr lang="en-US" altLang="ja-JP"/>
          </a:p>
        </p:txBody>
      </p:sp>
      <p:pic>
        <p:nvPicPr>
          <p:cNvPr id="8" name="図 7" descr="画面の領域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44624"/>
            <a:ext cx="936104" cy="5596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67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8917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78297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167429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556578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91857" indent="-291857" algn="l" rtl="0" eaLnBrk="1" fontAlgn="base" hangingPunct="1">
        <a:spcBef>
          <a:spcPct val="2000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632357" indent="-243149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972858" indent="-194601" algn="l" rtl="0" eaLnBrk="1" fontAlgn="base" hangingPunct="1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362001" indent="-194601" algn="l" rtl="0" eaLnBrk="1" fontAlgn="base" hangingPunct="1">
        <a:spcBef>
          <a:spcPct val="20000"/>
        </a:spcBef>
        <a:spcAft>
          <a:spcPct val="0"/>
        </a:spcAft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751148" indent="-194601" algn="l" rtl="0" eaLnBrk="1" fontAlgn="base" hangingPunct="1">
        <a:spcBef>
          <a:spcPct val="20000"/>
        </a:spcBef>
        <a:spcAft>
          <a:spcPct val="0"/>
        </a:spcAft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140299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529447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2918586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307733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170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297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429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578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5723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4872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014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164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/>
              <a:t>OSS Compliance - </a:t>
            </a:r>
            <a:r>
              <a:rPr kumimoji="1" lang="en-US" altLang="ja-JP" sz="3200" dirty="0"/>
              <a:t>Education</a:t>
            </a:r>
            <a:r>
              <a:rPr lang="ja-JP" altLang="en-US" sz="3200" dirty="0"/>
              <a:t> </a:t>
            </a:r>
            <a:r>
              <a:rPr lang="en-US" altLang="ja-JP" sz="3200" dirty="0"/>
              <a:t>/ Awareness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1</a:t>
            </a:fld>
            <a:endParaRPr lang="en-US" altLang="ja-JP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75629"/>
              </p:ext>
            </p:extLst>
          </p:nvPr>
        </p:nvGraphicFramePr>
        <p:xfrm>
          <a:off x="389945" y="847760"/>
          <a:ext cx="9126110" cy="58648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2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973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751">
                <a:tc gridSpan="2"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Company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Sony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Wiki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OK</a:t>
                      </a:r>
                      <a:r>
                        <a:rPr kumimoji="1" lang="ja-JP" alt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</a:rPr>
                        <a:t>NG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3751">
                <a:tc gridSpan="2"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Presenter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Hiroyuki Fukuchi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2018/6/5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5000">
                <a:tc gridSpan="5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800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OSS training (9hours,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 4times/year)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   + customized course for each development site (Japan and abroad)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OSS community training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Freshman training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E-learning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 (including non-engineer)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2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Fostering next-gen. leaders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Education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 to non-engineers, suppliers, subcontracting companies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Open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 sourcing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565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Sample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Trainer lectures on OSS with belief and enthusiasm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“Our company encourages employees to use OSS actively”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“Many engineers want to build a good world through developing OSS”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It is important to understand the background of each OSS license, and intention of developers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It is important to understand the time of distributing OSS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There are quizzes of use cases where non engineers are involved in OSS distribution. These quizzes make non engineers aware of their responsibility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Episodes related with a community experienced by the trainer give good impression to trainees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By categorizing with few patterns, Sony’s examples of Open Sourcing are explained.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Maintainers undertake</a:t>
                      </a: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 trainers, who explain real activities in a community</a:t>
                      </a:r>
                      <a:endParaRPr kumimoji="1" lang="en-US" altLang="ja-JP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 bwMode="auto">
          <a:xfrm>
            <a:off x="7905328" y="886693"/>
            <a:ext cx="504056" cy="31005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510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/>
              <a:t>OSS</a:t>
            </a:r>
            <a:r>
              <a:rPr kumimoji="1" lang="ja-JP" altLang="en-US" sz="3200" dirty="0"/>
              <a:t>コンプライアンス ～教育・啓発～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2</a:t>
            </a:fld>
            <a:endParaRPr lang="en-US" altLang="ja-JP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85185"/>
              </p:ext>
            </p:extLst>
          </p:nvPr>
        </p:nvGraphicFramePr>
        <p:xfrm>
          <a:off x="416496" y="847760"/>
          <a:ext cx="9126110" cy="60655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43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973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6509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会社名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ソニー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Wiki</a:t>
                      </a: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掲載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OK</a:t>
                      </a:r>
                      <a:r>
                        <a:rPr kumimoji="1" lang="ja-JP" alt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</a:rPr>
                        <a:t>NG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509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記載者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福地弘行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記載日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2018/6/5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778">
                <a:tc gridSpan="4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2711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実施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事項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研修（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時間、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回／年）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　　＋個別にカスタマイズして国内外拠点で随時開催　　約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700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名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コミュニティ連携研修（概論、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Contribution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新入社員研修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E-Learning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　（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SW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開発者以外も想定）　　約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19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課題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など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次世代リーダーの育成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SW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開発者以外への浸透、サプライチェーンや協力会社への対応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利用から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開示へ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287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こんな感じで話すことがあります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講師が信念と熱意をもって語る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基本方針　「会社として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の積極的な利用を促進しています」　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コミュニティ視点　「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で世界を良くしようと考えている開発者がたくさんいます」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ライセンスが作られた背景や開発者の意図を理解してもらう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頒布というタイミングの重要性を認識してもらう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開発以外の担当が登場するユースケースをクイズ形式で提示　（当事者意識を持ってもらう）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実際にコミュニティとの間で経験したエピソードを話すことで、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をリアルに感じてもらう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開示事例をパターンに分けて複数紹介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Maintainer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にコミュニティで行われている実際の開発活動を紹介してもらう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 bwMode="auto">
          <a:xfrm>
            <a:off x="7905328" y="886693"/>
            <a:ext cx="504056" cy="31005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383270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P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P創英角ｺﾞｼｯｸUB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_wide_D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 w="28575">
          <a:solidFill>
            <a:schemeClr val="accent1">
              <a:lumMod val="75000"/>
            </a:schemeClr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18986</TotalTime>
  <Words>285</Words>
  <Application>Microsoft Macintosh PowerPoint</Application>
  <PresentationFormat>A4 Paper (210x297 mm)</PresentationFormat>
  <Paragraphs>62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標準デザイン</vt:lpstr>
      <vt:lpstr>1_Template_wide_D</vt:lpstr>
      <vt:lpstr>OSS Compliance - Education / Awareness</vt:lpstr>
      <vt:lpstr>OSSコンプライアンス ～教育・啓発～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S.Kato</dc:creator>
  <cp:lastModifiedBy>Shane Coughlan</cp:lastModifiedBy>
  <cp:revision>954</cp:revision>
  <dcterms:created xsi:type="dcterms:W3CDTF">2006-04-18T03:56:29Z</dcterms:created>
  <dcterms:modified xsi:type="dcterms:W3CDTF">2018-09-21T08:34:44Z</dcterms:modified>
</cp:coreProperties>
</file>