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3"/>
  </p:notesMasterIdLst>
  <p:sldIdLst>
    <p:sldId id="256" r:id="rId2"/>
  </p:sldIdLst>
  <p:sldSz cx="12192000" cy="6858000"/>
  <p:notesSz cx="6881813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5"/>
    <p:restoredTop sz="68793" autoAdjust="0"/>
  </p:normalViewPr>
  <p:slideViewPr>
    <p:cSldViewPr snapToGrid="0">
      <p:cViewPr varScale="1">
        <p:scale>
          <a:sx n="55" d="100"/>
          <a:sy n="55" d="100"/>
        </p:scale>
        <p:origin x="208" y="4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2" d="100"/>
        <a:sy n="11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82118" cy="46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98101" y="0"/>
            <a:ext cx="2982118" cy="46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42900" y="696912"/>
            <a:ext cx="6196012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2982118" cy="46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98101" y="8829967"/>
            <a:ext cx="2982118" cy="46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8153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0" y="6737350"/>
            <a:ext cx="4029074" cy="120649"/>
          </a:xfrm>
          <a:prstGeom prst="rect">
            <a:avLst/>
          </a:prstGeom>
          <a:solidFill>
            <a:srgbClr val="E65A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4081462" y="6737350"/>
            <a:ext cx="4029074" cy="120649"/>
          </a:xfrm>
          <a:prstGeom prst="rect">
            <a:avLst/>
          </a:prstGeom>
          <a:solidFill>
            <a:srgbClr val="0084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162925" y="6737350"/>
            <a:ext cx="4029074" cy="120649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1447800" y="3419475"/>
            <a:ext cx="9144000" cy="1247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1447800" y="4667250"/>
            <a:ext cx="9144000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4C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4038600" y="61563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5019675" y="1914525"/>
            <a:ext cx="7172324" cy="1808162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" name="Google Shape;4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5800725"/>
            <a:ext cx="1425574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914525"/>
            <a:ext cx="4070350" cy="180816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5153023" y="1914525"/>
            <a:ext cx="7038976" cy="1807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ftr" idx="11"/>
          </p:nvPr>
        </p:nvSpPr>
        <p:spPr>
          <a:xfrm>
            <a:off x="403860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5800725"/>
            <a:ext cx="1425574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/>
          <p:nvPr/>
        </p:nvSpPr>
        <p:spPr>
          <a:xfrm>
            <a:off x="0" y="6737350"/>
            <a:ext cx="4029074" cy="120649"/>
          </a:xfrm>
          <a:prstGeom prst="rect">
            <a:avLst/>
          </a:prstGeom>
          <a:solidFill>
            <a:srgbClr val="E65A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6"/>
          <p:cNvSpPr/>
          <p:nvPr/>
        </p:nvSpPr>
        <p:spPr>
          <a:xfrm>
            <a:off x="4081462" y="6737350"/>
            <a:ext cx="4029074" cy="120649"/>
          </a:xfrm>
          <a:prstGeom prst="rect">
            <a:avLst/>
          </a:prstGeom>
          <a:solidFill>
            <a:srgbClr val="0084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6"/>
          <p:cNvSpPr/>
          <p:nvPr/>
        </p:nvSpPr>
        <p:spPr>
          <a:xfrm>
            <a:off x="8162925" y="6737350"/>
            <a:ext cx="4029074" cy="120649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386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386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dt" idx="10"/>
          </p:nvPr>
        </p:nvSpPr>
        <p:spPr>
          <a:xfrm>
            <a:off x="9063038" y="6194425"/>
            <a:ext cx="11334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ftr" idx="11"/>
          </p:nvPr>
        </p:nvSpPr>
        <p:spPr>
          <a:xfrm>
            <a:off x="4038600" y="61944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10220325" y="6194425"/>
            <a:ext cx="11334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9063038" y="6194425"/>
            <a:ext cx="11334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1944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220325" y="6194425"/>
            <a:ext cx="11334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1;p21">
            <a:extLst>
              <a:ext uri="{FF2B5EF4-FFF2-40B4-BE49-F238E27FC236}">
                <a16:creationId xmlns:a16="http://schemas.microsoft.com/office/drawing/2014/main" id="{24A69BBE-62EF-1F4B-8BF8-47879C1CB369}"/>
              </a:ext>
            </a:extLst>
          </p:cNvPr>
          <p:cNvSpPr txBox="1">
            <a:spLocks/>
          </p:cNvSpPr>
          <p:nvPr/>
        </p:nvSpPr>
        <p:spPr>
          <a:xfrm>
            <a:off x="3317884" y="448329"/>
            <a:ext cx="8340330" cy="598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l">
              <a:buClr>
                <a:srgbClr val="00B4C2"/>
              </a:buClr>
              <a:buSzPts val="900"/>
              <a:buFont typeface="Calibri"/>
              <a:buNone/>
            </a:pPr>
            <a:endParaRPr lang="en-US" sz="2400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>
              <a:buClr>
                <a:srgbClr val="00B4C2"/>
              </a:buClr>
              <a:buSzPts val="900"/>
              <a:buFont typeface="Calibri"/>
              <a:buNone/>
            </a:pPr>
            <a:r>
              <a:rPr lang="en-US" sz="2400" dirty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The OpenChain Project defines the key requirements for a quality compliance program.</a:t>
            </a:r>
          </a:p>
          <a:p>
            <a:pPr algn="l">
              <a:buClr>
                <a:srgbClr val="00B4C2"/>
              </a:buClr>
              <a:buSzPts val="900"/>
              <a:buFont typeface="Calibri"/>
              <a:buNone/>
            </a:pPr>
            <a:r>
              <a:rPr lang="en-US" sz="2400" dirty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algn="l">
              <a:buClr>
                <a:srgbClr val="00B4C2"/>
              </a:buClr>
              <a:buSzPts val="900"/>
              <a:buFont typeface="Calibri"/>
              <a:buNone/>
            </a:pPr>
            <a:endParaRPr lang="en-US" sz="2400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>
              <a:buClr>
                <a:srgbClr val="00B4C2"/>
              </a:buClr>
              <a:buSzPts val="900"/>
              <a:buFont typeface="Calibri"/>
              <a:buNone/>
            </a:pPr>
            <a:endParaRPr lang="en-US" sz="2400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>
              <a:buClr>
                <a:srgbClr val="00B4C2"/>
              </a:buClr>
              <a:buSzPts val="900"/>
              <a:buFont typeface="Calibri"/>
              <a:buNone/>
            </a:pPr>
            <a:endParaRPr lang="en-US" sz="2400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>
              <a:buClr>
                <a:srgbClr val="00B4C2"/>
              </a:buClr>
              <a:buSzPts val="900"/>
              <a:buFont typeface="Calibri"/>
              <a:buNone/>
            </a:pPr>
            <a:endParaRPr lang="en-US" sz="2400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>
              <a:buClr>
                <a:srgbClr val="00B4C2"/>
              </a:buClr>
              <a:buSzPts val="900"/>
              <a:buFont typeface="Calibri"/>
              <a:buNone/>
            </a:pPr>
            <a:endParaRPr lang="en-US" sz="2400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>
              <a:buClr>
                <a:srgbClr val="00B4C2"/>
              </a:buClr>
              <a:buSzPts val="900"/>
            </a:pPr>
            <a:endParaRPr lang="en-US" sz="2400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>
              <a:buClr>
                <a:srgbClr val="00B4C2"/>
              </a:buClr>
              <a:buSzPts val="900"/>
            </a:pPr>
            <a:endParaRPr lang="en-US" sz="2400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>
              <a:buClr>
                <a:srgbClr val="00B4C2"/>
              </a:buClr>
              <a:buSzPts val="900"/>
            </a:pPr>
            <a:r>
              <a:rPr lang="en-US" sz="2400" dirty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It is a simple, effective standard for organizations of all sizes in all markets. It is openly developed and freely available to all.</a:t>
            </a:r>
          </a:p>
          <a:p>
            <a:pPr algn="l">
              <a:buClr>
                <a:srgbClr val="00B4C2"/>
              </a:buClr>
              <a:buSzPts val="900"/>
              <a:buFont typeface="Calibri"/>
              <a:buNone/>
            </a:pPr>
            <a:endParaRPr lang="en-US" sz="2400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>
              <a:buClr>
                <a:srgbClr val="00B4C2"/>
              </a:buClr>
              <a:buSzPts val="900"/>
              <a:buFont typeface="Calibri"/>
              <a:buNone/>
            </a:pPr>
            <a:r>
              <a:rPr lang="en-US" sz="2400" dirty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The OpenChain Project is supported by extensive reference material, free online self-certification and a vibrant community.</a:t>
            </a:r>
          </a:p>
          <a:p>
            <a:pPr algn="l">
              <a:buClr>
                <a:srgbClr val="00B4C2"/>
              </a:buClr>
              <a:buSzPts val="900"/>
              <a:buFont typeface="Calibri"/>
              <a:buNone/>
            </a:pPr>
            <a:endParaRPr lang="en-US" sz="2400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>
              <a:buClr>
                <a:srgbClr val="00B4C2"/>
              </a:buClr>
              <a:buSzPts val="900"/>
            </a:pPr>
            <a:r>
              <a:rPr lang="en-US" sz="2400" dirty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Learn more: </a:t>
            </a:r>
            <a:r>
              <a:rPr lang="en-US" sz="2400" dirty="0" err="1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www.openchainproject.org</a:t>
            </a:r>
            <a:endParaRPr lang="en-US" sz="2400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>
              <a:buClr>
                <a:srgbClr val="00B4C2"/>
              </a:buClr>
              <a:buSzPts val="900"/>
            </a:pPr>
            <a:endParaRPr lang="en-US" sz="2400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BF5BE4-A392-DE4F-B81C-99B3A0266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22" y="2146168"/>
            <a:ext cx="1881370" cy="188137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92FB5C-4639-BB4C-85BF-A379C76F0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86" y="4415246"/>
            <a:ext cx="1991643" cy="188137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Google Shape;16;p2">
            <a:extLst>
              <a:ext uri="{FF2B5EF4-FFF2-40B4-BE49-F238E27FC236}">
                <a16:creationId xmlns:a16="http://schemas.microsoft.com/office/drawing/2014/main" id="{D3FAB523-3139-ED49-AC4C-16DF08F1A8D3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7916" y="380994"/>
            <a:ext cx="2483382" cy="1377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AB8B1-A143-2041-813D-73804A8122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7225" y="1483152"/>
            <a:ext cx="6684898" cy="2263543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66</Words>
  <Application>Microsoft Macintosh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Coughlan Shane</cp:lastModifiedBy>
  <cp:revision>10</cp:revision>
  <dcterms:created xsi:type="dcterms:W3CDTF">2019-03-08T07:08:56Z</dcterms:created>
  <dcterms:modified xsi:type="dcterms:W3CDTF">2019-04-02T08:16:24Z</dcterms:modified>
</cp:coreProperties>
</file>