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96" r:id="rId3"/>
    <p:sldId id="395" r:id="rId4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87" autoAdjust="0"/>
    <p:restoredTop sz="84887" autoAdjust="0"/>
  </p:normalViewPr>
  <p:slideViewPr>
    <p:cSldViewPr>
      <p:cViewPr varScale="1">
        <p:scale>
          <a:sx n="110" d="100"/>
          <a:sy n="110" d="100"/>
        </p:scale>
        <p:origin x="2568" y="176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6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21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8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63420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51315" indent="-151315">
              <a:spcBef>
                <a:spcPts val="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383655" indent="-156712">
              <a:spcBef>
                <a:spcPts val="0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n-ea"/>
                <a:ea typeface="+mn-ea"/>
              </a:defRPr>
            </a:lvl2pPr>
            <a:lvl3pPr marL="606611" indent="-145967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n-ea"/>
                <a:ea typeface="+mn-ea"/>
              </a:defRPr>
            </a:lvl3pPr>
            <a:lvl4pPr marL="838993" indent="-151315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1071373" indent="-156712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697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87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8917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8297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7429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6578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1857" indent="-291857" algn="l" rtl="0" eaLnBrk="1" fontAlgn="base" hangingPunct="1">
        <a:spcBef>
          <a:spcPct val="2000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632357" indent="-243149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972858" indent="-194601" algn="l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362001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751148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140299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529447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2918586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07733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7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297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429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578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723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872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01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16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OSS Compliance - </a:t>
            </a:r>
            <a:r>
              <a:rPr kumimoji="1" lang="en-US" altLang="ja-JP" sz="3200" dirty="0"/>
              <a:t>Education</a:t>
            </a:r>
            <a:r>
              <a:rPr lang="ja-JP" altLang="en-US" sz="3200" dirty="0"/>
              <a:t> </a:t>
            </a:r>
            <a:r>
              <a:rPr lang="en-US" altLang="ja-JP" sz="3200" dirty="0"/>
              <a:t>/ Awareness</a:t>
            </a:r>
            <a:endParaRPr kumimoji="1" lang="ja-JP" altLang="en-US" sz="3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5441"/>
              </p:ext>
            </p:extLst>
          </p:nvPr>
        </p:nvGraphicFramePr>
        <p:xfrm>
          <a:off x="416496" y="692697"/>
          <a:ext cx="9126110" cy="61489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7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038">
                <a:tc gridSpan="2"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Company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FUJITSU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31">
                <a:tc gridSpan="2"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Ｉ</a:t>
                      </a:r>
                      <a:r>
                        <a:rPr kumimoji="1" lang="en-US" altLang="ja-JP">
                          <a:solidFill>
                            <a:schemeClr val="tx1"/>
                          </a:solidFill>
                        </a:rPr>
                        <a:t>NTELLECTUAL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>
                          <a:solidFill>
                            <a:schemeClr val="tx1"/>
                          </a:solidFill>
                        </a:rPr>
                        <a:t>PROPERTY INNOVATION</a:t>
                      </a:r>
                      <a:r>
                        <a:rPr kumimoji="1" lang="en-US" altLang="ja-JP" baseline="0">
                          <a:solidFill>
                            <a:schemeClr val="tx1"/>
                          </a:solidFill>
                        </a:rPr>
                        <a:t> DIV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．</a:t>
                      </a:r>
                      <a:r>
                        <a:rPr kumimoji="1" lang="en-US" altLang="ja-JP">
                          <a:solidFill>
                            <a:schemeClr val="tx1"/>
                          </a:solidFill>
                        </a:rPr>
                        <a:t>Yoshiko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Ohuchi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2018/06/08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44">
                <a:tc gridSpan="5">
                  <a:txBody>
                    <a:bodyPr/>
                    <a:lstStyle/>
                    <a:p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The followings are education programs provided by Intellectual property divisions(separately, e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ach business group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has its own education program)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-learning programs(20-30 mins) about the below topics are provided: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　①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OSS basics(all employee)</a:t>
                      </a:r>
                      <a:r>
                        <a:rPr kumimoji="1" lang="ja-JP" altLang="en-US" sz="1600" b="0" baseline="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Measures to be taken in development phases(engineer)</a:t>
                      </a:r>
                      <a:r>
                        <a:rPr kumimoji="1" lang="ja-JP" altLang="en-US" sz="1600" b="0" baseline="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Distinguish GPL propagation(engineer)</a:t>
                      </a:r>
                      <a:r>
                        <a:rPr kumimoji="1" lang="ja-JP" altLang="en-US" sz="1600" b="0" baseline="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④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Investigation and observance of License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engineer)</a:t>
                      </a:r>
                      <a:r>
                        <a:rPr kumimoji="1" lang="ja-JP" altLang="en-US" sz="1600" b="0" baseline="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⑤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Notes for entrusted development(sales) 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Lectures are held based on request of business units(based on purchasing div.’s request, give lectures to management and engineers of outside software vendor)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Teaching materials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for the above programs are re-constructed and distributed to foreign group company(in English, Chinese, Korea, and Japanese)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Some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materials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disclosed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among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companies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：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“OSS usage guide”, “OSS community participation guideline”, “Checkpoints for disclose programs as OSS” etc.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1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Correct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understanding of intellectual property rights is required before OSS education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Misunderstanding caused by info. on the internet prevents correct license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interpretation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6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Practical use of OSS is necessary for software business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Explain important notices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for using OSS(trying not to use the word “risk”)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Introduce trouble examples based on foreign litigation or information on the internet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Explain important points that are often misunderstood, by presenting easy Yes/No quiz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Frequently, a plurality of licenses are included in downloaded OSS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905328" y="764704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03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OSS</a:t>
            </a:r>
            <a:r>
              <a:rPr kumimoji="1" lang="ja-JP" altLang="en-US" sz="3200" dirty="0"/>
              <a:t>コンプライアンス ～教育・啓発～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98068"/>
              </p:ext>
            </p:extLst>
          </p:nvPr>
        </p:nvGraphicFramePr>
        <p:xfrm>
          <a:off x="416496" y="692696"/>
          <a:ext cx="912611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富士通株式会社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solidFill>
                            <a:schemeClr val="tx1"/>
                          </a:solidFill>
                        </a:rPr>
                        <a:t>知的財産イノベーション統括部　大内 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佳子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2018/06/08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32">
                <a:tc gridSpan="4">
                  <a:txBody>
                    <a:bodyPr/>
                    <a:lstStyle/>
                    <a:p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実施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事項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各ビジネスグループ毎に教育を実施しているため、今回は、知財部門の教育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を紹介。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以下に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関する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E-learning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教育を対象者へ実施（各コース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分～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分）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の基本事項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全員</a:t>
                      </a:r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、　　②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開発フェーズ毎に必要な実施事項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技術者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b="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b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GPL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伝播の判断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技術者</a:t>
                      </a:r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、 ④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ライセンスの調査と遵守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技術者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b="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b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⑤受託開発での留意事項（営業）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・部門からの依頼により個別に集合教育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を実施</a:t>
                      </a:r>
                      <a:br>
                        <a:rPr kumimoji="1" lang="en-US" altLang="ja-JP" b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　（購買部門からの依頼により、発注先の経営層と開発者に説明実施）</a:t>
                      </a:r>
                      <a:b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・海外グループ会社へ上記教材を再構成して提供（英語、中国語、韓国語、日本語）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・資料として、「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利活用ガイド」、「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コミュニティ参加ガイドライン」、「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化のチェックポイント」、その他をグループ内に公開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など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教育の前に知的財産権の正しい理解が必要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ネット情報等による誤解がライセンス解釈の理解を妨げる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62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こんな感じで説明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・ソフトウェアビジネスに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利活用は必須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を利用する際の留意事項を説明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リスク”はできるだけ使わないように</a:t>
                      </a:r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したい）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・海外の訴訟事例や国内のネット情報からトラブル事例を紹介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誤解していそうな内容を簡単な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Yes/No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クイズ形式で説明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・ダウンロードした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の中に、複数のライセンスが含まれていることが多い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905328" y="742756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15345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18988</TotalTime>
  <Words>483</Words>
  <Application>Microsoft Macintosh PowerPoint</Application>
  <PresentationFormat>A4 Paper (210x297 mm)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HGP創英角ｺﾞｼｯｸUB</vt:lpstr>
      <vt:lpstr>メイリオ</vt:lpstr>
      <vt:lpstr>ＭＳ Ｐゴシック</vt:lpstr>
      <vt:lpstr>ＭＳ Ｐ明朝</vt:lpstr>
      <vt:lpstr>Adobe Gothic Std B</vt:lpstr>
      <vt:lpstr>Arial</vt:lpstr>
      <vt:lpstr>Arial Black</vt:lpstr>
      <vt:lpstr>Myriad Pro</vt:lpstr>
      <vt:lpstr>Segoe UI</vt:lpstr>
      <vt:lpstr>Segoe UI Symbol</vt:lpstr>
      <vt:lpstr>Tahoma</vt:lpstr>
      <vt:lpstr>Times New Roman</vt:lpstr>
      <vt:lpstr>標準デザイン</vt:lpstr>
      <vt:lpstr>1_Template_wide_D</vt:lpstr>
      <vt:lpstr>OSS Compliance - Education / Awareness</vt:lpstr>
      <vt:lpstr>OSSコンプライアンス ～教育・啓発～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Shane Coughlan</cp:lastModifiedBy>
  <cp:revision>955</cp:revision>
  <dcterms:created xsi:type="dcterms:W3CDTF">2006-04-18T03:56:29Z</dcterms:created>
  <dcterms:modified xsi:type="dcterms:W3CDTF">2018-09-28T06:09:21Z</dcterms:modified>
</cp:coreProperties>
</file>