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380" r:id="rId3"/>
    <p:sldId id="379" r:id="rId4"/>
    <p:sldId id="385" r:id="rId5"/>
    <p:sldId id="384" r:id="rId6"/>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extLst>
    <p:ext uri="{EFAFB233-063F-42B5-8137-9DF3F51BA10A}">
      <p15:sldGuideLst xmlns:p15="http://schemas.microsoft.com/office/powerpoint/2012/main">
        <p15:guide id="1" orient="horz" pos="2387">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FFCC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7" autoAdjust="0"/>
    <p:restoredTop sz="84887" autoAdjust="0"/>
  </p:normalViewPr>
  <p:slideViewPr>
    <p:cSldViewPr>
      <p:cViewPr varScale="1">
        <p:scale>
          <a:sx n="110" d="100"/>
          <a:sy n="110" d="100"/>
        </p:scale>
        <p:origin x="2568" y="176"/>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3</a:t>
            </a:fld>
            <a:endParaRPr lang="en-US" altLang="ja-JP"/>
          </a:p>
        </p:txBody>
      </p:sp>
    </p:spTree>
    <p:extLst>
      <p:ext uri="{BB962C8B-B14F-4D97-AF65-F5344CB8AC3E}">
        <p14:creationId xmlns:p14="http://schemas.microsoft.com/office/powerpoint/2010/main" val="292927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4</a:t>
            </a:fld>
            <a:endParaRPr lang="en-US" altLang="ja-JP"/>
          </a:p>
        </p:txBody>
      </p:sp>
    </p:spTree>
    <p:extLst>
      <p:ext uri="{BB962C8B-B14F-4D97-AF65-F5344CB8AC3E}">
        <p14:creationId xmlns:p14="http://schemas.microsoft.com/office/powerpoint/2010/main" val="209003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a:t>マスター タイトルの書式設定</a:t>
            </a:r>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2018 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pPr/>
              <a:t>‹#›</a:t>
            </a:fld>
            <a:endParaRPr lang="en-US" altLang="ja-JP"/>
          </a:p>
        </p:txBody>
      </p:sp>
      <p:pic>
        <p:nvPicPr>
          <p:cNvPr id="8" name="図 7" descr="画面の領域"/>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801121945"/>
              </p:ext>
            </p:extLst>
          </p:nvPr>
        </p:nvGraphicFramePr>
        <p:xfrm>
          <a:off x="389945" y="847760"/>
          <a:ext cx="9126110" cy="548632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288032">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anonymous</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gridSpan="2">
                  <a:txBody>
                    <a:bodyPr/>
                    <a:lstStyle/>
                    <a:p>
                      <a:r>
                        <a:rPr kumimoji="1" lang="en-US" altLang="ja-JP" sz="1800" b="0" dirty="0">
                          <a:solidFill>
                            <a:schemeClr val="tx1"/>
                          </a:solidFill>
                        </a:rPr>
                        <a:t>Presenter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anonymous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Poster 2-4/year</a:t>
                      </a:r>
                    </a:p>
                    <a:p>
                      <a:pPr marL="174625" indent="-174625">
                        <a:buFont typeface="Arial" panose="020B0604020202020204" pitchFamily="34" charset="0"/>
                        <a:buChar char="•"/>
                      </a:pPr>
                      <a:r>
                        <a:rPr kumimoji="1" lang="en-US" altLang="ja-JP" b="0" dirty="0">
                          <a:solidFill>
                            <a:schemeClr val="tx1"/>
                          </a:solidFill>
                          <a:highlight>
                            <a:srgbClr val="00FFFF"/>
                          </a:highlight>
                        </a:rPr>
                        <a:t>Presentation in my unit of my company</a:t>
                      </a:r>
                      <a:r>
                        <a:rPr kumimoji="1" lang="ja-JP" altLang="en-US" b="0" dirty="0">
                          <a:solidFill>
                            <a:schemeClr val="tx1"/>
                          </a:solidFill>
                          <a:highlight>
                            <a:srgbClr val="00FFFF"/>
                          </a:highlight>
                        </a:rPr>
                        <a:t>　</a:t>
                      </a:r>
                      <a:r>
                        <a:rPr kumimoji="1" lang="en-US" altLang="ja-JP" b="0" dirty="0">
                          <a:solidFill>
                            <a:schemeClr val="tx1"/>
                          </a:solidFill>
                          <a:highlight>
                            <a:srgbClr val="00FFFF"/>
                          </a:highlight>
                        </a:rPr>
                        <a:t>(20 people)</a:t>
                      </a:r>
                    </a:p>
                    <a:p>
                      <a:pPr marL="174625" indent="-174625">
                        <a:buFont typeface="Arial" panose="020B0604020202020204" pitchFamily="34" charset="0"/>
                        <a:buChar char="•"/>
                      </a:pPr>
                      <a:r>
                        <a:rPr kumimoji="1" lang="en-US" altLang="ja-JP" b="0" dirty="0">
                          <a:solidFill>
                            <a:schemeClr val="tx1"/>
                          </a:solidFill>
                        </a:rPr>
                        <a:t>Talking about the Compliance in Open Source Community’s Study group at Osaka</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I cannot measure of effect of posters</a:t>
                      </a:r>
                    </a:p>
                    <a:p>
                      <a:pPr marL="174625" indent="-174625">
                        <a:buFont typeface="Arial" panose="020B0604020202020204" pitchFamily="34" charset="0"/>
                        <a:buChar char="•"/>
                      </a:pPr>
                      <a:r>
                        <a:rPr kumimoji="1" lang="en-US" altLang="ja-JP" b="0" dirty="0">
                          <a:solidFill>
                            <a:schemeClr val="tx1"/>
                          </a:solidFill>
                        </a:rPr>
                        <a:t>My bosses cannot ignore the compliance but will not change their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6" name="テキスト ボックス 5">
            <a:extLst>
              <a:ext uri="{FF2B5EF4-FFF2-40B4-BE49-F238E27FC236}">
                <a16:creationId xmlns:a16="http://schemas.microsoft.com/office/drawing/2014/main" id="{B6FB3F56-613F-4911-9D2F-6A3219DFFE0D}"/>
              </a:ext>
            </a:extLst>
          </p:cNvPr>
          <p:cNvSpPr txBox="1"/>
          <p:nvPr/>
        </p:nvSpPr>
        <p:spPr>
          <a:xfrm>
            <a:off x="2118608" y="3861048"/>
            <a:ext cx="7350720" cy="1477328"/>
          </a:xfrm>
          <a:prstGeom prst="rect">
            <a:avLst/>
          </a:prstGeom>
          <a:solidFill>
            <a:srgbClr val="00FFFF"/>
          </a:solidFill>
        </p:spPr>
        <p:txBody>
          <a:bodyPr wrap="square" rtlCol="0">
            <a:spAutoFit/>
          </a:bodyPr>
          <a:lstStyle/>
          <a:p>
            <a:r>
              <a:rPr lang="en-US" altLang="ja-JP" dirty="0"/>
              <a:t>For</a:t>
            </a:r>
            <a:r>
              <a:rPr lang="ja-JP" altLang="en-US"/>
              <a:t> </a:t>
            </a:r>
            <a:r>
              <a:rPr lang="en-US" altLang="ja-JP" dirty="0"/>
              <a:t>Beginner</a:t>
            </a:r>
            <a:endParaRPr kumimoji="1" lang="en-US" altLang="ja-JP" dirty="0"/>
          </a:p>
          <a:p>
            <a:r>
              <a:rPr lang="en-US" altLang="ja-JP" dirty="0"/>
              <a:t>T</a:t>
            </a:r>
            <a:r>
              <a:rPr kumimoji="1" lang="en-US" altLang="ja-JP" dirty="0"/>
              <a:t>he Compliance in World, the Policy, Overview of Licenses, Checking License and my work</a:t>
            </a:r>
          </a:p>
          <a:p>
            <a:r>
              <a:rPr lang="ja-JP" altLang="en-US" dirty="0"/>
              <a:t>→</a:t>
            </a:r>
            <a:r>
              <a:rPr lang="en-US" altLang="ja-JP" dirty="0"/>
              <a:t>Audience may think importance of compliance</a:t>
            </a:r>
          </a:p>
          <a:p>
            <a:r>
              <a:rPr kumimoji="1" lang="ja-JP" altLang="en-US" dirty="0"/>
              <a:t>→</a:t>
            </a:r>
            <a:r>
              <a:rPr kumimoji="1" lang="en-US" altLang="ja-JP" dirty="0"/>
              <a:t>We require not to do anything.</a:t>
            </a:r>
          </a:p>
        </p:txBody>
      </p:sp>
      <p:sp>
        <p:nvSpPr>
          <p:cNvPr id="7" name="テキスト ボックス 6">
            <a:extLst>
              <a:ext uri="{FF2B5EF4-FFF2-40B4-BE49-F238E27FC236}">
                <a16:creationId xmlns:a16="http://schemas.microsoft.com/office/drawing/2014/main" id="{3F40F4D2-90DB-41B2-91F7-A4A3E0C0B748}"/>
              </a:ext>
            </a:extLst>
          </p:cNvPr>
          <p:cNvSpPr txBox="1"/>
          <p:nvPr/>
        </p:nvSpPr>
        <p:spPr>
          <a:xfrm>
            <a:off x="2118608" y="5388614"/>
            <a:ext cx="7350720" cy="923330"/>
          </a:xfrm>
          <a:prstGeom prst="rect">
            <a:avLst/>
          </a:prstGeom>
          <a:noFill/>
          <a:ln>
            <a:solidFill>
              <a:schemeClr val="accent2"/>
            </a:solidFill>
          </a:ln>
        </p:spPr>
        <p:txBody>
          <a:bodyPr wrap="square" rtlCol="0">
            <a:spAutoFit/>
          </a:bodyPr>
          <a:lstStyle/>
          <a:p>
            <a:r>
              <a:rPr lang="en-US" altLang="ja-JP" dirty="0"/>
              <a:t>For</a:t>
            </a:r>
            <a:r>
              <a:rPr lang="ja-JP" altLang="en-US" dirty="0"/>
              <a:t> </a:t>
            </a:r>
            <a:r>
              <a:rPr lang="en-US" altLang="ja-JP" dirty="0"/>
              <a:t>IT community</a:t>
            </a:r>
            <a:endParaRPr kumimoji="1" lang="en-US" altLang="ja-JP" dirty="0"/>
          </a:p>
          <a:p>
            <a:r>
              <a:rPr kumimoji="1" lang="en-US" altLang="ja-JP" dirty="0"/>
              <a:t>Work of License officer</a:t>
            </a:r>
            <a:r>
              <a:rPr lang="en-US" altLang="ja-JP" dirty="0"/>
              <a:t> and</a:t>
            </a:r>
            <a:r>
              <a:rPr kumimoji="1" lang="en-US" altLang="ja-JP" dirty="0"/>
              <a:t> real pitfalls</a:t>
            </a:r>
          </a:p>
          <a:p>
            <a:r>
              <a:rPr lang="ja-JP" altLang="en-US"/>
              <a:t>→</a:t>
            </a:r>
            <a:r>
              <a:rPr lang="en-US" altLang="ja-JP" dirty="0"/>
              <a:t>Audience suggest WordPress Community. </a:t>
            </a:r>
            <a:endParaRPr kumimoji="1" lang="en-US" altLang="ja-JP" dirty="0"/>
          </a:p>
        </p:txBody>
      </p:sp>
    </p:spTree>
    <p:extLst>
      <p:ext uri="{BB962C8B-B14F-4D97-AF65-F5344CB8AC3E}">
        <p14:creationId xmlns:p14="http://schemas.microsoft.com/office/powerpoint/2010/main" val="136678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213025544"/>
              </p:ext>
            </p:extLst>
          </p:nvPr>
        </p:nvGraphicFramePr>
        <p:xfrm>
          <a:off x="416496" y="847760"/>
          <a:ext cx="9126110" cy="527296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288032">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某社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2312">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匿名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2018/05/25</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26856">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ポスター掲示 </a:t>
                      </a:r>
                      <a:r>
                        <a:rPr kumimoji="1" lang="en-US" altLang="ja-JP" b="0" dirty="0">
                          <a:solidFill>
                            <a:schemeClr val="tx1"/>
                          </a:solidFill>
                        </a:rPr>
                        <a:t>2</a:t>
                      </a:r>
                      <a:r>
                        <a:rPr kumimoji="1" lang="ja-JP" altLang="en-US" b="0" dirty="0">
                          <a:solidFill>
                            <a:schemeClr val="tx1"/>
                          </a:solidFill>
                        </a:rPr>
                        <a:t>～</a:t>
                      </a:r>
                      <a:r>
                        <a:rPr kumimoji="1" lang="en-US" altLang="ja-JP" b="0" dirty="0">
                          <a:solidFill>
                            <a:schemeClr val="tx1"/>
                          </a:solidFill>
                        </a:rPr>
                        <a:t>4</a:t>
                      </a:r>
                      <a:r>
                        <a:rPr kumimoji="1" lang="ja-JP" altLang="en-US" b="0" dirty="0">
                          <a:solidFill>
                            <a:schemeClr val="tx1"/>
                          </a:solidFill>
                        </a:rPr>
                        <a:t>／年</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highlight>
                            <a:srgbClr val="00FFFF"/>
                          </a:highlight>
                        </a:rPr>
                        <a:t>ライセンス啓蒙を社内部署の発表会で開催したことがある（不定期　</a:t>
                      </a:r>
                      <a:r>
                        <a:rPr kumimoji="1" lang="en-US" altLang="ja-JP" b="0" dirty="0">
                          <a:solidFill>
                            <a:schemeClr val="tx1"/>
                          </a:solidFill>
                          <a:highlight>
                            <a:srgbClr val="00FFFF"/>
                          </a:highlight>
                        </a:rPr>
                        <a:t>20</a:t>
                      </a:r>
                      <a:r>
                        <a:rPr kumimoji="1" lang="ja-JP" altLang="en-US" b="0" dirty="0">
                          <a:solidFill>
                            <a:schemeClr val="tx1"/>
                          </a:solidFill>
                          <a:highlight>
                            <a:srgbClr val="00FFFF"/>
                          </a:highlight>
                        </a:rPr>
                        <a:t>人）</a:t>
                      </a:r>
                      <a:endParaRPr kumimoji="1" lang="en-US" altLang="ja-JP" b="0" dirty="0">
                        <a:solidFill>
                          <a:schemeClr val="tx1"/>
                        </a:solidFill>
                        <a:highlight>
                          <a:srgbClr val="00FFFF"/>
                        </a:highlight>
                      </a:endParaRPr>
                    </a:p>
                    <a:p>
                      <a:pPr marL="174625" indent="-174625">
                        <a:buFont typeface="Arial" panose="020B0604020202020204" pitchFamily="34" charset="0"/>
                        <a:buChar char="•"/>
                      </a:pPr>
                      <a:r>
                        <a:rPr kumimoji="1" lang="ja-JP" altLang="en-US" b="0" dirty="0">
                          <a:solidFill>
                            <a:schemeClr val="tx1"/>
                          </a:solidFill>
                        </a:rPr>
                        <a:t>大阪の勉強会でおもしろおかしくコンプライアンスで発表したことがある</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265152">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ポスターは効果がわからない（啓蒙だから</a:t>
                      </a:r>
                      <a:r>
                        <a:rPr kumimoji="1" lang="en-US" altLang="ja-JP" b="0" dirty="0">
                          <a:solidFill>
                            <a:schemeClr val="tx1"/>
                          </a:solidFill>
                        </a:rPr>
                        <a:t>)</a:t>
                      </a:r>
                    </a:p>
                    <a:p>
                      <a:pPr marL="174625" indent="-174625">
                        <a:buFont typeface="Arial" panose="020B0604020202020204" pitchFamily="34" charset="0"/>
                        <a:buChar char="•"/>
                      </a:pPr>
                      <a:r>
                        <a:rPr kumimoji="1" lang="ja-JP" altLang="en-US" b="0" dirty="0">
                          <a:solidFill>
                            <a:schemeClr val="tx1"/>
                          </a:solidFill>
                        </a:rPr>
                        <a:t>上司がライセンス関連の講習会の必要性を認めない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499280">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sz="1600" b="0" dirty="0">
                        <a:solidFill>
                          <a:schemeClr val="tx1"/>
                        </a:solidFill>
                      </a:endParaRPr>
                    </a:p>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3" name="テキスト ボックス 2">
            <a:extLst>
              <a:ext uri="{FF2B5EF4-FFF2-40B4-BE49-F238E27FC236}">
                <a16:creationId xmlns:a16="http://schemas.microsoft.com/office/drawing/2014/main" id="{38ECFD32-68D3-4AE2-8F03-2DF610EA8E6F}"/>
              </a:ext>
            </a:extLst>
          </p:cNvPr>
          <p:cNvSpPr txBox="1"/>
          <p:nvPr/>
        </p:nvSpPr>
        <p:spPr>
          <a:xfrm>
            <a:off x="2118608" y="3645024"/>
            <a:ext cx="7350720" cy="1477328"/>
          </a:xfrm>
          <a:prstGeom prst="rect">
            <a:avLst/>
          </a:prstGeom>
          <a:solidFill>
            <a:srgbClr val="00FFFF"/>
          </a:solidFill>
        </p:spPr>
        <p:txBody>
          <a:bodyPr wrap="square" rtlCol="0">
            <a:spAutoFit/>
          </a:bodyPr>
          <a:lstStyle/>
          <a:p>
            <a:r>
              <a:rPr kumimoji="1" lang="ja-JP" altLang="en-US" dirty="0"/>
              <a:t>初心者向け</a:t>
            </a:r>
            <a:r>
              <a:rPr lang="en-US" altLang="ja-JP" dirty="0"/>
              <a:t>(</a:t>
            </a:r>
            <a:r>
              <a:rPr kumimoji="1" lang="ja-JP" altLang="en-US" dirty="0"/>
              <a:t>会社用</a:t>
            </a:r>
            <a:r>
              <a:rPr kumimoji="1" lang="en-US" altLang="ja-JP" dirty="0"/>
              <a:t>)</a:t>
            </a:r>
          </a:p>
          <a:p>
            <a:r>
              <a:rPr kumimoji="1" lang="ja-JP" altLang="en-US" dirty="0"/>
              <a:t>世界的なコンプライアンスの重要性、ライセンス概要、複雑な</a:t>
            </a:r>
            <a:r>
              <a:rPr kumimoji="1" lang="en-US" altLang="ja-JP" dirty="0"/>
              <a:t>OSS</a:t>
            </a:r>
            <a:r>
              <a:rPr kumimoji="1" lang="ja-JP" altLang="en-US" dirty="0" err="1"/>
              <a:t>、</a:t>
            </a:r>
            <a:r>
              <a:rPr kumimoji="1" lang="ja-JP" altLang="en-US" dirty="0"/>
              <a:t>チェック方法、ポリシーの概要紹介</a:t>
            </a:r>
            <a:endParaRPr kumimoji="1" lang="en-US" altLang="ja-JP" dirty="0"/>
          </a:p>
          <a:p>
            <a:r>
              <a:rPr lang="ja-JP" altLang="en-US" dirty="0"/>
              <a:t>→なにかしなければならないと思わせることができた。</a:t>
            </a:r>
            <a:endParaRPr lang="en-US" altLang="ja-JP" dirty="0"/>
          </a:p>
          <a:p>
            <a:r>
              <a:rPr kumimoji="1" lang="ja-JP" altLang="en-US" dirty="0"/>
              <a:t>→具体的な行動は求めていない</a:t>
            </a:r>
            <a:endParaRPr kumimoji="1" lang="en-US" altLang="ja-JP" dirty="0"/>
          </a:p>
        </p:txBody>
      </p:sp>
      <p:sp>
        <p:nvSpPr>
          <p:cNvPr id="9" name="テキスト ボックス 8">
            <a:extLst>
              <a:ext uri="{FF2B5EF4-FFF2-40B4-BE49-F238E27FC236}">
                <a16:creationId xmlns:a16="http://schemas.microsoft.com/office/drawing/2014/main" id="{01D03189-B0A6-49F4-9055-893B558C8E74}"/>
              </a:ext>
            </a:extLst>
          </p:cNvPr>
          <p:cNvSpPr txBox="1"/>
          <p:nvPr/>
        </p:nvSpPr>
        <p:spPr>
          <a:xfrm>
            <a:off x="2118608" y="5172590"/>
            <a:ext cx="7350720" cy="923330"/>
          </a:xfrm>
          <a:prstGeom prst="rect">
            <a:avLst/>
          </a:prstGeom>
          <a:noFill/>
          <a:ln>
            <a:solidFill>
              <a:schemeClr val="accent2"/>
            </a:solidFill>
          </a:ln>
        </p:spPr>
        <p:txBody>
          <a:bodyPr wrap="square" rtlCol="0">
            <a:spAutoFit/>
          </a:bodyPr>
          <a:lstStyle/>
          <a:p>
            <a:r>
              <a:rPr lang="ja-JP" altLang="en-US" dirty="0"/>
              <a:t>一般向け</a:t>
            </a:r>
            <a:r>
              <a:rPr lang="en-US" altLang="ja-JP" dirty="0"/>
              <a:t>(</a:t>
            </a:r>
            <a:r>
              <a:rPr lang="ja-JP" altLang="en-US" dirty="0"/>
              <a:t>コミュニティ用</a:t>
            </a:r>
            <a:r>
              <a:rPr lang="en-US" altLang="ja-JP" dirty="0"/>
              <a:t>)</a:t>
            </a:r>
            <a:endParaRPr kumimoji="1" lang="en-US" altLang="ja-JP" dirty="0"/>
          </a:p>
          <a:p>
            <a:r>
              <a:rPr kumimoji="1" lang="ja-JP" altLang="en-US" dirty="0"/>
              <a:t>ライセンスコンプライアンスの仕事の概要、ヒヤリハット事例の紹介</a:t>
            </a:r>
            <a:endParaRPr kumimoji="1" lang="en-US" altLang="ja-JP" dirty="0"/>
          </a:p>
          <a:p>
            <a:r>
              <a:rPr lang="ja-JP" altLang="en-US" dirty="0"/>
              <a:t>→好意的だっ</a:t>
            </a:r>
            <a:r>
              <a:rPr lang="ja-JP" altLang="en-US"/>
              <a:t>た。</a:t>
            </a:r>
            <a:r>
              <a:rPr lang="en-US" altLang="ja-JP" dirty="0"/>
              <a:t>WordPress</a:t>
            </a:r>
            <a:r>
              <a:rPr lang="ja-JP" altLang="en-US"/>
              <a:t>界</a:t>
            </a:r>
            <a:r>
              <a:rPr lang="ja-JP" altLang="en-US" dirty="0"/>
              <a:t>隈で話したらどうかとの提案があった</a:t>
            </a:r>
            <a:endParaRPr kumimoji="1" lang="en-US" altLang="ja-JP" dirty="0"/>
          </a:p>
        </p:txBody>
      </p:sp>
    </p:spTree>
    <p:extLst>
      <p:ext uri="{BB962C8B-B14F-4D97-AF65-F5344CB8AC3E}">
        <p14:creationId xmlns:p14="http://schemas.microsoft.com/office/powerpoint/2010/main" val="160980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OSS Compliance - </a:t>
            </a:r>
            <a:r>
              <a:rPr kumimoji="1" lang="en-US" altLang="ja-JP" sz="3200" dirty="0"/>
              <a:t>Education</a:t>
            </a:r>
            <a:r>
              <a:rPr lang="ja-JP" altLang="en-US" sz="3200" dirty="0"/>
              <a:t> </a:t>
            </a:r>
            <a:r>
              <a:rPr lang="en-US" altLang="ja-JP" sz="3200" dirty="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190883332"/>
              </p:ext>
            </p:extLst>
          </p:nvPr>
        </p:nvGraphicFramePr>
        <p:xfrm>
          <a:off x="389945" y="692697"/>
          <a:ext cx="9126110" cy="6126480"/>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207248">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997318">
                  <a:extLst>
                    <a:ext uri="{9D8B030D-6E8A-4147-A177-3AD203B41FA5}">
                      <a16:colId xmlns:a16="http://schemas.microsoft.com/office/drawing/2014/main" val="20004"/>
                    </a:ext>
                  </a:extLst>
                </a:gridCol>
              </a:tblGrid>
              <a:tr h="389851">
                <a:tc gridSpan="2">
                  <a:txBody>
                    <a:bodyPr/>
                    <a:lstStyle/>
                    <a:p>
                      <a:r>
                        <a:rPr kumimoji="1" lang="en-US" altLang="ja-JP" sz="1800" b="0" dirty="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solidFill>
                            <a:schemeClr val="tx1"/>
                          </a:solidFill>
                        </a:rPr>
                        <a:t>anonymous</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9851">
                <a:tc gridSpan="2">
                  <a:txBody>
                    <a:bodyPr/>
                    <a:lstStyle/>
                    <a:p>
                      <a:r>
                        <a:rPr kumimoji="1" lang="en-US" altLang="ja-JP" sz="1800" b="0" dirty="0">
                          <a:solidFill>
                            <a:schemeClr val="tx1"/>
                          </a:solidFill>
                        </a:rPr>
                        <a:t>Presenter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err="1"/>
                        <a:t>Nanashi</a:t>
                      </a:r>
                      <a:r>
                        <a:rPr kumimoji="1" lang="en-US" altLang="ja-JP" dirty="0"/>
                        <a:t>-san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9862">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439449">
                <a:tc>
                  <a:txBody>
                    <a:bodyPr/>
                    <a:lstStyle/>
                    <a:p>
                      <a:pPr algn="ctr"/>
                      <a:r>
                        <a:rPr kumimoji="1" lang="en-US" altLang="ja-JP" sz="2000" b="0" dirty="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e-learning, with simple test.(The contents are changed by software developers and software related departments)</a:t>
                      </a:r>
                    </a:p>
                    <a:p>
                      <a:pPr marL="174625" indent="-174625">
                        <a:buFont typeface="Arial" panose="020B0604020202020204" pitchFamily="34" charset="0"/>
                        <a:buChar char="•"/>
                      </a:pPr>
                      <a:r>
                        <a:rPr kumimoji="1" lang="en-US" altLang="ja-JP" b="0" dirty="0">
                          <a:solidFill>
                            <a:schemeClr val="tx1"/>
                          </a:solidFill>
                        </a:rPr>
                        <a:t>Along with the increase in number of developers, we moved to e-learning</a:t>
                      </a:r>
                    </a:p>
                    <a:p>
                      <a:pPr marL="174625" indent="-174625">
                        <a:buFont typeface="Arial" panose="020B0604020202020204" pitchFamily="34" charset="0"/>
                        <a:buChar char="•"/>
                      </a:pPr>
                      <a:r>
                        <a:rPr kumimoji="1" lang="en-US" altLang="ja-JP" b="0" dirty="0">
                          <a:solidFill>
                            <a:schemeClr val="tx1"/>
                          </a:solidFill>
                        </a:rPr>
                        <a:t>In the past, we held a seminar of about 2 hours a year several times, but now we are implementing it when there is a request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439449">
                <a:tc>
                  <a:txBody>
                    <a:bodyPr/>
                    <a:lstStyle/>
                    <a:p>
                      <a:pPr algn="ctr"/>
                      <a:r>
                        <a:rPr kumimoji="1" lang="en-US" altLang="ja-JP" sz="2000" b="0" dirty="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r>
                        <a:rPr kumimoji="1" lang="en-US" altLang="ja-JP" b="0" dirty="0">
                          <a:solidFill>
                            <a:schemeClr val="tx1"/>
                          </a:solidFill>
                        </a:rPr>
                        <a:t>People change a lot. Because there is no compulsion power, unattended persons will come out</a:t>
                      </a:r>
                    </a:p>
                    <a:p>
                      <a:pPr marL="174625" indent="-174625">
                        <a:buFont typeface="Arial" panose="020B0604020202020204" pitchFamily="34" charset="0"/>
                        <a:buChar char="•"/>
                      </a:pPr>
                      <a:r>
                        <a:rPr kumimoji="1" lang="en-US" altLang="ja-JP" b="0" dirty="0">
                          <a:solidFill>
                            <a:schemeClr val="tx1"/>
                          </a:solidFill>
                        </a:rPr>
                        <a:t>There is a variation in understanding degree</a:t>
                      </a:r>
                    </a:p>
                    <a:p>
                      <a:pPr marL="174625" indent="-174625">
                        <a:buFont typeface="Arial" panose="020B0604020202020204" pitchFamily="34" charset="0"/>
                        <a:buChar char="•"/>
                      </a:pPr>
                      <a:r>
                        <a:rPr kumimoji="1" lang="en-US" altLang="ja-JP" b="0" dirty="0">
                          <a:solidFill>
                            <a:schemeClr val="tx1"/>
                          </a:solidFill>
                        </a:rPr>
                        <a:t>Overseas response</a:t>
                      </a:r>
                    </a:p>
                    <a:p>
                      <a:pPr marL="174625" indent="-174625">
                        <a:buFont typeface="Arial" panose="020B0604020202020204" pitchFamily="34" charset="0"/>
                        <a:buChar char="•"/>
                      </a:pPr>
                      <a:r>
                        <a:rPr kumimoji="1" lang="en-US" altLang="ja-JP" b="0" dirty="0">
                          <a:solidFill>
                            <a:schemeClr val="tx1"/>
                          </a:solidFill>
                        </a:rPr>
                        <a:t>Response to "people who do not understand"</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1886193">
                <a:tc>
                  <a:txBody>
                    <a:bodyPr/>
                    <a:lstStyle/>
                    <a:p>
                      <a:pPr algn="ctr"/>
                      <a:r>
                        <a:rPr kumimoji="1" lang="en-US" altLang="ja-JP" sz="1800" b="0" dirty="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r>
                        <a:rPr lang="en-US" altLang="ja-JP" sz="1600" dirty="0"/>
                        <a:t>Please actively use OSS.</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Each OSS has a license, and you need to sign a contract to use it</a:t>
                      </a:r>
                    </a:p>
                    <a:p>
                      <a:pPr marL="285750" indent="-285750">
                        <a:buFont typeface="Arial" panose="020B0604020202020204" pitchFamily="34" charset="0"/>
                        <a:buChar char="•"/>
                      </a:pPr>
                      <a:r>
                        <a:rPr kumimoji="1" lang="en-US" altLang="ja-JP" sz="1600" b="0" dirty="0">
                          <a:solidFill>
                            <a:schemeClr val="tx1"/>
                          </a:solidFill>
                        </a:rPr>
                        <a:t>It is impossible to use software without complying with the contract as a company</a:t>
                      </a:r>
                    </a:p>
                    <a:p>
                      <a:pPr marL="285750" indent="-285750">
                        <a:buFont typeface="Arial" panose="020B0604020202020204" pitchFamily="34" charset="0"/>
                        <a:buChar char="•"/>
                      </a:pPr>
                      <a:r>
                        <a:rPr kumimoji="1" lang="en-US" altLang="ja-JP" sz="1600" b="0" dirty="0">
                          <a:solidFill>
                            <a:schemeClr val="tx1"/>
                          </a:solidFill>
                        </a:rPr>
                        <a:t>When using OSS, developers themselves trying to use themselves need to know the identity of OSS and protect their licenses</a:t>
                      </a:r>
                    </a:p>
                    <a:p>
                      <a:pPr marL="285750" indent="-285750">
                        <a:buFont typeface="Arial" panose="020B0604020202020204" pitchFamily="34" charset="0"/>
                        <a:buChar char="•"/>
                      </a:pPr>
                      <a:r>
                        <a:rPr kumimoji="1" lang="en-US" altLang="ja-JP" sz="1600" b="0" dirty="0">
                          <a:solidFill>
                            <a:schemeClr val="tx1"/>
                          </a:solidFill>
                        </a:rPr>
                        <a:t>It is natural that you comply with the license as a </a:t>
                      </a:r>
                      <a:r>
                        <a:rPr kumimoji="1" lang="en-US" altLang="ja-JP" sz="1600" b="0" dirty="0" err="1">
                          <a:solidFill>
                            <a:schemeClr val="tx1"/>
                          </a:solidFill>
                        </a:rPr>
                        <a:t>company.Shipment</a:t>
                      </a:r>
                      <a:r>
                        <a:rPr kumimoji="1" lang="en-US" altLang="ja-JP" sz="1600" b="0" dirty="0">
                          <a:solidFill>
                            <a:schemeClr val="tx1"/>
                          </a:solidFill>
                        </a:rPr>
                        <a:t> of products incorporating software that does not comply with licenses will cause customers </a:t>
                      </a:r>
                      <a:r>
                        <a:rPr kumimoji="1" lang="en-US" altLang="ja-JP" sz="1600" b="0" dirty="0" err="1">
                          <a:solidFill>
                            <a:schemeClr val="tx1"/>
                          </a:solidFill>
                        </a:rPr>
                        <a:t>inconvenience.Such</a:t>
                      </a:r>
                      <a:r>
                        <a:rPr kumimoji="1" lang="en-US" altLang="ja-JP" sz="1600" b="0" dirty="0">
                          <a:solidFill>
                            <a:schemeClr val="tx1"/>
                          </a:solidFill>
                        </a:rPr>
                        <a:t> things are not allowed.</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742677"/>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181059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～教育・啓発～</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761082464"/>
              </p:ext>
            </p:extLst>
          </p:nvPr>
        </p:nvGraphicFramePr>
        <p:xfrm>
          <a:off x="416496" y="847760"/>
          <a:ext cx="9126110" cy="5849498"/>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474375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97318">
                  <a:extLst>
                    <a:ext uri="{9D8B030D-6E8A-4147-A177-3AD203B41FA5}">
                      <a16:colId xmlns:a16="http://schemas.microsoft.com/office/drawing/2014/main" val="20003"/>
                    </a:ext>
                  </a:extLst>
                </a:gridCol>
              </a:tblGrid>
              <a:tr h="385044">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dirty="0">
                          <a:solidFill>
                            <a:schemeClr val="tx1"/>
                          </a:solidFill>
                        </a:rPr>
                        <a:t>anonymous</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Wiki</a:t>
                      </a:r>
                      <a:r>
                        <a:rPr kumimoji="1" lang="ja-JP" altLang="en-US" sz="2000" b="0" dirty="0">
                          <a:solidFill>
                            <a:schemeClr val="tx1"/>
                          </a:solidFill>
                        </a:rPr>
                        <a:t>掲載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    </a:t>
                      </a:r>
                      <a:r>
                        <a:rPr kumimoji="1" lang="en-US" altLang="ja-JP" sz="2000" b="0" dirty="0">
                          <a:solidFill>
                            <a:schemeClr val="tx1"/>
                          </a:solidFill>
                        </a:rPr>
                        <a:t>OK</a:t>
                      </a:r>
                      <a:r>
                        <a:rPr kumimoji="1" lang="ja-JP" altLang="en-US" sz="2000" b="0" baseline="0" dirty="0">
                          <a:solidFill>
                            <a:schemeClr val="tx1"/>
                          </a:solidFill>
                        </a:rPr>
                        <a:t>  </a:t>
                      </a:r>
                      <a:r>
                        <a:rPr kumimoji="1" lang="en-US" altLang="ja-JP" sz="2000" b="0" baseline="0" dirty="0">
                          <a:solidFill>
                            <a:schemeClr val="tx1"/>
                          </a:solidFill>
                        </a:rPr>
                        <a:t>/</a:t>
                      </a:r>
                      <a:r>
                        <a:rPr kumimoji="1" lang="ja-JP" altLang="en-US" sz="2000" b="0" baseline="0" dirty="0">
                          <a:solidFill>
                            <a:schemeClr val="tx1"/>
                          </a:solidFill>
                        </a:rPr>
                        <a:t> </a:t>
                      </a:r>
                      <a:r>
                        <a:rPr kumimoji="1" lang="en-US" altLang="ja-JP" sz="2000" b="0" baseline="0" dirty="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5044">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名無しさん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a:solidFill>
                            <a:schemeClr val="tx1"/>
                          </a:solidFill>
                        </a:rPr>
                        <a:t>2018/06/08</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5425">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1155131">
                <a:tc>
                  <a:txBody>
                    <a:bodyPr/>
                    <a:lstStyle/>
                    <a:p>
                      <a:pPr algn="ctr"/>
                      <a:r>
                        <a:rPr kumimoji="1" lang="ja-JP" altLang="en-US" sz="2000" b="0" dirty="0">
                          <a:solidFill>
                            <a:schemeClr val="tx1"/>
                          </a:solidFill>
                        </a:rPr>
                        <a:t>実施</a:t>
                      </a:r>
                      <a:endParaRPr kumimoji="1" lang="en-US" altLang="ja-JP" sz="2000" b="0" dirty="0">
                        <a:solidFill>
                          <a:schemeClr val="tx1"/>
                        </a:solidFill>
                      </a:endParaRPr>
                    </a:p>
                    <a:p>
                      <a:pPr algn="ctr"/>
                      <a:r>
                        <a:rPr kumimoji="1" lang="ja-JP" altLang="en-US" sz="2000" b="0" dirty="0">
                          <a:solidFill>
                            <a:schemeClr val="tx1"/>
                          </a:solidFill>
                        </a:rPr>
                        <a:t>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en-US" altLang="ja-JP" b="0" dirty="0">
                          <a:solidFill>
                            <a:schemeClr val="tx1"/>
                          </a:solidFill>
                        </a:rPr>
                        <a:t>e-learning</a:t>
                      </a:r>
                      <a:r>
                        <a:rPr kumimoji="1" lang="ja-JP" altLang="en-US" b="0" dirty="0" err="1">
                          <a:solidFill>
                            <a:schemeClr val="tx1"/>
                          </a:solidFill>
                        </a:rPr>
                        <a:t>、</a:t>
                      </a:r>
                      <a:r>
                        <a:rPr kumimoji="1" lang="ja-JP" altLang="en-US" b="0" dirty="0">
                          <a:solidFill>
                            <a:schemeClr val="tx1"/>
                          </a:solidFill>
                        </a:rPr>
                        <a:t>簡単なテスト付き</a:t>
                      </a:r>
                      <a:r>
                        <a:rPr kumimoji="1" lang="en-US" altLang="ja-JP" b="0" dirty="0">
                          <a:solidFill>
                            <a:schemeClr val="tx1"/>
                          </a:solidFill>
                        </a:rPr>
                        <a:t>(</a:t>
                      </a:r>
                      <a:r>
                        <a:rPr kumimoji="1" lang="ja-JP" altLang="en-US" b="0" dirty="0">
                          <a:solidFill>
                            <a:schemeClr val="tx1"/>
                          </a:solidFill>
                        </a:rPr>
                        <a:t>ソフト開発者とソフト関連部門で内容を変えている</a:t>
                      </a:r>
                      <a:r>
                        <a:rPr kumimoji="1" lang="en-US" altLang="ja-JP" b="0" dirty="0">
                          <a:solidFill>
                            <a:schemeClr val="tx1"/>
                          </a:solidFill>
                        </a:rPr>
                        <a:t>)</a:t>
                      </a:r>
                    </a:p>
                    <a:p>
                      <a:pPr marL="174625" marR="0" lvl="0" indent="-1746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b="0" dirty="0">
                          <a:solidFill>
                            <a:schemeClr val="tx1"/>
                          </a:solidFill>
                        </a:rPr>
                        <a:t>開発者の増加に伴い</a:t>
                      </a:r>
                      <a:r>
                        <a:rPr kumimoji="1" lang="en-US" altLang="ja-JP" b="0" dirty="0">
                          <a:solidFill>
                            <a:schemeClr val="tx1"/>
                          </a:solidFill>
                        </a:rPr>
                        <a:t>e-learning</a:t>
                      </a:r>
                      <a:r>
                        <a:rPr kumimoji="1" lang="ja-JP" altLang="en-US" b="0" dirty="0">
                          <a:solidFill>
                            <a:schemeClr val="tx1"/>
                          </a:solidFill>
                        </a:rPr>
                        <a:t>に移行した</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以前は</a:t>
                      </a:r>
                      <a:r>
                        <a:rPr kumimoji="1" lang="en-US" altLang="ja-JP" b="0" dirty="0">
                          <a:solidFill>
                            <a:schemeClr val="tx1"/>
                          </a:solidFill>
                        </a:rPr>
                        <a:t>2</a:t>
                      </a:r>
                      <a:r>
                        <a:rPr kumimoji="1" lang="ja-JP" altLang="en-US" b="0" dirty="0">
                          <a:solidFill>
                            <a:schemeClr val="tx1"/>
                          </a:solidFill>
                        </a:rPr>
                        <a:t>時間程度のセミナーを年数回実施していたが現在は依頼があった場合に実施している</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1155131">
                <a:tc>
                  <a:txBody>
                    <a:bodyPr/>
                    <a:lstStyle/>
                    <a:p>
                      <a:pPr algn="ctr"/>
                      <a:r>
                        <a:rPr kumimoji="1" lang="ja-JP" altLang="en-US" sz="2000" b="0" dirty="0">
                          <a:solidFill>
                            <a:schemeClr val="tx1"/>
                          </a:solidFill>
                        </a:rPr>
                        <a:t>課題</a:t>
                      </a:r>
                      <a:endParaRPr kumimoji="1" lang="en-US" altLang="ja-JP" sz="2000" b="0" dirty="0">
                        <a:solidFill>
                          <a:schemeClr val="tx1"/>
                        </a:solidFill>
                      </a:endParaRPr>
                    </a:p>
                    <a:p>
                      <a:pPr algn="ctr"/>
                      <a:r>
                        <a:rPr kumimoji="1" lang="ja-JP" altLang="en-US" sz="2000" b="0" dirty="0">
                          <a:solidFill>
                            <a:schemeClr val="tx1"/>
                          </a:solidFill>
                        </a:rPr>
                        <a:t>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dirty="0">
                          <a:solidFill>
                            <a:schemeClr val="tx1"/>
                          </a:solidFill>
                        </a:rPr>
                        <a:t>人の入れ替わりが多い。強制力が無いので未受講者が出てしまう</a:t>
                      </a:r>
                      <a:endParaRPr kumimoji="1" lang="en-US" altLang="ja-JP" b="0" dirty="0">
                        <a:solidFill>
                          <a:schemeClr val="tx1"/>
                        </a:solidFill>
                      </a:endParaRPr>
                    </a:p>
                    <a:p>
                      <a:pPr marL="174625" marR="0" lvl="0" indent="-1746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b="0" dirty="0">
                          <a:solidFill>
                            <a:schemeClr val="tx1"/>
                          </a:solidFill>
                        </a:rPr>
                        <a:t>理解度にバラつきがある</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海外対応</a:t>
                      </a:r>
                      <a:endParaRPr kumimoji="1" lang="en-US" altLang="ja-JP" b="0" dirty="0">
                        <a:solidFill>
                          <a:schemeClr val="tx1"/>
                        </a:solidFill>
                      </a:endParaRPr>
                    </a:p>
                    <a:p>
                      <a:pPr marL="174625" indent="-174625">
                        <a:buFont typeface="Arial" panose="020B0604020202020204" pitchFamily="34" charset="0"/>
                        <a:buChar char="•"/>
                      </a:pPr>
                      <a:r>
                        <a:rPr kumimoji="1" lang="ja-JP" altLang="en-US" b="0" dirty="0">
                          <a:solidFill>
                            <a:schemeClr val="tx1"/>
                          </a:solidFill>
                        </a:rPr>
                        <a:t>「理解しない人」への対応</a:t>
                      </a: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2313818">
                <a:tc>
                  <a:txBody>
                    <a:bodyPr/>
                    <a:lstStyle/>
                    <a:p>
                      <a:pPr algn="ctr"/>
                      <a:r>
                        <a:rPr kumimoji="1" lang="ja-JP" altLang="en-US" sz="2000" b="0" dirty="0">
                          <a:solidFill>
                            <a:schemeClr val="tx1"/>
                          </a:solidFill>
                        </a:rPr>
                        <a:t>こんな感じで話すことがあります</a:t>
                      </a:r>
                      <a:endParaRPr kumimoji="1" lang="en-US" altLang="ja-JP"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は積極的に利用してください</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err="1">
                          <a:solidFill>
                            <a:schemeClr val="tx1"/>
                          </a:solidFill>
                        </a:rPr>
                        <a:t>には</a:t>
                      </a:r>
                      <a:r>
                        <a:rPr kumimoji="1" lang="ja-JP" altLang="en-US" sz="1600" b="0" dirty="0">
                          <a:solidFill>
                            <a:schemeClr val="tx1"/>
                          </a:solidFill>
                        </a:rPr>
                        <a:t>それぞれライセンスがついており、使用するには契約を結ぶ必要があります</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会社として契約を守らずにソフトを使用することはありえないですよね？</a:t>
                      </a:r>
                      <a:endParaRPr kumimoji="1" lang="en-US" altLang="ja-JP" sz="1600" b="0" dirty="0">
                        <a:solidFill>
                          <a:schemeClr val="tx1"/>
                        </a:solidFill>
                      </a:endParaRPr>
                    </a:p>
                    <a:p>
                      <a:pPr marL="285750" indent="-285750">
                        <a:buFont typeface="Arial" panose="020B0604020202020204" pitchFamily="34" charset="0"/>
                        <a:buChar char="•"/>
                      </a:pPr>
                      <a:r>
                        <a:rPr kumimoji="1" lang="en-US" altLang="ja-JP" sz="1600" b="0" dirty="0">
                          <a:solidFill>
                            <a:schemeClr val="tx1"/>
                          </a:solidFill>
                        </a:rPr>
                        <a:t>OSS</a:t>
                      </a:r>
                      <a:r>
                        <a:rPr kumimoji="1" lang="ja-JP" altLang="en-US" sz="1600" b="0" dirty="0">
                          <a:solidFill>
                            <a:schemeClr val="tx1"/>
                          </a:solidFill>
                        </a:rPr>
                        <a:t>を使う場合、使おうとしている開発者自身が</a:t>
                      </a:r>
                      <a:r>
                        <a:rPr kumimoji="1" lang="en-US" altLang="ja-JP" sz="1600" b="0" dirty="0">
                          <a:solidFill>
                            <a:schemeClr val="tx1"/>
                          </a:solidFill>
                        </a:rPr>
                        <a:t>OSS</a:t>
                      </a:r>
                      <a:r>
                        <a:rPr kumimoji="1" lang="ja-JP" altLang="en-US" sz="1600" b="0" dirty="0">
                          <a:solidFill>
                            <a:schemeClr val="tx1"/>
                          </a:solidFill>
                        </a:rPr>
                        <a:t>の素性を知り、そのライセンスを守るのは当然です</a:t>
                      </a:r>
                      <a:endParaRPr kumimoji="1" lang="en-US" altLang="ja-JP" sz="1600" b="0" dirty="0">
                        <a:solidFill>
                          <a:schemeClr val="tx1"/>
                        </a:solidFill>
                      </a:endParaRPr>
                    </a:p>
                    <a:p>
                      <a:pPr marL="285750" indent="-285750">
                        <a:buFont typeface="Arial" panose="020B0604020202020204" pitchFamily="34" charset="0"/>
                        <a:buChar char="•"/>
                      </a:pPr>
                      <a:r>
                        <a:rPr kumimoji="1" lang="ja-JP" altLang="en-US" sz="1600" b="0" dirty="0">
                          <a:solidFill>
                            <a:schemeClr val="tx1"/>
                          </a:solidFill>
                        </a:rPr>
                        <a:t>会社としてライセンスを遵守するのは当然です。ライセンスを遵守していないソフトを組み込んだ製品を出荷すると、お客様に迷惑をかけることになります。そのようなことは許されません。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669108081"/>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18990</TotalTime>
  <Words>1046</Words>
  <Application>Microsoft Macintosh PowerPoint</Application>
  <PresentationFormat>A4 Paper (210x297 mm)</PresentationFormat>
  <Paragraphs>106</Paragraphs>
  <Slides>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vt:i4>
      </vt:variant>
    </vt:vector>
  </HeadingPairs>
  <TitlesOfParts>
    <vt:vector size="18" baseType="lpstr">
      <vt:lpstr>HGP創英角ｺﾞｼｯｸUB</vt:lpstr>
      <vt:lpstr>メイリオ</vt:lpstr>
      <vt:lpstr>ＭＳ Ｐゴシック</vt:lpstr>
      <vt:lpstr>ＭＳ Ｐ明朝</vt:lpstr>
      <vt:lpstr>Adobe Gothic Std B</vt:lpstr>
      <vt:lpstr>Arial</vt:lpstr>
      <vt:lpstr>Arial Black</vt:lpstr>
      <vt:lpstr>Myriad Pro</vt:lpstr>
      <vt:lpstr>Segoe UI</vt:lpstr>
      <vt:lpstr>Segoe UI Symbol</vt:lpstr>
      <vt:lpstr>Tahoma</vt:lpstr>
      <vt:lpstr>Times New Roman</vt:lpstr>
      <vt:lpstr>標準デザイン</vt:lpstr>
      <vt:lpstr>1_Template_wide_D</vt:lpstr>
      <vt:lpstr>OSS Compliance - Education / Awareness</vt:lpstr>
      <vt:lpstr>OSSコンプライアンス ～教育・啓発～</vt:lpstr>
      <vt:lpstr>OSS Compliance - Education / Awareness</vt:lpstr>
      <vt:lpstr>OSSコンプライアンス ～教育・啓発～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Shane Coughlan</cp:lastModifiedBy>
  <cp:revision>956</cp:revision>
  <dcterms:created xsi:type="dcterms:W3CDTF">2006-04-18T03:56:29Z</dcterms:created>
  <dcterms:modified xsi:type="dcterms:W3CDTF">2018-10-03T04:16:04Z</dcterms:modified>
</cp:coreProperties>
</file>