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4" r:id="rId4"/>
  </p:sldMasterIdLst>
  <p:sldIdLst>
    <p:sldId id="267" r:id="rId5"/>
    <p:sldId id="258" r:id="rId6"/>
    <p:sldId id="266" r:id="rId7"/>
    <p:sldId id="284" r:id="rId8"/>
    <p:sldId id="286" r:id="rId9"/>
    <p:sldId id="289" r:id="rId10"/>
    <p:sldId id="287" r:id="rId11"/>
    <p:sldId id="285" r:id="rId12"/>
    <p:sldId id="288" r:id="rId13"/>
    <p:sldId id="281" r:id="rId14"/>
    <p:sldId id="283" r:id="rId15"/>
  </p:sldIdLst>
  <p:sldSz cx="12192000" cy="6858000"/>
  <p:notesSz cx="7104063" cy="10234613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2" autoAdjust="0"/>
    <p:restoredTop sz="97438" autoAdjust="0"/>
  </p:normalViewPr>
  <p:slideViewPr>
    <p:cSldViewPr snapToGrid="0">
      <p:cViewPr varScale="1">
        <p:scale>
          <a:sx n="161" d="100"/>
          <a:sy n="16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88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AhnLa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8308FA63-69A1-07DB-8473-304C989945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0387" y="692150"/>
            <a:ext cx="11090275" cy="222048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5500" b="0" spc="-2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11BD2599-7EAF-C209-959D-B00EF5F24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87" y="3245894"/>
            <a:ext cx="11090275" cy="4307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2200" spc="-2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96EB09-4ECD-46D7-1ABF-0C5CF281C81A}"/>
              </a:ext>
            </a:extLst>
          </p:cNvPr>
          <p:cNvCxnSpPr>
            <a:cxnSpLocks/>
          </p:cNvCxnSpPr>
          <p:nvPr userDrawn="1"/>
        </p:nvCxnSpPr>
        <p:spPr>
          <a:xfrm>
            <a:off x="550863" y="3079263"/>
            <a:ext cx="110997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>
            <a:extLst>
              <a:ext uri="{FF2B5EF4-FFF2-40B4-BE49-F238E27FC236}">
                <a16:creationId xmlns:a16="http://schemas.microsoft.com/office/drawing/2014/main" id="{CA2B56BB-5E3A-2B30-6E90-E92B3007A9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906" r="9931" b="1"/>
          <a:stretch/>
        </p:blipFill>
        <p:spPr>
          <a:xfrm>
            <a:off x="6935169" y="0"/>
            <a:ext cx="5256831" cy="377873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731317DA-B653-22E9-FD04-2F8764BC0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883" b="1"/>
          <a:stretch/>
        </p:blipFill>
        <p:spPr>
          <a:xfrm rot="16200000">
            <a:off x="1879401" y="2060376"/>
            <a:ext cx="2918222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0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orient="horz" pos="3884">
          <p15:clr>
            <a:srgbClr val="FBAE40"/>
          </p15:clr>
        </p15:guide>
        <p15:guide id="3" pos="347">
          <p15:clr>
            <a:srgbClr val="FBAE40"/>
          </p15:clr>
        </p15:guide>
        <p15:guide id="4" pos="7333">
          <p15:clr>
            <a:srgbClr val="FBAE40"/>
          </p15:clr>
        </p15:guide>
        <p15:guide id="7" orient="horz" pos="20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4CBD02-140E-41AF-87A0-DD7A09EDC087}"/>
              </a:ext>
            </a:extLst>
          </p:cNvPr>
          <p:cNvCxnSpPr>
            <a:cxnSpLocks/>
          </p:cNvCxnSpPr>
          <p:nvPr userDrawn="1"/>
        </p:nvCxnSpPr>
        <p:spPr>
          <a:xfrm>
            <a:off x="550863" y="1354056"/>
            <a:ext cx="11090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A63149A9-8605-4F8B-870F-ADB4ABBF9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60162"/>
            <a:ext cx="11090275" cy="440568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50000"/>
              </a:lnSpc>
              <a:spcAft>
                <a:spcPts val="0"/>
              </a:spcAft>
              <a:buFont typeface="+mj-lt"/>
              <a:buNone/>
              <a:defRPr sz="2800" b="0" spc="-2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</a:t>
            </a:r>
            <a:r>
              <a:rPr lang="en-US" altLang="ko-KR" dirty="0"/>
              <a:t>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381AA-F2A7-0643-7C38-BF942F779381}"/>
              </a:ext>
            </a:extLst>
          </p:cNvPr>
          <p:cNvSpPr txBox="1"/>
          <p:nvPr userDrawn="1"/>
        </p:nvSpPr>
        <p:spPr>
          <a:xfrm>
            <a:off x="550863" y="701729"/>
            <a:ext cx="385842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Malgun Gothic Semilight" panose="020B0502040204020203" pitchFamily="50" charset="-127"/>
              </a:rPr>
              <a:t>Table of Contents</a:t>
            </a:r>
            <a:endParaRPr lang="ko-KR" altLang="en-US" sz="3600" b="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395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7333">
          <p15:clr>
            <a:srgbClr val="FBAE40"/>
          </p15:clr>
        </p15:guide>
        <p15:guide id="5" orient="horz" pos="436">
          <p15:clr>
            <a:srgbClr val="FBAE40"/>
          </p15:clr>
        </p15:guide>
        <p15:guide id="6" orient="horz" pos="38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내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1E67-2E3D-4EBB-8884-4CF542D36F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4" y="690391"/>
            <a:ext cx="5365750" cy="547144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defRPr sz="5000" b="0" spc="-2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</a:t>
            </a:r>
            <a:br>
              <a:rPr lang="en-US" altLang="ko-KR" dirty="0"/>
            </a:br>
            <a:r>
              <a:rPr lang="ko-KR" altLang="en-US" dirty="0"/>
              <a:t>제목 스타일 </a:t>
            </a:r>
            <a:br>
              <a:rPr lang="en-US" altLang="ko-KR" dirty="0"/>
            </a:br>
            <a:r>
              <a:rPr lang="ko-KR" altLang="en-US" dirty="0"/>
              <a:t>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35911-3CAC-4DD4-9897-4F0C18162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5387" y="690393"/>
            <a:ext cx="5365751" cy="5472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200" spc="-2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1574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4" pos="7333">
          <p15:clr>
            <a:srgbClr val="FBAE40"/>
          </p15:clr>
        </p15:guide>
        <p15:guide id="5" orient="horz" pos="436">
          <p15:clr>
            <a:srgbClr val="FBAE40"/>
          </p15:clr>
        </p15:guide>
        <p15:guide id="6" orient="horz" pos="3884">
          <p15:clr>
            <a:srgbClr val="FBAE40"/>
          </p15:clr>
        </p15:guide>
        <p15:guide id="7" pos="3727">
          <p15:clr>
            <a:srgbClr val="FBAE40"/>
          </p15:clr>
        </p15:guide>
        <p15:guide id="8" pos="395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16D34-255B-4A52-BFA0-27A9E367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03895"/>
            <a:ext cx="11522075" cy="51593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defRPr sz="3000" b="0" spc="-2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슬라이드 번호 개체 틀 6">
            <a:extLst>
              <a:ext uri="{FF2B5EF4-FFF2-40B4-BE49-F238E27FC236}">
                <a16:creationId xmlns:a16="http://schemas.microsoft.com/office/drawing/2014/main" id="{C2810AA7-C05F-4729-A716-B26CD3BD2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86166" y="6591300"/>
            <a:ext cx="1270872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383E6-7446-4EFC-A156-A409E3273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0"/>
            <a:ext cx="11522075" cy="59848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600" spc="-3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47057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pos="2026">
          <p15:clr>
            <a:srgbClr val="FBAE40"/>
          </p15:clr>
        </p15:guide>
        <p15:guide id="6" pos="5654">
          <p15:clr>
            <a:srgbClr val="FBAE40"/>
          </p15:clr>
        </p15:guide>
        <p15:guide id="8" orient="horz" pos="41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16D34-255B-4A52-BFA0-27A9E367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03895"/>
            <a:ext cx="11522075" cy="51593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defRPr sz="3000" b="0" spc="-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슬라이드 번호 개체 틀 6">
            <a:extLst>
              <a:ext uri="{FF2B5EF4-FFF2-40B4-BE49-F238E27FC236}">
                <a16:creationId xmlns:a16="http://schemas.microsoft.com/office/drawing/2014/main" id="{C2810AA7-C05F-4729-A716-B26CD3BD2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86166" y="6591300"/>
            <a:ext cx="1270872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383E6-7446-4EFC-A156-A409E3273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0"/>
            <a:ext cx="11522075" cy="59848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600" spc="-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94725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pos="2026">
          <p15:clr>
            <a:srgbClr val="FBAE40"/>
          </p15:clr>
        </p15:guide>
        <p15:guide id="6" pos="5654">
          <p15:clr>
            <a:srgbClr val="FBAE40"/>
          </p15:clr>
        </p15:guide>
        <p15:guide id="8" orient="horz" pos="41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3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16D34-255B-4A52-BFA0-27A9E367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03895"/>
            <a:ext cx="11522075" cy="51593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defRPr sz="3000" b="0" spc="-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슬라이드 번호 개체 틀 6">
            <a:extLst>
              <a:ext uri="{FF2B5EF4-FFF2-40B4-BE49-F238E27FC236}">
                <a16:creationId xmlns:a16="http://schemas.microsoft.com/office/drawing/2014/main" id="{C2810AA7-C05F-4729-A716-B26CD3BD2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86166" y="6591300"/>
            <a:ext cx="1270872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383E6-7446-4EFC-A156-A409E3273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0"/>
            <a:ext cx="11522075" cy="59848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600" spc="-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72474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pos="2026">
          <p15:clr>
            <a:srgbClr val="FBAE40"/>
          </p15:clr>
        </p15:guide>
        <p15:guide id="6" pos="5654">
          <p15:clr>
            <a:srgbClr val="FBAE40"/>
          </p15:clr>
        </p15:guide>
        <p15:guide id="8" orient="horz" pos="41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뒤표지_AhnL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15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orient="horz" pos="3884">
          <p15:clr>
            <a:srgbClr val="FBAE40"/>
          </p15:clr>
        </p15:guide>
        <p15:guide id="3" pos="347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15" r:id="rId2"/>
    <p:sldLayoutId id="2147483721" r:id="rId3"/>
    <p:sldLayoutId id="2147483722" r:id="rId4"/>
    <p:sldLayoutId id="2147483733" r:id="rId5"/>
    <p:sldLayoutId id="2147483731" r:id="rId6"/>
    <p:sldLayoutId id="2147483735" r:id="rId7"/>
    <p:sldLayoutId id="2147483730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ktelecom.github.io/blog/2021/20211220-saas_compliance/" TargetMode="External"/><Relationship Id="rId3" Type="http://schemas.openxmlformats.org/officeDocument/2006/relationships/hyperlink" Target="https://www.gnu.org/licenses/gpl-faq.html#MereAggregation" TargetMode="External"/><Relationship Id="rId7" Type="http://schemas.openxmlformats.org/officeDocument/2006/relationships/hyperlink" Target="https://www.oss.kr/index.php/oss_license_qna/show/697948bd-7e6c-4af5-8356-c8ae724d8284" TargetMode="External"/><Relationship Id="rId2" Type="http://schemas.openxmlformats.org/officeDocument/2006/relationships/hyperlink" Target="https://opensource.stackexchange.com/a/450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ss.kr/oss_license_qna/show/a0671449-e0b2-4b0e-90b2-85c97a398c19" TargetMode="External"/><Relationship Id="rId5" Type="http://schemas.openxmlformats.org/officeDocument/2006/relationships/hyperlink" Target="https://www.gnu.org/philosophy/javascript-trap.html" TargetMode="External"/><Relationship Id="rId4" Type="http://schemas.openxmlformats.org/officeDocument/2006/relationships/hyperlink" Target="https://www.gnu.org/software/librejs/free-your-javascrip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live.kakao.com/intro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jquery.com/jquery-3.6.0.min.js%22%3e%3c/script%3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labels.fsf.org/www.fsf.org/CURRENT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aloaltonetworks.com/oss-listings/pan-os-oss-listings/pan-os-10-2-open-source-software-oss-listin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3DA06DD-E836-DAA3-6E97-F73055EC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87" y="692149"/>
            <a:ext cx="11090275" cy="4264843"/>
          </a:xfrm>
        </p:spPr>
        <p:txBody>
          <a:bodyPr/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웹서비스의 오픈소스 공개 이슈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89B8F-92E1-4A56-6817-08A152C3A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87" y="3245894"/>
            <a:ext cx="11090275" cy="827342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2025-02-21 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김강보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4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816FB4-0B44-AE21-9D41-4CC32623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12" name="부제목 5">
            <a:extLst>
              <a:ext uri="{FF2B5EF4-FFF2-40B4-BE49-F238E27FC236}">
                <a16:creationId xmlns:a16="http://schemas.microsoft.com/office/drawing/2014/main" id="{DB7C02F1-B1E1-9B2A-794C-B79E19873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0"/>
            <a:ext cx="11522075" cy="30015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서비스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로딩 방법에 따라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인지 혹은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“, 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결정됨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파일내 고지문과 라이선스 표기를 원본 그대로 유지함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난독화 미적용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GPL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계열의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사용하지 않음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웹 서비스의 플러그인 패키지를 제공할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설치되므로 명백히 배포에 해당함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어플라이언스나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이미지에 웹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메니저가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포함된 제품을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명백히 배포에 해당함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 내 리소스가 충분하다면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GNU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권고하는 </a:t>
            </a:r>
            <a:r>
              <a:rPr lang="en-US" altLang="ko-KR" sz="1600" dirty="0"/>
              <a:t>JavaScript Web label </a:t>
            </a:r>
            <a:r>
              <a:rPr lang="ko-KR" altLang="en-US" sz="1600" dirty="0"/>
              <a:t>페이지 별도 제공이 가장 가시적</a:t>
            </a:r>
            <a:r>
              <a:rPr lang="ko-KR" altLang="en-US" dirty="0"/>
              <a:t>인 방법</a:t>
            </a:r>
            <a:r>
              <a:rPr lang="ko-KR" altLang="en-US" sz="1600" dirty="0"/>
              <a:t>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82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3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C8E901-032E-3515-B2BC-DF7F38138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웹서비스에서 배포의 정의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02. 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작동 원리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 방안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공개 사례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8835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816FB4-0B44-AE21-9D41-4CC32623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웹서비스에서 배포의 정의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27B55B12-E8A9-8C08-EE76-67F8CA67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0"/>
            <a:ext cx="11522075" cy="371171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웹페이지에 포함된 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는 사용자에게 </a:t>
            </a:r>
            <a:r>
              <a:rPr lang="en-US" altLang="ko-KR" sz="1400" dirty="0"/>
              <a:t>“</a:t>
            </a:r>
            <a:r>
              <a:rPr lang="ko-KR" altLang="en-US" sz="1400" dirty="0"/>
              <a:t>배포</a:t>
            </a:r>
            <a:r>
              <a:rPr lang="en-US" altLang="ko-KR" sz="1400" dirty="0"/>
              <a:t>“ </a:t>
            </a:r>
            <a:r>
              <a:rPr lang="ko-KR" altLang="en-US" sz="1400" dirty="0"/>
              <a:t>된 것인가</a:t>
            </a:r>
            <a:r>
              <a:rPr lang="en-US" altLang="ko-KR" sz="14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네트워크를 통한 서비스나 실행만으로 배포로 간주하는가</a:t>
            </a:r>
            <a:r>
              <a:rPr lang="en-US" altLang="ko-KR" sz="14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웹페이지에 포함된 </a:t>
            </a:r>
            <a:r>
              <a:rPr lang="en-US" altLang="ko-KR" sz="1400" dirty="0"/>
              <a:t>GPL </a:t>
            </a:r>
            <a:r>
              <a:rPr lang="ko-KR" altLang="en-US" sz="1400" dirty="0"/>
              <a:t>라이선스의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는 오픈소스 고지 및 공개해야 하는가</a:t>
            </a:r>
            <a:r>
              <a:rPr lang="en-US" altLang="ko-KR" sz="14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배포의 정의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배포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사용자에게 </a:t>
            </a:r>
            <a:r>
              <a:rPr lang="en-US" altLang="ko-KR" sz="1400" dirty="0"/>
              <a:t>SW</a:t>
            </a:r>
            <a:r>
              <a:rPr lang="ko-KR" altLang="en-US" sz="1400" dirty="0"/>
              <a:t>를 전달하거나 다운로드할 수 있는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브라우저를 통해 실행 중인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는 로딩 방법에 따라 </a:t>
            </a:r>
            <a:r>
              <a:rPr lang="en-US" altLang="ko-KR" sz="1400" dirty="0"/>
              <a:t>“</a:t>
            </a:r>
            <a:r>
              <a:rPr lang="ko-KR" altLang="en-US" sz="1400" dirty="0"/>
              <a:t>배포</a:t>
            </a:r>
            <a:r>
              <a:rPr lang="en-US" altLang="ko-KR" sz="1400" dirty="0"/>
              <a:t>” </a:t>
            </a:r>
            <a:r>
              <a:rPr lang="ko-KR" altLang="en-US" sz="1400" dirty="0"/>
              <a:t>혹은 </a:t>
            </a:r>
            <a:r>
              <a:rPr lang="en-US" altLang="ko-KR" sz="1400" dirty="0"/>
              <a:t>“</a:t>
            </a:r>
            <a:r>
              <a:rPr lang="ko-KR" altLang="en-US" sz="1400" dirty="0"/>
              <a:t>실행</a:t>
            </a:r>
            <a:r>
              <a:rPr lang="en-US" altLang="ko-KR" sz="1400" dirty="0"/>
              <a:t>”, “</a:t>
            </a:r>
            <a:r>
              <a:rPr lang="ko-KR" altLang="en-US" sz="1400" dirty="0"/>
              <a:t>서비스</a:t>
            </a:r>
            <a:r>
              <a:rPr lang="en-US" altLang="ko-KR" sz="1400" dirty="0"/>
              <a:t>”</a:t>
            </a:r>
            <a:r>
              <a:rPr lang="ko-KR" altLang="en-US" sz="1400" dirty="0"/>
              <a:t>로 구분될 수 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예</a:t>
            </a:r>
            <a:r>
              <a:rPr lang="en-US" altLang="ko-KR" sz="1400" dirty="0"/>
              <a:t>) CDN</a:t>
            </a:r>
            <a:r>
              <a:rPr lang="ko-KR" altLang="en-US" sz="1400" dirty="0"/>
              <a:t>을 통해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로딩하는</a:t>
            </a:r>
            <a:r>
              <a:rPr lang="ko-KR" altLang="en-US" sz="1400" dirty="0"/>
              <a:t>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배포 오너는 </a:t>
            </a:r>
            <a:r>
              <a:rPr lang="en-US" altLang="ko-KR" sz="1400" dirty="0"/>
              <a:t>CDN </a:t>
            </a:r>
            <a:r>
              <a:rPr lang="ko-KR" altLang="en-US" sz="1400" dirty="0" err="1"/>
              <a:t>싸이트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실행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서비스에 해당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</a:t>
            </a:r>
            <a:r>
              <a:rPr lang="ko-KR" altLang="en-US" sz="1400" dirty="0"/>
              <a:t>예</a:t>
            </a:r>
            <a:r>
              <a:rPr lang="en-US" altLang="ko-KR" sz="1400" dirty="0"/>
              <a:t>) frontend </a:t>
            </a:r>
            <a:r>
              <a:rPr lang="ko-KR" altLang="en-US" sz="1400" dirty="0"/>
              <a:t>서버에서 </a:t>
            </a:r>
            <a:r>
              <a:rPr lang="en-US" altLang="ko-KR" sz="1400" dirty="0"/>
              <a:t>JavaScript </a:t>
            </a:r>
            <a:r>
              <a:rPr lang="ko-KR" altLang="en-US" sz="1400" dirty="0"/>
              <a:t>를 배포하여 </a:t>
            </a:r>
            <a:r>
              <a:rPr lang="ko-KR" altLang="en-US" sz="1400" dirty="0" err="1"/>
              <a:t>로딩하는</a:t>
            </a:r>
            <a:r>
              <a:rPr lang="ko-KR" altLang="en-US" sz="1400" dirty="0"/>
              <a:t>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배포 오너는 개발사 </a:t>
            </a:r>
            <a:r>
              <a:rPr lang="en-US" altLang="ko-KR" sz="1400" dirty="0"/>
              <a:t>(</a:t>
            </a:r>
            <a:r>
              <a:rPr lang="ko-KR" altLang="en-US" sz="1400" dirty="0"/>
              <a:t>배포에 해당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배포로 구분될 경우</a:t>
            </a:r>
            <a:r>
              <a:rPr lang="en-US" altLang="ko-KR" sz="1400" dirty="0"/>
              <a:t>, GPL </a:t>
            </a:r>
            <a:r>
              <a:rPr lang="ko-KR" altLang="en-US" sz="1400" dirty="0"/>
              <a:t>라이선스의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는 공개되어야 함 </a:t>
            </a:r>
            <a:r>
              <a:rPr lang="en-US" altLang="ko-KR" sz="1400" dirty="0"/>
              <a:t>(JavaScript </a:t>
            </a:r>
            <a:r>
              <a:rPr lang="ko-KR" altLang="en-US" sz="1400" dirty="0"/>
              <a:t>속성 상</a:t>
            </a:r>
            <a:r>
              <a:rPr lang="en-US" altLang="ko-KR" sz="1400" dirty="0"/>
              <a:t>, </a:t>
            </a:r>
            <a:r>
              <a:rPr lang="ko-KR" altLang="en-US" sz="1400" dirty="0"/>
              <a:t>웹페이지에서 소스가 공개됨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2EAEB-82FD-A654-669D-1969C4434770}"/>
              </a:ext>
            </a:extLst>
          </p:cNvPr>
          <p:cNvSpPr txBox="1"/>
          <p:nvPr/>
        </p:nvSpPr>
        <p:spPr>
          <a:xfrm>
            <a:off x="275587" y="4791712"/>
            <a:ext cx="11253356" cy="190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hlinkClick r:id="rId2" tooltip="https://opensource.stackexchange.com/a/45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관련 자료</a:t>
            </a:r>
            <a:endParaRPr lang="en-US" altLang="ko-KR" sz="1000" dirty="0">
              <a:hlinkClick r:id="rId2" tooltip="https://opensource.stackexchange.com/a/450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hlinkClick r:id="rId2" tooltip="https://opensource.stackexchange.com/a/45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are the implications of licensing a JavaScript library under GPL? - FSF</a:t>
            </a:r>
            <a:r>
              <a:rPr lang="ko-KR" altLang="en-US" sz="1000" dirty="0">
                <a:hlinkClick r:id="rId2" tooltip="https://opensource.stackexchange.com/a/45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의 답변 메일을 인용한 </a:t>
            </a:r>
            <a:r>
              <a:rPr lang="en-US" altLang="ko-KR" sz="1000" dirty="0" err="1">
                <a:hlinkClick r:id="rId2" tooltip="https://opensource.stackexchange.com/a/45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ZeroUnderscoreOu</a:t>
            </a:r>
            <a:r>
              <a:rPr lang="ko-KR" altLang="en-US" sz="1000" dirty="0">
                <a:hlinkClick r:id="rId2" tooltip="https://opensource.stackexchange.com/a/45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의 답변</a:t>
            </a:r>
            <a:endParaRPr lang="ko-KR" altLang="en-US" sz="1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hlinkClick r:id="rId3" tooltip="https://www.gnu.org/licenses/gpl-faq.html#mereaggreg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[GNU </a:t>
            </a:r>
            <a:r>
              <a:rPr lang="ko-KR" altLang="en-US" sz="1000" dirty="0">
                <a:hlinkClick r:id="rId3" tooltip="https://www.gnu.org/licenses/gpl-faq.html#mereaggreg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사이트 </a:t>
            </a:r>
            <a:r>
              <a:rPr lang="en-US" altLang="ko-KR" sz="1000" dirty="0">
                <a:hlinkClick r:id="rId3" tooltip="https://www.gnu.org/licenses/gpl-faq.html#mereaggreg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FAQ] What is the difference between an “aggregate” and other kinds of “modified versions”?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[GNU </a:t>
            </a:r>
            <a:r>
              <a:rPr lang="ko-KR" altLang="en-US" sz="1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사이트 </a:t>
            </a:r>
            <a:r>
              <a:rPr lang="ko-KR" altLang="en-US" sz="1000" dirty="0" err="1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아티클</a:t>
            </a:r>
            <a:r>
              <a:rPr lang="en-US" altLang="ko-KR" sz="1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Setting Your JavaScript Free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rgbClr val="FF0000"/>
                </a:solidFill>
                <a:hlinkClick r:id="rId5" tooltip="https://www.gnu.org/philosophy/javascript-trap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[GNU </a:t>
            </a:r>
            <a:r>
              <a:rPr lang="ko-KR" altLang="en-US" sz="1000" dirty="0">
                <a:solidFill>
                  <a:srgbClr val="FF0000"/>
                </a:solidFill>
                <a:hlinkClick r:id="rId5" tooltip="https://www.gnu.org/philosophy/javascript-trap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사이트 </a:t>
            </a:r>
            <a:r>
              <a:rPr lang="ko-KR" altLang="en-US" sz="1000" dirty="0" err="1">
                <a:solidFill>
                  <a:srgbClr val="FF0000"/>
                </a:solidFill>
                <a:hlinkClick r:id="rId5" tooltip="https://www.gnu.org/philosophy/javascript-trap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아티클</a:t>
            </a:r>
            <a:r>
              <a:rPr lang="en-US" altLang="ko-KR" sz="1000" dirty="0">
                <a:solidFill>
                  <a:srgbClr val="FF0000"/>
                </a:solidFill>
                <a:hlinkClick r:id="rId5" tooltip="https://www.gnu.org/philosophy/javascript-trap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The JavaScript Trap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hlinkClick r:id="rId6" tooltip="https://www.oss.kr/oss_license_qna/show/a0671449-e0b2-4b0e-90b2-85c97a398c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sz="1000" dirty="0">
                <a:hlinkClick r:id="rId6" tooltip="https://www.oss.kr/oss_license_qna/show/a0671449-e0b2-4b0e-90b2-85c97a398c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공개</a:t>
            </a:r>
            <a:r>
              <a:rPr lang="en-US" altLang="ko-KR" sz="1000" dirty="0">
                <a:hlinkClick r:id="rId6" tooltip="https://www.oss.kr/oss_license_qna/show/a0671449-e0b2-4b0e-90b2-85c97a398c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 </a:t>
            </a:r>
            <a:r>
              <a:rPr lang="ko-KR" altLang="en-US" sz="1000" dirty="0">
                <a:hlinkClick r:id="rId6" tooltip="https://www.oss.kr/oss_license_qna/show/a0671449-e0b2-4b0e-90b2-85c97a398c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라이선스 문의하기</a:t>
            </a:r>
            <a:r>
              <a:rPr lang="en-US" altLang="ko-KR" sz="1000" dirty="0">
                <a:hlinkClick r:id="rId6" tooltip="https://www.oss.kr/oss_license_qna/show/a0671449-e0b2-4b0e-90b2-85c97a398c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</a:t>
            </a:r>
            <a:r>
              <a:rPr lang="en-US" altLang="ko-KR" sz="1000" dirty="0" err="1">
                <a:hlinkClick r:id="rId6" tooltip="https://www.oss.kr/oss_license_qna/show/a0671449-e0b2-4b0e-90b2-85c97a398c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altLang="ko-KR" sz="1000" dirty="0">
                <a:hlinkClick r:id="rId6" tooltip="https://www.oss.kr/oss_license_qna/show/a0671449-e0b2-4b0e-90b2-85c97a398c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library </a:t>
            </a:r>
            <a:r>
              <a:rPr lang="ko-KR" altLang="en-US" sz="1000" dirty="0">
                <a:hlinkClick r:id="rId6" tooltip="https://www.oss.kr/oss_license_qna/show/a0671449-e0b2-4b0e-90b2-85c97a398c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문의</a:t>
            </a:r>
            <a:endParaRPr lang="ko-KR" altLang="en-US" sz="1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hlinkClick r:id="rId7" tooltip="https://www.oss.kr/index.php/oss_license_qna/show/697948bd-7e6c-4af5-8356-c8ae724d82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sz="1000" dirty="0">
                <a:hlinkClick r:id="rId7" tooltip="https://www.oss.kr/index.php/oss_license_qna/show/697948bd-7e6c-4af5-8356-c8ae724d82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공개</a:t>
            </a:r>
            <a:r>
              <a:rPr lang="en-US" altLang="ko-KR" sz="1000" dirty="0">
                <a:hlinkClick r:id="rId7" tooltip="https://www.oss.kr/index.php/oss_license_qna/show/697948bd-7e6c-4af5-8356-c8ae724d82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 </a:t>
            </a:r>
            <a:r>
              <a:rPr lang="ko-KR" altLang="en-US" sz="1000" dirty="0">
                <a:hlinkClick r:id="rId7" tooltip="https://www.oss.kr/index.php/oss_license_qna/show/697948bd-7e6c-4af5-8356-c8ae724d82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라이선스 문의하기</a:t>
            </a:r>
            <a:r>
              <a:rPr lang="en-US" altLang="ko-KR" sz="1000" dirty="0">
                <a:hlinkClick r:id="rId7" tooltip="https://www.oss.kr/index.php/oss_license_qna/show/697948bd-7e6c-4af5-8356-c8ae724d82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GPL </a:t>
            </a:r>
            <a:r>
              <a:rPr lang="ko-KR" altLang="en-US" sz="1000" dirty="0">
                <a:hlinkClick r:id="rId7" tooltip="https://www.oss.kr/index.php/oss_license_qna/show/697948bd-7e6c-4af5-8356-c8ae724d82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라이선스와 </a:t>
            </a:r>
            <a:r>
              <a:rPr lang="en-US" altLang="ko-KR" sz="1000" dirty="0" err="1">
                <a:hlinkClick r:id="rId7" tooltip="https://www.oss.kr/index.php/oss_license_qna/show/697948bd-7e6c-4af5-8356-c8ae724d82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altLang="ko-KR" sz="1000" dirty="0">
                <a:hlinkClick r:id="rId7" tooltip="https://www.oss.kr/index.php/oss_license_qna/show/697948bd-7e6c-4af5-8356-c8ae724d82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 Worker</a:t>
            </a:r>
            <a:r>
              <a:rPr lang="ko-KR" altLang="en-US" sz="1000" dirty="0">
                <a:hlinkClick r:id="rId7" tooltip="https://www.oss.kr/index.php/oss_license_qna/show/697948bd-7e6c-4af5-8356-c8ae724d828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 대한 문의</a:t>
            </a:r>
            <a:endParaRPr lang="en-US" altLang="ko-KR" sz="1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SaaS</a:t>
            </a:r>
            <a:r>
              <a:rPr lang="ko-KR" altLang="en-US" sz="1000" dirty="0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 서비스를 제공할 때에도 오픈소스 컴플라이언스가 필요한가요</a:t>
            </a:r>
            <a:r>
              <a:rPr lang="en-US" altLang="ko-KR" sz="1000" dirty="0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altLang="ko-KR" sz="1000" dirty="0">
                <a:solidFill>
                  <a:srgbClr val="FF0000"/>
                </a:solidFill>
              </a:rPr>
              <a:t> (SKT </a:t>
            </a:r>
            <a:r>
              <a:rPr lang="ko-KR" altLang="en-US" sz="1000" dirty="0" err="1">
                <a:solidFill>
                  <a:srgbClr val="FF0000"/>
                </a:solidFill>
              </a:rPr>
              <a:t>장학성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메니저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816FB4-0B44-AE21-9D41-4CC32623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02. 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작동 원리</a:t>
            </a:r>
          </a:p>
        </p:txBody>
      </p:sp>
      <p:sp>
        <p:nvSpPr>
          <p:cNvPr id="8" name="부제목 6">
            <a:extLst>
              <a:ext uri="{FF2B5EF4-FFF2-40B4-BE49-F238E27FC236}">
                <a16:creationId xmlns:a16="http://schemas.microsoft.com/office/drawing/2014/main" id="{1A778F41-2D2C-4633-C167-ED230B0E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0"/>
            <a:ext cx="11522075" cy="151277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웹 브라우저와 웹 서버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JavaScript</a:t>
            </a:r>
            <a:r>
              <a:rPr lang="ko-KR" altLang="en-US" sz="1400" dirty="0"/>
              <a:t>는 웹 서버에서 네트워크를 통해 다운로드 받은 코드로 웹 브라우저를 통해 실행됨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CDN</a:t>
            </a:r>
            <a:r>
              <a:rPr lang="ko-KR" altLang="en-US" sz="1400" dirty="0"/>
              <a:t>을 통해 다운로드 될 경우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 배포 오너는 </a:t>
            </a:r>
            <a:r>
              <a:rPr lang="en-US" altLang="ko-KR" sz="1400" dirty="0"/>
              <a:t>CDN</a:t>
            </a:r>
            <a:r>
              <a:rPr lang="ko-KR" altLang="en-US" sz="1400" dirty="0"/>
              <a:t>이 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만약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가 </a:t>
            </a:r>
            <a:r>
              <a:rPr lang="en-US" altLang="ko-KR" sz="1400" dirty="0"/>
              <a:t>frontend</a:t>
            </a:r>
            <a:r>
              <a:rPr lang="ko-KR" altLang="en-US" sz="1400" dirty="0"/>
              <a:t>서버에서 웹 브라우저로 직접 배포될 경우 </a:t>
            </a:r>
            <a:r>
              <a:rPr lang="en-US" altLang="ko-KR" sz="1400" dirty="0"/>
              <a:t>JavaScript </a:t>
            </a:r>
            <a:r>
              <a:rPr lang="ko-KR" altLang="en-US" sz="1400" dirty="0"/>
              <a:t>배포 오너는 개발사가 됨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, Node.js</a:t>
            </a:r>
            <a:r>
              <a:rPr lang="ko-KR" altLang="en-US" sz="1400" dirty="0"/>
              <a:t> 패키지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C5080E-35B1-D04B-1D3F-E5D4F090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11" y="2742109"/>
            <a:ext cx="5237377" cy="40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5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816FB4-0B44-AE21-9D41-4CC32623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 방안</a:t>
            </a:r>
          </a:p>
        </p:txBody>
      </p:sp>
      <p:sp>
        <p:nvSpPr>
          <p:cNvPr id="8" name="부제목 6">
            <a:extLst>
              <a:ext uri="{FF2B5EF4-FFF2-40B4-BE49-F238E27FC236}">
                <a16:creationId xmlns:a16="http://schemas.microsoft.com/office/drawing/2014/main" id="{1A778F41-2D2C-4633-C167-ED230B0E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1"/>
            <a:ext cx="11522075" cy="200283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웹 브라우저 디버깅 툴로 </a:t>
            </a:r>
            <a:r>
              <a:rPr lang="en-US" altLang="ko-KR" dirty="0"/>
              <a:t>JavaScript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브라우저의 디버깅 툴로 </a:t>
            </a:r>
            <a:r>
              <a:rPr lang="en-US" altLang="ko-KR" sz="1400" dirty="0"/>
              <a:t>JavaScript </a:t>
            </a:r>
            <a:r>
              <a:rPr lang="ko-KR" altLang="en-US" sz="1400" dirty="0"/>
              <a:t>파일의 </a:t>
            </a:r>
            <a:r>
              <a:rPr lang="en-US" altLang="ko-KR" sz="1400" dirty="0"/>
              <a:t>Copyright, </a:t>
            </a:r>
            <a:r>
              <a:rPr lang="ko-KR" altLang="en-US" sz="1400" dirty="0"/>
              <a:t>라이선스</a:t>
            </a:r>
            <a:r>
              <a:rPr lang="en-US" altLang="ko-KR" sz="1400" dirty="0"/>
              <a:t>, </a:t>
            </a:r>
            <a:r>
              <a:rPr lang="ko-KR" altLang="en-US" sz="1400" dirty="0"/>
              <a:t>코드 내용 확인 가능</a:t>
            </a:r>
            <a:br>
              <a:rPr lang="en-US" altLang="ko-KR" sz="1400" dirty="0"/>
            </a:br>
            <a:r>
              <a:rPr lang="ko-KR" altLang="en-US" sz="1400" dirty="0"/>
              <a:t>사용자가 직접 웹 페이지에 사용된 오픈소스 확인 가능 </a:t>
            </a:r>
            <a:r>
              <a:rPr lang="en-US" altLang="ko-KR" sz="1400" dirty="0"/>
              <a:t>-&gt; </a:t>
            </a:r>
            <a:r>
              <a:rPr lang="ko-KR" altLang="en-US" sz="1400" dirty="0"/>
              <a:t>별도의 공개 작업 불필요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난독화된</a:t>
            </a:r>
            <a:r>
              <a:rPr lang="ko-KR" altLang="en-US" sz="1400" dirty="0"/>
              <a:t>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는 오픈소스 확인 작업을 방해하므로 가능한 원본 그대로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가능한 </a:t>
            </a:r>
            <a:r>
              <a:rPr lang="en-US" altLang="ko-KR" sz="1400" dirty="0"/>
              <a:t>GPL </a:t>
            </a:r>
            <a:r>
              <a:rPr lang="ko-KR" altLang="en-US" sz="1400" dirty="0"/>
              <a:t>계열의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는 사용하지 않음 </a:t>
            </a:r>
            <a:r>
              <a:rPr lang="en-US" altLang="ko-KR" sz="1400" dirty="0"/>
              <a:t>(</a:t>
            </a:r>
            <a:r>
              <a:rPr lang="ko-KR" altLang="en-US" sz="1400" dirty="0"/>
              <a:t>사용 시</a:t>
            </a:r>
            <a:r>
              <a:rPr lang="en-US" altLang="ko-KR" sz="1400" dirty="0"/>
              <a:t>, </a:t>
            </a:r>
            <a:r>
              <a:rPr lang="ko-KR" altLang="en-US" sz="1400" dirty="0"/>
              <a:t>난독화 </a:t>
            </a:r>
            <a:r>
              <a:rPr lang="en-US" altLang="ko-KR" sz="1400" dirty="0"/>
              <a:t>X &amp; </a:t>
            </a:r>
            <a:r>
              <a:rPr lang="ko-KR" altLang="en-US" sz="1400" dirty="0"/>
              <a:t>소스코드 제공 보장 </a:t>
            </a:r>
            <a:r>
              <a:rPr lang="en-US" altLang="ko-KR" sz="1400" dirty="0"/>
              <a:t>&amp; </a:t>
            </a:r>
            <a:r>
              <a:rPr lang="ko-KR" altLang="en-US" sz="1400" dirty="0"/>
              <a:t>소스코드 수정 및 </a:t>
            </a:r>
            <a:r>
              <a:rPr lang="ko-KR" altLang="en-US" sz="1400" dirty="0" err="1"/>
              <a:t>재배포</a:t>
            </a:r>
            <a:r>
              <a:rPr lang="ko-KR" altLang="en-US" sz="1400" dirty="0"/>
              <a:t> 허용 등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>
                <a:hlinkClick r:id="rId2"/>
              </a:rPr>
              <a:t>https://olive.kakao.com/intro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E7DBE-551A-3206-668F-441A01CA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89" y="3343004"/>
            <a:ext cx="9805851" cy="3388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37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816FB4-0B44-AE21-9D41-4CC32623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 방안</a:t>
            </a:r>
          </a:p>
        </p:txBody>
      </p:sp>
      <p:sp>
        <p:nvSpPr>
          <p:cNvPr id="8" name="부제목 6">
            <a:extLst>
              <a:ext uri="{FF2B5EF4-FFF2-40B4-BE49-F238E27FC236}">
                <a16:creationId xmlns:a16="http://schemas.microsoft.com/office/drawing/2014/main" id="{1A778F41-2D2C-4633-C167-ED230B0E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1"/>
            <a:ext cx="11522075" cy="20028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2. JavaScript </a:t>
            </a:r>
            <a:r>
              <a:rPr lang="ko-KR" altLang="en-US" dirty="0"/>
              <a:t>파일을 </a:t>
            </a:r>
            <a:r>
              <a:rPr lang="en-US" altLang="ko-KR" dirty="0"/>
              <a:t>CDN</a:t>
            </a:r>
            <a:r>
              <a:rPr lang="ko-KR" altLang="en-US" dirty="0"/>
              <a:t>을 통해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다음과 같이 외부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를 로딩 함 </a:t>
            </a:r>
            <a:r>
              <a:rPr lang="en-US" altLang="ko-KR" sz="1400" dirty="0"/>
              <a:t>(https://www.gnu.org/software/librejs/free-your-javascript.html)</a:t>
            </a:r>
            <a:br>
              <a:rPr lang="en-US" altLang="ko-KR" sz="1400" dirty="0"/>
            </a:br>
            <a:r>
              <a:rPr lang="en-US" altLang="ko-KR" sz="1400" dirty="0"/>
              <a:t>    GPL</a:t>
            </a:r>
            <a:r>
              <a:rPr lang="ko-KR" altLang="en-US" sz="1400" dirty="0"/>
              <a:t> 라이선스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라도 동작이 독립적이면 본체 코드는 </a:t>
            </a:r>
            <a:r>
              <a:rPr lang="en-US" altLang="ko-KR" sz="1400" dirty="0"/>
              <a:t>GPL</a:t>
            </a:r>
            <a:r>
              <a:rPr lang="ko-KR" altLang="en-US" sz="1400" dirty="0"/>
              <a:t>에 감염되지 않음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의존성이 많은 대규모 어플리케이션은 </a:t>
            </a:r>
            <a:r>
              <a:rPr lang="en-US" altLang="ko-KR" sz="1400" dirty="0"/>
              <a:t>frontend </a:t>
            </a:r>
            <a:r>
              <a:rPr lang="ko-KR" altLang="en-US" sz="1400" dirty="0"/>
              <a:t>서버에서 다운로드가 더 효율적일 수 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12779-C306-EE8A-7076-B5773A5E4210}"/>
              </a:ext>
            </a:extLst>
          </p:cNvPr>
          <p:cNvSpPr txBox="1"/>
          <p:nvPr/>
        </p:nvSpPr>
        <p:spPr>
          <a:xfrm>
            <a:off x="827314" y="2555772"/>
            <a:ext cx="60960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&lt;!DOCTYPE html&gt;</a:t>
            </a:r>
            <a:br>
              <a:rPr lang="en-US" altLang="ko-KR" sz="1000" dirty="0"/>
            </a:br>
            <a:r>
              <a:rPr lang="en-US" altLang="ko-KR" sz="1000" dirty="0"/>
              <a:t>&lt;html lang="</a:t>
            </a:r>
            <a:r>
              <a:rPr lang="en-US" altLang="ko-KR" sz="1000" dirty="0" err="1"/>
              <a:t>en</a:t>
            </a:r>
            <a:r>
              <a:rPr lang="en-US" altLang="ko-KR" sz="1000" dirty="0"/>
              <a:t>"&gt;</a:t>
            </a:r>
            <a:br>
              <a:rPr lang="en-US" altLang="ko-KR" sz="1000" dirty="0"/>
            </a:br>
            <a:r>
              <a:rPr lang="en-US" altLang="ko-KR" sz="1000" dirty="0"/>
              <a:t>&lt;head&gt;</a:t>
            </a:r>
            <a:br>
              <a:rPr lang="en-US" altLang="ko-KR" sz="1000" dirty="0"/>
            </a:br>
            <a:r>
              <a:rPr lang="en-US" altLang="ko-KR" sz="1000" dirty="0"/>
              <a:t>&lt;meta charset="UTF-8"&gt;</a:t>
            </a:r>
            <a:br>
              <a:rPr lang="en-US" altLang="ko-KR" sz="1000" dirty="0"/>
            </a:br>
            <a:r>
              <a:rPr lang="en-US" altLang="ko-KR" sz="1000" dirty="0"/>
              <a:t>&lt;meta name="viewport" content="width=device-width, initial-scale=1.0"&gt;</a:t>
            </a:r>
            <a:br>
              <a:rPr lang="en-US" altLang="ko-KR" sz="1000" dirty="0"/>
            </a:br>
            <a:r>
              <a:rPr lang="en-US" altLang="ko-KR" sz="1000" dirty="0"/>
              <a:t>&lt;title&gt;jQuery CDN Example&lt;/title&gt;</a:t>
            </a: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/>
              <a:t>    </a:t>
            </a:r>
            <a:r>
              <a:rPr lang="en-US" altLang="ko-KR" sz="1000" dirty="0">
                <a:highlight>
                  <a:srgbClr val="FFFF00"/>
                </a:highlight>
              </a:rPr>
              <a:t>&lt;!-- jQuery CDN </a:t>
            </a:r>
            <a:r>
              <a:rPr lang="ko-KR" altLang="en-US" sz="1000" dirty="0">
                <a:highlight>
                  <a:srgbClr val="FFFF00"/>
                </a:highlight>
              </a:rPr>
              <a:t>링크 추가 </a:t>
            </a:r>
            <a:r>
              <a:rPr lang="en-US" altLang="ko-KR" sz="1000" dirty="0">
                <a:highlight>
                  <a:srgbClr val="FFFF00"/>
                </a:highlight>
              </a:rPr>
              <a:t>--&gt;</a:t>
            </a:r>
            <a:br>
              <a:rPr lang="en-US" altLang="ko-KR" sz="1000" dirty="0"/>
            </a:br>
            <a:r>
              <a:rPr lang="en-US" altLang="ko-KR" sz="1000" dirty="0">
                <a:highlight>
                  <a:srgbClr val="FFFF00"/>
                </a:highlight>
              </a:rPr>
              <a:t>&lt;script </a:t>
            </a:r>
            <a:r>
              <a:rPr lang="en-US" altLang="ko-KR" sz="1000" dirty="0" err="1">
                <a:highlight>
                  <a:srgbClr val="FFFF00"/>
                </a:highlight>
              </a:rPr>
              <a:t>src</a:t>
            </a:r>
            <a:r>
              <a:rPr lang="en-US" altLang="ko-KR" sz="1000" dirty="0">
                <a:highlight>
                  <a:srgbClr val="FFFF00"/>
                </a:highlight>
              </a:rPr>
              <a:t>="</a:t>
            </a:r>
            <a:r>
              <a:rPr lang="en-US" altLang="ko-KR" sz="1000" dirty="0">
                <a:highlight>
                  <a:srgbClr val="FFFF00"/>
                </a:highlight>
                <a:hlinkClick r:id="rId2" tooltip="https://code.jquery.com/jquery-3.6.0.min.js%22%3e%3c/script%3e"/>
              </a:rPr>
              <a:t>https://code.jquery.com/jquery-3.6.0.min.js"&gt;&lt;/script&gt;</a:t>
            </a:r>
            <a:endParaRPr lang="en-US" altLang="ko-KR" sz="1000" dirty="0">
              <a:highlight>
                <a:srgbClr val="FFFF00"/>
              </a:highlight>
            </a:endParaRP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/>
              <a:t>&lt;/head&gt;</a:t>
            </a:r>
            <a:br>
              <a:rPr lang="en-US" altLang="ko-KR" sz="1000" dirty="0"/>
            </a:br>
            <a:r>
              <a:rPr lang="en-US" altLang="ko-KR" sz="1000" dirty="0"/>
              <a:t>&lt;body&gt;</a:t>
            </a:r>
            <a:br>
              <a:rPr lang="en-US" altLang="ko-KR" sz="1000" dirty="0"/>
            </a:br>
            <a:r>
              <a:rPr lang="en-US" altLang="ko-KR" sz="1000" dirty="0"/>
              <a:t>&lt;h1&gt;jQuery CDN </a:t>
            </a:r>
            <a:r>
              <a:rPr lang="ko-KR" altLang="en-US" sz="1000" dirty="0"/>
              <a:t>로딩 예제</a:t>
            </a:r>
            <a:r>
              <a:rPr lang="en-US" altLang="ko-KR" sz="1000" dirty="0"/>
              <a:t>&lt;/h1&gt;</a:t>
            </a:r>
            <a:br>
              <a:rPr lang="en-US" altLang="ko-KR" sz="1000" dirty="0"/>
            </a:br>
            <a:r>
              <a:rPr lang="en-US" altLang="ko-KR" sz="1000" dirty="0"/>
              <a:t>&lt;button id="</a:t>
            </a:r>
            <a:r>
              <a:rPr lang="en-US" altLang="ko-KR" sz="1000" dirty="0" err="1"/>
              <a:t>clickButton</a:t>
            </a:r>
            <a:r>
              <a:rPr lang="en-US" altLang="ko-KR" sz="1000" dirty="0"/>
              <a:t>"&gt;Click Me&lt;/button&gt;</a:t>
            </a:r>
          </a:p>
          <a:p>
            <a:r>
              <a:rPr lang="en-US" altLang="ko-KR" sz="1000" dirty="0"/>
              <a:t> </a:t>
            </a:r>
          </a:p>
          <a:p>
            <a:r>
              <a:rPr lang="en-US" altLang="ko-KR" sz="1000" dirty="0"/>
              <a:t>    &lt;script&gt;</a:t>
            </a:r>
            <a:br>
              <a:rPr lang="en-US" altLang="ko-KR" sz="1000" dirty="0"/>
            </a:br>
            <a:r>
              <a:rPr lang="en-US" altLang="ko-KR" sz="1000" dirty="0"/>
              <a:t>        // jQuery</a:t>
            </a:r>
            <a:r>
              <a:rPr lang="ko-KR" altLang="en-US" sz="1000" dirty="0"/>
              <a:t>를 사용하여 버튼 클릭 시 동작 정의</a:t>
            </a:r>
            <a:br>
              <a:rPr lang="ko-KR" altLang="en-US" sz="1000" dirty="0"/>
            </a:br>
            <a:r>
              <a:rPr lang="ko-KR" altLang="en-US" sz="1000" dirty="0"/>
              <a:t>        </a:t>
            </a:r>
            <a:r>
              <a:rPr lang="en-US" altLang="ko-KR" sz="1000" dirty="0"/>
              <a:t>$(document).ready(function() {</a:t>
            </a:r>
            <a:br>
              <a:rPr lang="en-US" altLang="ko-KR" sz="1000" dirty="0"/>
            </a:br>
            <a:r>
              <a:rPr lang="en-US" altLang="ko-KR" sz="1000" dirty="0"/>
              <a:t>            $("#</a:t>
            </a:r>
            <a:r>
              <a:rPr lang="en-US" altLang="ko-KR" sz="1000" dirty="0" err="1"/>
              <a:t>clickButton</a:t>
            </a:r>
            <a:r>
              <a:rPr lang="en-US" altLang="ko-KR" sz="1000" dirty="0"/>
              <a:t>").click(function() {</a:t>
            </a:r>
            <a:br>
              <a:rPr lang="en-US" altLang="ko-KR" sz="1000" dirty="0"/>
            </a:br>
            <a:r>
              <a:rPr lang="en-US" altLang="ko-KR" sz="1000" dirty="0"/>
              <a:t>                alert("jQuery is working!");</a:t>
            </a:r>
            <a:br>
              <a:rPr lang="en-US" altLang="ko-KR" sz="1000" dirty="0"/>
            </a:br>
            <a:r>
              <a:rPr lang="en-US" altLang="ko-KR" sz="1000" dirty="0"/>
              <a:t>            });</a:t>
            </a:r>
            <a:br>
              <a:rPr lang="en-US" altLang="ko-KR" sz="1000" dirty="0"/>
            </a:br>
            <a:r>
              <a:rPr lang="en-US" altLang="ko-KR" sz="1000" dirty="0"/>
              <a:t>        });</a:t>
            </a:r>
            <a:br>
              <a:rPr lang="en-US" altLang="ko-KR" sz="1000" dirty="0"/>
            </a:br>
            <a:r>
              <a:rPr lang="en-US" altLang="ko-KR" sz="1000" dirty="0"/>
              <a:t>&lt;/script&gt;</a:t>
            </a:r>
            <a:br>
              <a:rPr lang="en-US" altLang="ko-KR" sz="1000" dirty="0"/>
            </a:br>
            <a:r>
              <a:rPr lang="en-US" altLang="ko-KR" sz="1000" dirty="0"/>
              <a:t>&lt;/body&gt;</a:t>
            </a:r>
            <a:br>
              <a:rPr lang="en-US" altLang="ko-KR" sz="1000" dirty="0"/>
            </a:br>
            <a:r>
              <a:rPr lang="en-US" altLang="ko-KR" sz="1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60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816FB4-0B44-AE21-9D41-4CC32623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 방안</a:t>
            </a:r>
          </a:p>
        </p:txBody>
      </p:sp>
      <p:sp>
        <p:nvSpPr>
          <p:cNvPr id="8" name="부제목 6">
            <a:extLst>
              <a:ext uri="{FF2B5EF4-FFF2-40B4-BE49-F238E27FC236}">
                <a16:creationId xmlns:a16="http://schemas.microsoft.com/office/drawing/2014/main" id="{1A778F41-2D2C-4633-C167-ED230B0E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1"/>
            <a:ext cx="11522075" cy="20028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웹 페이지에 별도의 오픈소스 라이선스 확인 정보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GNU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JavaScript Web label</a:t>
            </a:r>
            <a:r>
              <a:rPr lang="ko-KR" altLang="en-US" sz="1400" dirty="0"/>
              <a:t>을 추천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https://www.gnu.org/software/librejs/free-your-javascript.html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>
                <a:hlinkClick r:id="rId2" tooltip="https://weblabels.fsf.org/www.fsf.org/current/"/>
              </a:rPr>
              <a:t>https://weblabels.fsf.org/www.fsf.org/CURRENT/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C240B-A12B-9324-8752-0DA56D8E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39" y="2714700"/>
            <a:ext cx="10450286" cy="3405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E1B75-90D2-1CB9-97CD-B3369B054EFF}"/>
              </a:ext>
            </a:extLst>
          </p:cNvPr>
          <p:cNvSpPr txBox="1"/>
          <p:nvPr/>
        </p:nvSpPr>
        <p:spPr>
          <a:xfrm>
            <a:off x="257298" y="6307177"/>
            <a:ext cx="7576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그러나 대부분의 웹페이지는 </a:t>
            </a:r>
            <a:r>
              <a:rPr lang="en-US" altLang="ko-KR" sz="1400" dirty="0">
                <a:solidFill>
                  <a:srgbClr val="FF0000"/>
                </a:solidFill>
              </a:rPr>
              <a:t>Web label</a:t>
            </a:r>
            <a:r>
              <a:rPr lang="ko-KR" altLang="en-US" sz="1400" dirty="0">
                <a:solidFill>
                  <a:srgbClr val="FF0000"/>
                </a:solidFill>
              </a:rPr>
              <a:t>을 제공하지 않음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일부 국내 개발사 제공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2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816FB4-0B44-AE21-9D41-4CC32623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공개 사례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27B55B12-E8A9-8C08-EE76-67F8CA67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0"/>
            <a:ext cx="11522075" cy="176770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웹페이지의 플러그인 패키지의 </a:t>
            </a:r>
            <a:r>
              <a:rPr lang="en-US" altLang="ko-KR" dirty="0"/>
              <a:t>OSS</a:t>
            </a:r>
            <a:r>
              <a:rPr lang="ko-KR" altLang="en-US" dirty="0"/>
              <a:t> 공개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웹페이지에 영상 플레이어 등과 같은 플러그인 패키지를 제공할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PC</a:t>
            </a:r>
            <a:r>
              <a:rPr lang="ko-KR" altLang="en-US" sz="1400" dirty="0"/>
              <a:t>에 설치 및 저장되므로 명백히 배포에 해당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관련 패키지에 대한 오픈소스 고지 및 공개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NDrive</a:t>
            </a:r>
            <a:r>
              <a:rPr lang="en-US" altLang="ko-KR" sz="1400" dirty="0"/>
              <a:t> File System, Communication Cast, Naver</a:t>
            </a:r>
            <a:r>
              <a:rPr lang="ko-KR" altLang="en-US" sz="1400" dirty="0"/>
              <a:t> </a:t>
            </a:r>
            <a:r>
              <a:rPr lang="en-US" altLang="ko-KR" sz="1400" dirty="0"/>
              <a:t>Media</a:t>
            </a:r>
            <a:r>
              <a:rPr lang="ko-KR" altLang="en-US" sz="1400" dirty="0"/>
              <a:t> </a:t>
            </a:r>
            <a:r>
              <a:rPr lang="en-US" altLang="ko-KR" sz="1400" dirty="0"/>
              <a:t>Player</a:t>
            </a:r>
            <a:r>
              <a:rPr lang="ko-KR" altLang="en-US" sz="1400" dirty="0"/>
              <a:t> 등</a:t>
            </a:r>
            <a:br>
              <a:rPr lang="en-US" altLang="ko-KR" sz="1400" dirty="0"/>
            </a:br>
            <a:r>
              <a:rPr lang="en-US" altLang="ko-KR" sz="1400" dirty="0"/>
              <a:t>     https://developers.naver.com/notice/compliance/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5EEA6-DC79-7258-E13A-5CC04EAD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57" y="3048545"/>
            <a:ext cx="7053786" cy="3416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375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816FB4-0B44-AE21-9D41-4CC32623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공개 사례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27B55B12-E8A9-8C08-EE76-67F8CA67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1080001"/>
            <a:ext cx="11522075" cy="1725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2.  </a:t>
            </a:r>
            <a:r>
              <a:rPr lang="ko-KR" altLang="en-US" dirty="0" err="1"/>
              <a:t>어플라이언스</a:t>
            </a:r>
            <a:r>
              <a:rPr lang="ko-KR" altLang="en-US" dirty="0"/>
              <a:t> 장비나 혹은 </a:t>
            </a:r>
            <a:r>
              <a:rPr lang="ko-KR" altLang="en-US" dirty="0" err="1"/>
              <a:t>도커</a:t>
            </a:r>
            <a:r>
              <a:rPr lang="ko-KR" altLang="en-US" dirty="0"/>
              <a:t> 이미지에 포함된 웹 매니저에 탑재된 </a:t>
            </a:r>
            <a:r>
              <a:rPr lang="en-US" altLang="ko-KR" dirty="0"/>
              <a:t>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어플라이언스</a:t>
            </a:r>
            <a:r>
              <a:rPr lang="ko-KR" altLang="en-US" sz="1400" dirty="0"/>
              <a:t> 장비나 혹은 </a:t>
            </a:r>
            <a:r>
              <a:rPr lang="ko-KR" altLang="en-US" sz="1400" dirty="0" err="1"/>
              <a:t>도커</a:t>
            </a:r>
            <a:r>
              <a:rPr lang="ko-KR" altLang="en-US" sz="1400" dirty="0"/>
              <a:t> 이미지에 웹 </a:t>
            </a:r>
            <a:r>
              <a:rPr lang="ko-KR" altLang="en-US" sz="1400" dirty="0" err="1"/>
              <a:t>메니저</a:t>
            </a:r>
            <a:r>
              <a:rPr lang="ko-KR" altLang="en-US" sz="1400" dirty="0"/>
              <a:t> 솔루션을 탑재한 경우 </a:t>
            </a:r>
            <a:r>
              <a:rPr lang="en-US" altLang="ko-KR" sz="1400" dirty="0"/>
              <a:t>backend</a:t>
            </a:r>
            <a:r>
              <a:rPr lang="ko-KR" altLang="en-US" sz="1400" dirty="0"/>
              <a:t>와 </a:t>
            </a:r>
            <a:r>
              <a:rPr lang="en-US" altLang="ko-KR" sz="1400" dirty="0"/>
              <a:t>frontend</a:t>
            </a:r>
            <a:r>
              <a:rPr lang="ko-KR" altLang="en-US" sz="1400" dirty="0"/>
              <a:t>를 모두 포함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장비 혹은 </a:t>
            </a:r>
            <a:r>
              <a:rPr lang="ko-KR" altLang="en-US" sz="1400" dirty="0" err="1">
                <a:solidFill>
                  <a:srgbClr val="FF0000"/>
                </a:solidFill>
              </a:rPr>
              <a:t>도커</a:t>
            </a:r>
            <a:r>
              <a:rPr lang="ko-KR" altLang="en-US" sz="1400" dirty="0">
                <a:solidFill>
                  <a:srgbClr val="FF0000"/>
                </a:solidFill>
              </a:rPr>
              <a:t> 이미지</a:t>
            </a:r>
            <a:r>
              <a:rPr lang="ko-KR" altLang="en-US" sz="1400" dirty="0"/>
              <a:t>를 고객에게 제공하므로 명백히 배포에 해당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관련 </a:t>
            </a:r>
            <a:r>
              <a:rPr lang="en-US" altLang="ko-KR" sz="1400" dirty="0"/>
              <a:t>backend</a:t>
            </a:r>
            <a:r>
              <a:rPr lang="ko-KR" altLang="en-US" sz="1400" dirty="0"/>
              <a:t>와 </a:t>
            </a:r>
            <a:r>
              <a:rPr lang="en-US" altLang="ko-KR" sz="1400" dirty="0"/>
              <a:t>frontend</a:t>
            </a:r>
            <a:r>
              <a:rPr lang="ko-KR" altLang="en-US" sz="1400" dirty="0"/>
              <a:t>에 포함된 오픈소스 고지 및 공개 필수 </a:t>
            </a:r>
            <a:r>
              <a:rPr lang="en-US" altLang="ko-KR" sz="1400" dirty="0"/>
              <a:t>(frontend</a:t>
            </a:r>
            <a:r>
              <a:rPr lang="ko-KR" altLang="en-US" sz="1400" dirty="0"/>
              <a:t>에서 </a:t>
            </a:r>
            <a:r>
              <a:rPr lang="en-US" altLang="ko-KR" sz="1400" dirty="0"/>
              <a:t>CDN</a:t>
            </a:r>
            <a:r>
              <a:rPr lang="ko-KR" altLang="en-US" sz="1400" dirty="0"/>
              <a:t>을 통한 다운로드 패키지는 제외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GPL </a:t>
            </a:r>
            <a:r>
              <a:rPr lang="ko-KR" altLang="en-US" sz="1400" dirty="0"/>
              <a:t>계열 오픈소스 포함 주의 </a:t>
            </a:r>
            <a:r>
              <a:rPr lang="en-US" altLang="ko-KR" sz="1400" dirty="0"/>
              <a:t>(backend</a:t>
            </a:r>
            <a:r>
              <a:rPr lang="ko-KR" altLang="en-US" sz="1400" dirty="0"/>
              <a:t>에서 사용된 </a:t>
            </a:r>
            <a:r>
              <a:rPr lang="en-US" altLang="ko-KR" sz="1400" dirty="0"/>
              <a:t>GPL, AGPL </a:t>
            </a:r>
            <a:r>
              <a:rPr lang="ko-KR" altLang="en-US" sz="1400" dirty="0"/>
              <a:t>계열 오픈소스 공개</a:t>
            </a:r>
            <a:r>
              <a:rPr lang="en-US" altLang="ko-KR" sz="1400" dirty="0"/>
              <a:t> 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>
                <a:hlinkClick r:id="rId2"/>
              </a:rPr>
              <a:t>https://docs.paloaltonetworks.com/oss-listings/pan-os-oss-listings/pan-os-10-2-open-source-software-oss-listing</a:t>
            </a:r>
            <a:br>
              <a:rPr lang="en-US" altLang="ko-KR" sz="1400" dirty="0"/>
            </a:b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A900C2-3A69-FB92-0C36-444AA8B0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1" y="3515887"/>
            <a:ext cx="8265360" cy="3038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153467"/>
      </p:ext>
    </p:extLst>
  </p:cSld>
  <p:clrMapOvr>
    <a:masterClrMapping/>
  </p:clrMapOvr>
</p:sld>
</file>

<file path=ppt/theme/theme1.xml><?xml version="1.0" encoding="utf-8"?>
<a:theme xmlns:a="http://schemas.openxmlformats.org/drawingml/2006/main" name="AhnLab_External_Wide">
  <a:themeElements>
    <a:clrScheme name="ADC_2023">
      <a:dk1>
        <a:sysClr val="windowText" lastClr="000000"/>
      </a:dk1>
      <a:lt1>
        <a:sysClr val="window" lastClr="FFFFFF"/>
      </a:lt1>
      <a:dk2>
        <a:srgbClr val="012F75"/>
      </a:dk2>
      <a:lt2>
        <a:srgbClr val="F2F2F2"/>
      </a:lt2>
      <a:accent1>
        <a:srgbClr val="173D91"/>
      </a:accent1>
      <a:accent2>
        <a:srgbClr val="243CEC"/>
      </a:accent2>
      <a:accent3>
        <a:srgbClr val="2CCBFF"/>
      </a:accent3>
      <a:accent4>
        <a:srgbClr val="FFE850"/>
      </a:accent4>
      <a:accent5>
        <a:srgbClr val="E03BFF"/>
      </a:accent5>
      <a:accent6>
        <a:srgbClr val="60EEB5"/>
      </a:accent6>
      <a:hlink>
        <a:srgbClr val="3CA7F0"/>
      </a:hlink>
      <a:folHlink>
        <a:srgbClr val="7F7F7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48D4FEFE069D46A114E2415503B6E8" ma:contentTypeVersion="13" ma:contentTypeDescription="새 문서를 만듭니다." ma:contentTypeScope="" ma:versionID="e69a96dc31fae0ec1da79cd911b5aae0">
  <xsd:schema xmlns:xsd="http://www.w3.org/2001/XMLSchema" xmlns:xs="http://www.w3.org/2001/XMLSchema" xmlns:p="http://schemas.microsoft.com/office/2006/metadata/properties" xmlns:ns2="e2f676fc-012d-4283-9dba-3b79805b9c86" xmlns:ns3="a3b025e2-79bf-4460-878d-08aad482d602" targetNamespace="http://schemas.microsoft.com/office/2006/metadata/properties" ma:root="true" ma:fieldsID="327ae37ae3410d88b9f3e7f219476c5c" ns2:_="" ns3:_="">
    <xsd:import namespace="e2f676fc-012d-4283-9dba-3b79805b9c86"/>
    <xsd:import namespace="a3b025e2-79bf-4460-878d-08aad482d6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676fc-012d-4283-9dba-3b79805b9c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0c2e6099-0a59-4d3f-aa2e-32ae178ea0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025e2-79bf-4460-878d-08aad482d6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f676fc-012d-4283-9dba-3b79805b9c8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043E38-EFB6-4EFA-8B41-893C148FB2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FDFB8-E7EB-432A-BBDF-63540C625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676fc-012d-4283-9dba-3b79805b9c86"/>
    <ds:schemaRef ds:uri="a3b025e2-79bf-4460-878d-08aad482d6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A186F0-CCC6-41CE-9A09-DBA9C7A12A52}">
  <ds:schemaRefs>
    <ds:schemaRef ds:uri="http://purl.org/dc/terms/"/>
    <ds:schemaRef ds:uri="http://schemas.microsoft.com/office/2006/documentManagement/types"/>
    <ds:schemaRef ds:uri="http://www.w3.org/XML/1998/namespace"/>
    <ds:schemaRef ds:uri="a3b025e2-79bf-4460-878d-08aad482d602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2f676fc-012d-4283-9dba-3b79805b9c86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e9814fbc-5f7e-4803-9645-1a19fe514e1c}" enabled="1" method="Privileged" siteId="{28f7e5e9-5d94-4d10-8057-1a0095edf47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10459</TotalTime>
  <Words>975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굴림</vt:lpstr>
      <vt:lpstr>Arial</vt:lpstr>
      <vt:lpstr>AhnLab_External_Wide</vt:lpstr>
      <vt:lpstr>웹서비스의 오픈소스 공개 이슈</vt:lpstr>
      <vt:lpstr>01. 웹서비스에서 배포의 정의 02. JavaScript 작동 원리 03. 대응 방안 04. 기타 공개 사례 05. 결론</vt:lpstr>
      <vt:lpstr>01. 웹서비스에서 배포의 정의</vt:lpstr>
      <vt:lpstr>02. JavaScript 작동 원리</vt:lpstr>
      <vt:lpstr>03. 대응 방안</vt:lpstr>
      <vt:lpstr>03. 대응 방안</vt:lpstr>
      <vt:lpstr>03. 대응 방안</vt:lpstr>
      <vt:lpstr>04. 기타 공개 사례</vt:lpstr>
      <vt:lpstr>04. 기타 공개 사례</vt:lpstr>
      <vt:lpstr>05.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최인혁</dc:creator>
  <cp:lastModifiedBy>김강보 (Gangbo Kim)</cp:lastModifiedBy>
  <cp:revision>201</cp:revision>
  <dcterms:created xsi:type="dcterms:W3CDTF">2020-04-20T00:09:48Z</dcterms:created>
  <dcterms:modified xsi:type="dcterms:W3CDTF">2025-02-27T01:59:17Z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0x0101007948D4FEFE069D46A114E2415503B6E8</vt:lpwstr>
  </property>
</Properties>
</file>