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74" r:id="rId2"/>
    <p:sldId id="280" r:id="rId3"/>
    <p:sldId id="293" r:id="rId4"/>
    <p:sldId id="269" r:id="rId5"/>
    <p:sldId id="286" r:id="rId6"/>
    <p:sldId id="294" r:id="rId7"/>
    <p:sldId id="278" r:id="rId8"/>
    <p:sldId id="287" r:id="rId9"/>
    <p:sldId id="282" r:id="rId10"/>
    <p:sldId id="295" r:id="rId11"/>
    <p:sldId id="284" r:id="rId12"/>
    <p:sldId id="288" r:id="rId13"/>
    <p:sldId id="290" r:id="rId14"/>
    <p:sldId id="291" r:id="rId15"/>
    <p:sldId id="292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CFCF"/>
    <a:srgbClr val="F5F5F5"/>
    <a:srgbClr val="8089C9"/>
    <a:srgbClr val="6C75B5"/>
    <a:srgbClr val="326EA0"/>
    <a:srgbClr val="4682B4"/>
    <a:srgbClr val="A06465"/>
    <a:srgbClr val="B47879"/>
    <a:srgbClr val="4C9650"/>
    <a:srgbClr val="60A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8" autoAdjust="0"/>
    <p:restoredTop sz="94660"/>
  </p:normalViewPr>
  <p:slideViewPr>
    <p:cSldViewPr snapToGrid="0">
      <p:cViewPr varScale="1">
        <p:scale>
          <a:sx n="89" d="100"/>
          <a:sy n="89" d="100"/>
        </p:scale>
        <p:origin x="86" y="102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E64B8BBF-010C-EB10-4FB4-AF2F481561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99A98E-5E39-E198-6CF4-1F309D6D9D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398C24-46C0-4DE2-9F11-1FC2FA0771E3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51E1F9-1BF9-54B5-EF0F-E51D003023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1A3C57-7146-B2AA-297E-2D60F936F3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6DE91-BFEC-4330-A8E1-FC5D74BC69E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681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F8B81B-EF0D-48B7-B164-CEE1A339DD9F}" type="datetimeFigureOut">
              <a:rPr lang="ko-KR" altLang="en-US" smtClean="0"/>
              <a:t>2025-06-13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724C3-4EDA-4383-A23E-D483D16785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552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 time (July 10, 2014) you paid 9,000 EUR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724C3-4EDA-4383-A23E-D483D16785A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598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85C9EE1-B372-D36F-6AC7-C76721ADF1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250" y="2046287"/>
            <a:ext cx="8953500" cy="169703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>
              <a:lnSpc>
                <a:spcPct val="100000"/>
              </a:lnSpc>
              <a:defRPr sz="56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Write Your</a:t>
            </a:r>
            <a:br>
              <a:rPr lang="en-US" altLang="ko-KR" dirty="0"/>
            </a:br>
            <a:r>
              <a:rPr lang="en-US" altLang="ko-KR" dirty="0"/>
              <a:t>Main Title Here</a:t>
            </a:r>
            <a:endParaRPr lang="ko-KR" altLang="en-US" dirty="0"/>
          </a:p>
        </p:txBody>
      </p:sp>
      <p:sp>
        <p:nvSpPr>
          <p:cNvPr id="3" name="텍스트 개체 틀 21">
            <a:extLst>
              <a:ext uri="{FF2B5EF4-FFF2-40B4-BE49-F238E27FC236}">
                <a16:creationId xmlns:a16="http://schemas.microsoft.com/office/drawing/2014/main" id="{3EC730F0-CC9B-79F1-6EC8-9B154787EA4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50562" y="702000"/>
            <a:ext cx="3438691" cy="24263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80975" indent="-180975">
              <a:buClr>
                <a:srgbClr val="8089C9"/>
              </a:buClr>
              <a:buFont typeface="맑은 고딕" panose="020B0503020000020004" pitchFamily="50" charset="-127"/>
              <a:buChar char="＋"/>
              <a:defRPr sz="1300" b="0" spc="-1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Team / Name</a:t>
            </a:r>
            <a:endParaRPr lang="ko-KR" altLang="en-US" dirty="0"/>
          </a:p>
        </p:txBody>
      </p:sp>
      <p:sp>
        <p:nvSpPr>
          <p:cNvPr id="7" name="텍스트 개체 틀 21">
            <a:extLst>
              <a:ext uri="{FF2B5EF4-FFF2-40B4-BE49-F238E27FC236}">
                <a16:creationId xmlns:a16="http://schemas.microsoft.com/office/drawing/2014/main" id="{398EAF90-E782-DA3C-5841-0E7BE30C8F1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01075" y="702000"/>
            <a:ext cx="2383213" cy="24263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180975" indent="-180975" algn="r">
              <a:buClr>
                <a:srgbClr val="8089C9"/>
              </a:buClr>
              <a:buFont typeface="맑은 고딕" panose="020B0503020000020004" pitchFamily="50" charset="-127"/>
              <a:buChar char="＋"/>
              <a:defRPr sz="1300" b="0" spc="-1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Date or Version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1885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4E87AFD0-DCDE-3F4E-2BB2-65D86A42DC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2963" y="1236805"/>
            <a:ext cx="2428875" cy="611188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ctr">
              <a:lnSpc>
                <a:spcPct val="100000"/>
              </a:lnSpc>
              <a:defRPr sz="35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7" name="텍스트 개체 틀 5">
            <a:extLst>
              <a:ext uri="{FF2B5EF4-FFF2-40B4-BE49-F238E27FC236}">
                <a16:creationId xmlns:a16="http://schemas.microsoft.com/office/drawing/2014/main" id="{85CDA15E-F7A8-F665-16FB-36D17FB487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586564" y="1362075"/>
            <a:ext cx="4986186" cy="3323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b="1" spc="-2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1. Insert your section title</a:t>
            </a:r>
          </a:p>
        </p:txBody>
      </p:sp>
      <p:sp>
        <p:nvSpPr>
          <p:cNvPr id="18" name="텍스트 개체 틀 5">
            <a:extLst>
              <a:ext uri="{FF2B5EF4-FFF2-40B4-BE49-F238E27FC236}">
                <a16:creationId xmlns:a16="http://schemas.microsoft.com/office/drawing/2014/main" id="{8E42F1B6-1120-3AFA-4800-6C8CE9BA62E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59994" y="1872925"/>
            <a:ext cx="4612756" cy="2215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marL="0" indent="0">
              <a:buFont typeface="Wingdings" panose="05000000000000000000" pitchFamily="2" charset="2"/>
              <a:buNone/>
              <a:defRPr sz="1600" b="0" spc="-2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1-1 Write text here</a:t>
            </a:r>
          </a:p>
        </p:txBody>
      </p:sp>
      <p:sp>
        <p:nvSpPr>
          <p:cNvPr id="20" name="텍스트 개체 틀 5">
            <a:extLst>
              <a:ext uri="{FF2B5EF4-FFF2-40B4-BE49-F238E27FC236}">
                <a16:creationId xmlns:a16="http://schemas.microsoft.com/office/drawing/2014/main" id="{25F5455A-2C19-F885-BBDE-D759BE877D3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59994" y="2196775"/>
            <a:ext cx="4612756" cy="2215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marL="0" indent="0">
              <a:buFont typeface="Wingdings" panose="05000000000000000000" pitchFamily="2" charset="2"/>
              <a:buNone/>
              <a:defRPr sz="1600" b="0" spc="-2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1-2 Write text here</a:t>
            </a:r>
          </a:p>
        </p:txBody>
      </p:sp>
      <p:sp>
        <p:nvSpPr>
          <p:cNvPr id="21" name="텍스트 개체 틀 5">
            <a:extLst>
              <a:ext uri="{FF2B5EF4-FFF2-40B4-BE49-F238E27FC236}">
                <a16:creationId xmlns:a16="http://schemas.microsoft.com/office/drawing/2014/main" id="{07651FE9-6585-7E70-C89A-B8B89E05D9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586564" y="2971800"/>
            <a:ext cx="4986186" cy="3323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b="1" spc="-2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2. Insert your section title</a:t>
            </a:r>
          </a:p>
        </p:txBody>
      </p:sp>
      <p:sp>
        <p:nvSpPr>
          <p:cNvPr id="22" name="텍스트 개체 틀 5">
            <a:extLst>
              <a:ext uri="{FF2B5EF4-FFF2-40B4-BE49-F238E27FC236}">
                <a16:creationId xmlns:a16="http://schemas.microsoft.com/office/drawing/2014/main" id="{D9E65B1B-0884-B209-9F5F-05F1063E2BF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59994" y="3482650"/>
            <a:ext cx="4612756" cy="2215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marL="0" indent="0">
              <a:buFont typeface="Wingdings" panose="05000000000000000000" pitchFamily="2" charset="2"/>
              <a:buNone/>
              <a:defRPr sz="1600" b="0" spc="-2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2-1 Write text here</a:t>
            </a:r>
          </a:p>
        </p:txBody>
      </p:sp>
      <p:sp>
        <p:nvSpPr>
          <p:cNvPr id="23" name="텍스트 개체 틀 5">
            <a:extLst>
              <a:ext uri="{FF2B5EF4-FFF2-40B4-BE49-F238E27FC236}">
                <a16:creationId xmlns:a16="http://schemas.microsoft.com/office/drawing/2014/main" id="{73CD93D1-FCC2-34FB-951B-5B40E2976EE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59994" y="3806500"/>
            <a:ext cx="4612756" cy="2215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marL="0" indent="0">
              <a:buFont typeface="Wingdings" panose="05000000000000000000" pitchFamily="2" charset="2"/>
              <a:buNone/>
              <a:defRPr sz="1600" b="0" spc="-2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2-2 Write text here</a:t>
            </a:r>
          </a:p>
        </p:txBody>
      </p:sp>
      <p:sp>
        <p:nvSpPr>
          <p:cNvPr id="24" name="텍스트 개체 틀 5">
            <a:extLst>
              <a:ext uri="{FF2B5EF4-FFF2-40B4-BE49-F238E27FC236}">
                <a16:creationId xmlns:a16="http://schemas.microsoft.com/office/drawing/2014/main" id="{A7FAD965-8C8A-32C1-EFD2-5C304DEBAD4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86564" y="4581525"/>
            <a:ext cx="4986186" cy="3323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400" b="1" spc="-2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3. Insert your section title</a:t>
            </a:r>
          </a:p>
        </p:txBody>
      </p:sp>
      <p:sp>
        <p:nvSpPr>
          <p:cNvPr id="25" name="텍스트 개체 틀 5">
            <a:extLst>
              <a:ext uri="{FF2B5EF4-FFF2-40B4-BE49-F238E27FC236}">
                <a16:creationId xmlns:a16="http://schemas.microsoft.com/office/drawing/2014/main" id="{62A69FF0-1F52-FB0D-3AF1-09AD1C02BE1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959994" y="5092375"/>
            <a:ext cx="4612756" cy="2215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marL="0" indent="0">
              <a:buFont typeface="Wingdings" panose="05000000000000000000" pitchFamily="2" charset="2"/>
              <a:buNone/>
              <a:defRPr sz="1600" b="0" spc="-2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3-1 Write text here</a:t>
            </a:r>
          </a:p>
        </p:txBody>
      </p:sp>
      <p:sp>
        <p:nvSpPr>
          <p:cNvPr id="26" name="텍스트 개체 틀 5">
            <a:extLst>
              <a:ext uri="{FF2B5EF4-FFF2-40B4-BE49-F238E27FC236}">
                <a16:creationId xmlns:a16="http://schemas.microsoft.com/office/drawing/2014/main" id="{58E5C16F-B0CA-E751-3491-2D6DDF12B0C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959994" y="5416225"/>
            <a:ext cx="4612756" cy="2215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marL="0" indent="0">
              <a:buFont typeface="Wingdings" panose="05000000000000000000" pitchFamily="2" charset="2"/>
              <a:buNone/>
              <a:defRPr sz="1600" b="0" spc="-2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3-2 Write text here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DAA818-FDFF-0840-F3F7-F2C356D8F2C8}"/>
              </a:ext>
            </a:extLst>
          </p:cNvPr>
          <p:cNvSpPr txBox="1"/>
          <p:nvPr userDrawn="1"/>
        </p:nvSpPr>
        <p:spPr>
          <a:xfrm>
            <a:off x="10343916" y="6678994"/>
            <a:ext cx="175015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>
              <a:defRPr sz="700" spc="-20" baseline="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©2024 Samsung Research. All rights reserved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347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C44C90EF-90E6-1553-5BF6-2AC58DA5B657}"/>
              </a:ext>
            </a:extLst>
          </p:cNvPr>
          <p:cNvSpPr/>
          <p:nvPr userDrawn="1"/>
        </p:nvSpPr>
        <p:spPr>
          <a:xfrm>
            <a:off x="0" y="0"/>
            <a:ext cx="12192000" cy="696098"/>
          </a:xfrm>
          <a:custGeom>
            <a:avLst/>
            <a:gdLst>
              <a:gd name="connsiteX0" fmla="*/ 0 w 12192000"/>
              <a:gd name="connsiteY0" fmla="*/ 0 h 696098"/>
              <a:gd name="connsiteX1" fmla="*/ 12192000 w 12192000"/>
              <a:gd name="connsiteY1" fmla="*/ 0 h 696098"/>
              <a:gd name="connsiteX2" fmla="*/ 12192000 w 12192000"/>
              <a:gd name="connsiteY2" fmla="*/ 696098 h 696098"/>
              <a:gd name="connsiteX3" fmla="*/ 12191998 w 12192000"/>
              <a:gd name="connsiteY3" fmla="*/ 696098 h 696098"/>
              <a:gd name="connsiteX4" fmla="*/ 12191998 w 12192000"/>
              <a:gd name="connsiteY4" fmla="*/ 148281 h 696098"/>
              <a:gd name="connsiteX5" fmla="*/ 8087423 w 12192000"/>
              <a:gd name="connsiteY5" fmla="*/ 148281 h 696098"/>
              <a:gd name="connsiteX6" fmla="*/ 7539606 w 12192000"/>
              <a:gd name="connsiteY6" fmla="*/ 696098 h 696098"/>
              <a:gd name="connsiteX7" fmla="*/ 0 w 12192000"/>
              <a:gd name="connsiteY7" fmla="*/ 696098 h 696098"/>
              <a:gd name="connsiteX8" fmla="*/ 0 w 12192000"/>
              <a:gd name="connsiteY8" fmla="*/ 0 h 69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96098">
                <a:moveTo>
                  <a:pt x="0" y="0"/>
                </a:moveTo>
                <a:lnTo>
                  <a:pt x="12192000" y="0"/>
                </a:lnTo>
                <a:lnTo>
                  <a:pt x="12192000" y="696098"/>
                </a:lnTo>
                <a:lnTo>
                  <a:pt x="12191998" y="696098"/>
                </a:lnTo>
                <a:lnTo>
                  <a:pt x="12191998" y="148281"/>
                </a:lnTo>
                <a:lnTo>
                  <a:pt x="8087423" y="148281"/>
                </a:lnTo>
                <a:lnTo>
                  <a:pt x="7539606" y="696098"/>
                </a:lnTo>
                <a:lnTo>
                  <a:pt x="0" y="696098"/>
                </a:lnTo>
                <a:lnTo>
                  <a:pt x="0" y="0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dirty="0"/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B264A508-2F6F-B76A-22EB-FE8739227FE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09714" y="266700"/>
            <a:ext cx="6919762" cy="304699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200" b="1" spc="-2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en-US" altLang="ko-KR" dirty="0"/>
              <a:t>1. Insert your section title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CAC6C7-78B7-156D-FD5C-10C4453ED430}"/>
              </a:ext>
            </a:extLst>
          </p:cNvPr>
          <p:cNvSpPr txBox="1"/>
          <p:nvPr userDrawn="1"/>
        </p:nvSpPr>
        <p:spPr>
          <a:xfrm>
            <a:off x="10343916" y="6678994"/>
            <a:ext cx="175015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>
              <a:defRPr sz="700" spc="-20" baseline="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algn="r"/>
            <a:r>
              <a:rPr lang="en-US" altLang="ko-KR" dirty="0">
                <a:solidFill>
                  <a:schemeClr val="bg1">
                    <a:lumMod val="65000"/>
                  </a:schemeClr>
                </a:solidFill>
              </a:rPr>
              <a:t>©2024 Samsung Research. All rights reserved</a:t>
            </a:r>
            <a:endParaRPr lang="ko-KR" alt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6312052D-9BE6-AB7E-EEA8-E6CA3095FDDE}"/>
              </a:ext>
            </a:extLst>
          </p:cNvPr>
          <p:cNvSpPr/>
          <p:nvPr userDrawn="1"/>
        </p:nvSpPr>
        <p:spPr>
          <a:xfrm>
            <a:off x="-7034" y="146645"/>
            <a:ext cx="12196689" cy="548640"/>
          </a:xfrm>
          <a:custGeom>
            <a:avLst/>
            <a:gdLst>
              <a:gd name="connsiteX0" fmla="*/ 0 w 12196689"/>
              <a:gd name="connsiteY0" fmla="*/ 548640 h 548640"/>
              <a:gd name="connsiteX1" fmla="*/ 7547317 w 12196689"/>
              <a:gd name="connsiteY1" fmla="*/ 548640 h 548640"/>
              <a:gd name="connsiteX2" fmla="*/ 8095957 w 12196689"/>
              <a:gd name="connsiteY2" fmla="*/ 0 h 548640"/>
              <a:gd name="connsiteX3" fmla="*/ 12196689 w 12196689"/>
              <a:gd name="connsiteY3" fmla="*/ 0 h 548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6689" h="548640">
                <a:moveTo>
                  <a:pt x="0" y="548640"/>
                </a:moveTo>
                <a:lnTo>
                  <a:pt x="7547317" y="548640"/>
                </a:lnTo>
                <a:lnTo>
                  <a:pt x="8095957" y="0"/>
                </a:lnTo>
                <a:lnTo>
                  <a:pt x="12196689" y="0"/>
                </a:lnTo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8731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제목 1">
            <a:extLst>
              <a:ext uri="{FF2B5EF4-FFF2-40B4-BE49-F238E27FC236}">
                <a16:creationId xmlns:a16="http://schemas.microsoft.com/office/drawing/2014/main" id="{AD30EA17-5DA7-7C10-C985-8ADA3E7D49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71900" y="2552700"/>
            <a:ext cx="4648200" cy="9239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>
              <a:lnSpc>
                <a:spcPct val="100000"/>
              </a:lnSpc>
              <a:defRPr sz="5600" b="1">
                <a:solidFill>
                  <a:schemeClr val="tx1"/>
                </a:solidFill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920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8290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msung/LPVS" TargetMode="External"/><Relationship Id="rId2" Type="http://schemas.openxmlformats.org/officeDocument/2006/relationships/hyperlink" Target="https://samsung.github.io/LPVS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79842-229F-9108-E71B-79D8BCE8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삼성전자 오픈소스 </a:t>
            </a:r>
            <a:r>
              <a:rPr lang="en-US" altLang="ko-KR" dirty="0" smtClean="0"/>
              <a:t>2025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B3B7D2-CC13-BA2C-5359-461A3440A8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022701-B082-7E68-D913-21F6709451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C9A261F-06B2-8C10-A65F-8CCCD23402AA}"/>
              </a:ext>
            </a:extLst>
          </p:cNvPr>
          <p:cNvSpPr txBox="1">
            <a:spLocks/>
          </p:cNvSpPr>
          <p:nvPr/>
        </p:nvSpPr>
        <p:spPr>
          <a:xfrm>
            <a:off x="2241071" y="4444012"/>
            <a:ext cx="7709858" cy="92392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ctr" defTabSz="914400" rtl="0" eaLnBrk="1" latinLnBrk="1" hangingPunct="1">
              <a:lnSpc>
                <a:spcPct val="100000"/>
              </a:lnSpc>
              <a:spcBef>
                <a:spcPct val="0"/>
              </a:spcBef>
              <a:buNone/>
              <a:defRPr sz="5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400" dirty="0" smtClean="0"/>
              <a:t>삼성전자 오픈소스그룹 </a:t>
            </a:r>
            <a:r>
              <a:rPr lang="ko-KR" altLang="en-US" sz="2400" dirty="0" err="1" smtClean="0"/>
              <a:t>안다래</a:t>
            </a:r>
            <a:endParaRPr lang="en-US" altLang="ko-KR" sz="2400" dirty="0" smtClean="0"/>
          </a:p>
          <a:p>
            <a:r>
              <a:rPr lang="en-US" altLang="ko-KR" sz="2400" dirty="0" smtClean="0"/>
              <a:t>25. 06. 16.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5370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309714" y="266700"/>
            <a:ext cx="6919762" cy="332399"/>
          </a:xfrm>
        </p:spPr>
        <p:txBody>
          <a:bodyPr/>
          <a:lstStyle/>
          <a:p>
            <a:r>
              <a:rPr lang="ko-KR" altLang="en-US" sz="2400" spc="-30" dirty="0" smtClean="0">
                <a:ln w="12700">
                  <a:noFill/>
                </a:ln>
                <a:ea typeface="삼성긴고딕 Regular" panose="020B0600000101010101" pitchFamily="50" charset="-127"/>
              </a:rPr>
              <a:t>바이너리 검증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9714" y="898206"/>
            <a:ext cx="9971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>
              <a:solidFill>
                <a:srgbClr val="555555"/>
              </a:solidFill>
              <a:latin typeface="+mn-ea"/>
            </a:endParaRPr>
          </a:p>
          <a:p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  <p:pic>
        <p:nvPicPr>
          <p:cNvPr id="1026" name="Picture 2" descr="http://linkback.itworld.co.kr/images/onebyone.gif?action_id=bc0e50061c60cdfb1de286e39ee5b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63" y="3063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47613" y="1242764"/>
            <a:ext cx="98339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22222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33"/>
                </a:solidFill>
                <a:latin typeface="+mn-ea"/>
              </a:rPr>
              <a:t>- </a:t>
            </a:r>
            <a:r>
              <a:rPr lang="en-US" altLang="ko-KR" sz="2000" b="1" dirty="0" err="1" smtClean="0">
                <a:solidFill>
                  <a:srgbClr val="333333"/>
                </a:solidFill>
                <a:latin typeface="+mn-ea"/>
              </a:rPr>
              <a:t>Armijn</a:t>
            </a:r>
            <a:r>
              <a:rPr lang="en-US" altLang="ko-KR" sz="2000" b="1" dirty="0" smtClean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ko-KR" sz="2000" b="1" dirty="0" err="1" smtClean="0">
                <a:solidFill>
                  <a:srgbClr val="333333"/>
                </a:solidFill>
                <a:latin typeface="+mn-ea"/>
              </a:rPr>
              <a:t>Hemel</a:t>
            </a:r>
            <a:r>
              <a:rPr lang="ko-KR" altLang="en-US" sz="2000" b="1" dirty="0">
                <a:solidFill>
                  <a:srgbClr val="333333"/>
                </a:solidFill>
                <a:latin typeface="+mn-ea"/>
              </a:rPr>
              <a:t>의</a:t>
            </a:r>
            <a:r>
              <a:rPr lang="ko-KR" altLang="en-US" sz="2000" b="1" dirty="0" smtClean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rgbClr val="333333"/>
                </a:solidFill>
                <a:latin typeface="+mn-ea"/>
              </a:rPr>
              <a:t>BAT + DB</a:t>
            </a:r>
            <a:r>
              <a:rPr lang="ko-KR" altLang="en-US" sz="2000" b="1" dirty="0" smtClean="0">
                <a:solidFill>
                  <a:srgbClr val="333333"/>
                </a:solidFill>
                <a:latin typeface="+mn-ea"/>
              </a:rPr>
              <a:t>를 사용하여 자체적으로 만든 툴 사용 중</a:t>
            </a:r>
            <a:endParaRPr lang="en-US" altLang="ko-KR" sz="2000" b="1" dirty="0" smtClean="0">
              <a:solidFill>
                <a:srgbClr val="333333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solidFill>
                  <a:srgbClr val="333333"/>
                </a:solidFill>
                <a:latin typeface="+mn-ea"/>
              </a:rPr>
              <a:t>DB</a:t>
            </a:r>
            <a:r>
              <a:rPr lang="ko-KR" altLang="en-US" sz="2000" dirty="0" smtClean="0">
                <a:solidFill>
                  <a:srgbClr val="333333"/>
                </a:solidFill>
                <a:latin typeface="+mn-ea"/>
              </a:rPr>
              <a:t> 노후화 </a:t>
            </a:r>
            <a:r>
              <a:rPr lang="en-US" altLang="ko-KR" sz="2000" dirty="0" smtClean="0">
                <a:solidFill>
                  <a:srgbClr val="333333"/>
                </a:solidFill>
                <a:latin typeface="+mn-ea"/>
              </a:rPr>
              <a:t>(</a:t>
            </a:r>
            <a:r>
              <a:rPr lang="ko-KR" altLang="en-US" sz="2000" dirty="0" smtClean="0">
                <a:solidFill>
                  <a:srgbClr val="333333"/>
                </a:solidFill>
                <a:latin typeface="+mn-ea"/>
              </a:rPr>
              <a:t>유료 업데이트 필요</a:t>
            </a:r>
            <a:r>
              <a:rPr lang="en-US" altLang="ko-KR" sz="2000" dirty="0" smtClean="0">
                <a:solidFill>
                  <a:srgbClr val="333333"/>
                </a:solidFill>
                <a:latin typeface="+mn-ea"/>
              </a:rPr>
              <a:t>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333333"/>
                </a:solidFill>
                <a:latin typeface="+mn-ea"/>
              </a:rPr>
              <a:t>금지라이선스만 걸러내는 역할 </a:t>
            </a:r>
            <a:endParaRPr lang="en-US" altLang="ko-KR" sz="2000" dirty="0" smtClean="0">
              <a:solidFill>
                <a:srgbClr val="33333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b="1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222222"/>
                </a:solidFill>
                <a:latin typeface="+mn-ea"/>
              </a:rPr>
              <a:t>대안</a:t>
            </a:r>
            <a:r>
              <a:rPr lang="en-US" altLang="ko-KR" sz="2000" b="1" dirty="0" smtClean="0">
                <a:solidFill>
                  <a:srgbClr val="222222"/>
                </a:solidFill>
                <a:latin typeface="+mn-ea"/>
              </a:rPr>
              <a:t>?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 smtClean="0">
                <a:solidFill>
                  <a:srgbClr val="222222"/>
                </a:solidFill>
                <a:latin typeface="+mn-ea"/>
              </a:rPr>
              <a:t>Cve</a:t>
            </a:r>
            <a:r>
              <a:rPr lang="en-US" altLang="ko-KR" sz="2000" dirty="0" smtClean="0">
                <a:solidFill>
                  <a:srgbClr val="222222"/>
                </a:solidFill>
                <a:latin typeface="+mn-ea"/>
              </a:rPr>
              <a:t>-bin-tool / </a:t>
            </a:r>
            <a:r>
              <a:rPr lang="en-US" altLang="ko-KR" sz="2000" dirty="0" err="1" smtClean="0">
                <a:solidFill>
                  <a:srgbClr val="222222"/>
                </a:solidFill>
                <a:latin typeface="+mn-ea"/>
              </a:rPr>
              <a:t>ScanCode</a:t>
            </a:r>
            <a:r>
              <a:rPr lang="en-US" altLang="ko-KR" sz="2000" dirty="0" smtClean="0">
                <a:solidFill>
                  <a:srgbClr val="222222"/>
                </a:solidFill>
                <a:latin typeface="+mn-ea"/>
              </a:rPr>
              <a:t> / </a:t>
            </a:r>
            <a:r>
              <a:rPr lang="en-US" altLang="ko-KR" sz="2000" dirty="0" err="1" smtClean="0">
                <a:solidFill>
                  <a:srgbClr val="222222"/>
                </a:solidFill>
                <a:latin typeface="+mn-ea"/>
              </a:rPr>
              <a:t>ScanOSS</a:t>
            </a:r>
            <a:r>
              <a:rPr lang="en-US" altLang="ko-KR" sz="2000" dirty="0" smtClean="0">
                <a:solidFill>
                  <a:srgbClr val="222222"/>
                </a:solidFill>
                <a:latin typeface="+mn-ea"/>
              </a:rPr>
              <a:t> / </a:t>
            </a:r>
            <a:r>
              <a:rPr lang="en-US" altLang="ko-KR" sz="2000" dirty="0" err="1" smtClean="0">
                <a:solidFill>
                  <a:srgbClr val="222222"/>
                </a:solidFill>
                <a:latin typeface="+mn-ea"/>
              </a:rPr>
              <a:t>Fossology</a:t>
            </a:r>
            <a:r>
              <a:rPr lang="en-US" altLang="ko-KR" sz="2000" dirty="0" smtClean="0">
                <a:solidFill>
                  <a:srgbClr val="222222"/>
                </a:solidFill>
                <a:latin typeface="+mn-ea"/>
              </a:rPr>
              <a:t> </a:t>
            </a:r>
            <a:r>
              <a:rPr lang="ko-KR" altLang="en-US" sz="2000" dirty="0" smtClean="0">
                <a:solidFill>
                  <a:srgbClr val="222222"/>
                </a:solidFill>
                <a:latin typeface="+mn-ea"/>
              </a:rPr>
              <a:t>등</a:t>
            </a:r>
            <a:endParaRPr lang="en-US" altLang="ko-KR" dirty="0">
              <a:solidFill>
                <a:srgbClr val="22222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12735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309714" y="266700"/>
            <a:ext cx="6919762" cy="332399"/>
          </a:xfrm>
        </p:spPr>
        <p:txBody>
          <a:bodyPr/>
          <a:lstStyle/>
          <a:p>
            <a:r>
              <a:rPr lang="ko-KR" altLang="en-US" sz="2400" spc="-30" dirty="0" smtClean="0">
                <a:ln w="12700">
                  <a:noFill/>
                </a:ln>
                <a:ea typeface="삼성긴고딕 Regular" panose="020B0600000101010101" pitchFamily="50" charset="-127"/>
              </a:rPr>
              <a:t>의존성</a:t>
            </a:r>
            <a:endParaRPr lang="ko-KR" altLang="en-US" dirty="0"/>
          </a:p>
        </p:txBody>
      </p:sp>
      <p:pic>
        <p:nvPicPr>
          <p:cNvPr id="1026" name="Picture 2" descr="http://linkback.itworld.co.kr/images/onebyone.gif?action_id=bc0e50061c60cdfb1de286e39ee5b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63" y="3063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47614" y="1242764"/>
            <a:ext cx="6405424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b="1" dirty="0" smtClean="0">
                <a:solidFill>
                  <a:srgbClr val="333333"/>
                </a:solidFill>
                <a:latin typeface="+mn-ea"/>
              </a:rPr>
              <a:t>Direct / Transitive </a:t>
            </a:r>
            <a:r>
              <a:rPr lang="ko-KR" altLang="en-US" sz="2000" b="1" dirty="0" smtClean="0">
                <a:solidFill>
                  <a:srgbClr val="333333"/>
                </a:solidFill>
                <a:latin typeface="+mn-ea"/>
              </a:rPr>
              <a:t>검증 진행 중</a:t>
            </a:r>
            <a:endParaRPr lang="en-US" altLang="ko-KR" sz="2000" b="1" dirty="0" smtClean="0">
              <a:solidFill>
                <a:srgbClr val="333333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b="1" dirty="0" smtClean="0">
              <a:solidFill>
                <a:srgbClr val="333333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en-US" sz="2000" b="1" dirty="0" smtClean="0">
                <a:solidFill>
                  <a:srgbClr val="333333"/>
                </a:solidFill>
                <a:latin typeface="+mn-ea"/>
              </a:rPr>
              <a:t>사업부 별로 적절한 정책을 검토하여 자체 운영 중</a:t>
            </a:r>
            <a:endParaRPr lang="en-US" altLang="ko-KR" sz="2000" b="1" dirty="0" smtClean="0">
              <a:solidFill>
                <a:srgbClr val="333333"/>
              </a:solidFill>
              <a:latin typeface="+mn-ea"/>
            </a:endParaRP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solidFill>
                  <a:srgbClr val="333333"/>
                </a:solidFill>
                <a:latin typeface="+mn-ea"/>
              </a:rPr>
              <a:t>이슈 라이선스 는 </a:t>
            </a:r>
            <a:r>
              <a:rPr lang="en-US" altLang="ko-KR" sz="2000" dirty="0" smtClean="0">
                <a:solidFill>
                  <a:srgbClr val="333333"/>
                </a:solidFill>
                <a:latin typeface="+mn-ea"/>
              </a:rPr>
              <a:t>Direct 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solidFill>
                  <a:srgbClr val="333333"/>
                </a:solidFill>
                <a:latin typeface="+mn-ea"/>
              </a:rPr>
              <a:t>고지문</a:t>
            </a:r>
            <a:r>
              <a:rPr lang="ko-KR" altLang="en-US" sz="2000" dirty="0" smtClean="0">
                <a:solidFill>
                  <a:srgbClr val="333333"/>
                </a:solidFill>
                <a:latin typeface="+mn-ea"/>
              </a:rPr>
              <a:t> 의무는 검출되는 차수까지 진행</a:t>
            </a:r>
            <a:endParaRPr lang="en-US" altLang="ko-KR" sz="2000" dirty="0" smtClean="0">
              <a:solidFill>
                <a:srgbClr val="333333"/>
              </a:solidFill>
              <a:latin typeface="+mn-ea"/>
            </a:endParaRPr>
          </a:p>
          <a:p>
            <a:endParaRPr lang="en-US" altLang="ko-KR" dirty="0">
              <a:solidFill>
                <a:srgbClr val="222222"/>
              </a:solidFill>
              <a:latin typeface="+mn-ea"/>
            </a:endParaRPr>
          </a:p>
          <a:p>
            <a:endParaRPr lang="en-US" altLang="ko-KR" dirty="0">
              <a:solidFill>
                <a:srgbClr val="22222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711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309714" y="266700"/>
            <a:ext cx="6919762" cy="332399"/>
          </a:xfrm>
        </p:spPr>
        <p:txBody>
          <a:bodyPr/>
          <a:lstStyle/>
          <a:p>
            <a:r>
              <a:rPr lang="ko-KR" altLang="en-US" sz="2400" spc="-30" dirty="0" smtClean="0">
                <a:ln w="12700">
                  <a:noFill/>
                </a:ln>
                <a:ea typeface="삼성긴고딕 Regular" panose="020B0600000101010101" pitchFamily="50" charset="-127"/>
              </a:rPr>
              <a:t>의존성 </a:t>
            </a:r>
            <a:r>
              <a:rPr lang="en-US" altLang="ko-KR" sz="2400" spc="-30" dirty="0" smtClean="0">
                <a:ln w="12700">
                  <a:noFill/>
                </a:ln>
                <a:ea typeface="삼성긴고딕 Regular" panose="020B0600000101010101" pitchFamily="50" charset="-127"/>
              </a:rPr>
              <a:t>- </a:t>
            </a:r>
            <a:r>
              <a:rPr lang="ko-KR" altLang="en-US" sz="2400" spc="-30" dirty="0" smtClean="0">
                <a:ln w="12700">
                  <a:noFill/>
                </a:ln>
                <a:ea typeface="삼성긴고딕 Regular" panose="020B0600000101010101" pitchFamily="50" charset="-127"/>
              </a:rPr>
              <a:t>궁금해요</a:t>
            </a:r>
            <a:endParaRPr lang="ko-KR" altLang="en-US" dirty="0"/>
          </a:p>
        </p:txBody>
      </p:sp>
      <p:pic>
        <p:nvPicPr>
          <p:cNvPr id="1026" name="Picture 2" descr="http://linkback.itworld.co.kr/images/onebyone.gif?action_id=bc0e50061c60cdfb1de286e39ee5b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63" y="3063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447613" y="1242764"/>
            <a:ext cx="1081342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222222"/>
              </a:solidFill>
              <a:latin typeface="+mn-ea"/>
            </a:endParaRPr>
          </a:p>
          <a:p>
            <a:r>
              <a:rPr lang="ko-KR" altLang="en-US" sz="2000" b="1" dirty="0" smtClean="0">
                <a:solidFill>
                  <a:srgbClr val="333333"/>
                </a:solidFill>
                <a:latin typeface="+mn-ea"/>
              </a:rPr>
              <a:t>어떻게 진행하고 계신가요</a:t>
            </a:r>
            <a:r>
              <a:rPr lang="en-US" altLang="ko-KR" sz="2000" b="1" dirty="0" smtClean="0">
                <a:solidFill>
                  <a:srgbClr val="333333"/>
                </a:solidFill>
                <a:latin typeface="+mn-ea"/>
              </a:rPr>
              <a:t>? </a:t>
            </a:r>
          </a:p>
          <a:p>
            <a:endParaRPr lang="en-US" altLang="ko-KR" sz="2000" b="1" dirty="0" smtClean="0">
              <a:solidFill>
                <a:srgbClr val="333333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err="1" smtClean="0">
                <a:solidFill>
                  <a:srgbClr val="333333"/>
                </a:solidFill>
                <a:latin typeface="+mn-ea"/>
              </a:rPr>
              <a:t>몇차까지</a:t>
            </a:r>
            <a:r>
              <a:rPr lang="ko-KR" altLang="en-US" sz="2000" b="1" dirty="0" smtClean="0">
                <a:solidFill>
                  <a:srgbClr val="333333"/>
                </a:solidFill>
                <a:latin typeface="+mn-ea"/>
              </a:rPr>
              <a:t> 검증</a:t>
            </a:r>
            <a:r>
              <a:rPr lang="en-US" altLang="ko-KR" sz="2000" b="1" dirty="0" smtClean="0">
                <a:solidFill>
                  <a:srgbClr val="333333"/>
                </a:solidFill>
                <a:latin typeface="+mn-ea"/>
              </a:rPr>
              <a:t>?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333333"/>
                </a:solidFill>
                <a:latin typeface="+mn-ea"/>
              </a:rPr>
              <a:t>검출된 모든 라이선스에 대해서 </a:t>
            </a:r>
            <a:r>
              <a:rPr lang="ko-KR" altLang="en-US" sz="2000" b="1" dirty="0" err="1" smtClean="0">
                <a:solidFill>
                  <a:srgbClr val="333333"/>
                </a:solidFill>
                <a:latin typeface="+mn-ea"/>
              </a:rPr>
              <a:t>고지문</a:t>
            </a:r>
            <a:r>
              <a:rPr lang="en-US" altLang="ko-KR" sz="2000" b="1" dirty="0" smtClean="0">
                <a:solidFill>
                  <a:srgbClr val="333333"/>
                </a:solidFill>
                <a:latin typeface="+mn-ea"/>
              </a:rPr>
              <a:t>(copyright)</a:t>
            </a:r>
            <a:r>
              <a:rPr lang="ko-KR" altLang="en-US" sz="2000" b="1" dirty="0" smtClean="0">
                <a:solidFill>
                  <a:srgbClr val="333333"/>
                </a:solidFill>
                <a:latin typeface="+mn-ea"/>
              </a:rPr>
              <a:t>을 생성하여 배포하고 있나요</a:t>
            </a:r>
            <a:r>
              <a:rPr lang="en-US" altLang="ko-KR" sz="2000" b="1" dirty="0" smtClean="0">
                <a:solidFill>
                  <a:srgbClr val="333333"/>
                </a:solidFill>
                <a:latin typeface="+mn-ea"/>
              </a:rPr>
              <a:t>? </a:t>
            </a:r>
            <a:endParaRPr lang="en-US" altLang="ko-KR" dirty="0">
              <a:solidFill>
                <a:srgbClr val="222222"/>
              </a:solidFill>
              <a:latin typeface="+mn-ea"/>
            </a:endParaRPr>
          </a:p>
          <a:p>
            <a:endParaRPr lang="en-US" altLang="ko-KR" dirty="0">
              <a:solidFill>
                <a:srgbClr val="22222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115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309714" y="266700"/>
            <a:ext cx="6919762" cy="765338"/>
          </a:xfrm>
        </p:spPr>
        <p:txBody>
          <a:bodyPr/>
          <a:lstStyle/>
          <a:p>
            <a:r>
              <a:rPr lang="ko-KR" altLang="en-US" sz="2400" spc="-30" dirty="0" smtClean="0">
                <a:ln w="12700">
                  <a:noFill/>
                </a:ln>
                <a:ea typeface="삼성긴고딕 Regular" panose="020B0600000101010101" pitchFamily="50" charset="-127"/>
              </a:rPr>
              <a:t>추적관리 시스템</a:t>
            </a:r>
            <a:endParaRPr lang="ko-KR" altLang="en-US" sz="2400" spc="-30" dirty="0">
              <a:ln w="12700">
                <a:noFill/>
              </a:ln>
            </a:endParaRPr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9714" y="898206"/>
            <a:ext cx="997180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2000" b="1" dirty="0">
              <a:solidFill>
                <a:srgbClr val="555555"/>
              </a:solidFill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 smtClean="0">
                <a:latin typeface="Noto Sans KR"/>
              </a:rPr>
              <a:t> </a:t>
            </a:r>
            <a:r>
              <a:rPr lang="en-US" altLang="ko-KR" sz="2000" b="1" dirty="0" smtClean="0">
                <a:latin typeface="Noto Sans KR"/>
              </a:rPr>
              <a:t>- </a:t>
            </a:r>
            <a:r>
              <a:rPr lang="ko-KR" altLang="en-US" sz="2000" b="1" dirty="0" smtClean="0">
                <a:latin typeface="Noto Sans KR"/>
              </a:rPr>
              <a:t>라이선스 변경</a:t>
            </a:r>
            <a:r>
              <a:rPr lang="en-US" altLang="ko-KR" sz="2000" b="1" dirty="0" smtClean="0">
                <a:latin typeface="Noto Sans KR"/>
              </a:rPr>
              <a:t>, </a:t>
            </a:r>
            <a:r>
              <a:rPr lang="ko-KR" altLang="en-US" sz="2000" b="1" dirty="0" smtClean="0">
                <a:latin typeface="Noto Sans KR"/>
              </a:rPr>
              <a:t>보안 취약점 등의 이슈</a:t>
            </a:r>
            <a:endParaRPr lang="en-US" altLang="ko-KR" sz="2000" b="1" dirty="0" smtClean="0">
              <a:latin typeface="Noto Sans KR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 smtClean="0">
                <a:latin typeface="Noto Sans KR"/>
              </a:rPr>
              <a:t> - </a:t>
            </a:r>
            <a:r>
              <a:rPr lang="ko-KR" altLang="en-US" sz="2000" b="1" dirty="0" smtClean="0">
                <a:latin typeface="Noto Sans KR"/>
              </a:rPr>
              <a:t>이슈 발생한 오픈소스 사용여부 및 소재 파악을 위한 추적관리 시스템</a:t>
            </a:r>
            <a:endParaRPr lang="ko-KR" altLang="en-US" sz="2000" b="1" i="0" dirty="0">
              <a:effectLst/>
              <a:latin typeface="Noto Sans KR"/>
            </a:endParaRPr>
          </a:p>
        </p:txBody>
      </p:sp>
      <p:pic>
        <p:nvPicPr>
          <p:cNvPr id="1026" name="Picture 2" descr="http://linkback.itworld.co.kr/images/onebyone.gif?action_id=bc0e50061c60cdfb1de286e39ee5b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63" y="3063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97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309714" y="266700"/>
            <a:ext cx="6919762" cy="765338"/>
          </a:xfrm>
        </p:spPr>
        <p:txBody>
          <a:bodyPr/>
          <a:lstStyle/>
          <a:p>
            <a:r>
              <a:rPr lang="ko-KR" altLang="en-US" sz="2400" spc="-30" dirty="0" smtClean="0">
                <a:ln w="12700">
                  <a:noFill/>
                </a:ln>
                <a:ea typeface="삼성긴고딕 Regular" panose="020B0600000101010101" pitchFamily="50" charset="-127"/>
              </a:rPr>
              <a:t>추적관리 시스템</a:t>
            </a:r>
            <a:endParaRPr lang="ko-KR" altLang="en-US" sz="2400" spc="-30" dirty="0">
              <a:ln w="12700">
                <a:noFill/>
              </a:ln>
            </a:endParaRPr>
          </a:p>
          <a:p>
            <a:endParaRPr lang="ko-KR" altLang="en-US" dirty="0"/>
          </a:p>
        </p:txBody>
      </p:sp>
      <p:pic>
        <p:nvPicPr>
          <p:cNvPr id="1026" name="Picture 2" descr="http://linkback.itworld.co.kr/images/onebyone.gif?action_id=bc0e50061c60cdfb1de286e39ee5b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63" y="3063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600"/>
          <a:stretch/>
        </p:blipFill>
        <p:spPr>
          <a:xfrm>
            <a:off x="1044852" y="877329"/>
            <a:ext cx="10096824" cy="539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3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309714" y="266700"/>
            <a:ext cx="6919762" cy="765338"/>
          </a:xfrm>
        </p:spPr>
        <p:txBody>
          <a:bodyPr/>
          <a:lstStyle/>
          <a:p>
            <a:r>
              <a:rPr lang="ko-KR" altLang="en-US" sz="2400" spc="-30" dirty="0" smtClean="0">
                <a:ln w="12700">
                  <a:noFill/>
                </a:ln>
                <a:ea typeface="삼성긴고딕 Regular" panose="020B0600000101010101" pitchFamily="50" charset="-127"/>
              </a:rPr>
              <a:t>추적관리</a:t>
            </a:r>
            <a:r>
              <a:rPr lang="en-US" altLang="ko-KR" sz="2400" spc="-30" dirty="0">
                <a:ln w="12700">
                  <a:noFill/>
                </a:ln>
                <a:ea typeface="삼성긴고딕 Regular" panose="020B0600000101010101" pitchFamily="50" charset="-127"/>
              </a:rPr>
              <a:t> </a:t>
            </a:r>
            <a:r>
              <a:rPr lang="ko-KR" altLang="en-US" sz="2400" spc="-30" dirty="0" smtClean="0">
                <a:ln w="12700">
                  <a:noFill/>
                </a:ln>
                <a:ea typeface="삼성긴고딕 Regular" panose="020B0600000101010101" pitchFamily="50" charset="-127"/>
              </a:rPr>
              <a:t>시스템 </a:t>
            </a:r>
            <a:r>
              <a:rPr lang="en-US" altLang="ko-KR" sz="2400" spc="-30" dirty="0" smtClean="0">
                <a:ln w="12700">
                  <a:noFill/>
                </a:ln>
                <a:ea typeface="삼성긴고딕 Regular" panose="020B0600000101010101" pitchFamily="50" charset="-127"/>
              </a:rPr>
              <a:t>- </a:t>
            </a:r>
            <a:r>
              <a:rPr lang="ko-KR" altLang="en-US" sz="2400" spc="-30" dirty="0" smtClean="0">
                <a:ln w="12700">
                  <a:noFill/>
                </a:ln>
                <a:ea typeface="삼성긴고딕 Regular" panose="020B0600000101010101" pitchFamily="50" charset="-127"/>
              </a:rPr>
              <a:t>검색결과</a:t>
            </a:r>
            <a:endParaRPr lang="ko-KR" altLang="en-US" sz="2400" spc="-30" dirty="0">
              <a:ln w="12700">
                <a:noFill/>
              </a:ln>
            </a:endParaRPr>
          </a:p>
          <a:p>
            <a:endParaRPr lang="ko-KR" altLang="en-US" dirty="0"/>
          </a:p>
        </p:txBody>
      </p:sp>
      <p:pic>
        <p:nvPicPr>
          <p:cNvPr id="1026" name="Picture 2" descr="http://linkback.itworld.co.kr/images/onebyone.gif?action_id=bc0e50061c60cdfb1de286e39ee5b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63" y="3063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12" y="748749"/>
            <a:ext cx="9467771" cy="5976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500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9A261F-06B2-8C10-A65F-8CCCD234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20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309714" y="266700"/>
            <a:ext cx="6919762" cy="304699"/>
          </a:xfrm>
        </p:spPr>
        <p:txBody>
          <a:bodyPr/>
          <a:lstStyle/>
          <a:p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75"/>
          <a:stretch/>
        </p:blipFill>
        <p:spPr>
          <a:xfrm>
            <a:off x="0" y="0"/>
            <a:ext cx="122087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22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AA61A53-2AC1-48DA-F6E1-9EBF466663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9714" y="266700"/>
            <a:ext cx="6919762" cy="332399"/>
          </a:xfrm>
        </p:spPr>
        <p:txBody>
          <a:bodyPr/>
          <a:lstStyle/>
          <a:p>
            <a:r>
              <a:rPr lang="en-US" altLang="ko-KR" sz="2400" spc="-30" dirty="0" smtClean="0">
                <a:ln w="12700">
                  <a:noFill/>
                </a:ln>
                <a:ea typeface="삼성긴고딕 Regular" panose="020B0600000101010101" pitchFamily="50" charset="-127"/>
              </a:rPr>
              <a:t>OSORI</a:t>
            </a:r>
            <a:r>
              <a:rPr lang="ko-KR" altLang="en-US" sz="2400" spc="-30" dirty="0" smtClean="0">
                <a:ln w="12700">
                  <a:noFill/>
                </a:ln>
                <a:ea typeface="삼성긴고딕 Regular" panose="020B0600000101010101" pitchFamily="50" charset="-127"/>
              </a:rPr>
              <a:t>연계 </a:t>
            </a:r>
            <a:r>
              <a:rPr lang="en-US" altLang="ko-KR" sz="2400" spc="-30" dirty="0" smtClean="0">
                <a:ln w="12700">
                  <a:noFill/>
                </a:ln>
                <a:ea typeface="삼성긴고딕 Regular" panose="020B0600000101010101" pitchFamily="50" charset="-127"/>
              </a:rPr>
              <a:t>- </a:t>
            </a:r>
            <a:r>
              <a:rPr lang="ko-KR" altLang="en-US" sz="2400" spc="-30" dirty="0" smtClean="0">
                <a:ln w="12700">
                  <a:noFill/>
                </a:ln>
                <a:ea typeface="삼성긴고딕 Regular" panose="020B0600000101010101" pitchFamily="50" charset="-127"/>
              </a:rPr>
              <a:t>오픈소스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24" y="1172817"/>
            <a:ext cx="5572407" cy="490496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979" y="1172817"/>
            <a:ext cx="5700930" cy="522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681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AA61A53-2AC1-48DA-F6E1-9EBF466663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9714" y="266700"/>
            <a:ext cx="6919762" cy="332399"/>
          </a:xfrm>
        </p:spPr>
        <p:txBody>
          <a:bodyPr/>
          <a:lstStyle/>
          <a:p>
            <a:r>
              <a:rPr lang="en-US" altLang="ko-KR" sz="2400" spc="-30" dirty="0" smtClean="0">
                <a:ln w="12700">
                  <a:noFill/>
                </a:ln>
                <a:ea typeface="삼성긴고딕 Regular" panose="020B0600000101010101" pitchFamily="50" charset="-127"/>
              </a:rPr>
              <a:t>OSORI</a:t>
            </a:r>
            <a:r>
              <a:rPr lang="ko-KR" altLang="en-US" sz="2400" spc="-30" dirty="0" smtClean="0">
                <a:ln w="12700">
                  <a:noFill/>
                </a:ln>
                <a:ea typeface="삼성긴고딕 Regular" panose="020B0600000101010101" pitchFamily="50" charset="-127"/>
              </a:rPr>
              <a:t>연계 </a:t>
            </a:r>
            <a:r>
              <a:rPr lang="en-US" altLang="ko-KR" sz="2400" spc="-30" dirty="0" smtClean="0">
                <a:ln w="12700">
                  <a:noFill/>
                </a:ln>
                <a:ea typeface="삼성긴고딕 Regular" panose="020B0600000101010101" pitchFamily="50" charset="-127"/>
              </a:rPr>
              <a:t>- </a:t>
            </a:r>
            <a:r>
              <a:rPr lang="ko-KR" altLang="en-US" sz="2400" spc="-30" dirty="0" smtClean="0">
                <a:ln w="12700">
                  <a:noFill/>
                </a:ln>
                <a:ea typeface="삼성긴고딕 Regular" panose="020B0600000101010101" pitchFamily="50" charset="-127"/>
              </a:rPr>
              <a:t>라이선스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73" y="875030"/>
            <a:ext cx="5789487" cy="56798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62" y="954540"/>
            <a:ext cx="5541064" cy="551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9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309714" y="266700"/>
            <a:ext cx="6919762" cy="332399"/>
          </a:xfrm>
        </p:spPr>
        <p:txBody>
          <a:bodyPr/>
          <a:lstStyle/>
          <a:p>
            <a:r>
              <a:rPr lang="ko-KR" altLang="en-US" sz="2400" spc="-30" dirty="0" smtClean="0">
                <a:ln w="12700">
                  <a:noFill/>
                </a:ln>
                <a:ea typeface="삼성긴고딕 Regular" panose="020B0600000101010101" pitchFamily="50" charset="-127"/>
              </a:rPr>
              <a:t>오픈소스 프로세스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21" b="5112"/>
          <a:stretch/>
        </p:blipFill>
        <p:spPr>
          <a:xfrm>
            <a:off x="1938528" y="758444"/>
            <a:ext cx="8229600" cy="609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87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AA61A53-2AC1-48DA-F6E1-9EBF466663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9714" y="266700"/>
            <a:ext cx="6919762" cy="765338"/>
          </a:xfrm>
        </p:spPr>
        <p:txBody>
          <a:bodyPr/>
          <a:lstStyle/>
          <a:p>
            <a:r>
              <a:rPr lang="en-US" altLang="ko-KR" sz="2400" spc="-30" dirty="0" smtClean="0">
                <a:ln w="12700">
                  <a:noFill/>
                </a:ln>
                <a:ea typeface="삼성긴고딕 Regular" panose="020B0600000101010101" pitchFamily="50" charset="-127"/>
              </a:rPr>
              <a:t>LPVS</a:t>
            </a:r>
            <a:endParaRPr lang="ko-KR" altLang="en-US" sz="2400" spc="-30" dirty="0">
              <a:ln w="12700">
                <a:noFill/>
              </a:ln>
            </a:endParaRPr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54907" y="1665327"/>
            <a:ext cx="9971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555555"/>
                </a:solidFill>
                <a:latin typeface="Noto Sans KR"/>
              </a:rPr>
              <a:t> 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25160" y="772775"/>
            <a:ext cx="9467701" cy="3077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222222"/>
              </a:solidFill>
              <a:latin typeface="+mn-ea"/>
            </a:endParaRPr>
          </a:p>
          <a:p>
            <a:pPr marL="342900" indent="-342900">
              <a:buFontTx/>
              <a:buChar char="-"/>
            </a:pPr>
            <a:r>
              <a:rPr lang="en-US" altLang="ko-KR" sz="2000" b="1" dirty="0" smtClean="0">
                <a:solidFill>
                  <a:srgbClr val="333333"/>
                </a:solidFill>
                <a:latin typeface="+mn-ea"/>
              </a:rPr>
              <a:t>License Pre-Validation Service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 smtClean="0">
                <a:solidFill>
                  <a:srgbClr val="333333"/>
                </a:solidFill>
                <a:latin typeface="+mn-ea"/>
              </a:rPr>
              <a:t>사후 검증에서 이슈 발생시</a:t>
            </a:r>
            <a:r>
              <a:rPr lang="en-US" altLang="ko-KR" sz="2000" b="1" dirty="0" smtClean="0">
                <a:solidFill>
                  <a:srgbClr val="333333"/>
                </a:solidFill>
                <a:latin typeface="+mn-ea"/>
              </a:rPr>
              <a:t>, </a:t>
            </a:r>
            <a:r>
              <a:rPr lang="ko-KR" altLang="en-US" sz="2000" b="1" dirty="0" smtClean="0">
                <a:solidFill>
                  <a:srgbClr val="333333"/>
                </a:solidFill>
                <a:latin typeface="+mn-ea"/>
              </a:rPr>
              <a:t>재개발</a:t>
            </a:r>
            <a:r>
              <a:rPr lang="en-US" altLang="ko-KR" sz="2000" b="1" dirty="0" smtClean="0">
                <a:solidFill>
                  <a:srgbClr val="333333"/>
                </a:solidFill>
                <a:latin typeface="+mn-ea"/>
              </a:rPr>
              <a:t>.</a:t>
            </a:r>
            <a:r>
              <a:rPr lang="ko-KR" altLang="en-US" sz="2000" b="1" dirty="0" smtClean="0">
                <a:solidFill>
                  <a:srgbClr val="333333"/>
                </a:solidFill>
                <a:latin typeface="+mn-ea"/>
              </a:rPr>
              <a:t>상품화 지연 이슈</a:t>
            </a:r>
            <a:endParaRPr lang="en-US" altLang="ko-KR" sz="2000" b="1" dirty="0" smtClean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sz="2000" b="1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r>
              <a:rPr lang="ko-KR" altLang="en-US" sz="2000" b="1" dirty="0" smtClean="0">
                <a:solidFill>
                  <a:srgbClr val="333333"/>
                </a:solidFill>
                <a:latin typeface="+mn-ea"/>
              </a:rPr>
              <a:t>사전</a:t>
            </a:r>
            <a:r>
              <a:rPr lang="en-US" altLang="ko-KR" sz="2000" b="1" dirty="0" smtClean="0">
                <a:solidFill>
                  <a:srgbClr val="333333"/>
                </a:solidFill>
                <a:latin typeface="+mn-ea"/>
              </a:rPr>
              <a:t>/</a:t>
            </a:r>
            <a:r>
              <a:rPr lang="ko-KR" altLang="en-US" sz="2000" b="1" dirty="0" smtClean="0">
                <a:solidFill>
                  <a:srgbClr val="333333"/>
                </a:solidFill>
                <a:latin typeface="+mn-ea"/>
              </a:rPr>
              <a:t>실시간 검증 절차를 도입하여 라이선스 검증 시점 </a:t>
            </a:r>
            <a:r>
              <a:rPr lang="en-US" altLang="ko-KR" sz="2000" b="1" dirty="0" smtClean="0">
                <a:solidFill>
                  <a:srgbClr val="333333"/>
                </a:solidFill>
                <a:latin typeface="+mn-ea"/>
              </a:rPr>
              <a:t>shift-left</a:t>
            </a:r>
          </a:p>
          <a:p>
            <a:pPr marL="285750" indent="-285750">
              <a:buFontTx/>
              <a:buChar char="-"/>
            </a:pPr>
            <a:endParaRPr lang="en-US" altLang="ko-KR" sz="2000" b="1" dirty="0">
              <a:solidFill>
                <a:srgbClr val="333333"/>
              </a:solidFill>
              <a:latin typeface="+mn-ea"/>
            </a:endParaRPr>
          </a:p>
          <a:p>
            <a:r>
              <a:rPr lang="ko-KR" altLang="en-US" sz="2000" b="1" dirty="0" smtClean="0">
                <a:solidFill>
                  <a:srgbClr val="333333"/>
                </a:solidFill>
                <a:latin typeface="+mn-ea"/>
              </a:rPr>
              <a:t> </a:t>
            </a:r>
            <a:endParaRPr lang="en-US" altLang="ko-KR" sz="2000" b="1" dirty="0" smtClean="0">
              <a:solidFill>
                <a:srgbClr val="333333"/>
              </a:solidFill>
              <a:latin typeface="+mn-ea"/>
            </a:endParaRPr>
          </a:p>
          <a:p>
            <a:pPr marL="285750" indent="-285750">
              <a:buFontTx/>
              <a:buChar char="-"/>
            </a:pPr>
            <a:endParaRPr lang="en-US" altLang="ko-KR" dirty="0">
              <a:solidFill>
                <a:srgbClr val="222222"/>
              </a:solidFill>
              <a:latin typeface="+mn-ea"/>
            </a:endParaRPr>
          </a:p>
          <a:p>
            <a:endParaRPr lang="en-US" altLang="ko-KR" dirty="0">
              <a:solidFill>
                <a:srgbClr val="22222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3842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AA61A53-2AC1-48DA-F6E1-9EBF466663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9714" y="266700"/>
            <a:ext cx="6919762" cy="765338"/>
          </a:xfrm>
        </p:spPr>
        <p:txBody>
          <a:bodyPr/>
          <a:lstStyle/>
          <a:p>
            <a:r>
              <a:rPr lang="en-US" altLang="ko-KR" sz="2400" spc="-30" dirty="0" smtClean="0">
                <a:ln w="12700">
                  <a:noFill/>
                </a:ln>
                <a:ea typeface="삼성긴고딕 Regular" panose="020B0600000101010101" pitchFamily="50" charset="-127"/>
              </a:rPr>
              <a:t>LPVS</a:t>
            </a:r>
            <a:endParaRPr lang="ko-KR" altLang="en-US" sz="2400" spc="-30" dirty="0">
              <a:ln w="12700">
                <a:noFill/>
              </a:ln>
            </a:endParaRPr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54907" y="1665327"/>
            <a:ext cx="9971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555555"/>
                </a:solidFill>
                <a:latin typeface="Noto Sans KR"/>
              </a:rPr>
              <a:t> 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215" y="2760216"/>
            <a:ext cx="5728936" cy="3224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161" y="1727903"/>
            <a:ext cx="5215650" cy="4449268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25161" y="772775"/>
            <a:ext cx="64054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222222"/>
              </a:solidFill>
              <a:latin typeface="+mn-ea"/>
            </a:endParaRPr>
          </a:p>
          <a:p>
            <a:r>
              <a:rPr lang="en-US" altLang="ko-KR" sz="2000" b="1" dirty="0" smtClean="0">
                <a:solidFill>
                  <a:srgbClr val="333333"/>
                </a:solidFill>
                <a:latin typeface="+mn-ea"/>
              </a:rPr>
              <a:t>- License </a:t>
            </a:r>
            <a:r>
              <a:rPr lang="en-US" altLang="ko-KR" sz="2000" b="1" smtClean="0">
                <a:solidFill>
                  <a:srgbClr val="333333"/>
                </a:solidFill>
                <a:latin typeface="+mn-ea"/>
              </a:rPr>
              <a:t>Pre-Validation Service</a:t>
            </a:r>
            <a:endParaRPr lang="en-US" altLang="ko-KR" dirty="0">
              <a:solidFill>
                <a:srgbClr val="222222"/>
              </a:solidFill>
              <a:latin typeface="+mn-ea"/>
            </a:endParaRPr>
          </a:p>
          <a:p>
            <a:endParaRPr lang="en-US" altLang="ko-KR" dirty="0">
              <a:solidFill>
                <a:srgbClr val="22222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653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AA61A53-2AC1-48DA-F6E1-9EBF4666638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9714" y="266700"/>
            <a:ext cx="6919762" cy="765338"/>
          </a:xfrm>
        </p:spPr>
        <p:txBody>
          <a:bodyPr/>
          <a:lstStyle/>
          <a:p>
            <a:r>
              <a:rPr lang="en-US" altLang="ko-KR" sz="2400" spc="-30" dirty="0" smtClean="0">
                <a:ln w="12700">
                  <a:noFill/>
                </a:ln>
              </a:rPr>
              <a:t>LPVS </a:t>
            </a:r>
            <a:r>
              <a:rPr lang="ko-KR" altLang="en-US" sz="2400" spc="-30" dirty="0" smtClean="0">
                <a:ln w="12700">
                  <a:noFill/>
                </a:ln>
              </a:rPr>
              <a:t>오픈소스</a:t>
            </a:r>
            <a:endParaRPr lang="ko-KR" altLang="en-US" sz="2400" spc="-30" dirty="0">
              <a:ln w="12700">
                <a:noFill/>
              </a:ln>
            </a:endParaRPr>
          </a:p>
          <a:p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654907" y="1665327"/>
            <a:ext cx="99718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555555"/>
                </a:solidFill>
                <a:latin typeface="Noto Sans KR"/>
              </a:rPr>
              <a:t> </a:t>
            </a:r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155687" y="2566257"/>
            <a:ext cx="10562548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4400" dirty="0">
                <a:hlinkClick r:id="rId2"/>
              </a:rPr>
              <a:t>https://</a:t>
            </a:r>
            <a:r>
              <a:rPr lang="en-US" altLang="ko-KR" sz="4400" dirty="0" smtClean="0">
                <a:hlinkClick r:id="rId2"/>
              </a:rPr>
              <a:t>samsung.github.io/LPVS</a:t>
            </a:r>
            <a:endParaRPr lang="en-US" altLang="ko-KR" sz="4400" dirty="0" smtClean="0"/>
          </a:p>
          <a:p>
            <a:endParaRPr lang="en-US" altLang="ko-KR" sz="4400" dirty="0"/>
          </a:p>
          <a:p>
            <a:r>
              <a:rPr lang="en-US" altLang="ko-KR" sz="4400" dirty="0" smtClean="0">
                <a:hlinkClick r:id="rId3"/>
              </a:rPr>
              <a:t>h</a:t>
            </a:r>
            <a:r>
              <a:rPr lang="ko-KR" altLang="en-US" sz="4400" dirty="0" smtClean="0">
                <a:hlinkClick r:id="rId3"/>
              </a:rPr>
              <a:t>ttps</a:t>
            </a:r>
            <a:r>
              <a:rPr lang="ko-KR" altLang="en-US" sz="4400" dirty="0">
                <a:hlinkClick r:id="rId3"/>
              </a:rPr>
              <a:t>://</a:t>
            </a:r>
            <a:r>
              <a:rPr lang="ko-KR" altLang="en-US" sz="4400" dirty="0" smtClean="0">
                <a:hlinkClick r:id="rId3"/>
              </a:rPr>
              <a:t>github.com/Samsung/LPVS</a:t>
            </a:r>
            <a:endParaRPr lang="en-US" altLang="ko-KR" sz="4400" dirty="0" smtClean="0"/>
          </a:p>
          <a:p>
            <a:endParaRPr lang="en-US" altLang="ko-KR" sz="4400" dirty="0" smtClean="0"/>
          </a:p>
        </p:txBody>
      </p:sp>
    </p:spTree>
    <p:extLst>
      <p:ext uri="{BB962C8B-B14F-4D97-AF65-F5344CB8AC3E}">
        <p14:creationId xmlns:p14="http://schemas.microsoft.com/office/powerpoint/2010/main" val="3817891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22"/>
          </p:nvPr>
        </p:nvSpPr>
        <p:spPr>
          <a:xfrm>
            <a:off x="309714" y="266700"/>
            <a:ext cx="6919762" cy="765338"/>
          </a:xfrm>
        </p:spPr>
        <p:txBody>
          <a:bodyPr/>
          <a:lstStyle/>
          <a:p>
            <a:r>
              <a:rPr lang="en-US" altLang="ko-KR" sz="2400" spc="-30" dirty="0" err="1" smtClean="0">
                <a:ln w="12700">
                  <a:noFill/>
                </a:ln>
                <a:ea typeface="삼성긴고딕 Regular" panose="020B0600000101010101" pitchFamily="50" charset="-127"/>
              </a:rPr>
              <a:t>FossID</a:t>
            </a:r>
            <a:r>
              <a:rPr lang="en-US" altLang="ko-KR" sz="2400" spc="-30" dirty="0">
                <a:ln w="12700">
                  <a:noFill/>
                </a:ln>
                <a:ea typeface="삼성긴고딕 Regular" panose="020B0600000101010101" pitchFamily="50" charset="-127"/>
              </a:rPr>
              <a:t> </a:t>
            </a:r>
            <a:r>
              <a:rPr lang="ko-KR" altLang="en-US" sz="2400" spc="-30" dirty="0" smtClean="0">
                <a:ln w="12700">
                  <a:noFill/>
                </a:ln>
                <a:ea typeface="삼성긴고딕 Regular" panose="020B0600000101010101" pitchFamily="50" charset="-127"/>
              </a:rPr>
              <a:t>전환기</a:t>
            </a:r>
            <a:endParaRPr lang="ko-KR" altLang="en-US" sz="2400" spc="-30" dirty="0">
              <a:ln w="12700">
                <a:noFill/>
              </a:ln>
            </a:endParaRPr>
          </a:p>
          <a:p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309714" y="898206"/>
            <a:ext cx="99718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dirty="0">
              <a:solidFill>
                <a:srgbClr val="555555"/>
              </a:solidFill>
              <a:latin typeface="+mn-ea"/>
            </a:endParaRPr>
          </a:p>
          <a:p>
            <a:endParaRPr lang="ko-KR" altLang="en-US" b="0" i="0" dirty="0">
              <a:solidFill>
                <a:srgbClr val="555555"/>
              </a:solidFill>
              <a:effectLst/>
              <a:latin typeface="Noto Sans KR"/>
            </a:endParaRPr>
          </a:p>
        </p:txBody>
      </p:sp>
      <p:pic>
        <p:nvPicPr>
          <p:cNvPr id="1026" name="Picture 2" descr="http://linkback.itworld.co.kr/images/onebyone.gif?action_id=bc0e50061c60cdfb1de286e39ee5b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63" y="30638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447613" y="1242764"/>
            <a:ext cx="983390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222222"/>
              </a:solidFill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2000" b="1" dirty="0" smtClean="0">
                <a:solidFill>
                  <a:srgbClr val="333333"/>
                </a:solidFill>
                <a:latin typeface="+mn-ea"/>
              </a:rPr>
              <a:t>- </a:t>
            </a:r>
            <a:r>
              <a:rPr lang="ko-KR" altLang="en-US" sz="2000" b="1" dirty="0" smtClean="0">
                <a:solidFill>
                  <a:srgbClr val="333333"/>
                </a:solidFill>
                <a:latin typeface="+mn-ea"/>
              </a:rPr>
              <a:t>최대 난제는 </a:t>
            </a:r>
            <a:r>
              <a:rPr lang="en-US" altLang="ko-KR" sz="2000" b="1" dirty="0" smtClean="0">
                <a:solidFill>
                  <a:srgbClr val="333333"/>
                </a:solidFill>
                <a:latin typeface="+mn-ea"/>
              </a:rPr>
              <a:t>10</a:t>
            </a:r>
            <a:r>
              <a:rPr lang="ko-KR" altLang="en-US" sz="2000" b="1" dirty="0" err="1" smtClean="0">
                <a:solidFill>
                  <a:srgbClr val="333333"/>
                </a:solidFill>
                <a:latin typeface="+mn-ea"/>
              </a:rPr>
              <a:t>년이상</a:t>
            </a:r>
            <a:r>
              <a:rPr lang="ko-KR" altLang="en-US" sz="2000" b="1" dirty="0" smtClean="0">
                <a:solidFill>
                  <a:srgbClr val="333333"/>
                </a:solidFill>
                <a:latin typeface="+mn-ea"/>
              </a:rPr>
              <a:t> 사용한 거대한 용량의 검증 결과 </a:t>
            </a:r>
            <a:r>
              <a:rPr lang="en-US" altLang="ko-KR" sz="2000" b="1" dirty="0" smtClean="0">
                <a:solidFill>
                  <a:srgbClr val="333333"/>
                </a:solidFill>
                <a:latin typeface="+mn-ea"/>
              </a:rPr>
              <a:t>Migration</a:t>
            </a:r>
            <a:r>
              <a:rPr lang="ko-KR" altLang="en-US" sz="2000" b="1" dirty="0" smtClean="0">
                <a:solidFill>
                  <a:srgbClr val="333333"/>
                </a:solidFill>
                <a:latin typeface="+mn-ea"/>
              </a:rPr>
              <a:t> </a:t>
            </a:r>
            <a:r>
              <a:rPr lang="en-US" altLang="ko-KR" sz="2000" b="1" dirty="0" smtClean="0">
                <a:solidFill>
                  <a:srgbClr val="333333"/>
                </a:solidFill>
                <a:latin typeface="+mn-ea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 smtClean="0">
                <a:solidFill>
                  <a:srgbClr val="333333"/>
                </a:solidFill>
                <a:latin typeface="+mn-ea"/>
              </a:rPr>
              <a:t>기존 과제 결과를 </a:t>
            </a:r>
            <a:r>
              <a:rPr lang="en-US" altLang="ko-KR" sz="2000" dirty="0" err="1" smtClean="0">
                <a:solidFill>
                  <a:srgbClr val="333333"/>
                </a:solidFill>
                <a:latin typeface="+mn-ea"/>
              </a:rPr>
              <a:t>FossID</a:t>
            </a:r>
            <a:r>
              <a:rPr lang="ko-KR" altLang="en-US" sz="2000" dirty="0" smtClean="0">
                <a:solidFill>
                  <a:srgbClr val="333333"/>
                </a:solidFill>
                <a:latin typeface="+mn-ea"/>
              </a:rPr>
              <a:t>에서도 활용할 수 있어야 한다</a:t>
            </a:r>
            <a:endParaRPr lang="en-US" altLang="ko-KR" sz="2000" dirty="0" smtClean="0">
              <a:solidFill>
                <a:srgbClr val="33333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endParaRPr lang="en-US" altLang="ko-KR" sz="2000" b="1" dirty="0">
              <a:solidFill>
                <a:srgbClr val="333333"/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2000" b="1" dirty="0" smtClean="0">
                <a:solidFill>
                  <a:srgbClr val="222222"/>
                </a:solidFill>
                <a:latin typeface="+mn-ea"/>
              </a:rPr>
              <a:t>무조건 </a:t>
            </a:r>
            <a:r>
              <a:rPr lang="en-US" altLang="ko-KR" sz="2000" b="1" dirty="0" err="1" smtClean="0">
                <a:solidFill>
                  <a:srgbClr val="222222"/>
                </a:solidFill>
                <a:latin typeface="+mn-ea"/>
              </a:rPr>
              <a:t>Protex</a:t>
            </a:r>
            <a:r>
              <a:rPr lang="ko-KR" altLang="en-US" sz="2000" b="1" dirty="0" smtClean="0">
                <a:solidFill>
                  <a:srgbClr val="222222"/>
                </a:solidFill>
                <a:latin typeface="+mn-ea"/>
              </a:rPr>
              <a:t>랑 동일하게</a:t>
            </a:r>
            <a:r>
              <a:rPr lang="en-US" altLang="ko-KR" sz="2000" b="1" dirty="0" smtClean="0">
                <a:solidFill>
                  <a:srgbClr val="222222"/>
                </a:solidFill>
                <a:latin typeface="+mn-ea"/>
              </a:rPr>
              <a:t>!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22222"/>
                </a:solidFill>
                <a:latin typeface="+mn-ea"/>
              </a:rPr>
              <a:t>Feature</a:t>
            </a:r>
            <a:r>
              <a:rPr lang="ko-KR" altLang="en-US" sz="2000" dirty="0" smtClean="0">
                <a:solidFill>
                  <a:srgbClr val="222222"/>
                </a:solidFill>
                <a:latin typeface="+mn-ea"/>
              </a:rPr>
              <a:t>는 물론이고 접근방법도 최대한 동기화</a:t>
            </a:r>
            <a:endParaRPr lang="en-US" altLang="ko-KR" sz="2000" dirty="0" smtClean="0">
              <a:solidFill>
                <a:srgbClr val="222222"/>
              </a:solidFill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solidFill>
                  <a:srgbClr val="222222"/>
                </a:solidFill>
                <a:latin typeface="+mn-ea"/>
              </a:rPr>
              <a:t>Ex) String Search </a:t>
            </a:r>
            <a:r>
              <a:rPr lang="ko-KR" altLang="en-US" sz="2000" dirty="0" smtClean="0">
                <a:solidFill>
                  <a:srgbClr val="222222"/>
                </a:solidFill>
                <a:latin typeface="+mn-ea"/>
              </a:rPr>
              <a:t>관련 기능 추가</a:t>
            </a:r>
            <a:r>
              <a:rPr lang="en-US" altLang="ko-KR" sz="2000" dirty="0" smtClean="0">
                <a:solidFill>
                  <a:srgbClr val="222222"/>
                </a:solidFill>
                <a:latin typeface="+mn-ea"/>
              </a:rPr>
              <a:t>/ Ignore </a:t>
            </a:r>
            <a:r>
              <a:rPr lang="ko-KR" altLang="en-US" sz="2000" dirty="0" smtClean="0">
                <a:solidFill>
                  <a:srgbClr val="222222"/>
                </a:solidFill>
                <a:latin typeface="+mn-ea"/>
              </a:rPr>
              <a:t>설정</a:t>
            </a:r>
            <a:r>
              <a:rPr lang="en-US" altLang="ko-KR" sz="2000" dirty="0" smtClean="0">
                <a:solidFill>
                  <a:srgbClr val="222222"/>
                </a:solidFill>
                <a:latin typeface="+mn-ea"/>
              </a:rPr>
              <a:t> / User </a:t>
            </a:r>
            <a:r>
              <a:rPr lang="ko-KR" altLang="en-US" sz="2000" dirty="0" smtClean="0">
                <a:solidFill>
                  <a:srgbClr val="222222"/>
                </a:solidFill>
                <a:latin typeface="+mn-ea"/>
              </a:rPr>
              <a:t>관리 </a:t>
            </a:r>
            <a:r>
              <a:rPr lang="en-US" altLang="ko-KR" sz="2000" dirty="0" smtClean="0">
                <a:solidFill>
                  <a:srgbClr val="222222"/>
                </a:solidFill>
                <a:latin typeface="+mn-ea"/>
              </a:rPr>
              <a:t>/ Project </a:t>
            </a:r>
            <a:r>
              <a:rPr lang="ko-KR" altLang="en-US" sz="2000" dirty="0" smtClean="0">
                <a:solidFill>
                  <a:srgbClr val="222222"/>
                </a:solidFill>
                <a:latin typeface="+mn-ea"/>
              </a:rPr>
              <a:t>관리 등</a:t>
            </a:r>
            <a:endParaRPr lang="en-US" altLang="ko-KR" dirty="0">
              <a:solidFill>
                <a:srgbClr val="222222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5647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11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4054</TotalTime>
  <Words>242</Words>
  <Application>Microsoft Office PowerPoint</Application>
  <PresentationFormat>와이드스크린</PresentationFormat>
  <Paragraphs>63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Noto Sans KR</vt:lpstr>
      <vt:lpstr>맑은 고딕</vt:lpstr>
      <vt:lpstr>삼성긴고딕 Regular</vt:lpstr>
      <vt:lpstr>Arial</vt:lpstr>
      <vt:lpstr>Wingdings</vt:lpstr>
      <vt:lpstr>Office 테마</vt:lpstr>
      <vt:lpstr>삼성전자 오픈소스 2025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3917</dc:creator>
  <cp:lastModifiedBy>안다래/Open Source그룹(SR)/삼성전자</cp:lastModifiedBy>
  <cp:revision>82</cp:revision>
  <dcterms:created xsi:type="dcterms:W3CDTF">2024-01-17T01:05:51Z</dcterms:created>
  <dcterms:modified xsi:type="dcterms:W3CDTF">2025-06-13T07:53:22Z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FLCMData">
    <vt:lpwstr>7772936252B1F727A258DC34714EA29BD3DD1401E9B843E009FFE0EDCE139375AA2606B8CFABEDC333653CAC9B124A787318038B1139B51D36DB09AF3E543D51</vt:lpwstr>
  </property>
</Properties>
</file>