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73" r:id="rId5"/>
    <p:sldId id="258" r:id="rId6"/>
    <p:sldId id="304" r:id="rId7"/>
    <p:sldId id="286" r:id="rId8"/>
    <p:sldId id="295" r:id="rId9"/>
    <p:sldId id="285" r:id="rId10"/>
    <p:sldId id="278" r:id="rId11"/>
    <p:sldId id="287" r:id="rId12"/>
    <p:sldId id="297" r:id="rId13"/>
    <p:sldId id="303" r:id="rId14"/>
    <p:sldId id="301" r:id="rId15"/>
    <p:sldId id="302" r:id="rId16"/>
    <p:sldId id="300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0:16:43.2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38,'22'-1,"36"-6,3-1,231 5,-161 4,-62-1,357-11,34 3,-290 9,3320-1,-3440 2,75 14,18 1,228-14,-191-5,845 2,-892 9,-8 1,339-10,-218-1,-195 4,64 11,-14-2,389-1,-304-13,-73 1,143 3,-131 15,1 0,230-14,-200-5,1171 2,-1177-9,-11 0,-93 8,229-12,1-7,1 17,-76-6,-39 0,444 7,-312 3,1687-1,-1927-2,75-14,19-1,197 15,-188 3,1875-1,-1924-7,-79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0:18:15.9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0,'1064'0,"-954"9,-16 0,346-7,-226-4,256 2,-432 2,38 6,29 2,397-9,-240-2,391 1,-629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0:18:29.3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0,'6251'0,"-6224"2,0 1,49 11,-46-7,59 4,23-11,-66-1,-1 2,50 6,-9 2,170-5,-145-5,697 1,-789-1,1-1,-1-1,30-9,3 0,57-7,-79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0:18:51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445 103,'-16'0,"0"0,0-2,1 0,-1-1,-16-4,-14-5,-54-5,24 4,62 9,0 0,0-1,0-1,-15-8,17 7,-2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00:19:11.6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1,'1340'0,"-1225"9,-9 0,-7-9,-47-2,100 11,-105-3,-20-2,0 0,29 9,-30-6,-1-2,1 0,45 2,81-8,-65 0,317 1,-379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3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3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1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기본_본문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38098" y="99001"/>
            <a:ext cx="11755425" cy="406047"/>
          </a:xfrm>
          <a:prstGeom prst="rect">
            <a:avLst/>
          </a:prstGeom>
        </p:spPr>
        <p:txBody>
          <a:bodyPr lIns="71508" tIns="35754" rIns="71508" bIns="35754" anchor="ctr" anchorCtr="0">
            <a:noAutofit/>
          </a:bodyPr>
          <a:lstStyle>
            <a:lvl1pPr algn="l">
              <a:defRPr sz="1800" b="1" spc="28" baseline="0">
                <a:solidFill>
                  <a:schemeClr val="tx1"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138097" y="807614"/>
            <a:ext cx="11614603" cy="1189496"/>
          </a:xfrm>
          <a:prstGeom prst="rect">
            <a:avLst/>
          </a:prstGeom>
        </p:spPr>
        <p:txBody>
          <a:bodyPr lIns="81261" tIns="0" rIns="81261" bIns="40631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latinLnBrk="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</a:defRPr>
            </a:lvl2pPr>
            <a:lvl3pPr marL="336909" indent="-96260" latinLnBrk="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defRPr sz="975" b="1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</a:defRPr>
            </a:lvl3pPr>
            <a:lvl4pPr marL="386758" indent="-82509" latinLnBrk="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</a:defRPr>
            </a:lvl4pPr>
            <a:lvl5pPr marL="486455" indent="-78211" latinLnBrk="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defRPr sz="600" b="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266700" indent="-266700" eaLnBrk="0" latinLnBrk="0" hangingPunct="0">
              <a:lnSpc>
                <a:spcPct val="140000"/>
              </a:lnSpc>
              <a:buSzPct val="100000"/>
              <a:buBlip>
                <a:blip r:embed="rId2"/>
              </a:buBlip>
              <a:defRPr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첫째 수준</a:t>
            </a:r>
            <a:endParaRPr lang="en-US" altLang="ko-KR" b="1" kern="0" dirty="0">
              <a:solidFill>
                <a:srgbClr val="000000"/>
              </a:solidFill>
              <a:latin typeface="+mn-ea"/>
              <a:sym typeface="Wingdings" pitchFamily="2" charset="2"/>
            </a:endParaRP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6" name="직선 연결선 74"/>
          <p:cNvCxnSpPr/>
          <p:nvPr userDrawn="1"/>
        </p:nvCxnSpPr>
        <p:spPr bwMode="auto">
          <a:xfrm>
            <a:off x="0" y="556398"/>
            <a:ext cx="12192000" cy="0"/>
          </a:xfrm>
          <a:prstGeom prst="line">
            <a:avLst/>
          </a:prstGeom>
          <a:solidFill>
            <a:srgbClr val="0066FF"/>
          </a:solidFill>
          <a:ln w="19050" cap="flat" cmpd="sng" algn="ctr">
            <a:gradFill>
              <a:gsLst>
                <a:gs pos="50000">
                  <a:srgbClr val="7F7F7F"/>
                </a:gs>
                <a:gs pos="0">
                  <a:schemeClr val="bg1">
                    <a:lumMod val="85000"/>
                  </a:schemeClr>
                </a:gs>
                <a:gs pos="30000">
                  <a:schemeClr val="bg1">
                    <a:lumMod val="65000"/>
                  </a:schemeClr>
                </a:gs>
                <a:gs pos="70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955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5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8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4726-EE5E-41BD-98BB-4B844BC7C1B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8EA9-C6C4-4F90-AE9D-38447D7BF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2920" y="1214609"/>
            <a:ext cx="9074888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기업의 개방형 </a:t>
            </a:r>
            <a:r>
              <a:rPr lang="en-US" altLang="ko-KR" sz="4000" b="1" dirty="0"/>
              <a:t>AI </a:t>
            </a:r>
            <a:r>
              <a:rPr lang="ko-KR" altLang="en-US" sz="4000" b="1" dirty="0"/>
              <a:t>모델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사용 시 리스크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412920" y="3801205"/>
            <a:ext cx="90748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  <a:ea typeface="+mn-ea"/>
              </a:rPr>
              <a:t>2025. 6. 16.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+mn-ea"/>
                <a:ea typeface="+mn-ea"/>
              </a:rPr>
              <a:t>Open Chain Korea Work Group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삼성전자 오픈소스그룹 </a:t>
            </a:r>
            <a:endParaRPr lang="en-US" altLang="ko-KR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+mn-ea"/>
                <a:ea typeface="+mn-ea"/>
              </a:rPr>
              <a:t>정윤환 변호사</a:t>
            </a:r>
          </a:p>
        </p:txBody>
      </p:sp>
    </p:spTree>
    <p:extLst>
      <p:ext uri="{BB962C8B-B14F-4D97-AF65-F5344CB8AC3E}">
        <p14:creationId xmlns:p14="http://schemas.microsoft.com/office/powerpoint/2010/main" val="155882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0757" y="1826311"/>
            <a:ext cx="9074888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/>
              <a:t>그래서</a:t>
            </a:r>
            <a:r>
              <a:rPr lang="en-US" altLang="ko-KR" sz="4000" b="1" dirty="0"/>
              <a:t>…</a:t>
            </a:r>
            <a:r>
              <a:rPr lang="ko-KR" altLang="en-US" sz="4000" b="1" dirty="0"/>
              <a:t>삼성은</a:t>
            </a:r>
            <a:r>
              <a:rPr lang="en-US" altLang="ko-KR" sz="4000" b="1" dirty="0"/>
              <a:t>???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337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25014" y="834469"/>
            <a:ext cx="10957994" cy="5513322"/>
            <a:chOff x="470818" y="683532"/>
            <a:chExt cx="10723424" cy="50109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265" y="683532"/>
              <a:ext cx="8874404" cy="170755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818" y="2569570"/>
              <a:ext cx="10723424" cy="181324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779" y="4499749"/>
              <a:ext cx="10128963" cy="1194753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9129609" y="6431408"/>
            <a:ext cx="2023969" cy="24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 err="1">
                <a:latin typeface="+mj-lt"/>
              </a:rPr>
              <a:t>파이낸스스코프</a:t>
            </a:r>
            <a:r>
              <a:rPr lang="en-US" altLang="ko-KR" sz="1000" dirty="0">
                <a:latin typeface="+mj-lt"/>
              </a:rPr>
              <a:t>, 2025.2.7.]</a:t>
            </a:r>
            <a:endParaRPr lang="ko-KR" altLang="en-US" sz="10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9FEA8810-8762-3AF8-1789-534BEF8741E5}"/>
                  </a:ext>
                </a:extLst>
              </p14:cNvPr>
              <p14:cNvContentPartPr/>
              <p14:nvPr/>
            </p14:nvContentPartPr>
            <p14:xfrm>
              <a:off x="1444143" y="4087706"/>
              <a:ext cx="6787080" cy="475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9FEA8810-8762-3AF8-1789-534BEF8741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0143" y="3980066"/>
                <a:ext cx="689472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47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339267" y="6476475"/>
            <a:ext cx="2023969" cy="24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중앙일보</a:t>
            </a:r>
            <a:r>
              <a:rPr lang="en-US" altLang="ko-KR" sz="1000" dirty="0">
                <a:latin typeface="+mj-lt"/>
              </a:rPr>
              <a:t>, 2025.5.8.]</a:t>
            </a:r>
            <a:endParaRPr lang="ko-KR" altLang="en-US" sz="1000" dirty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80382" y="707621"/>
            <a:ext cx="10416219" cy="5768854"/>
            <a:chOff x="880382" y="707621"/>
            <a:chExt cx="10416219" cy="576885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540" y="2337084"/>
              <a:ext cx="10037904" cy="41393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193" y="1302872"/>
              <a:ext cx="10050722" cy="93798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382" y="707621"/>
              <a:ext cx="10416219" cy="70280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5519F78-F0D5-9DE9-2204-92B4C8630BA6}"/>
                  </a:ext>
                </a:extLst>
              </p14:cNvPr>
              <p14:cNvContentPartPr/>
              <p14:nvPr/>
            </p14:nvContentPartPr>
            <p14:xfrm>
              <a:off x="1185663" y="3432146"/>
              <a:ext cx="1459440" cy="144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5519F78-F0D5-9DE9-2204-92B4C8630B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023" y="3360146"/>
                <a:ext cx="15310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796183C-6710-70B0-E7A7-8373F4A9213C}"/>
                  </a:ext>
                </a:extLst>
              </p14:cNvPr>
              <p14:cNvContentPartPr/>
              <p14:nvPr/>
            </p14:nvContentPartPr>
            <p14:xfrm>
              <a:off x="1133103" y="4180946"/>
              <a:ext cx="3008520" cy="208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796183C-6710-70B0-E7A7-8373F4A921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7103" y="4108946"/>
                <a:ext cx="3080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4684AED-8780-AE89-F38D-7D80F99CAE4D}"/>
                  </a:ext>
                </a:extLst>
              </p14:cNvPr>
              <p14:cNvContentPartPr/>
              <p14:nvPr/>
            </p14:nvContentPartPr>
            <p14:xfrm>
              <a:off x="4113543" y="4143866"/>
              <a:ext cx="160200" cy="37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4684AED-8780-AE89-F38D-7D80F99CAE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7903" y="4072226"/>
                <a:ext cx="231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2D4889F-8A0E-30B5-B887-AE7A953E51AC}"/>
                  </a:ext>
                </a:extLst>
              </p14:cNvPr>
              <p14:cNvContentPartPr/>
              <p14:nvPr/>
            </p14:nvContentPartPr>
            <p14:xfrm>
              <a:off x="3478503" y="4876466"/>
              <a:ext cx="1021680" cy="277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2D4889F-8A0E-30B5-B887-AE7A953E51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42863" y="4804826"/>
                <a:ext cx="109332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4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38098" y="711262"/>
            <a:ext cx="11656041" cy="5557108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개방형 </a:t>
            </a:r>
            <a:r>
              <a:rPr lang="en-US" altLang="ko-KR" sz="1600" b="1" dirty="0"/>
              <a:t>AI </a:t>
            </a:r>
            <a:r>
              <a:rPr lang="ko-KR" altLang="en-US" sz="1600" b="1" dirty="0"/>
              <a:t>모델 사용 정책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검증 프로세스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검증 항목</a:t>
            </a:r>
            <a:r>
              <a:rPr lang="en-US" altLang="ko-KR" sz="1600" dirty="0"/>
              <a:t>, </a:t>
            </a:r>
            <a:r>
              <a:rPr lang="ko-KR" altLang="en-US" sz="1600" dirty="0"/>
              <a:t>방법</a:t>
            </a:r>
            <a:r>
              <a:rPr lang="en-US" altLang="ko-KR" sz="1600" dirty="0"/>
              <a:t>, </a:t>
            </a:r>
            <a:r>
              <a:rPr lang="ko-KR" altLang="en-US" sz="1600" dirty="0"/>
              <a:t>도구</a:t>
            </a:r>
            <a:r>
              <a:rPr lang="en-US" altLang="ko-KR" sz="1600" dirty="0"/>
              <a:t>, </a:t>
            </a:r>
            <a:r>
              <a:rPr lang="ko-KR" altLang="en-US" sz="1600" dirty="0"/>
              <a:t>조직</a:t>
            </a:r>
            <a:r>
              <a:rPr lang="en-US" altLang="ko-KR" sz="1600" dirty="0"/>
              <a:t>, ……</a:t>
            </a:r>
          </a:p>
          <a:p>
            <a:pPr marL="0" indent="0">
              <a:buNone/>
            </a:pPr>
            <a:r>
              <a:rPr lang="en-US" altLang="ko-KR" sz="1600" dirty="0"/>
              <a:t>   - </a:t>
            </a:r>
            <a:r>
              <a:rPr lang="en-US" altLang="ko-KR" sz="1600" dirty="0" err="1"/>
              <a:t>BlockList</a:t>
            </a:r>
            <a:r>
              <a:rPr lang="en-US" altLang="ko-KR" sz="1600" dirty="0"/>
              <a:t> vs. </a:t>
            </a:r>
            <a:r>
              <a:rPr lang="en-US" altLang="ko-KR" sz="1600" dirty="0" err="1"/>
              <a:t>AllowList</a:t>
            </a:r>
            <a:r>
              <a:rPr lang="en-US" altLang="ko-KR" sz="1600" dirty="0"/>
              <a:t>  </a:t>
            </a:r>
          </a:p>
          <a:p>
            <a:r>
              <a:rPr lang="ko-KR" altLang="en-US" sz="1600" b="1" dirty="0"/>
              <a:t>기여 프로세스 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  - </a:t>
            </a:r>
            <a:r>
              <a:rPr lang="ko-KR" altLang="en-US" sz="1600" dirty="0"/>
              <a:t>자체 개발 모델 또는 데이터의 공개 허용 여부 </a:t>
            </a:r>
            <a:endParaRPr lang="en-US" altLang="ko-KR" sz="1600" b="1" dirty="0"/>
          </a:p>
          <a:p>
            <a:r>
              <a:rPr lang="ko-KR" altLang="en-US" sz="1600" b="1" dirty="0"/>
              <a:t>오픈소스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검증 프로세스 </a:t>
            </a:r>
            <a:r>
              <a:rPr lang="en-US" altLang="ko-KR" sz="1600" b="1" dirty="0"/>
              <a:t>vs. AI </a:t>
            </a:r>
            <a:r>
              <a:rPr lang="ko-KR" altLang="en-US" sz="1600" b="1" dirty="0"/>
              <a:t>모델 검증 프로세스 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>
                <a:latin typeface="+mn-ea"/>
                <a:ea typeface="+mn-ea"/>
              </a:rPr>
              <a:t>    - </a:t>
            </a:r>
            <a:r>
              <a:rPr lang="ko-KR" altLang="en-US" sz="1600" dirty="0">
                <a:latin typeface="+mn-ea"/>
                <a:ea typeface="+mn-ea"/>
              </a:rPr>
              <a:t>검증 리소스↑</a:t>
            </a:r>
            <a:endParaRPr lang="en-US" altLang="ko-KR" sz="16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  <a:ea typeface="+mn-ea"/>
              </a:rPr>
              <a:t>    - </a:t>
            </a:r>
            <a:r>
              <a:rPr lang="ko-KR" altLang="en-US" sz="1600" dirty="0">
                <a:latin typeface="+mn-ea"/>
                <a:ea typeface="+mn-ea"/>
              </a:rPr>
              <a:t>리스크 </a:t>
            </a:r>
            <a:r>
              <a:rPr lang="ko-KR" altLang="en-US" sz="1600" dirty="0">
                <a:latin typeface="+mn-ea"/>
              </a:rPr>
              <a:t>↑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  <a:ea typeface="+mn-ea"/>
              </a:rPr>
              <a:t>    - </a:t>
            </a:r>
            <a:r>
              <a:rPr lang="ko-KR" altLang="en-US" sz="1600" dirty="0">
                <a:latin typeface="+mn-ea"/>
                <a:ea typeface="+mn-ea"/>
              </a:rPr>
              <a:t>전문성 ↓</a:t>
            </a:r>
            <a:endParaRPr lang="en-US" altLang="ko-KR" sz="16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34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0757" y="1826311"/>
            <a:ext cx="9074888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/>
              <a:t>감사합니다</a:t>
            </a:r>
            <a:r>
              <a:rPr lang="en-US" altLang="ko-KR" sz="4000" b="1"/>
              <a:t>.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942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098" y="711127"/>
            <a:ext cx="11656041" cy="1307118"/>
          </a:xfrm>
        </p:spPr>
        <p:txBody>
          <a:bodyPr/>
          <a:lstStyle/>
          <a:p>
            <a:r>
              <a:rPr lang="en-US" altLang="ko-KR" sz="1600" b="1" dirty="0"/>
              <a:t>AI </a:t>
            </a:r>
            <a:r>
              <a:rPr lang="ko-KR" altLang="en-US" sz="1600" b="1" dirty="0"/>
              <a:t>모델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400" dirty="0">
                <a:latin typeface="+mn-ea"/>
                <a:ea typeface="+mn-ea"/>
              </a:rPr>
              <a:t>	▪ </a:t>
            </a:r>
            <a:r>
              <a:rPr lang="ko-KR" altLang="en-US" sz="1400" dirty="0">
                <a:latin typeface="+mn-ea"/>
                <a:ea typeface="+mn-ea"/>
              </a:rPr>
              <a:t>인간의 개입 없이 데이터를 사용하여 특정 패턴을 인식하고 예측하여 결정을 내리도록 학습된 컴퓨터 프로그램 </a:t>
            </a:r>
            <a:endParaRPr lang="en-US" altLang="ko-KR" sz="1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  <a:ea typeface="+mn-ea"/>
              </a:rPr>
              <a:t>   ▪ </a:t>
            </a:r>
            <a:r>
              <a:rPr lang="ko-KR" altLang="en-US" sz="1400" dirty="0">
                <a:latin typeface="+mn-ea"/>
                <a:ea typeface="+mn-ea"/>
              </a:rPr>
              <a:t>컴퓨터가 인간처럼 생각하고 결정할 수 있도록 도와주는 알고리즘과 데이터의 조합 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가중치 </a:t>
            </a:r>
            <a:r>
              <a:rPr lang="en-US" altLang="ko-KR" sz="1400" dirty="0">
                <a:latin typeface="+mn-ea"/>
                <a:ea typeface="+mn-ea"/>
              </a:rPr>
              <a:t>+ </a:t>
            </a:r>
            <a:r>
              <a:rPr lang="ko-KR" altLang="en-US" sz="1400" dirty="0">
                <a:latin typeface="+mn-ea"/>
                <a:ea typeface="+mn-ea"/>
              </a:rPr>
              <a:t>코드</a:t>
            </a:r>
            <a:r>
              <a:rPr lang="en-US" altLang="ko-KR" sz="1400" dirty="0">
                <a:latin typeface="+mn-ea"/>
                <a:ea typeface="+mn-ea"/>
              </a:rPr>
              <a:t> +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38097" y="2296220"/>
            <a:ext cx="11656041" cy="2041617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/>
              <a:t>폐쇄형</a:t>
            </a:r>
            <a:r>
              <a:rPr lang="en-US" altLang="ko-KR" sz="1600" b="1" dirty="0"/>
              <a:t> </a:t>
            </a:r>
            <a:r>
              <a:rPr lang="en-US" altLang="ko-KR" sz="1600" dirty="0"/>
              <a:t>vs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개방형</a:t>
            </a:r>
            <a:r>
              <a:rPr lang="en-US" altLang="ko-KR" sz="1600" b="1" dirty="0"/>
              <a:t> </a:t>
            </a:r>
            <a:r>
              <a:rPr lang="en-US" altLang="ko-KR" sz="1600" dirty="0"/>
              <a:t>vs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오픈 </a:t>
            </a:r>
            <a:r>
              <a:rPr lang="en-US" altLang="ko-KR" sz="1600" b="1" dirty="0"/>
              <a:t>Weight </a:t>
            </a:r>
            <a:r>
              <a:rPr lang="en-US" altLang="ko-KR" sz="1600" dirty="0"/>
              <a:t>vs </a:t>
            </a:r>
            <a:r>
              <a:rPr lang="ko-KR" altLang="en-US" sz="1600" b="1" dirty="0"/>
              <a:t>오픈 </a:t>
            </a:r>
            <a:r>
              <a:rPr lang="en-US" altLang="ko-KR" sz="1600" b="1" dirty="0"/>
              <a:t>AI</a:t>
            </a:r>
            <a:r>
              <a:rPr lang="en-US" altLang="ko-KR" sz="1600" dirty="0"/>
              <a:t> vs </a:t>
            </a:r>
            <a:r>
              <a:rPr lang="ko-KR" altLang="en-US" sz="1600" b="1" dirty="0"/>
              <a:t>오픈소스 </a:t>
            </a:r>
            <a:r>
              <a:rPr lang="en-US" altLang="ko-KR" sz="1600" b="1" dirty="0"/>
              <a:t>AI</a:t>
            </a:r>
            <a:endParaRPr lang="ko-KR" altLang="en-US" sz="1600" b="1" dirty="0"/>
          </a:p>
          <a:p>
            <a:pPr marL="0" indent="0">
              <a:buFont typeface="Wingdings" pitchFamily="2" charset="2"/>
              <a:buNone/>
            </a:pP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12" name="Google Shape;63;g25d65646080_0_1030"/>
          <p:cNvGraphicFramePr/>
          <p:nvPr>
            <p:extLst>
              <p:ext uri="{D42A27DB-BD31-4B8C-83A1-F6EECF244321}">
                <p14:modId xmlns:p14="http://schemas.microsoft.com/office/powerpoint/2010/main" val="1680205794"/>
              </p:ext>
            </p:extLst>
          </p:nvPr>
        </p:nvGraphicFramePr>
        <p:xfrm>
          <a:off x="464646" y="2883425"/>
          <a:ext cx="11207750" cy="36142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610">
                  <a:extLst>
                    <a:ext uri="{9D8B030D-6E8A-4147-A177-3AD203B41FA5}">
                      <a16:colId xmlns:a16="http://schemas.microsoft.com/office/drawing/2014/main" val="2442123715"/>
                    </a:ext>
                  </a:extLst>
                </a:gridCol>
                <a:gridCol w="953420">
                  <a:extLst>
                    <a:ext uri="{9D8B030D-6E8A-4147-A177-3AD203B41FA5}">
                      <a16:colId xmlns:a16="http://schemas.microsoft.com/office/drawing/2014/main" val="3031779999"/>
                    </a:ext>
                  </a:extLst>
                </a:gridCol>
                <a:gridCol w="2532309">
                  <a:extLst>
                    <a:ext uri="{9D8B030D-6E8A-4147-A177-3AD203B41FA5}">
                      <a16:colId xmlns:a16="http://schemas.microsoft.com/office/drawing/2014/main" val="1754135443"/>
                    </a:ext>
                  </a:extLst>
                </a:gridCol>
                <a:gridCol w="2386930">
                  <a:extLst>
                    <a:ext uri="{9D8B030D-6E8A-4147-A177-3AD203B41FA5}">
                      <a16:colId xmlns:a16="http://schemas.microsoft.com/office/drawing/2014/main" val="355608916"/>
                    </a:ext>
                  </a:extLst>
                </a:gridCol>
                <a:gridCol w="2292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217">
                  <a:extLst>
                    <a:ext uri="{9D8B030D-6E8A-4147-A177-3AD203B41FA5}">
                      <a16:colId xmlns:a16="http://schemas.microsoft.com/office/drawing/2014/main" val="2646152506"/>
                    </a:ext>
                  </a:extLst>
                </a:gridCol>
              </a:tblGrid>
              <a:tr h="359033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폐쇄형 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개방형 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42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endParaRPr lang="en-US" altLang="ko-KR" sz="16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Apple SD 산돌고딕 Neo 일반체"/>
                        <a:ea typeface="Apple SD 산돌고딕 Neo 일반체"/>
                        <a:cs typeface="Apple SD 산돌고딕 Neo 일반체"/>
                        <a:sym typeface="Arial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오픈</a:t>
                      </a:r>
                      <a:r>
                        <a:rPr lang="en-US" altLang="ko-KR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 Weight </a:t>
                      </a: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모델</a:t>
                      </a:r>
                      <a:endParaRPr lang="en-US" altLang="ko-KR" sz="16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pple SD 산돌고딕 Neo 일반체"/>
                        <a:sym typeface="Arial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오픈 </a:t>
                      </a:r>
                      <a:r>
                        <a:rPr lang="en-US" altLang="ko-KR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AI </a:t>
                      </a: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모델</a:t>
                      </a:r>
                      <a:r>
                        <a:rPr lang="en-US" altLang="ko-KR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(?)</a:t>
                      </a: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오픈소스 </a:t>
                      </a:r>
                      <a:r>
                        <a:rPr lang="en-US" altLang="ko-KR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AI </a:t>
                      </a:r>
                      <a:r>
                        <a:rPr lang="ko-KR" alt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모델</a:t>
                      </a:r>
                      <a:r>
                        <a:rPr lang="en-US" altLang="ko-KR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en-US" altLang="ko-KR" sz="14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(OSI Definition)</a:t>
                      </a: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489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4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공개 </a:t>
                      </a:r>
                      <a:endParaRPr lang="en-US" altLang="ko-KR" sz="14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pple SD 산돌고딕 Neo 일반체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4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여부</a:t>
                      </a:r>
                      <a:endParaRPr lang="en-US" altLang="ko-KR" sz="14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pple SD 산돌고딕 Neo 일반체"/>
                        <a:sym typeface="Arial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Tx/>
                        <a:buNone/>
                      </a:pPr>
                      <a:r>
                        <a:rPr lang="ko-KR" altLang="en-US" sz="14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pple SD 산돌고딕 Neo 일반체"/>
                          <a:sym typeface="Arial"/>
                        </a:rPr>
                        <a:t>가중치 </a:t>
                      </a:r>
                      <a:endParaRPr lang="en-US" altLang="ko-KR" sz="1400" b="1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pple SD 산돌고딕 Neo 일반체"/>
                        <a:sym typeface="Arial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8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Δ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84928"/>
                  </a:ext>
                </a:extLst>
              </a:tr>
              <a:tr h="43048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6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6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754105"/>
                  </a:ext>
                </a:extLst>
              </a:tr>
              <a:tr h="58723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라이선스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Proprietary License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 라이선스</a:t>
                      </a:r>
                      <a:r>
                        <a:rPr lang="ko-KR" altLang="en-US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제약사항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라이선스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오픈소스 라이선스 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오픈소스 라이선스 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(Permissive)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587877"/>
                  </a:ext>
                </a:extLst>
              </a:tr>
              <a:tr h="67499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예시 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GPT-4 (Open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AI)</a:t>
                      </a: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Gemini 2.5 (Google/</a:t>
                      </a:r>
                      <a:r>
                        <a:rPr lang="en-US" altLang="ko-KR" sz="130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Deepmind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Llama 4 (Meta),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Gemma 3 (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Google/</a:t>
                      </a:r>
                      <a:r>
                        <a:rPr lang="en-US" altLang="ko-KR" sz="130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Deepmind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DeepSeek R1 (DeepSeek)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30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Qwen</a:t>
                      </a:r>
                      <a:r>
                        <a:rPr lang="en-US" altLang="ko-KR" sz="13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(Alibaba)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Bloom (Bloom AI)</a:t>
                      </a:r>
                      <a:endParaRPr lang="ko-KR" altLang="en-US" sz="13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64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5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07AB-141B-93CD-A458-E06142755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CA5E5-62B4-172B-2E49-AFAAE135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757" y="1826311"/>
            <a:ext cx="9074888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/>
              <a:t>AI Risk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0296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Risk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26978" y="6544210"/>
            <a:ext cx="1198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[</a:t>
            </a:r>
            <a:r>
              <a:rPr lang="ko-KR" altLang="en-US" sz="900" dirty="0">
                <a:latin typeface="+mj-lt"/>
              </a:rPr>
              <a:t>출처</a:t>
            </a:r>
            <a:r>
              <a:rPr lang="en-US" altLang="ko-KR" sz="900" dirty="0">
                <a:latin typeface="+mj-lt"/>
              </a:rPr>
              <a:t>: </a:t>
            </a:r>
            <a:r>
              <a:rPr lang="ko-KR" altLang="en-US" sz="900" dirty="0">
                <a:latin typeface="+mj-lt"/>
              </a:rPr>
              <a:t>구글 검색</a:t>
            </a:r>
            <a:r>
              <a:rPr lang="en-US" altLang="ko-KR" sz="900" dirty="0">
                <a:latin typeface="+mj-lt"/>
              </a:rPr>
              <a:t>]</a:t>
            </a:r>
            <a:endParaRPr lang="ko-KR" altLang="en-US" sz="90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0" y="681070"/>
            <a:ext cx="9907648" cy="60939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148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Risk</a:t>
            </a:r>
            <a:endParaRPr lang="ko-KR" altLang="en-US" dirty="0"/>
          </a:p>
        </p:txBody>
      </p:sp>
      <p:graphicFrame>
        <p:nvGraphicFramePr>
          <p:cNvPr id="12" name="Google Shape;63;g25d65646080_0_1030"/>
          <p:cNvGraphicFramePr/>
          <p:nvPr>
            <p:extLst>
              <p:ext uri="{D42A27DB-BD31-4B8C-83A1-F6EECF244321}">
                <p14:modId xmlns:p14="http://schemas.microsoft.com/office/powerpoint/2010/main" val="1929938647"/>
              </p:ext>
            </p:extLst>
          </p:nvPr>
        </p:nvGraphicFramePr>
        <p:xfrm>
          <a:off x="435127" y="1172963"/>
          <a:ext cx="11496214" cy="5379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0483">
                  <a:extLst>
                    <a:ext uri="{9D8B030D-6E8A-4147-A177-3AD203B41FA5}">
                      <a16:colId xmlns:a16="http://schemas.microsoft.com/office/drawing/2014/main" val="1754135443"/>
                    </a:ext>
                  </a:extLst>
                </a:gridCol>
                <a:gridCol w="2600560">
                  <a:extLst>
                    <a:ext uri="{9D8B030D-6E8A-4147-A177-3AD203B41FA5}">
                      <a16:colId xmlns:a16="http://schemas.microsoft.com/office/drawing/2014/main" val="355608916"/>
                    </a:ext>
                  </a:extLst>
                </a:gridCol>
                <a:gridCol w="690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12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내용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29195"/>
                  </a:ext>
                </a:extLst>
              </a:tr>
              <a:tr h="336244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악의적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위험 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(Malicious use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가짜 콘텐츠를 통한 개인에 대한 피해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강화된 피싱 등의 공격을 통한 사기               ∙ 개인 동의 없는 가짜 콘텐츠 생성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허위 정보 및 여론 조작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허위 정보 생성 및 전파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84928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사이버 공격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전문지식 제공을 통한 사이버 공격 지원         ∙ 사이버보안 작업 자동화 가능성에 따른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73529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사용 </a:t>
                      </a:r>
                      <a:r>
                        <a:rPr lang="ko-KR" altLang="en-US" sz="120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과학점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위험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생물학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방사능 및 핵 무기 분야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악의적 사용에 따른 위험성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80935"/>
                  </a:ext>
                </a:extLst>
              </a:tr>
              <a:tr h="336244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오작동 위험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(Risks from malfunctions)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기능 문제로 인한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모델 또는 시스템 기능에 대한 혼동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∙ 기능 오해로 인한 성능 예측 어려움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73111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편견 및 대표성 부족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인종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문화 등 인간 정체성 관련 편향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∙ 불충분한 데이터 학습으로 인한 불균형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07869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 상실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에이전트에 대한 통제력 상실에 의한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잠재적 위험 가능성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19976"/>
                  </a:ext>
                </a:extLst>
              </a:tr>
              <a:tr h="336244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시스템적 위험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(Systemic risks)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노동시장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작업 자동화에 따른 노동 시장 영향               ∙ 단기적 실업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소득 불평등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041475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글로벌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격차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일부 국가의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선도에 따른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 격차    ∙ 대형 기업의 지배력 증가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051490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 집중 및 단일 </a:t>
                      </a:r>
                      <a:r>
                        <a:rPr lang="ko-KR" altLang="en-US" sz="120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장애점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초기 투자비용에 따른 진입 장벽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 독점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금융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국방 등 주요 분야 동시 장애 유발 가능성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10042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컴퓨팅 자원 사용 증가에 따른 에너지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사용량 증가 및 탄소 배출량 증가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11886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훈련 데이터에서의 개인정보 유출                ∙ 민감 정보 검색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추론 등 침해 심화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03563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저작권 침해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학습에서의 저작권 데이터 대량 사용 등 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10381"/>
                  </a:ext>
                </a:extLst>
              </a:tr>
              <a:tr h="33624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교차 위험 요인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(Cross-cutting risk factors)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기술적 위험 요인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의도하지 않은 작동에 따른 잠재적 유해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초래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결함 있는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배포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754105"/>
                  </a:ext>
                </a:extLst>
              </a:tr>
              <a:tr h="3362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사회적 위험 요인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빠른 발전 속도 대비 규제의 부족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책임 소재 결정의 어려움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11166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138098" y="713370"/>
            <a:ext cx="11656041" cy="528954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AI Risk </a:t>
            </a:r>
            <a:r>
              <a:rPr lang="ko-KR" altLang="en-US" sz="1600" b="1" dirty="0"/>
              <a:t>분류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요슈아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벤지오</a:t>
            </a:r>
            <a:r>
              <a:rPr lang="ko-KR" altLang="en-US" sz="1600" b="1" dirty="0"/>
              <a:t> 연구팀</a:t>
            </a:r>
            <a:r>
              <a:rPr lang="en-US" altLang="ko-KR" sz="1600" b="1" dirty="0"/>
              <a:t>) </a:t>
            </a:r>
            <a:endParaRPr lang="ko-KR" altLang="en-US" sz="1600" b="1" dirty="0"/>
          </a:p>
          <a:p>
            <a:pPr marL="0" indent="0">
              <a:buFont typeface="Wingdings" pitchFamily="2" charset="2"/>
              <a:buNone/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3078" y="6561329"/>
            <a:ext cx="611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en-US" altLang="ko-KR" sz="1000" dirty="0" err="1">
                <a:latin typeface="+mj-lt"/>
              </a:rPr>
              <a:t>Yoshua</a:t>
            </a:r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err="1">
                <a:latin typeface="+mj-lt"/>
              </a:rPr>
              <a:t>Bengio</a:t>
            </a:r>
            <a:r>
              <a:rPr lang="en-US" altLang="ko-KR" sz="1000" dirty="0">
                <a:latin typeface="+mj-lt"/>
              </a:rPr>
              <a:t> </a:t>
            </a:r>
            <a:r>
              <a:rPr lang="ko-KR" altLang="en-US" sz="1000" dirty="0">
                <a:latin typeface="+mj-lt"/>
              </a:rPr>
              <a:t>외 </a:t>
            </a:r>
            <a:r>
              <a:rPr lang="en-US" altLang="ko-KR" sz="1000" dirty="0">
                <a:latin typeface="+mj-lt"/>
              </a:rPr>
              <a:t>(2024.5), International Scientific Report on the Safety of Advanced AI: INTERIM REPORT]</a:t>
            </a:r>
            <a:endParaRPr lang="ko-KR" altLang="en-US" sz="1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1430" y="6567955"/>
            <a:ext cx="4187632" cy="24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노재원 외 </a:t>
            </a:r>
            <a:r>
              <a:rPr lang="en-US" altLang="ko-KR" sz="1000" dirty="0">
                <a:latin typeface="+mj-lt"/>
              </a:rPr>
              <a:t>(2024.11), AI </a:t>
            </a:r>
            <a:r>
              <a:rPr lang="ko-KR" altLang="en-US" sz="1000" dirty="0">
                <a:latin typeface="+mj-lt"/>
              </a:rPr>
              <a:t>위험 유형 및 사례 분석</a:t>
            </a:r>
            <a:r>
              <a:rPr lang="en-US" altLang="ko-KR" sz="1000" dirty="0">
                <a:latin typeface="+mj-lt"/>
              </a:rPr>
              <a:t>: </a:t>
            </a:r>
            <a:r>
              <a:rPr lang="en-US" altLang="ko-KR" sz="1000" dirty="0" err="1">
                <a:latin typeface="+mj-lt"/>
              </a:rPr>
              <a:t>SPRi</a:t>
            </a:r>
            <a:r>
              <a:rPr lang="en-US" altLang="ko-KR" sz="1000" dirty="0">
                <a:latin typeface="+mj-lt"/>
              </a:rPr>
              <a:t> ISSUE REPORT]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68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Risk</a:t>
            </a:r>
            <a:endParaRPr lang="ko-KR" altLang="en-US" dirty="0"/>
          </a:p>
        </p:txBody>
      </p:sp>
      <p:graphicFrame>
        <p:nvGraphicFramePr>
          <p:cNvPr id="12" name="Google Shape;63;g25d65646080_0_1030"/>
          <p:cNvGraphicFramePr/>
          <p:nvPr>
            <p:extLst>
              <p:ext uri="{D42A27DB-BD31-4B8C-83A1-F6EECF244321}">
                <p14:modId xmlns:p14="http://schemas.microsoft.com/office/powerpoint/2010/main" val="2531534851"/>
              </p:ext>
            </p:extLst>
          </p:nvPr>
        </p:nvGraphicFramePr>
        <p:xfrm>
          <a:off x="435127" y="1172956"/>
          <a:ext cx="11496214" cy="53839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0483">
                  <a:extLst>
                    <a:ext uri="{9D8B030D-6E8A-4147-A177-3AD203B41FA5}">
                      <a16:colId xmlns:a16="http://schemas.microsoft.com/office/drawing/2014/main" val="1754135443"/>
                    </a:ext>
                  </a:extLst>
                </a:gridCol>
                <a:gridCol w="2600560">
                  <a:extLst>
                    <a:ext uri="{9D8B030D-6E8A-4147-A177-3AD203B41FA5}">
                      <a16:colId xmlns:a16="http://schemas.microsoft.com/office/drawing/2014/main" val="355608916"/>
                    </a:ext>
                  </a:extLst>
                </a:gridCol>
                <a:gridCol w="6905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4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12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내용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29195"/>
                  </a:ext>
                </a:extLst>
              </a:tr>
              <a:tr h="336499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악의적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위험 </a:t>
                      </a:r>
                      <a:endParaRPr lang="en-US" altLang="ko-KR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(Malicious use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가짜 콘텐츠를 통한 개인에 대한 피해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강화된 피싱 등의 공격을 통한 사기               ∙ 개인 동의 없는 가짜 콘텐츠 생성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허위 정보 및 여론 조작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허위 정보 생성 및 전파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84928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사이버 공격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전문지식 제공을 통한 사이버 공격 지원         ∙ 사이버보안 작업 자동화 가능성에 따른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73529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 사용 </a:t>
                      </a:r>
                      <a:r>
                        <a:rPr lang="ko-KR" altLang="en-US" sz="120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과학점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위험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생물학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화학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방사능 및 핵 무기 분야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악의적 사용에 따른 위험성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780935"/>
                  </a:ext>
                </a:extLst>
              </a:tr>
              <a:tr h="336499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오작동 위험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(Risks from malfunctions)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기능 문제로 인한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모델 또는 시스템 기능에 대한 혼동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∙ 기능 오해로 인한 성능 예측 어려움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73111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편견 및 대표성 부족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인종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문화 등 인간 정체성 관련 편향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∙ 불충분한 데이터 학습으로 인한 불균형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07869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제어 상실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에이전트에 대한 통제력 상실에 의한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잠재적 위험 가능성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19976"/>
                  </a:ext>
                </a:extLst>
              </a:tr>
              <a:tr h="336499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시스템적 위험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(Systemic risks)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노동시장 위험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작업 자동화에 따른 노동 시장 영향               ∙ 단기적 실업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소득 불평등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041475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글로벌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격차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일부 국가의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선도에 따른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 격차    ∙ 대형 기업의 지배력 증가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051490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 집중 및 단일 </a:t>
                      </a:r>
                      <a:r>
                        <a:rPr lang="ko-KR" altLang="en-US" sz="120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장애점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초기 투자비용에 따른 진입 장벽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소수 독점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금융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국방 등 주요 분야 동시 장애 유발 가능성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610042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컴퓨팅 자원 사용 증가에 따른 에너지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사용량 증가 및 탄소 배출량 증가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11886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개인정보보호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훈련 데이터에서의 개인정보 유출                ∙ 민감 정보 검색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추론 등 침해 심화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03563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저작권 침해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학습에서의 저작권 데이터 대량 사용 등 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10381"/>
                  </a:ext>
                </a:extLst>
              </a:tr>
              <a:tr h="33649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교차 위험 요인</a:t>
                      </a: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(Cross-cutting risk factors)</a:t>
                      </a: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기술적 위험 요인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의도하지 않은 작동에 따른 잠재적 유해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초래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결함 있는 </a:t>
                      </a:r>
                      <a:r>
                        <a: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배포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754105"/>
                  </a:ext>
                </a:extLst>
              </a:tr>
              <a:tr h="33649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endParaRPr lang="ko-KR" altLang="en-US" sz="12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사회적 위험 요인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585F"/>
                        </a:buClr>
                        <a:buSzPts val="1500"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∙ 빠른 발전 속도 대비 규제의 부족</a:t>
                      </a:r>
                      <a:r>
                        <a:rPr lang="ko-KR" altLang="en-US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∙ 책임 소재 결정의 어려움 등</a:t>
                      </a: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211166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138098" y="713370"/>
            <a:ext cx="11656041" cy="528954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AI Risk </a:t>
            </a:r>
            <a:r>
              <a:rPr lang="ko-KR" altLang="en-US" sz="1600" b="1" dirty="0"/>
              <a:t>분류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요슈아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벤지오</a:t>
            </a:r>
            <a:r>
              <a:rPr lang="ko-KR" altLang="en-US" sz="1600" b="1" dirty="0"/>
              <a:t> 연구팀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4445" y="757867"/>
            <a:ext cx="8071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Security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154040" y="757867"/>
            <a:ext cx="80719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Safety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112297" y="757866"/>
            <a:ext cx="8071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Legal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56D29-4511-682D-30BE-1F30C3D50983}"/>
              </a:ext>
            </a:extLst>
          </p:cNvPr>
          <p:cNvSpPr txBox="1"/>
          <p:nvPr/>
        </p:nvSpPr>
        <p:spPr>
          <a:xfrm>
            <a:off x="1943078" y="6561329"/>
            <a:ext cx="611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en-US" altLang="ko-KR" sz="1000" dirty="0" err="1">
                <a:latin typeface="+mj-lt"/>
              </a:rPr>
              <a:t>Yoshua</a:t>
            </a:r>
            <a:r>
              <a:rPr lang="en-US" altLang="ko-KR" sz="1000" dirty="0">
                <a:latin typeface="+mj-lt"/>
              </a:rPr>
              <a:t> </a:t>
            </a:r>
            <a:r>
              <a:rPr lang="en-US" altLang="ko-KR" sz="1000" dirty="0" err="1">
                <a:latin typeface="+mj-lt"/>
              </a:rPr>
              <a:t>Bengio</a:t>
            </a:r>
            <a:r>
              <a:rPr lang="en-US" altLang="ko-KR" sz="1000" dirty="0">
                <a:latin typeface="+mj-lt"/>
              </a:rPr>
              <a:t> </a:t>
            </a:r>
            <a:r>
              <a:rPr lang="ko-KR" altLang="en-US" sz="1000" dirty="0">
                <a:latin typeface="+mj-lt"/>
              </a:rPr>
              <a:t>외 </a:t>
            </a:r>
            <a:r>
              <a:rPr lang="en-US" altLang="ko-KR" sz="1000" dirty="0">
                <a:latin typeface="+mj-lt"/>
              </a:rPr>
              <a:t>(2024.5), International Scientific Report on the Safety of Advanced AI: INTERIM REPORT]</a:t>
            </a:r>
            <a:endParaRPr lang="ko-KR" altLang="en-US" sz="1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0EDC3-B320-3C2C-EBF9-0006B5B21FAD}"/>
              </a:ext>
            </a:extLst>
          </p:cNvPr>
          <p:cNvSpPr txBox="1"/>
          <p:nvPr/>
        </p:nvSpPr>
        <p:spPr>
          <a:xfrm>
            <a:off x="7871430" y="6567955"/>
            <a:ext cx="4187632" cy="24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[</a:t>
            </a:r>
            <a:r>
              <a:rPr lang="ko-KR" altLang="en-US" sz="1000" dirty="0">
                <a:latin typeface="+mj-lt"/>
              </a:rPr>
              <a:t>출처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노재원 외 </a:t>
            </a:r>
            <a:r>
              <a:rPr lang="en-US" altLang="ko-KR" sz="1000" dirty="0">
                <a:latin typeface="+mj-lt"/>
              </a:rPr>
              <a:t>(2024.11), AI </a:t>
            </a:r>
            <a:r>
              <a:rPr lang="ko-KR" altLang="en-US" sz="1000" dirty="0">
                <a:latin typeface="+mj-lt"/>
              </a:rPr>
              <a:t>위험 유형 및 사례 분석</a:t>
            </a:r>
            <a:r>
              <a:rPr lang="en-US" altLang="ko-KR" sz="1000" dirty="0">
                <a:latin typeface="+mj-lt"/>
              </a:rPr>
              <a:t>: </a:t>
            </a:r>
            <a:r>
              <a:rPr lang="en-US" altLang="ko-KR" sz="1000" dirty="0" err="1">
                <a:latin typeface="+mj-lt"/>
              </a:rPr>
              <a:t>SPRi</a:t>
            </a:r>
            <a:r>
              <a:rPr lang="en-US" altLang="ko-KR" sz="1000" dirty="0">
                <a:latin typeface="+mj-lt"/>
              </a:rPr>
              <a:t> ISSUE REPORT]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47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Risk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56879" y="869368"/>
            <a:ext cx="6509147" cy="5846009"/>
            <a:chOff x="2329856" y="781081"/>
            <a:chExt cx="6509147" cy="5846009"/>
          </a:xfrm>
        </p:grpSpPr>
        <p:grpSp>
          <p:nvGrpSpPr>
            <p:cNvPr id="7" name="그룹 6"/>
            <p:cNvGrpSpPr/>
            <p:nvPr/>
          </p:nvGrpSpPr>
          <p:grpSpPr>
            <a:xfrm>
              <a:off x="2329856" y="781081"/>
              <a:ext cx="6509147" cy="5846009"/>
              <a:chOff x="1875811" y="781081"/>
              <a:chExt cx="6509147" cy="5846009"/>
            </a:xfrm>
          </p:grpSpPr>
          <p:sp>
            <p:nvSpPr>
              <p:cNvPr id="5" name="타원 4"/>
              <p:cNvSpPr/>
              <p:nvPr/>
            </p:nvSpPr>
            <p:spPr>
              <a:xfrm rot="21328684">
                <a:off x="3591864" y="781081"/>
                <a:ext cx="3090042" cy="30017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 rot="21328684">
                <a:off x="1875811" y="3625337"/>
                <a:ext cx="3090042" cy="3001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 rot="21328684">
                <a:off x="5294916" y="3584771"/>
                <a:ext cx="3090042" cy="30017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668887" y="1481012"/>
              <a:ext cx="1844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Legal </a:t>
              </a:r>
              <a:endParaRPr lang="ko-KR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52834" y="4231927"/>
              <a:ext cx="1844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Security </a:t>
              </a:r>
              <a:endParaRPr lang="ko-KR" alt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428" y="4231927"/>
              <a:ext cx="1844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Safety</a:t>
              </a:r>
              <a:endParaRPr lang="ko-KR" alt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35322" y="2278308"/>
              <a:ext cx="25112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라이선스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법률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규제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준수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개인정보 보호</a:t>
              </a:r>
              <a:r>
                <a:rPr lang="en-US" altLang="ko-KR" sz="1400" dirty="0"/>
                <a:t> 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9254" y="5060491"/>
              <a:ext cx="24912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보안 위협 방지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무단 접근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변조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유출 방지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0848" y="5040208"/>
              <a:ext cx="24912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오동작∙오류</a:t>
              </a:r>
              <a:r>
                <a:rPr lang="ko-KR" altLang="en-US" sz="1400" dirty="0"/>
                <a:t> 방지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데이터 편향 방지</a:t>
              </a:r>
              <a:r>
                <a:rPr lang="en-US" altLang="ko-KR" sz="1400" dirty="0"/>
                <a:t> </a:t>
              </a:r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>
          <a:xfrm>
            <a:off x="138098" y="713370"/>
            <a:ext cx="11656041" cy="528954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138098" y="711263"/>
            <a:ext cx="11656041" cy="528954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2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LSS </a:t>
            </a:r>
            <a:r>
              <a:rPr lang="ko-KR" altLang="en-US" sz="1600" b="1" dirty="0"/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14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Risk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19362" y="1343225"/>
            <a:ext cx="1800281" cy="5369729"/>
            <a:chOff x="-1357920" y="-417411"/>
            <a:chExt cx="3090045" cy="9895880"/>
          </a:xfrm>
        </p:grpSpPr>
        <p:grpSp>
          <p:nvGrpSpPr>
            <p:cNvPr id="7" name="그룹 6"/>
            <p:cNvGrpSpPr/>
            <p:nvPr/>
          </p:nvGrpSpPr>
          <p:grpSpPr>
            <a:xfrm>
              <a:off x="-1357920" y="-417411"/>
              <a:ext cx="3090045" cy="9895880"/>
              <a:chOff x="-1811965" y="-417411"/>
              <a:chExt cx="3090045" cy="9895880"/>
            </a:xfrm>
          </p:grpSpPr>
          <p:sp>
            <p:nvSpPr>
              <p:cNvPr id="5" name="타원 4"/>
              <p:cNvSpPr/>
              <p:nvPr/>
            </p:nvSpPr>
            <p:spPr>
              <a:xfrm rot="21328684">
                <a:off x="-1811963" y="-417411"/>
                <a:ext cx="3090042" cy="30017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" name="타원 10"/>
              <p:cNvSpPr/>
              <p:nvPr/>
            </p:nvSpPr>
            <p:spPr>
              <a:xfrm rot="21328684">
                <a:off x="-1811962" y="3049453"/>
                <a:ext cx="3090042" cy="300175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3" name="타원 12"/>
              <p:cNvSpPr/>
              <p:nvPr/>
            </p:nvSpPr>
            <p:spPr>
              <a:xfrm rot="21328684">
                <a:off x="-1811965" y="6476716"/>
                <a:ext cx="3090042" cy="30017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734942" y="524857"/>
              <a:ext cx="1844084" cy="83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Legal 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11710" y="3948803"/>
              <a:ext cx="2397621" cy="83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Security </a:t>
              </a:r>
              <a:endParaRPr lang="ko-KR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734942" y="7396846"/>
              <a:ext cx="1844084" cy="83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Safety</a:t>
              </a:r>
              <a:endParaRPr lang="ko-KR" altLang="en-US" sz="2800" dirty="0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40547" y="5133859"/>
            <a:ext cx="5093312" cy="15293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오남용 방지 설계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사용자 행위 제어 가능 여부 확인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모델 응답의 유해성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편향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벤치마크테스트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자 권리보호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개인정보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 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벤치마크테스트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40547" y="3298601"/>
            <a:ext cx="5093314" cy="148046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▪ 파일 무결성 검증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해시 체크를 통한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위변조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 여부 확인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▪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취약 코드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 코드 유무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벤치마크테스트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인프라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해킹 가능성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</a:rPr>
              <a:t>→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40546" y="1410818"/>
            <a:ext cx="5093313" cy="149363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라이선스 준수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라이선스 해석 및 적용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법률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규제 준수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법무 검토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▪ 글로벌 리스크 검토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vs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중국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(?)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146173" y="1410818"/>
            <a:ext cx="2173468" cy="2071389"/>
            <a:chOff x="9076805" y="2563673"/>
            <a:chExt cx="2563670" cy="2750371"/>
          </a:xfrm>
        </p:grpSpPr>
        <p:sp>
          <p:nvSpPr>
            <p:cNvPr id="23" name="타원 22"/>
            <p:cNvSpPr/>
            <p:nvPr/>
          </p:nvSpPr>
          <p:spPr>
            <a:xfrm rot="21328684">
              <a:off x="9076805" y="2563673"/>
              <a:ext cx="2563670" cy="2750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03948" y="3344642"/>
              <a:ext cx="19093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성능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(use</a:t>
              </a:r>
              <a:r>
                <a:rPr lang="ko-KR" altLang="en-US" sz="2800" dirty="0"/>
                <a:t> </a:t>
              </a:r>
              <a:r>
                <a:rPr lang="en-US" altLang="ko-KR" sz="2800" dirty="0"/>
                <a:t>case) </a:t>
              </a:r>
              <a:endParaRPr lang="ko-KR" altLang="en-US" sz="2800" dirty="0"/>
            </a:p>
          </p:txBody>
        </p:sp>
      </p:grpSp>
      <p:pic>
        <p:nvPicPr>
          <p:cNvPr id="1026" name="Picture 2" descr="플러스 아이콘 벡터 일러스트 레이 션 0명에 대한 스톡 벡터 아트 및 기타 이미지 - 0명, 금속의, 디자인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05" y="3396316"/>
            <a:ext cx="1085095" cy="108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138098" y="711263"/>
            <a:ext cx="11656041" cy="528954"/>
          </a:xfrm>
          <a:prstGeom prst="rect">
            <a:avLst/>
          </a:prstGeom>
        </p:spPr>
        <p:txBody>
          <a:bodyPr vert="horz" lIns="81261" tIns="0" rIns="81261" bIns="40631" rtlCol="0">
            <a:noAutofit/>
          </a:bodyPr>
          <a:lstStyle>
            <a:lvl1pPr marL="266700" marR="0" indent="-266700" algn="l" defTabSz="495050" rtl="0" eaLnBrk="0" fontAlgn="auto" latinLnBrk="0" hangingPunct="0">
              <a:lnSpc>
                <a:spcPct val="140000"/>
              </a:lnSpc>
              <a:spcBef>
                <a:spcPts val="450"/>
              </a:spcBef>
              <a:spcAft>
                <a:spcPts val="900"/>
              </a:spcAft>
              <a:buClr>
                <a:srgbClr val="002060"/>
              </a:buClr>
              <a:buSzPct val="100000"/>
              <a:buFont typeface="Wingdings" pitchFamily="2" charset="2"/>
              <a:buBlip>
                <a:blip r:embed="rId3"/>
              </a:buBlip>
              <a:tabLst>
                <a:tab pos="195959" algn="l"/>
              </a:tabLst>
              <a:defRPr lang="en-US" altLang="ko-KR" sz="1350" b="0" kern="1200" baseline="0">
                <a:solidFill>
                  <a:srgbClr val="000000">
                    <a:alpha val="99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240650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112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336909" indent="-96260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975" b="1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386758" indent="-82509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맑은 고딕" pitchFamily="50" charset="-127"/>
              <a:buChar char="-"/>
              <a:defRPr sz="825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486455" indent="-78211" algn="l" defTabSz="9144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600" b="0" kern="1200" baseline="0">
                <a:solidFill>
                  <a:srgbClr val="000000">
                    <a:alpha val="99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LSS + @ </a:t>
            </a:r>
            <a:r>
              <a:rPr lang="ko-KR" altLang="en-US" sz="1600" b="1" dirty="0"/>
              <a:t> 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146173" y="4591840"/>
            <a:ext cx="2173468" cy="2071389"/>
            <a:chOff x="9076805" y="2563673"/>
            <a:chExt cx="2563670" cy="2750371"/>
          </a:xfrm>
        </p:grpSpPr>
        <p:sp>
          <p:nvSpPr>
            <p:cNvPr id="32" name="타원 31"/>
            <p:cNvSpPr/>
            <p:nvPr/>
          </p:nvSpPr>
          <p:spPr>
            <a:xfrm rot="21328684">
              <a:off x="9076805" y="2563673"/>
              <a:ext cx="2563670" cy="2750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03946" y="3591495"/>
              <a:ext cx="1909386" cy="69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/>
                <a:t>전략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549" y="3611925"/>
            <a:ext cx="482716" cy="8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</a:t>
            </a:r>
            <a:r>
              <a:rPr lang="en-US" altLang="ko-KR" dirty="0"/>
              <a:t> LLM </a:t>
            </a:r>
            <a:r>
              <a:rPr lang="ko-KR" altLang="en-US" dirty="0"/>
              <a:t>모델 라이선스 현황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64B70-1C2E-1073-6C7E-666BCC82757F}"/>
              </a:ext>
            </a:extLst>
          </p:cNvPr>
          <p:cNvGrpSpPr/>
          <p:nvPr/>
        </p:nvGrpSpPr>
        <p:grpSpPr>
          <a:xfrm>
            <a:off x="182880" y="734409"/>
            <a:ext cx="11824137" cy="5990890"/>
            <a:chOff x="182880" y="674775"/>
            <a:chExt cx="11824137" cy="5990890"/>
          </a:xfrm>
        </p:grpSpPr>
        <p:graphicFrame>
          <p:nvGraphicFramePr>
            <p:cNvPr id="4" name="Google Shape;63;g25d65646080_0_1030"/>
            <p:cNvGraphicFramePr/>
            <p:nvPr>
              <p:extLst>
                <p:ext uri="{D42A27DB-BD31-4B8C-83A1-F6EECF244321}">
                  <p14:modId xmlns:p14="http://schemas.microsoft.com/office/powerpoint/2010/main" val="1724666711"/>
                </p:ext>
              </p:extLst>
            </p:nvPr>
          </p:nvGraphicFramePr>
          <p:xfrm>
            <a:off x="182880" y="674775"/>
            <a:ext cx="11824137" cy="59908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72954">
                    <a:extLst>
                      <a:ext uri="{9D8B030D-6E8A-4147-A177-3AD203B41FA5}">
                        <a16:colId xmlns:a16="http://schemas.microsoft.com/office/drawing/2014/main" val="4200320903"/>
                      </a:ext>
                    </a:extLst>
                  </a:gridCol>
                  <a:gridCol w="1463041">
                    <a:extLst>
                      <a:ext uri="{9D8B030D-6E8A-4147-A177-3AD203B41FA5}">
                        <a16:colId xmlns:a16="http://schemas.microsoft.com/office/drawing/2014/main" val="355608916"/>
                      </a:ext>
                    </a:extLst>
                  </a:gridCol>
                  <a:gridCol w="3619762">
                    <a:extLst>
                      <a:ext uri="{9D8B030D-6E8A-4147-A177-3AD203B41FA5}">
                        <a16:colId xmlns:a16="http://schemas.microsoft.com/office/drawing/2014/main" val="3219984832"/>
                      </a:ext>
                    </a:extLst>
                  </a:gridCol>
                  <a:gridCol w="49694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98956">
                    <a:extLst>
                      <a:ext uri="{9D8B030D-6E8A-4147-A177-3AD203B41FA5}">
                        <a16:colId xmlns:a16="http://schemas.microsoft.com/office/drawing/2014/main" val="3258498335"/>
                      </a:ext>
                    </a:extLst>
                  </a:gridCol>
                </a:tblGrid>
                <a:tr h="32546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</a:t>
                        </a:r>
                        <a:r>
                          <a:rPr lang="en-US" altLang="ko-KR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endParaRPr lang="ko-KR" altLang="en-US" sz="12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기업 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라이선스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주요 내용 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b="1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신호등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459929195"/>
                    </a:ext>
                  </a:extLst>
                </a:tr>
                <a:tr h="32546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GPT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Open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AI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Proprietary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유료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2546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Gemini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Google/DeepMind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Proprietary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유료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836084928"/>
                    </a:ext>
                  </a:extLst>
                </a:tr>
                <a:tr h="7815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EXAONE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LG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경영개발원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EXAONE AI Model License Agreement 1.1 - NC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상업적 목적 사용 금지</a:t>
                        </a:r>
                        <a:endPara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다른 모델 개발에 사용 금지 </a:t>
                        </a:r>
                        <a:endPara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baseline="0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라이센서가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라이선스 해지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수정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변경 가능 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460460536"/>
                    </a:ext>
                  </a:extLst>
                </a:tr>
                <a:tr h="78150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Llama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Meta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Llama Community License Agreement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월간 활성 사용자 수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7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억명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이상인 경우 별도 라이선스 필요</a:t>
                        </a:r>
                        <a:endPara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서비스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/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제품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/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수정 모델 이름 시작 부분에 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“Llama”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표기 </a:t>
                        </a:r>
                        <a:endParaRPr lang="en-US" altLang="ko-KR" sz="120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라마 외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모델에 라마 산출물 사용 금지 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(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삭제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v.3.1.) </a:t>
                        </a:r>
                        <a:endPara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53780935"/>
                    </a:ext>
                  </a:extLst>
                </a:tr>
                <a:tr h="55348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HyperCLOVA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X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네이버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HyperCLOVA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X SEED Model License Agreement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월간 활성 사용자 수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1000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만명 이상인 경우 별도 라이선스 필요 </a:t>
                        </a:r>
                        <a:endPara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수정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 이름 시작 부분에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“</a:t>
                        </a:r>
                        <a:r>
                          <a:rPr lang="en-US" altLang="ko-KR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HyperCLOVA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X”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표기 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981668506"/>
                    </a:ext>
                  </a:extLst>
                </a:tr>
                <a:tr h="55348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Gemma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Google/DeepMind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Gemma Terms of Use, </a:t>
                        </a:r>
                      </a:p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Gemma Prohibited Use Policy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Tx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사용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수정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배포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상업적 사용 허용</a:t>
                        </a:r>
                        <a:endPara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배포시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라이선스와 사용제한 조건 고지 의무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248927526"/>
                    </a:ext>
                  </a:extLst>
                </a:tr>
                <a:tr h="55348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Qwen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알리바바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 err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Tongyi</a:t>
                        </a:r>
                        <a:r>
                          <a:rPr lang="en-US" altLang="ko-KR" sz="120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en-US" altLang="ko-KR" sz="1200" u="none" strike="noStrike" cap="none" dirty="0" err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Qianwen</a:t>
                        </a:r>
                        <a:r>
                          <a:rPr lang="en-US" altLang="ko-KR" sz="120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 RESEARCH LICENSE AGREEMENT</a:t>
                        </a:r>
                      </a:p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→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Apache 2.0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Permissive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62041475"/>
                    </a:ext>
                  </a:extLst>
                </a:tr>
                <a:tr h="55348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DeepSeeK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DeepSeek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DeepSeek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 License</a:t>
                        </a:r>
                        <a:r>
                          <a:rPr lang="ko-KR" altLang="en-US" sz="1200" u="none" strike="noStrike" cap="non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en-US" altLang="ko-KR" sz="1200" u="none" strike="noStrike" cap="non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Agreement  </a:t>
                        </a:r>
                      </a:p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baseline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→ MIT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  <a:tabLst/>
                          <a:defRPr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Permissive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736051490"/>
                    </a:ext>
                  </a:extLst>
                </a:tr>
                <a:tr h="123754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Linux Foundation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OpenMDW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License Agreement 1.0 </a:t>
                        </a: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- 2025.5. LF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가 발표한 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머신러닝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모델용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Permissive 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라이선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</a:t>
                        </a:r>
                        <a:endParaRPr lang="en-US" altLang="ko-KR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모델에 적합한 용어 도입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"Model Materials"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는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AI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모델 및 관련된 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Artifact (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데이터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문서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SW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등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)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저작권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특허권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데이터베이스 및 영업비밀을 포함한 권리 부여 </a:t>
                        </a:r>
                      </a:p>
                      <a:p>
                        <a:pPr marL="0" marR="0" lvl="0" indent="0" algn="l" rtl="0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- </a:t>
                        </a:r>
                        <a:r>
                          <a:rPr lang="ko-KR" altLang="en-US" sz="1200" u="none" strike="noStrike" cap="none" dirty="0" err="1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배포시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 고지의무</a:t>
                        </a:r>
                        <a:r>
                          <a:rPr lang="en-US" altLang="ko-KR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, </a:t>
                        </a:r>
                        <a:r>
                          <a:rPr lang="ko-KR" altLang="en-US" sz="1200" u="none" strike="noStrike" cap="none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rPr>
                          <a:t>특허보복조항 외 제약 없음 </a:t>
                        </a: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3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53585F"/>
                          </a:buClr>
                          <a:buSzPts val="1500"/>
                          <a:buFont typeface="Arial" panose="020B0604020202020204" pitchFamily="34" charset="0"/>
                          <a:buNone/>
                        </a:pPr>
                        <a:endParaRPr lang="ko-KR" altLang="en-US" sz="12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50800" marR="50800" marT="50800" marB="50800" anchor="ctr">
                      <a:lnL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A6AAA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687611886"/>
                    </a:ext>
                  </a:extLst>
                </a:tr>
              </a:tbl>
            </a:graphicData>
          </a:graphic>
        </p:graphicFrame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8414" y="1060352"/>
              <a:ext cx="224085" cy="2265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1885" y="1385748"/>
              <a:ext cx="224085" cy="2265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8219" y="2724962"/>
              <a:ext cx="227751" cy="23108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070" y="1935888"/>
              <a:ext cx="224085" cy="22654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80178" y="3387601"/>
              <a:ext cx="227751" cy="23108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583453" y="3938227"/>
              <a:ext cx="232518" cy="23251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577595" y="4492537"/>
              <a:ext cx="232518" cy="23251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573227" y="5047709"/>
              <a:ext cx="232518" cy="23251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573227" y="5888848"/>
              <a:ext cx="232518" cy="232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30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D297193B446A4D8C6F57A0E4921AEA" ma:contentTypeVersion="23" ma:contentTypeDescription="새 문서를 만듭니다." ma:contentTypeScope="" ma:versionID="f1cfc9066ce5981124f95b9c11cbd3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3594d50dcd2e1610322947c3078a5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7C0DC-4171-481C-99F6-4013A60571A3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F857D69-C51F-466E-AE41-2DDEA0E112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AFDEFB-5D53-4EF4-B8B3-E8745DB1D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1333</Words>
  <Application>Microsoft Office PowerPoint</Application>
  <PresentationFormat>와이드스크린</PresentationFormat>
  <Paragraphs>240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기업의 개방형 AI 모델 사용 시 리스크</vt:lpstr>
      <vt:lpstr>Definition </vt:lpstr>
      <vt:lpstr>AI Risk</vt:lpstr>
      <vt:lpstr>AI Risk</vt:lpstr>
      <vt:lpstr>AI Risk</vt:lpstr>
      <vt:lpstr>AI Risk</vt:lpstr>
      <vt:lpstr>AI Risk</vt:lpstr>
      <vt:lpstr>AI Risk</vt:lpstr>
      <vt:lpstr>주요 LLM 모델 라이선스 현황 </vt:lpstr>
      <vt:lpstr>그래서…삼성은???</vt:lpstr>
      <vt:lpstr>PowerPoint 프레젠테이션</vt:lpstr>
      <vt:lpstr>PowerPoint 프레젠테이션</vt:lpstr>
      <vt:lpstr>이슈 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정윤환/Open Source그룹(SR)/삼성전자</dc:creator>
  <cp:lastModifiedBy>LK</cp:lastModifiedBy>
  <cp:revision>87</cp:revision>
  <dcterms:created xsi:type="dcterms:W3CDTF">2025-03-27T06:10:42Z</dcterms:created>
  <dcterms:modified xsi:type="dcterms:W3CDTF">2025-06-13T00:25:56Z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E0677115BC39EF9E70CB0233FC94CA629D7FE204499577EBF0906F3E974D48741EA5D7F3D615720F05D3AB51EA293E93D269F710CE9828E072AA9957F149A2CF</vt:lpwstr>
  </property>
  <property fmtid="{D5CDD505-2E9C-101B-9397-08002B2CF9AE}" pid="4" name="ContentTypeId">
    <vt:lpwstr>0x010100E2D297193B446A4D8C6F57A0E4921AEA</vt:lpwstr>
  </property>
</Properties>
</file>