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  <p:sldMasterId id="2147483682" r:id="rId2"/>
    <p:sldMasterId id="2147483694" r:id="rId3"/>
  </p:sldMasterIdLst>
  <p:notesMasterIdLst>
    <p:notesMasterId r:id="rId18"/>
  </p:notesMasterIdLst>
  <p:sldIdLst>
    <p:sldId id="256" r:id="rId4"/>
    <p:sldId id="279" r:id="rId5"/>
    <p:sldId id="265" r:id="rId6"/>
    <p:sldId id="266" r:id="rId7"/>
    <p:sldId id="267" r:id="rId8"/>
    <p:sldId id="273" r:id="rId9"/>
    <p:sldId id="276" r:id="rId10"/>
    <p:sldId id="280" r:id="rId11"/>
    <p:sldId id="288" r:id="rId12"/>
    <p:sldId id="284" r:id="rId13"/>
    <p:sldId id="286" r:id="rId14"/>
    <p:sldId id="287" r:id="rId15"/>
    <p:sldId id="290" r:id="rId16"/>
    <p:sldId id="278" r:id="rId17"/>
  </p:sldIdLst>
  <p:sldSz cx="9906000" cy="6858000" type="A4"/>
  <p:notesSz cx="6858000" cy="9144000"/>
  <p:embeddedFontLst>
    <p:embeddedFont>
      <p:font typeface="Franklin Gothic Demi" panose="020B0703020102020204" pitchFamily="34" charset="0"/>
      <p:regular r:id="rId19"/>
      <p: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Arial Unicode MS" panose="020B0604020202020204" pitchFamily="50" charset="-127"/>
      <p:regular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함초롬돋움" panose="020B0604000101010101" pitchFamily="50" charset="-127"/>
      <p:regular r:id="rId26"/>
    </p:embeddedFont>
    <p:embeddedFont>
      <p:font typeface="HY헤드라인M" panose="02030600000101010101" pitchFamily="18" charset="-127"/>
      <p:regular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Montserrat Alternates ExtraBold" panose="00000900000000000000" pitchFamily="2" charset="0"/>
      <p:bold r:id="rId32"/>
      <p:boldItalic r:id="rId33"/>
    </p:embeddedFont>
    <p:embeddedFont>
      <p:font typeface="Montserrat Alternates SemiBold" panose="00000700000000000000" pitchFamily="2" charset="0"/>
      <p:bold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Montserrat" panose="00000800000000000000" pitchFamily="2" charset="0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9DB"/>
    <a:srgbClr val="BFCFEB"/>
    <a:srgbClr val="4472C4"/>
    <a:srgbClr val="00518E"/>
    <a:srgbClr val="0070C0"/>
    <a:srgbClr val="D5DAE1"/>
    <a:srgbClr val="57687C"/>
    <a:srgbClr val="E15B09"/>
    <a:srgbClr val="FBA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29" autoAdjust="0"/>
  </p:normalViewPr>
  <p:slideViewPr>
    <p:cSldViewPr snapToGrid="0">
      <p:cViewPr varScale="1">
        <p:scale>
          <a:sx n="95" d="100"/>
          <a:sy n="95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529A-EF75-418D-9DDE-2CD7AFC69F88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F091-1E6B-4B60-8476-8BD25294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1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F091-1E6B-4B60-8476-8BD252940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F091-1E6B-4B60-8476-8BD252940A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7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6125"/>
            <a:ext cx="5381625" cy="372745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A8B06ED-78B7-4050-AA76-B5EFD989F664}" type="slidenum">
              <a:rPr lang="en-US" altLang="ko-KR" smtClean="0">
                <a:latin typeface="Arial" pitchFamily="34" charset="0"/>
                <a:ea typeface="바탕" pitchFamily="18" charset="-127"/>
              </a:rPr>
              <a:pPr eaLnBrk="1" hangingPunct="1">
                <a:spcBef>
                  <a:spcPct val="0"/>
                </a:spcBef>
                <a:defRPr/>
              </a:pPr>
              <a:t>13</a:t>
            </a:fld>
            <a:endParaRPr lang="en-US" altLang="ko-KR" smtClean="0">
              <a:latin typeface="Arial" pitchFamily="34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33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6125"/>
            <a:ext cx="5381625" cy="372745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A8B06ED-78B7-4050-AA76-B5EFD989F664}" type="slidenum">
              <a:rPr lang="en-US" altLang="ko-KR" smtClean="0">
                <a:latin typeface="Arial" pitchFamily="34" charset="0"/>
                <a:ea typeface="바탕" pitchFamily="18" charset="-127"/>
              </a:rPr>
              <a:pPr eaLnBrk="1" hangingPunct="1">
                <a:spcBef>
                  <a:spcPct val="0"/>
                </a:spcBef>
                <a:defRPr/>
              </a:pPr>
              <a:t>14</a:t>
            </a:fld>
            <a:endParaRPr lang="en-US" altLang="ko-KR" smtClean="0">
              <a:latin typeface="Arial" pitchFamily="34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66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 descr="B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10626"/>
          <a:stretch>
            <a:fillRect/>
          </a:stretch>
        </p:blipFill>
        <p:spPr bwMode="auto">
          <a:xfrm>
            <a:off x="-1587" y="-1587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1" y="5821769"/>
            <a:ext cx="2784787" cy="4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9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3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1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5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 descr="B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10626"/>
          <a:stretch>
            <a:fillRect/>
          </a:stretch>
        </p:blipFill>
        <p:spPr bwMode="auto">
          <a:xfrm>
            <a:off x="-1587" y="-1587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821767"/>
            <a:ext cx="2784787" cy="4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4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32174" y="642938"/>
            <a:ext cx="9441689" cy="5643562"/>
          </a:xfrm>
          <a:prstGeom prst="rect">
            <a:avLst/>
          </a:prstGeom>
        </p:spPr>
        <p:txBody>
          <a:bodyPr/>
          <a:lstStyle>
            <a:lvl1pPr marL="268288" indent="-268288">
              <a:defRPr sz="160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47675" indent="-179388">
              <a:defRPr sz="140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19138" indent="-180975">
              <a:defRPr sz="120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>
              <a:defRPr sz="105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5232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1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32175" y="642938"/>
            <a:ext cx="9441689" cy="5643562"/>
          </a:xfrm>
          <a:prstGeom prst="rect">
            <a:avLst/>
          </a:prstGeom>
        </p:spPr>
        <p:txBody>
          <a:bodyPr/>
          <a:lstStyle>
            <a:lvl1pPr marL="247657" indent="-247657">
              <a:defRPr sz="1477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13249" indent="-165593">
              <a:defRPr sz="1292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663836" indent="-167058">
              <a:defRPr sz="1108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>
              <a:defRPr sz="969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42443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76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5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969C-7488-434A-9228-5C592A9C9A4D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129A-B126-432A-9C2D-C79AE9812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115893"/>
            <a:ext cx="8985911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533400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29" name="Line 22"/>
          <p:cNvSpPr>
            <a:spLocks noChangeShapeType="1"/>
          </p:cNvSpPr>
          <p:nvPr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바닥글 개체 틀 3"/>
          <p:cNvSpPr txBox="1">
            <a:spLocks noGrp="1"/>
          </p:cNvSpPr>
          <p:nvPr/>
        </p:nvSpPr>
        <p:spPr bwMode="auto">
          <a:xfrm>
            <a:off x="4437065" y="6534150"/>
            <a:ext cx="1019837" cy="26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B522E98-6BD3-4446-97A0-76043FDA903D}" type="slidenum">
              <a:rPr lang="en-US" altLang="ko-KR" sz="1015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15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13</a:t>
            </a:r>
          </a:p>
        </p:txBody>
      </p:sp>
    </p:spTree>
    <p:extLst>
      <p:ext uri="{BB962C8B-B14F-4D97-AF65-F5344CB8AC3E}">
        <p14:creationId xmlns:p14="http://schemas.microsoft.com/office/powerpoint/2010/main" val="21768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31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31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31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31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31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46191" marR="0" indent="-246191" algn="l" defTabSz="844083" rtl="0" eaLnBrk="0" fontAlgn="base" latinLnBrk="1" hangingPunct="0">
        <a:lnSpc>
          <a:spcPct val="120000"/>
        </a:lnSpc>
        <a:spcBef>
          <a:spcPct val="20000"/>
        </a:spcBef>
        <a:spcAft>
          <a:spcPts val="92"/>
        </a:spcAft>
        <a:buClrTx/>
        <a:buSzTx/>
        <a:buFont typeface="Wingdings" pitchFamily="2" charset="2"/>
        <a:buChar char="q"/>
        <a:tabLst/>
        <a:defRPr kumimoji="1" sz="1662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marL="574445" marR="0" indent="-231537" algn="l" defTabSz="844083" rtl="0" eaLnBrk="0" fontAlgn="base" latinLnBrk="1" hangingPunct="0">
        <a:lnSpc>
          <a:spcPct val="120000"/>
        </a:lnSpc>
        <a:spcBef>
          <a:spcPts val="335"/>
        </a:spcBef>
        <a:spcAft>
          <a:spcPts val="92"/>
        </a:spcAft>
        <a:buClrTx/>
        <a:buSzTx/>
        <a:buFont typeface="Wingdings" pitchFamily="2" charset="2"/>
        <a:buChar char="§"/>
        <a:tabLst/>
        <a:defRPr kumimoji="1" sz="1108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2pPr>
      <a:lvl3pPr marL="763485" marR="0" indent="-167058" algn="l" defTabSz="844083" rtl="0" eaLnBrk="0" fontAlgn="base" latinLnBrk="1" hangingPunct="0">
        <a:lnSpc>
          <a:spcPct val="120000"/>
        </a:lnSpc>
        <a:spcBef>
          <a:spcPts val="254"/>
        </a:spcBef>
        <a:spcAft>
          <a:spcPts val="69"/>
        </a:spcAft>
        <a:buClrTx/>
        <a:buSzTx/>
        <a:buFont typeface="Arial" pitchFamily="34" charset="0"/>
        <a:buChar char="−"/>
        <a:tabLst/>
        <a:defRPr kumimoji="1" sz="1015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3pPr>
      <a:lvl4pPr marL="929077" marR="0" indent="-165593" algn="l" defTabSz="844083" rtl="0" eaLnBrk="0" fontAlgn="base" latinLnBrk="1" hangingPunct="0">
        <a:lnSpc>
          <a:spcPct val="120000"/>
        </a:lnSpc>
        <a:spcBef>
          <a:spcPts val="220"/>
        </a:spcBef>
        <a:spcAft>
          <a:spcPts val="58"/>
        </a:spcAft>
        <a:buClrTx/>
        <a:buSzTx/>
        <a:buFont typeface="Arial" pitchFamily="34" charset="0"/>
        <a:buChar char="•"/>
        <a:tabLst/>
        <a:defRPr kumimoji="1" sz="923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4pPr>
      <a:lvl5pPr marL="1652995" indent="-158265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108" b="1">
          <a:solidFill>
            <a:schemeClr val="tx1"/>
          </a:solidFill>
          <a:latin typeface="+mn-lt"/>
          <a:ea typeface="+mn-ea"/>
        </a:defRPr>
      </a:lvl5pPr>
      <a:lvl6pPr marL="2075036" indent="-158265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108" b="1">
          <a:solidFill>
            <a:schemeClr val="tx1"/>
          </a:solidFill>
          <a:latin typeface="+mn-lt"/>
          <a:ea typeface="+mn-ea"/>
        </a:defRPr>
      </a:lvl6pPr>
      <a:lvl7pPr marL="2497078" indent="-158265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108" b="1">
          <a:solidFill>
            <a:schemeClr val="tx1"/>
          </a:solidFill>
          <a:latin typeface="+mn-lt"/>
          <a:ea typeface="+mn-ea"/>
        </a:defRPr>
      </a:lvl7pPr>
      <a:lvl8pPr marL="2919119" indent="-158265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108" b="1">
          <a:solidFill>
            <a:schemeClr val="tx1"/>
          </a:solidFill>
          <a:latin typeface="+mn-lt"/>
          <a:ea typeface="+mn-ea"/>
        </a:defRPr>
      </a:lvl8pPr>
      <a:lvl9pPr marL="3341160" indent="-158265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108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49" y="115891"/>
            <a:ext cx="8985911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533400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29" name="Line 22"/>
          <p:cNvSpPr>
            <a:spLocks noChangeShapeType="1"/>
          </p:cNvSpPr>
          <p:nvPr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바닥글 개체 틀 3"/>
          <p:cNvSpPr txBox="1">
            <a:spLocks noGrp="1"/>
          </p:cNvSpPr>
          <p:nvPr/>
        </p:nvSpPr>
        <p:spPr bwMode="auto">
          <a:xfrm>
            <a:off x="4437064" y="6534150"/>
            <a:ext cx="1019837" cy="26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rebuchet MS" pitchFamily="34" charset="0"/>
                <a:ea typeface="가는둥근제목체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CB522E98-6BD3-4446-97A0-76043FDA903D}" type="slidenum">
              <a:rPr lang="en-US" altLang="ko-KR" sz="11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13</a:t>
            </a:r>
          </a:p>
        </p:txBody>
      </p:sp>
    </p:spTree>
    <p:extLst>
      <p:ext uri="{BB962C8B-B14F-4D97-AF65-F5344CB8AC3E}">
        <p14:creationId xmlns:p14="http://schemas.microsoft.com/office/powerpoint/2010/main" val="32019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66700" marR="0" indent="-266700" algn="l" defTabSz="914400" rtl="0" eaLnBrk="0" fontAlgn="base" latinLnBrk="1" hangingPunct="0">
        <a:lnSpc>
          <a:spcPct val="120000"/>
        </a:lnSpc>
        <a:spcBef>
          <a:spcPct val="20000"/>
        </a:spcBef>
        <a:spcAft>
          <a:spcPts val="100"/>
        </a:spcAft>
        <a:buClrTx/>
        <a:buSzTx/>
        <a:buFont typeface="Wingdings" pitchFamily="2" charset="2"/>
        <a:buChar char="q"/>
        <a:tabLst/>
        <a:defRPr kumimoji="1" sz="18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marL="622300" marR="0" indent="-250825" algn="l" defTabSz="914400" rtl="0" eaLnBrk="0" fontAlgn="base" latinLnBrk="1" hangingPunct="0">
        <a:lnSpc>
          <a:spcPct val="120000"/>
        </a:lnSpc>
        <a:spcBef>
          <a:spcPts val="363"/>
        </a:spcBef>
        <a:spcAft>
          <a:spcPts val="100"/>
        </a:spcAft>
        <a:buClrTx/>
        <a:buSzTx/>
        <a:buFont typeface="Wingdings" pitchFamily="2" charset="2"/>
        <a:buChar char="§"/>
        <a:tabLst/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2pPr>
      <a:lvl3pPr marL="827088" marR="0" indent="-180975" algn="l" defTabSz="914400" rtl="0" eaLnBrk="0" fontAlgn="base" latinLnBrk="1" hangingPunct="0">
        <a:lnSpc>
          <a:spcPct val="120000"/>
        </a:lnSpc>
        <a:spcBef>
          <a:spcPts val="275"/>
        </a:spcBef>
        <a:spcAft>
          <a:spcPts val="75"/>
        </a:spcAft>
        <a:buClrTx/>
        <a:buSzTx/>
        <a:buFont typeface="Arial" pitchFamily="34" charset="0"/>
        <a:buChar char="−"/>
        <a:tabLst/>
        <a:defRPr kumimoji="1" sz="11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3pPr>
      <a:lvl4pPr marL="1006475" marR="0" indent="-179388" algn="l" defTabSz="914400" rtl="0" eaLnBrk="0" fontAlgn="base" latinLnBrk="1" hangingPunct="0">
        <a:lnSpc>
          <a:spcPct val="120000"/>
        </a:lnSpc>
        <a:spcBef>
          <a:spcPts val="238"/>
        </a:spcBef>
        <a:spcAft>
          <a:spcPts val="63"/>
        </a:spcAft>
        <a:buClrTx/>
        <a:buSzTx/>
        <a:buFont typeface="Arial" pitchFamily="34" charset="0"/>
        <a:buChar char="•"/>
        <a:tabLst/>
        <a:defRPr kumimoji="1" sz="10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4pPr>
      <a:lvl5pPr marL="1790700" indent="-1714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247900" indent="-171450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705100" indent="-171450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162300" indent="-171450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619500" indent="-171450" algn="l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oss.lge.com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ge-oss.github.io/oss-review-toolkit-guide/" TargetMode="External"/><Relationship Id="rId5" Type="http://schemas.openxmlformats.org/officeDocument/2006/relationships/hyperlink" Target="https://lge-oss.github.io/fossology-guide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lge-oss.github.io/guide/" TargetMode="Externa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GE-OSS/fosslight_dependen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images.githubusercontent.com/50347670/107185103-23aff380-6a25-11eb-95cc-50c98642704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2" t="4725" r="34849" b="43877"/>
          <a:stretch/>
        </p:blipFill>
        <p:spPr bwMode="auto">
          <a:xfrm rot="1446849">
            <a:off x="2601703" y="320666"/>
            <a:ext cx="470259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86364"/>
            <a:ext cx="6858000" cy="69686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  <a:cs typeface="함초롬돋움" panose="020B0604000101010101" pitchFamily="50" charset="-127"/>
              </a:rPr>
              <a:t>2021. 3. 11</a:t>
            </a:r>
          </a:p>
          <a:p>
            <a:r>
              <a:rPr lang="en-US" altLang="ko-KR" dirty="0" smtClean="0">
                <a:latin typeface="+mj-ea"/>
                <a:ea typeface="+mj-ea"/>
                <a:cs typeface="함초롬돋움" panose="020B0604000101010101" pitchFamily="50" charset="-127"/>
              </a:rPr>
              <a:t>LG</a:t>
            </a:r>
            <a:r>
              <a:rPr lang="ko-KR" altLang="en-US" smtClean="0">
                <a:latin typeface="+mj-ea"/>
                <a:ea typeface="+mj-ea"/>
                <a:cs typeface="함초롬돋움" panose="020B0604000101010101" pitchFamily="50" charset="-127"/>
              </a:rPr>
              <a:t>전자 석지영</a:t>
            </a:r>
            <a:endParaRPr lang="ko-KR" altLang="en-US"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676" y="2197424"/>
            <a:ext cx="681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>
                <a:latin typeface="Montserrat Alternates ExtraBold" panose="00000900000000000000" pitchFamily="2" charset="0"/>
              </a:rPr>
              <a:t>FOSSLight</a:t>
            </a:r>
            <a:endParaRPr lang="en-US" altLang="ko-KR" sz="5400" dirty="0">
              <a:latin typeface="Montserrat Alternates ExtraBold" panose="00000900000000000000" pitchFamily="2" charset="0"/>
            </a:endParaRPr>
          </a:p>
          <a:p>
            <a:pPr algn="ctr"/>
            <a:r>
              <a:rPr lang="en-US" altLang="ko-KR" sz="5400" dirty="0">
                <a:latin typeface="Montserrat Alternates ExtraBold" panose="00000900000000000000" pitchFamily="2" charset="0"/>
              </a:rPr>
              <a:t>Dependency</a:t>
            </a:r>
            <a:r>
              <a:rPr lang="en-US" altLang="ko-KR" sz="5400" dirty="0">
                <a:latin typeface="Montserrat Alternates SemiBold" panose="00000700000000000000" pitchFamily="2" charset="0"/>
              </a:rPr>
              <a:t> </a:t>
            </a:r>
            <a:r>
              <a:rPr lang="ko-KR" altLang="en-US" sz="5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8484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xmlns="" id="{EAC1072A-A217-41F9-AFA0-D2164CAE6135}"/>
              </a:ext>
            </a:extLst>
          </p:cNvPr>
          <p:cNvSpPr/>
          <p:nvPr/>
        </p:nvSpPr>
        <p:spPr>
          <a:xfrm>
            <a:off x="2779955" y="1283048"/>
            <a:ext cx="2196001" cy="619497"/>
          </a:xfrm>
          <a:prstGeom prst="chevron">
            <a:avLst/>
          </a:prstGeom>
          <a:solidFill>
            <a:srgbClr val="0680C3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Chevron 3">
            <a:extLst>
              <a:ext uri="{FF2B5EF4-FFF2-40B4-BE49-F238E27FC236}">
                <a16:creationId xmlns:a16="http://schemas.microsoft.com/office/drawing/2014/main" xmlns="" id="{D8CF4599-8504-4123-944A-B654B0D052EC}"/>
              </a:ext>
            </a:extLst>
          </p:cNvPr>
          <p:cNvSpPr/>
          <p:nvPr/>
        </p:nvSpPr>
        <p:spPr>
          <a:xfrm>
            <a:off x="7080133" y="1283048"/>
            <a:ext cx="2196001" cy="619497"/>
          </a:xfrm>
          <a:prstGeom prst="chevron">
            <a:avLst/>
          </a:prstGeom>
          <a:solidFill>
            <a:srgbClr val="FBA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Chevron 5">
            <a:extLst>
              <a:ext uri="{FF2B5EF4-FFF2-40B4-BE49-F238E27FC236}">
                <a16:creationId xmlns:a16="http://schemas.microsoft.com/office/drawing/2014/main" xmlns="" id="{BC49F1B6-1A30-4B43-8117-6CA5C885A4B8}"/>
              </a:ext>
            </a:extLst>
          </p:cNvPr>
          <p:cNvSpPr/>
          <p:nvPr/>
        </p:nvSpPr>
        <p:spPr>
          <a:xfrm>
            <a:off x="4930044" y="1283048"/>
            <a:ext cx="2196001" cy="619497"/>
          </a:xfrm>
          <a:prstGeom prst="chevron">
            <a:avLst/>
          </a:prstGeom>
          <a:solidFill>
            <a:srgbClr val="07A3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60B2A1-8A4D-426D-986E-9BF59C3A7373}"/>
              </a:ext>
            </a:extLst>
          </p:cNvPr>
          <p:cNvSpPr txBox="1"/>
          <p:nvPr/>
        </p:nvSpPr>
        <p:spPr>
          <a:xfrm>
            <a:off x="3082248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Dependency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분석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B1691D-87CD-454B-9789-2F6442638964}"/>
              </a:ext>
            </a:extLst>
          </p:cNvPr>
          <p:cNvSpPr txBox="1"/>
          <p:nvPr/>
        </p:nvSpPr>
        <p:spPr>
          <a:xfrm>
            <a:off x="5243584" y="1413464"/>
            <a:ext cx="1705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OSS </a:t>
            </a:r>
            <a:r>
              <a:rPr lang="ko-KR" altLang="en-US" sz="1600" b="1" smtClean="0">
                <a:solidFill>
                  <a:prstClr val="white"/>
                </a:solidFill>
                <a:latin typeface="+mn-ea"/>
                <a:cs typeface="Arial" pitchFamily="34" charset="0"/>
              </a:rPr>
              <a:t>정보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BF7F061-EEE9-42A3-A208-2B92331F6179}"/>
              </a:ext>
            </a:extLst>
          </p:cNvPr>
          <p:cNvSpPr txBox="1"/>
          <p:nvPr/>
        </p:nvSpPr>
        <p:spPr>
          <a:xfrm>
            <a:off x="7404921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결과 보고서 생성</a:t>
            </a: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xmlns="" id="{0B0A85EF-B255-467F-A98D-3FD724EEB0B5}"/>
              </a:ext>
            </a:extLst>
          </p:cNvPr>
          <p:cNvSpPr/>
          <p:nvPr/>
        </p:nvSpPr>
        <p:spPr>
          <a:xfrm>
            <a:off x="629866" y="1283048"/>
            <a:ext cx="2196001" cy="619497"/>
          </a:xfrm>
          <a:prstGeom prst="chevron">
            <a:avLst/>
          </a:prstGeom>
          <a:solidFill>
            <a:srgbClr val="57687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48A912F-643E-4B01-B9C0-ECC54CEE749D}"/>
              </a:ext>
            </a:extLst>
          </p:cNvPr>
          <p:cNvSpPr txBox="1"/>
          <p:nvPr/>
        </p:nvSpPr>
        <p:spPr>
          <a:xfrm>
            <a:off x="920912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Package Manager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3450" y="2123392"/>
            <a:ext cx="9212194" cy="43311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247657" marR="0" indent="-247657" defTabSz="844083" eaLnBrk="0" fontAlgn="base" hangingPunct="0">
              <a:lnSpc>
                <a:spcPct val="120000"/>
              </a:lnSpc>
              <a:spcBef>
                <a:spcPct val="20000"/>
              </a:spcBef>
              <a:spcAft>
                <a:spcPts val="92"/>
              </a:spcAft>
              <a:buClrTx/>
              <a:buSzTx/>
              <a:buFont typeface="Wingdings" pitchFamily="2" charset="2"/>
              <a:buChar char="q"/>
              <a:tabLst/>
              <a:defRPr kumimoji="1" sz="1477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13249" marR="0" indent="-165593" defTabSz="844083" eaLnBrk="0" fontAlgn="base" hangingPunct="0">
              <a:lnSpc>
                <a:spcPct val="120000"/>
              </a:lnSpc>
              <a:spcBef>
                <a:spcPts val="335"/>
              </a:spcBef>
              <a:spcAft>
                <a:spcPts val="92"/>
              </a:spcAft>
              <a:buClrTx/>
              <a:buSzTx/>
              <a:buFont typeface="Wingdings" pitchFamily="2" charset="2"/>
              <a:buChar char="§"/>
              <a:tabLst/>
              <a:defRPr kumimoji="1" sz="1292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663836" marR="0" indent="-167058" defTabSz="844083" eaLnBrk="0" fontAlgn="base" hangingPunct="0">
              <a:lnSpc>
                <a:spcPct val="120000"/>
              </a:lnSpc>
              <a:spcBef>
                <a:spcPts val="254"/>
              </a:spcBef>
              <a:spcAft>
                <a:spcPts val="69"/>
              </a:spcAft>
              <a:buClrTx/>
              <a:buSzTx/>
              <a:buFont typeface="Arial" pitchFamily="34" charset="0"/>
              <a:buChar char="−"/>
              <a:tabLst/>
              <a:defRPr kumimoji="1" sz="1108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929077" marR="0" indent="-165593" defTabSz="844083" eaLnBrk="0" fontAlgn="base" hangingPunct="0">
              <a:lnSpc>
                <a:spcPct val="120000"/>
              </a:lnSpc>
              <a:spcBef>
                <a:spcPts val="220"/>
              </a:spcBef>
              <a:spcAft>
                <a:spcPts val="58"/>
              </a:spcAft>
              <a:buClrTx/>
              <a:buSzTx/>
              <a:buFont typeface="Arial" pitchFamily="34" charset="0"/>
              <a:buChar char="•"/>
              <a:tabLst/>
              <a:defRPr kumimoji="1" sz="969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652995" indent="-15826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108" b="1"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075036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6pPr>
            <a:lvl7pPr marL="2497078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7pPr>
            <a:lvl8pPr marL="2919119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8pPr>
            <a:lvl9pPr marL="3341160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9pPr>
          </a:lstStyle>
          <a:p>
            <a:r>
              <a:rPr lang="ko-KR" altLang="en-US" sz="1400" dirty="0" smtClean="0"/>
              <a:t>기존 </a:t>
            </a:r>
            <a:r>
              <a:rPr lang="ko-KR" altLang="en-US" sz="1400" dirty="0" err="1" smtClean="0"/>
              <a:t>오픈소스를</a:t>
            </a:r>
            <a:r>
              <a:rPr lang="ko-KR" altLang="en-US" sz="1400" dirty="0" smtClean="0"/>
              <a:t> 활용하여 각 </a:t>
            </a:r>
            <a:r>
              <a:rPr lang="en-US" altLang="ko-KR" sz="1400" dirty="0" smtClean="0"/>
              <a:t>Package manager</a:t>
            </a:r>
            <a:r>
              <a:rPr lang="ko-KR" altLang="en-US" sz="1400" smtClean="0"/>
              <a:t>의 </a:t>
            </a:r>
            <a:r>
              <a:rPr lang="en-US" altLang="ko-KR" sz="1400" dirty="0" smtClean="0"/>
              <a:t>dependency </a:t>
            </a:r>
            <a:r>
              <a:rPr lang="ko-KR" altLang="en-US" sz="1400" smtClean="0"/>
              <a:t>분석 수행</a:t>
            </a:r>
            <a:endParaRPr lang="en-US" altLang="ko-KR" sz="1215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654872" y="2653914"/>
            <a:ext cx="8355778" cy="3431199"/>
            <a:chOff x="654872" y="2653914"/>
            <a:chExt cx="8355778" cy="3431199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445630" y="2653914"/>
              <a:ext cx="2650370" cy="3431199"/>
            </a:xfrm>
            <a:prstGeom prst="roundRect">
              <a:avLst>
                <a:gd name="adj" fmla="val 6826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54872" y="2653914"/>
              <a:ext cx="2478854" cy="3431199"/>
              <a:chOff x="1213424" y="1404256"/>
              <a:chExt cx="2813509" cy="3901273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1213424" y="1404256"/>
                <a:ext cx="2813509" cy="3901273"/>
              </a:xfrm>
              <a:prstGeom prst="roundRect">
                <a:avLst>
                  <a:gd name="adj" fmla="val 6826"/>
                </a:avLst>
              </a:prstGeom>
              <a:solidFill>
                <a:srgbClr val="FFC000"/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2C5F3D64-91E8-4598-9A5D-297C110DF7E5}"/>
                  </a:ext>
                </a:extLst>
              </p:cNvPr>
              <p:cNvSpPr txBox="1"/>
              <p:nvPr/>
            </p:nvSpPr>
            <p:spPr>
              <a:xfrm>
                <a:off x="1358759" y="1512532"/>
                <a:ext cx="2453860" cy="45683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atinLnBrk="0">
                  <a:defRPr/>
                </a:pPr>
                <a:r>
                  <a:rPr lang="en-US" altLang="ko-KR" sz="1400" b="1" kern="0" dirty="0" err="1" smtClean="0">
                    <a:solidFill>
                      <a:prstClr val="white"/>
                    </a:solidFill>
                    <a:cs typeface="Arial" pitchFamily="34" charset="0"/>
                  </a:rPr>
                  <a:t>FOSSLight</a:t>
                </a:r>
                <a:r>
                  <a:rPr lang="en-US" altLang="ko-KR" sz="1400" b="1" kern="0" dirty="0" smtClean="0">
                    <a:solidFill>
                      <a:prstClr val="white"/>
                    </a:solidFill>
                    <a:cs typeface="Arial" pitchFamily="34" charset="0"/>
                  </a:rPr>
                  <a:t> Dependency</a:t>
                </a:r>
                <a:endParaRPr lang="en-US" altLang="ko-KR" sz="1400" b="1" kern="0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393248" y="2151491"/>
                <a:ext cx="2453860" cy="476238"/>
              </a:xfrm>
              <a:prstGeom prst="roundRect">
                <a:avLst>
                  <a:gd name="adj" fmla="val 24384"/>
                </a:avLst>
              </a:prstGeom>
              <a:solidFill>
                <a:srgbClr val="FFC000">
                  <a:lumMod val="75000"/>
                </a:srgbClr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en-US" altLang="ko-KR" sz="1400" kern="0" dirty="0" err="1" smtClean="0">
                    <a:solidFill>
                      <a:prstClr val="white"/>
                    </a:solidFill>
                  </a:rPr>
                  <a:t>Gradle</a:t>
                </a:r>
                <a:r>
                  <a:rPr lang="en-US" altLang="ko-KR" sz="1400" kern="0" dirty="0" smtClean="0">
                    <a:solidFill>
                      <a:prstClr val="white"/>
                    </a:solidFill>
                  </a:rPr>
                  <a:t> (Java)</a:t>
                </a: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1393248" y="2770269"/>
                <a:ext cx="2453860" cy="476238"/>
              </a:xfrm>
              <a:prstGeom prst="roundRect">
                <a:avLst>
                  <a:gd name="adj" fmla="val 24384"/>
                </a:avLst>
              </a:prstGeom>
              <a:solidFill>
                <a:srgbClr val="FFC000">
                  <a:lumMod val="75000"/>
                </a:srgbClr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en-US" altLang="ko-KR" sz="1400" kern="0" dirty="0">
                    <a:solidFill>
                      <a:prstClr val="white"/>
                    </a:solidFill>
                  </a:rPr>
                  <a:t>Maven (Java</a:t>
                </a:r>
                <a:r>
                  <a:rPr lang="en-US" altLang="ko-KR" sz="1400" kern="0" dirty="0" smtClean="0">
                    <a:solidFill>
                      <a:prstClr val="white"/>
                    </a:solidFill>
                  </a:rPr>
                  <a:t>)</a:t>
                </a: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93248" y="3389047"/>
                <a:ext cx="2453860" cy="476238"/>
              </a:xfrm>
              <a:prstGeom prst="roundRect">
                <a:avLst>
                  <a:gd name="adj" fmla="val 24384"/>
                </a:avLst>
              </a:prstGeom>
              <a:solidFill>
                <a:srgbClr val="FFC000">
                  <a:lumMod val="75000"/>
                </a:srgbClr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en-US" altLang="ko-KR" sz="1400" kern="0" dirty="0">
                    <a:solidFill>
                      <a:prstClr val="white"/>
                    </a:solidFill>
                  </a:rPr>
                  <a:t>NPM (Node.js)</a:t>
                </a: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93248" y="4007825"/>
                <a:ext cx="2453860" cy="476238"/>
              </a:xfrm>
              <a:prstGeom prst="roundRect">
                <a:avLst>
                  <a:gd name="adj" fmla="val 24384"/>
                </a:avLst>
              </a:prstGeom>
              <a:solidFill>
                <a:srgbClr val="FFC000">
                  <a:lumMod val="75000"/>
                </a:srgbClr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en-US" altLang="ko-KR" sz="1400" kern="0" dirty="0">
                    <a:solidFill>
                      <a:prstClr val="white"/>
                    </a:solidFill>
                  </a:rPr>
                  <a:t>PIP (Python)</a:t>
                </a: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1393248" y="4626603"/>
                <a:ext cx="2453860" cy="476238"/>
              </a:xfrm>
              <a:prstGeom prst="roundRect">
                <a:avLst>
                  <a:gd name="adj" fmla="val 24384"/>
                </a:avLst>
              </a:prstGeom>
              <a:solidFill>
                <a:srgbClr val="FFC000">
                  <a:lumMod val="75000"/>
                </a:srgbClr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en-US" altLang="ko-KR" sz="1400" kern="0" dirty="0">
                    <a:solidFill>
                      <a:prstClr val="white"/>
                    </a:solidFill>
                  </a:rPr>
                  <a:t>Pub (Dart with flutter)</a:t>
                </a:r>
                <a:endParaRPr lang="ko-KR" altLang="en-US" sz="1400" kern="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모서리가 둥근 직사각형 73"/>
            <p:cNvSpPr/>
            <p:nvPr/>
          </p:nvSpPr>
          <p:spPr>
            <a:xfrm>
              <a:off x="3663332" y="3311113"/>
              <a:ext cx="2042143" cy="417600"/>
            </a:xfrm>
            <a:prstGeom prst="roundRect">
              <a:avLst>
                <a:gd name="adj" fmla="val 24384"/>
              </a:avLst>
            </a:prstGeom>
            <a:solidFill>
              <a:srgbClr val="0070C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400" kern="0" dirty="0" smtClean="0">
                  <a:solidFill>
                    <a:prstClr val="white"/>
                  </a:solidFill>
                </a:rPr>
                <a:t>License-</a:t>
              </a:r>
              <a:r>
                <a:rPr lang="en-US" altLang="ko-KR" sz="1400" kern="0" dirty="0" err="1" smtClean="0">
                  <a:solidFill>
                    <a:prstClr val="white"/>
                  </a:solidFill>
                </a:rPr>
                <a:t>gradle</a:t>
              </a:r>
              <a:r>
                <a:rPr lang="en-US" altLang="ko-KR" sz="1400" kern="0" dirty="0" smtClean="0">
                  <a:solidFill>
                    <a:prstClr val="white"/>
                  </a:solidFill>
                </a:rPr>
                <a:t>-plugin</a:t>
              </a: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663332" y="3855332"/>
              <a:ext cx="2042143" cy="417600"/>
            </a:xfrm>
            <a:prstGeom prst="roundRect">
              <a:avLst>
                <a:gd name="adj" fmla="val 24384"/>
              </a:avLst>
            </a:prstGeom>
            <a:solidFill>
              <a:srgbClr val="0070C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400" kern="0" dirty="0" smtClean="0">
                  <a:solidFill>
                    <a:prstClr val="white"/>
                  </a:solidFill>
                </a:rPr>
                <a:t>License-maven-plugin</a:t>
              </a: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663332" y="4400180"/>
              <a:ext cx="2042143" cy="417600"/>
            </a:xfrm>
            <a:prstGeom prst="roundRect">
              <a:avLst>
                <a:gd name="adj" fmla="val 24384"/>
              </a:avLst>
            </a:prstGeom>
            <a:solidFill>
              <a:srgbClr val="0070C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400" kern="0" dirty="0" smtClean="0">
                  <a:solidFill>
                    <a:prstClr val="white"/>
                  </a:solidFill>
                </a:rPr>
                <a:t>NPM license checker</a:t>
              </a: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63332" y="4945028"/>
              <a:ext cx="2042143" cy="417600"/>
            </a:xfrm>
            <a:prstGeom prst="roundRect">
              <a:avLst>
                <a:gd name="adj" fmla="val 24384"/>
              </a:avLst>
            </a:prstGeom>
            <a:solidFill>
              <a:srgbClr val="0070C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400" kern="0" dirty="0" smtClean="0">
                  <a:solidFill>
                    <a:prstClr val="white"/>
                  </a:solidFill>
                </a:rPr>
                <a:t>Pip-licenses</a:t>
              </a: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663332" y="5489247"/>
              <a:ext cx="2042143" cy="417600"/>
            </a:xfrm>
            <a:prstGeom prst="roundRect">
              <a:avLst>
                <a:gd name="adj" fmla="val 24384"/>
              </a:avLst>
            </a:prstGeom>
            <a:solidFill>
              <a:srgbClr val="0070C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400" kern="0" dirty="0" err="1" smtClean="0">
                  <a:solidFill>
                    <a:prstClr val="white"/>
                  </a:solidFill>
                </a:rPr>
                <a:t>Flutter_oss_licenses</a:t>
              </a: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80" name="직선 화살표 연결선 79"/>
            <p:cNvCxnSpPr>
              <a:stCxn id="69" idx="3"/>
              <a:endCxn id="74" idx="1"/>
            </p:cNvCxnSpPr>
            <p:nvPr/>
          </p:nvCxnSpPr>
          <p:spPr bwMode="auto">
            <a:xfrm flipV="1">
              <a:off x="2975291" y="3519913"/>
              <a:ext cx="688041" cy="62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직선 화살표 연결선 81"/>
            <p:cNvCxnSpPr>
              <a:stCxn id="70" idx="3"/>
              <a:endCxn id="75" idx="1"/>
            </p:cNvCxnSpPr>
            <p:nvPr/>
          </p:nvCxnSpPr>
          <p:spPr bwMode="auto">
            <a:xfrm flipV="1">
              <a:off x="2975291" y="4064132"/>
              <a:ext cx="688041" cy="6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직선 화살표 연결선 83"/>
            <p:cNvCxnSpPr>
              <a:stCxn id="71" idx="3"/>
              <a:endCxn id="76" idx="1"/>
            </p:cNvCxnSpPr>
            <p:nvPr/>
          </p:nvCxnSpPr>
          <p:spPr bwMode="auto">
            <a:xfrm flipV="1">
              <a:off x="2975291" y="4608980"/>
              <a:ext cx="688041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직선 화살표 연결선 85"/>
            <p:cNvCxnSpPr>
              <a:stCxn id="72" idx="3"/>
              <a:endCxn id="77" idx="1"/>
            </p:cNvCxnSpPr>
            <p:nvPr/>
          </p:nvCxnSpPr>
          <p:spPr bwMode="auto">
            <a:xfrm>
              <a:off x="2975291" y="5153201"/>
              <a:ext cx="688041" cy="62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직선 화살표 연결선 89"/>
            <p:cNvCxnSpPr>
              <a:stCxn id="73" idx="3"/>
              <a:endCxn id="78" idx="1"/>
            </p:cNvCxnSpPr>
            <p:nvPr/>
          </p:nvCxnSpPr>
          <p:spPr bwMode="auto">
            <a:xfrm>
              <a:off x="2975291" y="5697420"/>
              <a:ext cx="688041" cy="62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3868430" y="2815819"/>
              <a:ext cx="1732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518E"/>
                  </a:solidFill>
                </a:rPr>
                <a:t>Open Source</a:t>
              </a:r>
              <a:endParaRPr lang="ko-KR" altLang="en-US" sz="1400" b="1" dirty="0">
                <a:solidFill>
                  <a:srgbClr val="00518E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436632" y="2653914"/>
              <a:ext cx="2478854" cy="3431199"/>
            </a:xfrm>
            <a:prstGeom prst="roundRect">
              <a:avLst>
                <a:gd name="adj" fmla="val 6826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34150" y="2796763"/>
              <a:ext cx="2476500" cy="239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+mn-ea"/>
                </a:rPr>
                <a:t>Dependency OSS </a:t>
              </a:r>
              <a:r>
                <a:rPr lang="ko-KR" altLang="en-US" sz="1400" smtClean="0">
                  <a:latin typeface="+mn-ea"/>
                </a:rPr>
                <a:t>정보 추출</a:t>
              </a:r>
              <a:r>
                <a:rPr lang="en-US" altLang="ko-KR" sz="1400" dirty="0" smtClean="0">
                  <a:latin typeface="+mn-ea"/>
                </a:rPr>
                <a:t/>
              </a:r>
              <a:br>
                <a:rPr lang="en-US" altLang="ko-KR" sz="1400" dirty="0" smtClean="0">
                  <a:latin typeface="+mn-ea"/>
                </a:rPr>
              </a:br>
              <a:r>
                <a:rPr lang="en-US" altLang="ko-KR" sz="1400" dirty="0">
                  <a:latin typeface="+mn-ea"/>
                </a:rPr>
                <a:t>(transitive dependency</a:t>
              </a:r>
              <a:r>
                <a:rPr lang="ko-KR" altLang="en-US" sz="1400">
                  <a:latin typeface="+mn-ea"/>
                </a:rPr>
                <a:t>포함</a:t>
              </a:r>
              <a:r>
                <a:rPr lang="en-US" altLang="ko-KR" sz="1400" dirty="0" smtClean="0">
                  <a:latin typeface="+mn-ea"/>
                </a:rPr>
                <a:t>)</a:t>
              </a:r>
            </a:p>
            <a:p>
              <a:pPr>
                <a:lnSpc>
                  <a:spcPct val="120000"/>
                </a:lnSpc>
              </a:pPr>
              <a:endParaRPr lang="en-US" altLang="ko-KR" sz="1400" dirty="0" smtClean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ja-JP" altLang="en-US" sz="1400" b="1" dirty="0" smtClean="0">
                  <a:latin typeface="+mn-ea"/>
                </a:rPr>
                <a:t>∙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OSS Name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ja-JP" altLang="en-US" sz="1400" b="1" dirty="0">
                  <a:latin typeface="+mn-ea"/>
                </a:rPr>
                <a:t>∙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OSS Version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ja-JP" altLang="en-US" sz="1400" b="1" dirty="0">
                  <a:latin typeface="+mn-ea"/>
                </a:rPr>
                <a:t>∙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License Name</a:t>
              </a:r>
              <a:br>
                <a:rPr lang="en-US" altLang="ko-KR" sz="1400" dirty="0" smtClean="0">
                  <a:latin typeface="+mn-ea"/>
                </a:rPr>
              </a:br>
              <a:r>
                <a:rPr lang="en-US" altLang="ko-KR" sz="1400" dirty="0">
                  <a:latin typeface="+mn-ea"/>
                </a:rPr>
                <a:t> </a:t>
              </a:r>
              <a:r>
                <a:rPr lang="ja-JP" altLang="en-US" sz="1400" b="1" dirty="0">
                  <a:latin typeface="+mn-ea"/>
                </a:rPr>
                <a:t>∙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(or License Text)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ja-JP" altLang="en-US" sz="1400" b="1" dirty="0">
                  <a:latin typeface="+mn-ea"/>
                </a:rPr>
                <a:t>∙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Download Location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 </a:t>
              </a:r>
              <a:r>
                <a:rPr lang="ja-JP" altLang="en-US" sz="1400" b="1" dirty="0">
                  <a:latin typeface="+mn-ea"/>
                </a:rPr>
                <a:t>∙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Homepage</a:t>
              </a:r>
              <a:endParaRPr lang="ko-KR" altLang="en-US" sz="1400">
                <a:latin typeface="+mn-ea"/>
              </a:endParaRPr>
            </a:p>
          </p:txBody>
        </p:sp>
        <p:cxnSp>
          <p:nvCxnSpPr>
            <p:cNvPr id="109" name="꺾인 연결선 108"/>
            <p:cNvCxnSpPr>
              <a:stCxn id="78" idx="3"/>
              <a:endCxn id="96" idx="1"/>
            </p:cNvCxnSpPr>
            <p:nvPr/>
          </p:nvCxnSpPr>
          <p:spPr bwMode="auto">
            <a:xfrm flipV="1">
              <a:off x="5705475" y="4369514"/>
              <a:ext cx="731157" cy="1328533"/>
            </a:xfrm>
            <a:prstGeom prst="bentConnector3">
              <a:avLst>
                <a:gd name="adj1" fmla="val 317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꺾인 연결선 124"/>
            <p:cNvCxnSpPr>
              <a:stCxn id="77" idx="3"/>
              <a:endCxn id="96" idx="1"/>
            </p:cNvCxnSpPr>
            <p:nvPr/>
          </p:nvCxnSpPr>
          <p:spPr bwMode="auto">
            <a:xfrm flipV="1">
              <a:off x="5705475" y="4369514"/>
              <a:ext cx="731157" cy="784314"/>
            </a:xfrm>
            <a:prstGeom prst="bentConnector3">
              <a:avLst>
                <a:gd name="adj1" fmla="val 3176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꺾인 연결선 127"/>
            <p:cNvCxnSpPr>
              <a:stCxn id="76" idx="3"/>
              <a:endCxn id="96" idx="1"/>
            </p:cNvCxnSpPr>
            <p:nvPr/>
          </p:nvCxnSpPr>
          <p:spPr bwMode="auto">
            <a:xfrm flipV="1">
              <a:off x="5705475" y="4369514"/>
              <a:ext cx="731157" cy="239466"/>
            </a:xfrm>
            <a:prstGeom prst="bentConnector3">
              <a:avLst>
                <a:gd name="adj1" fmla="val 3176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꺾인 연결선 130"/>
            <p:cNvCxnSpPr>
              <a:stCxn id="75" idx="3"/>
              <a:endCxn id="96" idx="1"/>
            </p:cNvCxnSpPr>
            <p:nvPr/>
          </p:nvCxnSpPr>
          <p:spPr bwMode="auto">
            <a:xfrm>
              <a:off x="5705475" y="4064132"/>
              <a:ext cx="731157" cy="305382"/>
            </a:xfrm>
            <a:prstGeom prst="bentConnector3">
              <a:avLst>
                <a:gd name="adj1" fmla="val 3176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꺾인 연결선 133"/>
            <p:cNvCxnSpPr>
              <a:stCxn id="74" idx="3"/>
              <a:endCxn id="96" idx="1"/>
            </p:cNvCxnSpPr>
            <p:nvPr/>
          </p:nvCxnSpPr>
          <p:spPr bwMode="auto">
            <a:xfrm>
              <a:off x="5705475" y="3519913"/>
              <a:ext cx="731157" cy="849601"/>
            </a:xfrm>
            <a:prstGeom prst="bentConnector3">
              <a:avLst>
                <a:gd name="adj1" fmla="val 3306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12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xmlns="" id="{EAC1072A-A217-41F9-AFA0-D2164CAE6135}"/>
              </a:ext>
            </a:extLst>
          </p:cNvPr>
          <p:cNvSpPr/>
          <p:nvPr/>
        </p:nvSpPr>
        <p:spPr>
          <a:xfrm>
            <a:off x="2779955" y="1283048"/>
            <a:ext cx="2196001" cy="619497"/>
          </a:xfrm>
          <a:prstGeom prst="chevron">
            <a:avLst/>
          </a:prstGeom>
          <a:solidFill>
            <a:srgbClr val="068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Chevron 3">
            <a:extLst>
              <a:ext uri="{FF2B5EF4-FFF2-40B4-BE49-F238E27FC236}">
                <a16:creationId xmlns:a16="http://schemas.microsoft.com/office/drawing/2014/main" xmlns="" id="{D8CF4599-8504-4123-944A-B654B0D052EC}"/>
              </a:ext>
            </a:extLst>
          </p:cNvPr>
          <p:cNvSpPr/>
          <p:nvPr/>
        </p:nvSpPr>
        <p:spPr>
          <a:xfrm>
            <a:off x="7080133" y="1283048"/>
            <a:ext cx="2196001" cy="619497"/>
          </a:xfrm>
          <a:prstGeom prst="chevron">
            <a:avLst/>
          </a:prstGeom>
          <a:solidFill>
            <a:srgbClr val="FBA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Chevron 5">
            <a:extLst>
              <a:ext uri="{FF2B5EF4-FFF2-40B4-BE49-F238E27FC236}">
                <a16:creationId xmlns:a16="http://schemas.microsoft.com/office/drawing/2014/main" xmlns="" id="{BC49F1B6-1A30-4B43-8117-6CA5C885A4B8}"/>
              </a:ext>
            </a:extLst>
          </p:cNvPr>
          <p:cNvSpPr/>
          <p:nvPr/>
        </p:nvSpPr>
        <p:spPr>
          <a:xfrm>
            <a:off x="4930044" y="1283048"/>
            <a:ext cx="2196001" cy="619497"/>
          </a:xfrm>
          <a:prstGeom prst="chevron">
            <a:avLst/>
          </a:prstGeom>
          <a:solidFill>
            <a:srgbClr val="07A398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60B2A1-8A4D-426D-986E-9BF59C3A7373}"/>
              </a:ext>
            </a:extLst>
          </p:cNvPr>
          <p:cNvSpPr txBox="1"/>
          <p:nvPr/>
        </p:nvSpPr>
        <p:spPr>
          <a:xfrm>
            <a:off x="3082248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Dependency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분석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B1691D-87CD-454B-9789-2F6442638964}"/>
              </a:ext>
            </a:extLst>
          </p:cNvPr>
          <p:cNvSpPr txBox="1"/>
          <p:nvPr/>
        </p:nvSpPr>
        <p:spPr>
          <a:xfrm>
            <a:off x="5243584" y="1413464"/>
            <a:ext cx="1705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OSS </a:t>
            </a:r>
            <a:r>
              <a:rPr lang="ko-KR" altLang="en-US" sz="1600" b="1" smtClean="0">
                <a:solidFill>
                  <a:prstClr val="white"/>
                </a:solidFill>
                <a:latin typeface="+mn-ea"/>
                <a:cs typeface="Arial" pitchFamily="34" charset="0"/>
              </a:rPr>
              <a:t>정보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BF7F061-EEE9-42A3-A208-2B92331F6179}"/>
              </a:ext>
            </a:extLst>
          </p:cNvPr>
          <p:cNvSpPr txBox="1"/>
          <p:nvPr/>
        </p:nvSpPr>
        <p:spPr>
          <a:xfrm>
            <a:off x="7404921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결과 보고서 생성</a:t>
            </a: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xmlns="" id="{0B0A85EF-B255-467F-A98D-3FD724EEB0B5}"/>
              </a:ext>
            </a:extLst>
          </p:cNvPr>
          <p:cNvSpPr/>
          <p:nvPr/>
        </p:nvSpPr>
        <p:spPr>
          <a:xfrm>
            <a:off x="629866" y="1283048"/>
            <a:ext cx="2196001" cy="619497"/>
          </a:xfrm>
          <a:prstGeom prst="chevron">
            <a:avLst/>
          </a:prstGeom>
          <a:solidFill>
            <a:srgbClr val="57687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48A912F-643E-4B01-B9C0-ECC54CEE749D}"/>
              </a:ext>
            </a:extLst>
          </p:cNvPr>
          <p:cNvSpPr txBox="1"/>
          <p:nvPr/>
        </p:nvSpPr>
        <p:spPr>
          <a:xfrm>
            <a:off x="920912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Package Manager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450" y="2123392"/>
            <a:ext cx="9212194" cy="369460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247657" marR="0" indent="-247657" defTabSz="844083" eaLnBrk="0" fontAlgn="base" hangingPunct="0">
              <a:lnSpc>
                <a:spcPct val="120000"/>
              </a:lnSpc>
              <a:spcBef>
                <a:spcPct val="20000"/>
              </a:spcBef>
              <a:spcAft>
                <a:spcPts val="92"/>
              </a:spcAft>
              <a:buClrTx/>
              <a:buSzTx/>
              <a:buFont typeface="Wingdings" pitchFamily="2" charset="2"/>
              <a:buChar char="q"/>
              <a:tabLst/>
              <a:defRPr kumimoji="1" sz="1477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13249" marR="0" indent="-165593" defTabSz="844083" eaLnBrk="0" fontAlgn="base" hangingPunct="0">
              <a:lnSpc>
                <a:spcPct val="120000"/>
              </a:lnSpc>
              <a:spcBef>
                <a:spcPts val="335"/>
              </a:spcBef>
              <a:spcAft>
                <a:spcPts val="92"/>
              </a:spcAft>
              <a:buClrTx/>
              <a:buSzTx/>
              <a:buFont typeface="Wingdings" pitchFamily="2" charset="2"/>
              <a:buChar char="§"/>
              <a:tabLst/>
              <a:defRPr kumimoji="1" sz="1292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663836" marR="0" indent="-167058" defTabSz="844083" eaLnBrk="0" fontAlgn="base" hangingPunct="0">
              <a:lnSpc>
                <a:spcPct val="120000"/>
              </a:lnSpc>
              <a:spcBef>
                <a:spcPts val="254"/>
              </a:spcBef>
              <a:spcAft>
                <a:spcPts val="69"/>
              </a:spcAft>
              <a:buClrTx/>
              <a:buSzTx/>
              <a:buFont typeface="Arial" pitchFamily="34" charset="0"/>
              <a:buChar char="−"/>
              <a:tabLst/>
              <a:defRPr kumimoji="1" sz="1108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929077" marR="0" indent="-165593" defTabSz="844083" eaLnBrk="0" fontAlgn="base" hangingPunct="0">
              <a:lnSpc>
                <a:spcPct val="120000"/>
              </a:lnSpc>
              <a:spcBef>
                <a:spcPts val="220"/>
              </a:spcBef>
              <a:spcAft>
                <a:spcPts val="58"/>
              </a:spcAft>
              <a:buClrTx/>
              <a:buSzTx/>
              <a:buFont typeface="Arial" pitchFamily="34" charset="0"/>
              <a:buChar char="•"/>
              <a:tabLst/>
              <a:defRPr kumimoji="1" sz="969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652995" indent="-15826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108" b="1"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075036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6pPr>
            <a:lvl7pPr marL="2497078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7pPr>
            <a:lvl8pPr marL="2919119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8pPr>
            <a:lvl9pPr marL="3341160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9pPr>
          </a:lstStyle>
          <a:p>
            <a:r>
              <a:rPr lang="ko-KR" altLang="en-US" sz="1600" dirty="0"/>
              <a:t>각 </a:t>
            </a:r>
            <a:r>
              <a:rPr lang="en-US" altLang="ko-KR" sz="1600" dirty="0"/>
              <a:t>dependency</a:t>
            </a:r>
            <a:r>
              <a:rPr lang="ko-KR" altLang="en-US" sz="1600"/>
              <a:t>의 </a:t>
            </a:r>
            <a:r>
              <a:rPr lang="en-US" altLang="ko-KR" sz="1600" dirty="0"/>
              <a:t>OSS </a:t>
            </a:r>
            <a:r>
              <a:rPr lang="ko-KR" altLang="en-US" sz="1600"/>
              <a:t>정보 확인</a:t>
            </a:r>
            <a:endParaRPr lang="en-US" altLang="ko-KR" sz="1600" dirty="0"/>
          </a:p>
          <a:p>
            <a:pPr lvl="1"/>
            <a:r>
              <a:rPr lang="en-US" altLang="ko-KR" sz="1400" dirty="0"/>
              <a:t>OSS </a:t>
            </a:r>
            <a:r>
              <a:rPr lang="en-US" altLang="ko-KR" sz="1400" dirty="0" smtClean="0"/>
              <a:t>Name</a:t>
            </a:r>
            <a:endParaRPr lang="en-US" altLang="ko-KR" sz="1400" dirty="0"/>
          </a:p>
          <a:p>
            <a:pPr lvl="1"/>
            <a:r>
              <a:rPr lang="en-US" altLang="ko-KR" sz="1400" dirty="0"/>
              <a:t>OSS </a:t>
            </a:r>
            <a:r>
              <a:rPr lang="en-US" altLang="ko-KR" sz="1400" dirty="0" smtClean="0"/>
              <a:t>Version</a:t>
            </a:r>
            <a:endParaRPr lang="en-US" altLang="ko-KR" sz="1400" dirty="0"/>
          </a:p>
          <a:p>
            <a:pPr lvl="1"/>
            <a:r>
              <a:rPr lang="en-US" altLang="ko-KR" sz="1400" dirty="0"/>
              <a:t>License </a:t>
            </a:r>
            <a:r>
              <a:rPr lang="en-US" altLang="ko-KR" sz="1400" dirty="0" smtClean="0"/>
              <a:t>Name</a:t>
            </a:r>
            <a:endParaRPr lang="en-US" altLang="ko-KR" sz="1400" dirty="0"/>
          </a:p>
          <a:p>
            <a:pPr lvl="1"/>
            <a:r>
              <a:rPr lang="en-US" altLang="ko-KR" sz="1400" dirty="0"/>
              <a:t>Download </a:t>
            </a:r>
            <a:r>
              <a:rPr lang="en-US" altLang="ko-KR" sz="1400" dirty="0" smtClean="0"/>
              <a:t>Location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en-US" altLang="ko-KR" sz="1585" dirty="0" smtClean="0"/>
              <a:t>License text </a:t>
            </a:r>
            <a:r>
              <a:rPr lang="ko-KR" altLang="en-US" sz="1585" smtClean="0"/>
              <a:t>분석 오픈 소스 활용</a:t>
            </a:r>
            <a:endParaRPr lang="en-US" altLang="ko-KR" sz="1585" dirty="0"/>
          </a:p>
          <a:p>
            <a:pPr lvl="1"/>
            <a:r>
              <a:rPr lang="en-US" altLang="ko-KR" sz="1400" dirty="0" smtClean="0"/>
              <a:t>Nomos </a:t>
            </a:r>
            <a:r>
              <a:rPr lang="en-US" altLang="ko-KR" sz="1400" dirty="0"/>
              <a:t>standalone (https://github.com/fossology/fossology/tree/master/src/nomos/agent)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Askalono</a:t>
            </a:r>
            <a:r>
              <a:rPr lang="en-US" altLang="ko-KR" sz="1400" dirty="0"/>
              <a:t> (https://github.com/jpeddicord/askalono)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9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xmlns="" id="{EAC1072A-A217-41F9-AFA0-D2164CAE6135}"/>
              </a:ext>
            </a:extLst>
          </p:cNvPr>
          <p:cNvSpPr/>
          <p:nvPr/>
        </p:nvSpPr>
        <p:spPr>
          <a:xfrm>
            <a:off x="2779955" y="1283048"/>
            <a:ext cx="2196001" cy="619497"/>
          </a:xfrm>
          <a:prstGeom prst="chevron">
            <a:avLst/>
          </a:prstGeom>
          <a:solidFill>
            <a:srgbClr val="068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Chevron 3">
            <a:extLst>
              <a:ext uri="{FF2B5EF4-FFF2-40B4-BE49-F238E27FC236}">
                <a16:creationId xmlns:a16="http://schemas.microsoft.com/office/drawing/2014/main" xmlns="" id="{D8CF4599-8504-4123-944A-B654B0D052EC}"/>
              </a:ext>
            </a:extLst>
          </p:cNvPr>
          <p:cNvSpPr/>
          <p:nvPr/>
        </p:nvSpPr>
        <p:spPr>
          <a:xfrm>
            <a:off x="7080133" y="1283048"/>
            <a:ext cx="2196001" cy="619497"/>
          </a:xfrm>
          <a:prstGeom prst="chevron">
            <a:avLst/>
          </a:prstGeom>
          <a:solidFill>
            <a:srgbClr val="FBA2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Chevron 5">
            <a:extLst>
              <a:ext uri="{FF2B5EF4-FFF2-40B4-BE49-F238E27FC236}">
                <a16:creationId xmlns:a16="http://schemas.microsoft.com/office/drawing/2014/main" xmlns="" id="{BC49F1B6-1A30-4B43-8117-6CA5C885A4B8}"/>
              </a:ext>
            </a:extLst>
          </p:cNvPr>
          <p:cNvSpPr/>
          <p:nvPr/>
        </p:nvSpPr>
        <p:spPr>
          <a:xfrm>
            <a:off x="4930044" y="1283048"/>
            <a:ext cx="2196001" cy="619497"/>
          </a:xfrm>
          <a:prstGeom prst="chevron">
            <a:avLst/>
          </a:prstGeom>
          <a:solidFill>
            <a:srgbClr val="07A3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60B2A1-8A4D-426D-986E-9BF59C3A7373}"/>
              </a:ext>
            </a:extLst>
          </p:cNvPr>
          <p:cNvSpPr txBox="1"/>
          <p:nvPr/>
        </p:nvSpPr>
        <p:spPr>
          <a:xfrm>
            <a:off x="3082248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Dependency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분석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B1691D-87CD-454B-9789-2F6442638964}"/>
              </a:ext>
            </a:extLst>
          </p:cNvPr>
          <p:cNvSpPr txBox="1"/>
          <p:nvPr/>
        </p:nvSpPr>
        <p:spPr>
          <a:xfrm>
            <a:off x="5243584" y="1413464"/>
            <a:ext cx="1705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OSS </a:t>
            </a:r>
            <a:r>
              <a:rPr lang="ko-KR" altLang="en-US" sz="1600" b="1" smtClean="0">
                <a:solidFill>
                  <a:prstClr val="white"/>
                </a:solidFill>
                <a:latin typeface="+mn-ea"/>
                <a:cs typeface="Arial" pitchFamily="34" charset="0"/>
              </a:rPr>
              <a:t>정보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BF7F061-EEE9-42A3-A208-2B92331F6179}"/>
              </a:ext>
            </a:extLst>
          </p:cNvPr>
          <p:cNvSpPr txBox="1"/>
          <p:nvPr/>
        </p:nvSpPr>
        <p:spPr>
          <a:xfrm>
            <a:off x="7404921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결과 보고서 생성</a:t>
            </a: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xmlns="" id="{0B0A85EF-B255-467F-A98D-3FD724EEB0B5}"/>
              </a:ext>
            </a:extLst>
          </p:cNvPr>
          <p:cNvSpPr/>
          <p:nvPr/>
        </p:nvSpPr>
        <p:spPr>
          <a:xfrm>
            <a:off x="629866" y="1283048"/>
            <a:ext cx="2196001" cy="619497"/>
          </a:xfrm>
          <a:prstGeom prst="chevron">
            <a:avLst/>
          </a:prstGeom>
          <a:solidFill>
            <a:srgbClr val="57687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48A912F-643E-4B01-B9C0-ECC54CEE749D}"/>
              </a:ext>
            </a:extLst>
          </p:cNvPr>
          <p:cNvSpPr txBox="1"/>
          <p:nvPr/>
        </p:nvSpPr>
        <p:spPr>
          <a:xfrm>
            <a:off x="920912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Package Manager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4" y="2713573"/>
            <a:ext cx="9360000" cy="25013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3450" y="2123393"/>
            <a:ext cx="9212194" cy="338234"/>
          </a:xfrm>
          <a:prstGeom prst="rect">
            <a:avLst/>
          </a:prstGeom>
        </p:spPr>
        <p:txBody>
          <a:bodyPr/>
          <a:lstStyle>
            <a:lvl1pPr marL="247657" marR="0" indent="-247657" defTabSz="844083" eaLnBrk="0" fontAlgn="base" hangingPunct="0">
              <a:lnSpc>
                <a:spcPct val="120000"/>
              </a:lnSpc>
              <a:spcBef>
                <a:spcPct val="20000"/>
              </a:spcBef>
              <a:spcAft>
                <a:spcPts val="92"/>
              </a:spcAft>
              <a:buClrTx/>
              <a:buSzTx/>
              <a:buFont typeface="Wingdings" pitchFamily="2" charset="2"/>
              <a:buChar char="q"/>
              <a:tabLst/>
              <a:defRPr kumimoji="1" sz="1477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13249" marR="0" indent="-165593" defTabSz="844083" eaLnBrk="0" fontAlgn="base" hangingPunct="0">
              <a:lnSpc>
                <a:spcPct val="120000"/>
              </a:lnSpc>
              <a:spcBef>
                <a:spcPts val="335"/>
              </a:spcBef>
              <a:spcAft>
                <a:spcPts val="92"/>
              </a:spcAft>
              <a:buClrTx/>
              <a:buSzTx/>
              <a:buFont typeface="Wingdings" pitchFamily="2" charset="2"/>
              <a:buChar char="§"/>
              <a:tabLst/>
              <a:defRPr kumimoji="1" sz="1292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663836" marR="0" indent="-167058" defTabSz="844083" eaLnBrk="0" fontAlgn="base" hangingPunct="0">
              <a:lnSpc>
                <a:spcPct val="120000"/>
              </a:lnSpc>
              <a:spcBef>
                <a:spcPts val="254"/>
              </a:spcBef>
              <a:spcAft>
                <a:spcPts val="69"/>
              </a:spcAft>
              <a:buClrTx/>
              <a:buSzTx/>
              <a:buFont typeface="Arial" pitchFamily="34" charset="0"/>
              <a:buChar char="−"/>
              <a:tabLst/>
              <a:defRPr kumimoji="1" sz="1108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929077" marR="0" indent="-165593" defTabSz="844083" eaLnBrk="0" fontAlgn="base" hangingPunct="0">
              <a:lnSpc>
                <a:spcPct val="120000"/>
              </a:lnSpc>
              <a:spcBef>
                <a:spcPts val="220"/>
              </a:spcBef>
              <a:spcAft>
                <a:spcPts val="58"/>
              </a:spcAft>
              <a:buClrTx/>
              <a:buSzTx/>
              <a:buFont typeface="Arial" pitchFamily="34" charset="0"/>
              <a:buChar char="•"/>
              <a:tabLst/>
              <a:defRPr kumimoji="1" sz="969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652995" indent="-15826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108" b="1"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075036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6pPr>
            <a:lvl7pPr marL="2497078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7pPr>
            <a:lvl8pPr marL="2919119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8pPr>
            <a:lvl9pPr marL="3341160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9pPr>
          </a:lstStyle>
          <a:p>
            <a:r>
              <a:rPr lang="en-US" altLang="ko-KR" sz="1600" dirty="0" err="1"/>
              <a:t>xlsx</a:t>
            </a:r>
            <a:r>
              <a:rPr lang="en-US" altLang="ko-KR" sz="1600" dirty="0"/>
              <a:t> </a:t>
            </a:r>
            <a:r>
              <a:rPr lang="ko-KR" altLang="en-US" sz="1600"/>
              <a:t>파일로 결과 파일 생성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943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Notice on LG guide page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44488" y="692696"/>
            <a:ext cx="8542660" cy="1337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  <a:ea typeface="+mn-ea"/>
              </a:rPr>
              <a:t>LG Open Source : </a:t>
            </a:r>
            <a:r>
              <a:rPr lang="en-US" altLang="ko-KR" sz="1600" dirty="0" smtClean="0">
                <a:latin typeface="+mn-ea"/>
                <a:hlinkClick r:id="rId3"/>
              </a:rPr>
              <a:t>http://oss.lge.com</a:t>
            </a:r>
            <a:endParaRPr lang="en-US" altLang="ko-KR" sz="1600" dirty="0" smtClean="0">
              <a:latin typeface="+mn-ea"/>
            </a:endParaRPr>
          </a:p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LG OSC Process Guide : </a:t>
            </a:r>
            <a:r>
              <a:rPr lang="en-US" altLang="ko-KR" sz="1600" dirty="0" smtClean="0">
                <a:latin typeface="+mn-ea"/>
                <a:hlinkClick r:id="rId4"/>
              </a:rPr>
              <a:t>https</a:t>
            </a:r>
            <a:r>
              <a:rPr lang="en-US" altLang="ko-KR" sz="1600" dirty="0">
                <a:latin typeface="+mn-ea"/>
                <a:hlinkClick r:id="rId4"/>
              </a:rPr>
              <a:t>://lge-oss.github.io/guide</a:t>
            </a:r>
            <a:r>
              <a:rPr lang="en-US" altLang="ko-KR" sz="1600" dirty="0" smtClean="0">
                <a:latin typeface="+mn-ea"/>
                <a:hlinkClick r:id="rId4"/>
              </a:rPr>
              <a:t>/</a:t>
            </a:r>
            <a:endParaRPr lang="en-US" altLang="ko-KR" sz="1600" dirty="0" smtClean="0">
              <a:latin typeface="+mn-ea"/>
            </a:endParaRPr>
          </a:p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LG </a:t>
            </a:r>
            <a:r>
              <a:rPr lang="en-US" altLang="ko-KR" sz="1600" b="1" dirty="0" err="1">
                <a:latin typeface="+mn-ea"/>
              </a:rPr>
              <a:t>FOSSology</a:t>
            </a:r>
            <a:r>
              <a:rPr lang="en-US" altLang="ko-KR" sz="1600" b="1" dirty="0">
                <a:latin typeface="+mn-ea"/>
              </a:rPr>
              <a:t> Guide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5"/>
              </a:rPr>
              <a:t>https://lge-oss.github.io/fossology-guide</a:t>
            </a:r>
            <a:r>
              <a:rPr lang="en-US" altLang="ko-KR" sz="1600" dirty="0" smtClean="0">
                <a:latin typeface="+mn-ea"/>
                <a:hlinkClick r:id="rId5"/>
              </a:rPr>
              <a:t>/</a:t>
            </a:r>
            <a:endParaRPr lang="en-US" altLang="ko-KR" sz="1600" dirty="0" smtClean="0">
              <a:latin typeface="+mn-ea"/>
            </a:endParaRPr>
          </a:p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LG ORT(Oss Review Toolkit) Guide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>
                <a:latin typeface="+mn-ea"/>
                <a:hlinkClick r:id="rId6"/>
              </a:rPr>
              <a:t>https://lge-oss.github.io/oss-review-toolkit-guide</a:t>
            </a:r>
            <a:r>
              <a:rPr lang="en-US" altLang="ko-KR" sz="1600" dirty="0" smtClean="0">
                <a:latin typeface="+mn-ea"/>
                <a:hlinkClick r:id="rId6"/>
              </a:rPr>
              <a:t>/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899" y="2202002"/>
            <a:ext cx="2880000" cy="189773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405" y="2202002"/>
            <a:ext cx="2880000" cy="21694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405" y="4551562"/>
            <a:ext cx="2880000" cy="15732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1899" y="4244427"/>
            <a:ext cx="2880000" cy="188035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26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0792" y="2276872"/>
            <a:ext cx="3863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5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93341"/>
            <a:ext cx="5992768" cy="29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LG</a:t>
            </a:r>
            <a:r>
              <a:rPr lang="ko-KR" altLang="en-US" smtClean="0"/>
              <a:t>전자 </a:t>
            </a:r>
            <a:r>
              <a:rPr lang="en-US" altLang="ko-KR" dirty="0"/>
              <a:t>Open Source </a:t>
            </a:r>
            <a:r>
              <a:rPr lang="ko-KR" altLang="en-US" smtClean="0"/>
              <a:t>공개 프로젝트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Scanner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Dependency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0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99615" y="1363223"/>
            <a:ext cx="5506770" cy="4131554"/>
            <a:chOff x="1629554" y="969650"/>
            <a:chExt cx="5506770" cy="4131554"/>
          </a:xfrm>
        </p:grpSpPr>
        <p:grpSp>
          <p:nvGrpSpPr>
            <p:cNvPr id="58" name="그룹 57"/>
            <p:cNvGrpSpPr/>
            <p:nvPr/>
          </p:nvGrpSpPr>
          <p:grpSpPr>
            <a:xfrm>
              <a:off x="1629554" y="969650"/>
              <a:ext cx="5506770" cy="4131554"/>
              <a:chOff x="2426330" y="943320"/>
              <a:chExt cx="7342360" cy="5508739"/>
            </a:xfrm>
          </p:grpSpPr>
          <p:sp>
            <p:nvSpPr>
              <p:cNvPr id="45" name="자유형 44"/>
              <p:cNvSpPr/>
              <p:nvPr/>
            </p:nvSpPr>
            <p:spPr>
              <a:xfrm flipV="1">
                <a:off x="2426330" y="2220868"/>
                <a:ext cx="7342360" cy="2855823"/>
              </a:xfrm>
              <a:custGeom>
                <a:avLst/>
                <a:gdLst>
                  <a:gd name="connsiteX0" fmla="*/ 618228 w 7832666"/>
                  <a:gd name="connsiteY0" fmla="*/ 2855823 h 2855823"/>
                  <a:gd name="connsiteX1" fmla="*/ 1216152 w 7832666"/>
                  <a:gd name="connsiteY1" fmla="*/ 2855823 h 2855823"/>
                  <a:gd name="connsiteX2" fmla="*/ 1048465 w 7832666"/>
                  <a:gd name="connsiteY2" fmla="*/ 2675890 h 2855823"/>
                  <a:gd name="connsiteX3" fmla="*/ 1048465 w 7832666"/>
                  <a:gd name="connsiteY3" fmla="*/ 2406548 h 2855823"/>
                  <a:gd name="connsiteX4" fmla="*/ 7832666 w 7832666"/>
                  <a:gd name="connsiteY4" fmla="*/ 2406548 h 2855823"/>
                  <a:gd name="connsiteX5" fmla="*/ 7832666 w 7832666"/>
                  <a:gd name="connsiteY5" fmla="*/ 450370 h 2855823"/>
                  <a:gd name="connsiteX6" fmla="*/ 7136922 w 7832666"/>
                  <a:gd name="connsiteY6" fmla="*/ 450370 h 2855823"/>
                  <a:gd name="connsiteX7" fmla="*/ 7136922 w 7832666"/>
                  <a:gd name="connsiteY7" fmla="*/ 179933 h 2855823"/>
                  <a:gd name="connsiteX8" fmla="*/ 7304609 w 7832666"/>
                  <a:gd name="connsiteY8" fmla="*/ 0 h 2855823"/>
                  <a:gd name="connsiteX9" fmla="*/ 6706685 w 7832666"/>
                  <a:gd name="connsiteY9" fmla="*/ 0 h 2855823"/>
                  <a:gd name="connsiteX10" fmla="*/ 6874372 w 7832666"/>
                  <a:gd name="connsiteY10" fmla="*/ 179933 h 2855823"/>
                  <a:gd name="connsiteX11" fmla="*/ 6874372 w 7832666"/>
                  <a:gd name="connsiteY11" fmla="*/ 450370 h 2855823"/>
                  <a:gd name="connsiteX12" fmla="*/ 0 w 7832666"/>
                  <a:gd name="connsiteY12" fmla="*/ 450370 h 2855823"/>
                  <a:gd name="connsiteX13" fmla="*/ 0 w 7832666"/>
                  <a:gd name="connsiteY13" fmla="*/ 2406548 h 2855823"/>
                  <a:gd name="connsiteX14" fmla="*/ 785915 w 7832666"/>
                  <a:gd name="connsiteY14" fmla="*/ 2406548 h 2855823"/>
                  <a:gd name="connsiteX15" fmla="*/ 785915 w 7832666"/>
                  <a:gd name="connsiteY15" fmla="*/ 2675890 h 2855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832666" h="2855823">
                    <a:moveTo>
                      <a:pt x="618228" y="2855823"/>
                    </a:moveTo>
                    <a:lnTo>
                      <a:pt x="1216152" y="2855823"/>
                    </a:lnTo>
                    <a:lnTo>
                      <a:pt x="1048465" y="2675890"/>
                    </a:lnTo>
                    <a:lnTo>
                      <a:pt x="1048465" y="2406548"/>
                    </a:lnTo>
                    <a:lnTo>
                      <a:pt x="7832666" y="2406548"/>
                    </a:lnTo>
                    <a:lnTo>
                      <a:pt x="7832666" y="450370"/>
                    </a:lnTo>
                    <a:lnTo>
                      <a:pt x="7136922" y="450370"/>
                    </a:lnTo>
                    <a:lnTo>
                      <a:pt x="7136922" y="179933"/>
                    </a:lnTo>
                    <a:lnTo>
                      <a:pt x="7304609" y="0"/>
                    </a:lnTo>
                    <a:lnTo>
                      <a:pt x="6706685" y="0"/>
                    </a:lnTo>
                    <a:lnTo>
                      <a:pt x="6874372" y="179933"/>
                    </a:lnTo>
                    <a:lnTo>
                      <a:pt x="6874372" y="450370"/>
                    </a:lnTo>
                    <a:lnTo>
                      <a:pt x="0" y="450370"/>
                    </a:lnTo>
                    <a:lnTo>
                      <a:pt x="0" y="2406548"/>
                    </a:lnTo>
                    <a:lnTo>
                      <a:pt x="785915" y="2406548"/>
                    </a:lnTo>
                    <a:lnTo>
                      <a:pt x="785915" y="267589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solidFill>
                  <a:srgbClr val="C1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7628746" y="3532318"/>
                <a:ext cx="1806629" cy="748800"/>
                <a:chOff x="7633421" y="3594013"/>
                <a:chExt cx="1806629" cy="748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675188" y="3594013"/>
                  <a:ext cx="1624472" cy="748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FBA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CE9C3589-FABB-4A06-84CF-A1A4822D7639}"/>
                    </a:ext>
                  </a:extLst>
                </p:cNvPr>
                <p:cNvSpPr txBox="1"/>
                <p:nvPr/>
              </p:nvSpPr>
              <p:spPr>
                <a:xfrm>
                  <a:off x="7633421" y="3702866"/>
                  <a:ext cx="180662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0"/>
                  <a:r>
                    <a:rPr lang="en-US" altLang="ko-KR" sz="1350" b="1" dirty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Arial"/>
                      <a:ea typeface="Arial Unicode MS"/>
                      <a:cs typeface="Arial" pitchFamily="34" charset="0"/>
                    </a:rPr>
                    <a:t>Distribution</a:t>
                  </a:r>
                  <a:endParaRPr lang="ko-KR" altLang="en-US" sz="135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2858903" y="3533153"/>
                <a:ext cx="2179016" cy="750198"/>
                <a:chOff x="2588381" y="3575618"/>
                <a:chExt cx="2179016" cy="750198"/>
              </a:xfrm>
            </p:grpSpPr>
            <p:sp>
              <p:nvSpPr>
                <p:cNvPr id="19" name="Rectangle 44">
                  <a:extLst>
                    <a:ext uri="{FF2B5EF4-FFF2-40B4-BE49-F238E27FC236}">
                      <a16:creationId xmlns:a16="http://schemas.microsoft.com/office/drawing/2014/main" xmlns="" id="{9F7ACB6D-6D7E-4DC3-B79A-8ADBA55CE9C0}"/>
                    </a:ext>
                  </a:extLst>
                </p:cNvPr>
                <p:cNvSpPr/>
                <p:nvPr/>
              </p:nvSpPr>
              <p:spPr>
                <a:xfrm>
                  <a:off x="2607397" y="3575618"/>
                  <a:ext cx="2160000" cy="750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605" h="770880">
                      <a:moveTo>
                        <a:pt x="0" y="0"/>
                      </a:moveTo>
                      <a:lnTo>
                        <a:pt x="1393607" y="0"/>
                      </a:lnTo>
                      <a:lnTo>
                        <a:pt x="1393607" y="120149"/>
                      </a:lnTo>
                      <a:lnTo>
                        <a:pt x="1544030" y="120149"/>
                      </a:lnTo>
                      <a:lnTo>
                        <a:pt x="1544030" y="240"/>
                      </a:lnTo>
                      <a:lnTo>
                        <a:pt x="1856605" y="385440"/>
                      </a:lnTo>
                      <a:lnTo>
                        <a:pt x="1544030" y="770640"/>
                      </a:lnTo>
                      <a:lnTo>
                        <a:pt x="1544030" y="650731"/>
                      </a:lnTo>
                      <a:lnTo>
                        <a:pt x="1393607" y="650731"/>
                      </a:lnTo>
                      <a:lnTo>
                        <a:pt x="1393607" y="770880"/>
                      </a:lnTo>
                      <a:lnTo>
                        <a:pt x="0" y="77088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63500" cap="flat" cmpd="sng" algn="ctr">
                  <a:solidFill>
                    <a:srgbClr val="0680C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ko-KR" altLang="en-US" sz="135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D2B27EE-E1DC-49A1-8FF3-9415DC9022DF}"/>
                    </a:ext>
                  </a:extLst>
                </p:cNvPr>
                <p:cNvSpPr txBox="1"/>
                <p:nvPr/>
              </p:nvSpPr>
              <p:spPr>
                <a:xfrm>
                  <a:off x="2588381" y="3755705"/>
                  <a:ext cx="167335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0"/>
                  <a:r>
                    <a:rPr lang="en-US" altLang="ko-KR" sz="1350" b="1" dirty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Arial"/>
                      <a:ea typeface="Arial Unicode MS"/>
                      <a:cs typeface="Arial" pitchFamily="34" charset="0"/>
                    </a:rPr>
                    <a:t>Identification</a:t>
                  </a:r>
                  <a:endParaRPr lang="ko-KR" altLang="en-US" sz="135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274216" y="3531619"/>
                <a:ext cx="2160000" cy="750198"/>
                <a:chOff x="5115057" y="3592615"/>
                <a:chExt cx="2160000" cy="750198"/>
              </a:xfrm>
            </p:grpSpPr>
            <p:sp>
              <p:nvSpPr>
                <p:cNvPr id="17" name="Rectangle 44">
                  <a:extLst>
                    <a:ext uri="{FF2B5EF4-FFF2-40B4-BE49-F238E27FC236}">
                      <a16:creationId xmlns:a16="http://schemas.microsoft.com/office/drawing/2014/main" xmlns="" id="{74F674A9-0224-4C2A-8499-64AF34822805}"/>
                    </a:ext>
                  </a:extLst>
                </p:cNvPr>
                <p:cNvSpPr/>
                <p:nvPr/>
              </p:nvSpPr>
              <p:spPr>
                <a:xfrm>
                  <a:off x="5115057" y="3592615"/>
                  <a:ext cx="2160000" cy="750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605" h="770880">
                      <a:moveTo>
                        <a:pt x="0" y="0"/>
                      </a:moveTo>
                      <a:lnTo>
                        <a:pt x="1393607" y="0"/>
                      </a:lnTo>
                      <a:lnTo>
                        <a:pt x="1393607" y="120149"/>
                      </a:lnTo>
                      <a:lnTo>
                        <a:pt x="1544030" y="120149"/>
                      </a:lnTo>
                      <a:lnTo>
                        <a:pt x="1544030" y="240"/>
                      </a:lnTo>
                      <a:lnTo>
                        <a:pt x="1856605" y="385440"/>
                      </a:lnTo>
                      <a:lnTo>
                        <a:pt x="1544030" y="770640"/>
                      </a:lnTo>
                      <a:lnTo>
                        <a:pt x="1544030" y="650731"/>
                      </a:lnTo>
                      <a:lnTo>
                        <a:pt x="1393607" y="650731"/>
                      </a:lnTo>
                      <a:lnTo>
                        <a:pt x="1393607" y="770880"/>
                      </a:lnTo>
                      <a:lnTo>
                        <a:pt x="0" y="77088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63500" cap="flat" cmpd="sng" algn="ctr">
                  <a:solidFill>
                    <a:srgbClr val="90C22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ko-KR" altLang="en-US" sz="135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2D4F939A-7A16-46E8-89A9-7D77452A9302}"/>
                    </a:ext>
                  </a:extLst>
                </p:cNvPr>
                <p:cNvSpPr txBox="1"/>
                <p:nvPr/>
              </p:nvSpPr>
              <p:spPr>
                <a:xfrm>
                  <a:off x="5211152" y="3766051"/>
                  <a:ext cx="138977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0"/>
                  <a:r>
                    <a:rPr lang="en-US" altLang="ko-KR" sz="1350" b="1" dirty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Arial"/>
                      <a:ea typeface="Arial Unicode MS"/>
                      <a:cs typeface="Arial" pitchFamily="34" charset="0"/>
                    </a:rPr>
                    <a:t>Packaging</a:t>
                  </a:r>
                  <a:endParaRPr lang="ko-KR" altLang="en-US" sz="135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2440049" y="943320"/>
                <a:ext cx="1620000" cy="968415"/>
                <a:chOff x="2047417" y="919208"/>
                <a:chExt cx="2067318" cy="1155989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2047417" y="1000874"/>
                  <a:ext cx="2067318" cy="10743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9081" y="919208"/>
                  <a:ext cx="1837616" cy="918808"/>
                </a:xfrm>
                <a:prstGeom prst="rect">
                  <a:avLst/>
                </a:prstGeom>
              </p:spPr>
            </p:pic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216" y="2579591"/>
                <a:ext cx="1440000" cy="720000"/>
              </a:xfrm>
              <a:prstGeom prst="rect">
                <a:avLst/>
              </a:prstGeom>
            </p:spPr>
          </p:pic>
          <p:sp>
            <p:nvSpPr>
              <p:cNvPr id="51" name="아래쪽 화살표 50"/>
              <p:cNvSpPr/>
              <p:nvPr/>
            </p:nvSpPr>
            <p:spPr>
              <a:xfrm>
                <a:off x="3080279" y="1904379"/>
                <a:ext cx="402337" cy="1608079"/>
              </a:xfrm>
              <a:prstGeom prst="downArrow">
                <a:avLst>
                  <a:gd name="adj1" fmla="val 7894"/>
                  <a:gd name="adj2" fmla="val 4122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76317" y="1904379"/>
                <a:ext cx="1283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Franklin Gothic Demi" panose="020B0703020102020204" pitchFamily="34" charset="0"/>
                    <a:ea typeface="Segoe UI Black" panose="020B0A02040204020203" pitchFamily="34" charset="0"/>
                  </a:rPr>
                  <a:t>Input</a:t>
                </a:r>
                <a:endParaRPr lang="ko-KR" altLang="en-US" sz="1200">
                  <a:solidFill>
                    <a:prstClr val="black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3" name="아래쪽 화살표 52"/>
              <p:cNvSpPr/>
              <p:nvPr/>
            </p:nvSpPr>
            <p:spPr>
              <a:xfrm>
                <a:off x="8811921" y="4311003"/>
                <a:ext cx="402337" cy="1226479"/>
              </a:xfrm>
              <a:prstGeom prst="downArrow">
                <a:avLst>
                  <a:gd name="adj1" fmla="val 7894"/>
                  <a:gd name="adj2" fmla="val 3672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371405" y="5035581"/>
                <a:ext cx="1283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Franklin Gothic Demi" panose="020B0703020102020204" pitchFamily="34" charset="0"/>
                    <a:ea typeface="Segoe UI Black" panose="020B0A02040204020203" pitchFamily="34" charset="0"/>
                  </a:rPr>
                  <a:t>Output</a:t>
                </a:r>
                <a:endParaRPr lang="ko-KR" altLang="en-US" sz="1200">
                  <a:solidFill>
                    <a:prstClr val="black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8148690" y="5551164"/>
                <a:ext cx="1620000" cy="900895"/>
                <a:chOff x="8207450" y="5592568"/>
                <a:chExt cx="1620000" cy="900895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8207450" y="5592568"/>
                  <a:ext cx="1620000" cy="90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C1C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8207450" y="5622455"/>
                  <a:ext cx="1620000" cy="87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ko-KR" sz="1350" dirty="0">
                      <a:solidFill>
                        <a:prstClr val="black"/>
                      </a:solidFill>
                      <a:latin typeface="Franklin Gothic Demi" panose="020B0703020102020204" pitchFamily="34" charset="0"/>
                      <a:ea typeface="Segoe UI Black" panose="020B0A02040204020203" pitchFamily="34" charset="0"/>
                    </a:rPr>
                    <a:t>OSS Distribution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altLang="ko-KR" sz="1350" dirty="0">
                      <a:solidFill>
                        <a:prstClr val="black"/>
                      </a:solidFill>
                      <a:latin typeface="Franklin Gothic Demi" panose="020B0703020102020204" pitchFamily="34" charset="0"/>
                      <a:ea typeface="Segoe UI Black" panose="020B0A02040204020203" pitchFamily="34" charset="0"/>
                    </a:rPr>
                    <a:t>Site</a:t>
                  </a:r>
                  <a:endParaRPr lang="ko-KR" altLang="en-US" sz="1350">
                    <a:solidFill>
                      <a:prstClr val="black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l="7971"/>
            <a:stretch/>
          </p:blipFill>
          <p:spPr>
            <a:xfrm>
              <a:off x="4576881" y="2360056"/>
              <a:ext cx="677629" cy="24681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83"/>
            <a:stretch/>
          </p:blipFill>
          <p:spPr>
            <a:xfrm>
              <a:off x="1825548" y="1410347"/>
              <a:ext cx="923128" cy="20569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LG</a:t>
            </a:r>
            <a:r>
              <a:rPr lang="ko-KR" altLang="en-US" smtClean="0"/>
              <a:t>전자 </a:t>
            </a:r>
            <a:r>
              <a:rPr lang="en-US" altLang="ko-KR" dirty="0"/>
              <a:t>Open </a:t>
            </a:r>
            <a:r>
              <a:rPr lang="en-US" altLang="ko-KR" dirty="0" smtClean="0"/>
              <a:t>Source </a:t>
            </a:r>
            <a:r>
              <a:rPr lang="ko-KR" altLang="en-US" smtClean="0"/>
              <a:t>공개 프로젝트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069960" y="1281929"/>
            <a:ext cx="1487156" cy="9000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Scanner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1478796" y="2173568"/>
            <a:ext cx="6548096" cy="3326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rgbClr val="C1C1C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prstClr val="white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822025" y="3914029"/>
            <a:ext cx="5894413" cy="1031331"/>
          </a:xfrm>
          <a:prstGeom prst="roundRect">
            <a:avLst>
              <a:gd name="adj" fmla="val 6536"/>
            </a:avLst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prstClr val="white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280399" y="1102693"/>
            <a:ext cx="1084455" cy="930462"/>
            <a:chOff x="5477184" y="1074210"/>
            <a:chExt cx="1174826" cy="1008000"/>
          </a:xfrm>
        </p:grpSpPr>
        <p:sp>
          <p:nvSpPr>
            <p:cNvPr id="137" name="Oval 151">
              <a:extLst>
                <a:ext uri="{FF2B5EF4-FFF2-40B4-BE49-F238E27FC236}">
                  <a16:creationId xmlns:a16="http://schemas.microsoft.com/office/drawing/2014/main" xmlns="" id="{D57FE4AE-97CB-4D63-B5A6-3D0DBFD723D2}"/>
                </a:ext>
              </a:extLst>
            </p:cNvPr>
            <p:cNvSpPr/>
            <p:nvPr/>
          </p:nvSpPr>
          <p:spPr>
            <a:xfrm>
              <a:off x="5555138" y="1074210"/>
              <a:ext cx="1008000" cy="1008000"/>
            </a:xfrm>
            <a:prstGeom prst="ellipse">
              <a:avLst/>
            </a:prstGeom>
            <a:solidFill>
              <a:srgbClr val="5768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2492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BCB1E8B-9EB6-43BD-AE60-1BA9EE53C310}"/>
                </a:ext>
              </a:extLst>
            </p:cNvPr>
            <p:cNvSpPr txBox="1"/>
            <p:nvPr/>
          </p:nvSpPr>
          <p:spPr>
            <a:xfrm>
              <a:off x="5477184" y="1378855"/>
              <a:ext cx="1174826" cy="3447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 sz="1400" b="1">
                  <a:solidFill>
                    <a:schemeClr val="lt1"/>
                  </a:solidFill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sz="1200" kern="0" dirty="0">
                  <a:solidFill>
                    <a:prstClr val="white"/>
                  </a:solidFill>
                </a:rPr>
                <a:t>Dependency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551296" y="1102693"/>
            <a:ext cx="930462" cy="930462"/>
            <a:chOff x="7937324" y="1074210"/>
            <a:chExt cx="1008000" cy="1008000"/>
          </a:xfrm>
        </p:grpSpPr>
        <p:sp>
          <p:nvSpPr>
            <p:cNvPr id="140" name="Oval 153">
              <a:extLst>
                <a:ext uri="{FF2B5EF4-FFF2-40B4-BE49-F238E27FC236}">
                  <a16:creationId xmlns:a16="http://schemas.microsoft.com/office/drawing/2014/main" xmlns="" id="{5458D9B1-5151-4BAD-BC5C-57B2BBD726E8}"/>
                </a:ext>
              </a:extLst>
            </p:cNvPr>
            <p:cNvSpPr/>
            <p:nvPr/>
          </p:nvSpPr>
          <p:spPr>
            <a:xfrm>
              <a:off x="7937324" y="1074210"/>
              <a:ext cx="1008000" cy="1008000"/>
            </a:xfrm>
            <a:prstGeom prst="ellipse">
              <a:avLst/>
            </a:prstGeom>
            <a:solidFill>
              <a:srgbClr val="5768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2492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85BD2CF2-47E6-4412-AD7B-3F3A7BE77488}"/>
                </a:ext>
              </a:extLst>
            </p:cNvPr>
            <p:cNvSpPr txBox="1"/>
            <p:nvPr/>
          </p:nvSpPr>
          <p:spPr>
            <a:xfrm>
              <a:off x="8011543" y="1397321"/>
              <a:ext cx="859561" cy="30777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 sz="1400" b="1">
                  <a:solidFill>
                    <a:schemeClr val="lt1"/>
                  </a:solidFill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sz="1292" kern="0" dirty="0">
                  <a:solidFill>
                    <a:prstClr val="white"/>
                  </a:solidFill>
                </a:rPr>
                <a:t>Binary</a:t>
              </a:r>
            </a:p>
          </p:txBody>
        </p:sp>
      </p:grpSp>
      <p:cxnSp>
        <p:nvCxnSpPr>
          <p:cNvPr id="142" name="Straight Arrow Connector 176">
            <a:extLst>
              <a:ext uri="{FF2B5EF4-FFF2-40B4-BE49-F238E27FC236}">
                <a16:creationId xmlns:a16="http://schemas.microsoft.com/office/drawing/2014/main" xmlns="" id="{67122F8E-0D9F-422C-9B78-A623F39D142F}"/>
              </a:ext>
            </a:extLst>
          </p:cNvPr>
          <p:cNvCxnSpPr>
            <a:cxnSpLocks/>
            <a:stCxn id="145" idx="6"/>
            <a:endCxn id="137" idx="2"/>
          </p:cNvCxnSpPr>
          <p:nvPr/>
        </p:nvCxnSpPr>
        <p:spPr>
          <a:xfrm>
            <a:off x="3011920" y="1567924"/>
            <a:ext cx="1340437" cy="0"/>
          </a:xfrm>
          <a:prstGeom prst="straightConnector1">
            <a:avLst/>
          </a:prstGeom>
          <a:noFill/>
          <a:ln w="25400" cap="flat" cmpd="sng" algn="ctr">
            <a:solidFill>
              <a:srgbClr val="A5A5A5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43" name="Straight Arrow Connector 177">
            <a:extLst>
              <a:ext uri="{FF2B5EF4-FFF2-40B4-BE49-F238E27FC236}">
                <a16:creationId xmlns:a16="http://schemas.microsoft.com/office/drawing/2014/main" xmlns="" id="{E5C5A30A-C7BA-4636-B0AC-B22E7AEADBED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5282818" y="1567924"/>
            <a:ext cx="1268479" cy="0"/>
          </a:xfrm>
          <a:prstGeom prst="straightConnector1">
            <a:avLst/>
          </a:prstGeom>
          <a:noFill/>
          <a:ln w="25400" cap="flat" cmpd="sng" algn="ctr">
            <a:solidFill>
              <a:srgbClr val="A5A5A5"/>
            </a:solidFill>
            <a:prstDash val="sysDot"/>
            <a:miter lim="800000"/>
            <a:tailEnd type="triangle" w="lg" len="lg"/>
          </a:ln>
          <a:effectLst/>
        </p:spPr>
      </p:cxnSp>
      <p:grpSp>
        <p:nvGrpSpPr>
          <p:cNvPr id="144" name="그룹 143"/>
          <p:cNvGrpSpPr/>
          <p:nvPr/>
        </p:nvGrpSpPr>
        <p:grpSpPr>
          <a:xfrm>
            <a:off x="2066859" y="1102693"/>
            <a:ext cx="945060" cy="930462"/>
            <a:chOff x="3035100" y="984208"/>
            <a:chExt cx="1023815" cy="1008000"/>
          </a:xfrm>
        </p:grpSpPr>
        <p:sp>
          <p:nvSpPr>
            <p:cNvPr id="145" name="Oval 155">
              <a:extLst>
                <a:ext uri="{FF2B5EF4-FFF2-40B4-BE49-F238E27FC236}">
                  <a16:creationId xmlns:a16="http://schemas.microsoft.com/office/drawing/2014/main" xmlns="" id="{081FE7BC-49B4-4376-86F3-0596406618C5}"/>
                </a:ext>
              </a:extLst>
            </p:cNvPr>
            <p:cNvSpPr/>
            <p:nvPr/>
          </p:nvSpPr>
          <p:spPr>
            <a:xfrm>
              <a:off x="3050915" y="984208"/>
              <a:ext cx="1008000" cy="1008000"/>
            </a:xfrm>
            <a:prstGeom prst="ellipse">
              <a:avLst/>
            </a:prstGeom>
            <a:solidFill>
              <a:srgbClr val="5768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2492" kern="0">
                <a:solidFill>
                  <a:prstClr val="white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2C5F3D64-91E8-4598-9A5D-297C110DF7E5}"/>
                </a:ext>
              </a:extLst>
            </p:cNvPr>
            <p:cNvSpPr txBox="1"/>
            <p:nvPr/>
          </p:nvSpPr>
          <p:spPr>
            <a:xfrm>
              <a:off x="3035100" y="1336093"/>
              <a:ext cx="1008000" cy="3042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sz="1292" b="1" kern="0" dirty="0">
                  <a:solidFill>
                    <a:prstClr val="white"/>
                  </a:solidFill>
                  <a:cs typeface="Arial" pitchFamily="34" charset="0"/>
                </a:rPr>
                <a:t>Source Code</a:t>
              </a: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572544" y="4844978"/>
            <a:ext cx="2368955" cy="710511"/>
            <a:chOff x="5024043" y="4385527"/>
            <a:chExt cx="2566368" cy="769720"/>
          </a:xfrm>
        </p:grpSpPr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43" y="4385527"/>
              <a:ext cx="1440000" cy="769720"/>
            </a:xfrm>
            <a:prstGeom prst="rect">
              <a:avLst/>
            </a:prstGeom>
          </p:spPr>
        </p:pic>
        <p:sp>
          <p:nvSpPr>
            <p:cNvPr id="149" name="TextBox 148"/>
            <p:cNvSpPr txBox="1"/>
            <p:nvPr/>
          </p:nvSpPr>
          <p:spPr>
            <a:xfrm>
              <a:off x="6397440" y="4597491"/>
              <a:ext cx="1192971" cy="37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latin typeface="Montserrat" panose="00000800000000000000" pitchFamily="2" charset="0"/>
                  <a:ea typeface="Segoe UI Black" panose="020B0A02040204020203" pitchFamily="34" charset="0"/>
                </a:defRPr>
              </a:lvl1pPr>
            </a:lstStyle>
            <a:p>
              <a:pPr latinLnBrk="0">
                <a:defRPr/>
              </a:pPr>
              <a:endParaRPr lang="ko-KR" altLang="en-US" sz="1662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1822025" y="2368899"/>
            <a:ext cx="1499513" cy="1276145"/>
          </a:xfrm>
          <a:prstGeom prst="roundRect">
            <a:avLst>
              <a:gd name="adj" fmla="val 7330"/>
            </a:avLst>
          </a:prstGeom>
          <a:solidFill>
            <a:srgbClr val="4472C4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2C5F3D64-91E8-4598-9A5D-297C110DF7E5}"/>
              </a:ext>
            </a:extLst>
          </p:cNvPr>
          <p:cNvSpPr txBox="1"/>
          <p:nvPr/>
        </p:nvSpPr>
        <p:spPr>
          <a:xfrm>
            <a:off x="2169673" y="2602319"/>
            <a:ext cx="857685" cy="2507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atinLnBrk="0">
              <a:defRPr/>
            </a:pPr>
            <a:r>
              <a:rPr lang="en-US" altLang="ko-KR" sz="1292" b="1" kern="0" dirty="0">
                <a:solidFill>
                  <a:prstClr val="white"/>
                </a:solidFill>
                <a:cs typeface="Arial" pitchFamily="34" charset="0"/>
              </a:rPr>
              <a:t>Source Scanner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062305" y="2368899"/>
            <a:ext cx="1499513" cy="1276145"/>
          </a:xfrm>
          <a:prstGeom prst="roundRect">
            <a:avLst>
              <a:gd name="adj" fmla="val 6826"/>
            </a:avLst>
          </a:prstGeom>
          <a:solidFill>
            <a:srgbClr val="FFC00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2C5F3D64-91E8-4598-9A5D-297C110DF7E5}"/>
              </a:ext>
            </a:extLst>
          </p:cNvPr>
          <p:cNvSpPr txBox="1"/>
          <p:nvPr/>
        </p:nvSpPr>
        <p:spPr>
          <a:xfrm>
            <a:off x="4178023" y="2531977"/>
            <a:ext cx="1307831" cy="2507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atinLnBrk="0">
              <a:defRPr/>
            </a:pPr>
            <a:r>
              <a:rPr lang="en-US" altLang="ko-KR" sz="1292" b="1" kern="0" dirty="0">
                <a:solidFill>
                  <a:prstClr val="white"/>
                </a:solidFill>
                <a:cs typeface="Arial" pitchFamily="34" charset="0"/>
              </a:rPr>
              <a:t>Dependency Scanner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216924" y="2354586"/>
            <a:ext cx="1499513" cy="1290457"/>
          </a:xfrm>
          <a:prstGeom prst="roundRect">
            <a:avLst>
              <a:gd name="adj" fmla="val 11299"/>
            </a:avLst>
          </a:prstGeom>
          <a:solidFill>
            <a:srgbClr val="ED7D31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2C5F3D64-91E8-4598-9A5D-297C110DF7E5}"/>
              </a:ext>
            </a:extLst>
          </p:cNvPr>
          <p:cNvSpPr txBox="1"/>
          <p:nvPr/>
        </p:nvSpPr>
        <p:spPr>
          <a:xfrm>
            <a:off x="6585137" y="2851457"/>
            <a:ext cx="857685" cy="2507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atinLnBrk="0">
              <a:defRPr/>
            </a:pPr>
            <a:r>
              <a:rPr lang="en-US" altLang="ko-KR" sz="1292" b="1" kern="0" dirty="0">
                <a:solidFill>
                  <a:prstClr val="white"/>
                </a:solidFill>
                <a:cs typeface="Arial" pitchFamily="34" charset="0"/>
              </a:rPr>
              <a:t>Binary Scanner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3859724" y="4098411"/>
            <a:ext cx="1499513" cy="691200"/>
            <a:chOff x="5021453" y="4319571"/>
            <a:chExt cx="1624472" cy="748800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5021453" y="4319571"/>
              <a:ext cx="1624472" cy="748800"/>
            </a:xfrm>
            <a:prstGeom prst="roundRect">
              <a:avLst>
                <a:gd name="adj" fmla="val 12641"/>
              </a:avLst>
            </a:prstGeom>
            <a:solidFill>
              <a:srgbClr val="07A39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662" kern="0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2C5F3D64-91E8-4598-9A5D-297C110DF7E5}"/>
                </a:ext>
              </a:extLst>
            </p:cNvPr>
            <p:cNvSpPr txBox="1"/>
            <p:nvPr/>
          </p:nvSpPr>
          <p:spPr>
            <a:xfrm>
              <a:off x="5369109" y="4553265"/>
              <a:ext cx="929159" cy="2716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sz="1292" b="1" kern="0" dirty="0">
                  <a:solidFill>
                    <a:prstClr val="white"/>
                  </a:solidFill>
                  <a:cs typeface="Arial" pitchFamily="34" charset="0"/>
                </a:rPr>
                <a:t>Android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788081" y="4088631"/>
            <a:ext cx="1499513" cy="691200"/>
            <a:chOff x="7110506" y="4308976"/>
            <a:chExt cx="1624472" cy="748800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110506" y="4308976"/>
              <a:ext cx="1624472" cy="748800"/>
            </a:xfrm>
            <a:prstGeom prst="roundRect">
              <a:avLst>
                <a:gd name="adj" fmla="val 11299"/>
              </a:avLst>
            </a:prstGeom>
            <a:solidFill>
              <a:srgbClr val="90C22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662" kern="0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2C5F3D64-91E8-4598-9A5D-297C110DF7E5}"/>
                </a:ext>
              </a:extLst>
            </p:cNvPr>
            <p:cNvSpPr txBox="1"/>
            <p:nvPr/>
          </p:nvSpPr>
          <p:spPr>
            <a:xfrm>
              <a:off x="7458163" y="4547560"/>
              <a:ext cx="929159" cy="2716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sz="1292" b="1" kern="0" dirty="0" err="1">
                  <a:solidFill>
                    <a:prstClr val="white"/>
                  </a:solidFill>
                  <a:cs typeface="Arial" pitchFamily="34" charset="0"/>
                </a:rPr>
                <a:t>Yocto</a:t>
              </a:r>
              <a:endParaRPr lang="en-US" altLang="ko-KR" sz="1292" b="1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6BCB1E8B-9EB6-43BD-AE60-1BA9EE53C310}"/>
              </a:ext>
            </a:extLst>
          </p:cNvPr>
          <p:cNvSpPr txBox="1"/>
          <p:nvPr/>
        </p:nvSpPr>
        <p:spPr>
          <a:xfrm>
            <a:off x="2123391" y="4275134"/>
            <a:ext cx="1084455" cy="31819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ctr">
              <a:defRPr sz="1400" b="1">
                <a:solidFill>
                  <a:schemeClr val="lt1"/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atinLnBrk="0">
              <a:defRPr/>
            </a:pPr>
            <a:r>
              <a:rPr lang="en-US" altLang="ko-KR" sz="1292" kern="0" dirty="0">
                <a:solidFill>
                  <a:prstClr val="black"/>
                </a:solidFill>
              </a:rPr>
              <a:t>Platform </a:t>
            </a:r>
          </a:p>
          <a:p>
            <a:pPr latinLnBrk="0">
              <a:defRPr/>
            </a:pPr>
            <a:r>
              <a:rPr lang="en-US" altLang="ko-KR" sz="1292" kern="0" dirty="0">
                <a:solidFill>
                  <a:prstClr val="black"/>
                </a:solidFill>
              </a:rPr>
              <a:t>specific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131647" y="2998431"/>
            <a:ext cx="426247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089221" y="2961577"/>
            <a:ext cx="506848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8" b="1" kern="0" dirty="0" err="1">
                <a:solidFill>
                  <a:prstClr val="white"/>
                </a:solidFill>
                <a:cs typeface="Arial" pitchFamily="34" charset="0"/>
              </a:rPr>
              <a:t>npm</a:t>
            </a:r>
            <a:endParaRPr lang="ko-KR" altLang="en-US" sz="1108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589208" y="2989629"/>
            <a:ext cx="426247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546782" y="2952776"/>
            <a:ext cx="506848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8" b="1" kern="0" dirty="0">
                <a:solidFill>
                  <a:prstClr val="white"/>
                </a:solidFill>
                <a:cs typeface="Arial" pitchFamily="34" charset="0"/>
              </a:rPr>
              <a:t>pip</a:t>
            </a:r>
            <a:endParaRPr lang="ko-KR" altLang="en-US" sz="1108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046467" y="2981064"/>
            <a:ext cx="472925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964281" y="2944211"/>
            <a:ext cx="624452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  <a:cs typeface="Arial" pitchFamily="34" charset="0"/>
              </a:rPr>
              <a:t>maven</a:t>
            </a:r>
            <a:endParaRPr lang="ko-KR" altLang="en-US" sz="1100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141358" y="3301741"/>
            <a:ext cx="426247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035389" y="3264887"/>
            <a:ext cx="633808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8" b="1" kern="0" dirty="0" err="1">
                <a:solidFill>
                  <a:prstClr val="white"/>
                </a:solidFill>
                <a:cs typeface="Arial" pitchFamily="34" charset="0"/>
              </a:rPr>
              <a:t>gradle</a:t>
            </a:r>
            <a:endParaRPr lang="ko-KR" altLang="en-US" sz="1108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4594522" y="3292940"/>
            <a:ext cx="426247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488552" y="3256086"/>
            <a:ext cx="633808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8" b="1" kern="0" dirty="0">
                <a:solidFill>
                  <a:prstClr val="white"/>
                </a:solidFill>
                <a:cs typeface="Arial" pitchFamily="34" charset="0"/>
              </a:rPr>
              <a:t>pods</a:t>
            </a:r>
            <a:endParaRPr lang="ko-KR" altLang="en-US" sz="1108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059606" y="3293235"/>
            <a:ext cx="426247" cy="256050"/>
          </a:xfrm>
          <a:prstGeom prst="roundRect">
            <a:avLst>
              <a:gd name="adj" fmla="val 24384"/>
            </a:avLst>
          </a:prstGeom>
          <a:solidFill>
            <a:srgbClr val="FFC000">
              <a:lumMod val="75000"/>
            </a:srgb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 dirty="0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953637" y="3256381"/>
            <a:ext cx="633808" cy="28410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8" b="1" kern="0" dirty="0">
                <a:solidFill>
                  <a:prstClr val="white"/>
                </a:solidFill>
                <a:cs typeface="Arial" pitchFamily="34" charset="0"/>
              </a:rPr>
              <a:t>∙∙∙</a:t>
            </a:r>
            <a:endParaRPr lang="ko-KR" altLang="en-US" sz="1108" b="1" kern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9" name="아래쪽 화살표 178"/>
          <p:cNvSpPr/>
          <p:nvPr/>
        </p:nvSpPr>
        <p:spPr>
          <a:xfrm>
            <a:off x="2360712" y="2033154"/>
            <a:ext cx="371388" cy="324819"/>
          </a:xfrm>
          <a:prstGeom prst="downArrow">
            <a:avLst>
              <a:gd name="adj1" fmla="val 37864"/>
              <a:gd name="adj2" fmla="val 41222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prstClr val="white"/>
              </a:solidFill>
            </a:endParaRPr>
          </a:p>
        </p:txBody>
      </p:sp>
      <p:sp>
        <p:nvSpPr>
          <p:cNvPr id="180" name="아래쪽 화살표 179"/>
          <p:cNvSpPr/>
          <p:nvPr/>
        </p:nvSpPr>
        <p:spPr>
          <a:xfrm>
            <a:off x="4631892" y="2033824"/>
            <a:ext cx="371388" cy="324819"/>
          </a:xfrm>
          <a:prstGeom prst="downArrow">
            <a:avLst>
              <a:gd name="adj1" fmla="val 37864"/>
              <a:gd name="adj2" fmla="val 41222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prstClr val="white"/>
              </a:solidFill>
            </a:endParaRPr>
          </a:p>
        </p:txBody>
      </p:sp>
      <p:sp>
        <p:nvSpPr>
          <p:cNvPr id="181" name="아래쪽 화살표 180"/>
          <p:cNvSpPr/>
          <p:nvPr/>
        </p:nvSpPr>
        <p:spPr>
          <a:xfrm>
            <a:off x="6828284" y="2033154"/>
            <a:ext cx="371388" cy="324819"/>
          </a:xfrm>
          <a:prstGeom prst="downArrow">
            <a:avLst>
              <a:gd name="adj1" fmla="val 37864"/>
              <a:gd name="adj2" fmla="val 41222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62" kern="0">
              <a:solidFill>
                <a:prstClr val="white"/>
              </a:solidFill>
            </a:endParaRPr>
          </a:p>
        </p:txBody>
      </p:sp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12183" b="12730"/>
          <a:stretch/>
        </p:blipFill>
        <p:spPr>
          <a:xfrm>
            <a:off x="4921022" y="5111094"/>
            <a:ext cx="1066662" cy="2164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936153" y="2289544"/>
            <a:ext cx="1752692" cy="147438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39458" y="3109089"/>
            <a:ext cx="857864" cy="256050"/>
          </a:xfrm>
          <a:prstGeom prst="roundRect">
            <a:avLst>
              <a:gd name="adj" fmla="val 24384"/>
            </a:avLst>
          </a:prstGeom>
          <a:solidFill>
            <a:srgbClr val="8DA9DB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 err="1">
                <a:solidFill>
                  <a:prstClr val="white"/>
                </a:solidFill>
                <a:cs typeface="Arial" pitchFamily="34" charset="0"/>
              </a:rPr>
              <a:t>Scancode</a:t>
            </a:r>
            <a:endParaRPr lang="ko-KR" altLang="en-US" sz="1100" b="1" kern="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</a:t>
            </a:r>
            <a:r>
              <a:rPr lang="en-US" altLang="ko-KR" dirty="0"/>
              <a:t>Dependency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Repository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github.com/LGE-OSS/fosslight_dependency</a:t>
            </a:r>
            <a:endParaRPr lang="en-US" altLang="ko-KR" dirty="0" smtClean="0"/>
          </a:p>
          <a:p>
            <a:r>
              <a:rPr lang="en-US" altLang="ko-KR" dirty="0" smtClean="0"/>
              <a:t>Description : Package </a:t>
            </a:r>
            <a:r>
              <a:rPr lang="en-US" altLang="ko-KR" dirty="0"/>
              <a:t>manager</a:t>
            </a:r>
            <a:r>
              <a:rPr lang="ko-KR" altLang="en-US" dirty="0"/>
              <a:t>를 이용하는 개발 환경에서 </a:t>
            </a:r>
            <a:r>
              <a:rPr lang="en-US" altLang="ko-KR" dirty="0"/>
              <a:t>Dependency </a:t>
            </a:r>
            <a:r>
              <a:rPr lang="ko-KR" altLang="en-US" dirty="0"/>
              <a:t>목록에 대해 </a:t>
            </a:r>
            <a:r>
              <a:rPr lang="en-US" altLang="ko-KR" dirty="0"/>
              <a:t>OSS </a:t>
            </a:r>
            <a:r>
              <a:rPr lang="ko-KR" altLang="en-US" dirty="0"/>
              <a:t>정보</a:t>
            </a:r>
            <a:r>
              <a:rPr lang="ko-KR" altLang="en-US"/>
              <a:t> </a:t>
            </a:r>
            <a:r>
              <a:rPr lang="ko-KR" altLang="en-US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Language : Python</a:t>
            </a:r>
          </a:p>
          <a:p>
            <a:r>
              <a:rPr lang="en-US" altLang="ko-KR" dirty="0" smtClean="0"/>
              <a:t>License : Apache-2.0</a:t>
            </a:r>
          </a:p>
        </p:txBody>
      </p:sp>
    </p:spTree>
    <p:extLst>
      <p:ext uri="{BB962C8B-B14F-4D97-AF65-F5344CB8AC3E}">
        <p14:creationId xmlns:p14="http://schemas.microsoft.com/office/powerpoint/2010/main" val="34516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Package </a:t>
            </a:r>
            <a:r>
              <a:rPr lang="en-US" altLang="ko-KR" dirty="0" smtClean="0">
                <a:solidFill>
                  <a:srgbClr val="000000"/>
                </a:solidFill>
              </a:rPr>
              <a:t>manager</a:t>
            </a:r>
            <a:r>
              <a:rPr lang="ko-KR" altLang="en-US" smtClean="0">
                <a:solidFill>
                  <a:srgbClr val="000000"/>
                </a:solidFill>
              </a:rPr>
              <a:t>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Package manager : package</a:t>
            </a:r>
            <a:r>
              <a:rPr lang="ko-KR" altLang="en-US"/>
              <a:t>들의 다운로드</a:t>
            </a:r>
            <a:r>
              <a:rPr lang="en-US" altLang="ko-KR" dirty="0"/>
              <a:t>, </a:t>
            </a:r>
            <a:r>
              <a:rPr lang="ko-KR" altLang="en-US"/>
              <a:t>설치</a:t>
            </a:r>
            <a:r>
              <a:rPr lang="en-US" altLang="ko-KR" dirty="0"/>
              <a:t>, </a:t>
            </a:r>
            <a:r>
              <a:rPr lang="ko-KR" altLang="en-US"/>
              <a:t>업데이트 및 패키지 간의 의존성과 버전 정보를 관리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/>
              <a:t>언어에 따라 다양한 </a:t>
            </a:r>
            <a:r>
              <a:rPr lang="en-US" altLang="ko-KR" dirty="0"/>
              <a:t>package manager</a:t>
            </a:r>
            <a:r>
              <a:rPr lang="ko-KR" altLang="en-US"/>
              <a:t>가 </a:t>
            </a:r>
            <a:r>
              <a:rPr lang="ko-KR" altLang="en-US" smtClean="0"/>
              <a:t>존재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 descr="mave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10" y="1852869"/>
            <a:ext cx="2088232" cy="5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79" y="1972802"/>
            <a:ext cx="2448272" cy="6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73" y="2968341"/>
            <a:ext cx="2587397" cy="539041"/>
          </a:xfrm>
          <a:prstGeom prst="rect">
            <a:avLst/>
          </a:prstGeom>
          <a:solidFill>
            <a:srgbClr val="FFFF66"/>
          </a:solidFill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94" y="4017269"/>
            <a:ext cx="669903" cy="671209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827" y="3137829"/>
            <a:ext cx="2088231" cy="8120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862" y="4430651"/>
            <a:ext cx="1935896" cy="16170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8" descr="nuget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75" y="1499776"/>
            <a:ext cx="1656184" cy="5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ê´ë ¨ ì´ë¯¸ì§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59" y="4221089"/>
            <a:ext cx="1364832" cy="16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package manager remote repository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487" y="4879165"/>
            <a:ext cx="1747875" cy="10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Dependency</a:t>
            </a:r>
            <a:r>
              <a:rPr lang="ko-KR" altLang="en-US">
                <a:solidFill>
                  <a:srgbClr val="000000"/>
                </a:solidFill>
              </a:rPr>
              <a:t>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400" dirty="0"/>
              <a:t>Dependency : </a:t>
            </a:r>
            <a:r>
              <a:rPr lang="ko-KR" altLang="en-US" sz="1400"/>
              <a:t>프로그램이 실행되기 위해 다른 일부를 요구할 때를 의미함</a:t>
            </a: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27" y="1522120"/>
            <a:ext cx="291154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Support</a:t>
            </a:r>
            <a:r>
              <a:rPr lang="ko-KR" altLang="en-US" smtClean="0"/>
              <a:t> </a:t>
            </a:r>
            <a:r>
              <a:rPr lang="en-US" altLang="ko-KR" dirty="0" smtClean="0"/>
              <a:t>package manager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err="1"/>
              <a:t>Gradle</a:t>
            </a:r>
            <a:r>
              <a:rPr lang="en-US" altLang="ko-KR" b="0" dirty="0"/>
              <a:t> (Java), Maven (Java), NPM (Node.js), PIP (Python), Pub (Dart with flutter) </a:t>
            </a:r>
            <a:r>
              <a:rPr lang="ko-KR" altLang="en-US" b="0"/>
              <a:t>지원</a:t>
            </a: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75159" y="1478364"/>
            <a:ext cx="2813509" cy="3901273"/>
            <a:chOff x="1213424" y="1404256"/>
            <a:chExt cx="2813509" cy="39012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13424" y="1404256"/>
              <a:ext cx="2813509" cy="3901273"/>
            </a:xfrm>
            <a:prstGeom prst="roundRect">
              <a:avLst>
                <a:gd name="adj" fmla="val 6826"/>
              </a:avLst>
            </a:prstGeom>
            <a:solidFill>
              <a:srgbClr val="FFC00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C5F3D64-91E8-4598-9A5D-297C110DF7E5}"/>
                </a:ext>
              </a:extLst>
            </p:cNvPr>
            <p:cNvSpPr txBox="1"/>
            <p:nvPr/>
          </p:nvSpPr>
          <p:spPr>
            <a:xfrm>
              <a:off x="1358759" y="1512532"/>
              <a:ext cx="2453860" cy="45683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atinLnBrk="0">
                <a:defRPr/>
              </a:pPr>
              <a:r>
                <a:rPr lang="en-US" altLang="ko-KR" b="1" kern="0" dirty="0" err="1" smtClean="0">
                  <a:solidFill>
                    <a:prstClr val="white"/>
                  </a:solidFill>
                  <a:cs typeface="Arial" pitchFamily="34" charset="0"/>
                </a:rPr>
                <a:t>FOSSLight</a:t>
              </a:r>
              <a:r>
                <a:rPr lang="en-US" altLang="ko-KR" b="1" kern="0" dirty="0" smtClean="0">
                  <a:solidFill>
                    <a:prstClr val="white"/>
                  </a:solidFill>
                  <a:cs typeface="Arial" pitchFamily="34" charset="0"/>
                </a:rPr>
                <a:t> Dependency</a:t>
              </a:r>
              <a:endParaRPr lang="en-US" altLang="ko-KR" b="1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93248" y="2151491"/>
              <a:ext cx="2453860" cy="476238"/>
            </a:xfrm>
            <a:prstGeom prst="roundRect">
              <a:avLst>
                <a:gd name="adj" fmla="val 24384"/>
              </a:avLst>
            </a:prstGeom>
            <a:solidFill>
              <a:srgbClr val="FFC000">
                <a:lumMod val="75000"/>
              </a:srgb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62" kern="0" dirty="0" err="1" smtClean="0">
                  <a:solidFill>
                    <a:prstClr val="white"/>
                  </a:solidFill>
                </a:rPr>
                <a:t>Gradle</a:t>
              </a:r>
              <a:r>
                <a:rPr lang="en-US" altLang="ko-KR" sz="1662" kern="0" dirty="0" smtClean="0">
                  <a:solidFill>
                    <a:prstClr val="white"/>
                  </a:solidFill>
                </a:rPr>
                <a:t> (Java)</a:t>
              </a: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93248" y="2770269"/>
              <a:ext cx="2453860" cy="476238"/>
            </a:xfrm>
            <a:prstGeom prst="roundRect">
              <a:avLst>
                <a:gd name="adj" fmla="val 24384"/>
              </a:avLst>
            </a:prstGeom>
            <a:solidFill>
              <a:srgbClr val="FFC000">
                <a:lumMod val="75000"/>
              </a:srgb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62" kern="0" dirty="0">
                  <a:solidFill>
                    <a:prstClr val="white"/>
                  </a:solidFill>
                </a:rPr>
                <a:t>Maven (Java</a:t>
              </a:r>
              <a:r>
                <a:rPr lang="en-US" altLang="ko-KR" sz="1662" kern="0" dirty="0" smtClean="0">
                  <a:solidFill>
                    <a:prstClr val="white"/>
                  </a:solidFill>
                </a:rPr>
                <a:t>)</a:t>
              </a: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93248" y="3389047"/>
              <a:ext cx="2453860" cy="476238"/>
            </a:xfrm>
            <a:prstGeom prst="roundRect">
              <a:avLst>
                <a:gd name="adj" fmla="val 24384"/>
              </a:avLst>
            </a:prstGeom>
            <a:solidFill>
              <a:srgbClr val="FFC000">
                <a:lumMod val="75000"/>
              </a:srgb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62" kern="0" dirty="0">
                  <a:solidFill>
                    <a:prstClr val="white"/>
                  </a:solidFill>
                </a:rPr>
                <a:t>NPM (Node.js)</a:t>
              </a: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93248" y="4007825"/>
              <a:ext cx="2453860" cy="476238"/>
            </a:xfrm>
            <a:prstGeom prst="roundRect">
              <a:avLst>
                <a:gd name="adj" fmla="val 24384"/>
              </a:avLst>
            </a:prstGeom>
            <a:solidFill>
              <a:srgbClr val="FFC000">
                <a:lumMod val="75000"/>
              </a:srgb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62" kern="0" dirty="0">
                  <a:solidFill>
                    <a:prstClr val="white"/>
                  </a:solidFill>
                </a:rPr>
                <a:t>PIP (Python)</a:t>
              </a: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393248" y="4626603"/>
              <a:ext cx="2453860" cy="476238"/>
            </a:xfrm>
            <a:prstGeom prst="roundRect">
              <a:avLst>
                <a:gd name="adj" fmla="val 24384"/>
              </a:avLst>
            </a:prstGeom>
            <a:solidFill>
              <a:srgbClr val="FFC000">
                <a:lumMod val="75000"/>
              </a:srgb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662" kern="0" dirty="0">
                  <a:solidFill>
                    <a:prstClr val="white"/>
                  </a:solidFill>
                </a:rPr>
                <a:t>Pub (Dart with flutter)</a:t>
              </a:r>
              <a:endParaRPr lang="ko-KR" altLang="en-US" sz="1662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66405" y="2043470"/>
            <a:ext cx="3462414" cy="2809884"/>
            <a:chOff x="4766405" y="2043470"/>
            <a:chExt cx="3462414" cy="2809884"/>
          </a:xfrm>
        </p:grpSpPr>
        <p:grpSp>
          <p:nvGrpSpPr>
            <p:cNvPr id="43" name="그룹 42"/>
            <p:cNvGrpSpPr/>
            <p:nvPr/>
          </p:nvGrpSpPr>
          <p:grpSpPr>
            <a:xfrm>
              <a:off x="4766405" y="2043470"/>
              <a:ext cx="3462414" cy="2809884"/>
              <a:chOff x="4766405" y="2043470"/>
              <a:chExt cx="3462414" cy="280988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415310" y="2043470"/>
                <a:ext cx="2813509" cy="2809884"/>
                <a:chOff x="5656469" y="2184387"/>
                <a:chExt cx="2813509" cy="2809884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836294" y="3085985"/>
                  <a:ext cx="2453860" cy="476238"/>
                </a:xfrm>
                <a:prstGeom prst="roundRect">
                  <a:avLst>
                    <a:gd name="adj" fmla="val 24384"/>
                  </a:avLst>
                </a:prstGeom>
                <a:noFill/>
                <a:ln w="38100" cap="flat" cmpd="sng" algn="ctr">
                  <a:solidFill>
                    <a:srgbClr val="BF9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0">
                    <a:defRPr/>
                  </a:pPr>
                  <a:r>
                    <a:rPr lang="en-US" altLang="ko-KR" sz="1662" kern="0" dirty="0" err="1" smtClean="0">
                      <a:solidFill>
                        <a:sysClr val="windowText" lastClr="000000"/>
                      </a:solidFill>
                    </a:rPr>
                    <a:t>Cocoapods</a:t>
                  </a:r>
                  <a:r>
                    <a:rPr lang="en-US" altLang="ko-KR" sz="1662" kern="0" dirty="0" smtClean="0">
                      <a:solidFill>
                        <a:sysClr val="windowText" lastClr="000000"/>
                      </a:solidFill>
                    </a:rPr>
                    <a:t> (iOS)</a:t>
                  </a:r>
                  <a:endParaRPr lang="ko-KR" altLang="en-US" sz="1662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5836294" y="3742104"/>
                  <a:ext cx="2453860" cy="476238"/>
                </a:xfrm>
                <a:prstGeom prst="roundRect">
                  <a:avLst>
                    <a:gd name="adj" fmla="val 24384"/>
                  </a:avLst>
                </a:prstGeom>
                <a:noFill/>
                <a:ln w="38100" cap="flat" cmpd="sng" algn="ctr">
                  <a:solidFill>
                    <a:srgbClr val="BF9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0"/>
                  <a:r>
                    <a:rPr lang="en-US" altLang="ko-KR" sz="1662" kern="0" dirty="0" smtClean="0">
                      <a:solidFill>
                        <a:sysClr val="windowText" lastClr="000000"/>
                      </a:solidFill>
                    </a:rPr>
                    <a:t>Yarn (Node.js)</a:t>
                  </a:r>
                  <a:endParaRPr lang="ko-KR" altLang="en-US" sz="1662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5656469" y="2184387"/>
                  <a:ext cx="2813509" cy="2809884"/>
                </a:xfrm>
                <a:prstGeom prst="roundRect">
                  <a:avLst>
                    <a:gd name="adj" fmla="val 6826"/>
                  </a:avLst>
                </a:prstGeom>
                <a:noFill/>
                <a:ln w="28575" cap="flat" cmpd="sng" algn="ctr">
                  <a:solidFill>
                    <a:srgbClr val="FFC000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ko-KR" altLang="en-US" sz="1662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2C5F3D64-91E8-4598-9A5D-297C110DF7E5}"/>
                    </a:ext>
                  </a:extLst>
                </p:cNvPr>
                <p:cNvSpPr txBox="1"/>
                <p:nvPr/>
              </p:nvSpPr>
              <p:spPr>
                <a:xfrm>
                  <a:off x="5841897" y="2448781"/>
                  <a:ext cx="2453860" cy="45683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ko-KR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latinLnBrk="0">
                    <a:defRPr/>
                  </a:pPr>
                  <a:r>
                    <a:rPr lang="en-US" altLang="ko-KR" kern="0" dirty="0" smtClean="0">
                      <a:solidFill>
                        <a:sysClr val="windowText" lastClr="000000"/>
                      </a:solidFill>
                      <a:cs typeface="Arial" pitchFamily="34" charset="0"/>
                    </a:rPr>
                    <a:t>Will be added</a:t>
                  </a:r>
                  <a:br>
                    <a:rPr lang="en-US" altLang="ko-KR" kern="0" dirty="0" smtClean="0">
                      <a:solidFill>
                        <a:sysClr val="windowText" lastClr="000000"/>
                      </a:solidFill>
                      <a:cs typeface="Arial" pitchFamily="34" charset="0"/>
                    </a:rPr>
                  </a:br>
                  <a:r>
                    <a:rPr lang="en-US" altLang="ko-KR" kern="0" dirty="0" smtClean="0">
                      <a:solidFill>
                        <a:sysClr val="windowText" lastClr="000000"/>
                      </a:solidFill>
                      <a:cs typeface="Arial" pitchFamily="34" charset="0"/>
                    </a:rPr>
                    <a:t>or contributed</a:t>
                  </a:r>
                  <a:endParaRPr lang="en-US" altLang="ko-KR" kern="0" dirty="0">
                    <a:solidFill>
                      <a:sysClr val="windowText" lastClr="000000"/>
                    </a:solidFill>
                    <a:cs typeface="Arial" pitchFamily="34" charset="0"/>
                  </a:endParaRPr>
                </a:p>
              </p:txBody>
            </p:sp>
          </p:grpSp>
          <p:cxnSp>
            <p:nvCxnSpPr>
              <p:cNvPr id="41" name="직선 화살표 연결선 40"/>
              <p:cNvCxnSpPr>
                <a:stCxn id="37" idx="1"/>
              </p:cNvCxnSpPr>
              <p:nvPr/>
            </p:nvCxnSpPr>
            <p:spPr bwMode="auto">
              <a:xfrm flipH="1">
                <a:off x="4766405" y="3448412"/>
                <a:ext cx="64890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ysDot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2" name="모서리가 둥근 직사각형 51"/>
            <p:cNvSpPr/>
            <p:nvPr/>
          </p:nvSpPr>
          <p:spPr>
            <a:xfrm>
              <a:off x="5595135" y="4257306"/>
              <a:ext cx="2453860" cy="476238"/>
            </a:xfrm>
            <a:prstGeom prst="roundRect">
              <a:avLst>
                <a:gd name="adj" fmla="val 24384"/>
              </a:avLst>
            </a:prstGeom>
            <a:noFill/>
            <a:ln w="38100" cap="flat" cmpd="sng" algn="ctr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1662" kern="0" dirty="0" smtClean="0">
                  <a:solidFill>
                    <a:sysClr val="windowText" lastClr="000000"/>
                  </a:solidFill>
                </a:rPr>
                <a:t>∙∙∙</a:t>
              </a: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31550" y="1274596"/>
            <a:ext cx="2196001" cy="619497"/>
            <a:chOff x="629866" y="1283048"/>
            <a:chExt cx="2196001" cy="619497"/>
          </a:xfrm>
        </p:grpSpPr>
        <p:sp>
          <p:nvSpPr>
            <p:cNvPr id="18" name="Chevron 2">
              <a:extLst>
                <a:ext uri="{FF2B5EF4-FFF2-40B4-BE49-F238E27FC236}">
                  <a16:creationId xmlns:a16="http://schemas.microsoft.com/office/drawing/2014/main" xmlns="" id="{0B0A85EF-B255-467F-A98D-3FD724EEB0B5}"/>
                </a:ext>
              </a:extLst>
            </p:cNvPr>
            <p:cNvSpPr/>
            <p:nvPr/>
          </p:nvSpPr>
          <p:spPr>
            <a:xfrm>
              <a:off x="629866" y="1283048"/>
              <a:ext cx="2196001" cy="619497"/>
            </a:xfrm>
            <a:prstGeom prst="chevron">
              <a:avLst/>
            </a:prstGeom>
            <a:solidFill>
              <a:srgbClr val="57687C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8A912F-643E-4B01-B9C0-ECC54CEE749D}"/>
                </a:ext>
              </a:extLst>
            </p:cNvPr>
            <p:cNvSpPr txBox="1"/>
            <p:nvPr/>
          </p:nvSpPr>
          <p:spPr>
            <a:xfrm>
              <a:off x="920912" y="1292888"/>
              <a:ext cx="17055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600" b="1" dirty="0">
                  <a:solidFill>
                    <a:prstClr val="white"/>
                  </a:solidFill>
                  <a:latin typeface="+mn-ea"/>
                  <a:cs typeface="Arial" pitchFamily="34" charset="0"/>
                </a:rPr>
                <a:t>Package Manager </a:t>
              </a:r>
              <a:r>
                <a:rPr lang="ko-KR" altLang="en-US" sz="1600" b="1">
                  <a:solidFill>
                    <a:prstClr val="white"/>
                  </a:solidFill>
                  <a:latin typeface="+mn-ea"/>
                  <a:cs typeface="Arial" pitchFamily="34" charset="0"/>
                </a:rPr>
                <a:t>확인</a:t>
              </a:r>
              <a:endPara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/>
          </a:p>
        </p:txBody>
      </p:sp>
      <p:sp>
        <p:nvSpPr>
          <p:cNvPr id="34" name="Chevron 2">
            <a:extLst>
              <a:ext uri="{FF2B5EF4-FFF2-40B4-BE49-F238E27FC236}">
                <a16:creationId xmlns:a16="http://schemas.microsoft.com/office/drawing/2014/main" xmlns="" id="{EAC1072A-A217-41F9-AFA0-D2164CAE6135}"/>
              </a:ext>
            </a:extLst>
          </p:cNvPr>
          <p:cNvSpPr/>
          <p:nvPr/>
        </p:nvSpPr>
        <p:spPr>
          <a:xfrm>
            <a:off x="2779955" y="1283048"/>
            <a:ext cx="2196001" cy="619497"/>
          </a:xfrm>
          <a:prstGeom prst="chevron">
            <a:avLst/>
          </a:prstGeom>
          <a:solidFill>
            <a:srgbClr val="0680C3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Chevron 3">
            <a:extLst>
              <a:ext uri="{FF2B5EF4-FFF2-40B4-BE49-F238E27FC236}">
                <a16:creationId xmlns:a16="http://schemas.microsoft.com/office/drawing/2014/main" xmlns="" id="{D8CF4599-8504-4123-944A-B654B0D052EC}"/>
              </a:ext>
            </a:extLst>
          </p:cNvPr>
          <p:cNvSpPr/>
          <p:nvPr/>
        </p:nvSpPr>
        <p:spPr>
          <a:xfrm>
            <a:off x="7080133" y="1283048"/>
            <a:ext cx="2196001" cy="619497"/>
          </a:xfrm>
          <a:prstGeom prst="chevron">
            <a:avLst/>
          </a:prstGeom>
          <a:solidFill>
            <a:srgbClr val="FBA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Chevron 5">
            <a:extLst>
              <a:ext uri="{FF2B5EF4-FFF2-40B4-BE49-F238E27FC236}">
                <a16:creationId xmlns:a16="http://schemas.microsoft.com/office/drawing/2014/main" xmlns="" id="{BC49F1B6-1A30-4B43-8117-6CA5C885A4B8}"/>
              </a:ext>
            </a:extLst>
          </p:cNvPr>
          <p:cNvSpPr/>
          <p:nvPr/>
        </p:nvSpPr>
        <p:spPr>
          <a:xfrm>
            <a:off x="4930044" y="1283048"/>
            <a:ext cx="2196001" cy="619497"/>
          </a:xfrm>
          <a:prstGeom prst="chevron">
            <a:avLst/>
          </a:prstGeom>
          <a:solidFill>
            <a:srgbClr val="07A3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60B2A1-8A4D-426D-986E-9BF59C3A7373}"/>
              </a:ext>
            </a:extLst>
          </p:cNvPr>
          <p:cNvSpPr txBox="1"/>
          <p:nvPr/>
        </p:nvSpPr>
        <p:spPr>
          <a:xfrm>
            <a:off x="3082248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Dependency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분석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B1691D-87CD-454B-9789-2F6442638964}"/>
              </a:ext>
            </a:extLst>
          </p:cNvPr>
          <p:cNvSpPr txBox="1"/>
          <p:nvPr/>
        </p:nvSpPr>
        <p:spPr>
          <a:xfrm>
            <a:off x="5243584" y="1413464"/>
            <a:ext cx="17055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altLang="ko-KR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OSS </a:t>
            </a:r>
            <a:r>
              <a:rPr lang="ko-KR" altLang="en-US" sz="1600" b="1" smtClean="0">
                <a:solidFill>
                  <a:prstClr val="white"/>
                </a:solidFill>
                <a:latin typeface="+mn-ea"/>
                <a:cs typeface="Arial" pitchFamily="34" charset="0"/>
              </a:rPr>
              <a:t>정보 </a:t>
            </a:r>
            <a:r>
              <a:rPr lang="ko-KR" altLang="en-US" sz="1600" b="1">
                <a:solidFill>
                  <a:prstClr val="white"/>
                </a:solidFill>
                <a:latin typeface="+mn-ea"/>
                <a:cs typeface="Arial" pitchFamily="34" charset="0"/>
              </a:rPr>
              <a:t>확인</a:t>
            </a:r>
            <a:endParaRPr lang="ko-KR" altLang="en-US" sz="1600" b="1" dirty="0">
              <a:solidFill>
                <a:prstClr val="white"/>
              </a:solidFill>
              <a:latin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BF7F061-EEE9-42A3-A208-2B92331F6179}"/>
              </a:ext>
            </a:extLst>
          </p:cNvPr>
          <p:cNvSpPr txBox="1"/>
          <p:nvPr/>
        </p:nvSpPr>
        <p:spPr>
          <a:xfrm>
            <a:off x="7404921" y="1292888"/>
            <a:ext cx="17055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rPr>
              <a:t>결과 보고서 생성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29866" y="1283048"/>
            <a:ext cx="2196001" cy="619497"/>
            <a:chOff x="629866" y="1283048"/>
            <a:chExt cx="2196001" cy="619497"/>
          </a:xfrm>
        </p:grpSpPr>
        <p:sp>
          <p:nvSpPr>
            <p:cNvPr id="58" name="Chevron 2">
              <a:extLst>
                <a:ext uri="{FF2B5EF4-FFF2-40B4-BE49-F238E27FC236}">
                  <a16:creationId xmlns:a16="http://schemas.microsoft.com/office/drawing/2014/main" xmlns="" id="{0B0A85EF-B255-467F-A98D-3FD724EEB0B5}"/>
                </a:ext>
              </a:extLst>
            </p:cNvPr>
            <p:cNvSpPr/>
            <p:nvPr/>
          </p:nvSpPr>
          <p:spPr>
            <a:xfrm>
              <a:off x="629866" y="1283048"/>
              <a:ext cx="2196001" cy="619497"/>
            </a:xfrm>
            <a:prstGeom prst="chevron">
              <a:avLst/>
            </a:prstGeom>
            <a:solidFill>
              <a:srgbClr val="57687C"/>
            </a:solidFill>
            <a:ln w="762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48A912F-643E-4B01-B9C0-ECC54CEE749D}"/>
                </a:ext>
              </a:extLst>
            </p:cNvPr>
            <p:cNvSpPr txBox="1"/>
            <p:nvPr/>
          </p:nvSpPr>
          <p:spPr>
            <a:xfrm>
              <a:off x="920912" y="1292888"/>
              <a:ext cx="17055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600" b="1" dirty="0">
                  <a:solidFill>
                    <a:prstClr val="white"/>
                  </a:solidFill>
                  <a:latin typeface="+mn-ea"/>
                  <a:cs typeface="Arial" pitchFamily="34" charset="0"/>
                </a:rPr>
                <a:t>Package Manager </a:t>
              </a:r>
              <a:r>
                <a:rPr lang="ko-KR" altLang="en-US" sz="1600" b="1">
                  <a:solidFill>
                    <a:prstClr val="white"/>
                  </a:solidFill>
                  <a:latin typeface="+mn-ea"/>
                  <a:cs typeface="Arial" pitchFamily="34" charset="0"/>
                </a:rPr>
                <a:t>확인</a:t>
              </a:r>
              <a:endParaRPr lang="ko-KR" altLang="en-US" sz="1600" b="1" dirty="0">
                <a:solidFill>
                  <a:prstClr val="white"/>
                </a:solidFill>
                <a:latin typeface="+mn-ea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450" y="2123392"/>
            <a:ext cx="9212194" cy="369460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247657" marR="0" indent="-247657" defTabSz="844083" eaLnBrk="0" fontAlgn="base" hangingPunct="0">
              <a:lnSpc>
                <a:spcPct val="120000"/>
              </a:lnSpc>
              <a:spcBef>
                <a:spcPct val="20000"/>
              </a:spcBef>
              <a:spcAft>
                <a:spcPts val="92"/>
              </a:spcAft>
              <a:buClrTx/>
              <a:buSzTx/>
              <a:buFont typeface="Wingdings" pitchFamily="2" charset="2"/>
              <a:buChar char="q"/>
              <a:tabLst/>
              <a:defRPr kumimoji="1" sz="1477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13249" marR="0" indent="-165593" defTabSz="844083" eaLnBrk="0" fontAlgn="base" hangingPunct="0">
              <a:lnSpc>
                <a:spcPct val="120000"/>
              </a:lnSpc>
              <a:spcBef>
                <a:spcPts val="335"/>
              </a:spcBef>
              <a:spcAft>
                <a:spcPts val="92"/>
              </a:spcAft>
              <a:buClrTx/>
              <a:buSzTx/>
              <a:buFont typeface="Wingdings" pitchFamily="2" charset="2"/>
              <a:buChar char="§"/>
              <a:tabLst/>
              <a:defRPr kumimoji="1" sz="1292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663836" marR="0" indent="-167058" defTabSz="844083" eaLnBrk="0" fontAlgn="base" hangingPunct="0">
              <a:lnSpc>
                <a:spcPct val="120000"/>
              </a:lnSpc>
              <a:spcBef>
                <a:spcPts val="254"/>
              </a:spcBef>
              <a:spcAft>
                <a:spcPts val="69"/>
              </a:spcAft>
              <a:buClrTx/>
              <a:buSzTx/>
              <a:buFont typeface="Arial" pitchFamily="34" charset="0"/>
              <a:buChar char="−"/>
              <a:tabLst/>
              <a:defRPr kumimoji="1" sz="1108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929077" marR="0" indent="-165593" defTabSz="844083" eaLnBrk="0" fontAlgn="base" hangingPunct="0">
              <a:lnSpc>
                <a:spcPct val="120000"/>
              </a:lnSpc>
              <a:spcBef>
                <a:spcPts val="220"/>
              </a:spcBef>
              <a:spcAft>
                <a:spcPts val="58"/>
              </a:spcAft>
              <a:buClrTx/>
              <a:buSzTx/>
              <a:buFont typeface="Arial" pitchFamily="34" charset="0"/>
              <a:buChar char="•"/>
              <a:tabLst/>
              <a:defRPr kumimoji="1" sz="969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652995" indent="-15826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108" b="1">
                <a:latin typeface="Arial" pitchFamily="34" charset="0"/>
                <a:ea typeface="돋움" pitchFamily="50" charset="-127"/>
                <a:cs typeface="Arial" pitchFamily="34" charset="0"/>
              </a:defRPr>
            </a:lvl5pPr>
            <a:lvl6pPr marL="2075036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6pPr>
            <a:lvl7pPr marL="2497078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7pPr>
            <a:lvl8pPr marL="2919119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8pPr>
            <a:lvl9pPr marL="3341160" indent="-15826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1108" b="1"/>
            </a:lvl9pPr>
          </a:lstStyle>
          <a:p>
            <a:r>
              <a:rPr lang="en-US" altLang="ko-KR" sz="1400" dirty="0" smtClean="0"/>
              <a:t>Package </a:t>
            </a:r>
            <a:r>
              <a:rPr lang="en-US" altLang="ko-KR" sz="1400" dirty="0" smtClean="0"/>
              <a:t>manager</a:t>
            </a:r>
            <a:r>
              <a:rPr lang="ko-KR" altLang="en-US" sz="1400" smtClean="0"/>
              <a:t>별 </a:t>
            </a:r>
            <a:r>
              <a:rPr lang="en-US" altLang="ko-KR" sz="1400" dirty="0" smtClean="0"/>
              <a:t>manifest file</a:t>
            </a:r>
            <a:r>
              <a:rPr lang="ko-KR" altLang="en-US" sz="1400" smtClean="0"/>
              <a:t>을 감지</a:t>
            </a:r>
            <a:endParaRPr lang="en-US" altLang="ko-KR" sz="1400" dirty="0" smtClean="0"/>
          </a:p>
          <a:p>
            <a:pPr lvl="1"/>
            <a:endParaRPr lang="en-US" altLang="ko-KR" sz="1215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94858"/>
              </p:ext>
            </p:extLst>
          </p:nvPr>
        </p:nvGraphicFramePr>
        <p:xfrm>
          <a:off x="633004" y="2636313"/>
          <a:ext cx="4572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15"/>
                <a:gridCol w="227092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 manager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68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Manifest file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687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Npm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package.json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Pypi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requirements.txt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Maven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pom.xml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build.gradle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pubspec.yaml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A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2_기본 디자인">
  <a:themeElements>
    <a:clrScheme name="1_기본 디자인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66CCFF"/>
      </a:folHlink>
    </a:clrScheme>
    <a:fontScheme name="1_기본 디자인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oval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기본 디자인">
  <a:themeElements>
    <a:clrScheme name="1_기본 디자인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66CCFF"/>
      </a:folHlink>
    </a:clrScheme>
    <a:fontScheme name="1_기본 디자인">
      <a:majorFont>
        <a:latin typeface="HY헤드라인M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oval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393</Words>
  <Application>Microsoft Office PowerPoint</Application>
  <PresentationFormat>A4 용지(210x297mm)</PresentationFormat>
  <Paragraphs>137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33" baseType="lpstr">
      <vt:lpstr>Franklin Gothic Demi</vt:lpstr>
      <vt:lpstr>Calibri Light</vt:lpstr>
      <vt:lpstr>Arial Unicode MS</vt:lpstr>
      <vt:lpstr>바탕</vt:lpstr>
      <vt:lpstr>Segoe UI Black</vt:lpstr>
      <vt:lpstr>Arial</vt:lpstr>
      <vt:lpstr>함초롬돋움</vt:lpstr>
      <vt:lpstr>HY헤드라인M</vt:lpstr>
      <vt:lpstr>Wingdings</vt:lpstr>
      <vt:lpstr>Trebuchet MS</vt:lpstr>
      <vt:lpstr>Montserrat Alternates ExtraBold</vt:lpstr>
      <vt:lpstr>돋움</vt:lpstr>
      <vt:lpstr>Montserrat Alternates SemiBold</vt:lpstr>
      <vt:lpstr>Calibri</vt:lpstr>
      <vt:lpstr>맑은 고딕</vt:lpstr>
      <vt:lpstr>Montserrat</vt:lpstr>
      <vt:lpstr>2_기본 디자인</vt:lpstr>
      <vt:lpstr>Office 테마</vt:lpstr>
      <vt:lpstr>1_기본 디자인</vt:lpstr>
      <vt:lpstr>PowerPoint 프레젠테이션</vt:lpstr>
      <vt:lpstr>목차 </vt:lpstr>
      <vt:lpstr>LG전자 Open Source 공개 프로젝트 </vt:lpstr>
      <vt:lpstr>FOSSLight Scanner</vt:lpstr>
      <vt:lpstr>FOSSLight Dependency </vt:lpstr>
      <vt:lpstr>Package manager란</vt:lpstr>
      <vt:lpstr>Dependency란</vt:lpstr>
      <vt:lpstr>Support package manager</vt:lpstr>
      <vt:lpstr>How to work</vt:lpstr>
      <vt:lpstr>How to work</vt:lpstr>
      <vt:lpstr>How to work</vt:lpstr>
      <vt:lpstr>How to work</vt:lpstr>
      <vt:lpstr>Notice on LG guide page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석지영/선임연구원/SW공학(연)Open Source Task(jiyeong.seok@lge.com)</dc:creator>
  <cp:lastModifiedBy>석지영/선임연구원/SW공학(연)Open Source Task(jiyeong.seok@lge.com)</cp:lastModifiedBy>
  <cp:revision>64</cp:revision>
  <dcterms:created xsi:type="dcterms:W3CDTF">2021-03-05T07:09:03Z</dcterms:created>
  <dcterms:modified xsi:type="dcterms:W3CDTF">2021-03-11T07:27:45Z</dcterms:modified>
</cp:coreProperties>
</file>