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5"/>
  </p:notesMasterIdLst>
  <p:handoutMasterIdLst>
    <p:handoutMasterId r:id="rId36"/>
  </p:handoutMasterIdLst>
  <p:sldIdLst>
    <p:sldId id="256" r:id="rId5"/>
    <p:sldId id="302" r:id="rId6"/>
    <p:sldId id="309" r:id="rId7"/>
    <p:sldId id="308" r:id="rId8"/>
    <p:sldId id="304" r:id="rId9"/>
    <p:sldId id="311" r:id="rId10"/>
    <p:sldId id="310" r:id="rId11"/>
    <p:sldId id="312" r:id="rId12"/>
    <p:sldId id="313" r:id="rId13"/>
    <p:sldId id="319" r:id="rId14"/>
    <p:sldId id="320" r:id="rId15"/>
    <p:sldId id="321" r:id="rId16"/>
    <p:sldId id="322" r:id="rId17"/>
    <p:sldId id="305" r:id="rId18"/>
    <p:sldId id="306" r:id="rId19"/>
    <p:sldId id="323" r:id="rId20"/>
    <p:sldId id="307" r:id="rId21"/>
    <p:sldId id="324" r:id="rId22"/>
    <p:sldId id="316" r:id="rId23"/>
    <p:sldId id="325" r:id="rId24"/>
    <p:sldId id="326" r:id="rId25"/>
    <p:sldId id="317" r:id="rId26"/>
    <p:sldId id="327" r:id="rId27"/>
    <p:sldId id="328" r:id="rId28"/>
    <p:sldId id="318" r:id="rId29"/>
    <p:sldId id="314" r:id="rId30"/>
    <p:sldId id="329" r:id="rId31"/>
    <p:sldId id="315" r:id="rId32"/>
    <p:sldId id="330" r:id="rId33"/>
    <p:sldId id="33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14BC14-E359-4F03-B14C-2AEC74B47533}">
          <p14:sldIdLst>
            <p14:sldId id="256"/>
            <p14:sldId id="302"/>
            <p14:sldId id="309"/>
            <p14:sldId id="308"/>
            <p14:sldId id="304"/>
            <p14:sldId id="311"/>
            <p14:sldId id="310"/>
            <p14:sldId id="312"/>
            <p14:sldId id="313"/>
            <p14:sldId id="319"/>
            <p14:sldId id="320"/>
            <p14:sldId id="321"/>
            <p14:sldId id="322"/>
            <p14:sldId id="305"/>
            <p14:sldId id="306"/>
            <p14:sldId id="323"/>
            <p14:sldId id="307"/>
            <p14:sldId id="324"/>
            <p14:sldId id="316"/>
            <p14:sldId id="325"/>
            <p14:sldId id="326"/>
            <p14:sldId id="317"/>
            <p14:sldId id="327"/>
            <p14:sldId id="328"/>
            <p14:sldId id="318"/>
            <p14:sldId id="314"/>
            <p14:sldId id="329"/>
            <p14:sldId id="315"/>
            <p14:sldId id="330"/>
            <p14:sldId id="3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37" autoAdjust="0"/>
    <p:restoredTop sz="76744" autoAdjust="0"/>
  </p:normalViewPr>
  <p:slideViewPr>
    <p:cSldViewPr snapToGrid="0">
      <p:cViewPr varScale="1">
        <p:scale>
          <a:sx n="88" d="100"/>
          <a:sy n="88" d="100"/>
        </p:scale>
        <p:origin x="69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4/16/2021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2g-clarity.com/knowledgebase/what-is-iso-15118/#iso15118-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 7.9 Presentation Layer</a:t>
            </a:r>
            <a:r>
              <a:rPr lang="en-US" dirty="0" smtClean="0"/>
              <a:t> </a:t>
            </a:r>
            <a:br>
              <a:rPr lang="en-US" dirty="0" smtClean="0"/>
            </a:br>
            <a:r>
              <a:rPr lang="en-US" sz="1200" b="0" i="0" kern="1200" dirty="0" smtClean="0">
                <a:solidFill>
                  <a:schemeClr val="tx1"/>
                </a:solidFill>
                <a:effectLst/>
                <a:latin typeface="+mn-lt"/>
                <a:ea typeface="+mn-ea"/>
                <a:cs typeface="+mn-cs"/>
              </a:rPr>
              <a:t>For the purpose of describing the V2G Message Set the presentation layer uses the widely adopted XML data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representation accordingly the document defines messages (i.e. data structures and data types) based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XML Schema which allows the type aware use of XML and enables simplified validity evaluation of exchanged messages</a:t>
            </a:r>
            <a:r>
              <a:rPr lang="en-US" sz="1400" dirty="0" smtClean="0"/>
              <a:t> </a:t>
            </a:r>
            <a:br>
              <a:rPr lang="en-US" sz="1400" dirty="0" smtClean="0"/>
            </a:br>
            <a:endParaRPr lang="en-US" sz="1400" b="0" i="0" kern="1200" dirty="0" smtClean="0">
              <a:solidFill>
                <a:schemeClr val="tx1"/>
              </a:solidFill>
              <a:effectLst/>
              <a:latin typeface="+mn-lt"/>
              <a:ea typeface="+mn-ea"/>
              <a:cs typeface="+mn-cs"/>
            </a:endParaRPr>
          </a:p>
          <a:p>
            <a:endParaRPr lang="en-US" sz="1400" b="0" i="0" kern="1200" dirty="0" smtClean="0">
              <a:solidFill>
                <a:schemeClr val="tx1"/>
              </a:solidFill>
              <a:effectLst/>
              <a:latin typeface="+mn-lt"/>
              <a:ea typeface="+mn-ea"/>
              <a:cs typeface="+mn-cs"/>
            </a:endParaRPr>
          </a:p>
          <a:p>
            <a:endParaRPr lang="en-US" sz="1400" b="0" i="0" kern="1200" dirty="0" smtClean="0">
              <a:solidFill>
                <a:schemeClr val="tx1"/>
              </a:solidFill>
              <a:effectLst/>
              <a:latin typeface="+mn-lt"/>
              <a:ea typeface="+mn-ea"/>
              <a:cs typeface="+mn-cs"/>
            </a:endParaRPr>
          </a:p>
          <a:p>
            <a:r>
              <a:rPr lang="en-US" sz="1400" b="0" i="0" kern="1200" dirty="0" smtClean="0">
                <a:solidFill>
                  <a:schemeClr val="tx1"/>
                </a:solidFill>
                <a:effectLst/>
                <a:latin typeface="+mn-lt"/>
                <a:ea typeface="+mn-ea"/>
                <a:cs typeface="+mn-cs"/>
              </a:rPr>
              <a:t>EVCC may only be able to handle the XML-based data using a corresponding</a:t>
            </a:r>
            <a:br>
              <a:rPr lang="en-US" sz="1400" b="0" i="0" kern="1200" dirty="0" smtClean="0">
                <a:solidFill>
                  <a:schemeClr val="tx1"/>
                </a:solidFill>
                <a:effectLst/>
                <a:latin typeface="+mn-lt"/>
                <a:ea typeface="+mn-ea"/>
                <a:cs typeface="+mn-cs"/>
              </a:rPr>
            </a:br>
            <a:r>
              <a:rPr lang="en-US" sz="1400" b="0" i="0" kern="1200" dirty="0" smtClean="0">
                <a:solidFill>
                  <a:schemeClr val="tx1"/>
                </a:solidFill>
                <a:effectLst/>
                <a:latin typeface="+mn-lt"/>
                <a:ea typeface="+mn-ea"/>
                <a:cs typeface="+mn-cs"/>
              </a:rPr>
              <a:t>data structure representation. Such data structures can be used to serialize or </a:t>
            </a:r>
            <a:r>
              <a:rPr lang="en-US" sz="1400" b="0" i="0" kern="1200" dirty="0" err="1" smtClean="0">
                <a:solidFill>
                  <a:schemeClr val="tx1"/>
                </a:solidFill>
                <a:effectLst/>
                <a:latin typeface="+mn-lt"/>
                <a:ea typeface="+mn-ea"/>
                <a:cs typeface="+mn-cs"/>
              </a:rPr>
              <a:t>deserialize</a:t>
            </a:r>
            <a:r>
              <a:rPr lang="en-US" sz="1400" b="0" i="0" kern="1200" dirty="0" smtClean="0">
                <a:solidFill>
                  <a:schemeClr val="tx1"/>
                </a:solidFill>
                <a:effectLst/>
                <a:latin typeface="+mn-lt"/>
                <a:ea typeface="+mn-ea"/>
                <a:cs typeface="+mn-cs"/>
              </a:rPr>
              <a:t> ISO 15118</a:t>
            </a:r>
            <a:br>
              <a:rPr lang="en-US" sz="1400" b="0" i="0" kern="1200" dirty="0" smtClean="0">
                <a:solidFill>
                  <a:schemeClr val="tx1"/>
                </a:solidFill>
                <a:effectLst/>
                <a:latin typeface="+mn-lt"/>
                <a:ea typeface="+mn-ea"/>
                <a:cs typeface="+mn-cs"/>
              </a:rPr>
            </a:br>
            <a:r>
              <a:rPr lang="en-US" sz="1400" b="0" i="0" kern="1200" dirty="0" smtClean="0">
                <a:solidFill>
                  <a:schemeClr val="tx1"/>
                </a:solidFill>
                <a:effectLst/>
                <a:latin typeface="+mn-lt"/>
                <a:ea typeface="+mn-ea"/>
                <a:cs typeface="+mn-cs"/>
              </a:rPr>
              <a:t>application messages. Meanwhile, the SECC may be able to handle the data as data structure and/or the</a:t>
            </a:r>
            <a:br>
              <a:rPr lang="en-US" sz="1400" b="0" i="0" kern="1200" dirty="0" smtClean="0">
                <a:solidFill>
                  <a:schemeClr val="tx1"/>
                </a:solidFill>
                <a:effectLst/>
                <a:latin typeface="+mn-lt"/>
                <a:ea typeface="+mn-ea"/>
                <a:cs typeface="+mn-cs"/>
              </a:rPr>
            </a:br>
            <a:r>
              <a:rPr lang="en-US" sz="1400" b="0" i="0" kern="1200" dirty="0" smtClean="0">
                <a:solidFill>
                  <a:schemeClr val="tx1"/>
                </a:solidFill>
                <a:effectLst/>
                <a:latin typeface="+mn-lt"/>
                <a:ea typeface="+mn-ea"/>
                <a:cs typeface="+mn-cs"/>
              </a:rPr>
              <a:t>more resource intensive Document Object Model (DOM) or in a traditional plain-text XML variant.</a:t>
            </a:r>
            <a:r>
              <a:rPr lang="en-US" sz="1400" b="0" dirty="0" smtClean="0"/>
              <a:t> </a:t>
            </a:r>
          </a:p>
          <a:p>
            <a:endParaRPr lang="en-US" sz="1400" b="0" dirty="0" smtClean="0"/>
          </a:p>
          <a:p>
            <a:r>
              <a:rPr lang="en-US" sz="1400" b="0" i="0" kern="1200" dirty="0" smtClean="0">
                <a:solidFill>
                  <a:schemeClr val="tx1"/>
                </a:solidFill>
                <a:effectLst/>
                <a:latin typeface="+mn-lt"/>
                <a:ea typeface="+mn-ea"/>
                <a:cs typeface="+mn-cs"/>
              </a:rPr>
              <a:t>V2G communication consists of two different Message Sets:</a:t>
            </a:r>
            <a:br>
              <a:rPr lang="en-US" sz="1400" b="0" i="0" kern="1200" dirty="0" smtClean="0">
                <a:solidFill>
                  <a:schemeClr val="tx1"/>
                </a:solidFill>
                <a:effectLst/>
                <a:latin typeface="+mn-lt"/>
                <a:ea typeface="+mn-ea"/>
                <a:cs typeface="+mn-cs"/>
              </a:rPr>
            </a:br>
            <a:r>
              <a:rPr lang="en-US" sz="1400" b="0" i="0" kern="1200" dirty="0" smtClean="0">
                <a:solidFill>
                  <a:schemeClr val="tx1"/>
                </a:solidFill>
                <a:effectLst/>
                <a:latin typeface="+mn-lt"/>
                <a:ea typeface="+mn-ea"/>
                <a:cs typeface="+mn-cs"/>
              </a:rPr>
              <a:t> V2G application layer protocol handshake messages (refer to 8.2)</a:t>
            </a:r>
            <a:br>
              <a:rPr lang="en-US" sz="1400" b="0" i="0" kern="1200" dirty="0" smtClean="0">
                <a:solidFill>
                  <a:schemeClr val="tx1"/>
                </a:solidFill>
                <a:effectLst/>
                <a:latin typeface="+mn-lt"/>
                <a:ea typeface="+mn-ea"/>
                <a:cs typeface="+mn-cs"/>
              </a:rPr>
            </a:br>
            <a:r>
              <a:rPr lang="en-US" sz="1400" b="0" i="0" kern="1200" dirty="0" smtClean="0">
                <a:solidFill>
                  <a:schemeClr val="tx1"/>
                </a:solidFill>
                <a:effectLst/>
                <a:latin typeface="+mn-lt"/>
                <a:ea typeface="+mn-ea"/>
                <a:cs typeface="+mn-cs"/>
              </a:rPr>
              <a:t> V2G application layer messages (refer to 8.3)</a:t>
            </a:r>
            <a:r>
              <a:rPr lang="en-US" sz="1400" b="0" dirty="0" smtClean="0"/>
              <a:t> </a:t>
            </a:r>
            <a:endParaRPr lang="en-US" sz="1400" b="0" dirty="0"/>
          </a:p>
        </p:txBody>
      </p:sp>
      <p:sp>
        <p:nvSpPr>
          <p:cNvPr id="4" name="Slide Number Placeholder 3"/>
          <p:cNvSpPr>
            <a:spLocks noGrp="1"/>
          </p:cNvSpPr>
          <p:nvPr>
            <p:ph type="sldNum" sz="quarter" idx="10"/>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680408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EVCC may only be able to handle the XML-based data using a corresponding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data structure representation. Such data structures can be used to serialize or </a:t>
            </a:r>
            <a:r>
              <a:rPr lang="en-US" sz="1200" b="0" i="0" kern="1200" dirty="0" err="1" smtClean="0">
                <a:solidFill>
                  <a:schemeClr val="tx1"/>
                </a:solidFill>
                <a:effectLst/>
                <a:latin typeface="+mn-lt"/>
                <a:ea typeface="+mn-ea"/>
                <a:cs typeface="+mn-cs"/>
              </a:rPr>
              <a:t>deserialize</a:t>
            </a:r>
            <a:r>
              <a:rPr lang="en-US" sz="1200" b="0" i="0" kern="1200" dirty="0" smtClean="0">
                <a:solidFill>
                  <a:schemeClr val="tx1"/>
                </a:solidFill>
                <a:effectLst/>
                <a:latin typeface="+mn-lt"/>
                <a:ea typeface="+mn-ea"/>
                <a:cs typeface="+mn-cs"/>
              </a:rPr>
              <a:t> ISO 15118</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application messages. Meanwhile, the SECC may be able to handle the data as data structure and/or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more resource intensive Document Object Model (DOM) or in a traditional plain-text XML variant.</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89122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a:t>
            </a:r>
          </a:p>
          <a:p>
            <a:r>
              <a:rPr lang="en-US" sz="1200" b="1" i="0" kern="1200" dirty="0" smtClean="0">
                <a:solidFill>
                  <a:schemeClr val="tx1"/>
                </a:solidFill>
                <a:effectLst/>
                <a:latin typeface="+mn-lt"/>
                <a:ea typeface="+mn-ea"/>
                <a:cs typeface="+mn-cs"/>
              </a:rPr>
              <a:t>7.10.1 SECC Discovery Protocol</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7.10.1.1 General Information</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 EVCC uses the SECC Discover Protocol (SDP) to get the IP address and port number of the SECC.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SDP client sends out SECC Discovery Request messages to the local link (multicast) expecting any SDP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server to answer its request with a SECC Discovery Response message containing this information.</a:t>
            </a:r>
            <a:r>
              <a:rPr lang="en-US" dirty="0" smtClean="0"/>
              <a:t> </a:t>
            </a:r>
            <a:br>
              <a:rPr lang="en-US" dirty="0" smtClean="0"/>
            </a:br>
            <a:r>
              <a:rPr lang="en-US" sz="1200" b="0" i="0" kern="1200" dirty="0" smtClean="0">
                <a:solidFill>
                  <a:schemeClr val="tx1"/>
                </a:solidFill>
                <a:effectLst/>
                <a:latin typeface="+mn-lt"/>
                <a:ea typeface="+mn-ea"/>
                <a:cs typeface="+mn-cs"/>
              </a:rPr>
              <a:t>After the EVCC received the IP address and the port number of the SECC, it can establish a transport layer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connection to the SECC (refer to </a:t>
            </a:r>
            <a:r>
              <a:rPr lang="en-US" sz="1200" b="0" i="0" kern="1200" dirty="0" err="1" smtClean="0">
                <a:solidFill>
                  <a:schemeClr val="tx1"/>
                </a:solidFill>
                <a:effectLst/>
                <a:latin typeface="+mn-lt"/>
                <a:ea typeface="+mn-ea"/>
                <a:cs typeface="+mn-cs"/>
              </a:rPr>
              <a:t>subclause</a:t>
            </a:r>
            <a:r>
              <a:rPr lang="en-US" sz="1200" b="0" i="0" kern="1200" dirty="0" smtClean="0">
                <a:solidFill>
                  <a:schemeClr val="tx1"/>
                </a:solidFill>
                <a:effectLst/>
                <a:latin typeface="+mn-lt"/>
                <a:ea typeface="+mn-ea"/>
                <a:cs typeface="+mn-cs"/>
              </a:rPr>
              <a:t> 7.3.4).</a:t>
            </a:r>
            <a:r>
              <a:rPr lang="en-US" dirty="0" smtClean="0"/>
              <a:t> </a:t>
            </a:r>
            <a:br>
              <a:rPr lang="en-US" dirty="0" smtClean="0"/>
            </a:br>
            <a:r>
              <a:rPr lang="en-US" sz="1200" b="1" i="0" kern="1200" dirty="0" smtClean="0">
                <a:solidFill>
                  <a:schemeClr val="tx1"/>
                </a:solidFill>
                <a:effectLst/>
                <a:latin typeface="+mn-lt"/>
                <a:ea typeface="+mn-ea"/>
                <a:cs typeface="+mn-cs"/>
              </a:rPr>
              <a:t>[V2G2-123] </a:t>
            </a:r>
            <a:r>
              <a:rPr lang="en-US" sz="1200" b="0" i="0" kern="1200" dirty="0" smtClean="0">
                <a:solidFill>
                  <a:schemeClr val="tx1"/>
                </a:solidFill>
                <a:effectLst/>
                <a:latin typeface="+mn-lt"/>
                <a:ea typeface="+mn-ea"/>
                <a:cs typeface="+mn-cs"/>
              </a:rPr>
              <a:t>An SDP server shall be accessible in the local link.</a:t>
            </a:r>
            <a:r>
              <a:rPr lang="en-US" dirty="0" smtClean="0"/>
              <a:t> </a:t>
            </a:r>
          </a:p>
          <a:p>
            <a:r>
              <a:rPr lang="en-US" dirty="0" smtClean="0"/>
              <a:t/>
            </a:r>
            <a:br>
              <a:rPr lang="en-US" dirty="0" smtClean="0"/>
            </a:br>
            <a:r>
              <a:rPr lang="en-US" sz="1200" b="1" i="0" kern="1200" dirty="0" smtClean="0">
                <a:solidFill>
                  <a:schemeClr val="tx1"/>
                </a:solidFill>
                <a:effectLst/>
                <a:latin typeface="+mn-lt"/>
                <a:ea typeface="+mn-ea"/>
                <a:cs typeface="+mn-cs"/>
              </a:rPr>
              <a:t>7.10.1.2 Supported ports</a:t>
            </a:r>
            <a:r>
              <a:rPr lang="en-US" dirty="0" smtClean="0"/>
              <a:t> </a:t>
            </a:r>
          </a:p>
          <a:p>
            <a:r>
              <a:rPr lang="en-US" sz="1200" b="0" i="0" kern="1200" dirty="0" smtClean="0">
                <a:solidFill>
                  <a:schemeClr val="tx1"/>
                </a:solidFill>
                <a:effectLst/>
                <a:latin typeface="+mn-lt"/>
                <a:ea typeface="+mn-ea"/>
                <a:cs typeface="+mn-cs"/>
              </a:rPr>
              <a:t>SDP is a UDP based protocol. The ports listed in Table 15 are used by SDP</a:t>
            </a:r>
            <a:r>
              <a:rPr lang="en-US" dirty="0" smtClean="0"/>
              <a:t> (SOURCE port = </a:t>
            </a:r>
            <a:r>
              <a:rPr lang="en-US" sz="1200" b="0" i="0" kern="1200" dirty="0" smtClean="0">
                <a:solidFill>
                  <a:schemeClr val="tx1"/>
                </a:solidFill>
                <a:effectLst/>
                <a:latin typeface="+mn-lt"/>
                <a:ea typeface="+mn-ea"/>
                <a:cs typeface="+mn-cs"/>
              </a:rPr>
              <a:t>(49152-65535), DESTINATION</a:t>
            </a:r>
            <a:r>
              <a:rPr lang="en-US" sz="1200" b="0" i="0" kern="1200" baseline="0" dirty="0" smtClean="0">
                <a:solidFill>
                  <a:schemeClr val="tx1"/>
                </a:solidFill>
                <a:effectLst/>
                <a:latin typeface="+mn-lt"/>
                <a:ea typeface="+mn-ea"/>
                <a:cs typeface="+mn-cs"/>
              </a:rPr>
              <a:t> port = 15118</a:t>
            </a:r>
            <a:r>
              <a:rPr lang="en-US" dirty="0" smtClean="0"/>
              <a:t> )</a:t>
            </a:r>
            <a:br>
              <a:rPr lang="en-US" dirty="0" smtClean="0"/>
            </a:br>
            <a:r>
              <a:rPr lang="en-US" sz="1200" b="1" i="0" kern="1200" dirty="0" smtClean="0">
                <a:solidFill>
                  <a:schemeClr val="tx1"/>
                </a:solidFill>
                <a:effectLst/>
                <a:latin typeface="+mn-lt"/>
                <a:ea typeface="+mn-ea"/>
                <a:cs typeface="+mn-cs"/>
              </a:rPr>
              <a:t>[V2G2-623] </a:t>
            </a:r>
            <a:r>
              <a:rPr lang="en-US" sz="1200" b="0" i="0" kern="1200" dirty="0" smtClean="0">
                <a:solidFill>
                  <a:schemeClr val="tx1"/>
                </a:solidFill>
                <a:effectLst/>
                <a:latin typeface="+mn-lt"/>
                <a:ea typeface="+mn-ea"/>
                <a:cs typeface="+mn-cs"/>
              </a:rPr>
              <a:t>An SDP client shall use the encoding for the requested security option and the requested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transport protocol as defined in Table 16.</a:t>
            </a:r>
            <a:r>
              <a:rPr lang="en-US" dirty="0" smtClean="0"/>
              <a:t> </a:t>
            </a:r>
            <a:br>
              <a:rPr lang="en-US" dirty="0" smtClean="0"/>
            </a:br>
            <a:r>
              <a:rPr lang="en-US" sz="1200" b="1" i="0" kern="1200" dirty="0" smtClean="0">
                <a:solidFill>
                  <a:schemeClr val="tx1"/>
                </a:solidFill>
                <a:effectLst/>
                <a:latin typeface="+mn-lt"/>
                <a:ea typeface="+mn-ea"/>
                <a:cs typeface="+mn-cs"/>
              </a:rPr>
              <a:t>[V2G2-143] </a:t>
            </a:r>
            <a:r>
              <a:rPr lang="en-US" sz="1200" b="0" i="0" kern="1200" dirty="0" smtClean="0">
                <a:solidFill>
                  <a:schemeClr val="tx1"/>
                </a:solidFill>
                <a:effectLst/>
                <a:latin typeface="+mn-lt"/>
                <a:ea typeface="+mn-ea"/>
                <a:cs typeface="+mn-cs"/>
              </a:rPr>
              <a:t>The SDP server shall be able to extract the source IP address and source port of a received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UDP packet (client IP address and port number) and send a UDP packet to the identified IP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address and port number.</a:t>
            </a:r>
            <a:r>
              <a:rPr lang="en-US" dirty="0" smtClean="0"/>
              <a:t> </a:t>
            </a:r>
            <a:br>
              <a:rPr lang="en-US" dirty="0" smtClean="0"/>
            </a:br>
            <a:r>
              <a:rPr lang="en-US" sz="1200" b="1" i="0" kern="1200" dirty="0" smtClean="0">
                <a:solidFill>
                  <a:schemeClr val="tx1"/>
                </a:solidFill>
                <a:effectLst/>
                <a:latin typeface="+mn-lt"/>
                <a:ea typeface="+mn-ea"/>
                <a:cs typeface="+mn-cs"/>
              </a:rPr>
              <a:t>[V2G2-149] </a:t>
            </a:r>
            <a:r>
              <a:rPr lang="en-US" sz="1200" b="0" i="0" kern="1200" dirty="0" smtClean="0">
                <a:solidFill>
                  <a:schemeClr val="tx1"/>
                </a:solidFill>
                <a:effectLst/>
                <a:latin typeface="+mn-lt"/>
                <a:ea typeface="+mn-ea"/>
                <a:cs typeface="+mn-cs"/>
              </a:rPr>
              <a:t>An SDP server shall send an SDP response with source port V2G_UDP_SDP_SERVER(15118) as defined in Table 15</a:t>
            </a:r>
            <a:r>
              <a:rPr lang="en-US" dirty="0" smtClean="0"/>
              <a:t> </a:t>
            </a:r>
          </a:p>
          <a:p>
            <a:endParaRPr lang="en-US" dirty="0" smtClean="0"/>
          </a:p>
          <a:p>
            <a:r>
              <a:rPr lang="en-US" sz="1200" b="1" i="0" kern="1200" dirty="0" smtClean="0">
                <a:solidFill>
                  <a:schemeClr val="tx1"/>
                </a:solidFill>
                <a:effectLst/>
                <a:latin typeface="+mn-lt"/>
                <a:ea typeface="+mn-ea"/>
                <a:cs typeface="+mn-cs"/>
              </a:rPr>
              <a:t>7.10.1.6 Timing and Error Handling</a:t>
            </a:r>
            <a:r>
              <a:rPr lang="en-US" dirty="0" smtClean="0"/>
              <a:t> page-58</a:t>
            </a:r>
            <a:r>
              <a:rPr lang="en-US" baseline="0" dirty="0" smtClean="0"/>
              <a:t> for SDP</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This element is used by the SECC for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transmitting additional fault information when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 error occurred on the SECC side.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99175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8.4.3.5.1 Payment and Service Selection Handling</a:t>
            </a:r>
            <a:r>
              <a:rPr lang="en-US" dirty="0" smtClean="0"/>
              <a:t> </a:t>
            </a:r>
            <a:br>
              <a:rPr lang="en-US" dirty="0" smtClean="0"/>
            </a:br>
            <a:r>
              <a:rPr lang="en-US" sz="1200" b="0" i="0" kern="1200" dirty="0" smtClean="0">
                <a:solidFill>
                  <a:schemeClr val="tx1"/>
                </a:solidFill>
                <a:effectLst/>
                <a:latin typeface="+mn-lt"/>
                <a:ea typeface="+mn-ea"/>
                <a:cs typeface="+mn-cs"/>
              </a:rPr>
              <a:t>Based on the provided services and the corresponding payment options by the SECC this message pair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allows the transmission of the selected </a:t>
            </a:r>
            <a:r>
              <a:rPr lang="en-US" sz="1200" b="0" i="0" kern="1200" dirty="0" err="1" smtClean="0">
                <a:solidFill>
                  <a:schemeClr val="tx1"/>
                </a:solidFill>
                <a:effectLst/>
                <a:latin typeface="+mn-lt"/>
                <a:ea typeface="+mn-ea"/>
                <a:cs typeface="+mn-cs"/>
              </a:rPr>
              <a:t>PaymentOption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SelectedServices</a:t>
            </a:r>
            <a:r>
              <a:rPr lang="en-US" sz="1200" b="0" i="0" kern="1200" dirty="0" smtClean="0">
                <a:solidFill>
                  <a:schemeClr val="tx1"/>
                </a:solidFill>
                <a:effectLst/>
                <a:latin typeface="+mn-lt"/>
                <a:ea typeface="+mn-ea"/>
                <a:cs typeface="+mn-cs"/>
              </a:rPr>
              <a:t> and related </a:t>
            </a:r>
            <a:r>
              <a:rPr lang="en-US" sz="1200" b="0" i="0" kern="1200" dirty="0" err="1" smtClean="0">
                <a:solidFill>
                  <a:schemeClr val="tx1"/>
                </a:solidFill>
                <a:effectLst/>
                <a:latin typeface="+mn-lt"/>
                <a:ea typeface="+mn-ea"/>
                <a:cs typeface="+mn-cs"/>
              </a:rPr>
              <a:t>ParameterSets</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Depending on the selected payment additional messages (</a:t>
            </a:r>
            <a:r>
              <a:rPr lang="en-US" sz="1200" b="0" i="0" kern="1200" dirty="0" err="1" smtClean="0">
                <a:solidFill>
                  <a:schemeClr val="tx1"/>
                </a:solidFill>
                <a:effectLst/>
                <a:latin typeface="+mn-lt"/>
                <a:ea typeface="+mn-ea"/>
                <a:cs typeface="+mn-cs"/>
              </a:rPr>
              <a:t>PaymentDetails</a:t>
            </a:r>
            <a:r>
              <a:rPr lang="en-US" sz="1200" b="0" i="0" kern="1200" dirty="0" smtClean="0">
                <a:solidFill>
                  <a:schemeClr val="tx1"/>
                </a:solidFill>
                <a:effectLst/>
                <a:latin typeface="+mn-lt"/>
                <a:ea typeface="+mn-ea"/>
                <a:cs typeface="+mn-cs"/>
              </a:rPr>
              <a:t> message pair) are exchanged.</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sz="1200" b="1" i="0" kern="1200" dirty="0" smtClean="0">
                <a:solidFill>
                  <a:schemeClr val="tx1"/>
                </a:solidFill>
                <a:effectLst/>
                <a:latin typeface="+mn-lt"/>
                <a:ea typeface="+mn-ea"/>
                <a:cs typeface="+mn-cs"/>
              </a:rPr>
              <a:t>[V2G2-494] </a:t>
            </a:r>
            <a:r>
              <a:rPr lang="en-US" sz="1200" b="0" i="0" kern="1200" dirty="0" smtClean="0">
                <a:solidFill>
                  <a:schemeClr val="tx1"/>
                </a:solidFill>
                <a:effectLst/>
                <a:latin typeface="+mn-lt"/>
                <a:ea typeface="+mn-ea"/>
                <a:cs typeface="+mn-cs"/>
              </a:rPr>
              <a:t>After receiving the </a:t>
            </a:r>
            <a:r>
              <a:rPr lang="en-US" sz="1200" b="0" i="0" kern="1200" dirty="0" err="1" smtClean="0">
                <a:solidFill>
                  <a:schemeClr val="tx1"/>
                </a:solidFill>
                <a:effectLst/>
                <a:latin typeface="+mn-lt"/>
                <a:ea typeface="+mn-ea"/>
                <a:cs typeface="+mn-cs"/>
              </a:rPr>
              <a:t>ServiceDetailRes</a:t>
            </a:r>
            <a:r>
              <a:rPr lang="en-US" sz="1200" b="0" i="0" kern="1200" dirty="0" smtClean="0">
                <a:solidFill>
                  <a:schemeClr val="tx1"/>
                </a:solidFill>
                <a:effectLst/>
                <a:latin typeface="+mn-lt"/>
                <a:ea typeface="+mn-ea"/>
                <a:cs typeface="+mn-cs"/>
              </a:rPr>
              <a:t>, the EVCC shall send an additional </a:t>
            </a:r>
            <a:r>
              <a:rPr lang="en-US" sz="1200" b="0" i="0" kern="1200" dirty="0" err="1" smtClean="0">
                <a:solidFill>
                  <a:schemeClr val="tx1"/>
                </a:solidFill>
                <a:effectLst/>
                <a:latin typeface="+mn-lt"/>
                <a:ea typeface="+mn-ea"/>
                <a:cs typeface="+mn-cs"/>
              </a:rPr>
              <a:t>ServiceDetailReq</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 V2G_EVCC_Sequence_Timer is smaller than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V2G_EVCC_Sequence_Performance_Time, if further </a:t>
            </a:r>
            <a:r>
              <a:rPr lang="en-US" sz="1200" b="0" i="0" kern="1200" dirty="0" err="1" smtClean="0">
                <a:solidFill>
                  <a:schemeClr val="tx1"/>
                </a:solidFill>
                <a:effectLst/>
                <a:latin typeface="+mn-lt"/>
                <a:ea typeface="+mn-ea"/>
                <a:cs typeface="+mn-cs"/>
              </a:rPr>
              <a:t>ServiceDetailReq</a:t>
            </a:r>
            <a:r>
              <a:rPr lang="en-US" sz="1200" b="0" i="0" kern="1200" dirty="0" smtClean="0">
                <a:solidFill>
                  <a:schemeClr val="tx1"/>
                </a:solidFill>
                <a:effectLst/>
                <a:latin typeface="+mn-lt"/>
                <a:ea typeface="+mn-ea"/>
                <a:cs typeface="+mn-cs"/>
              </a:rPr>
              <a:t> are necessary 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retrieve the detailed information from the SECC.</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415060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[V2G2-684] </a:t>
            </a:r>
            <a:r>
              <a:rPr lang="en-US" sz="1200" b="0" i="0" kern="1200" dirty="0" smtClean="0">
                <a:solidFill>
                  <a:schemeClr val="tx1"/>
                </a:solidFill>
                <a:effectLst/>
                <a:latin typeface="+mn-lt"/>
                <a:ea typeface="+mn-ea"/>
                <a:cs typeface="+mn-cs"/>
              </a:rPr>
              <a:t>After receiving the </a:t>
            </a:r>
            <a:r>
              <a:rPr lang="en-US" sz="1200" b="0" i="0" kern="1200" dirty="0" err="1" smtClean="0">
                <a:solidFill>
                  <a:schemeClr val="tx1"/>
                </a:solidFill>
                <a:effectLst/>
                <a:latin typeface="+mn-lt"/>
                <a:ea typeface="+mn-ea"/>
                <a:cs typeface="+mn-cs"/>
              </a:rPr>
              <a:t>AuthorizationRes</a:t>
            </a:r>
            <a:r>
              <a:rPr lang="en-US" sz="1200" b="0" i="0" kern="1200" dirty="0" smtClean="0">
                <a:solidFill>
                  <a:schemeClr val="tx1"/>
                </a:solidFill>
                <a:effectLst/>
                <a:latin typeface="+mn-lt"/>
                <a:ea typeface="+mn-ea"/>
                <a:cs typeface="+mn-cs"/>
              </a:rPr>
              <a:t>, the EVCC shall send an empty </a:t>
            </a:r>
            <a:r>
              <a:rPr lang="en-US" sz="1200" b="0" i="0" kern="1200" dirty="0" err="1" smtClean="0">
                <a:solidFill>
                  <a:schemeClr val="tx1"/>
                </a:solidFill>
                <a:effectLst/>
                <a:latin typeface="+mn-lt"/>
                <a:ea typeface="+mn-ea"/>
                <a:cs typeface="+mn-cs"/>
              </a:rPr>
              <a:t>AuthorizationReq</a:t>
            </a:r>
            <a:r>
              <a:rPr lang="en-US" sz="1200" b="0" i="0" kern="1200" dirty="0" smtClean="0">
                <a:solidFill>
                  <a:schemeClr val="tx1"/>
                </a:solidFill>
                <a:effectLst/>
                <a:latin typeface="+mn-lt"/>
                <a:ea typeface="+mn-ea"/>
                <a:cs typeface="+mn-cs"/>
              </a:rPr>
              <a:t> while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V2G_EVCC_Sequence_Timer is smaller than V2G_EVCC_Sequence_Performance_Time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long as the parameter </a:t>
            </a:r>
            <a:r>
              <a:rPr lang="en-US" sz="1200" b="0" i="0" kern="1200" dirty="0" err="1" smtClean="0">
                <a:solidFill>
                  <a:schemeClr val="tx1"/>
                </a:solidFill>
                <a:effectLst/>
                <a:latin typeface="+mn-lt"/>
                <a:ea typeface="+mn-ea"/>
                <a:cs typeface="+mn-cs"/>
              </a:rPr>
              <a:t>EVSEProcessing</a:t>
            </a:r>
            <a:r>
              <a:rPr lang="en-US" sz="1200" b="0" i="0" kern="1200" dirty="0" smtClean="0">
                <a:solidFill>
                  <a:schemeClr val="tx1"/>
                </a:solidFill>
                <a:effectLst/>
                <a:latin typeface="+mn-lt"/>
                <a:ea typeface="+mn-ea"/>
                <a:cs typeface="+mn-cs"/>
              </a:rPr>
              <a:t> is equal to 'Ongoing'.</a:t>
            </a:r>
            <a:r>
              <a:rPr lang="en-US" dirty="0" smtClean="0"/>
              <a:t> </a:t>
            </a:r>
            <a:br>
              <a:rPr lang="en-US" dirty="0" smtClean="0"/>
            </a:br>
            <a:endParaRPr lang="en-US" dirty="0" smtClean="0"/>
          </a:p>
          <a:p>
            <a:r>
              <a:rPr lang="en-US" sz="1200" b="1" i="0" kern="1200" dirty="0" smtClean="0">
                <a:solidFill>
                  <a:schemeClr val="tx1"/>
                </a:solidFill>
                <a:effectLst/>
                <a:latin typeface="+mn-lt"/>
                <a:ea typeface="+mn-ea"/>
                <a:cs typeface="+mn-cs"/>
              </a:rPr>
              <a:t>8.4.3.8.1 </a:t>
            </a:r>
            <a:r>
              <a:rPr lang="en-US" sz="1200" b="1" i="0" kern="1200" dirty="0" err="1" smtClean="0">
                <a:solidFill>
                  <a:schemeClr val="tx1"/>
                </a:solidFill>
                <a:effectLst/>
                <a:latin typeface="+mn-lt"/>
                <a:ea typeface="+mn-ea"/>
                <a:cs typeface="+mn-cs"/>
              </a:rPr>
              <a:t>ChargeParameterDiscoveryReq</a:t>
            </a:r>
            <a:r>
              <a:rPr lang="en-US" sz="1200" b="1" i="0" kern="1200" dirty="0" smtClean="0">
                <a:solidFill>
                  <a:schemeClr val="tx1"/>
                </a:solidFill>
                <a:effectLst/>
                <a:latin typeface="+mn-lt"/>
                <a:ea typeface="+mn-ea"/>
                <a:cs typeface="+mn-cs"/>
              </a:rPr>
              <a:t>/Res Handling</a:t>
            </a:r>
            <a:r>
              <a:rPr lang="en-US" dirty="0" smtClean="0"/>
              <a:t> </a:t>
            </a:r>
          </a:p>
          <a:p>
            <a:r>
              <a:rPr lang="en-US" sz="1200" b="0" i="0" kern="1200" dirty="0" smtClean="0">
                <a:solidFill>
                  <a:schemeClr val="tx1"/>
                </a:solidFill>
                <a:effectLst/>
                <a:latin typeface="+mn-lt"/>
                <a:ea typeface="+mn-ea"/>
                <a:cs typeface="+mn-cs"/>
              </a:rPr>
              <a:t>After being authorized for charging at the EVSE (SECC) the EVCC and the SECC negotiate the charging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parameters with the </a:t>
            </a:r>
            <a:r>
              <a:rPr lang="en-US" sz="1200" b="0" i="0" kern="1200" dirty="0" err="1" smtClean="0">
                <a:solidFill>
                  <a:schemeClr val="tx1"/>
                </a:solidFill>
                <a:effectLst/>
                <a:latin typeface="+mn-lt"/>
                <a:ea typeface="+mn-ea"/>
                <a:cs typeface="+mn-cs"/>
              </a:rPr>
              <a:t>ChargeParameterDiscoveryReq</a:t>
            </a:r>
            <a:r>
              <a:rPr lang="en-US" sz="1200" b="0" i="0" kern="1200" dirty="0" smtClean="0">
                <a:solidFill>
                  <a:schemeClr val="tx1"/>
                </a:solidFill>
                <a:effectLst/>
                <a:latin typeface="+mn-lt"/>
                <a:ea typeface="+mn-ea"/>
                <a:cs typeface="+mn-cs"/>
              </a:rPr>
              <a:t>/Res message pair.</a:t>
            </a:r>
            <a:r>
              <a:rPr lang="en-US" dirty="0" smtClean="0"/>
              <a:t> </a:t>
            </a:r>
            <a:br>
              <a:rPr lang="en-US" dirty="0" smtClean="0"/>
            </a:br>
            <a:r>
              <a:rPr lang="en-US" sz="1200" b="0" i="0" kern="1200" dirty="0" smtClean="0">
                <a:solidFill>
                  <a:schemeClr val="tx1"/>
                </a:solidFill>
                <a:effectLst/>
                <a:latin typeface="+mn-lt"/>
                <a:ea typeface="+mn-ea"/>
                <a:cs typeface="+mn-cs"/>
              </a:rPr>
              <a:t>The charging parameters negotiation that </a:t>
            </a:r>
            <a:r>
              <a:rPr lang="en-US" sz="1200" b="1" i="0" kern="1200" dirty="0" smtClean="0">
                <a:solidFill>
                  <a:schemeClr val="tx1"/>
                </a:solidFill>
                <a:effectLst/>
                <a:latin typeface="+mn-lt"/>
                <a:ea typeface="+mn-ea"/>
                <a:cs typeface="+mn-cs"/>
              </a:rPr>
              <a:t>precedes the delivery of energy or </a:t>
            </a:r>
            <a:r>
              <a:rPr lang="en-US" sz="1200" b="0" i="0" kern="1200" dirty="0" smtClean="0">
                <a:solidFill>
                  <a:schemeClr val="tx1"/>
                </a:solidFill>
                <a:effectLst/>
                <a:latin typeface="+mn-lt"/>
                <a:ea typeface="+mn-ea"/>
                <a:cs typeface="+mn-cs"/>
              </a:rPr>
              <a:t>may be </a:t>
            </a:r>
            <a:r>
              <a:rPr lang="en-US" sz="1200" b="1" i="0" kern="1200" dirty="0" smtClean="0">
                <a:solidFill>
                  <a:schemeClr val="tx1"/>
                </a:solidFill>
                <a:effectLst/>
                <a:latin typeface="+mn-lt"/>
                <a:ea typeface="+mn-ea"/>
                <a:cs typeface="+mn-cs"/>
              </a:rPr>
              <a:t>engaged during the</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energy delivery phase </a:t>
            </a:r>
            <a:r>
              <a:rPr lang="en-US" sz="1200" b="0" i="0" kern="1200" dirty="0" smtClean="0">
                <a:solidFill>
                  <a:schemeClr val="tx1"/>
                </a:solidFill>
                <a:effectLst/>
                <a:latin typeface="+mn-lt"/>
                <a:ea typeface="+mn-ea"/>
                <a:cs typeface="+mn-cs"/>
              </a:rPr>
              <a:t>is destined to ensure that the client will be satisfied while at the same time ensuring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that the energy will effectively be available and fall within the capacity of power supply grid at the local level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(private network) and at the regional level (public network)</a:t>
            </a:r>
            <a:r>
              <a:rPr lang="en-US" dirty="0" smtClean="0"/>
              <a:t> </a:t>
            </a:r>
            <a:br>
              <a:rPr lang="en-US" dirty="0" smtClean="0"/>
            </a:br>
            <a:r>
              <a:rPr lang="en-US" sz="1200" b="0" i="0" kern="1200" dirty="0" smtClean="0">
                <a:solidFill>
                  <a:schemeClr val="tx1"/>
                </a:solidFill>
                <a:effectLst/>
                <a:latin typeface="+mn-lt"/>
                <a:ea typeface="+mn-ea"/>
                <a:cs typeface="+mn-cs"/>
              </a:rPr>
              <a:t>Initially, before the onset of the energy supply, the EV will negotiate with EVSE operator, and third party actors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indirectly, to fit to the known or predicted available electric power. The available energy may evolve once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charging has started due to sudden lack of power source, or increase in demand of other consumptions (e.g.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other EV arrival). New negotiation shall be allowed to cope with difficulties encountered, locally or regionally.</a:t>
            </a:r>
            <a:r>
              <a:rPr lang="en-US" dirty="0" smtClean="0"/>
              <a:t> </a:t>
            </a:r>
            <a:br>
              <a:rPr lang="en-US" dirty="0" smtClean="0"/>
            </a:br>
            <a:r>
              <a:rPr lang="en-US" sz="1200" b="1" i="0" kern="1200" dirty="0" smtClean="0">
                <a:solidFill>
                  <a:schemeClr val="tx1"/>
                </a:solidFill>
                <a:effectLst/>
                <a:latin typeface="+mn-lt"/>
                <a:ea typeface="+mn-ea"/>
                <a:cs typeface="+mn-cs"/>
              </a:rPr>
              <a:t>Such re-negotiation shall be included within the communication protocol between EVSE and EV during the</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charging period</a:t>
            </a:r>
            <a:r>
              <a:rPr lang="en-US" b="1" dirty="0" smtClean="0"/>
              <a:t> </a:t>
            </a:r>
            <a:r>
              <a:rPr lang="en-US" dirty="0" smtClean="0"/>
              <a:t/>
            </a:r>
            <a:br>
              <a:rPr lang="en-US" dirty="0" smtClean="0"/>
            </a:br>
            <a:endParaRPr lang="en-US" dirty="0" smtClean="0"/>
          </a:p>
          <a:p>
            <a:endParaRPr lang="en-US" dirty="0" smtClean="0"/>
          </a:p>
          <a:p>
            <a:r>
              <a:rPr lang="en-US" dirty="0" smtClean="0"/>
              <a:t>Request </a:t>
            </a:r>
            <a:r>
              <a:rPr lang="en-US" dirty="0" err="1" smtClean="0"/>
              <a:t>msg</a:t>
            </a:r>
            <a:r>
              <a:rPr lang="en-US" dirty="0" smtClean="0"/>
              <a:t> list out EV side constrain: (DC)</a:t>
            </a:r>
          </a:p>
          <a:p>
            <a:r>
              <a:rPr lang="en-US" dirty="0" smtClean="0"/>
              <a:t>- max number of schedule, required energy transfer type</a:t>
            </a:r>
          </a:p>
          <a:p>
            <a:r>
              <a:rPr lang="en-US" dirty="0" smtClean="0"/>
              <a:t> - Departure time(not used -&gt; charge right away)</a:t>
            </a:r>
          </a:p>
          <a:p>
            <a:r>
              <a:rPr lang="en-US" dirty="0" smtClean="0"/>
              <a:t> - </a:t>
            </a:r>
            <a:r>
              <a:rPr lang="en-US" dirty="0" err="1" smtClean="0"/>
              <a:t>Current,Voltage</a:t>
            </a:r>
            <a:r>
              <a:rPr lang="en-US" dirty="0" smtClean="0"/>
              <a:t>, Power max limit</a:t>
            </a:r>
          </a:p>
          <a:p>
            <a:r>
              <a:rPr lang="en-US" dirty="0" smtClean="0"/>
              <a:t> - </a:t>
            </a:r>
            <a:r>
              <a:rPr lang="en-US" b="1" dirty="0" smtClean="0"/>
              <a:t>EV Status</a:t>
            </a:r>
          </a:p>
          <a:p>
            <a:r>
              <a:rPr lang="en-US" dirty="0" smtClean="0"/>
              <a:t> - Energy capacity</a:t>
            </a:r>
          </a:p>
          <a:p>
            <a:r>
              <a:rPr lang="en-US" dirty="0" smtClean="0"/>
              <a:t> - Energy request</a:t>
            </a:r>
          </a:p>
          <a:p>
            <a:r>
              <a:rPr lang="en-US" dirty="0" smtClean="0"/>
              <a:t> - Full SOC, Bulk SOC (percent value consider</a:t>
            </a:r>
            <a:r>
              <a:rPr lang="en-US" baseline="0" dirty="0" smtClean="0"/>
              <a:t> to be full or done fast charge)</a:t>
            </a:r>
            <a:endParaRPr lang="en-US" dirty="0" smtClean="0"/>
          </a:p>
          <a:p>
            <a:endParaRPr lang="en-US" dirty="0" smtClean="0"/>
          </a:p>
          <a:p>
            <a:r>
              <a:rPr lang="en-US" dirty="0" smtClean="0"/>
              <a:t>DC</a:t>
            </a:r>
          </a:p>
          <a:p>
            <a:r>
              <a:rPr lang="en-US" dirty="0" smtClean="0"/>
              <a:t>- </a:t>
            </a:r>
            <a:r>
              <a:rPr lang="en-US" b="1" dirty="0" smtClean="0"/>
              <a:t>EVSE status</a:t>
            </a:r>
          </a:p>
          <a:p>
            <a:r>
              <a:rPr lang="en-US" dirty="0" smtClean="0"/>
              <a:t>- EVSE </a:t>
            </a:r>
            <a:r>
              <a:rPr lang="en-US" dirty="0" err="1" smtClean="0"/>
              <a:t>max,min</a:t>
            </a:r>
            <a:r>
              <a:rPr lang="en-US" dirty="0" smtClean="0"/>
              <a:t> current, voltage</a:t>
            </a:r>
          </a:p>
          <a:p>
            <a:r>
              <a:rPr lang="en-US" dirty="0" smtClean="0"/>
              <a:t>- EVSE max power</a:t>
            </a:r>
          </a:p>
          <a:p>
            <a:r>
              <a:rPr lang="en-US" dirty="0" smtClean="0"/>
              <a:t>- EVSE current regulation tolerance</a:t>
            </a:r>
          </a:p>
          <a:p>
            <a:r>
              <a:rPr lang="en-US" dirty="0" smtClean="0"/>
              <a:t>- EVSE current peak ripple</a:t>
            </a:r>
          </a:p>
          <a:p>
            <a:r>
              <a:rPr lang="en-US" dirty="0" smtClean="0"/>
              <a:t>- </a:t>
            </a:r>
            <a:r>
              <a:rPr lang="en-US" dirty="0" err="1" smtClean="0"/>
              <a:t>EVSEEnergyToBeDelivered</a:t>
            </a: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73028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IEC61851-23</a:t>
            </a:r>
          </a:p>
          <a:p>
            <a:r>
              <a:rPr lang="en-US" sz="1200" b="1" i="0" kern="1200" dirty="0" smtClean="0">
                <a:solidFill>
                  <a:schemeClr val="tx1"/>
                </a:solidFill>
                <a:effectLst/>
                <a:latin typeface="+mn-lt"/>
                <a:ea typeface="+mn-ea"/>
                <a:cs typeface="+mn-cs"/>
              </a:rPr>
              <a:t>CC.4 Safety measures</a:t>
            </a:r>
            <a:r>
              <a:rPr lang="en-US" dirty="0" smtClean="0"/>
              <a:t> - </a:t>
            </a:r>
            <a:r>
              <a:rPr lang="en-US" sz="1200" b="1" i="0" kern="1200" dirty="0" smtClean="0">
                <a:solidFill>
                  <a:schemeClr val="tx1"/>
                </a:solidFill>
                <a:effectLst/>
                <a:latin typeface="+mn-lt"/>
                <a:ea typeface="+mn-ea"/>
                <a:cs typeface="+mn-cs"/>
              </a:rPr>
              <a:t>CC.4.1 IT (isolated terra) system requirements</a:t>
            </a:r>
            <a:r>
              <a:rPr lang="en-US" dirty="0" smtClean="0"/>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DC supply (with insulation monitoring device (IMD)) shall perform insulation monitoring between DC+ and PE and </a:t>
            </a:r>
            <a:r>
              <a:rPr lang="en-US" sz="1200" b="0" i="0" kern="1200" dirty="0" err="1" smtClean="0">
                <a:solidFill>
                  <a:schemeClr val="tx1"/>
                </a:solidFill>
                <a:effectLst/>
                <a:latin typeface="+mn-lt"/>
                <a:ea typeface="+mn-ea"/>
                <a:cs typeface="+mn-cs"/>
              </a:rPr>
              <a:t>DCand</a:t>
            </a:r>
            <a:r>
              <a:rPr lang="en-US" sz="1200" b="0" i="0" kern="1200" dirty="0" smtClean="0">
                <a:solidFill>
                  <a:schemeClr val="tx1"/>
                </a:solidFill>
                <a:effectLst/>
                <a:latin typeface="+mn-lt"/>
                <a:ea typeface="+mn-ea"/>
                <a:cs typeface="+mn-cs"/>
              </a:rPr>
              <a:t> PE during the supply process and communicate the current state (Invalid, Valid, Warning, Fault) of the system periodically to the EV.</a:t>
            </a:r>
          </a:p>
          <a:p>
            <a:r>
              <a:rPr lang="en-US" sz="1200" b="0" i="0" kern="1200" dirty="0" smtClean="0">
                <a:solidFill>
                  <a:schemeClr val="tx1"/>
                </a:solidFill>
                <a:effectLst/>
                <a:latin typeface="+mn-lt"/>
                <a:ea typeface="+mn-ea"/>
                <a:cs typeface="+mn-cs"/>
              </a:rPr>
              <a:t>Prior to each supply cycle the following tests shall be performed. During these tests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output voltage shall not exceed 500 V at vehicle connector.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A self test of the insulation monitoring function of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supply shall be done by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applying a defined fault resistor between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output rail and equipotential bonding (e.g.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PE). At least one of the following three possibilities for time management of self test shall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be applied: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directly prior to supply cycle with vehicle connector plugged into vehicle inlet;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at regular intervals with maximum period of 1 h;</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after self test has successfully been performed the station may stay in Valid state for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maximum time of 1 h and during supply session under normal conditions.</a:t>
            </a:r>
            <a:r>
              <a:rPr lang="en-US" dirty="0" smtClean="0"/>
              <a:t> </a:t>
            </a:r>
            <a:br>
              <a:rPr lang="en-US" dirty="0" smtClean="0"/>
            </a:br>
            <a:r>
              <a:rPr lang="en-US" sz="1200" b="0" i="0" kern="1200" dirty="0" smtClean="0">
                <a:solidFill>
                  <a:schemeClr val="tx1"/>
                </a:solidFill>
                <a:effectLst/>
                <a:latin typeface="+mn-lt"/>
                <a:ea typeface="+mn-ea"/>
                <a:cs typeface="+mn-cs"/>
              </a:rPr>
              <a:t>b) An insulation check of the system according to 6.4.3.106, e.g. by IMD shall be performed: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vehicle connector not plugged into vehicle inlet: system comprises station, cable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vehicle connector, 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vehicle connector plugged into vehicle inlet: system comprises station, charging cable,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vehicle connector, vehicle inlet and vehicle cables.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insulation states of the system are defined as follows.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Invalid state: Self test has not been carried out yet. Charging is not allowed.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Valid state: After self test has successfully been performed the station shall go into Valid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state. After each termination of energy transfer the station shall go back into Invalid state.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Warning state: If the actual total physical insulation resistance between DC+/DC- to PE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falls below a value calculated by 500 Ω/V multiplied by the maximum output voltage rating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EV charging station (without negative tolerance)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supply shall send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Warning message and store the Warning.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Fault state: If self test has failed or the actual total physical insulation resistance between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DC+/DC- to PE falls below a value calculated by 100 Ω/V multiplied by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output voltage rating of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EV charging station (without negative tolerance) an optical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and/or acoustical signal shall be issued by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supply to the user and the </a:t>
            </a:r>
            <a:r>
              <a:rPr lang="en-US" sz="1200" b="0" i="0" kern="1200" dirty="0" err="1" smtClean="0">
                <a:solidFill>
                  <a:schemeClr val="tx1"/>
                </a:solidFill>
                <a:effectLst/>
                <a:latin typeface="+mn-lt"/>
                <a:ea typeface="+mn-ea"/>
                <a:cs typeface="+mn-cs"/>
              </a:rPr>
              <a:t>d.c.</a:t>
            </a:r>
            <a:r>
              <a:rPr lang="en-US" sz="1200" b="0" i="0" kern="1200" dirty="0" smtClean="0">
                <a:solidFill>
                  <a:schemeClr val="tx1"/>
                </a:solidFill>
                <a:effectLst/>
                <a:latin typeface="+mn-lt"/>
                <a:ea typeface="+mn-ea"/>
                <a:cs typeface="+mn-cs"/>
              </a:rPr>
              <a:t> supply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shall terminate the supply process. While the DC charging station is charging a vehicle,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DC charging station shall detect the Fault state and indicate the Invalid State ≤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consecutive minutes of the insulation resistance ≤ 100 Ω/V.</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If Warning or Fault state during energy transfer occurs, the station shall perform a self test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after disconnecting the vehicle connector from the vehicle. If self test is successfully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passed, the station shall go into Valid state; otherwise it shall go into Invalid state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stay there until serviced.</a:t>
            </a:r>
            <a:r>
              <a:rPr lang="en-US" dirty="0" smtClean="0"/>
              <a:t> </a:t>
            </a:r>
            <a:br>
              <a:rPr lang="en-US" dirty="0" smtClean="0"/>
            </a:br>
            <a:endParaRPr lang="en-US" dirty="0" smtClean="0"/>
          </a:p>
          <a:p>
            <a:r>
              <a:rPr lang="en-US" sz="1200" b="1" i="0" kern="1200" dirty="0" smtClean="0">
                <a:solidFill>
                  <a:schemeClr val="tx1"/>
                </a:solidFill>
                <a:effectLst/>
                <a:latin typeface="+mn-lt"/>
                <a:ea typeface="+mn-ea"/>
                <a:cs typeface="+mn-cs"/>
              </a:rPr>
              <a:t>CC.5.1 Pre charging</a:t>
            </a:r>
            <a:r>
              <a:rPr lang="en-US" dirty="0" smtClean="0"/>
              <a:t> </a:t>
            </a:r>
            <a:br>
              <a:rPr lang="en-US" dirty="0" smtClean="0"/>
            </a:br>
            <a:r>
              <a:rPr lang="en-US" sz="1200" b="0" i="0" kern="1200" dirty="0" smtClean="0">
                <a:solidFill>
                  <a:schemeClr val="tx1"/>
                </a:solidFill>
                <a:effectLst/>
                <a:latin typeface="+mn-lt"/>
                <a:ea typeface="+mn-ea"/>
                <a:cs typeface="+mn-cs"/>
              </a:rPr>
              <a:t>While executing the pre-charge sequence, the EVSE shall comply with the pre-charge request</a:t>
            </a:r>
            <a:r>
              <a:rPr lang="en-US" dirty="0" smtClean="0"/>
              <a:t> </a:t>
            </a:r>
            <a:br>
              <a:rPr lang="en-US" dirty="0" smtClean="0"/>
            </a:br>
            <a:r>
              <a:rPr lang="en-US" sz="1200" b="0" i="0" kern="1200" dirty="0" smtClean="0">
                <a:solidFill>
                  <a:schemeClr val="tx1"/>
                </a:solidFill>
                <a:effectLst/>
                <a:latin typeface="+mn-lt"/>
                <a:ea typeface="+mn-ea"/>
                <a:cs typeface="+mn-cs"/>
              </a:rPr>
              <a:t>process as stated in the communication protocol but the current request of the EV shall be</a:t>
            </a:r>
            <a:r>
              <a:rPr lang="en-US" dirty="0" smtClean="0"/>
              <a:t> </a:t>
            </a:r>
            <a:br>
              <a:rPr lang="en-US" dirty="0" smtClean="0"/>
            </a:br>
            <a:r>
              <a:rPr lang="en-US" sz="1200" b="0" i="0" kern="1200" dirty="0" smtClean="0">
                <a:solidFill>
                  <a:schemeClr val="tx1"/>
                </a:solidFill>
                <a:effectLst/>
                <a:latin typeface="+mn-lt"/>
                <a:ea typeface="+mn-ea"/>
                <a:cs typeface="+mn-cs"/>
              </a:rPr>
              <a:t>ignored and the output current shall be limited to 2 A</a:t>
            </a:r>
            <a:r>
              <a:rPr lang="en-US" dirty="0" smtClean="0"/>
              <a:t> </a:t>
            </a:r>
            <a:br>
              <a:rPr lang="en-US" dirty="0" smtClean="0"/>
            </a:br>
            <a:r>
              <a:rPr lang="en-US" sz="1200" b="0" i="0" kern="1200" dirty="0" smtClean="0">
                <a:solidFill>
                  <a:schemeClr val="tx1"/>
                </a:solidFill>
                <a:effectLst/>
                <a:latin typeface="+mn-lt"/>
                <a:ea typeface="+mn-ea"/>
                <a:cs typeface="+mn-cs"/>
              </a:rPr>
              <a:t>During pre-charge, the EVSE shall:</a:t>
            </a:r>
            <a:r>
              <a:rPr lang="en-US" dirty="0" smtClean="0"/>
              <a:t> </a:t>
            </a:r>
            <a:br>
              <a:rPr lang="en-US" dirty="0" smtClean="0"/>
            </a:br>
            <a:r>
              <a:rPr lang="en-US" sz="1200" b="0" i="0" kern="1200" dirty="0" smtClean="0">
                <a:solidFill>
                  <a:schemeClr val="tx1"/>
                </a:solidFill>
                <a:effectLst/>
                <a:latin typeface="+mn-lt"/>
                <a:ea typeface="+mn-ea"/>
                <a:cs typeface="+mn-cs"/>
              </a:rPr>
              <a:t>be able to pre-charge the circuit defined in Figure CC.12 with the values according to</a:t>
            </a:r>
            <a:r>
              <a:rPr lang="en-US" dirty="0" smtClean="0"/>
              <a:t> </a:t>
            </a:r>
            <a:br>
              <a:rPr lang="en-US" dirty="0" smtClean="0"/>
            </a:br>
            <a:r>
              <a:rPr lang="en-US" sz="1200" b="0" i="0" kern="1200" dirty="0" smtClean="0">
                <a:solidFill>
                  <a:schemeClr val="tx1"/>
                </a:solidFill>
                <a:effectLst/>
                <a:latin typeface="+mn-lt"/>
                <a:ea typeface="+mn-ea"/>
                <a:cs typeface="+mn-cs"/>
              </a:rPr>
              <a:t>Table CC.13 for its entire operating range within 3 s; and subsequently</a:t>
            </a:r>
            <a:r>
              <a:rPr lang="en-US" dirty="0" smtClean="0"/>
              <a:t> </a:t>
            </a:r>
            <a:br>
              <a:rPr lang="en-US" dirty="0" smtClean="0"/>
            </a:br>
            <a:r>
              <a:rPr lang="en-US" sz="1200" b="0" i="0" kern="1200" dirty="0" smtClean="0">
                <a:solidFill>
                  <a:schemeClr val="tx1"/>
                </a:solidFill>
                <a:effectLst/>
                <a:latin typeface="+mn-lt"/>
                <a:ea typeface="+mn-ea"/>
                <a:cs typeface="+mn-cs"/>
              </a:rPr>
              <a:t>follow the voltage request from the EV according to 101.2.1.2.2 and 101.2.1.6(voltage</a:t>
            </a:r>
            <a:r>
              <a:rPr lang="en-US" sz="1200" b="0" i="0" kern="1200" baseline="0" dirty="0" smtClean="0">
                <a:solidFill>
                  <a:schemeClr val="tx1"/>
                </a:solidFill>
                <a:effectLst/>
                <a:latin typeface="+mn-lt"/>
                <a:ea typeface="+mn-ea"/>
                <a:cs typeface="+mn-cs"/>
              </a:rPr>
              <a:t> ripple, slew rate)</a:t>
            </a:r>
            <a:r>
              <a:rPr lang="en-US" sz="1200" b="0" i="0" kern="1200" dirty="0" smtClean="0">
                <a:solidFill>
                  <a:schemeClr val="tx1"/>
                </a:solidFill>
                <a:effectLst/>
                <a:latin typeface="+mn-lt"/>
                <a:ea typeface="+mn-ea"/>
                <a:cs typeface="+mn-cs"/>
              </a:rPr>
              <a:t> within 1 s</a:t>
            </a:r>
          </a:p>
          <a:p>
            <a:r>
              <a:rPr lang="en-US" sz="1200" b="0" i="0" kern="1200" dirty="0" smtClean="0">
                <a:solidFill>
                  <a:schemeClr val="tx1"/>
                </a:solidFill>
                <a:effectLst/>
                <a:latin typeface="+mn-lt"/>
                <a:ea typeface="+mn-ea"/>
                <a:cs typeface="+mn-cs"/>
              </a:rPr>
              <a:t>During pre-charge, the EV shall limit its current draw to an equivalent of the circuit defined in</a:t>
            </a:r>
            <a:r>
              <a:rPr lang="en-US" dirty="0" smtClean="0"/>
              <a:t> </a:t>
            </a:r>
            <a:r>
              <a:rPr lang="en-US" sz="1200" b="0" i="0" kern="1200" dirty="0" smtClean="0">
                <a:solidFill>
                  <a:schemeClr val="tx1"/>
                </a:solidFill>
                <a:effectLst/>
                <a:latin typeface="+mn-lt"/>
                <a:ea typeface="+mn-ea"/>
                <a:cs typeface="+mn-cs"/>
              </a:rPr>
              <a:t>Figure CC.12 and Table CC.13.</a:t>
            </a:r>
            <a:r>
              <a:rPr lang="en-US" dirty="0" smtClean="0"/>
              <a:t> </a:t>
            </a:r>
            <a:br>
              <a:rPr lang="en-US" dirty="0" smtClean="0"/>
            </a:br>
            <a:r>
              <a:rPr lang="en-US" sz="1200" b="0" i="0" kern="1200" dirty="0" smtClean="0">
                <a:solidFill>
                  <a:schemeClr val="tx1"/>
                </a:solidFill>
                <a:effectLst/>
                <a:latin typeface="+mn-lt"/>
                <a:ea typeface="+mn-ea"/>
                <a:cs typeface="+mn-cs"/>
              </a:rPr>
              <a:t>According to ISO 17409, the EV shall close its disconnection device only after verifying that</a:t>
            </a:r>
            <a:r>
              <a:rPr lang="en-US" dirty="0" smtClean="0"/>
              <a:t> </a:t>
            </a:r>
            <a:r>
              <a:rPr lang="en-US" sz="1200" b="0" i="0" kern="1200" dirty="0" smtClean="0">
                <a:solidFill>
                  <a:schemeClr val="tx1"/>
                </a:solidFill>
                <a:effectLst/>
                <a:latin typeface="+mn-lt"/>
                <a:ea typeface="+mn-ea"/>
                <a:cs typeface="+mn-cs"/>
              </a:rPr>
              <a:t>the absolute voltage difference between the EV inlet and the EV battery is less than 20 V.</a:t>
            </a:r>
            <a:r>
              <a:rPr lang="en-US" dirty="0" smtClean="0"/>
              <a:t>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EV should be protected against the case that the polarity of the DC output is reversed</a:t>
            </a:r>
            <a:r>
              <a:rPr lang="en-US" dirty="0" smtClean="0"/>
              <a:t> </a:t>
            </a:r>
            <a:r>
              <a:rPr lang="en-US" sz="1200" b="0" i="0" kern="1200" dirty="0" smtClean="0">
                <a:solidFill>
                  <a:schemeClr val="tx1"/>
                </a:solidFill>
                <a:effectLst/>
                <a:latin typeface="+mn-lt"/>
                <a:ea typeface="+mn-ea"/>
                <a:cs typeface="+mn-cs"/>
              </a:rPr>
              <a:t>and shall not close its disconnection device.</a:t>
            </a:r>
            <a:r>
              <a:rPr lang="en-US" dirty="0" smtClean="0"/>
              <a:t> </a:t>
            </a:r>
            <a:br>
              <a:rPr lang="en-US" dirty="0" smtClean="0"/>
            </a:br>
            <a:r>
              <a:rPr lang="en-US" sz="1200" b="0" i="0" kern="1200" dirty="0" smtClean="0">
                <a:solidFill>
                  <a:schemeClr val="tx1"/>
                </a:solidFill>
                <a:effectLst/>
                <a:latin typeface="+mn-lt"/>
                <a:ea typeface="+mn-ea"/>
                <a:cs typeface="+mn-cs"/>
              </a:rPr>
              <a:t>The EV shall measure the DC bus voltage at its inlet and could use the measured voltage as</a:t>
            </a:r>
            <a:r>
              <a:rPr lang="en-US" dirty="0" smtClean="0"/>
              <a:t> </a:t>
            </a:r>
            <a:r>
              <a:rPr lang="en-US" sz="1200" b="0" i="0" kern="1200" dirty="0" smtClean="0">
                <a:solidFill>
                  <a:schemeClr val="tx1"/>
                </a:solidFill>
                <a:effectLst/>
                <a:latin typeface="+mn-lt"/>
                <a:ea typeface="+mn-ea"/>
                <a:cs typeface="+mn-cs"/>
              </a:rPr>
              <a:t>feedback for the pre-charge request adjustments.</a:t>
            </a:r>
            <a:r>
              <a:rPr lang="en-US" dirty="0" smtClean="0"/>
              <a:t>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EV shall not solely use the voltage measurements communicated by the EVSE to check if</a:t>
            </a:r>
            <a:r>
              <a:rPr lang="en-US" dirty="0" smtClean="0"/>
              <a:t> </a:t>
            </a:r>
            <a:r>
              <a:rPr lang="en-US" sz="1200" b="0" i="0" kern="1200" dirty="0" smtClean="0">
                <a:solidFill>
                  <a:schemeClr val="tx1"/>
                </a:solidFill>
                <a:effectLst/>
                <a:latin typeface="+mn-lt"/>
                <a:ea typeface="+mn-ea"/>
                <a:cs typeface="+mn-cs"/>
              </a:rPr>
              <a:t>the EVSE output and battery voltages are within this limit. As the voltage across the EV</a:t>
            </a:r>
            <a:r>
              <a:rPr lang="en-US" dirty="0" smtClean="0"/>
              <a:t> </a:t>
            </a:r>
            <a:r>
              <a:rPr lang="en-US" sz="1200" b="0" i="0" kern="1200" dirty="0" smtClean="0">
                <a:solidFill>
                  <a:schemeClr val="tx1"/>
                </a:solidFill>
                <a:effectLst/>
                <a:latin typeface="+mn-lt"/>
                <a:ea typeface="+mn-ea"/>
                <a:cs typeface="+mn-cs"/>
              </a:rPr>
              <a:t>contactors are leading for closing the EV contactors.</a:t>
            </a:r>
            <a:r>
              <a:rPr lang="en-US" dirty="0" smtClean="0"/>
              <a:t> </a:t>
            </a:r>
            <a:br>
              <a:rPr lang="en-US" dirty="0" smtClean="0"/>
            </a:br>
            <a:r>
              <a:rPr lang="en-US" sz="1200" b="0" i="0" kern="1200" dirty="0" smtClean="0">
                <a:solidFill>
                  <a:schemeClr val="tx1"/>
                </a:solidFill>
                <a:effectLst/>
                <a:latin typeface="+mn-lt"/>
                <a:ea typeface="+mn-ea"/>
                <a:cs typeface="+mn-cs"/>
              </a:rPr>
              <a:t>The EV could consider to do pre-charge voltage request adjustment to compensate for</a:t>
            </a:r>
            <a:r>
              <a:rPr lang="en-US" dirty="0" smtClean="0"/>
              <a:t> </a:t>
            </a:r>
            <a:r>
              <a:rPr lang="en-US" sz="1200" b="0" i="0" kern="1200" dirty="0" smtClean="0">
                <a:solidFill>
                  <a:schemeClr val="tx1"/>
                </a:solidFill>
                <a:effectLst/>
                <a:latin typeface="+mn-lt"/>
                <a:ea typeface="+mn-ea"/>
                <a:cs typeface="+mn-cs"/>
              </a:rPr>
              <a:t>tolerances and steady state errors to get the inlet voltage within the +/- 20 V of the battery</a:t>
            </a:r>
            <a:r>
              <a:rPr lang="en-US" dirty="0" smtClean="0"/>
              <a:t> </a:t>
            </a:r>
            <a:r>
              <a:rPr lang="en-US" sz="1200" b="0" i="0" kern="1200" dirty="0" smtClean="0">
                <a:solidFill>
                  <a:schemeClr val="tx1"/>
                </a:solidFill>
                <a:effectLst/>
                <a:latin typeface="+mn-lt"/>
                <a:ea typeface="+mn-ea"/>
                <a:cs typeface="+mn-cs"/>
              </a:rPr>
              <a:t>voltage.</a:t>
            </a:r>
            <a:r>
              <a:rPr lang="en-US" dirty="0" smtClean="0"/>
              <a:t> </a:t>
            </a:r>
          </a:p>
          <a:p>
            <a:endParaRPr lang="en-US" dirty="0" smtClean="0"/>
          </a:p>
          <a:p>
            <a:r>
              <a:rPr lang="en-US" sz="1200" b="0" i="0" kern="1200" dirty="0" smtClean="0">
                <a:solidFill>
                  <a:schemeClr val="tx1"/>
                </a:solidFill>
                <a:effectLst/>
                <a:latin typeface="+mn-lt"/>
                <a:ea typeface="+mn-ea"/>
                <a:cs typeface="+mn-cs"/>
              </a:rPr>
              <a:t>• Pre-charge starts when the EV sends </a:t>
            </a:r>
            <a:r>
              <a:rPr lang="en-US" sz="1200" b="0" i="0" kern="1200" dirty="0" err="1" smtClean="0">
                <a:solidFill>
                  <a:schemeClr val="tx1"/>
                </a:solidFill>
                <a:effectLst/>
                <a:latin typeface="+mn-lt"/>
                <a:ea typeface="+mn-ea"/>
                <a:cs typeface="+mn-cs"/>
              </a:rPr>
              <a:t>PreChargeReq</a:t>
            </a:r>
            <a:r>
              <a:rPr lang="en-US" sz="1200" b="0" i="0" kern="1200" dirty="0" smtClean="0">
                <a:solidFill>
                  <a:schemeClr val="tx1"/>
                </a:solidFill>
                <a:effectLst/>
                <a:latin typeface="+mn-lt"/>
                <a:ea typeface="+mn-ea"/>
                <a:cs typeface="+mn-cs"/>
              </a:rPr>
              <a:t> &lt;5a&gt;, which contains the requested DC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current ≤ 2 A (maximum inrush current acc. to CC.6.2) and the requested DC voltage. See Pre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charge (CC.5.1).</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3468142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energy transfer, EV could send </a:t>
            </a:r>
            <a:r>
              <a:rPr lang="en-US" dirty="0" err="1" smtClean="0"/>
              <a:t>PowerDeliveryReq</a:t>
            </a:r>
            <a:r>
              <a:rPr lang="en-US" dirty="0" smtClean="0"/>
              <a:t> when it want to renegotiate charging parameters.</a:t>
            </a:r>
          </a:p>
          <a:p>
            <a:r>
              <a:rPr lang="en-US" sz="1200" b="1" i="0" kern="1200" dirty="0" smtClean="0">
                <a:solidFill>
                  <a:schemeClr val="tx1"/>
                </a:solidFill>
                <a:effectLst/>
                <a:latin typeface="+mn-lt"/>
                <a:ea typeface="+mn-ea"/>
                <a:cs typeface="+mn-cs"/>
              </a:rPr>
              <a:t>FF.5.6 Diagnostic check of mechanical disconnection device in the DC output system</a:t>
            </a:r>
            <a:r>
              <a:rPr lang="en-US" dirty="0" smtClean="0"/>
              <a:t> </a:t>
            </a:r>
            <a:br>
              <a:rPr lang="en-US" dirty="0" smtClean="0"/>
            </a:br>
            <a:r>
              <a:rPr lang="en-US" sz="1200" b="0" i="0" kern="1200" dirty="0" smtClean="0">
                <a:solidFill>
                  <a:schemeClr val="tx1"/>
                </a:solidFill>
                <a:effectLst/>
                <a:latin typeface="+mn-lt"/>
                <a:ea typeface="+mn-ea"/>
                <a:cs typeface="+mn-cs"/>
              </a:rPr>
              <a:t>The multi-outlet DC EV supply equipment shall perform the diagnostic check of the</a:t>
            </a:r>
            <a:r>
              <a:rPr lang="en-US" dirty="0" smtClean="0"/>
              <a:t> </a:t>
            </a:r>
            <a:br>
              <a:rPr lang="en-US" dirty="0" smtClean="0"/>
            </a:br>
            <a:r>
              <a:rPr lang="en-US" dirty="0" smtClean="0"/>
              <a:t>mechanical disconnection device installed in the DC output system to prevent unexpected</a:t>
            </a:r>
          </a:p>
          <a:p>
            <a:r>
              <a:rPr lang="en-US" dirty="0" smtClean="0"/>
              <a:t>power flow from a vehicle to the DC EV supply equipment, or between the two or more</a:t>
            </a:r>
          </a:p>
          <a:p>
            <a:r>
              <a:rPr lang="en-US" dirty="0" smtClean="0"/>
              <a:t>vehicles simultaneously connected to the DC EV supply equipment in case the mechanical</a:t>
            </a:r>
          </a:p>
          <a:p>
            <a:r>
              <a:rPr lang="en-US" dirty="0" smtClean="0"/>
              <a:t>disconnection device is welded (ON stuck) , and to prevent hazardous voltage at the unmated</a:t>
            </a:r>
          </a:p>
          <a:p>
            <a:r>
              <a:rPr lang="en-US" dirty="0" smtClean="0"/>
              <a:t>vehicle connector.</a:t>
            </a:r>
          </a:p>
          <a:p>
            <a:r>
              <a:rPr lang="en-US" dirty="0" smtClean="0"/>
              <a:t>As the minimum requirement, the diagnostic shall check the welding (ON stuck) of the</a:t>
            </a:r>
          </a:p>
          <a:p>
            <a:r>
              <a:rPr lang="en-US" dirty="0" smtClean="0"/>
              <a:t>mechanical disconnection device. Diagnostic checks of other failures such as OFF stuck and</a:t>
            </a:r>
          </a:p>
          <a:p>
            <a:r>
              <a:rPr lang="en-US" dirty="0" smtClean="0"/>
              <a:t>erratic actuation are not mandatory but still recommended.</a:t>
            </a:r>
          </a:p>
          <a:p>
            <a:r>
              <a:rPr lang="en-US" dirty="0" smtClean="0"/>
              <a:t>If the diagnostic check is performed before the start of charging and the ON stuck failure is</a:t>
            </a:r>
          </a:p>
          <a:p>
            <a:r>
              <a:rPr lang="en-US" dirty="0" smtClean="0"/>
              <a:t>detected, the charging process shall be terminated and the system shall transfer to shutdown</a:t>
            </a:r>
          </a:p>
          <a:p>
            <a:r>
              <a:rPr lang="en-US" dirty="0" smtClean="0"/>
              <a:t>sequence</a:t>
            </a:r>
          </a:p>
          <a:p>
            <a:r>
              <a:rPr lang="en-US" dirty="0" smtClean="0"/>
              <a:t>If the diagnostic check is performed after the completion of a single charging event and the</a:t>
            </a:r>
          </a:p>
          <a:p>
            <a:r>
              <a:rPr lang="en-US" dirty="0" smtClean="0"/>
              <a:t>ON stuck failure is detected, the DC EV supply equipment shall prohibit further charging</a:t>
            </a:r>
          </a:p>
          <a:p>
            <a:r>
              <a:rPr lang="en-US" dirty="0" smtClean="0"/>
              <a:t>events until the mechanical disconnection device is properly replaced or repaired.</a:t>
            </a: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80649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[V2G2-880] </a:t>
            </a:r>
            <a:r>
              <a:rPr lang="en-US" sz="1200" b="0" i="0" kern="1200" dirty="0" smtClean="0">
                <a:solidFill>
                  <a:schemeClr val="tx1"/>
                </a:solidFill>
                <a:effectLst/>
                <a:latin typeface="+mn-lt"/>
                <a:ea typeface="+mn-ea"/>
                <a:cs typeface="+mn-cs"/>
              </a:rPr>
              <a:t>All </a:t>
            </a:r>
            <a:r>
              <a:rPr lang="en-US" sz="1200" b="0" i="0" kern="1200" dirty="0" err="1" smtClean="0">
                <a:solidFill>
                  <a:schemeClr val="tx1"/>
                </a:solidFill>
                <a:effectLst/>
                <a:latin typeface="+mn-lt"/>
                <a:ea typeface="+mn-ea"/>
                <a:cs typeface="+mn-cs"/>
              </a:rPr>
              <a:t>DC_EVSEStatusCodes</a:t>
            </a:r>
            <a:r>
              <a:rPr lang="en-US" sz="1200" b="0" i="0" kern="1200" dirty="0" smtClean="0">
                <a:solidFill>
                  <a:schemeClr val="tx1"/>
                </a:solidFill>
                <a:effectLst/>
                <a:latin typeface="+mn-lt"/>
                <a:ea typeface="+mn-ea"/>
                <a:cs typeface="+mn-cs"/>
              </a:rPr>
              <a:t> in Table 98 for which there are no explicit requirements in this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document are for information purpose only. They shall not influence the EVSE charging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process.</a:t>
            </a:r>
            <a:r>
              <a:rPr lang="en-US" dirty="0" smtClean="0"/>
              <a:t> </a:t>
            </a:r>
            <a:br>
              <a:rPr lang="en-US" dirty="0" smtClean="0"/>
            </a:br>
            <a:r>
              <a:rPr lang="en-US" sz="1200" b="0" i="0" kern="1200" dirty="0" smtClean="0">
                <a:solidFill>
                  <a:schemeClr val="tx1"/>
                </a:solidFill>
                <a:effectLst/>
                <a:latin typeface="+mn-lt"/>
                <a:ea typeface="+mn-ea"/>
                <a:cs typeface="+mn-cs"/>
              </a:rPr>
              <a:t>NOTE 1 </a:t>
            </a:r>
            <a:r>
              <a:rPr lang="en-US" sz="1200" b="0" i="0" kern="1200" dirty="0" err="1" smtClean="0">
                <a:solidFill>
                  <a:schemeClr val="tx1"/>
                </a:solidFill>
                <a:effectLst/>
                <a:latin typeface="+mn-lt"/>
                <a:ea typeface="+mn-ea"/>
                <a:cs typeface="+mn-cs"/>
              </a:rPr>
              <a:t>EVSE_EmergencyShutdown</a:t>
            </a:r>
            <a:r>
              <a:rPr lang="en-US" sz="1200" b="0" i="0" kern="1200" dirty="0" smtClean="0">
                <a:solidFill>
                  <a:schemeClr val="tx1"/>
                </a:solidFill>
                <a:effectLst/>
                <a:latin typeface="+mn-lt"/>
                <a:ea typeface="+mn-ea"/>
                <a:cs typeface="+mn-cs"/>
              </a:rPr>
              <a:t>” may be used by the SECC to inform the EVCC that the EVSE is in the process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or has just executed, an emergency shutdown. However, to force the EV to participate in the emergency shutdown,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SECC does not use this value, but instead uses the CPL in accordance with IEC 61851-1. In all other cases, the expected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value for </a:t>
            </a:r>
            <a:r>
              <a:rPr lang="en-US" sz="1200" b="0" i="0" kern="1200" dirty="0" err="1" smtClean="0">
                <a:solidFill>
                  <a:schemeClr val="tx1"/>
                </a:solidFill>
                <a:effectLst/>
                <a:latin typeface="+mn-lt"/>
                <a:ea typeface="+mn-ea"/>
                <a:cs typeface="+mn-cs"/>
              </a:rPr>
              <a:t>DC_EVSEStatusCode</a:t>
            </a:r>
            <a:r>
              <a:rPr lang="en-US" sz="1200" b="0" i="0" kern="1200" dirty="0" smtClean="0">
                <a:solidFill>
                  <a:schemeClr val="tx1"/>
                </a:solidFill>
                <a:effectLst/>
                <a:latin typeface="+mn-lt"/>
                <a:ea typeface="+mn-ea"/>
                <a:cs typeface="+mn-cs"/>
              </a:rPr>
              <a:t> is “</a:t>
            </a:r>
            <a:r>
              <a:rPr lang="en-US" sz="1200" b="0" i="0" kern="1200" dirty="0" err="1" smtClean="0">
                <a:solidFill>
                  <a:schemeClr val="tx1"/>
                </a:solidFill>
                <a:effectLst/>
                <a:latin typeface="+mn-lt"/>
                <a:ea typeface="+mn-ea"/>
                <a:cs typeface="+mn-cs"/>
              </a:rPr>
              <a:t>EVSE_Ready</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EVSE_IsolationMonitoringActive</a:t>
            </a:r>
            <a:r>
              <a:rPr lang="en-US" sz="1200" b="0" i="0" kern="1200" dirty="0" smtClean="0">
                <a:solidFill>
                  <a:schemeClr val="tx1"/>
                </a:solidFill>
                <a:effectLst/>
                <a:latin typeface="+mn-lt"/>
                <a:ea typeface="+mn-ea"/>
                <a:cs typeface="+mn-cs"/>
              </a:rPr>
              <a:t>”, even though they do not influence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EV charging process.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464254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76465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renegotiation</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messaging for updating the agreement on the charging schedule between EV and EVSE during a V2G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Communication Session by retransmitting the parameters </a:t>
            </a:r>
            <a:r>
              <a:rPr lang="en-US" sz="1200" b="0" i="0" kern="1200" dirty="0" err="1" smtClean="0">
                <a:solidFill>
                  <a:schemeClr val="tx1"/>
                </a:solidFill>
                <a:effectLst/>
                <a:latin typeface="+mn-lt"/>
                <a:ea typeface="+mn-ea"/>
                <a:cs typeface="+mn-cs"/>
              </a:rPr>
              <a:t>SASchedule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ChargingProfile</a:t>
            </a:r>
            <a:r>
              <a:rPr lang="en-US" dirty="0" smtClean="0"/>
              <a:t> </a:t>
            </a:r>
          </a:p>
          <a:p>
            <a:r>
              <a:rPr lang="en-US" sz="1200" b="1" i="0" kern="1200" dirty="0" smtClean="0">
                <a:solidFill>
                  <a:schemeClr val="tx1"/>
                </a:solidFill>
                <a:effectLst/>
                <a:latin typeface="+mn-lt"/>
                <a:ea typeface="+mn-ea"/>
                <a:cs typeface="+mn-cs"/>
              </a:rPr>
              <a:t>[V2G2]</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Annex I </a:t>
            </a:r>
            <a:r>
              <a:rPr lang="en-US" sz="1200" b="0" i="0" kern="1200" dirty="0" smtClean="0">
                <a:solidFill>
                  <a:schemeClr val="tx1"/>
                </a:solidFill>
                <a:effectLst/>
                <a:latin typeface="+mn-lt"/>
                <a:ea typeface="+mn-ea"/>
                <a:cs typeface="+mn-cs"/>
              </a:rPr>
              <a:t>(informative)</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Message sequencing for renegotiation</a:t>
            </a:r>
            <a:r>
              <a:rPr lang="en-US" dirty="0" smtClean="0"/>
              <a:t> </a:t>
            </a:r>
            <a:br>
              <a:rPr lang="en-US" dirty="0" smtClean="0"/>
            </a:br>
            <a:endParaRPr lang="en-US" dirty="0" smtClean="0"/>
          </a:p>
          <a:p>
            <a:r>
              <a:rPr lang="en-US" dirty="0" smtClean="0"/>
              <a:t/>
            </a:r>
            <a:br>
              <a:rPr lang="en-US" dirty="0" smtClean="0"/>
            </a:br>
            <a:r>
              <a:rPr lang="en-US" sz="1200" b="1" i="0" kern="1200" dirty="0" smtClean="0">
                <a:solidFill>
                  <a:schemeClr val="tx1"/>
                </a:solidFill>
                <a:effectLst/>
                <a:latin typeface="+mn-lt"/>
                <a:ea typeface="+mn-ea"/>
                <a:cs typeface="+mn-cs"/>
              </a:rPr>
              <a:t>[V2G2-839] </a:t>
            </a:r>
            <a:r>
              <a:rPr lang="en-US" sz="1200" b="0" i="0" kern="1200" dirty="0" smtClean="0">
                <a:solidFill>
                  <a:schemeClr val="tx1"/>
                </a:solidFill>
                <a:effectLst/>
                <a:latin typeface="+mn-lt"/>
                <a:ea typeface="+mn-ea"/>
                <a:cs typeface="+mn-cs"/>
              </a:rPr>
              <a:t>The EVCC shall use the message </a:t>
            </a:r>
            <a:r>
              <a:rPr lang="en-US" sz="1200" b="0" i="0" kern="1200" dirty="0" err="1" smtClean="0">
                <a:solidFill>
                  <a:schemeClr val="tx1"/>
                </a:solidFill>
                <a:effectLst/>
                <a:latin typeface="+mn-lt"/>
                <a:ea typeface="+mn-ea"/>
                <a:cs typeface="+mn-cs"/>
              </a:rPr>
              <a:t>PowerDeliveryReq</a:t>
            </a:r>
            <a:r>
              <a:rPr lang="en-US" sz="1200" b="0" i="0" kern="1200" dirty="0" smtClean="0">
                <a:solidFill>
                  <a:schemeClr val="tx1"/>
                </a:solidFill>
                <a:effectLst/>
                <a:latin typeface="+mn-lt"/>
                <a:ea typeface="+mn-ea"/>
                <a:cs typeface="+mn-cs"/>
              </a:rPr>
              <a:t> with parameter </a:t>
            </a:r>
            <a:r>
              <a:rPr lang="en-US" sz="1200" b="0" i="0" kern="1200" dirty="0" err="1" smtClean="0">
                <a:solidFill>
                  <a:schemeClr val="tx1"/>
                </a:solidFill>
                <a:effectLst/>
                <a:latin typeface="+mn-lt"/>
                <a:ea typeface="+mn-ea"/>
                <a:cs typeface="+mn-cs"/>
              </a:rPr>
              <a:t>ChargeProgress</a:t>
            </a:r>
            <a:r>
              <a:rPr lang="en-US" sz="1200" b="0" i="0" kern="1200" dirty="0" smtClean="0">
                <a:solidFill>
                  <a:schemeClr val="tx1"/>
                </a:solidFill>
                <a:effectLst/>
                <a:latin typeface="+mn-lt"/>
                <a:ea typeface="+mn-ea"/>
                <a:cs typeface="+mn-cs"/>
              </a:rPr>
              <a:t> set to “Stop” to stop HLC-C based charging.</a:t>
            </a:r>
            <a:r>
              <a:rPr lang="en-US" dirty="0" smtClean="0"/>
              <a:t> </a:t>
            </a:r>
            <a:br>
              <a:rPr lang="en-US" dirty="0" smtClean="0"/>
            </a:br>
            <a:r>
              <a:rPr lang="en-US" sz="1200" b="1" i="0" kern="1200" dirty="0" smtClean="0">
                <a:solidFill>
                  <a:schemeClr val="tx1"/>
                </a:solidFill>
                <a:effectLst/>
                <a:latin typeface="+mn-lt"/>
                <a:ea typeface="+mn-ea"/>
                <a:cs typeface="+mn-cs"/>
              </a:rPr>
              <a:t>[V2G2-840] </a:t>
            </a:r>
            <a:r>
              <a:rPr lang="en-US" sz="1200" b="0" i="0" kern="1200" dirty="0" smtClean="0">
                <a:solidFill>
                  <a:schemeClr val="tx1"/>
                </a:solidFill>
                <a:effectLst/>
                <a:latin typeface="+mn-lt"/>
                <a:ea typeface="+mn-ea"/>
                <a:cs typeface="+mn-cs"/>
              </a:rPr>
              <a:t>The EVCC shall use the message </a:t>
            </a:r>
            <a:r>
              <a:rPr lang="en-US" sz="1200" b="0" i="0" kern="1200" dirty="0" err="1" smtClean="0">
                <a:solidFill>
                  <a:schemeClr val="tx1"/>
                </a:solidFill>
                <a:effectLst/>
                <a:latin typeface="+mn-lt"/>
                <a:ea typeface="+mn-ea"/>
                <a:cs typeface="+mn-cs"/>
              </a:rPr>
              <a:t>PowerDeliveryReq</a:t>
            </a:r>
            <a:r>
              <a:rPr lang="en-US" sz="1200" b="0" i="0" kern="1200" dirty="0" smtClean="0">
                <a:solidFill>
                  <a:schemeClr val="tx1"/>
                </a:solidFill>
                <a:effectLst/>
                <a:latin typeface="+mn-lt"/>
                <a:ea typeface="+mn-ea"/>
                <a:cs typeface="+mn-cs"/>
              </a:rPr>
              <a:t> with parameter </a:t>
            </a:r>
            <a:r>
              <a:rPr lang="en-US" sz="1200" b="0" i="0" kern="1200" dirty="0" err="1" smtClean="0">
                <a:solidFill>
                  <a:schemeClr val="tx1"/>
                </a:solidFill>
                <a:effectLst/>
                <a:latin typeface="+mn-lt"/>
                <a:ea typeface="+mn-ea"/>
                <a:cs typeface="+mn-cs"/>
              </a:rPr>
              <a:t>ChargeProgress</a:t>
            </a:r>
            <a:r>
              <a:rPr lang="en-US" sz="1200" b="0" i="0" kern="1200" dirty="0" smtClean="0">
                <a:solidFill>
                  <a:schemeClr val="tx1"/>
                </a:solidFill>
                <a:effectLst/>
                <a:latin typeface="+mn-lt"/>
                <a:ea typeface="+mn-ea"/>
                <a:cs typeface="+mn-cs"/>
              </a:rPr>
              <a:t> set to “Renegotiation” to initiate a renegotiation messaging</a:t>
            </a:r>
            <a:r>
              <a:rPr lang="en-US" dirty="0" smtClean="0"/>
              <a:t> </a:t>
            </a:r>
            <a:br>
              <a:rPr lang="en-US" dirty="0" smtClean="0"/>
            </a:br>
            <a:r>
              <a:rPr lang="en-US" sz="1200" b="1" i="0" kern="1200" dirty="0" smtClean="0">
                <a:solidFill>
                  <a:schemeClr val="tx1"/>
                </a:solidFill>
                <a:effectLst/>
                <a:latin typeface="+mn-lt"/>
                <a:ea typeface="+mn-ea"/>
                <a:cs typeface="+mn-cs"/>
              </a:rPr>
              <a:t>[V2G2-841] </a:t>
            </a:r>
            <a:r>
              <a:rPr lang="en-US" sz="1200" b="0" i="0" kern="1200" dirty="0" smtClean="0">
                <a:solidFill>
                  <a:schemeClr val="tx1"/>
                </a:solidFill>
                <a:effectLst/>
                <a:latin typeface="+mn-lt"/>
                <a:ea typeface="+mn-ea"/>
                <a:cs typeface="+mn-cs"/>
              </a:rPr>
              <a:t>The EVCC shall not send the message </a:t>
            </a:r>
            <a:r>
              <a:rPr lang="en-US" sz="1200" b="0" i="0" kern="1200" dirty="0" err="1" smtClean="0">
                <a:solidFill>
                  <a:schemeClr val="tx1"/>
                </a:solidFill>
                <a:effectLst/>
                <a:latin typeface="+mn-lt"/>
                <a:ea typeface="+mn-ea"/>
                <a:cs typeface="+mn-cs"/>
              </a:rPr>
              <a:t>PowerDeliveryReq</a:t>
            </a:r>
            <a:r>
              <a:rPr lang="en-US" sz="1200" b="0" i="0" kern="1200" dirty="0" smtClean="0">
                <a:solidFill>
                  <a:schemeClr val="tx1"/>
                </a:solidFill>
                <a:effectLst/>
                <a:latin typeface="+mn-lt"/>
                <a:ea typeface="+mn-ea"/>
                <a:cs typeface="+mn-cs"/>
              </a:rPr>
              <a:t> with parameter </a:t>
            </a:r>
            <a:r>
              <a:rPr lang="en-US" sz="1200" b="0" i="0" kern="1200" dirty="0" err="1" smtClean="0">
                <a:solidFill>
                  <a:schemeClr val="tx1"/>
                </a:solidFill>
                <a:effectLst/>
                <a:latin typeface="+mn-lt"/>
                <a:ea typeface="+mn-ea"/>
                <a:cs typeface="+mn-cs"/>
              </a:rPr>
              <a:t>ChargeProgress</a:t>
            </a:r>
            <a:r>
              <a:rPr lang="en-US" sz="1200" b="0" i="0" kern="1200" dirty="0" smtClean="0">
                <a:solidFill>
                  <a:schemeClr val="tx1"/>
                </a:solidFill>
                <a:effectLst/>
                <a:latin typeface="+mn-lt"/>
                <a:ea typeface="+mn-ea"/>
                <a:cs typeface="+mn-cs"/>
              </a:rPr>
              <a:t> set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“Renegotiation” before sending </a:t>
            </a:r>
            <a:r>
              <a:rPr lang="en-US" sz="1200" b="0" i="0" kern="1200" dirty="0" err="1" smtClean="0">
                <a:solidFill>
                  <a:schemeClr val="tx1"/>
                </a:solidFill>
                <a:effectLst/>
                <a:latin typeface="+mn-lt"/>
                <a:ea typeface="+mn-ea"/>
                <a:cs typeface="+mn-cs"/>
              </a:rPr>
              <a:t>PowerDeliveryReq</a:t>
            </a:r>
            <a:r>
              <a:rPr lang="en-US" sz="1200" b="0" i="0" kern="1200" dirty="0" smtClean="0">
                <a:solidFill>
                  <a:schemeClr val="tx1"/>
                </a:solidFill>
                <a:effectLst/>
                <a:latin typeface="+mn-lt"/>
                <a:ea typeface="+mn-ea"/>
                <a:cs typeface="+mn-cs"/>
              </a:rPr>
              <a:t> with parameter </a:t>
            </a:r>
            <a:r>
              <a:rPr lang="en-US" sz="1200" b="0" i="0" kern="1200" dirty="0" err="1" smtClean="0">
                <a:solidFill>
                  <a:schemeClr val="tx1"/>
                </a:solidFill>
                <a:effectLst/>
                <a:latin typeface="+mn-lt"/>
                <a:ea typeface="+mn-ea"/>
                <a:cs typeface="+mn-cs"/>
              </a:rPr>
              <a:t>ChargeProgress</a:t>
            </a:r>
            <a:r>
              <a:rPr lang="en-US" sz="1200" b="0" i="0" kern="1200" dirty="0" smtClean="0">
                <a:solidFill>
                  <a:schemeClr val="tx1"/>
                </a:solidFill>
                <a:effectLst/>
                <a:latin typeface="+mn-lt"/>
                <a:ea typeface="+mn-ea"/>
                <a:cs typeface="+mn-cs"/>
              </a:rPr>
              <a:t> set to “Start.</a:t>
            </a:r>
            <a:r>
              <a:rPr lang="en-US" dirty="0" smtClean="0"/>
              <a:t> </a:t>
            </a:r>
            <a:br>
              <a:rPr lang="en-US" dirty="0" smtClean="0"/>
            </a:br>
            <a:r>
              <a:rPr lang="en-US" sz="1200" b="1" i="0" kern="1200" dirty="0" smtClean="0">
                <a:solidFill>
                  <a:schemeClr val="tx1"/>
                </a:solidFill>
                <a:effectLst/>
                <a:latin typeface="+mn-lt"/>
                <a:ea typeface="+mn-ea"/>
                <a:cs typeface="+mn-cs"/>
              </a:rPr>
              <a:t>V2G2-842]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[V2G2-841] </a:t>
            </a:r>
            <a:r>
              <a:rPr lang="en-US" sz="1200" b="0" i="0" kern="1200" dirty="0" smtClean="0">
                <a:solidFill>
                  <a:schemeClr val="tx1"/>
                </a:solidFill>
                <a:effectLst/>
                <a:latin typeface="+mn-lt"/>
                <a:ea typeface="+mn-ea"/>
                <a:cs typeface="+mn-cs"/>
              </a:rPr>
              <a:t>applies the EVCC shall set the parameter </a:t>
            </a:r>
            <a:r>
              <a:rPr lang="en-US" sz="1200" b="0" i="0" kern="1200" dirty="0" err="1" smtClean="0">
                <a:solidFill>
                  <a:schemeClr val="tx1"/>
                </a:solidFill>
                <a:effectLst/>
                <a:latin typeface="+mn-lt"/>
                <a:ea typeface="+mn-ea"/>
                <a:cs typeface="+mn-cs"/>
              </a:rPr>
              <a:t>ChargeProgress</a:t>
            </a:r>
            <a:r>
              <a:rPr lang="en-US" sz="1200" b="0" i="0" kern="1200" dirty="0" smtClean="0">
                <a:solidFill>
                  <a:schemeClr val="tx1"/>
                </a:solidFill>
                <a:effectLst/>
                <a:latin typeface="+mn-lt"/>
                <a:ea typeface="+mn-ea"/>
                <a:cs typeface="+mn-cs"/>
              </a:rPr>
              <a:t> to “Start” in the next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following message </a:t>
            </a:r>
            <a:r>
              <a:rPr lang="en-US" sz="1200" b="0" i="0" kern="1200" dirty="0" err="1" smtClean="0">
                <a:solidFill>
                  <a:schemeClr val="tx1"/>
                </a:solidFill>
                <a:effectLst/>
                <a:latin typeface="+mn-lt"/>
                <a:ea typeface="+mn-ea"/>
                <a:cs typeface="+mn-cs"/>
              </a:rPr>
              <a:t>PowerDeliveryReq</a:t>
            </a:r>
            <a:r>
              <a:rPr lang="en-US" sz="1200" b="0" i="0" kern="1200" dirty="0" smtClean="0">
                <a:solidFill>
                  <a:schemeClr val="tx1"/>
                </a:solidFill>
                <a:effectLst/>
                <a:latin typeface="+mn-lt"/>
                <a:ea typeface="+mn-ea"/>
                <a:cs typeface="+mn-cs"/>
              </a:rPr>
              <a:t> to apply the negotiated charging limits after a renegotiation.</a:t>
            </a:r>
            <a:r>
              <a:rPr lang="en-US" dirty="0" smtClean="0"/>
              <a:t> </a:t>
            </a:r>
            <a:br>
              <a:rPr lang="en-US" dirty="0" smtClean="0"/>
            </a:br>
            <a:endParaRPr lang="en-US" dirty="0" smtClean="0"/>
          </a:p>
        </p:txBody>
      </p:sp>
      <p:sp>
        <p:nvSpPr>
          <p:cNvPr id="4" name="Slide Number Placeholder 3"/>
          <p:cNvSpPr>
            <a:spLocks noGrp="1"/>
          </p:cNvSpPr>
          <p:nvPr>
            <p:ph type="sldNum" sz="quarter" idx="10"/>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322777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whereby an EV can arrive at a charging station, plug in, and communicate directly with the charging station. In this communication the vehicle automatically identifies and authorizes itself to receive energy and then charging automatically commences. </a:t>
            </a:r>
            <a:r>
              <a:rPr lang="en-US" dirty="0" smtClean="0">
                <a:solidFill>
                  <a:srgbClr val="FF0000"/>
                </a:solidFill>
              </a:rPr>
              <a:t>(Not supported by VINFAST CS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driver will not need to do anything else, such as use an RFID card or mobile application, to start charging. It also enables bi-directional charging and discharging of energy to the battery and back to the grid. To ensure privacy and security, communications between the vehicle and charger take place through digital certificates secured through a Public Key Infrastructure (PKI).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standard only covers communication between vehicle and charger, not with other Charging Point Operator (CPO) or E-Mobility Service Provider (MSP) backend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physical and data link layer specify how the EV and charging station can exchange messages using either a charging cable (</a:t>
            </a:r>
            <a:r>
              <a:rPr lang="en-US" sz="1200" b="0" i="0" kern="1200" dirty="0" err="1" smtClean="0">
                <a:solidFill>
                  <a:schemeClr val="tx1"/>
                </a:solidFill>
                <a:effectLst/>
                <a:latin typeface="+mn-lt"/>
                <a:ea typeface="+mn-ea"/>
                <a:cs typeface="+mn-cs"/>
              </a:rPr>
              <a:t>powerline</a:t>
            </a:r>
            <a:r>
              <a:rPr lang="en-US" sz="1200" b="0" i="0" kern="1200" dirty="0" smtClean="0">
                <a:solidFill>
                  <a:schemeClr val="tx1"/>
                </a:solidFill>
                <a:effectLst/>
                <a:latin typeface="+mn-lt"/>
                <a:ea typeface="+mn-ea"/>
                <a:cs typeface="+mn-cs"/>
              </a:rPr>
              <a:t> communication via a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Green PHY modem as described in </a:t>
            </a:r>
            <a:r>
              <a:rPr lang="en-US" sz="1200" b="0" i="0" u="none" strike="noStrike" kern="1200" dirty="0" smtClean="0">
                <a:solidFill>
                  <a:schemeClr val="tx1"/>
                </a:solidFill>
                <a:effectLst/>
                <a:latin typeface="+mn-lt"/>
                <a:ea typeface="+mn-ea"/>
                <a:cs typeface="+mn-cs"/>
                <a:hlinkClick r:id="rId3"/>
              </a:rPr>
              <a:t>ISO 15118-3</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the EV is plugged into a charging station, the communication controller of the EV (called the EVCC) and the charging station’s communication controller (the SECC) establish a communication network</a:t>
            </a: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2695023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EVCC</a:t>
            </a:r>
          </a:p>
          <a:p>
            <a:r>
              <a:rPr lang="en-US" sz="1200" b="1" i="0" kern="1200" dirty="0" smtClean="0">
                <a:solidFill>
                  <a:schemeClr val="tx1"/>
                </a:solidFill>
                <a:effectLst/>
                <a:latin typeface="+mn-lt"/>
                <a:ea typeface="+mn-ea"/>
                <a:cs typeface="+mn-cs"/>
              </a:rPr>
              <a:t>[V2G2-740] </a:t>
            </a:r>
            <a:r>
              <a:rPr lang="en-US" sz="1200" b="0" i="0" kern="1200" dirty="0" smtClean="0">
                <a:solidFill>
                  <a:schemeClr val="tx1"/>
                </a:solidFill>
                <a:effectLst/>
                <a:latin typeface="+mn-lt"/>
                <a:ea typeface="+mn-ea"/>
                <a:cs typeface="+mn-cs"/>
              </a:rPr>
              <a:t>If an EVCC resumes a previously paused V2G Communication Session, the following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parameter values provided by the EVCC in the previous V2G Communication Session shall be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provided again for the resumed V2G Communication Session:</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SessionID</a:t>
            </a:r>
            <a:r>
              <a:rPr lang="en-US" sz="1200" b="0" i="0" kern="1200" dirty="0" smtClean="0">
                <a:solidFill>
                  <a:schemeClr val="tx1"/>
                </a:solidFill>
                <a:effectLst/>
                <a:latin typeface="+mn-lt"/>
                <a:ea typeface="+mn-ea"/>
                <a:cs typeface="+mn-cs"/>
              </a:rPr>
              <a:t> which was communicated in the header of the </a:t>
            </a: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message 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previous V2G Communication Session (for all request messages starting from</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SessionSetupReq</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SelectedPaymentOption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PaymentServiceSelectionReq</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RequestedEnergyTransferMode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ChargeParameterDiscoveryReq</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[V2G2-742] </a:t>
            </a:r>
            <a:r>
              <a:rPr lang="en-US" sz="1200" b="0" i="0" kern="1200" dirty="0" smtClean="0">
                <a:solidFill>
                  <a:schemeClr val="tx1"/>
                </a:solidFill>
                <a:effectLst/>
                <a:latin typeface="+mn-lt"/>
                <a:ea typeface="+mn-ea"/>
                <a:cs typeface="+mn-cs"/>
              </a:rPr>
              <a:t>If an EVCC wants to resume a previously paused V2G Communication Session, it shall send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parameter </a:t>
            </a:r>
            <a:r>
              <a:rPr lang="en-US" sz="1200" b="0" i="0" kern="1200" dirty="0" err="1" smtClean="0">
                <a:solidFill>
                  <a:schemeClr val="tx1"/>
                </a:solidFill>
                <a:effectLst/>
                <a:latin typeface="+mn-lt"/>
                <a:ea typeface="+mn-ea"/>
                <a:cs typeface="+mn-cs"/>
              </a:rPr>
              <a:t>DepartureTime</a:t>
            </a:r>
            <a:r>
              <a:rPr lang="en-US" sz="1200" b="0" i="0" kern="1200" dirty="0" smtClean="0">
                <a:solidFill>
                  <a:schemeClr val="tx1"/>
                </a:solidFill>
                <a:effectLst/>
                <a:latin typeface="+mn-lt"/>
                <a:ea typeface="+mn-ea"/>
                <a:cs typeface="+mn-cs"/>
              </a:rPr>
              <a:t> in </a:t>
            </a:r>
            <a:r>
              <a:rPr lang="en-US" sz="1200" b="0" i="0" kern="1200" dirty="0" err="1" smtClean="0">
                <a:solidFill>
                  <a:schemeClr val="tx1"/>
                </a:solidFill>
                <a:effectLst/>
                <a:latin typeface="+mn-lt"/>
                <a:ea typeface="+mn-ea"/>
                <a:cs typeface="+mn-cs"/>
              </a:rPr>
              <a:t>ChargeParameterDiscoveryReq</a:t>
            </a:r>
            <a:r>
              <a:rPr lang="en-US" sz="1200" b="0" i="0" kern="1200" dirty="0" smtClean="0">
                <a:solidFill>
                  <a:schemeClr val="tx1"/>
                </a:solidFill>
                <a:effectLst/>
                <a:latin typeface="+mn-lt"/>
                <a:ea typeface="+mn-ea"/>
                <a:cs typeface="+mn-cs"/>
              </a:rPr>
              <a:t> reduced by the elapsed time.</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[V2G2-743] </a:t>
            </a:r>
            <a:r>
              <a:rPr lang="en-US" sz="1200" b="0" i="0" kern="1200" dirty="0" smtClean="0">
                <a:solidFill>
                  <a:schemeClr val="tx1"/>
                </a:solidFill>
                <a:effectLst/>
                <a:latin typeface="+mn-lt"/>
                <a:ea typeface="+mn-ea"/>
                <a:cs typeface="+mn-cs"/>
              </a:rPr>
              <a:t>If an EVCC wants to resume a previously paused V2G Communication Session, it shall send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parameter </a:t>
            </a:r>
            <a:r>
              <a:rPr lang="en-US" sz="1200" b="0" i="0" kern="1200" dirty="0" err="1" smtClean="0">
                <a:solidFill>
                  <a:schemeClr val="tx1"/>
                </a:solidFill>
                <a:effectLst/>
                <a:latin typeface="+mn-lt"/>
                <a:ea typeface="+mn-ea"/>
                <a:cs typeface="+mn-cs"/>
              </a:rPr>
              <a:t>EAmount</a:t>
            </a:r>
            <a:r>
              <a:rPr lang="en-US" sz="1200" b="0" i="0" kern="1200" dirty="0" smtClean="0">
                <a:solidFill>
                  <a:schemeClr val="tx1"/>
                </a:solidFill>
                <a:effectLst/>
                <a:latin typeface="+mn-lt"/>
                <a:ea typeface="+mn-ea"/>
                <a:cs typeface="+mn-cs"/>
              </a:rPr>
              <a:t> in </a:t>
            </a:r>
            <a:r>
              <a:rPr lang="en-US" sz="1200" b="0" i="0" kern="1200" dirty="0" err="1" smtClean="0">
                <a:solidFill>
                  <a:schemeClr val="tx1"/>
                </a:solidFill>
                <a:effectLst/>
                <a:latin typeface="+mn-lt"/>
                <a:ea typeface="+mn-ea"/>
                <a:cs typeface="+mn-cs"/>
              </a:rPr>
              <a:t>ChargeParameterDiscoveryReq</a:t>
            </a:r>
            <a:r>
              <a:rPr lang="en-US" sz="1200" b="0" i="0" kern="1200" dirty="0" smtClean="0">
                <a:solidFill>
                  <a:schemeClr val="tx1"/>
                </a:solidFill>
                <a:effectLst/>
                <a:latin typeface="+mn-lt"/>
                <a:ea typeface="+mn-ea"/>
                <a:cs typeface="+mn-cs"/>
              </a:rPr>
              <a:t> reduced by the energy that was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already charged.</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[V2G2-744]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[V2G2-739] </a:t>
            </a:r>
            <a:r>
              <a:rPr lang="en-US" sz="1200" b="0" i="0" kern="1200" dirty="0" smtClean="0">
                <a:solidFill>
                  <a:schemeClr val="tx1"/>
                </a:solidFill>
                <a:effectLst/>
                <a:latin typeface="+mn-lt"/>
                <a:ea typeface="+mn-ea"/>
                <a:cs typeface="+mn-cs"/>
              </a:rPr>
              <a:t>applies, the EVCC shall take care that </a:t>
            </a:r>
            <a:r>
              <a:rPr lang="en-US" sz="1200" b="1" i="0" kern="1200" dirty="0" smtClean="0">
                <a:solidFill>
                  <a:schemeClr val="tx1"/>
                </a:solidFill>
                <a:effectLst/>
                <a:latin typeface="+mn-lt"/>
                <a:ea typeface="+mn-ea"/>
                <a:cs typeface="+mn-cs"/>
              </a:rPr>
              <a:t>[V2G2-740] </a:t>
            </a:r>
            <a:r>
              <a:rPr lang="en-US" sz="1200" b="0" i="0" kern="1200" dirty="0" smtClean="0">
                <a:solidFill>
                  <a:schemeClr val="tx1"/>
                </a:solidFill>
                <a:effectLst/>
                <a:latin typeface="+mn-lt"/>
                <a:ea typeface="+mn-ea"/>
                <a:cs typeface="+mn-cs"/>
              </a:rPr>
              <a:t>is fulfilled as long as no CP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State A, E, or F was detected in the EVCC as defined in IEC 61851-1.</a:t>
            </a:r>
            <a:r>
              <a:rPr lang="en-US" dirty="0" smtClean="0"/>
              <a:t> </a:t>
            </a:r>
          </a:p>
          <a:p>
            <a:endParaRPr lang="en-US" dirty="0" smtClean="0"/>
          </a:p>
          <a:p>
            <a:r>
              <a:rPr lang="en-US" b="1" dirty="0" smtClean="0"/>
              <a:t>SECC</a:t>
            </a:r>
          </a:p>
          <a:p>
            <a:r>
              <a:rPr lang="en-US" sz="1200" b="1" i="0" kern="1200" dirty="0" smtClean="0">
                <a:solidFill>
                  <a:schemeClr val="tx1"/>
                </a:solidFill>
                <a:effectLst/>
                <a:latin typeface="+mn-lt"/>
                <a:ea typeface="+mn-ea"/>
                <a:cs typeface="+mn-cs"/>
              </a:rPr>
              <a:t>[V2G2-741] </a:t>
            </a:r>
            <a:r>
              <a:rPr lang="en-US" sz="1200" b="0" i="0" kern="1200" dirty="0" smtClean="0">
                <a:solidFill>
                  <a:schemeClr val="tx1"/>
                </a:solidFill>
                <a:effectLst/>
                <a:latin typeface="+mn-lt"/>
                <a:ea typeface="+mn-ea"/>
                <a:cs typeface="+mn-cs"/>
              </a:rPr>
              <a:t>If an EVCC resumes a previously paused V2G Communication Session, the following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parameter values provided by the SECC in the previous V2G Communication Session shall be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provided again for the resumed V2G Communication Session:</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SessionID</a:t>
            </a:r>
            <a:r>
              <a:rPr lang="en-US" sz="1200" b="0" i="0" kern="1200" dirty="0" smtClean="0">
                <a:solidFill>
                  <a:schemeClr val="tx1"/>
                </a:solidFill>
                <a:effectLst/>
                <a:latin typeface="+mn-lt"/>
                <a:ea typeface="+mn-ea"/>
                <a:cs typeface="+mn-cs"/>
              </a:rPr>
              <a:t> which was communicated in the header of the </a:t>
            </a: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message 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previous V2G Communication Session if the </a:t>
            </a:r>
            <a:r>
              <a:rPr lang="en-US" sz="1200" b="0" i="0" kern="1200" dirty="0" err="1" smtClean="0">
                <a:solidFill>
                  <a:schemeClr val="tx1"/>
                </a:solidFill>
                <a:effectLst/>
                <a:latin typeface="+mn-lt"/>
                <a:ea typeface="+mn-ea"/>
                <a:cs typeface="+mn-cs"/>
              </a:rPr>
              <a:t>SessionID</a:t>
            </a:r>
            <a:r>
              <a:rPr lang="en-US" sz="1200" b="0" i="0" kern="1200" dirty="0" smtClean="0">
                <a:solidFill>
                  <a:schemeClr val="tx1"/>
                </a:solidFill>
                <a:effectLst/>
                <a:latin typeface="+mn-lt"/>
                <a:ea typeface="+mn-ea"/>
                <a:cs typeface="+mn-cs"/>
              </a:rPr>
              <a:t> communicated in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header of </a:t>
            </a:r>
            <a:r>
              <a:rPr lang="en-US" sz="1200" b="0" i="0" kern="1200" dirty="0" err="1" smtClean="0">
                <a:solidFill>
                  <a:schemeClr val="tx1"/>
                </a:solidFill>
                <a:effectLst/>
                <a:latin typeface="+mn-lt"/>
                <a:ea typeface="+mn-ea"/>
                <a:cs typeface="+mn-cs"/>
              </a:rPr>
              <a:t>SessionSetupReq</a:t>
            </a:r>
            <a:r>
              <a:rPr lang="en-US" sz="1200" b="0" i="0" kern="1200" dirty="0" smtClean="0">
                <a:solidFill>
                  <a:schemeClr val="tx1"/>
                </a:solidFill>
                <a:effectLst/>
                <a:latin typeface="+mn-lt"/>
                <a:ea typeface="+mn-ea"/>
                <a:cs typeface="+mn-cs"/>
              </a:rPr>
              <a:t> matches the stored value (for all request messages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starting from </a:t>
            </a:r>
            <a:r>
              <a:rPr lang="en-US" sz="1200" b="0" i="0" kern="1200" dirty="0" err="1" smtClean="0">
                <a:solidFill>
                  <a:schemeClr val="tx1"/>
                </a:solidFill>
                <a:effectLst/>
                <a:latin typeface="+mn-lt"/>
                <a:ea typeface="+mn-ea"/>
                <a:cs typeface="+mn-cs"/>
              </a:rPr>
              <a:t>SessionSetupReq</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PaymentOptionList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ServiceDiscoveryRes</a:t>
            </a:r>
            <a:r>
              <a:rPr lang="en-US" sz="1200" b="0" i="0" kern="1200" dirty="0" smtClean="0">
                <a:solidFill>
                  <a:schemeClr val="tx1"/>
                </a:solidFill>
                <a:effectLst/>
                <a:latin typeface="+mn-lt"/>
                <a:ea typeface="+mn-ea"/>
                <a:cs typeface="+mn-cs"/>
              </a:rPr>
              <a:t>). Only the payment option previously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selected by the EVCC shall be provided.</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ChargeService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ServiceDiscoveryRes</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SAScheduleTuple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ChargeParameterDiscoveryRes</a:t>
            </a:r>
            <a:r>
              <a:rPr lang="en-US" sz="1200" b="0" i="0" kern="1200" dirty="0" smtClean="0">
                <a:solidFill>
                  <a:schemeClr val="tx1"/>
                </a:solidFill>
                <a:effectLst/>
                <a:latin typeface="+mn-lt"/>
                <a:ea typeface="+mn-ea"/>
                <a:cs typeface="+mn-cs"/>
              </a:rPr>
              <a:t>). At least the </a:t>
            </a:r>
            <a:r>
              <a:rPr lang="en-US" sz="1200" b="0" i="0" kern="1200" dirty="0" err="1" smtClean="0">
                <a:solidFill>
                  <a:schemeClr val="tx1"/>
                </a:solidFill>
                <a:effectLst/>
                <a:latin typeface="+mn-lt"/>
                <a:ea typeface="+mn-ea"/>
                <a:cs typeface="+mn-cs"/>
              </a:rPr>
              <a:t>SAScheduleTuple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(including the related </a:t>
            </a:r>
            <a:r>
              <a:rPr lang="en-US" sz="1200" b="0" i="0" kern="1200" dirty="0" err="1" smtClean="0">
                <a:solidFill>
                  <a:schemeClr val="tx1"/>
                </a:solidFill>
                <a:effectLst/>
                <a:latin typeface="+mn-lt"/>
                <a:ea typeface="+mn-ea"/>
                <a:cs typeface="+mn-cs"/>
              </a:rPr>
              <a:t>PMaxSchedule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SalesTariff</a:t>
            </a:r>
            <a:r>
              <a:rPr lang="en-US" sz="1200" b="0" i="0" kern="1200" dirty="0" smtClean="0">
                <a:solidFill>
                  <a:schemeClr val="tx1"/>
                </a:solidFill>
                <a:effectLst/>
                <a:latin typeface="+mn-lt"/>
                <a:ea typeface="+mn-ea"/>
                <a:cs typeface="+mn-cs"/>
              </a:rPr>
              <a:t> data) whose ID was selected by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EVCC in its </a:t>
            </a:r>
            <a:r>
              <a:rPr lang="en-US" sz="1200" b="0" i="0" kern="1200" dirty="0" err="1" smtClean="0">
                <a:solidFill>
                  <a:schemeClr val="tx1"/>
                </a:solidFill>
                <a:effectLst/>
                <a:latin typeface="+mn-lt"/>
                <a:ea typeface="+mn-ea"/>
                <a:cs typeface="+mn-cs"/>
              </a:rPr>
              <a:t>ChargingProfile</a:t>
            </a:r>
            <a:r>
              <a:rPr lang="en-US" sz="1200" b="0" i="0" kern="1200" dirty="0" smtClean="0">
                <a:solidFill>
                  <a:schemeClr val="tx1"/>
                </a:solidFill>
                <a:effectLst/>
                <a:latin typeface="+mn-lt"/>
                <a:ea typeface="+mn-ea"/>
                <a:cs typeface="+mn-cs"/>
              </a:rPr>
              <a:t> in the previous V2G Communication Session shall be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provided. This tuple ID must not change during a V2G Communication Session.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period of time this </a:t>
            </a:r>
            <a:r>
              <a:rPr lang="en-US" sz="1200" b="0" i="0" kern="1200" dirty="0" err="1" smtClean="0">
                <a:solidFill>
                  <a:schemeClr val="tx1"/>
                </a:solidFill>
                <a:effectLst/>
                <a:latin typeface="+mn-lt"/>
                <a:ea typeface="+mn-ea"/>
                <a:cs typeface="+mn-cs"/>
              </a:rPr>
              <a:t>SAScheduleTuple</a:t>
            </a:r>
            <a:r>
              <a:rPr lang="en-US" sz="1200" b="0" i="0" kern="1200" dirty="0" smtClean="0">
                <a:solidFill>
                  <a:schemeClr val="tx1"/>
                </a:solidFill>
                <a:effectLst/>
                <a:latin typeface="+mn-lt"/>
                <a:ea typeface="+mn-ea"/>
                <a:cs typeface="+mn-cs"/>
              </a:rPr>
              <a:t> applies for shall be reduced by the time already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elapsed</a:t>
            </a:r>
            <a:r>
              <a:rPr lang="en-US" dirty="0" smtClean="0"/>
              <a:t> </a:t>
            </a:r>
            <a:br>
              <a:rPr lang="en-US" dirty="0" smtClean="0"/>
            </a:br>
            <a:r>
              <a:rPr lang="en-US" sz="1200" b="1" i="0" kern="1200" dirty="0" smtClean="0">
                <a:solidFill>
                  <a:schemeClr val="tx1"/>
                </a:solidFill>
                <a:effectLst/>
                <a:latin typeface="+mn-lt"/>
                <a:ea typeface="+mn-ea"/>
                <a:cs typeface="+mn-cs"/>
              </a:rPr>
              <a:t>[V2G2-745]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[V2G2-739] </a:t>
            </a:r>
            <a:r>
              <a:rPr lang="en-US" sz="1200" b="0" i="0" kern="1200" dirty="0" smtClean="0">
                <a:solidFill>
                  <a:schemeClr val="tx1"/>
                </a:solidFill>
                <a:effectLst/>
                <a:latin typeface="+mn-lt"/>
                <a:ea typeface="+mn-ea"/>
                <a:cs typeface="+mn-cs"/>
              </a:rPr>
              <a:t>applies, the SECC shall take care that </a:t>
            </a:r>
            <a:r>
              <a:rPr lang="en-US" sz="1200" b="1" i="0" kern="1200" dirty="0" smtClean="0">
                <a:solidFill>
                  <a:schemeClr val="tx1"/>
                </a:solidFill>
                <a:effectLst/>
                <a:latin typeface="+mn-lt"/>
                <a:ea typeface="+mn-ea"/>
                <a:cs typeface="+mn-cs"/>
              </a:rPr>
              <a:t>[V2G2-741] </a:t>
            </a:r>
            <a:r>
              <a:rPr lang="en-US" sz="1200" b="0" i="0" kern="1200" dirty="0" smtClean="0">
                <a:solidFill>
                  <a:schemeClr val="tx1"/>
                </a:solidFill>
                <a:effectLst/>
                <a:latin typeface="+mn-lt"/>
                <a:ea typeface="+mn-ea"/>
                <a:cs typeface="+mn-cs"/>
              </a:rPr>
              <a:t>is fulfilled as long as no CP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State A, E, or F was detected in the SECC as defined in IEC 61851-1.</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[V2G2-750] </a:t>
            </a:r>
            <a:r>
              <a:rPr lang="en-US" sz="1200" b="0" i="0" kern="1200" dirty="0" smtClean="0">
                <a:solidFill>
                  <a:schemeClr val="tx1"/>
                </a:solidFill>
                <a:effectLst/>
                <a:latin typeface="+mn-lt"/>
                <a:ea typeface="+mn-ea"/>
                <a:cs typeface="+mn-cs"/>
              </a:rPr>
              <a:t>When receiving the </a:t>
            </a:r>
            <a:r>
              <a:rPr lang="en-US" sz="1200" b="0" i="0" kern="1200" dirty="0" err="1" smtClean="0">
                <a:solidFill>
                  <a:schemeClr val="tx1"/>
                </a:solidFill>
                <a:effectLst/>
                <a:latin typeface="+mn-lt"/>
                <a:ea typeface="+mn-ea"/>
                <a:cs typeface="+mn-cs"/>
              </a:rPr>
              <a:t>SessionSetupReq</a:t>
            </a:r>
            <a:r>
              <a:rPr lang="en-US" sz="1200" b="0" i="0" kern="1200" dirty="0" smtClean="0">
                <a:solidFill>
                  <a:schemeClr val="tx1"/>
                </a:solidFill>
                <a:effectLst/>
                <a:latin typeface="+mn-lt"/>
                <a:ea typeface="+mn-ea"/>
                <a:cs typeface="+mn-cs"/>
              </a:rPr>
              <a:t> with the parameter </a:t>
            </a:r>
            <a:r>
              <a:rPr lang="en-US" sz="1200" b="0" i="0" kern="1200" dirty="0" err="1" smtClean="0">
                <a:solidFill>
                  <a:schemeClr val="tx1"/>
                </a:solidFill>
                <a:effectLst/>
                <a:latin typeface="+mn-lt"/>
                <a:ea typeface="+mn-ea"/>
                <a:cs typeface="+mn-cs"/>
              </a:rPr>
              <a:t>SessionID</a:t>
            </a:r>
            <a:r>
              <a:rPr lang="en-US" sz="1200" b="0" i="0" kern="1200" dirty="0" smtClean="0">
                <a:solidFill>
                  <a:schemeClr val="tx1"/>
                </a:solidFill>
                <a:effectLst/>
                <a:latin typeface="+mn-lt"/>
                <a:ea typeface="+mn-ea"/>
                <a:cs typeface="+mn-cs"/>
              </a:rPr>
              <a:t> equal to zero (0),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SECC shall generate a </a:t>
            </a:r>
            <a:r>
              <a:rPr lang="en-US" sz="1200" b="1" i="0" kern="1200" dirty="0" smtClean="0">
                <a:solidFill>
                  <a:schemeClr val="tx1"/>
                </a:solidFill>
                <a:effectLst/>
                <a:latin typeface="+mn-lt"/>
                <a:ea typeface="+mn-ea"/>
                <a:cs typeface="+mn-cs"/>
              </a:rPr>
              <a:t>new (not stored) </a:t>
            </a:r>
            <a:r>
              <a:rPr lang="en-US" sz="1200" b="0" i="0" kern="1200" dirty="0" err="1" smtClean="0">
                <a:solidFill>
                  <a:schemeClr val="tx1"/>
                </a:solidFill>
                <a:effectLst/>
                <a:latin typeface="+mn-lt"/>
                <a:ea typeface="+mn-ea"/>
                <a:cs typeface="+mn-cs"/>
              </a:rPr>
              <a:t>SessionID</a:t>
            </a:r>
            <a:r>
              <a:rPr lang="en-US" sz="1200" b="0" i="0" kern="1200" dirty="0" smtClean="0">
                <a:solidFill>
                  <a:schemeClr val="tx1"/>
                </a:solidFill>
                <a:effectLst/>
                <a:latin typeface="+mn-lt"/>
                <a:ea typeface="+mn-ea"/>
                <a:cs typeface="+mn-cs"/>
              </a:rPr>
              <a:t> value different from zero (0) and return this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value in the </a:t>
            </a: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message header.</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[V2G2-751] </a:t>
            </a: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SessionID</a:t>
            </a:r>
            <a:r>
              <a:rPr lang="en-US" sz="1200" b="0" i="0" kern="1200" dirty="0" smtClean="0">
                <a:solidFill>
                  <a:schemeClr val="tx1"/>
                </a:solidFill>
                <a:effectLst/>
                <a:latin typeface="+mn-lt"/>
                <a:ea typeface="+mn-ea"/>
                <a:cs typeface="+mn-cs"/>
              </a:rPr>
              <a:t> value returned by the SECC in the </a:t>
            </a: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message shall not change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as long as the V2G Communication Session is not terminated (i.e. value of parameter</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ChargingSession</a:t>
            </a:r>
            <a:r>
              <a:rPr lang="en-US" sz="1200" b="0" i="0" kern="1200" dirty="0" smtClean="0">
                <a:solidFill>
                  <a:schemeClr val="tx1"/>
                </a:solidFill>
                <a:effectLst/>
                <a:latin typeface="+mn-lt"/>
                <a:ea typeface="+mn-ea"/>
                <a:cs typeface="+mn-cs"/>
              </a:rPr>
              <a:t> of </a:t>
            </a:r>
            <a:r>
              <a:rPr lang="en-US" sz="1200" b="0" i="0" kern="1200" dirty="0" err="1" smtClean="0">
                <a:solidFill>
                  <a:schemeClr val="tx1"/>
                </a:solidFill>
                <a:effectLst/>
                <a:latin typeface="+mn-lt"/>
                <a:ea typeface="+mn-ea"/>
                <a:cs typeface="+mn-cs"/>
              </a:rPr>
              <a:t>SessionStopReq</a:t>
            </a:r>
            <a:r>
              <a:rPr lang="en-US" sz="1200" b="0" i="0" kern="1200" dirty="0" smtClean="0">
                <a:solidFill>
                  <a:schemeClr val="tx1"/>
                </a:solidFill>
                <a:effectLst/>
                <a:latin typeface="+mn-lt"/>
                <a:ea typeface="+mn-ea"/>
                <a:cs typeface="+mn-cs"/>
              </a:rPr>
              <a:t> has not been set to ‘Terminate’ at any time)</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929632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 8.7 V2G communication timing</a:t>
            </a:r>
            <a:r>
              <a:rPr lang="en-US" dirty="0" smtClean="0"/>
              <a:t> </a:t>
            </a:r>
            <a:br>
              <a:rPr lang="en-US" dirty="0" smtClean="0"/>
            </a:br>
            <a:r>
              <a:rPr lang="en-US" sz="1200" b="1" i="0" kern="1200" dirty="0" smtClean="0">
                <a:solidFill>
                  <a:schemeClr val="tx1"/>
                </a:solidFill>
                <a:effectLst/>
                <a:latin typeface="+mn-lt"/>
                <a:ea typeface="+mn-ea"/>
                <a:cs typeface="+mn-cs"/>
              </a:rPr>
              <a:t>[V2G2-438] </a:t>
            </a:r>
            <a:r>
              <a:rPr lang="en-US" sz="1200" b="0" i="0" kern="1200" dirty="0" smtClean="0">
                <a:solidFill>
                  <a:schemeClr val="tx1"/>
                </a:solidFill>
                <a:effectLst/>
                <a:latin typeface="+mn-lt"/>
                <a:ea typeface="+mn-ea"/>
                <a:cs typeface="+mn-cs"/>
              </a:rPr>
              <a:t>The EVCC shall stop waiting for the response message and stop monitoring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V2G_EVCC_Msg_Timer when V2G_EVCC_Msg_Timer is equal or larger than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V2G_EVCC_Msg_Timeout(</a:t>
            </a:r>
            <a:r>
              <a:rPr lang="en-US" sz="1200" b="0" i="0" kern="1200" dirty="0" err="1" smtClean="0">
                <a:solidFill>
                  <a:schemeClr val="tx1"/>
                </a:solidFill>
                <a:effectLst/>
                <a:latin typeface="+mn-lt"/>
                <a:ea typeface="+mn-ea"/>
                <a:cs typeface="+mn-cs"/>
              </a:rPr>
              <a:t>MessageType</a:t>
            </a:r>
            <a:r>
              <a:rPr lang="en-US" sz="1200" b="0" i="0" kern="1200" dirty="0" smtClean="0">
                <a:solidFill>
                  <a:schemeClr val="tx1"/>
                </a:solidFill>
                <a:effectLst/>
                <a:latin typeface="+mn-lt"/>
                <a:ea typeface="+mn-ea"/>
                <a:cs typeface="+mn-cs"/>
              </a:rPr>
              <a:t>) and no response message was received. It shall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then apply the error handling as defined in </a:t>
            </a:r>
            <a:r>
              <a:rPr lang="en-US" sz="1200" b="0" i="0" kern="1200" dirty="0" err="1" smtClean="0">
                <a:solidFill>
                  <a:schemeClr val="tx1"/>
                </a:solidFill>
                <a:effectLst/>
                <a:latin typeface="+mn-lt"/>
                <a:ea typeface="+mn-ea"/>
                <a:cs typeface="+mn-cs"/>
              </a:rPr>
              <a:t>subclause</a:t>
            </a:r>
            <a:r>
              <a:rPr lang="en-US" sz="1200" b="0" i="0" kern="1200" dirty="0" smtClean="0">
                <a:solidFill>
                  <a:schemeClr val="tx1"/>
                </a:solidFill>
                <a:effectLst/>
                <a:latin typeface="+mn-lt"/>
                <a:ea typeface="+mn-ea"/>
                <a:cs typeface="+mn-cs"/>
              </a:rPr>
              <a:t> 8.8.</a:t>
            </a:r>
            <a:r>
              <a:rPr lang="en-US" dirty="0" smtClean="0"/>
              <a:t> </a:t>
            </a:r>
            <a:br>
              <a:rPr lang="en-US" dirty="0" smtClean="0"/>
            </a:br>
            <a:r>
              <a:rPr lang="en-US" sz="1200" b="1" i="0" kern="1200" dirty="0" smtClean="0">
                <a:solidFill>
                  <a:schemeClr val="tx1"/>
                </a:solidFill>
                <a:effectLst/>
                <a:latin typeface="+mn-lt"/>
                <a:ea typeface="+mn-ea"/>
                <a:cs typeface="+mn-cs"/>
              </a:rPr>
              <a:t>[V2G2-443] </a:t>
            </a:r>
            <a:r>
              <a:rPr lang="en-US" sz="1200" b="0" i="0" kern="1200" dirty="0" smtClean="0">
                <a:solidFill>
                  <a:schemeClr val="tx1"/>
                </a:solidFill>
                <a:effectLst/>
                <a:latin typeface="+mn-lt"/>
                <a:ea typeface="+mn-ea"/>
                <a:cs typeface="+mn-cs"/>
              </a:rPr>
              <a:t>The SECC shall stop waiting for a request message and stop monitoring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V2G_SECC_Sequence_Timer when V2G_SECC_Sequence_Timer is equal or larger than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V2G_SECC_Sequence_Timeout and no request message was received. </a:t>
            </a:r>
            <a:r>
              <a:rPr lang="en-US" sz="1200" b="1" i="0" kern="1200" dirty="0" smtClean="0">
                <a:solidFill>
                  <a:schemeClr val="tx1"/>
                </a:solidFill>
                <a:effectLst/>
                <a:latin typeface="+mn-lt"/>
                <a:ea typeface="+mn-ea"/>
                <a:cs typeface="+mn-cs"/>
              </a:rPr>
              <a:t>It shall then stop the</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 Communication Session..</a:t>
            </a:r>
            <a:r>
              <a:rPr lang="en-US" b="1" dirty="0" smtClean="0"/>
              <a:t> </a:t>
            </a:r>
          </a:p>
          <a:p>
            <a:r>
              <a:rPr lang="en-US" sz="1200" b="1" i="0" kern="1200" dirty="0" smtClean="0">
                <a:solidFill>
                  <a:schemeClr val="tx1"/>
                </a:solidFill>
                <a:effectLst/>
                <a:latin typeface="+mn-lt"/>
                <a:ea typeface="+mn-ea"/>
                <a:cs typeface="+mn-cs"/>
              </a:rPr>
              <a:t>[V2G2-440] </a:t>
            </a:r>
            <a:r>
              <a:rPr lang="en-US" sz="1200" b="0" i="0" kern="1200" dirty="0" smtClean="0">
                <a:solidFill>
                  <a:schemeClr val="tx1"/>
                </a:solidFill>
                <a:effectLst/>
                <a:latin typeface="+mn-lt"/>
                <a:ea typeface="+mn-ea"/>
                <a:cs typeface="+mn-cs"/>
              </a:rPr>
              <a:t>The EVCC shall ignore any message that is not a valid response message.</a:t>
            </a:r>
            <a:r>
              <a:rPr lang="en-US" dirty="0" smtClean="0"/>
              <a:t> </a:t>
            </a:r>
            <a:br>
              <a:rPr lang="en-US" dirty="0" smtClean="0"/>
            </a:br>
            <a:r>
              <a:rPr lang="en-US" sz="1200" b="1" i="0" kern="1200" dirty="0" smtClean="0">
                <a:solidFill>
                  <a:schemeClr val="tx1"/>
                </a:solidFill>
                <a:effectLst/>
                <a:latin typeface="+mn-lt"/>
                <a:ea typeface="+mn-ea"/>
                <a:cs typeface="+mn-cs"/>
              </a:rPr>
              <a:t>[V2G2-445] </a:t>
            </a:r>
            <a:r>
              <a:rPr lang="en-US" sz="1200" b="0" i="0" kern="1200" dirty="0" smtClean="0">
                <a:solidFill>
                  <a:schemeClr val="tx1"/>
                </a:solidFill>
                <a:effectLst/>
                <a:latin typeface="+mn-lt"/>
                <a:ea typeface="+mn-ea"/>
                <a:cs typeface="+mn-cs"/>
              </a:rPr>
              <a:t>The SECC shall ignore any message that is not a valid request message</a:t>
            </a:r>
            <a:r>
              <a:rPr lang="en-US" dirty="0" smtClean="0"/>
              <a:t> </a:t>
            </a:r>
          </a:p>
          <a:p>
            <a:r>
              <a:rPr lang="en-US" dirty="0" smtClean="0"/>
              <a:t/>
            </a:r>
            <a:br>
              <a:rPr lang="en-US" dirty="0" smtClean="0"/>
            </a:br>
            <a:r>
              <a:rPr lang="en-US" sz="1200" b="0" i="0" kern="1200" dirty="0" smtClean="0">
                <a:solidFill>
                  <a:schemeClr val="tx1"/>
                </a:solidFill>
                <a:effectLst/>
                <a:latin typeface="+mn-lt"/>
                <a:ea typeface="+mn-ea"/>
                <a:cs typeface="+mn-cs"/>
              </a:rPr>
              <a:t>NOTE While exceeding a timeout always causes an error handling, the performance time does not necessarily cause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error handling if not defined differently by requirements. Depending on the system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(e.g. transmission time) no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error may occur if the corresponding communication partner does not detect a timeout but the probability for causing 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timeout is high.</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26</a:t>
            </a:fld>
            <a:endParaRPr lang="en-US" dirty="0"/>
          </a:p>
        </p:txBody>
      </p:sp>
    </p:spTree>
    <p:extLst>
      <p:ext uri="{BB962C8B-B14F-4D97-AF65-F5344CB8AC3E}">
        <p14:creationId xmlns:p14="http://schemas.microsoft.com/office/powerpoint/2010/main" val="4085949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[V2G2-448] </a:t>
            </a:r>
            <a:r>
              <a:rPr lang="en-US" sz="1200" b="0" i="0" kern="1200" dirty="0" smtClean="0">
                <a:solidFill>
                  <a:schemeClr val="tx1"/>
                </a:solidFill>
                <a:effectLst/>
                <a:latin typeface="+mn-lt"/>
                <a:ea typeface="+mn-ea"/>
                <a:cs typeface="+mn-cs"/>
              </a:rPr>
              <a:t>The EVCC shall stop waiting for the </a:t>
            </a: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message and stop monitoring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V2G_EVCC_CommunicationSetup_Timer when V2G_EVCC_CommunicationSetup_Timer 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equal or larger than V2G_EVCC_CommunicationSetup_Timeout and no </a:t>
            </a: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message was received. </a:t>
            </a:r>
            <a:r>
              <a:rPr lang="en-US" sz="1200" b="1" i="0" kern="1200" dirty="0" smtClean="0">
                <a:solidFill>
                  <a:schemeClr val="tx1"/>
                </a:solidFill>
                <a:effectLst/>
                <a:latin typeface="+mn-lt"/>
                <a:ea typeface="+mn-ea"/>
                <a:cs typeface="+mn-cs"/>
              </a:rPr>
              <a:t>It shall then stop the V2G Communication Session.</a:t>
            </a:r>
            <a:r>
              <a:rPr lang="en-US" b="1" dirty="0" smtClean="0"/>
              <a:t> </a:t>
            </a:r>
            <a:r>
              <a:rPr lang="en-US" dirty="0" smtClean="0"/>
              <a:t/>
            </a:r>
            <a:br>
              <a:rPr lang="en-US" dirty="0" smtClean="0"/>
            </a:br>
            <a:r>
              <a:rPr lang="en-US" sz="1200" b="1" i="0" kern="1200" dirty="0" smtClean="0">
                <a:solidFill>
                  <a:schemeClr val="tx1"/>
                </a:solidFill>
                <a:effectLst/>
                <a:latin typeface="+mn-lt"/>
                <a:ea typeface="+mn-ea"/>
                <a:cs typeface="+mn-cs"/>
              </a:rPr>
              <a:t>[V2G2-716] </a:t>
            </a:r>
            <a:r>
              <a:rPr lang="en-US" sz="1200" b="0" i="0" kern="1200" dirty="0" smtClean="0">
                <a:solidFill>
                  <a:schemeClr val="tx1"/>
                </a:solidFill>
                <a:effectLst/>
                <a:latin typeface="+mn-lt"/>
                <a:ea typeface="+mn-ea"/>
                <a:cs typeface="+mn-cs"/>
              </a:rPr>
              <a:t>The SECC shall stop waiting for </a:t>
            </a:r>
            <a:r>
              <a:rPr lang="en-US" sz="1200" b="0" i="0" kern="1200" dirty="0" err="1" smtClean="0">
                <a:solidFill>
                  <a:schemeClr val="tx1"/>
                </a:solidFill>
                <a:effectLst/>
                <a:latin typeface="+mn-lt"/>
                <a:ea typeface="+mn-ea"/>
                <a:cs typeface="+mn-cs"/>
              </a:rPr>
              <a:t>SessionSetupReq</a:t>
            </a:r>
            <a:r>
              <a:rPr lang="en-US" sz="1200" b="0" i="0" kern="1200" dirty="0" smtClean="0">
                <a:solidFill>
                  <a:schemeClr val="tx1"/>
                </a:solidFill>
                <a:effectLst/>
                <a:latin typeface="+mn-lt"/>
                <a:ea typeface="+mn-ea"/>
                <a:cs typeface="+mn-cs"/>
              </a:rPr>
              <a:t> and stop monitoring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V2G_SECC_CommunicationSetup_Timer when V2G_SECC_CommunicationSetup_Timer 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equal or larger than V2G_SECC_CommunicationSetup_Performance_Time and no</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SessionSetupRes</a:t>
            </a:r>
            <a:r>
              <a:rPr lang="en-US" sz="1200" b="0" i="0" kern="1200" dirty="0" smtClean="0">
                <a:solidFill>
                  <a:schemeClr val="tx1"/>
                </a:solidFill>
                <a:effectLst/>
                <a:latin typeface="+mn-lt"/>
                <a:ea typeface="+mn-ea"/>
                <a:cs typeface="+mn-cs"/>
              </a:rPr>
              <a:t> message was sent. </a:t>
            </a:r>
            <a:r>
              <a:rPr lang="en-US" sz="1200" b="1" i="0" kern="1200" dirty="0" smtClean="0">
                <a:solidFill>
                  <a:schemeClr val="tx1"/>
                </a:solidFill>
                <a:effectLst/>
                <a:latin typeface="+mn-lt"/>
                <a:ea typeface="+mn-ea"/>
                <a:cs typeface="+mn-cs"/>
              </a:rPr>
              <a:t>It shall then apply [V2G2-034].</a:t>
            </a:r>
            <a:r>
              <a:rPr lang="en-US" b="1" dirty="0" smtClean="0"/>
              <a:t> </a:t>
            </a:r>
          </a:p>
          <a:p>
            <a:r>
              <a:rPr lang="en-US" sz="1200" b="1" i="0" kern="1200" dirty="0" smtClean="0">
                <a:solidFill>
                  <a:schemeClr val="tx1"/>
                </a:solidFill>
                <a:effectLst/>
                <a:latin typeface="+mn-lt"/>
                <a:ea typeface="+mn-ea"/>
                <a:cs typeface="+mn-cs"/>
              </a:rPr>
              <a:t>[V2G2-711]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[V2G2-710] </a:t>
            </a:r>
            <a:r>
              <a:rPr lang="en-US" sz="1200" b="0" i="0" kern="1200" dirty="0" smtClean="0">
                <a:solidFill>
                  <a:schemeClr val="tx1"/>
                </a:solidFill>
                <a:effectLst/>
                <a:latin typeface="+mn-lt"/>
                <a:ea typeface="+mn-ea"/>
                <a:cs typeface="+mn-cs"/>
              </a:rPr>
              <a:t>applies, </a:t>
            </a:r>
            <a:r>
              <a:rPr lang="en-US" sz="1200" b="1" i="0" kern="1200" dirty="0" smtClean="0">
                <a:solidFill>
                  <a:schemeClr val="tx1"/>
                </a:solidFill>
                <a:effectLst/>
                <a:latin typeface="+mn-lt"/>
                <a:ea typeface="+mn-ea"/>
                <a:cs typeface="+mn-cs"/>
              </a:rPr>
              <a:t>the EVCC shall stop the V2G Communication Session when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V2G_EVCC_Ongoing_Timer is equal or larger than V2G_EVCC_Ongoing_Timeout and no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parameter </a:t>
            </a:r>
            <a:r>
              <a:rPr lang="en-US" sz="1200" b="0" i="0" kern="1200" dirty="0" err="1" smtClean="0">
                <a:solidFill>
                  <a:schemeClr val="tx1"/>
                </a:solidFill>
                <a:effectLst/>
                <a:latin typeface="+mn-lt"/>
                <a:ea typeface="+mn-ea"/>
                <a:cs typeface="+mn-cs"/>
              </a:rPr>
              <a:t>EVSEProcessing</a:t>
            </a:r>
            <a:r>
              <a:rPr lang="en-US" sz="1200" b="0" i="0" kern="1200" dirty="0" smtClean="0">
                <a:solidFill>
                  <a:schemeClr val="tx1"/>
                </a:solidFill>
                <a:effectLst/>
                <a:latin typeface="+mn-lt"/>
                <a:ea typeface="+mn-ea"/>
                <a:cs typeface="+mn-cs"/>
              </a:rPr>
              <a:t> equal to 'Finished' has been received.</a:t>
            </a:r>
            <a:r>
              <a:rPr lang="en-US" dirty="0" smtClean="0"/>
              <a:t> </a:t>
            </a:r>
            <a:br>
              <a:rPr lang="en-US" dirty="0" smtClean="0"/>
            </a:br>
            <a:r>
              <a:rPr lang="en-US" sz="1200" b="1" i="0" kern="1200" dirty="0" smtClean="0">
                <a:solidFill>
                  <a:schemeClr val="tx1"/>
                </a:solidFill>
                <a:effectLst/>
                <a:latin typeface="+mn-lt"/>
                <a:ea typeface="+mn-ea"/>
                <a:cs typeface="+mn-cs"/>
              </a:rPr>
              <a:t>[V2G2-713]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[V2G2-712] </a:t>
            </a:r>
            <a:r>
              <a:rPr lang="en-US" sz="1200" b="0" i="0" kern="1200" dirty="0" smtClean="0">
                <a:solidFill>
                  <a:schemeClr val="tx1"/>
                </a:solidFill>
                <a:effectLst/>
                <a:latin typeface="+mn-lt"/>
                <a:ea typeface="+mn-ea"/>
                <a:cs typeface="+mn-cs"/>
              </a:rPr>
              <a:t>applies, the SECC shall try to send </a:t>
            </a:r>
            <a:r>
              <a:rPr lang="en-US" sz="1200" b="0" i="0" kern="1200" dirty="0" err="1" smtClean="0">
                <a:solidFill>
                  <a:schemeClr val="tx1"/>
                </a:solidFill>
                <a:effectLst/>
                <a:latin typeface="+mn-lt"/>
                <a:ea typeface="+mn-ea"/>
                <a:cs typeface="+mn-cs"/>
              </a:rPr>
              <a:t>ResponseCode</a:t>
            </a:r>
            <a:r>
              <a:rPr lang="en-US" sz="1200" b="0" i="0" kern="1200" dirty="0" smtClean="0">
                <a:solidFill>
                  <a:schemeClr val="tx1"/>
                </a:solidFill>
                <a:effectLst/>
                <a:latin typeface="+mn-lt"/>
                <a:ea typeface="+mn-ea"/>
                <a:cs typeface="+mn-cs"/>
              </a:rPr>
              <a:t> equal to "FAILED" when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V2G_SECC_Ongoing_Timer is equal or larger than V2G_SECC_Ongoing_Performance_Time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no parameter </a:t>
            </a:r>
            <a:r>
              <a:rPr lang="en-US" sz="1200" b="0" i="0" kern="1200" dirty="0" err="1" smtClean="0">
                <a:solidFill>
                  <a:schemeClr val="tx1"/>
                </a:solidFill>
                <a:effectLst/>
                <a:latin typeface="+mn-lt"/>
                <a:ea typeface="+mn-ea"/>
                <a:cs typeface="+mn-cs"/>
              </a:rPr>
              <a:t>EVSEProcessing</a:t>
            </a:r>
            <a:r>
              <a:rPr lang="en-US" sz="1200" b="0" i="0" kern="1200" dirty="0" smtClean="0">
                <a:solidFill>
                  <a:schemeClr val="tx1"/>
                </a:solidFill>
                <a:effectLst/>
                <a:latin typeface="+mn-lt"/>
                <a:ea typeface="+mn-ea"/>
                <a:cs typeface="+mn-cs"/>
              </a:rPr>
              <a:t> equal to 'Finished' has been sent. </a:t>
            </a:r>
            <a:r>
              <a:rPr lang="en-US" sz="1200" b="1" i="0" kern="1200" dirty="0" smtClean="0">
                <a:solidFill>
                  <a:schemeClr val="tx1"/>
                </a:solidFill>
                <a:effectLst/>
                <a:latin typeface="+mn-lt"/>
                <a:ea typeface="+mn-ea"/>
                <a:cs typeface="+mn-cs"/>
              </a:rPr>
              <a:t>The SECC shall stop the</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 Communication Session</a:t>
            </a:r>
            <a:r>
              <a:rPr lang="en-US" b="1" dirty="0" smtClean="0"/>
              <a:t> </a:t>
            </a:r>
            <a:br>
              <a:rPr lang="en-US" b="1"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4265758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[V2G2-914]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[V2G2-912] </a:t>
            </a:r>
            <a:r>
              <a:rPr lang="en-US" sz="1200" b="0" i="0" kern="1200" dirty="0" smtClean="0">
                <a:solidFill>
                  <a:schemeClr val="tx1"/>
                </a:solidFill>
                <a:effectLst/>
                <a:latin typeface="+mn-lt"/>
                <a:ea typeface="+mn-ea"/>
                <a:cs typeface="+mn-cs"/>
              </a:rPr>
              <a:t>applies and no error has been identified, the EV shall not change the CP State until </a:t>
            </a:r>
            <a:r>
              <a:rPr lang="en-US" sz="1200" b="1" i="0" kern="1200" dirty="0" smtClean="0">
                <a:solidFill>
                  <a:schemeClr val="tx1"/>
                </a:solidFill>
                <a:effectLst/>
                <a:latin typeface="+mn-lt"/>
                <a:ea typeface="+mn-ea"/>
                <a:cs typeface="+mn-cs"/>
              </a:rPr>
              <a:t>[V2G2-913] </a:t>
            </a:r>
            <a:r>
              <a:rPr lang="en-US" sz="1200" b="0" i="0" kern="1200" dirty="0" smtClean="0">
                <a:solidFill>
                  <a:schemeClr val="tx1"/>
                </a:solidFill>
                <a:effectLst/>
                <a:latin typeface="+mn-lt"/>
                <a:ea typeface="+mn-ea"/>
                <a:cs typeface="+mn-cs"/>
              </a:rPr>
              <a:t>applies.</a:t>
            </a:r>
            <a:r>
              <a:rPr lang="en-US" dirty="0" smtClean="0"/>
              <a:t> </a:t>
            </a:r>
            <a:br>
              <a:rPr lang="en-US" dirty="0" smtClean="0"/>
            </a:br>
            <a:r>
              <a:rPr lang="en-US" sz="1200" b="0" i="0" kern="1200" dirty="0" smtClean="0">
                <a:solidFill>
                  <a:schemeClr val="tx1"/>
                </a:solidFill>
                <a:effectLst/>
                <a:latin typeface="+mn-lt"/>
                <a:ea typeface="+mn-ea"/>
                <a:cs typeface="+mn-cs"/>
              </a:rPr>
              <a:t>Within a Charging Session, an EVCC can establish a new V2G Communication Session after an error by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applying the V2G communication state processing as described in </a:t>
            </a:r>
            <a:r>
              <a:rPr lang="en-US" sz="1200" b="0" i="0" kern="1200" dirty="0" err="1" smtClean="0">
                <a:solidFill>
                  <a:schemeClr val="tx1"/>
                </a:solidFill>
                <a:effectLst/>
                <a:latin typeface="+mn-lt"/>
                <a:ea typeface="+mn-ea"/>
                <a:cs typeface="+mn-cs"/>
              </a:rPr>
              <a:t>subclause</a:t>
            </a:r>
            <a:r>
              <a:rPr lang="en-US" sz="1200" b="0" i="0" kern="1200" dirty="0" smtClean="0">
                <a:solidFill>
                  <a:schemeClr val="tx1"/>
                </a:solidFill>
                <a:effectLst/>
                <a:latin typeface="+mn-lt"/>
                <a:ea typeface="+mn-ea"/>
                <a:cs typeface="+mn-cs"/>
              </a:rPr>
              <a:t> 7.4. In this case, the EVCC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SECC start the communication in the same way as for the first V2G session setup.</a:t>
            </a:r>
            <a:r>
              <a:rPr lang="en-US" dirty="0" smtClean="0"/>
              <a:t> </a:t>
            </a:r>
            <a:br>
              <a:rPr lang="en-US" dirty="0" smtClean="0"/>
            </a:br>
            <a:endParaRPr lang="en-US" dirty="0" smtClean="0"/>
          </a:p>
          <a:p>
            <a:r>
              <a:rPr lang="en-US" sz="1200" b="1" i="0" kern="1200" dirty="0" smtClean="0">
                <a:solidFill>
                  <a:schemeClr val="tx1"/>
                </a:solidFill>
                <a:effectLst/>
                <a:latin typeface="+mn-lt"/>
                <a:ea typeface="+mn-ea"/>
                <a:cs typeface="+mn-cs"/>
              </a:rPr>
              <a:t>[V2G2-728] </a:t>
            </a:r>
            <a:r>
              <a:rPr lang="en-US" sz="1200" b="0" i="0" kern="1200" dirty="0" smtClean="0">
                <a:solidFill>
                  <a:schemeClr val="tx1"/>
                </a:solidFill>
                <a:effectLst/>
                <a:latin typeface="+mn-lt"/>
                <a:ea typeface="+mn-ea"/>
                <a:cs typeface="+mn-cs"/>
              </a:rPr>
              <a:t>After the EVCC stopped the V2G Communication Session with an error it shall terminate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communication by applying </a:t>
            </a:r>
            <a:r>
              <a:rPr lang="en-US" sz="1200" b="1" i="0" kern="1200" dirty="0" smtClean="0">
                <a:solidFill>
                  <a:schemeClr val="tx1"/>
                </a:solidFill>
                <a:effectLst/>
                <a:latin typeface="+mn-lt"/>
                <a:ea typeface="+mn-ea"/>
                <a:cs typeface="+mn-cs"/>
              </a:rPr>
              <a:t>[V2G2-025]</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[V2G2-737] </a:t>
            </a:r>
            <a:r>
              <a:rPr lang="en-US" sz="1200" b="0" i="0" kern="1200" dirty="0" smtClean="0">
                <a:solidFill>
                  <a:schemeClr val="tx1"/>
                </a:solidFill>
                <a:effectLst/>
                <a:latin typeface="+mn-lt"/>
                <a:ea typeface="+mn-ea"/>
                <a:cs typeface="+mn-cs"/>
              </a:rPr>
              <a:t>If the EVCC measures CP State E or F it shall stop the V2G Communication Session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continue with </a:t>
            </a:r>
            <a:r>
              <a:rPr lang="en-US" sz="1200" b="1" i="0" kern="1200" dirty="0" smtClean="0">
                <a:solidFill>
                  <a:schemeClr val="tx1"/>
                </a:solidFill>
                <a:effectLst/>
                <a:latin typeface="+mn-lt"/>
                <a:ea typeface="+mn-ea"/>
                <a:cs typeface="+mn-cs"/>
              </a:rPr>
              <a:t>[V2G2-728]</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[V2G2-731] </a:t>
            </a:r>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[V2G2-508] </a:t>
            </a:r>
            <a:r>
              <a:rPr lang="en-US" sz="1200" b="0" i="0" kern="1200" dirty="0" smtClean="0">
                <a:solidFill>
                  <a:schemeClr val="tx1"/>
                </a:solidFill>
                <a:effectLst/>
                <a:latin typeface="+mn-lt"/>
                <a:ea typeface="+mn-ea"/>
                <a:cs typeface="+mn-cs"/>
              </a:rPr>
              <a:t>or </a:t>
            </a:r>
            <a:r>
              <a:rPr lang="en-US" sz="1200" b="1" i="0" kern="1200" dirty="0" smtClean="0">
                <a:solidFill>
                  <a:schemeClr val="tx1"/>
                </a:solidFill>
                <a:effectLst/>
                <a:latin typeface="+mn-lt"/>
                <a:ea typeface="+mn-ea"/>
                <a:cs typeface="+mn-cs"/>
              </a:rPr>
              <a:t>[V2G2-728] </a:t>
            </a:r>
            <a:r>
              <a:rPr lang="en-US" sz="1200" b="0" i="0" kern="1200" dirty="0" smtClean="0">
                <a:solidFill>
                  <a:schemeClr val="tx1"/>
                </a:solidFill>
                <a:effectLst/>
                <a:latin typeface="+mn-lt"/>
                <a:ea typeface="+mn-ea"/>
                <a:cs typeface="+mn-cs"/>
              </a:rPr>
              <a:t>applies, the EVCC can establishing a new or resumed V2G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Communication Session by applying </a:t>
            </a:r>
            <a:r>
              <a:rPr lang="en-US" sz="1200" b="1" i="0" kern="1200" dirty="0" smtClean="0">
                <a:solidFill>
                  <a:schemeClr val="tx1"/>
                </a:solidFill>
                <a:effectLst/>
                <a:latin typeface="+mn-lt"/>
                <a:ea typeface="+mn-ea"/>
                <a:cs typeface="+mn-cs"/>
              </a:rPr>
              <a:t>[V2G2-014]</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2694367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[V2G2-025] </a:t>
            </a:r>
            <a:r>
              <a:rPr lang="en-US" sz="1200" b="0" i="0" kern="1200" dirty="0" smtClean="0">
                <a:solidFill>
                  <a:schemeClr val="tx1"/>
                </a:solidFill>
                <a:effectLst/>
                <a:latin typeface="+mn-lt"/>
                <a:ea typeface="+mn-ea"/>
                <a:cs typeface="+mn-cs"/>
              </a:rPr>
              <a:t>The EVCC shall terminate the TLS or TCP connection after stopping the V2G Communication Session.</a:t>
            </a:r>
            <a:r>
              <a:rPr lang="en-US" dirty="0" smtClean="0"/>
              <a:t>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[V2G2-720] </a:t>
            </a:r>
            <a:r>
              <a:rPr lang="en-US" sz="1200" b="0" i="0" kern="1200" dirty="0" smtClean="0">
                <a:solidFill>
                  <a:schemeClr val="tx1"/>
                </a:solidFill>
                <a:effectLst/>
                <a:latin typeface="+mn-lt"/>
                <a:ea typeface="+mn-ea"/>
                <a:cs typeface="+mn-cs"/>
              </a:rPr>
              <a:t>If the EVCC identifies any error it shall indicate an Data-Link error (D-</a:t>
            </a:r>
            <a:r>
              <a:rPr lang="en-US" sz="1200" b="0" i="0" kern="1200" dirty="0" err="1" smtClean="0">
                <a:solidFill>
                  <a:schemeClr val="tx1"/>
                </a:solidFill>
                <a:effectLst/>
                <a:latin typeface="+mn-lt"/>
                <a:ea typeface="+mn-ea"/>
                <a:cs typeface="+mn-cs"/>
              </a:rPr>
              <a:t>LINK_ERROR.request</a:t>
            </a:r>
            <a:r>
              <a:rPr lang="en-US" sz="1200" b="0" i="0" kern="1200" dirty="0" smtClean="0">
                <a:solidFill>
                  <a:schemeClr val="tx1"/>
                </a:solidFill>
                <a:effectLst/>
                <a:latin typeface="+mn-lt"/>
                <a:ea typeface="+mn-ea"/>
                <a:cs typeface="+mn-cs"/>
              </a:rPr>
              <a:t>()) and continue with </a:t>
            </a:r>
            <a:r>
              <a:rPr lang="en-US" sz="1200" b="1" i="0" kern="1200" dirty="0" smtClean="0">
                <a:solidFill>
                  <a:schemeClr val="tx1"/>
                </a:solidFill>
                <a:effectLst/>
                <a:latin typeface="+mn-lt"/>
                <a:ea typeface="+mn-ea"/>
                <a:cs typeface="+mn-cs"/>
              </a:rPr>
              <a:t>[V2G2-014]</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[V2G2-034] </a:t>
            </a:r>
            <a:r>
              <a:rPr lang="en-US" sz="1200" b="0" i="0" kern="1200" dirty="0" smtClean="0">
                <a:solidFill>
                  <a:schemeClr val="tx1"/>
                </a:solidFill>
                <a:effectLst/>
                <a:latin typeface="+mn-lt"/>
                <a:ea typeface="+mn-ea"/>
                <a:cs typeface="+mn-cs"/>
              </a:rPr>
              <a:t>The SECC shall terminate the TLS or TCP connection after stopping the V2G Communication Session.</a:t>
            </a:r>
            <a:r>
              <a:rPr lang="en-US" dirty="0" smtClean="0"/>
              <a:t> </a:t>
            </a:r>
            <a:br>
              <a:rPr lang="en-US" dirty="0" smtClean="0"/>
            </a:br>
            <a:r>
              <a:rPr lang="en-US" sz="1200" b="1" i="0" kern="1200" dirty="0" smtClean="0">
                <a:solidFill>
                  <a:schemeClr val="tx1"/>
                </a:solidFill>
                <a:effectLst/>
                <a:latin typeface="+mn-lt"/>
                <a:ea typeface="+mn-ea"/>
                <a:cs typeface="+mn-cs"/>
              </a:rPr>
              <a:t>[V2G2-727] </a:t>
            </a:r>
            <a:r>
              <a:rPr lang="en-US" sz="1200" b="0" i="0" kern="1200" dirty="0" smtClean="0">
                <a:solidFill>
                  <a:schemeClr val="tx1"/>
                </a:solidFill>
                <a:effectLst/>
                <a:latin typeface="+mn-lt"/>
                <a:ea typeface="+mn-ea"/>
                <a:cs typeface="+mn-cs"/>
              </a:rPr>
              <a:t>If the SECC identifies any error it shall indicate an Data-Link error (D-</a:t>
            </a:r>
            <a:r>
              <a:rPr lang="en-US" sz="1200" b="0" i="0" kern="1200" dirty="0" err="1" smtClean="0">
                <a:solidFill>
                  <a:schemeClr val="tx1"/>
                </a:solidFill>
                <a:effectLst/>
                <a:latin typeface="+mn-lt"/>
                <a:ea typeface="+mn-ea"/>
                <a:cs typeface="+mn-cs"/>
              </a:rPr>
              <a:t>LINK_ERROR.request</a:t>
            </a:r>
            <a:r>
              <a:rPr lang="en-US" sz="1200" b="0" i="0" kern="1200" dirty="0" smtClean="0">
                <a:solidFill>
                  <a:schemeClr val="tx1"/>
                </a:solidFill>
                <a:effectLst/>
                <a:latin typeface="+mn-lt"/>
                <a:ea typeface="+mn-ea"/>
                <a:cs typeface="+mn-cs"/>
              </a:rPr>
              <a:t>()) and continue with </a:t>
            </a:r>
            <a:r>
              <a:rPr lang="en-US" sz="1200" b="1" i="0" kern="1200" dirty="0" smtClean="0">
                <a:solidFill>
                  <a:schemeClr val="tx1"/>
                </a:solidFill>
                <a:effectLst/>
                <a:latin typeface="+mn-lt"/>
                <a:ea typeface="+mn-ea"/>
                <a:cs typeface="+mn-cs"/>
              </a:rPr>
              <a:t>[V2G2-721]</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[V2G3-M07-05] </a:t>
            </a:r>
            <a:r>
              <a:rPr lang="en-US" sz="1200" b="0" i="0" kern="1200" dirty="0" smtClean="0">
                <a:solidFill>
                  <a:schemeClr val="tx1"/>
                </a:solidFill>
                <a:effectLst/>
                <a:latin typeface="+mn-lt"/>
                <a:ea typeface="+mn-ea"/>
                <a:cs typeface="+mn-cs"/>
              </a:rPr>
              <a:t>With receiving a D-</a:t>
            </a:r>
            <a:r>
              <a:rPr lang="en-US" sz="1200" b="0" i="0" kern="1200" dirty="0" err="1" smtClean="0">
                <a:solidFill>
                  <a:schemeClr val="tx1"/>
                </a:solidFill>
                <a:effectLst/>
                <a:latin typeface="+mn-lt"/>
                <a:ea typeface="+mn-ea"/>
                <a:cs typeface="+mn-cs"/>
              </a:rPr>
              <a:t>LINK_ERROR.request</a:t>
            </a:r>
            <a:r>
              <a:rPr lang="en-US" sz="1200" b="0" i="0" kern="1200" dirty="0" smtClean="0">
                <a:solidFill>
                  <a:schemeClr val="tx1"/>
                </a:solidFill>
                <a:effectLst/>
                <a:latin typeface="+mn-lt"/>
                <a:ea typeface="+mn-ea"/>
                <a:cs typeface="+mn-cs"/>
              </a:rPr>
              <a:t> in X2 state from HLE, the EVSE’s communication node shall perform a state X2 to X1 to state E/F to state X1 or X2 transition.</a:t>
            </a:r>
            <a:r>
              <a:rPr lang="en-US" dirty="0" smtClean="0"/>
              <a:t> </a:t>
            </a:r>
            <a:br>
              <a:rPr lang="en-US" dirty="0" smtClean="0"/>
            </a:br>
            <a:endParaRPr lang="en-US" dirty="0" smtClean="0"/>
          </a:p>
          <a:p>
            <a:r>
              <a:rPr lang="en-US" sz="1200" b="0" i="0" kern="1200" dirty="0" smtClean="0">
                <a:solidFill>
                  <a:schemeClr val="tx1"/>
                </a:solidFill>
                <a:effectLst/>
                <a:latin typeface="+mn-lt"/>
                <a:ea typeface="+mn-ea"/>
                <a:cs typeface="+mn-cs"/>
              </a:rPr>
              <a:t>NOTE 1 </a:t>
            </a:r>
            <a:r>
              <a:rPr lang="en-US" sz="1200" b="0" i="0" kern="1200" dirty="0" err="1" smtClean="0">
                <a:solidFill>
                  <a:schemeClr val="tx1"/>
                </a:solidFill>
                <a:effectLst/>
                <a:latin typeface="+mn-lt"/>
                <a:ea typeface="+mn-ea"/>
                <a:cs typeface="+mn-cs"/>
              </a:rPr>
              <a:t>EVSE_EmergencyShutdown</a:t>
            </a:r>
            <a:r>
              <a:rPr lang="en-US" sz="1200" b="0" i="0" kern="1200" dirty="0" smtClean="0">
                <a:solidFill>
                  <a:schemeClr val="tx1"/>
                </a:solidFill>
                <a:effectLst/>
                <a:latin typeface="+mn-lt"/>
                <a:ea typeface="+mn-ea"/>
                <a:cs typeface="+mn-cs"/>
              </a:rPr>
              <a:t>” may be used by the SECC to inform the EVCC that the EVSE is in the process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or has just executed, an emergency shutdown. However, to force the EV to participate in the emergency shutdown,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SECC does not use this value, but instead uses the CPL in accordance with IEC 61851-1. In all other cases, the expected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value for </a:t>
            </a:r>
            <a:r>
              <a:rPr lang="en-US" sz="1200" b="0" i="0" kern="1200" dirty="0" err="1" smtClean="0">
                <a:solidFill>
                  <a:schemeClr val="tx1"/>
                </a:solidFill>
                <a:effectLst/>
                <a:latin typeface="+mn-lt"/>
                <a:ea typeface="+mn-ea"/>
                <a:cs typeface="+mn-cs"/>
              </a:rPr>
              <a:t>DC_EVSEStatusCode</a:t>
            </a:r>
            <a:r>
              <a:rPr lang="en-US" sz="1200" b="0" i="0" kern="1200" dirty="0" smtClean="0">
                <a:solidFill>
                  <a:schemeClr val="tx1"/>
                </a:solidFill>
                <a:effectLst/>
                <a:latin typeface="+mn-lt"/>
                <a:ea typeface="+mn-ea"/>
                <a:cs typeface="+mn-cs"/>
              </a:rPr>
              <a:t> is “</a:t>
            </a:r>
            <a:r>
              <a:rPr lang="en-US" sz="1200" b="0" i="0" kern="1200" dirty="0" err="1" smtClean="0">
                <a:solidFill>
                  <a:schemeClr val="tx1"/>
                </a:solidFill>
                <a:effectLst/>
                <a:latin typeface="+mn-lt"/>
                <a:ea typeface="+mn-ea"/>
                <a:cs typeface="+mn-cs"/>
              </a:rPr>
              <a:t>EVSE_Ready</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EVSE_IsolationMonitoringActive</a:t>
            </a:r>
            <a:r>
              <a:rPr lang="en-US" sz="1200" b="0" i="0" kern="1200" dirty="0" smtClean="0">
                <a:solidFill>
                  <a:schemeClr val="tx1"/>
                </a:solidFill>
                <a:effectLst/>
                <a:latin typeface="+mn-lt"/>
                <a:ea typeface="+mn-ea"/>
                <a:cs typeface="+mn-cs"/>
              </a:rPr>
              <a:t>”, even though they do not influence the EV charging process.</a:t>
            </a:r>
            <a:r>
              <a:rPr lang="en-US" dirty="0" smtClean="0"/>
              <a:t> </a:t>
            </a:r>
          </a:p>
          <a:p>
            <a:endParaRPr lang="en-US" dirty="0" smtClean="0"/>
          </a:p>
          <a:p>
            <a:r>
              <a:rPr lang="en-US" sz="1200" b="1" i="0" kern="1200" dirty="0" smtClean="0">
                <a:solidFill>
                  <a:schemeClr val="tx1"/>
                </a:solidFill>
                <a:effectLst/>
                <a:latin typeface="+mn-lt"/>
                <a:ea typeface="+mn-ea"/>
                <a:cs typeface="+mn-cs"/>
              </a:rPr>
              <a:t>9.7 Error handling</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[V2G3-M09-19] </a:t>
            </a:r>
            <a:r>
              <a:rPr lang="en-US" sz="1200" b="0" i="0" kern="1200" dirty="0" smtClean="0">
                <a:solidFill>
                  <a:schemeClr val="tx1"/>
                </a:solidFill>
                <a:effectLst/>
                <a:latin typeface="+mn-lt"/>
                <a:ea typeface="+mn-ea"/>
                <a:cs typeface="+mn-cs"/>
              </a:rPr>
              <a:t>In the following cases, the communication node shall leave the logical network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within </a:t>
            </a:r>
            <a:r>
              <a:rPr lang="en-US" sz="1200" b="0" i="0" kern="1200" dirty="0" err="1" smtClean="0">
                <a:solidFill>
                  <a:schemeClr val="tx1"/>
                </a:solidFill>
                <a:effectLst/>
                <a:latin typeface="+mn-lt"/>
                <a:ea typeface="+mn-ea"/>
                <a:cs typeface="+mn-cs"/>
              </a:rPr>
              <a:t>TP_match_leave</a:t>
            </a:r>
            <a:r>
              <a:rPr lang="en-US" sz="1200" b="0" i="0" kern="1200" dirty="0" smtClean="0">
                <a:solidFill>
                  <a:schemeClr val="tx1"/>
                </a:solidFill>
                <a:effectLst/>
                <a:latin typeface="+mn-lt"/>
                <a:ea typeface="+mn-ea"/>
                <a:cs typeface="+mn-cs"/>
              </a:rPr>
              <a:t>. All parameters related to the current link shall be set 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default value and shall change to the status “Unmatched”.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The state A is detected on EVSE side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The state E is detected on EV side</a:t>
            </a:r>
            <a:r>
              <a:rPr lang="en-US" dirty="0" smtClean="0"/>
              <a:t> </a:t>
            </a:r>
          </a:p>
          <a:p>
            <a:endParaRPr lang="en-US" dirty="0" smtClean="0"/>
          </a:p>
          <a:p>
            <a:r>
              <a:rPr lang="en-US" sz="1200" b="1" i="0" kern="1200" dirty="0" smtClean="0">
                <a:solidFill>
                  <a:schemeClr val="tx1"/>
                </a:solidFill>
                <a:effectLst/>
                <a:latin typeface="+mn-lt"/>
                <a:ea typeface="+mn-ea"/>
                <a:cs typeface="+mn-cs"/>
              </a:rPr>
              <a:t>[V2G3-A09-123] </a:t>
            </a:r>
            <a:r>
              <a:rPr lang="en-US" sz="1200" b="0" i="0" kern="1200" dirty="0" smtClean="0">
                <a:solidFill>
                  <a:schemeClr val="tx1"/>
                </a:solidFill>
                <a:effectLst/>
                <a:latin typeface="+mn-lt"/>
                <a:ea typeface="+mn-ea"/>
                <a:cs typeface="+mn-cs"/>
              </a:rPr>
              <a:t>In any case the matching process is considered as FAILED, the matching process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shall be restarted as long as the timer </a:t>
            </a:r>
            <a:r>
              <a:rPr lang="en-US" sz="1200" b="0" i="0" kern="1200" dirty="0" err="1" smtClean="0">
                <a:solidFill>
                  <a:schemeClr val="tx1"/>
                </a:solidFill>
                <a:effectLst/>
                <a:latin typeface="+mn-lt"/>
                <a:ea typeface="+mn-ea"/>
                <a:cs typeface="+mn-cs"/>
              </a:rPr>
              <a:t>TT_matching_repetition</a:t>
            </a:r>
            <a:r>
              <a:rPr lang="en-US" sz="1200" b="0" i="0" kern="1200" dirty="0" smtClean="0">
                <a:solidFill>
                  <a:schemeClr val="tx1"/>
                </a:solidFill>
                <a:effectLst/>
                <a:latin typeface="+mn-lt"/>
                <a:ea typeface="+mn-ea"/>
                <a:cs typeface="+mn-cs"/>
              </a:rPr>
              <a:t> is not expired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control pilot is detected in state </a:t>
            </a:r>
            <a:r>
              <a:rPr lang="en-US" sz="1200" b="0" i="0" kern="1200" dirty="0" err="1" smtClean="0">
                <a:solidFill>
                  <a:schemeClr val="tx1"/>
                </a:solidFill>
                <a:effectLst/>
                <a:latin typeface="+mn-lt"/>
                <a:ea typeface="+mn-ea"/>
                <a:cs typeface="+mn-cs"/>
              </a:rPr>
              <a:t>Bx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Cx</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Dx</a:t>
            </a:r>
            <a:r>
              <a:rPr lang="en-US" sz="1200" b="0" i="0" kern="1200" dirty="0" smtClean="0">
                <a:solidFill>
                  <a:schemeClr val="tx1"/>
                </a:solidFill>
                <a:effectLst/>
                <a:latin typeface="+mn-lt"/>
                <a:ea typeface="+mn-ea"/>
                <a:cs typeface="+mn-cs"/>
              </a:rPr>
              <a:t>.</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29</a:t>
            </a:fld>
            <a:endParaRPr lang="en-US" dirty="0"/>
          </a:p>
        </p:txBody>
      </p:sp>
    </p:spTree>
    <p:extLst>
      <p:ext uri="{BB962C8B-B14F-4D97-AF65-F5344CB8AC3E}">
        <p14:creationId xmlns:p14="http://schemas.microsoft.com/office/powerpoint/2010/main" val="2520154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30</a:t>
            </a:fld>
            <a:endParaRPr lang="en-US" dirty="0"/>
          </a:p>
        </p:txBody>
      </p:sp>
    </p:spTree>
    <p:extLst>
      <p:ext uri="{BB962C8B-B14F-4D97-AF65-F5344CB8AC3E}">
        <p14:creationId xmlns:p14="http://schemas.microsoft.com/office/powerpoint/2010/main" val="1096138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V_DC : Voltage Measurement at output of DC EV supply equipment</a:t>
            </a:r>
            <a:r>
              <a:rPr lang="en-US" dirty="0" smtClean="0"/>
              <a:t> </a:t>
            </a:r>
            <a:br>
              <a:rPr lang="en-US" dirty="0" smtClean="0"/>
            </a:br>
            <a:r>
              <a:rPr lang="en-US" sz="1200" b="0" i="0" kern="1200" dirty="0" smtClean="0">
                <a:solidFill>
                  <a:schemeClr val="tx1"/>
                </a:solidFill>
                <a:effectLst/>
                <a:latin typeface="+mn-lt"/>
                <a:ea typeface="+mn-ea"/>
                <a:cs typeface="+mn-cs"/>
              </a:rPr>
              <a:t>I_DC</a:t>
            </a:r>
            <a:r>
              <a:rPr lang="en-US" dirty="0" smtClean="0"/>
              <a:t> : </a:t>
            </a:r>
            <a:r>
              <a:rPr lang="en-US" sz="1200" b="0" i="0" kern="1200" dirty="0" smtClean="0">
                <a:solidFill>
                  <a:schemeClr val="tx1"/>
                </a:solidFill>
                <a:effectLst/>
                <a:latin typeface="+mn-lt"/>
                <a:ea typeface="+mn-ea"/>
                <a:cs typeface="+mn-cs"/>
              </a:rPr>
              <a:t>Current Measurement (on DC+ or DC- or both)</a:t>
            </a:r>
            <a:r>
              <a:rPr lang="en-US" dirty="0" smtClean="0"/>
              <a:t> </a:t>
            </a:r>
            <a:br>
              <a:rPr lang="en-US" dirty="0" smtClean="0"/>
            </a:br>
            <a:r>
              <a:rPr lang="en-US" sz="1200" b="0" i="0" kern="1200" dirty="0" smtClean="0">
                <a:solidFill>
                  <a:schemeClr val="tx1"/>
                </a:solidFill>
                <a:effectLst/>
                <a:latin typeface="+mn-lt"/>
                <a:ea typeface="+mn-ea"/>
                <a:cs typeface="+mn-cs"/>
              </a:rPr>
              <a:t>Power Conversion Unit</a:t>
            </a:r>
            <a:r>
              <a:rPr lang="en-US" dirty="0" smtClean="0"/>
              <a:t> : </a:t>
            </a:r>
            <a:r>
              <a:rPr lang="en-US" sz="1200" b="0" i="0" kern="1200" dirty="0" smtClean="0">
                <a:solidFill>
                  <a:schemeClr val="tx1"/>
                </a:solidFill>
                <a:effectLst/>
                <a:latin typeface="+mn-lt"/>
                <a:ea typeface="+mn-ea"/>
                <a:cs typeface="+mn-cs"/>
              </a:rPr>
              <a:t>Isolated power stage for converting AC supply network into regulated DC power for EV supplying</a:t>
            </a:r>
            <a:r>
              <a:rPr lang="en-US" sz="1200" b="0" i="0" kern="1200" baseline="0" dirty="0" smtClean="0">
                <a:solidFill>
                  <a:schemeClr val="tx1"/>
                </a:solidFill>
                <a:effectLst/>
                <a:latin typeface="+mn-lt"/>
                <a:ea typeface="+mn-ea"/>
                <a:cs typeface="+mn-cs"/>
              </a:rPr>
              <a:t> (charger module)</a:t>
            </a:r>
            <a:r>
              <a:rPr lang="en-US" dirty="0" smtClean="0"/>
              <a:t/>
            </a:r>
            <a:br>
              <a:rPr lang="en-US" dirty="0" smtClean="0"/>
            </a:br>
            <a:r>
              <a:rPr lang="en-US" sz="1200" b="0" i="0" kern="1200" dirty="0" smtClean="0">
                <a:solidFill>
                  <a:schemeClr val="tx1"/>
                </a:solidFill>
                <a:effectLst/>
                <a:latin typeface="+mn-lt"/>
                <a:ea typeface="+mn-ea"/>
                <a:cs typeface="+mn-cs"/>
              </a:rPr>
              <a:t>Disconnection device</a:t>
            </a:r>
            <a:r>
              <a:rPr lang="en-US" dirty="0" smtClean="0"/>
              <a:t> : </a:t>
            </a:r>
            <a:r>
              <a:rPr lang="en-US" sz="1200" b="0" i="0" kern="1200" dirty="0" smtClean="0">
                <a:solidFill>
                  <a:schemeClr val="tx1"/>
                </a:solidFill>
                <a:effectLst/>
                <a:latin typeface="+mn-lt"/>
                <a:ea typeface="+mn-ea"/>
                <a:cs typeface="+mn-cs"/>
              </a:rPr>
              <a:t>Device to connect and disconnect DC output of DC EV supply equipment to Power conversion unit</a:t>
            </a:r>
            <a:r>
              <a:rPr lang="en-US" dirty="0" smtClean="0"/>
              <a:t> (RELAY – control by </a:t>
            </a:r>
            <a:r>
              <a:rPr lang="en-US" dirty="0" err="1" smtClean="0"/>
              <a:t>HV,main</a:t>
            </a:r>
            <a:r>
              <a:rPr lang="en-US" dirty="0" smtClean="0"/>
              <a:t>)</a:t>
            </a:r>
            <a:br>
              <a:rPr lang="en-US" dirty="0" smtClean="0"/>
            </a:br>
            <a:r>
              <a:rPr lang="en-US" sz="1200" b="0" i="0" kern="1200" dirty="0" smtClean="0">
                <a:solidFill>
                  <a:schemeClr val="tx1"/>
                </a:solidFill>
                <a:effectLst/>
                <a:latin typeface="+mn-lt"/>
                <a:ea typeface="+mn-ea"/>
                <a:cs typeface="+mn-cs"/>
              </a:rPr>
              <a:t>PLC Modem</a:t>
            </a:r>
            <a:r>
              <a:rPr lang="en-US" dirty="0" smtClean="0"/>
              <a:t> : </a:t>
            </a:r>
            <a:r>
              <a:rPr lang="en-US" sz="1200" b="0" i="0" kern="1200" dirty="0" smtClean="0">
                <a:solidFill>
                  <a:schemeClr val="tx1"/>
                </a:solidFill>
                <a:effectLst/>
                <a:latin typeface="+mn-lt"/>
                <a:ea typeface="+mn-ea"/>
                <a:cs typeface="+mn-cs"/>
              </a:rPr>
              <a:t>Supply communication interface between PLC and internal communication</a:t>
            </a:r>
            <a:r>
              <a:rPr lang="en-US" dirty="0" smtClean="0"/>
              <a:t> (PLC board</a:t>
            </a:r>
            <a:r>
              <a:rPr lang="en-US" baseline="0" dirty="0" smtClean="0"/>
              <a:t> – qca7000(HLC) on CP, XMC – PWM on CP(basic signaling))</a:t>
            </a:r>
            <a:r>
              <a:rPr lang="en-US" dirty="0" smtClean="0"/>
              <a:t/>
            </a:r>
            <a:br>
              <a:rPr lang="en-US" dirty="0" smtClean="0"/>
            </a:br>
            <a:r>
              <a:rPr lang="en-US" sz="1200" b="0" i="0" kern="1200" dirty="0" smtClean="0">
                <a:solidFill>
                  <a:schemeClr val="tx1"/>
                </a:solidFill>
                <a:effectLst/>
                <a:latin typeface="+mn-lt"/>
                <a:ea typeface="+mn-ea"/>
                <a:cs typeface="+mn-cs"/>
              </a:rPr>
              <a:t>Supply Control Unit</a:t>
            </a:r>
            <a:r>
              <a:rPr lang="en-US" dirty="0" smtClean="0"/>
              <a:t> : </a:t>
            </a:r>
            <a:r>
              <a:rPr lang="en-US" sz="1200" b="0" i="0" kern="1200" dirty="0" smtClean="0">
                <a:solidFill>
                  <a:schemeClr val="tx1"/>
                </a:solidFill>
                <a:effectLst/>
                <a:latin typeface="+mn-lt"/>
                <a:ea typeface="+mn-ea"/>
                <a:cs typeface="+mn-cs"/>
              </a:rPr>
              <a:t>Unit for control of supply process within DC EV supply equipment and communicating with EV (EVSE</a:t>
            </a:r>
            <a:r>
              <a:rPr lang="en-US" sz="1200" b="0" i="0" kern="1200" baseline="0" dirty="0" smtClean="0">
                <a:solidFill>
                  <a:schemeClr val="tx1"/>
                </a:solidFill>
                <a:effectLst/>
                <a:latin typeface="+mn-lt"/>
                <a:ea typeface="+mn-ea"/>
                <a:cs typeface="+mn-cs"/>
              </a:rPr>
              <a:t> – main, </a:t>
            </a:r>
            <a:r>
              <a:rPr lang="en-US" sz="1200" b="0" i="0" kern="1200" baseline="0" dirty="0" err="1" smtClean="0">
                <a:solidFill>
                  <a:schemeClr val="tx1"/>
                </a:solidFill>
                <a:effectLst/>
                <a:latin typeface="+mn-lt"/>
                <a:ea typeface="+mn-ea"/>
                <a:cs typeface="+mn-cs"/>
              </a:rPr>
              <a:t>hv</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R_pre</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Resistor for pre charging circuit,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Switch and resistor are recommended for implementation of mandatory PRE CHARGING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function.</a:t>
            </a:r>
            <a:r>
              <a:rPr lang="en-US" dirty="0" smtClean="0"/>
              <a:t/>
            </a:r>
            <a:br>
              <a:rPr lang="en-US" dirty="0" smtClean="0"/>
            </a:br>
            <a:r>
              <a:rPr lang="en-US" sz="1200" b="0" i="0" kern="1200" dirty="0" smtClean="0">
                <a:solidFill>
                  <a:schemeClr val="tx1"/>
                </a:solidFill>
                <a:effectLst/>
                <a:latin typeface="+mn-lt"/>
                <a:ea typeface="+mn-ea"/>
                <a:cs typeface="+mn-cs"/>
              </a:rPr>
              <a:t>IMD</a:t>
            </a:r>
            <a:r>
              <a:rPr lang="en-US" dirty="0" smtClean="0"/>
              <a:t> :</a:t>
            </a:r>
            <a:r>
              <a:rPr lang="en-US" baseline="0" dirty="0" smtClean="0"/>
              <a:t> </a:t>
            </a:r>
            <a:r>
              <a:rPr lang="en-US" sz="1200" b="0" i="0" kern="1200" dirty="0" smtClean="0">
                <a:solidFill>
                  <a:schemeClr val="tx1"/>
                </a:solidFill>
                <a:effectLst/>
                <a:latin typeface="+mn-lt"/>
                <a:ea typeface="+mn-ea"/>
                <a:cs typeface="+mn-cs"/>
              </a:rPr>
              <a:t>Insulation Monitoring Device – CABLE CHECK</a:t>
            </a:r>
          </a:p>
          <a:p>
            <a:r>
              <a:rPr lang="en-US" sz="1200" b="0" i="0" kern="1200" dirty="0" smtClean="0">
                <a:solidFill>
                  <a:schemeClr val="tx1"/>
                </a:solidFill>
                <a:effectLst/>
                <a:latin typeface="+mn-lt"/>
                <a:ea typeface="+mn-ea"/>
                <a:cs typeface="+mn-cs"/>
              </a:rPr>
              <a:t>EV Control Unit</a:t>
            </a:r>
            <a:r>
              <a:rPr lang="en-US" dirty="0" smtClean="0"/>
              <a:t> : </a:t>
            </a:r>
            <a:r>
              <a:rPr lang="en-US" sz="1200" b="0" i="0" kern="1200" dirty="0" smtClean="0">
                <a:solidFill>
                  <a:schemeClr val="tx1"/>
                </a:solidFill>
                <a:effectLst/>
                <a:latin typeface="+mn-lt"/>
                <a:ea typeface="+mn-ea"/>
                <a:cs typeface="+mn-cs"/>
              </a:rPr>
              <a:t>Unit for communicating from EV to the DC EV supply equipment and verifying safety procedure</a:t>
            </a:r>
            <a:r>
              <a:rPr lang="en-US" dirty="0" smtClean="0"/>
              <a:t> </a:t>
            </a:r>
            <a:br>
              <a:rPr lang="en-US" dirty="0" smtClean="0"/>
            </a:br>
            <a:r>
              <a:rPr lang="en-US" sz="1200" b="0" i="0" kern="1200" dirty="0" smtClean="0">
                <a:solidFill>
                  <a:schemeClr val="tx1"/>
                </a:solidFill>
                <a:effectLst/>
                <a:latin typeface="+mn-lt"/>
                <a:ea typeface="+mn-ea"/>
                <a:cs typeface="+mn-cs"/>
              </a:rPr>
              <a:t>EV Power Net</a:t>
            </a:r>
            <a:r>
              <a:rPr lang="en-US" dirty="0" smtClean="0"/>
              <a:t> : </a:t>
            </a:r>
            <a:r>
              <a:rPr lang="en-US" sz="1200" b="0" i="0" kern="1200" dirty="0" smtClean="0">
                <a:solidFill>
                  <a:schemeClr val="tx1"/>
                </a:solidFill>
                <a:effectLst/>
                <a:latin typeface="+mn-lt"/>
                <a:ea typeface="+mn-ea"/>
                <a:cs typeface="+mn-cs"/>
              </a:rPr>
              <a:t>Subsystem within the EV related to be supplied with energy from the DC EV supply equipment.</a:t>
            </a:r>
            <a:r>
              <a:rPr lang="en-US" dirty="0" smtClean="0"/>
              <a:t> </a:t>
            </a:r>
            <a:br>
              <a:rPr lang="en-US" dirty="0" smtClean="0"/>
            </a:br>
            <a:r>
              <a:rPr lang="en-US" sz="1200" b="0" i="0" kern="1200" dirty="0" smtClean="0">
                <a:solidFill>
                  <a:schemeClr val="tx1"/>
                </a:solidFill>
                <a:effectLst/>
                <a:latin typeface="+mn-lt"/>
                <a:ea typeface="+mn-ea"/>
                <a:cs typeface="+mn-cs"/>
              </a:rPr>
              <a:t>PP (Proximity)</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 (Control Pilot)</a:t>
            </a:r>
            <a:r>
              <a:rPr lang="en-US" dirty="0" smtClean="0"/>
              <a:t> :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20414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  more information</a:t>
            </a:r>
            <a:r>
              <a:rPr lang="en-US" b="1" baseline="0" dirty="0" smtClean="0"/>
              <a:t> on HLC under layer data link and physical (how its operate and integrate directly on CP line), check ISO15118-3 and </a:t>
            </a:r>
            <a:r>
              <a:rPr lang="en-US" b="1" baseline="0" dirty="0" err="1" smtClean="0"/>
              <a:t>HomePlug</a:t>
            </a:r>
            <a:r>
              <a:rPr lang="en-US" b="1" baseline="0" dirty="0" smtClean="0"/>
              <a:t> Green PHY Spec.</a:t>
            </a:r>
            <a:endParaRPr lang="en-US" b="1" dirty="0" smtClean="0"/>
          </a:p>
          <a:p>
            <a:r>
              <a:rPr lang="en-US" b="1" dirty="0" smtClean="0"/>
              <a:t>[V2G3] </a:t>
            </a:r>
            <a:r>
              <a:rPr lang="en-US" sz="1200" b="1" i="0" kern="1200" dirty="0" smtClean="0">
                <a:solidFill>
                  <a:schemeClr val="tx1"/>
                </a:solidFill>
                <a:effectLst/>
                <a:latin typeface="+mn-lt"/>
                <a:ea typeface="+mn-ea"/>
                <a:cs typeface="+mn-cs"/>
              </a:rPr>
              <a:t>6.2 Definition of high-level communication and basic </a:t>
            </a:r>
            <a:r>
              <a:rPr lang="en-US" sz="1200" b="1" i="0" kern="1200" dirty="0" err="1" smtClean="0">
                <a:solidFill>
                  <a:schemeClr val="tx1"/>
                </a:solidFill>
                <a:effectLst/>
                <a:latin typeface="+mn-lt"/>
                <a:ea typeface="+mn-ea"/>
                <a:cs typeface="+mn-cs"/>
              </a:rPr>
              <a:t>signalling</a:t>
            </a:r>
            <a:r>
              <a:rPr lang="en-US" dirty="0" smtClean="0"/>
              <a:t> </a:t>
            </a:r>
          </a:p>
          <a:p>
            <a:r>
              <a:rPr lang="en-US" dirty="0" smtClean="0"/>
              <a:t>Any charging process, no matter the presence of high-level communication, uses the bidirectional </a:t>
            </a:r>
            <a:r>
              <a:rPr lang="en-US" dirty="0" err="1" smtClean="0"/>
              <a:t>signalling</a:t>
            </a:r>
            <a:r>
              <a:rPr lang="en-US" dirty="0" smtClean="0"/>
              <a:t> according to </a:t>
            </a:r>
            <a:r>
              <a:rPr lang="en-US" i="1" dirty="0" smtClean="0"/>
              <a:t>[IEC-1]</a:t>
            </a:r>
            <a:r>
              <a:rPr lang="en-US" dirty="0" smtClean="0"/>
              <a:t>, indicating EV related information through control pilot states and EVSE</a:t>
            </a:r>
            <a:br>
              <a:rPr lang="en-US" dirty="0" smtClean="0"/>
            </a:br>
            <a:r>
              <a:rPr lang="en-US" dirty="0" smtClean="0"/>
              <a:t>related information through the duty cycle of the control pilot signal .</a:t>
            </a:r>
          </a:p>
          <a:p>
            <a:r>
              <a:rPr lang="en-US" sz="1200" b="0" i="0" kern="1200" dirty="0" smtClean="0">
                <a:solidFill>
                  <a:schemeClr val="tx1"/>
                </a:solidFill>
                <a:effectLst/>
                <a:latin typeface="+mn-lt"/>
                <a:ea typeface="+mn-ea"/>
                <a:cs typeface="+mn-cs"/>
              </a:rPr>
              <a:t>In case basic charging is used as back-up of HLC-C (e.g. when HLC-C has failed), the duty cycle is allowed to change due to dynamically changed grid information, according </a:t>
            </a:r>
            <a:r>
              <a:rPr lang="en-US" sz="1200" b="0" i="1" kern="1200" dirty="0" smtClean="0">
                <a:solidFill>
                  <a:schemeClr val="tx1"/>
                </a:solidFill>
                <a:effectLst/>
                <a:latin typeface="+mn-lt"/>
                <a:ea typeface="+mn-ea"/>
                <a:cs typeface="+mn-cs"/>
              </a:rPr>
              <a:t>[IEC-1] </a:t>
            </a:r>
            <a:r>
              <a:rPr lang="en-US" sz="1200" b="0" i="0" kern="1200" dirty="0" smtClean="0">
                <a:solidFill>
                  <a:schemeClr val="tx1"/>
                </a:solidFill>
                <a:effectLst/>
                <a:latin typeface="+mn-lt"/>
                <a:ea typeface="+mn-ea"/>
                <a:cs typeface="+mn-cs"/>
              </a:rPr>
              <a:t>requirements</a:t>
            </a:r>
            <a:r>
              <a:rPr lang="en-US" dirty="0" smtClean="0"/>
              <a:t> </a:t>
            </a:r>
            <a:br>
              <a:rPr lang="en-US" dirty="0" smtClean="0"/>
            </a:br>
            <a:r>
              <a:rPr lang="en-US" b="1" dirty="0" smtClean="0"/>
              <a:t>[V2G3]</a:t>
            </a:r>
            <a:r>
              <a:rPr lang="en-US" b="1" baseline="0" dirty="0" smtClean="0"/>
              <a:t> </a:t>
            </a:r>
            <a:r>
              <a:rPr lang="en-US" sz="1200" b="1" i="0" kern="1200" dirty="0" smtClean="0">
                <a:solidFill>
                  <a:schemeClr val="tx1"/>
                </a:solidFill>
                <a:effectLst/>
                <a:latin typeface="+mn-lt"/>
                <a:ea typeface="+mn-ea"/>
                <a:cs typeface="+mn-cs"/>
              </a:rPr>
              <a:t>A.11 Signal coupling</a:t>
            </a:r>
            <a:r>
              <a:rPr lang="en-US" b="1" dirty="0" smtClean="0"/>
              <a:t> (information on injected </a:t>
            </a:r>
            <a:r>
              <a:rPr lang="en-US" b="1" dirty="0" err="1" smtClean="0"/>
              <a:t>HomePlug</a:t>
            </a:r>
            <a:r>
              <a:rPr lang="en-US" b="1" baseline="0" dirty="0" smtClean="0"/>
              <a:t> Green </a:t>
            </a:r>
            <a:r>
              <a:rPr lang="en-US" b="1" baseline="0" dirty="0" err="1" smtClean="0"/>
              <a:t>Phy</a:t>
            </a:r>
            <a:r>
              <a:rPr lang="en-US" b="1" baseline="0" dirty="0" smtClean="0"/>
              <a:t> digital communication signal onto control pilot line)</a:t>
            </a:r>
            <a:r>
              <a:rPr lang="en-US" dirty="0" smtClean="0"/>
              <a:t/>
            </a:r>
            <a:br>
              <a:rPr lang="en-US" dirty="0" smtClean="0"/>
            </a:br>
            <a:r>
              <a:rPr lang="en-US" sz="1200" b="1" i="0" kern="1200" dirty="0" smtClean="0">
                <a:solidFill>
                  <a:schemeClr val="tx1"/>
                </a:solidFill>
                <a:effectLst/>
                <a:latin typeface="+mn-lt"/>
                <a:ea typeface="+mn-ea"/>
                <a:cs typeface="+mn-cs"/>
              </a:rPr>
              <a:t>[V2G3-A11-05]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Green PHY shall work with any valid control pilot duty cycle or state as defined in </a:t>
            </a:r>
            <a:r>
              <a:rPr lang="en-US" sz="1200" b="0" i="1" kern="1200" dirty="0" smtClean="0">
                <a:solidFill>
                  <a:schemeClr val="tx1"/>
                </a:solidFill>
                <a:effectLst/>
                <a:latin typeface="+mn-lt"/>
                <a:ea typeface="+mn-ea"/>
                <a:cs typeface="+mn-cs"/>
              </a:rPr>
              <a:t>[IEC-1</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[V2G3-A11-07] </a:t>
            </a:r>
            <a:r>
              <a:rPr lang="en-US" sz="1200" b="0" i="0" kern="1200" dirty="0" smtClean="0">
                <a:solidFill>
                  <a:schemeClr val="tx1"/>
                </a:solidFill>
                <a:effectLst/>
                <a:latin typeface="+mn-lt"/>
                <a:ea typeface="+mn-ea"/>
                <a:cs typeface="+mn-cs"/>
              </a:rPr>
              <a:t>The control pilot line and the PE wires shall be considered as a transmission line for the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Green PHY signal</a:t>
            </a:r>
            <a:r>
              <a:rPr lang="en-US" dirty="0" smtClean="0"/>
              <a:t> </a:t>
            </a:r>
            <a:br>
              <a:rPr lang="en-US" dirty="0" smtClean="0"/>
            </a:br>
            <a:r>
              <a:rPr lang="en-US" sz="1200" b="1" i="0" kern="1200" dirty="0" smtClean="0">
                <a:solidFill>
                  <a:schemeClr val="tx1"/>
                </a:solidFill>
                <a:effectLst/>
                <a:latin typeface="+mn-lt"/>
                <a:ea typeface="+mn-ea"/>
                <a:cs typeface="+mn-cs"/>
              </a:rPr>
              <a:t>[V2G3-A11-06] </a:t>
            </a:r>
            <a:r>
              <a:rPr lang="en-US" sz="1200" b="0" i="0" kern="1200" dirty="0" smtClean="0">
                <a:solidFill>
                  <a:schemeClr val="tx1"/>
                </a:solidFill>
                <a:effectLst/>
                <a:latin typeface="+mn-lt"/>
                <a:ea typeface="+mn-ea"/>
                <a:cs typeface="+mn-cs"/>
              </a:rPr>
              <a:t>A proper voltage level and duty cycle of the control pilot raw signal shall be implemented on EVSE side, to ensure </a:t>
            </a:r>
            <a:r>
              <a:rPr lang="en-US" sz="1200" b="0" i="1" kern="1200" dirty="0" smtClean="0">
                <a:solidFill>
                  <a:schemeClr val="tx1"/>
                </a:solidFill>
                <a:effectLst/>
                <a:latin typeface="+mn-lt"/>
                <a:ea typeface="+mn-ea"/>
                <a:cs typeface="+mn-cs"/>
              </a:rPr>
              <a:t>[IEC-1] </a:t>
            </a:r>
            <a:r>
              <a:rPr lang="en-US" sz="1200" b="0" i="0" kern="1200" dirty="0" smtClean="0">
                <a:solidFill>
                  <a:schemeClr val="tx1"/>
                </a:solidFill>
                <a:effectLst/>
                <a:latin typeface="+mn-lt"/>
                <a:ea typeface="+mn-ea"/>
                <a:cs typeface="+mn-cs"/>
              </a:rPr>
              <a:t>compliancy in presence of an </a:t>
            </a:r>
            <a:r>
              <a:rPr lang="en-US" sz="1200" b="0" i="0" kern="1200" dirty="0" err="1" smtClean="0">
                <a:solidFill>
                  <a:schemeClr val="tx1"/>
                </a:solidFill>
                <a:effectLst/>
                <a:latin typeface="+mn-lt"/>
                <a:ea typeface="+mn-ea"/>
                <a:cs typeface="+mn-cs"/>
              </a:rPr>
              <a:t>additionalHomePlug</a:t>
            </a:r>
            <a:r>
              <a:rPr lang="en-US" sz="1200" b="0" i="0" kern="1200" dirty="0" smtClean="0">
                <a:solidFill>
                  <a:schemeClr val="tx1"/>
                </a:solidFill>
                <a:effectLst/>
                <a:latin typeface="+mn-lt"/>
                <a:ea typeface="+mn-ea"/>
                <a:cs typeface="+mn-cs"/>
              </a:rPr>
              <a:t> Green PHY signal.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[ISO-3] </a:t>
            </a:r>
            <a:r>
              <a:rPr lang="en-US" sz="1200" b="0" i="0" kern="1200" dirty="0" smtClean="0">
                <a:solidFill>
                  <a:schemeClr val="tx1"/>
                </a:solidFill>
                <a:effectLst/>
                <a:latin typeface="+mn-lt"/>
                <a:ea typeface="+mn-ea"/>
                <a:cs typeface="+mn-cs"/>
              </a:rPr>
              <a:t>highly recommends to apply at least a first order low pass filter with a cut-off frequency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100 kHz to 200 kHz for measurements on the control pilot signal (e.g. duty cycle or amplitude), not 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disturb the measurement by high frequency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Green PHY signals.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86546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[V2G2] </a:t>
            </a:r>
            <a:r>
              <a:rPr lang="en-US" sz="1200" b="1" i="0" kern="1200" dirty="0" smtClean="0">
                <a:solidFill>
                  <a:schemeClr val="tx1"/>
                </a:solidFill>
                <a:effectLst/>
                <a:latin typeface="+mn-lt"/>
                <a:ea typeface="+mn-ea"/>
                <a:cs typeface="+mn-cs"/>
              </a:rPr>
              <a:t>7.4 V2G communication states and data link handling</a:t>
            </a:r>
            <a:r>
              <a:rPr lang="en-US" b="1" dirty="0" smtClean="0"/>
              <a:t> </a:t>
            </a:r>
          </a:p>
          <a:p>
            <a:r>
              <a:rPr lang="en-US" dirty="0" smtClean="0"/>
              <a:t>Data</a:t>
            </a:r>
            <a:r>
              <a:rPr lang="en-US" baseline="0" dirty="0" smtClean="0"/>
              <a:t> Link Setup: </a:t>
            </a:r>
            <a:r>
              <a:rPr lang="en-US" sz="1200" b="0" i="0" kern="1200" dirty="0" smtClean="0">
                <a:solidFill>
                  <a:schemeClr val="tx1"/>
                </a:solidFill>
                <a:effectLst/>
                <a:latin typeface="+mn-lt"/>
                <a:ea typeface="+mn-ea"/>
                <a:cs typeface="+mn-cs"/>
              </a:rPr>
              <a:t>V2G messaging on application layer requires the establishment of the lower layer protocols to enable V2G message exchange between EVCC and SECC</a:t>
            </a:r>
            <a:r>
              <a:rPr lang="en-US" dirty="0" smtClean="0"/>
              <a:t> </a:t>
            </a:r>
            <a:br>
              <a:rPr lang="en-US" dirty="0" smtClean="0"/>
            </a:br>
            <a:r>
              <a:rPr lang="en-US" b="1" dirty="0" smtClean="0"/>
              <a:t>[V2G2]</a:t>
            </a:r>
            <a:r>
              <a:rPr lang="en-US" b="1" baseline="0" dirty="0" smtClean="0"/>
              <a:t> </a:t>
            </a:r>
            <a:r>
              <a:rPr lang="en-US" sz="1200" b="1" i="0" kern="1200" dirty="0" smtClean="0">
                <a:solidFill>
                  <a:schemeClr val="tx1"/>
                </a:solidFill>
                <a:effectLst/>
                <a:latin typeface="+mn-lt"/>
                <a:ea typeface="+mn-ea"/>
                <a:cs typeface="+mn-cs"/>
              </a:rPr>
              <a:t>8.7.4 V2G message synchronization with IEC 61851-1 </a:t>
            </a:r>
            <a:r>
              <a:rPr lang="en-US" sz="1200" b="1" i="0" kern="1200" dirty="0" err="1" smtClean="0">
                <a:solidFill>
                  <a:schemeClr val="tx1"/>
                </a:solidFill>
                <a:effectLst/>
                <a:latin typeface="+mn-lt"/>
                <a:ea typeface="+mn-ea"/>
                <a:cs typeface="+mn-cs"/>
              </a:rPr>
              <a:t>signalling</a:t>
            </a:r>
            <a:r>
              <a:rPr lang="en-US" dirty="0" smtClean="0"/>
              <a:t> </a:t>
            </a:r>
            <a:br>
              <a:rPr lang="en-US" dirty="0" smtClean="0"/>
            </a:br>
            <a:r>
              <a:rPr lang="en-US" sz="1200" b="1" i="0" kern="1200" dirty="0" smtClean="0">
                <a:solidFill>
                  <a:schemeClr val="tx1"/>
                </a:solidFill>
                <a:effectLst/>
                <a:latin typeface="+mn-lt"/>
                <a:ea typeface="+mn-ea"/>
                <a:cs typeface="+mn-cs"/>
              </a:rPr>
              <a:t>[V2G2-912] </a:t>
            </a:r>
            <a:r>
              <a:rPr lang="en-US" sz="1200" b="0" i="0" kern="1200" dirty="0" smtClean="0">
                <a:solidFill>
                  <a:schemeClr val="tx1"/>
                </a:solidFill>
                <a:effectLst/>
                <a:latin typeface="+mn-lt"/>
                <a:ea typeface="+mn-ea"/>
                <a:cs typeface="+mn-cs"/>
              </a:rPr>
              <a:t>After receiving a </a:t>
            </a:r>
            <a:r>
              <a:rPr lang="en-US" sz="1200" b="0" i="0" kern="1200" dirty="0" err="1" smtClean="0">
                <a:solidFill>
                  <a:schemeClr val="tx1"/>
                </a:solidFill>
                <a:effectLst/>
                <a:latin typeface="+mn-lt"/>
                <a:ea typeface="+mn-ea"/>
                <a:cs typeface="+mn-cs"/>
              </a:rPr>
              <a:t>ChargeParameterDiscoveryRes</a:t>
            </a:r>
            <a:r>
              <a:rPr lang="en-US" sz="1200" b="0" i="0" kern="1200" dirty="0" smtClean="0">
                <a:solidFill>
                  <a:schemeClr val="tx1"/>
                </a:solidFill>
                <a:effectLst/>
                <a:latin typeface="+mn-lt"/>
                <a:ea typeface="+mn-ea"/>
                <a:cs typeface="+mn-cs"/>
              </a:rPr>
              <a:t> message and before sending a</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CableCheckReq</a:t>
            </a:r>
            <a:r>
              <a:rPr lang="en-US" sz="1200" b="0" i="0" kern="1200" dirty="0" smtClean="0">
                <a:solidFill>
                  <a:schemeClr val="tx1"/>
                </a:solidFill>
                <a:effectLst/>
                <a:latin typeface="+mn-lt"/>
                <a:ea typeface="+mn-ea"/>
                <a:cs typeface="+mn-cs"/>
              </a:rPr>
              <a:t> message, the EVCC shall change to CP State C or D as defined in IEC 61851-1.</a:t>
            </a:r>
            <a:r>
              <a:rPr lang="en-US" dirty="0" smtClean="0"/>
              <a:t> </a:t>
            </a:r>
            <a:br>
              <a:rPr lang="en-US" dirty="0" smtClean="0"/>
            </a:br>
            <a:r>
              <a:rPr lang="en-US" sz="1200" b="1" i="0" kern="1200" dirty="0" smtClean="0">
                <a:solidFill>
                  <a:schemeClr val="tx1"/>
                </a:solidFill>
                <a:effectLst/>
                <a:latin typeface="+mn-lt"/>
                <a:ea typeface="+mn-ea"/>
                <a:cs typeface="+mn-cs"/>
              </a:rPr>
              <a:t>[V2G2-913] </a:t>
            </a:r>
            <a:r>
              <a:rPr lang="en-US" sz="1200" b="0" i="0" kern="1200" dirty="0" smtClean="0">
                <a:solidFill>
                  <a:schemeClr val="tx1"/>
                </a:solidFill>
                <a:effectLst/>
                <a:latin typeface="+mn-lt"/>
                <a:ea typeface="+mn-ea"/>
                <a:cs typeface="+mn-cs"/>
              </a:rPr>
              <a:t>After sending a </a:t>
            </a:r>
            <a:r>
              <a:rPr lang="en-US" sz="1200" b="0" i="0" kern="1200" dirty="0" err="1" smtClean="0">
                <a:solidFill>
                  <a:schemeClr val="tx1"/>
                </a:solidFill>
                <a:effectLst/>
                <a:latin typeface="+mn-lt"/>
                <a:ea typeface="+mn-ea"/>
                <a:cs typeface="+mn-cs"/>
              </a:rPr>
              <a:t>PowerDeliveryReq</a:t>
            </a:r>
            <a:r>
              <a:rPr lang="en-US" sz="1200" b="0" i="0" kern="1200" dirty="0" smtClean="0">
                <a:solidFill>
                  <a:schemeClr val="tx1"/>
                </a:solidFill>
                <a:effectLst/>
                <a:latin typeface="+mn-lt"/>
                <a:ea typeface="+mn-ea"/>
                <a:cs typeface="+mn-cs"/>
              </a:rPr>
              <a:t> message with </a:t>
            </a:r>
            <a:r>
              <a:rPr lang="en-US" sz="1200" b="0" i="0" kern="1200" dirty="0" err="1" smtClean="0">
                <a:solidFill>
                  <a:schemeClr val="tx1"/>
                </a:solidFill>
                <a:effectLst/>
                <a:latin typeface="+mn-lt"/>
                <a:ea typeface="+mn-ea"/>
                <a:cs typeface="+mn-cs"/>
              </a:rPr>
              <a:t>ChargeProgress</a:t>
            </a:r>
            <a:r>
              <a:rPr lang="en-US" sz="1200" b="0" i="0" kern="1200" dirty="0" smtClean="0">
                <a:solidFill>
                  <a:schemeClr val="tx1"/>
                </a:solidFill>
                <a:effectLst/>
                <a:latin typeface="+mn-lt"/>
                <a:ea typeface="+mn-ea"/>
                <a:cs typeface="+mn-cs"/>
              </a:rPr>
              <a:t> equal to “STOP” and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receiving the corresponding </a:t>
            </a:r>
            <a:r>
              <a:rPr lang="en-US" sz="1200" b="0" i="0" kern="1200" dirty="0" err="1" smtClean="0">
                <a:solidFill>
                  <a:schemeClr val="tx1"/>
                </a:solidFill>
                <a:effectLst/>
                <a:latin typeface="+mn-lt"/>
                <a:ea typeface="+mn-ea"/>
                <a:cs typeface="+mn-cs"/>
              </a:rPr>
              <a:t>PowerDeliveryRes</a:t>
            </a:r>
            <a:r>
              <a:rPr lang="en-US" sz="1200" b="0" i="0" kern="1200" dirty="0" smtClean="0">
                <a:solidFill>
                  <a:schemeClr val="tx1"/>
                </a:solidFill>
                <a:effectLst/>
                <a:latin typeface="+mn-lt"/>
                <a:ea typeface="+mn-ea"/>
                <a:cs typeface="+mn-cs"/>
              </a:rPr>
              <a:t> message, the EVCC shall change to CP State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as defined in IEC 61851-1 before sending the next Request Message.</a:t>
            </a:r>
            <a:r>
              <a:rPr lang="en-US" dirty="0" smtClean="0"/>
              <a:t> </a:t>
            </a:r>
            <a:br>
              <a:rPr lang="en-US" dirty="0" smtClean="0"/>
            </a:br>
            <a:r>
              <a:rPr lang="en-US" sz="1200" b="1" i="0" kern="1200" dirty="0" smtClean="0">
                <a:solidFill>
                  <a:schemeClr val="tx1"/>
                </a:solidFill>
                <a:effectLst/>
                <a:latin typeface="+mn-lt"/>
                <a:ea typeface="+mn-ea"/>
                <a:cs typeface="+mn-cs"/>
              </a:rPr>
              <a:t>[V2G2-915] </a:t>
            </a:r>
            <a:r>
              <a:rPr lang="en-US" sz="1200" b="0" i="0" kern="1200" dirty="0" smtClean="0">
                <a:solidFill>
                  <a:schemeClr val="tx1"/>
                </a:solidFill>
                <a:effectLst/>
                <a:latin typeface="+mn-lt"/>
                <a:ea typeface="+mn-ea"/>
                <a:cs typeface="+mn-cs"/>
              </a:rPr>
              <a:t>The EVSE shall apply a CP duty cycle of 5 % from start of Data Link Setup until end of V2G Communication Session.</a:t>
            </a:r>
            <a:r>
              <a:rPr lang="en-US" dirty="0" smtClean="0"/>
              <a:t> </a:t>
            </a:r>
          </a:p>
          <a:p>
            <a:r>
              <a:rPr lang="en-US" sz="1200" b="1" i="0" kern="1200" dirty="0" smtClean="0">
                <a:solidFill>
                  <a:schemeClr val="tx1"/>
                </a:solidFill>
                <a:effectLst/>
                <a:latin typeface="+mn-lt"/>
                <a:ea typeface="+mn-ea"/>
                <a:cs typeface="+mn-cs"/>
              </a:rPr>
              <a:t>[V2G3-M06-01]</a:t>
            </a:r>
            <a:r>
              <a:rPr lang="en-US" dirty="0" smtClean="0"/>
              <a:t> </a:t>
            </a:r>
            <a:br>
              <a:rPr lang="en-US" dirty="0" smtClean="0"/>
            </a:br>
            <a:r>
              <a:rPr lang="en-US" dirty="0" smtClean="0"/>
              <a:t>Any charging process, no matter the presence of high-level communication, uses the bidirectional </a:t>
            </a:r>
            <a:r>
              <a:rPr lang="en-US" dirty="0" err="1" smtClean="0"/>
              <a:t>signalling</a:t>
            </a:r>
            <a:r>
              <a:rPr lang="en-US" dirty="0" smtClean="0"/>
              <a:t> according to </a:t>
            </a:r>
            <a:r>
              <a:rPr lang="en-US" i="1" dirty="0" smtClean="0"/>
              <a:t>[IEC-1]</a:t>
            </a:r>
            <a:r>
              <a:rPr lang="en-US" dirty="0" smtClean="0"/>
              <a:t>, indicating EV related information through control pilot states and EVSE</a:t>
            </a:r>
            <a:br>
              <a:rPr lang="en-US" dirty="0" smtClean="0"/>
            </a:br>
            <a:r>
              <a:rPr lang="en-US" dirty="0" smtClean="0"/>
              <a:t>related information through the duty cycle of the control pilot signal .</a:t>
            </a:r>
          </a:p>
          <a:p>
            <a:r>
              <a:rPr lang="en-US" sz="1200" b="1" i="0" kern="1200" dirty="0" smtClean="0">
                <a:solidFill>
                  <a:schemeClr val="tx1"/>
                </a:solidFill>
                <a:effectLst/>
                <a:latin typeface="+mn-lt"/>
                <a:ea typeface="+mn-ea"/>
                <a:cs typeface="+mn-cs"/>
              </a:rPr>
              <a:t>[V2G3-M06-03]</a:t>
            </a:r>
            <a:r>
              <a:rPr lang="en-US" dirty="0" smtClean="0"/>
              <a:t> </a:t>
            </a:r>
            <a:br>
              <a:rPr lang="en-US" dirty="0" smtClean="0"/>
            </a:br>
            <a:r>
              <a:rPr lang="en-US" sz="1200" b="0" i="0" kern="1200" dirty="0" smtClean="0">
                <a:solidFill>
                  <a:schemeClr val="tx1"/>
                </a:solidFill>
                <a:effectLst/>
                <a:latin typeface="+mn-lt"/>
                <a:ea typeface="+mn-ea"/>
                <a:cs typeface="+mn-cs"/>
              </a:rPr>
              <a:t>In case basic charging is used as back-up of HLC-C (e.g. when HLC-C has failed), the duty cycle is allowed to change due to dynamically changed grid information, according </a:t>
            </a:r>
            <a:r>
              <a:rPr lang="en-US" sz="1200" b="0" i="1" kern="1200" dirty="0" smtClean="0">
                <a:solidFill>
                  <a:schemeClr val="tx1"/>
                </a:solidFill>
                <a:effectLst/>
                <a:latin typeface="+mn-lt"/>
                <a:ea typeface="+mn-ea"/>
                <a:cs typeface="+mn-cs"/>
              </a:rPr>
              <a:t>[IEC-1] </a:t>
            </a:r>
            <a:r>
              <a:rPr lang="en-US" sz="1200" b="0" i="0" kern="1200" dirty="0" smtClean="0">
                <a:solidFill>
                  <a:schemeClr val="tx1"/>
                </a:solidFill>
                <a:effectLst/>
                <a:latin typeface="+mn-lt"/>
                <a:ea typeface="+mn-ea"/>
                <a:cs typeface="+mn-cs"/>
              </a:rPr>
              <a:t>requirements</a:t>
            </a:r>
            <a:r>
              <a:rPr lang="en-US" dirty="0" smtClean="0"/>
              <a:t> </a:t>
            </a:r>
          </a:p>
          <a:p>
            <a:r>
              <a:rPr lang="en-US" sz="1200" b="1" i="0" kern="1200" dirty="0" smtClean="0">
                <a:solidFill>
                  <a:schemeClr val="tx1"/>
                </a:solidFill>
                <a:effectLst/>
                <a:latin typeface="+mn-lt"/>
                <a:ea typeface="+mn-ea"/>
                <a:cs typeface="+mn-cs"/>
              </a:rPr>
              <a:t>[V2G3-M06-14] </a:t>
            </a:r>
            <a:r>
              <a:rPr lang="en-US" sz="1200" b="0" i="0" kern="1200" dirty="0" smtClean="0">
                <a:solidFill>
                  <a:schemeClr val="tx1"/>
                </a:solidFill>
                <a:effectLst/>
                <a:latin typeface="+mn-lt"/>
                <a:ea typeface="+mn-ea"/>
                <a:cs typeface="+mn-cs"/>
              </a:rPr>
              <a:t>The EV shall always charge in the HLC-C mode, as soon as V2G charging loop is</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started.Within</a:t>
            </a:r>
            <a:r>
              <a:rPr lang="en-US" sz="1200" b="0" i="0" kern="1200" dirty="0" smtClean="0">
                <a:solidFill>
                  <a:schemeClr val="tx1"/>
                </a:solidFill>
                <a:effectLst/>
                <a:latin typeface="+mn-lt"/>
                <a:ea typeface="+mn-ea"/>
                <a:cs typeface="+mn-cs"/>
              </a:rPr>
              <a:t> the V2G charging loop, the EV is not allowed to charge in the basic charging mode.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Before the V2G charging loop and after the V2G communication session, the EV is allowed to charge 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basic charging mode in case of nominal control pilot duty cycle.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case of AC-charging, an EV should be capable to switch from a HLC-C mode to a basic charging mode, if an error occurs on the high-level communication, even if a HLC-C mode is already launched.</a:t>
            </a:r>
            <a:r>
              <a:rPr lang="en-US" dirty="0" smtClean="0"/>
              <a:t> </a:t>
            </a: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46356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[V2G3-M06-11] </a:t>
            </a:r>
            <a:r>
              <a:rPr lang="en-US" sz="1200" b="0" i="0" kern="1200" dirty="0" smtClean="0">
                <a:solidFill>
                  <a:schemeClr val="tx1"/>
                </a:solidFill>
                <a:effectLst/>
                <a:latin typeface="+mn-lt"/>
                <a:ea typeface="+mn-ea"/>
                <a:cs typeface="+mn-cs"/>
              </a:rPr>
              <a:t>The matching process shall be launched by a transition from state A, E, or F to state </a:t>
            </a:r>
            <a:r>
              <a:rPr lang="en-US" sz="1200" b="0" i="0" kern="1200" dirty="0" err="1" smtClean="0">
                <a:solidFill>
                  <a:schemeClr val="tx1"/>
                </a:solidFill>
                <a:effectLst/>
                <a:latin typeface="+mn-lt"/>
                <a:ea typeface="+mn-ea"/>
                <a:cs typeface="+mn-cs"/>
              </a:rPr>
              <a:t>Bx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Cx</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Dx</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[V2G3-M06-15] </a:t>
            </a:r>
            <a:r>
              <a:rPr lang="en-US" sz="1200" b="0" i="0" kern="1200" dirty="0" smtClean="0">
                <a:solidFill>
                  <a:schemeClr val="tx1"/>
                </a:solidFill>
                <a:effectLst/>
                <a:latin typeface="+mn-lt"/>
                <a:ea typeface="+mn-ea"/>
                <a:cs typeface="+mn-cs"/>
              </a:rPr>
              <a:t>During a matching process, a change in the duty cycle shall not terminate/interrupt the matching process on EV side.</a:t>
            </a:r>
            <a:r>
              <a:rPr lang="en-US" dirty="0" smtClean="0"/>
              <a:t> </a:t>
            </a:r>
            <a:br>
              <a:rPr lang="en-US" dirty="0" smtClean="0"/>
            </a:br>
            <a:r>
              <a:rPr lang="en-US" sz="1200" b="1" i="0" kern="1200" dirty="0" smtClean="0">
                <a:solidFill>
                  <a:schemeClr val="tx1"/>
                </a:solidFill>
                <a:effectLst/>
                <a:latin typeface="+mn-lt"/>
                <a:ea typeface="+mn-ea"/>
                <a:cs typeface="+mn-cs"/>
              </a:rPr>
              <a:t>[V2G3-M07-01] </a:t>
            </a:r>
            <a:r>
              <a:rPr lang="en-US" sz="1200" b="0" i="0" kern="1200" dirty="0" smtClean="0">
                <a:solidFill>
                  <a:schemeClr val="tx1"/>
                </a:solidFill>
                <a:effectLst/>
                <a:latin typeface="+mn-lt"/>
                <a:ea typeface="+mn-ea"/>
                <a:cs typeface="+mn-cs"/>
              </a:rPr>
              <a:t>After successful detection of the plug-in of a cable assembly, the low-layer communication module shall be ready for communication in less than </a:t>
            </a:r>
            <a:r>
              <a:rPr lang="en-US" sz="1200" b="0" i="0" kern="1200" dirty="0" err="1" smtClean="0">
                <a:solidFill>
                  <a:schemeClr val="tx1"/>
                </a:solidFill>
                <a:effectLst/>
                <a:latin typeface="+mn-lt"/>
                <a:ea typeface="+mn-ea"/>
                <a:cs typeface="+mn-cs"/>
              </a:rPr>
              <a:t>T_conn_max_comm</a:t>
            </a:r>
            <a:r>
              <a:rPr lang="en-US" sz="1200" b="0" i="0" kern="1200" dirty="0" smtClean="0">
                <a:solidFill>
                  <a:schemeClr val="tx1"/>
                </a:solidFill>
                <a:effectLst/>
                <a:latin typeface="+mn-lt"/>
                <a:ea typeface="+mn-ea"/>
                <a:cs typeface="+mn-cs"/>
              </a:rPr>
              <a:t>.</a:t>
            </a:r>
            <a:r>
              <a:rPr lang="en-US" dirty="0" smtClean="0"/>
              <a:t> </a:t>
            </a:r>
            <a:br>
              <a:rPr lang="en-US" dirty="0" smtClean="0"/>
            </a:br>
            <a:r>
              <a:rPr lang="en-US" sz="1200" b="1" i="0" kern="1200" dirty="0" smtClean="0">
                <a:solidFill>
                  <a:schemeClr val="tx1"/>
                </a:solidFill>
                <a:effectLst/>
                <a:latin typeface="+mn-lt"/>
                <a:ea typeface="+mn-ea"/>
                <a:cs typeface="+mn-cs"/>
              </a:rPr>
              <a:t>[V2G3-M07-02] </a:t>
            </a:r>
            <a:r>
              <a:rPr lang="en-US" sz="1200" b="0" i="0" kern="1200" dirty="0" smtClean="0">
                <a:solidFill>
                  <a:schemeClr val="tx1"/>
                </a:solidFill>
                <a:effectLst/>
                <a:latin typeface="+mn-lt"/>
                <a:ea typeface="+mn-ea"/>
                <a:cs typeface="+mn-cs"/>
              </a:rPr>
              <a:t>The EVSE shall only apply 5 % control pilot duty cycle if the low-layer </a:t>
            </a:r>
            <a:r>
              <a:rPr lang="en-US" sz="1200" b="0" i="0" kern="1200" dirty="0" err="1" smtClean="0">
                <a:solidFill>
                  <a:schemeClr val="tx1"/>
                </a:solidFill>
                <a:effectLst/>
                <a:latin typeface="+mn-lt"/>
                <a:ea typeface="+mn-ea"/>
                <a:cs typeface="+mn-cs"/>
              </a:rPr>
              <a:t>communica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tion</a:t>
            </a:r>
            <a:r>
              <a:rPr lang="en-US" sz="1200" b="0" i="0" kern="1200" dirty="0" smtClean="0">
                <a:solidFill>
                  <a:schemeClr val="tx1"/>
                </a:solidFill>
                <a:effectLst/>
                <a:latin typeface="+mn-lt"/>
                <a:ea typeface="+mn-ea"/>
                <a:cs typeface="+mn-cs"/>
              </a:rPr>
              <a:t> module is ready for communication (receive first SLAC message).</a:t>
            </a:r>
          </a:p>
          <a:p>
            <a:r>
              <a:rPr lang="en-US" sz="1200" b="0" i="0" kern="1200" dirty="0" smtClean="0">
                <a:solidFill>
                  <a:schemeClr val="tx1"/>
                </a:solidFill>
                <a:effectLst/>
                <a:latin typeface="+mn-lt"/>
                <a:ea typeface="+mn-ea"/>
                <a:cs typeface="+mn-cs"/>
              </a:rPr>
              <a:t>According to the initialization process, an EVSE should be prepared to receive EIM identification, if offered, at any time.</a:t>
            </a:r>
            <a:r>
              <a:rPr lang="en-US" dirty="0" smtClean="0"/>
              <a:t>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[V2G3-A11-05]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Green PHY shall work with any valid control pilot duty cycle or state as defined in </a:t>
            </a:r>
            <a:r>
              <a:rPr lang="en-US" sz="1200" b="0" i="1" kern="1200" dirty="0" smtClean="0">
                <a:solidFill>
                  <a:schemeClr val="tx1"/>
                </a:solidFill>
                <a:effectLst/>
                <a:latin typeface="+mn-lt"/>
                <a:ea typeface="+mn-ea"/>
                <a:cs typeface="+mn-cs"/>
              </a:rPr>
              <a:t>[IEC-1</a:t>
            </a:r>
            <a:r>
              <a:rPr lang="en-US" sz="1200" b="0" i="0" kern="1200" dirty="0" smtClean="0">
                <a:solidFill>
                  <a:schemeClr val="tx1"/>
                </a:solidFill>
                <a:effectLst/>
                <a:latin typeface="+mn-lt"/>
                <a:ea typeface="+mn-ea"/>
                <a:cs typeface="+mn-cs"/>
              </a:rPr>
              <a:t>].</a:t>
            </a:r>
            <a:r>
              <a:rPr lang="en-US" dirty="0" smtClean="0"/>
              <a:t> </a:t>
            </a:r>
            <a:br>
              <a:rPr lang="en-US" dirty="0" smtClean="0"/>
            </a:br>
            <a:endParaRPr lang="en-US" dirty="0" smtClean="0"/>
          </a:p>
          <a:p>
            <a:r>
              <a:rPr lang="en-US" sz="1200" b="1" i="0" kern="1200" dirty="0" smtClean="0">
                <a:solidFill>
                  <a:schemeClr val="tx1"/>
                </a:solidFill>
                <a:effectLst/>
                <a:latin typeface="+mn-lt"/>
                <a:ea typeface="+mn-ea"/>
                <a:cs typeface="+mn-cs"/>
              </a:rPr>
              <a:t>[V2G3-A11-06] </a:t>
            </a:r>
            <a:r>
              <a:rPr lang="en-US" sz="1200" b="0" i="0" kern="1200" dirty="0" smtClean="0">
                <a:solidFill>
                  <a:schemeClr val="tx1"/>
                </a:solidFill>
                <a:effectLst/>
                <a:latin typeface="+mn-lt"/>
                <a:ea typeface="+mn-ea"/>
                <a:cs typeface="+mn-cs"/>
              </a:rPr>
              <a:t>A proper voltage level and duty cycle of the control pilot raw signal shall be </a:t>
            </a:r>
            <a:r>
              <a:rPr lang="en-US" sz="1200" b="0" i="0" kern="1200" dirty="0" err="1" smtClean="0">
                <a:solidFill>
                  <a:schemeClr val="tx1"/>
                </a:solidFill>
                <a:effectLst/>
                <a:latin typeface="+mn-lt"/>
                <a:ea typeface="+mn-ea"/>
                <a:cs typeface="+mn-cs"/>
              </a:rPr>
              <a:t>imple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mented</a:t>
            </a:r>
            <a:r>
              <a:rPr lang="en-US" sz="1200" b="0" i="0" kern="1200" dirty="0" smtClean="0">
                <a:solidFill>
                  <a:schemeClr val="tx1"/>
                </a:solidFill>
                <a:effectLst/>
                <a:latin typeface="+mn-lt"/>
                <a:ea typeface="+mn-ea"/>
                <a:cs typeface="+mn-cs"/>
              </a:rPr>
              <a:t> on EVSE side, to ensure </a:t>
            </a:r>
            <a:r>
              <a:rPr lang="en-US" sz="1200" b="0" i="1" kern="1200" dirty="0" smtClean="0">
                <a:solidFill>
                  <a:schemeClr val="tx1"/>
                </a:solidFill>
                <a:effectLst/>
                <a:latin typeface="+mn-lt"/>
                <a:ea typeface="+mn-ea"/>
                <a:cs typeface="+mn-cs"/>
              </a:rPr>
              <a:t>[IEC-1] </a:t>
            </a:r>
            <a:r>
              <a:rPr lang="en-US" sz="1200" b="0" i="0" kern="1200" dirty="0" smtClean="0">
                <a:solidFill>
                  <a:schemeClr val="tx1"/>
                </a:solidFill>
                <a:effectLst/>
                <a:latin typeface="+mn-lt"/>
                <a:ea typeface="+mn-ea"/>
                <a:cs typeface="+mn-cs"/>
              </a:rPr>
              <a:t>compliancy in presence of an </a:t>
            </a:r>
            <a:r>
              <a:rPr lang="en-US" sz="1200" b="0" i="0" kern="1200" dirty="0" err="1" smtClean="0">
                <a:solidFill>
                  <a:schemeClr val="tx1"/>
                </a:solidFill>
                <a:effectLst/>
                <a:latin typeface="+mn-lt"/>
                <a:ea typeface="+mn-ea"/>
                <a:cs typeface="+mn-cs"/>
              </a:rPr>
              <a:t>additionalHomePlug</a:t>
            </a:r>
            <a:r>
              <a:rPr lang="en-US" sz="1200" b="0" i="0" kern="1200" dirty="0" smtClean="0">
                <a:solidFill>
                  <a:schemeClr val="tx1"/>
                </a:solidFill>
                <a:effectLst/>
                <a:latin typeface="+mn-lt"/>
                <a:ea typeface="+mn-ea"/>
                <a:cs typeface="+mn-cs"/>
              </a:rPr>
              <a:t> Green PHY signal.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[ISO-3] </a:t>
            </a:r>
            <a:r>
              <a:rPr lang="en-US" sz="1200" b="0" i="0" kern="1200" dirty="0" smtClean="0">
                <a:solidFill>
                  <a:schemeClr val="tx1"/>
                </a:solidFill>
                <a:effectLst/>
                <a:latin typeface="+mn-lt"/>
                <a:ea typeface="+mn-ea"/>
                <a:cs typeface="+mn-cs"/>
              </a:rPr>
              <a:t>highly recommends to apply at least a first order low pass filter with a cut-off frequency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100 kHz to 200 kHz for measurements on the control pilot signal (e.g. duty cycle or amplitude), not 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disturb the measurement by high frequency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Green PHY signals.</a:t>
            </a:r>
            <a:r>
              <a:rPr lang="en-US" dirty="0" smtClean="0"/>
              <a:t> </a:t>
            </a:r>
            <a:br>
              <a:rPr lang="en-US" dirty="0" smtClean="0"/>
            </a:br>
            <a:endParaRPr lang="en-US" dirty="0" smtClean="0"/>
          </a:p>
          <a:p>
            <a:r>
              <a:rPr lang="en-US" sz="1200" b="1" i="0" kern="1200" dirty="0" smtClean="0">
                <a:solidFill>
                  <a:schemeClr val="tx1"/>
                </a:solidFill>
                <a:effectLst/>
                <a:latin typeface="+mn-lt"/>
                <a:ea typeface="+mn-ea"/>
                <a:cs typeface="+mn-cs"/>
              </a:rPr>
              <a:t>A.11.3 Signal requirements for </a:t>
            </a:r>
            <a:r>
              <a:rPr lang="en-US" sz="1200" b="1" i="0" kern="1200" dirty="0" err="1" smtClean="0">
                <a:solidFill>
                  <a:schemeClr val="tx1"/>
                </a:solidFill>
                <a:effectLst/>
                <a:latin typeface="+mn-lt"/>
                <a:ea typeface="+mn-ea"/>
                <a:cs typeface="+mn-cs"/>
              </a:rPr>
              <a:t>HomePlug</a:t>
            </a:r>
            <a:r>
              <a:rPr lang="en-US" sz="1200" b="1" i="0" kern="1200" dirty="0" smtClean="0">
                <a:solidFill>
                  <a:schemeClr val="tx1"/>
                </a:solidFill>
                <a:effectLst/>
                <a:latin typeface="+mn-lt"/>
                <a:ea typeface="+mn-ea"/>
                <a:cs typeface="+mn-cs"/>
              </a:rPr>
              <a:t> Green PHY injection</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Table A.11 gives requirements that physical signals shall comply with, in order to enable </a:t>
            </a:r>
            <a:r>
              <a:rPr lang="en-US" sz="1200" b="0" i="0" kern="1200" dirty="0" err="1" smtClean="0">
                <a:solidFill>
                  <a:schemeClr val="tx1"/>
                </a:solidFill>
                <a:effectLst/>
                <a:latin typeface="+mn-lt"/>
                <a:ea typeface="+mn-ea"/>
                <a:cs typeface="+mn-cs"/>
              </a:rPr>
              <a:t>HomePlug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Green PHY injection into the control pilot line, according to previous requirements.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a:t>
            </a:r>
            <a:r>
              <a:rPr lang="en-US" sz="1200" b="1"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HomePlug</a:t>
            </a:r>
            <a:r>
              <a:rPr lang="en-US" sz="1200" b="1" i="0" kern="1200" dirty="0" smtClean="0">
                <a:solidFill>
                  <a:schemeClr val="tx1"/>
                </a:solidFill>
                <a:effectLst/>
                <a:latin typeface="+mn-lt"/>
                <a:ea typeface="+mn-ea"/>
                <a:cs typeface="+mn-cs"/>
              </a:rPr>
              <a:t> Green PHY signal has to be added to control pilot signal on the control pilot line. The</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resulting signal should be the algebraic sum of PWM control pilot signal and of the </a:t>
            </a:r>
            <a:r>
              <a:rPr lang="en-US" sz="1200" b="1" i="0" kern="1200" dirty="0" err="1" smtClean="0">
                <a:solidFill>
                  <a:schemeClr val="tx1"/>
                </a:solidFill>
                <a:effectLst/>
                <a:latin typeface="+mn-lt"/>
                <a:ea typeface="+mn-ea"/>
                <a:cs typeface="+mn-cs"/>
              </a:rPr>
              <a:t>HomePlug</a:t>
            </a:r>
            <a:r>
              <a:rPr lang="en-US" sz="1200" b="1" i="0" kern="1200" dirty="0" smtClean="0">
                <a:solidFill>
                  <a:schemeClr val="tx1"/>
                </a:solidFill>
                <a:effectLst/>
                <a:latin typeface="+mn-lt"/>
                <a:ea typeface="+mn-ea"/>
                <a:cs typeface="+mn-cs"/>
              </a:rPr>
              <a:t> Green PHY signals.</a:t>
            </a:r>
            <a:r>
              <a:rPr lang="en-US" b="1" dirty="0" smtClean="0"/>
              <a:t> </a:t>
            </a:r>
            <a:br>
              <a:rPr lang="en-US" b="1" dirty="0" smtClean="0"/>
            </a:br>
            <a:endParaRPr lang="en-US" b="1" dirty="0"/>
          </a:p>
        </p:txBody>
      </p:sp>
      <p:sp>
        <p:nvSpPr>
          <p:cNvPr id="4" name="Slide Number Placeholder 3"/>
          <p:cNvSpPr>
            <a:spLocks noGrp="1"/>
          </p:cNvSpPr>
          <p:nvPr>
            <p:ph type="sldNum" sz="quarter" idx="10"/>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87111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[V2G3]</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7.5 Loss of communication</a:t>
            </a:r>
            <a:r>
              <a:rPr lang="en-US" dirty="0" smtClean="0"/>
              <a:t> </a:t>
            </a:r>
          </a:p>
          <a:p>
            <a:r>
              <a:rPr lang="en-US" sz="1200" b="1" i="0" kern="1200" dirty="0" smtClean="0">
                <a:solidFill>
                  <a:schemeClr val="tx1"/>
                </a:solidFill>
                <a:effectLst/>
                <a:latin typeface="+mn-lt"/>
                <a:ea typeface="+mn-ea"/>
                <a:cs typeface="+mn-cs"/>
              </a:rPr>
              <a:t>7.5.1.1 Error handling with a Control Pilot duty cycle of 5 %</a:t>
            </a:r>
            <a:r>
              <a:rPr lang="en-US" dirty="0" smtClean="0"/>
              <a:t>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[V2G3-M07-05]</a:t>
            </a:r>
            <a:r>
              <a:rPr lang="en-US" dirty="0" smtClean="0"/>
              <a:t> </a:t>
            </a:r>
            <a:r>
              <a:rPr lang="en-US" sz="1200" b="0" i="0" kern="1200" dirty="0" smtClean="0">
                <a:solidFill>
                  <a:schemeClr val="tx1"/>
                </a:solidFill>
                <a:effectLst/>
                <a:latin typeface="+mn-lt"/>
                <a:ea typeface="+mn-ea"/>
                <a:cs typeface="+mn-cs"/>
              </a:rPr>
              <a:t>With receiving a D-</a:t>
            </a:r>
            <a:r>
              <a:rPr lang="en-US" sz="1200" b="0" i="0" kern="1200" dirty="0" err="1" smtClean="0">
                <a:solidFill>
                  <a:schemeClr val="tx1"/>
                </a:solidFill>
                <a:effectLst/>
                <a:latin typeface="+mn-lt"/>
                <a:ea typeface="+mn-ea"/>
                <a:cs typeface="+mn-cs"/>
              </a:rPr>
              <a:t>LINK_ERROR.request</a:t>
            </a:r>
            <a:r>
              <a:rPr lang="en-US" sz="1200" b="0" i="0" kern="1200" dirty="0" smtClean="0">
                <a:solidFill>
                  <a:schemeClr val="tx1"/>
                </a:solidFill>
                <a:effectLst/>
                <a:latin typeface="+mn-lt"/>
                <a:ea typeface="+mn-ea"/>
                <a:cs typeface="+mn-cs"/>
              </a:rPr>
              <a:t> in X2 state from HLE, the EVSE’s communication node shall perform a state X2 to X1 to state E/F to state X1 or X2 transition.</a:t>
            </a:r>
          </a:p>
          <a:p>
            <a:r>
              <a:rPr lang="en-US" sz="1200" b="0" i="0" kern="1200" dirty="0" smtClean="0">
                <a:solidFill>
                  <a:schemeClr val="tx1"/>
                </a:solidFill>
                <a:effectLst/>
                <a:latin typeface="+mn-lt"/>
                <a:ea typeface="+mn-ea"/>
                <a:cs typeface="+mn-cs"/>
              </a:rPr>
              <a:t>With reaching the state “Unmatched”, the EVSE shall switch to state E/F,</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state E/F shall be applied at least </a:t>
            </a:r>
            <a:r>
              <a:rPr lang="en-US" sz="1200" b="0" i="0" kern="1200" dirty="0" err="1" smtClean="0">
                <a:solidFill>
                  <a:schemeClr val="tx1"/>
                </a:solidFill>
                <a:effectLst/>
                <a:latin typeface="+mn-lt"/>
                <a:ea typeface="+mn-ea"/>
                <a:cs typeface="+mn-cs"/>
              </a:rPr>
              <a:t>T_step_EF</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After applying state E/F, the EVSE shall switch to </a:t>
            </a:r>
            <a:r>
              <a:rPr lang="en-US" sz="1200" b="0" i="0" kern="1200" dirty="0" err="1" smtClean="0">
                <a:solidFill>
                  <a:schemeClr val="tx1"/>
                </a:solidFill>
                <a:effectLst/>
                <a:latin typeface="+mn-lt"/>
                <a:ea typeface="+mn-ea"/>
                <a:cs typeface="+mn-cs"/>
              </a:rPr>
              <a:t>contol</a:t>
            </a:r>
            <a:r>
              <a:rPr lang="en-US" sz="1200" b="0" i="0" kern="1200" dirty="0" smtClean="0">
                <a:solidFill>
                  <a:schemeClr val="tx1"/>
                </a:solidFill>
                <a:effectLst/>
                <a:latin typeface="+mn-lt"/>
                <a:ea typeface="+mn-ea"/>
                <a:cs typeface="+mn-cs"/>
              </a:rPr>
              <a:t> pilot state X1 or X2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soon as the EVSE is ready for incoming matching requests.</a:t>
            </a:r>
          </a:p>
          <a:p>
            <a:r>
              <a:rPr lang="en-US" dirty="0" smtClean="0"/>
              <a:t/>
            </a:r>
            <a:br>
              <a:rPr lang="en-US" dirty="0" smtClean="0"/>
            </a:br>
            <a:r>
              <a:rPr lang="en-US" sz="1200" b="1" i="0" kern="1200" dirty="0" smtClean="0">
                <a:solidFill>
                  <a:schemeClr val="tx1"/>
                </a:solidFill>
                <a:effectLst/>
                <a:latin typeface="+mn-lt"/>
                <a:ea typeface="+mn-ea"/>
                <a:cs typeface="+mn-cs"/>
              </a:rPr>
              <a:t>[V2G3-M07-13]</a:t>
            </a:r>
            <a:r>
              <a:rPr lang="en-US" dirty="0" smtClean="0"/>
              <a:t> EV side</a:t>
            </a:r>
            <a:r>
              <a:rPr lang="en-US" baseline="0" dirty="0" smtClean="0"/>
              <a:t>: </a:t>
            </a:r>
            <a:r>
              <a:rPr lang="en-US" sz="1200" b="0" i="0" kern="1200" dirty="0" smtClean="0">
                <a:solidFill>
                  <a:schemeClr val="tx1"/>
                </a:solidFill>
                <a:effectLst/>
                <a:latin typeface="+mn-lt"/>
                <a:ea typeface="+mn-ea"/>
                <a:cs typeface="+mn-cs"/>
              </a:rPr>
              <a:t>With receiving a D-</a:t>
            </a:r>
            <a:r>
              <a:rPr lang="en-US" sz="1200" b="0" i="0" kern="1200" dirty="0" err="1" smtClean="0">
                <a:solidFill>
                  <a:schemeClr val="tx1"/>
                </a:solidFill>
                <a:effectLst/>
                <a:latin typeface="+mn-lt"/>
                <a:ea typeface="+mn-ea"/>
                <a:cs typeface="+mn-cs"/>
              </a:rPr>
              <a:t>LINK_ERROR.request</a:t>
            </a:r>
            <a:r>
              <a:rPr lang="en-US" sz="1200" b="0" i="0" kern="1200" dirty="0" smtClean="0">
                <a:solidFill>
                  <a:schemeClr val="tx1"/>
                </a:solidFill>
                <a:effectLst/>
                <a:latin typeface="+mn-lt"/>
                <a:ea typeface="+mn-ea"/>
                <a:cs typeface="+mn-cs"/>
              </a:rPr>
              <a:t> from HLE, the EV’s communication node shall change to </a:t>
            </a:r>
            <a:r>
              <a:rPr lang="en-US" sz="1200" b="0" i="0" kern="1200" dirty="0" err="1" smtClean="0">
                <a:solidFill>
                  <a:schemeClr val="tx1"/>
                </a:solidFill>
                <a:effectLst/>
                <a:latin typeface="+mn-lt"/>
                <a:ea typeface="+mn-ea"/>
                <a:cs typeface="+mn-cs"/>
              </a:rPr>
              <a:t>Bx</a:t>
            </a:r>
            <a:r>
              <a:rPr lang="en-US" sz="1200" b="0" i="0" kern="1200" dirty="0" smtClean="0">
                <a:solidFill>
                  <a:schemeClr val="tx1"/>
                </a:solidFill>
                <a:effectLst/>
                <a:latin typeface="+mn-lt"/>
                <a:ea typeface="+mn-ea"/>
                <a:cs typeface="+mn-cs"/>
              </a:rPr>
              <a:t> state, leave the logical network and change the matching state to “Unmatched” within </a:t>
            </a:r>
            <a:r>
              <a:rPr lang="en-US" sz="1200" b="0" i="0" kern="1200" dirty="0" err="1" smtClean="0">
                <a:solidFill>
                  <a:schemeClr val="tx1"/>
                </a:solidFill>
                <a:effectLst/>
                <a:latin typeface="+mn-lt"/>
                <a:ea typeface="+mn-ea"/>
                <a:cs typeface="+mn-cs"/>
              </a:rPr>
              <a:t>TP_match_leave</a:t>
            </a:r>
            <a:r>
              <a:rPr lang="en-US" sz="1200" b="0" i="0" kern="1200" dirty="0" smtClean="0">
                <a:solidFill>
                  <a:schemeClr val="tx1"/>
                </a:solidFill>
                <a:effectLst/>
                <a:latin typeface="+mn-lt"/>
                <a:ea typeface="+mn-ea"/>
                <a:cs typeface="+mn-cs"/>
              </a:rPr>
              <a:t> and wait for a new incoming matching trigger (control pilot X1 or X2 state).</a:t>
            </a:r>
            <a:r>
              <a:rPr lang="en-US" dirty="0" smtClean="0"/>
              <a:t>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[V2G3-A09-123] </a:t>
            </a:r>
            <a:r>
              <a:rPr lang="en-US" sz="1200" b="0" i="0" kern="1200" dirty="0" smtClean="0">
                <a:solidFill>
                  <a:schemeClr val="tx1"/>
                </a:solidFill>
                <a:effectLst/>
                <a:latin typeface="+mn-lt"/>
                <a:ea typeface="+mn-ea"/>
                <a:cs typeface="+mn-cs"/>
              </a:rPr>
              <a:t>In any case the matching process is considered as FAILED, the matching process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shall be restarted as long as the timer </a:t>
            </a:r>
            <a:r>
              <a:rPr lang="en-US" sz="1200" b="0" i="0" kern="1200" dirty="0" err="1" smtClean="0">
                <a:solidFill>
                  <a:schemeClr val="tx1"/>
                </a:solidFill>
                <a:effectLst/>
                <a:latin typeface="+mn-lt"/>
                <a:ea typeface="+mn-ea"/>
                <a:cs typeface="+mn-cs"/>
              </a:rPr>
              <a:t>TT_matching_repetition</a:t>
            </a:r>
            <a:r>
              <a:rPr lang="en-US" sz="1200" b="0" i="0" kern="1200" dirty="0" smtClean="0">
                <a:solidFill>
                  <a:schemeClr val="tx1"/>
                </a:solidFill>
                <a:effectLst/>
                <a:latin typeface="+mn-lt"/>
                <a:ea typeface="+mn-ea"/>
                <a:cs typeface="+mn-cs"/>
              </a:rPr>
              <a:t> is not expired and a control pilot is detected in state </a:t>
            </a:r>
            <a:r>
              <a:rPr lang="en-US" sz="1200" b="0" i="0" kern="1200" dirty="0" err="1" smtClean="0">
                <a:solidFill>
                  <a:schemeClr val="tx1"/>
                </a:solidFill>
                <a:effectLst/>
                <a:latin typeface="+mn-lt"/>
                <a:ea typeface="+mn-ea"/>
                <a:cs typeface="+mn-cs"/>
              </a:rPr>
              <a:t>Bx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Cx</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Dx</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06457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 7.6 Network Layer</a:t>
            </a:r>
            <a:r>
              <a:rPr lang="en-US" dirty="0" smtClean="0"/>
              <a:t> – page 34</a:t>
            </a: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031712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[V2G2] 7.8 V2G Transfer Protocol – page 40</a:t>
            </a:r>
            <a:r>
              <a:rPr lang="en-US" dirty="0" smtClean="0"/>
              <a:t> </a:t>
            </a:r>
            <a:br>
              <a:rPr lang="en-US" dirty="0" smtClean="0"/>
            </a:br>
            <a:r>
              <a:rPr lang="en-US" dirty="0" smtClean="0"/>
              <a:t>Receive V2GTP shall verify header (check protocol version, type of payload(to </a:t>
            </a:r>
            <a:r>
              <a:rPr lang="en-US" dirty="0" err="1" smtClean="0"/>
              <a:t>deserial</a:t>
            </a:r>
            <a:r>
              <a:rPr lang="en-US" baseline="0" dirty="0" err="1" smtClean="0"/>
              <a:t>ize</a:t>
            </a:r>
            <a:r>
              <a:rPr lang="en-US" baseline="0" dirty="0" smtClean="0"/>
              <a:t> data with corresponding EXI on upper layer-&gt; parse to </a:t>
            </a:r>
            <a:r>
              <a:rPr lang="en-US" baseline="0" dirty="0" err="1" smtClean="0"/>
              <a:t>msg</a:t>
            </a:r>
            <a:r>
              <a:rPr lang="en-US" baseline="0" dirty="0" smtClean="0"/>
              <a:t> data)</a:t>
            </a:r>
          </a:p>
          <a:p>
            <a:r>
              <a:rPr lang="en-US" sz="1200" b="1" i="0" kern="1200" dirty="0" smtClean="0">
                <a:solidFill>
                  <a:schemeClr val="tx1"/>
                </a:solidFill>
                <a:effectLst/>
                <a:latin typeface="+mn-lt"/>
                <a:ea typeface="+mn-ea"/>
                <a:cs typeface="+mn-cs"/>
              </a:rPr>
              <a:t>[V2G2-088] </a:t>
            </a:r>
            <a:r>
              <a:rPr lang="en-US" sz="1200" b="0" i="0" kern="1200" dirty="0" smtClean="0">
                <a:solidFill>
                  <a:schemeClr val="tx1"/>
                </a:solidFill>
                <a:effectLst/>
                <a:latin typeface="+mn-lt"/>
                <a:ea typeface="+mn-ea"/>
                <a:cs typeface="+mn-cs"/>
              </a:rPr>
              <a:t>For EXI encoded V2G messages (payload 0x8001) a V2GTP entity shall use a separate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V2GTP message for each V2G message.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messagRequirement</a:t>
            </a:r>
            <a:r>
              <a:rPr lang="en-US" sz="1200" b="0" i="0" kern="1200" dirty="0" smtClean="0">
                <a:solidFill>
                  <a:schemeClr val="tx1"/>
                </a:solidFill>
                <a:effectLst/>
                <a:latin typeface="+mn-lt"/>
                <a:ea typeface="+mn-ea"/>
                <a:cs typeface="+mn-cs"/>
              </a:rPr>
              <a:t> [V2G2-088] implies that the payload field can include neither a part of a message nor multiple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5929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81192" y="1663337"/>
            <a:ext cx="11029616" cy="4195460"/>
          </a:xfrm>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p:cNvSpPr>
            <a:spLocks noChangeAspect="1"/>
          </p:cNvSpPr>
          <p:nvPr userDrawn="1"/>
        </p:nvSpPr>
        <p:spPr>
          <a:xfrm>
            <a:off x="440286" y="614407"/>
            <a:ext cx="11309338" cy="8921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tle 1"/>
          <p:cNvSpPr>
            <a:spLocks noGrp="1"/>
          </p:cNvSpPr>
          <p:nvPr>
            <p:ph type="title"/>
          </p:nvPr>
        </p:nvSpPr>
        <p:spPr>
          <a:xfrm>
            <a:off x="581192" y="702156"/>
            <a:ext cx="11029616" cy="682507"/>
          </a:xfrm>
        </p:spPr>
        <p:txBody>
          <a:bodyPr/>
          <a:lstStyle/>
          <a:p>
            <a:r>
              <a:rPr lang="en-US" dirty="0"/>
              <a:t>Click to edit Master title style</a:t>
            </a:r>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8921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682507"/>
          </a:xfrm>
        </p:spPr>
        <p:txBody>
          <a:bodyPr/>
          <a:lstStyle/>
          <a:p>
            <a:r>
              <a:rPr lang="en-US" dirty="0"/>
              <a:t>Click to edit Master title style</a:t>
            </a:r>
          </a:p>
        </p:txBody>
      </p:sp>
      <p:sp>
        <p:nvSpPr>
          <p:cNvPr id="3" name="Content Placeholder 2"/>
          <p:cNvSpPr>
            <a:spLocks noGrp="1"/>
          </p:cNvSpPr>
          <p:nvPr>
            <p:ph idx="1"/>
          </p:nvPr>
        </p:nvSpPr>
        <p:spPr>
          <a:xfrm>
            <a:off x="581192" y="1594332"/>
            <a:ext cx="11029615" cy="4264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3" y="1594333"/>
            <a:ext cx="5422390" cy="426671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1594332"/>
            <a:ext cx="5422392" cy="426671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p:cNvSpPr>
            <a:spLocks noChangeAspect="1"/>
          </p:cNvSpPr>
          <p:nvPr userDrawn="1"/>
        </p:nvSpPr>
        <p:spPr>
          <a:xfrm>
            <a:off x="440286" y="614407"/>
            <a:ext cx="11309338" cy="8921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tle 1"/>
          <p:cNvSpPr>
            <a:spLocks noGrp="1"/>
          </p:cNvSpPr>
          <p:nvPr>
            <p:ph type="title"/>
          </p:nvPr>
        </p:nvSpPr>
        <p:spPr>
          <a:xfrm>
            <a:off x="581192" y="702156"/>
            <a:ext cx="11029616" cy="682507"/>
          </a:xfrm>
        </p:spPr>
        <p:txBody>
          <a:bodyPr/>
          <a:lstStyle/>
          <a:p>
            <a:r>
              <a:rPr lang="en-US" dirty="0"/>
              <a:t>Click to edit Master title style</a:t>
            </a:r>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168031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363422"/>
            <a:ext cx="5393100" cy="349762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1658316"/>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363422"/>
            <a:ext cx="5393100" cy="349762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Rectangle 12"/>
          <p:cNvSpPr>
            <a:spLocks noChangeAspect="1"/>
          </p:cNvSpPr>
          <p:nvPr userDrawn="1"/>
        </p:nvSpPr>
        <p:spPr>
          <a:xfrm>
            <a:off x="440286" y="614407"/>
            <a:ext cx="11309338" cy="8921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Title 1"/>
          <p:cNvSpPr>
            <a:spLocks noGrp="1"/>
          </p:cNvSpPr>
          <p:nvPr>
            <p:ph type="title"/>
          </p:nvPr>
        </p:nvSpPr>
        <p:spPr>
          <a:xfrm>
            <a:off x="581192" y="702156"/>
            <a:ext cx="11029616" cy="682507"/>
          </a:xfrm>
        </p:spPr>
        <p:txBody>
          <a:bodyPr/>
          <a:lstStyle/>
          <a:p>
            <a:r>
              <a:rPr lang="en-US" dirty="0"/>
              <a:t>Click to edit Master title style</a:t>
            </a:r>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Rectangle 8"/>
          <p:cNvSpPr>
            <a:spLocks noChangeAspect="1"/>
          </p:cNvSpPr>
          <p:nvPr userDrawn="1"/>
        </p:nvSpPr>
        <p:spPr>
          <a:xfrm>
            <a:off x="440286" y="614407"/>
            <a:ext cx="11309338" cy="8921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p:cNvSpPr>
            <a:spLocks noGrp="1"/>
          </p:cNvSpPr>
          <p:nvPr>
            <p:ph type="title"/>
          </p:nvPr>
        </p:nvSpPr>
        <p:spPr>
          <a:xfrm>
            <a:off x="581192" y="702156"/>
            <a:ext cx="11029616" cy="682507"/>
          </a:xfrm>
        </p:spPr>
        <p:txBody>
          <a:bodyPr/>
          <a:lstStyle/>
          <a:p>
            <a:r>
              <a:rPr lang="en-US" dirty="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EV charging station – </a:t>
            </a:r>
            <a:r>
              <a:rPr lang="en-US" sz="3200" dirty="0" smtClean="0">
                <a:solidFill>
                  <a:schemeClr val="bg1"/>
                </a:solidFill>
              </a:rPr>
              <a:t>ISO15118 (DC)</a:t>
            </a:r>
            <a:endParaRPr lang="en-US" sz="32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ISO15118 – MIDDLE LAYER (IP, SLAAC, TCP, UDP)</a:t>
            </a:r>
            <a:endParaRPr lang="en-US" dirty="0"/>
          </a:p>
        </p:txBody>
      </p:sp>
      <p:sp>
        <p:nvSpPr>
          <p:cNvPr id="3" name="Content Placeholder 2"/>
          <p:cNvSpPr>
            <a:spLocks noGrp="1"/>
          </p:cNvSpPr>
          <p:nvPr>
            <p:ph idx="1"/>
          </p:nvPr>
        </p:nvSpPr>
        <p:spPr/>
        <p:txBody>
          <a:bodyPr anchor="t"/>
          <a:lstStyle/>
          <a:p>
            <a:r>
              <a:rPr lang="en-US" dirty="0" smtClean="0"/>
              <a:t>Link </a:t>
            </a:r>
            <a:r>
              <a:rPr lang="en-US" dirty="0"/>
              <a:t>local IP address of EVCC</a:t>
            </a:r>
          </a:p>
          <a:p>
            <a:r>
              <a:rPr lang="en-US" dirty="0" smtClean="0"/>
              <a:t>Global </a:t>
            </a:r>
            <a:r>
              <a:rPr lang="en-US" dirty="0"/>
              <a:t>IP address of EVCC, if router is present in local </a:t>
            </a:r>
            <a:r>
              <a:rPr lang="en-US" dirty="0" smtClean="0"/>
              <a:t>link IP </a:t>
            </a:r>
            <a:r>
              <a:rPr lang="en-US" dirty="0"/>
              <a:t>address of </a:t>
            </a:r>
            <a:r>
              <a:rPr lang="en-US" dirty="0" smtClean="0"/>
              <a:t>SECC</a:t>
            </a:r>
          </a:p>
          <a:p>
            <a:r>
              <a:rPr lang="en-US" dirty="0" smtClean="0"/>
              <a:t>Because all interfaces has its own local </a:t>
            </a:r>
            <a:r>
              <a:rPr lang="en-US" dirty="0"/>
              <a:t>link address, </a:t>
            </a:r>
            <a:r>
              <a:rPr lang="en-US" dirty="0" smtClean="0"/>
              <a:t>to ensure </a:t>
            </a:r>
            <a:r>
              <a:rPr lang="en-US" dirty="0"/>
              <a:t>unique addresses and to support global addresses </a:t>
            </a:r>
            <a:r>
              <a:rPr lang="en-US" dirty="0" smtClean="0"/>
              <a:t>the </a:t>
            </a:r>
            <a:r>
              <a:rPr lang="en-US" b="1" dirty="0" err="1" smtClean="0"/>
              <a:t>neighbour</a:t>
            </a:r>
            <a:r>
              <a:rPr lang="en-US" b="1" dirty="0" smtClean="0"/>
              <a:t> </a:t>
            </a:r>
            <a:r>
              <a:rPr lang="en-US" b="1" dirty="0"/>
              <a:t>discovery </a:t>
            </a:r>
            <a:r>
              <a:rPr lang="en-US" dirty="0"/>
              <a:t>protocol is used.</a:t>
            </a:r>
          </a:p>
          <a:p>
            <a:r>
              <a:rPr lang="en-US" dirty="0" smtClean="0"/>
              <a:t>IPV6:  </a:t>
            </a:r>
            <a:r>
              <a:rPr lang="en-US" sz="1600" dirty="0" smtClean="0"/>
              <a:t>V2G Entities support IPV6 [V2G2-037]</a:t>
            </a:r>
          </a:p>
          <a:p>
            <a:r>
              <a:rPr lang="en-US" dirty="0"/>
              <a:t>SLAAC: </a:t>
            </a:r>
            <a:endParaRPr lang="en-US" dirty="0" smtClean="0"/>
          </a:p>
          <a:p>
            <a:pPr lvl="1"/>
            <a:r>
              <a:rPr lang="en-US" dirty="0" smtClean="0"/>
              <a:t>V2G </a:t>
            </a:r>
            <a:r>
              <a:rPr lang="en-US" dirty="0"/>
              <a:t>Entity shall support the configuration of a link-local IPv6 unicast address </a:t>
            </a:r>
            <a:r>
              <a:rPr lang="en-US" dirty="0" smtClean="0"/>
              <a:t>[V2G2-050]</a:t>
            </a:r>
          </a:p>
          <a:p>
            <a:pPr lvl="1"/>
            <a:r>
              <a:rPr lang="en-US" dirty="0"/>
              <a:t>The interface ID of the Link-Local address of a </a:t>
            </a:r>
            <a:r>
              <a:rPr lang="en-US" dirty="0" smtClean="0"/>
              <a:t>V2G </a:t>
            </a:r>
            <a:r>
              <a:rPr lang="en-US" dirty="0"/>
              <a:t>Entity shall be generated from its </a:t>
            </a:r>
            <a:r>
              <a:rPr lang="en-US" dirty="0" smtClean="0"/>
              <a:t>48 </a:t>
            </a:r>
            <a:r>
              <a:rPr lang="en-US" dirty="0"/>
              <a:t>bit MAC </a:t>
            </a:r>
            <a:r>
              <a:rPr lang="en-US" dirty="0" smtClean="0"/>
              <a:t>identifier </a:t>
            </a:r>
            <a:r>
              <a:rPr lang="en-US" dirty="0"/>
              <a:t>[V2G2-051]</a:t>
            </a:r>
          </a:p>
        </p:txBody>
      </p:sp>
    </p:spTree>
    <p:extLst>
      <p:ext uri="{BB962C8B-B14F-4D97-AF65-F5344CB8AC3E}">
        <p14:creationId xmlns:p14="http://schemas.microsoft.com/office/powerpoint/2010/main" val="407821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ISO15118 – MIDDLE LAYER (V2GTP)</a:t>
            </a:r>
            <a:endParaRPr lang="en-US" dirty="0"/>
          </a:p>
        </p:txBody>
      </p:sp>
      <p:sp>
        <p:nvSpPr>
          <p:cNvPr id="3" name="Content Placeholder 2"/>
          <p:cNvSpPr>
            <a:spLocks noGrp="1"/>
          </p:cNvSpPr>
          <p:nvPr>
            <p:ph idx="1"/>
          </p:nvPr>
        </p:nvSpPr>
        <p:spPr>
          <a:xfrm>
            <a:off x="581192" y="1594331"/>
            <a:ext cx="11029615" cy="4264467"/>
          </a:xfrm>
        </p:spPr>
        <p:txBody>
          <a:bodyPr anchor="t"/>
          <a:lstStyle/>
          <a:p>
            <a:r>
              <a:rPr lang="en-US" dirty="0" smtClean="0"/>
              <a:t>Operate on TCP(only supported one currently), required source/</a:t>
            </a:r>
            <a:r>
              <a:rPr lang="en-US" b="1" dirty="0" smtClean="0"/>
              <a:t>destination</a:t>
            </a:r>
            <a:r>
              <a:rPr lang="en-US" dirty="0" smtClean="0"/>
              <a:t> port </a:t>
            </a:r>
            <a:r>
              <a:rPr lang="en-US" dirty="0"/>
              <a:t>number in the range </a:t>
            </a:r>
            <a:r>
              <a:rPr lang="en-US" dirty="0" smtClean="0"/>
              <a:t>of Dynamic </a:t>
            </a:r>
            <a:r>
              <a:rPr lang="en-US" dirty="0"/>
              <a:t>Ports (49152-65535</a:t>
            </a:r>
            <a:r>
              <a:rPr lang="en-US" dirty="0" smtClean="0"/>
              <a:t>)</a:t>
            </a:r>
          </a:p>
          <a:p>
            <a:r>
              <a:rPr lang="en-US" dirty="0" smtClean="0"/>
              <a:t>PDU</a:t>
            </a:r>
            <a:endParaRPr lang="en-US" dirty="0"/>
          </a:p>
        </p:txBody>
      </p:sp>
      <p:pic>
        <p:nvPicPr>
          <p:cNvPr id="4" name="Picture 3"/>
          <p:cNvPicPr>
            <a:picLocks noChangeAspect="1"/>
          </p:cNvPicPr>
          <p:nvPr/>
        </p:nvPicPr>
        <p:blipFill>
          <a:blip r:embed="rId3"/>
          <a:stretch>
            <a:fillRect/>
          </a:stretch>
        </p:blipFill>
        <p:spPr>
          <a:xfrm>
            <a:off x="1556597" y="2310778"/>
            <a:ext cx="6638925" cy="1428750"/>
          </a:xfrm>
          <a:prstGeom prst="rect">
            <a:avLst/>
          </a:prstGeom>
        </p:spPr>
      </p:pic>
      <p:pic>
        <p:nvPicPr>
          <p:cNvPr id="5" name="Picture 4"/>
          <p:cNvPicPr>
            <a:picLocks noChangeAspect="1"/>
          </p:cNvPicPr>
          <p:nvPr/>
        </p:nvPicPr>
        <p:blipFill>
          <a:blip r:embed="rId4"/>
          <a:stretch>
            <a:fillRect/>
          </a:stretch>
        </p:blipFill>
        <p:spPr>
          <a:xfrm>
            <a:off x="1102664" y="4179585"/>
            <a:ext cx="8829675" cy="2447925"/>
          </a:xfrm>
          <a:prstGeom prst="rect">
            <a:avLst/>
          </a:prstGeom>
        </p:spPr>
      </p:pic>
      <p:cxnSp>
        <p:nvCxnSpPr>
          <p:cNvPr id="7" name="Straight Arrow Connector 6"/>
          <p:cNvCxnSpPr/>
          <p:nvPr/>
        </p:nvCxnSpPr>
        <p:spPr>
          <a:xfrm>
            <a:off x="2407298" y="3060441"/>
            <a:ext cx="1110343" cy="1063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74865" y="2692085"/>
            <a:ext cx="3967240" cy="1077218"/>
          </a:xfrm>
          <a:prstGeom prst="rect">
            <a:avLst/>
          </a:prstGeom>
          <a:noFill/>
        </p:spPr>
        <p:txBody>
          <a:bodyPr wrap="none" rtlCol="0">
            <a:spAutoFit/>
          </a:bodyPr>
          <a:lstStyle/>
          <a:p>
            <a:r>
              <a:rPr lang="en-US" sz="1600" dirty="0"/>
              <a:t>EXI encoded V2G messages (payload 0x8001</a:t>
            </a:r>
            <a:r>
              <a:rPr lang="en-US" sz="1600" dirty="0" smtClean="0"/>
              <a:t>)</a:t>
            </a:r>
          </a:p>
          <a:p>
            <a:r>
              <a:rPr lang="en-US" sz="1600" dirty="0" smtClean="0"/>
              <a:t>a </a:t>
            </a:r>
            <a:r>
              <a:rPr lang="en-US" sz="1600" dirty="0"/>
              <a:t>V2GTP entity shall use a separate</a:t>
            </a:r>
            <a:br>
              <a:rPr lang="en-US" sz="1600" dirty="0"/>
            </a:br>
            <a:r>
              <a:rPr lang="en-US" sz="1600" dirty="0"/>
              <a:t>V2GTP message for each V2G message. </a:t>
            </a:r>
            <a:endParaRPr lang="en-US" sz="1600" dirty="0" smtClean="0"/>
          </a:p>
          <a:p>
            <a:r>
              <a:rPr lang="en-US" sz="1600" dirty="0" smtClean="0"/>
              <a:t>I.E. only 1 V2G </a:t>
            </a:r>
            <a:r>
              <a:rPr lang="en-US" sz="1600" dirty="0" err="1" smtClean="0"/>
              <a:t>AppMsg</a:t>
            </a:r>
            <a:r>
              <a:rPr lang="en-US" sz="1600" dirty="0" smtClean="0"/>
              <a:t> in this payload section</a:t>
            </a:r>
            <a:endParaRPr lang="en-US" sz="1600" dirty="0"/>
          </a:p>
        </p:txBody>
      </p:sp>
      <p:cxnSp>
        <p:nvCxnSpPr>
          <p:cNvPr id="10" name="Straight Arrow Connector 9"/>
          <p:cNvCxnSpPr/>
          <p:nvPr/>
        </p:nvCxnSpPr>
        <p:spPr>
          <a:xfrm>
            <a:off x="6760029" y="3265714"/>
            <a:ext cx="1544216" cy="933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89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MIDDLE LAYER </a:t>
            </a:r>
            <a:r>
              <a:rPr lang="en-US" dirty="0" smtClean="0"/>
              <a:t>(Presentation layer - </a:t>
            </a:r>
            <a:r>
              <a:rPr lang="en-US" dirty="0" err="1" smtClean="0"/>
              <a:t>exi</a:t>
            </a:r>
            <a:r>
              <a:rPr lang="en-US" dirty="0" smtClean="0"/>
              <a:t>)</a:t>
            </a:r>
            <a:endParaRPr lang="en-US" dirty="0"/>
          </a:p>
        </p:txBody>
      </p:sp>
      <p:sp>
        <p:nvSpPr>
          <p:cNvPr id="3" name="Content Placeholder 2"/>
          <p:cNvSpPr>
            <a:spLocks noGrp="1"/>
          </p:cNvSpPr>
          <p:nvPr>
            <p:ph idx="1"/>
          </p:nvPr>
        </p:nvSpPr>
        <p:spPr/>
        <p:txBody>
          <a:bodyPr anchor="t"/>
          <a:lstStyle/>
          <a:p>
            <a:r>
              <a:rPr lang="en-US" b="1" dirty="0"/>
              <a:t>XML and Efficient XML Interchange </a:t>
            </a:r>
            <a:r>
              <a:rPr lang="en-US" b="1" dirty="0" smtClean="0"/>
              <a:t>basic concept (message structure base on xml schema)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963264"/>
            <a:ext cx="6518040" cy="4652140"/>
          </a:xfrm>
          <a:prstGeom prst="rect">
            <a:avLst/>
          </a:prstGeom>
        </p:spPr>
      </p:pic>
      <p:pic>
        <p:nvPicPr>
          <p:cNvPr id="5" name="Picture 4"/>
          <p:cNvPicPr>
            <a:picLocks noChangeAspect="1"/>
          </p:cNvPicPr>
          <p:nvPr/>
        </p:nvPicPr>
        <p:blipFill>
          <a:blip r:embed="rId4"/>
          <a:stretch>
            <a:fillRect/>
          </a:stretch>
        </p:blipFill>
        <p:spPr>
          <a:xfrm>
            <a:off x="7008845" y="1963264"/>
            <a:ext cx="4812962" cy="4428205"/>
          </a:xfrm>
          <a:prstGeom prst="rect">
            <a:avLst/>
          </a:prstGeom>
        </p:spPr>
      </p:pic>
    </p:spTree>
    <p:extLst>
      <p:ext uri="{BB962C8B-B14F-4D97-AF65-F5344CB8AC3E}">
        <p14:creationId xmlns:p14="http://schemas.microsoft.com/office/powerpoint/2010/main" val="129352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MIDDLE LAYER </a:t>
            </a:r>
            <a:r>
              <a:rPr lang="en-US" dirty="0" smtClean="0"/>
              <a:t>(Presentation layer - </a:t>
            </a:r>
            <a:r>
              <a:rPr lang="en-US" dirty="0" err="1" smtClean="0"/>
              <a:t>exi</a:t>
            </a:r>
            <a:r>
              <a:rPr lang="en-US" dirty="0" smtClean="0"/>
              <a:t>)</a:t>
            </a:r>
            <a:endParaRPr lang="en-US" dirty="0"/>
          </a:p>
        </p:txBody>
      </p:sp>
      <p:sp>
        <p:nvSpPr>
          <p:cNvPr id="3" name="Content Placeholder 2"/>
          <p:cNvSpPr>
            <a:spLocks noGrp="1"/>
          </p:cNvSpPr>
          <p:nvPr>
            <p:ph idx="1"/>
          </p:nvPr>
        </p:nvSpPr>
        <p:spPr>
          <a:xfrm>
            <a:off x="581192" y="1594332"/>
            <a:ext cx="11029615" cy="4871782"/>
          </a:xfrm>
        </p:spPr>
        <p:txBody>
          <a:bodyPr anchor="t">
            <a:normAutofit lnSpcReduction="10000"/>
          </a:bodyPr>
          <a:lstStyle/>
          <a:p>
            <a:r>
              <a:rPr lang="en-US" b="1" dirty="0"/>
              <a:t>V2G message example 5 - Example for a </a:t>
            </a:r>
            <a:r>
              <a:rPr lang="en-US" b="1" dirty="0" err="1"/>
              <a:t>SessionSetupReq</a:t>
            </a:r>
            <a:r>
              <a:rPr lang="en-US" b="1" dirty="0"/>
              <a:t> message</a:t>
            </a:r>
            <a:r>
              <a:rPr lang="en-US" dirty="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Ref</a:t>
            </a:r>
            <a:r>
              <a:rPr lang="en-US" dirty="0"/>
              <a:t>: Annex </a:t>
            </a:r>
            <a:r>
              <a:rPr lang="en-US" dirty="0" smtClean="0"/>
              <a:t>C (normative) Schema definition – ISO15118-2</a:t>
            </a:r>
            <a:r>
              <a:rPr lang="en-US" dirty="0"/>
              <a:t/>
            </a:r>
            <a:br>
              <a:rPr lang="en-US" dirty="0"/>
            </a:br>
            <a:endParaRPr lang="en-US" dirty="0"/>
          </a:p>
        </p:txBody>
      </p:sp>
      <p:pic>
        <p:nvPicPr>
          <p:cNvPr id="6" name="Picture 5"/>
          <p:cNvPicPr>
            <a:picLocks noChangeAspect="1"/>
          </p:cNvPicPr>
          <p:nvPr/>
        </p:nvPicPr>
        <p:blipFill>
          <a:blip r:embed="rId3"/>
          <a:stretch>
            <a:fillRect/>
          </a:stretch>
        </p:blipFill>
        <p:spPr>
          <a:xfrm>
            <a:off x="851710" y="1978225"/>
            <a:ext cx="6360854" cy="3496680"/>
          </a:xfrm>
          <a:prstGeom prst="rect">
            <a:avLst/>
          </a:prstGeom>
        </p:spPr>
      </p:pic>
      <p:pic>
        <p:nvPicPr>
          <p:cNvPr id="4" name="Picture 3"/>
          <p:cNvPicPr>
            <a:picLocks noChangeAspect="1"/>
          </p:cNvPicPr>
          <p:nvPr/>
        </p:nvPicPr>
        <p:blipFill>
          <a:blip r:embed="rId4"/>
          <a:stretch>
            <a:fillRect/>
          </a:stretch>
        </p:blipFill>
        <p:spPr>
          <a:xfrm>
            <a:off x="12192000" y="2512630"/>
            <a:ext cx="9429750" cy="2962275"/>
          </a:xfrm>
          <a:prstGeom prst="rect">
            <a:avLst/>
          </a:prstGeom>
        </p:spPr>
      </p:pic>
    </p:spTree>
    <p:extLst>
      <p:ext uri="{BB962C8B-B14F-4D97-AF65-F5344CB8AC3E}">
        <p14:creationId xmlns:p14="http://schemas.microsoft.com/office/powerpoint/2010/main" val="228442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Iso15118 – v2g message SEQUENCE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0999612"/>
              </p:ext>
            </p:extLst>
          </p:nvPr>
        </p:nvGraphicFramePr>
        <p:xfrm>
          <a:off x="580858" y="2297850"/>
          <a:ext cx="11029950" cy="4058920"/>
        </p:xfrm>
        <a:graphic>
          <a:graphicData uri="http://schemas.openxmlformats.org/drawingml/2006/table">
            <a:tbl>
              <a:tblPr firstRow="1" bandRow="1">
                <a:tableStyleId>{5C22544A-7EE6-4342-B048-85BDC9FD1C3A}</a:tableStyleId>
              </a:tblPr>
              <a:tblGrid>
                <a:gridCol w="1886753">
                  <a:extLst>
                    <a:ext uri="{9D8B030D-6E8A-4147-A177-3AD203B41FA5}">
                      <a16:colId xmlns:a16="http://schemas.microsoft.com/office/drawing/2014/main" val="977274170"/>
                    </a:ext>
                  </a:extLst>
                </a:gridCol>
                <a:gridCol w="3393195">
                  <a:extLst>
                    <a:ext uri="{9D8B030D-6E8A-4147-A177-3AD203B41FA5}">
                      <a16:colId xmlns:a16="http://schemas.microsoft.com/office/drawing/2014/main" val="507033118"/>
                    </a:ext>
                  </a:extLst>
                </a:gridCol>
                <a:gridCol w="5750002">
                  <a:extLst>
                    <a:ext uri="{9D8B030D-6E8A-4147-A177-3AD203B41FA5}">
                      <a16:colId xmlns:a16="http://schemas.microsoft.com/office/drawing/2014/main" val="3419184765"/>
                    </a:ext>
                  </a:extLst>
                </a:gridCol>
              </a:tblGrid>
              <a:tr h="370840">
                <a:tc>
                  <a:txBody>
                    <a:bodyPr/>
                    <a:lstStyle/>
                    <a:p>
                      <a:r>
                        <a:rPr lang="en-US" dirty="0" smtClean="0"/>
                        <a:t>Phase</a:t>
                      </a:r>
                      <a:endParaRPr lang="en-US" dirty="0"/>
                    </a:p>
                  </a:txBody>
                  <a:tcPr/>
                </a:tc>
                <a:tc>
                  <a:txBody>
                    <a:bodyPr/>
                    <a:lstStyle/>
                    <a:p>
                      <a:r>
                        <a:rPr lang="en-US" dirty="0" smtClean="0"/>
                        <a:t>Message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902836990"/>
                  </a:ext>
                </a:extLst>
              </a:tr>
              <a:tr h="370840">
                <a:tc>
                  <a:txBody>
                    <a:bodyPr/>
                    <a:lstStyle/>
                    <a:p>
                      <a:r>
                        <a:rPr lang="en-US" sz="1400" dirty="0" smtClean="0"/>
                        <a:t>Data-link (B1</a:t>
                      </a:r>
                      <a:r>
                        <a:rPr lang="en-US" sz="1400" baseline="0" dirty="0" smtClean="0"/>
                        <a:t>, B2)</a:t>
                      </a:r>
                      <a:endParaRPr lang="en-US" sz="1400" dirty="0"/>
                    </a:p>
                  </a:txBody>
                  <a:tcPr/>
                </a:tc>
                <a:tc>
                  <a:txBody>
                    <a:bodyPr/>
                    <a:lstStyle/>
                    <a:p>
                      <a:r>
                        <a:rPr lang="en-US" sz="1400" dirty="0" smtClean="0"/>
                        <a:t>SLAC (Signal Level Attenuation Characterization) messages</a:t>
                      </a:r>
                      <a:endParaRPr lang="en-US" sz="1400" dirty="0"/>
                    </a:p>
                  </a:txBody>
                  <a:tcPr/>
                </a:tc>
                <a:tc>
                  <a:txBody>
                    <a:bodyPr/>
                    <a:lstStyle/>
                    <a:p>
                      <a:r>
                        <a:rPr lang="en-US" sz="1400" dirty="0" smtClean="0"/>
                        <a:t>D-</a:t>
                      </a:r>
                      <a:r>
                        <a:rPr lang="en-US" sz="1400" dirty="0" err="1" smtClean="0"/>
                        <a:t>LINK_READY.indication</a:t>
                      </a:r>
                      <a:r>
                        <a:rPr lang="en-US" sz="1400" dirty="0" smtClean="0"/>
                        <a:t>(no link, link established)</a:t>
                      </a:r>
                    </a:p>
                    <a:p>
                      <a:r>
                        <a:rPr lang="en-US" sz="1400" dirty="0" smtClean="0"/>
                        <a:t>D-</a:t>
                      </a:r>
                      <a:r>
                        <a:rPr lang="en-US" sz="1400" dirty="0" err="1" smtClean="0"/>
                        <a:t>LINK_TERMINATE.request</a:t>
                      </a:r>
                      <a:r>
                        <a:rPr lang="en-US" sz="1400" dirty="0" smtClean="0"/>
                        <a:t> (called after</a:t>
                      </a:r>
                      <a:r>
                        <a:rPr lang="en-US" sz="1400" baseline="0" dirty="0" smtClean="0"/>
                        <a:t> </a:t>
                      </a:r>
                      <a:r>
                        <a:rPr lang="en-US" sz="1400" baseline="0" dirty="0" err="1" smtClean="0"/>
                        <a:t>SessionStop</a:t>
                      </a:r>
                      <a:r>
                        <a:rPr lang="en-US" sz="1400" baseline="0" dirty="0" smtClean="0"/>
                        <a:t>(terminate)</a:t>
                      </a:r>
                      <a:endParaRPr lang="en-US" sz="1400" dirty="0" smtClean="0"/>
                    </a:p>
                    <a:p>
                      <a:r>
                        <a:rPr lang="en-US" sz="1400" dirty="0" smtClean="0"/>
                        <a:t>D-</a:t>
                      </a:r>
                      <a:r>
                        <a:rPr lang="en-US" sz="1400" dirty="0" err="1" smtClean="0"/>
                        <a:t>LINK_ERROR.request</a:t>
                      </a:r>
                      <a:r>
                        <a:rPr lang="en-US" sz="1400" dirty="0" smtClean="0"/>
                        <a:t> (called with error from</a:t>
                      </a:r>
                      <a:r>
                        <a:rPr lang="en-US" sz="1400" baseline="0" dirty="0" smtClean="0"/>
                        <a:t> HLE)</a:t>
                      </a:r>
                      <a:endParaRPr lang="en-US" sz="1400" dirty="0" smtClean="0"/>
                    </a:p>
                    <a:p>
                      <a:r>
                        <a:rPr lang="en-US" sz="1400" dirty="0" smtClean="0"/>
                        <a:t>D-</a:t>
                      </a:r>
                      <a:r>
                        <a:rPr lang="en-US" sz="1400" dirty="0" err="1" smtClean="0"/>
                        <a:t>LINK_PAUSE.request</a:t>
                      </a:r>
                      <a:r>
                        <a:rPr lang="en-US" sz="1400" dirty="0" smtClean="0"/>
                        <a:t> (called</a:t>
                      </a:r>
                      <a:r>
                        <a:rPr lang="en-US" sz="1400" baseline="0" dirty="0" smtClean="0"/>
                        <a:t> after </a:t>
                      </a:r>
                      <a:r>
                        <a:rPr lang="en-US" sz="1400" baseline="0" dirty="0" err="1" smtClean="0"/>
                        <a:t>SessionStop</a:t>
                      </a:r>
                      <a:r>
                        <a:rPr lang="en-US" sz="1400" baseline="0" dirty="0" smtClean="0"/>
                        <a:t>(pause))</a:t>
                      </a:r>
                      <a:endParaRPr lang="en-US" sz="1400" dirty="0"/>
                    </a:p>
                  </a:txBody>
                  <a:tcPr/>
                </a:tc>
                <a:extLst>
                  <a:ext uri="{0D108BD9-81ED-4DB2-BD59-A6C34878D82A}">
                    <a16:rowId xmlns:a16="http://schemas.microsoft.com/office/drawing/2014/main" val="1606598725"/>
                  </a:ext>
                </a:extLst>
              </a:tr>
              <a:tr h="370840">
                <a:tc rowSpan="2">
                  <a:txBody>
                    <a:bodyPr/>
                    <a:lstStyle/>
                    <a:p>
                      <a:r>
                        <a:rPr lang="en-US" sz="1400" dirty="0" smtClean="0"/>
                        <a:t>Initialization (B2)</a:t>
                      </a:r>
                      <a:endParaRPr lang="en-US" sz="1400" dirty="0"/>
                    </a:p>
                  </a:txBody>
                  <a:tcPr/>
                </a:tc>
                <a:tc>
                  <a:txBody>
                    <a:bodyPr/>
                    <a:lstStyle/>
                    <a:p>
                      <a:r>
                        <a:rPr lang="en-US" sz="1400" dirty="0" smtClean="0"/>
                        <a:t>SDP(SECC Discovery Protocol) Request</a:t>
                      </a:r>
                    </a:p>
                    <a:p>
                      <a:r>
                        <a:rPr lang="en-US" sz="1400" dirty="0" smtClean="0"/>
                        <a:t>SDP Response [V2G2-7.10.1]</a:t>
                      </a:r>
                      <a:endParaRPr lang="en-US" sz="1400" dirty="0"/>
                    </a:p>
                  </a:txBody>
                  <a:tcPr/>
                </a:tc>
                <a:tc>
                  <a:txBody>
                    <a:bodyPr/>
                    <a:lstStyle/>
                    <a:p>
                      <a:r>
                        <a:rPr lang="en-US" sz="1400" dirty="0" smtClean="0"/>
                        <a:t>SDP client sends out SECC Discovery Request messages to the local link (multicast) expecting any SDP server to answer its request.</a:t>
                      </a:r>
                    </a:p>
                    <a:p>
                      <a:r>
                        <a:rPr lang="en-US" sz="1400" dirty="0" smtClean="0"/>
                        <a:t>This</a:t>
                      </a:r>
                      <a:r>
                        <a:rPr lang="en-US" sz="1400" baseline="0" dirty="0" smtClean="0"/>
                        <a:t> </a:t>
                      </a:r>
                      <a:r>
                        <a:rPr lang="en-US" sz="1400" baseline="0" dirty="0" err="1" smtClean="0"/>
                        <a:t>msg</a:t>
                      </a:r>
                      <a:r>
                        <a:rPr lang="en-US" sz="1400" baseline="0" dirty="0" smtClean="0"/>
                        <a:t> base on UDP:</a:t>
                      </a:r>
                    </a:p>
                    <a:p>
                      <a:pPr marL="285750" indent="-285750">
                        <a:buFontTx/>
                        <a:buChar char="-"/>
                      </a:pPr>
                      <a:r>
                        <a:rPr lang="en-US" sz="1400" baseline="0" dirty="0" smtClean="0"/>
                        <a:t>EVCC send SDP request with request security and transport to local link multicast FF02::01 and target port 15118</a:t>
                      </a:r>
                    </a:p>
                    <a:p>
                      <a:pPr marL="285750" indent="-285750">
                        <a:buFontTx/>
                        <a:buChar char="-"/>
                      </a:pPr>
                      <a:r>
                        <a:rPr lang="en-US" sz="1400" baseline="0" dirty="0" smtClean="0"/>
                        <a:t>SECC shall listen for multicast </a:t>
                      </a:r>
                      <a:r>
                        <a:rPr lang="en-US" sz="1400" baseline="0" dirty="0" err="1" smtClean="0"/>
                        <a:t>msg</a:t>
                      </a:r>
                      <a:r>
                        <a:rPr lang="en-US" sz="1400" baseline="0" dirty="0" smtClean="0"/>
                        <a:t> on port 15118 and response with its IPV6, port, which shall be used for TCP binding (</a:t>
                      </a:r>
                      <a:r>
                        <a:rPr lang="en-US" sz="1400" b="1" baseline="0" dirty="0" smtClean="0"/>
                        <a:t>only supported transport currently</a:t>
                      </a:r>
                      <a:r>
                        <a:rPr lang="en-US" sz="1400" baseline="0" dirty="0" smtClean="0"/>
                        <a:t>)</a:t>
                      </a:r>
                      <a:endParaRPr lang="en-US" sz="1400" dirty="0" smtClean="0"/>
                    </a:p>
                    <a:p>
                      <a:r>
                        <a:rPr lang="en-US" sz="1400" dirty="0" smtClean="0"/>
                        <a:t>- All application </a:t>
                      </a:r>
                      <a:r>
                        <a:rPr lang="en-US" sz="1400" dirty="0" err="1" smtClean="0"/>
                        <a:t>msgs</a:t>
                      </a:r>
                      <a:r>
                        <a:rPr lang="en-US" sz="1400" baseline="0" dirty="0" smtClean="0"/>
                        <a:t> after this shall be send on TCP</a:t>
                      </a:r>
                      <a:endParaRPr lang="en-US" sz="1400" dirty="0"/>
                    </a:p>
                  </a:txBody>
                  <a:tcPr/>
                </a:tc>
                <a:extLst>
                  <a:ext uri="{0D108BD9-81ED-4DB2-BD59-A6C34878D82A}">
                    <a16:rowId xmlns:a16="http://schemas.microsoft.com/office/drawing/2014/main" val="1008058158"/>
                  </a:ext>
                </a:extLst>
              </a:tr>
              <a:tr h="370840">
                <a:tc vMerge="1">
                  <a:txBody>
                    <a:bodyPr/>
                    <a:lstStyle/>
                    <a:p>
                      <a:endParaRPr lang="en-US" dirty="0"/>
                    </a:p>
                  </a:txBody>
                  <a:tcPr/>
                </a:tc>
                <a:tc>
                  <a:txBody>
                    <a:bodyPr/>
                    <a:lstStyle/>
                    <a:p>
                      <a:r>
                        <a:rPr lang="en-US" sz="1400" dirty="0" err="1" smtClean="0"/>
                        <a:t>supportedAppProtocolReq</a:t>
                      </a:r>
                      <a:r>
                        <a:rPr lang="en-US" sz="1400" dirty="0" smtClean="0"/>
                        <a:t> [V2G2-175]</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smtClean="0"/>
                        <a:t>supportedAppProtocolRes</a:t>
                      </a:r>
                      <a:r>
                        <a:rPr lang="en-US" sz="1400" dirty="0" smtClean="0"/>
                        <a:t> [V2G2-176]</a:t>
                      </a:r>
                    </a:p>
                  </a:txBody>
                  <a:tcPr/>
                </a:tc>
                <a:tc>
                  <a:txBody>
                    <a:bodyPr/>
                    <a:lstStyle/>
                    <a:p>
                      <a:r>
                        <a:rPr lang="en-US" sz="1400" dirty="0" smtClean="0"/>
                        <a:t>EVCC provide</a:t>
                      </a:r>
                      <a:r>
                        <a:rPr lang="en-US" sz="1400" baseline="0" dirty="0" smtClean="0"/>
                        <a:t> a list of supported protocol namespace(with id, version info),</a:t>
                      </a:r>
                    </a:p>
                    <a:p>
                      <a:r>
                        <a:rPr lang="en-US" sz="1400" dirty="0" smtClean="0"/>
                        <a:t>SECC response</a:t>
                      </a:r>
                      <a:r>
                        <a:rPr lang="en-US" sz="1400" baseline="0" dirty="0" smtClean="0"/>
                        <a:t> with status and additional selected schema ID of protocol namespace it agree to use.</a:t>
                      </a:r>
                      <a:endParaRPr lang="en-US" sz="1400" dirty="0"/>
                    </a:p>
                  </a:txBody>
                  <a:tcPr/>
                </a:tc>
                <a:extLst>
                  <a:ext uri="{0D108BD9-81ED-4DB2-BD59-A6C34878D82A}">
                    <a16:rowId xmlns:a16="http://schemas.microsoft.com/office/drawing/2014/main" val="26147531"/>
                  </a:ext>
                </a:extLst>
              </a:tr>
            </a:tbl>
          </a:graphicData>
        </a:graphic>
      </p:graphicFrame>
      <p:sp>
        <p:nvSpPr>
          <p:cNvPr id="5" name="TextBox 4"/>
          <p:cNvSpPr txBox="1"/>
          <p:nvPr/>
        </p:nvSpPr>
        <p:spPr>
          <a:xfrm>
            <a:off x="581192" y="1651519"/>
            <a:ext cx="7577139" cy="646331"/>
          </a:xfrm>
          <a:prstGeom prst="rect">
            <a:avLst/>
          </a:prstGeom>
          <a:noFill/>
        </p:spPr>
        <p:txBody>
          <a:bodyPr wrap="none" rtlCol="0">
            <a:spAutoFit/>
          </a:bodyPr>
          <a:lstStyle/>
          <a:p>
            <a:r>
              <a:rPr lang="en-US" dirty="0" smtClean="0"/>
              <a:t>EVCC act as client send request message to SECC as server(provide response)</a:t>
            </a:r>
          </a:p>
          <a:p>
            <a:r>
              <a:rPr lang="en-US" dirty="0" smtClean="0"/>
              <a:t>General message sequence shall follow message list in table</a:t>
            </a:r>
            <a:endParaRPr lang="en-US" dirty="0"/>
          </a:p>
        </p:txBody>
      </p:sp>
      <p:pic>
        <p:nvPicPr>
          <p:cNvPr id="3" name="Picture 2"/>
          <p:cNvPicPr>
            <a:picLocks noChangeAspect="1"/>
          </p:cNvPicPr>
          <p:nvPr/>
        </p:nvPicPr>
        <p:blipFill>
          <a:blip r:embed="rId3"/>
          <a:stretch>
            <a:fillRect/>
          </a:stretch>
        </p:blipFill>
        <p:spPr>
          <a:xfrm>
            <a:off x="12557717" y="4362450"/>
            <a:ext cx="9820275" cy="2495550"/>
          </a:xfrm>
          <a:prstGeom prst="rect">
            <a:avLst/>
          </a:prstGeom>
        </p:spPr>
      </p:pic>
      <p:pic>
        <p:nvPicPr>
          <p:cNvPr id="6" name="Picture 5"/>
          <p:cNvPicPr>
            <a:picLocks noChangeAspect="1"/>
          </p:cNvPicPr>
          <p:nvPr/>
        </p:nvPicPr>
        <p:blipFill>
          <a:blip r:embed="rId4"/>
          <a:stretch>
            <a:fillRect/>
          </a:stretch>
        </p:blipFill>
        <p:spPr>
          <a:xfrm>
            <a:off x="12557717" y="2660610"/>
            <a:ext cx="8162925" cy="1514475"/>
          </a:xfrm>
          <a:prstGeom prst="rect">
            <a:avLst/>
          </a:prstGeom>
        </p:spPr>
      </p:pic>
      <p:pic>
        <p:nvPicPr>
          <p:cNvPr id="7" name="Picture 6"/>
          <p:cNvPicPr>
            <a:picLocks noChangeAspect="1"/>
          </p:cNvPicPr>
          <p:nvPr/>
        </p:nvPicPr>
        <p:blipFill>
          <a:blip r:embed="rId5"/>
          <a:stretch>
            <a:fillRect/>
          </a:stretch>
        </p:blipFill>
        <p:spPr>
          <a:xfrm>
            <a:off x="12557717" y="-2748022"/>
            <a:ext cx="9486900" cy="5314950"/>
          </a:xfrm>
          <a:prstGeom prst="rect">
            <a:avLst/>
          </a:prstGeom>
        </p:spPr>
      </p:pic>
    </p:spTree>
    <p:extLst>
      <p:ext uri="{BB962C8B-B14F-4D97-AF65-F5344CB8AC3E}">
        <p14:creationId xmlns:p14="http://schemas.microsoft.com/office/powerpoint/2010/main" val="315993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a:t>
            </a:r>
            <a:r>
              <a:rPr lang="en-US" dirty="0" smtClean="0"/>
              <a:t>v2g </a:t>
            </a:r>
            <a:r>
              <a:rPr lang="en-US" dirty="0"/>
              <a:t>message SEQUENCE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2515719"/>
              </p:ext>
            </p:extLst>
          </p:nvPr>
        </p:nvGraphicFramePr>
        <p:xfrm>
          <a:off x="581025" y="1593850"/>
          <a:ext cx="11029950" cy="4577080"/>
        </p:xfrm>
        <a:graphic>
          <a:graphicData uri="http://schemas.openxmlformats.org/drawingml/2006/table">
            <a:tbl>
              <a:tblPr firstRow="1" bandRow="1">
                <a:tableStyleId>{5C22544A-7EE6-4342-B048-85BDC9FD1C3A}</a:tableStyleId>
              </a:tblPr>
              <a:tblGrid>
                <a:gridCol w="1886753">
                  <a:extLst>
                    <a:ext uri="{9D8B030D-6E8A-4147-A177-3AD203B41FA5}">
                      <a16:colId xmlns:a16="http://schemas.microsoft.com/office/drawing/2014/main" val="977274170"/>
                    </a:ext>
                  </a:extLst>
                </a:gridCol>
                <a:gridCol w="3393195">
                  <a:extLst>
                    <a:ext uri="{9D8B030D-6E8A-4147-A177-3AD203B41FA5}">
                      <a16:colId xmlns:a16="http://schemas.microsoft.com/office/drawing/2014/main" val="507033118"/>
                    </a:ext>
                  </a:extLst>
                </a:gridCol>
                <a:gridCol w="5750002">
                  <a:extLst>
                    <a:ext uri="{9D8B030D-6E8A-4147-A177-3AD203B41FA5}">
                      <a16:colId xmlns:a16="http://schemas.microsoft.com/office/drawing/2014/main" val="3419184765"/>
                    </a:ext>
                  </a:extLst>
                </a:gridCol>
              </a:tblGrid>
              <a:tr h="370840">
                <a:tc>
                  <a:txBody>
                    <a:bodyPr/>
                    <a:lstStyle/>
                    <a:p>
                      <a:r>
                        <a:rPr lang="en-US" dirty="0" smtClean="0"/>
                        <a:t>Phase</a:t>
                      </a:r>
                      <a:endParaRPr lang="en-US" dirty="0"/>
                    </a:p>
                  </a:txBody>
                  <a:tcPr/>
                </a:tc>
                <a:tc>
                  <a:txBody>
                    <a:bodyPr/>
                    <a:lstStyle/>
                    <a:p>
                      <a:r>
                        <a:rPr lang="en-US" dirty="0" smtClean="0"/>
                        <a:t>Message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902836990"/>
                  </a:ext>
                </a:extLst>
              </a:tr>
              <a:tr h="370840">
                <a:tc rowSpan="5">
                  <a:txBody>
                    <a:bodyPr/>
                    <a:lstStyle/>
                    <a:p>
                      <a:r>
                        <a:rPr lang="en-US" dirty="0" smtClean="0"/>
                        <a:t>Initialization (B2)</a:t>
                      </a:r>
                      <a:endParaRPr lang="en-US" dirty="0"/>
                    </a:p>
                  </a:txBody>
                  <a:tcPr/>
                </a:tc>
                <a:tc>
                  <a:txBody>
                    <a:bodyPr/>
                    <a:lstStyle/>
                    <a:p>
                      <a:r>
                        <a:rPr lang="en-US" sz="1800" dirty="0" err="1" smtClean="0"/>
                        <a:t>SessionSetupReq</a:t>
                      </a:r>
                      <a:r>
                        <a:rPr lang="en-US" sz="1800" dirty="0" smtClean="0"/>
                        <a:t>[V2G2-189]</a:t>
                      </a:r>
                    </a:p>
                    <a:p>
                      <a:r>
                        <a:rPr lang="en-US" sz="1800" dirty="0" err="1" smtClean="0"/>
                        <a:t>SessionSetupRes</a:t>
                      </a:r>
                      <a:r>
                        <a:rPr lang="en-US" sz="1800" dirty="0" smtClean="0"/>
                        <a:t>[V2G2-191]</a:t>
                      </a:r>
                    </a:p>
                  </a:txBody>
                  <a:tcPr/>
                </a:tc>
                <a:tc>
                  <a:txBody>
                    <a:bodyPr/>
                    <a:lstStyle/>
                    <a:p>
                      <a:r>
                        <a:rPr lang="en-US" sz="1400" dirty="0" smtClean="0"/>
                        <a:t>Setup communication to </a:t>
                      </a:r>
                      <a:r>
                        <a:rPr lang="en-US" sz="1400" baseline="0" dirty="0" smtClean="0"/>
                        <a:t>start new session or resume old one.</a:t>
                      </a:r>
                    </a:p>
                    <a:p>
                      <a:r>
                        <a:rPr lang="en-US" sz="1400" b="0" i="0" kern="1200" dirty="0" err="1" smtClean="0">
                          <a:solidFill>
                            <a:schemeClr val="dk1"/>
                          </a:solidFill>
                          <a:effectLst/>
                          <a:latin typeface="+mn-lt"/>
                          <a:ea typeface="+mn-ea"/>
                          <a:cs typeface="+mn-cs"/>
                        </a:rPr>
                        <a:t>SessionID</a:t>
                      </a:r>
                      <a:r>
                        <a:rPr lang="en-US" sz="1400" b="0" i="0" kern="1200" dirty="0" smtClean="0">
                          <a:solidFill>
                            <a:schemeClr val="dk1"/>
                          </a:solidFill>
                          <a:effectLst/>
                          <a:latin typeface="+mn-lt"/>
                          <a:ea typeface="+mn-ea"/>
                          <a:cs typeface="+mn-cs"/>
                        </a:rPr>
                        <a:t> which was communicated in the header</a:t>
                      </a:r>
                      <a:r>
                        <a:rPr lang="en-US" sz="1400" b="0" i="0" kern="1200" baseline="0" dirty="0" smtClean="0">
                          <a:solidFill>
                            <a:schemeClr val="dk1"/>
                          </a:solidFill>
                          <a:effectLst/>
                          <a:latin typeface="+mn-lt"/>
                          <a:ea typeface="+mn-ea"/>
                          <a:cs typeface="+mn-cs"/>
                        </a:rPr>
                        <a:t> of messages (all following </a:t>
                      </a:r>
                      <a:r>
                        <a:rPr lang="en-US" sz="1400" b="0" i="0" kern="1200" baseline="0" dirty="0" err="1" smtClean="0">
                          <a:solidFill>
                            <a:schemeClr val="dk1"/>
                          </a:solidFill>
                          <a:effectLst/>
                          <a:latin typeface="+mn-lt"/>
                          <a:ea typeface="+mn-ea"/>
                          <a:cs typeface="+mn-cs"/>
                        </a:rPr>
                        <a:t>msgs</a:t>
                      </a:r>
                      <a:r>
                        <a:rPr lang="en-US" sz="1400" b="0" i="0" kern="1200" baseline="0" dirty="0" smtClean="0">
                          <a:solidFill>
                            <a:schemeClr val="dk1"/>
                          </a:solidFill>
                          <a:effectLst/>
                          <a:latin typeface="+mn-lt"/>
                          <a:ea typeface="+mn-ea"/>
                          <a:cs typeface="+mn-cs"/>
                        </a:rPr>
                        <a:t> shall has same </a:t>
                      </a:r>
                      <a:r>
                        <a:rPr lang="en-US" sz="1400" b="0" i="0" kern="1200" baseline="0" dirty="0" err="1" smtClean="0">
                          <a:solidFill>
                            <a:schemeClr val="dk1"/>
                          </a:solidFill>
                          <a:effectLst/>
                          <a:latin typeface="+mn-lt"/>
                          <a:ea typeface="+mn-ea"/>
                          <a:cs typeface="+mn-cs"/>
                        </a:rPr>
                        <a:t>SessionID</a:t>
                      </a:r>
                      <a:r>
                        <a:rPr lang="en-US" sz="1400" b="0" i="0" kern="1200" baseline="0" dirty="0" smtClean="0">
                          <a:solidFill>
                            <a:schemeClr val="dk1"/>
                          </a:solidFill>
                          <a:effectLst/>
                          <a:latin typeface="+mn-lt"/>
                          <a:ea typeface="+mn-ea"/>
                          <a:cs typeface="+mn-cs"/>
                        </a:rPr>
                        <a:t> in header part).</a:t>
                      </a:r>
                    </a:p>
                    <a:p>
                      <a:r>
                        <a:rPr lang="en-US" sz="1400" b="0" i="0" kern="1200" baseline="0" dirty="0" err="1" smtClean="0">
                          <a:solidFill>
                            <a:schemeClr val="dk1"/>
                          </a:solidFill>
                          <a:effectLst/>
                          <a:latin typeface="+mn-lt"/>
                          <a:ea typeface="+mn-ea"/>
                          <a:cs typeface="+mn-cs"/>
                        </a:rPr>
                        <a:t>Req</a:t>
                      </a:r>
                      <a:r>
                        <a:rPr lang="en-US" sz="1400" b="0" i="0" kern="1200" baseline="0" dirty="0" smtClean="0">
                          <a:solidFill>
                            <a:schemeClr val="dk1"/>
                          </a:solidFill>
                          <a:effectLst/>
                          <a:latin typeface="+mn-lt"/>
                          <a:ea typeface="+mn-ea"/>
                          <a:cs typeface="+mn-cs"/>
                        </a:rPr>
                        <a:t> send ID = 0: start new session. Res shall send back a ID different from 0 and list of stored pause </a:t>
                      </a:r>
                      <a:r>
                        <a:rPr lang="en-US" sz="1400" b="0" i="0" kern="1200" baseline="0" dirty="0" err="1" smtClean="0">
                          <a:solidFill>
                            <a:schemeClr val="dk1"/>
                          </a:solidFill>
                          <a:effectLst/>
                          <a:latin typeface="+mn-lt"/>
                          <a:ea typeface="+mn-ea"/>
                          <a:cs typeface="+mn-cs"/>
                        </a:rPr>
                        <a:t>SessionID</a:t>
                      </a:r>
                      <a:r>
                        <a:rPr lang="en-US" sz="1400" b="0" i="0" kern="1200" baseline="0" dirty="0" smtClean="0">
                          <a:solidFill>
                            <a:schemeClr val="dk1"/>
                          </a:solidFill>
                          <a:effectLst/>
                          <a:latin typeface="+mn-lt"/>
                          <a:ea typeface="+mn-ea"/>
                          <a:cs typeface="+mn-cs"/>
                        </a:rPr>
                        <a:t>, to be used in current session.</a:t>
                      </a:r>
                    </a:p>
                    <a:p>
                      <a:r>
                        <a:rPr lang="en-US" sz="1400" b="0" i="0" kern="1200" baseline="0" dirty="0" err="1" smtClean="0">
                          <a:solidFill>
                            <a:schemeClr val="dk1"/>
                          </a:solidFill>
                          <a:effectLst/>
                          <a:latin typeface="+mn-lt"/>
                          <a:ea typeface="+mn-ea"/>
                          <a:cs typeface="+mn-cs"/>
                        </a:rPr>
                        <a:t>Req</a:t>
                      </a:r>
                      <a:r>
                        <a:rPr lang="en-US" sz="1400" b="0" i="0" kern="1200" baseline="0" dirty="0" smtClean="0">
                          <a:solidFill>
                            <a:schemeClr val="dk1"/>
                          </a:solidFill>
                          <a:effectLst/>
                          <a:latin typeface="+mn-lt"/>
                          <a:ea typeface="+mn-ea"/>
                          <a:cs typeface="+mn-cs"/>
                        </a:rPr>
                        <a:t> send ID = value of previous session: check if value in stored list, then resume old session(pop id out from stored list) else start new session.</a:t>
                      </a:r>
                      <a:endParaRPr lang="en-US" sz="1400" dirty="0"/>
                    </a:p>
                  </a:txBody>
                  <a:tcPr/>
                </a:tc>
                <a:extLst>
                  <a:ext uri="{0D108BD9-81ED-4DB2-BD59-A6C34878D82A}">
                    <a16:rowId xmlns:a16="http://schemas.microsoft.com/office/drawing/2014/main" val="1606598725"/>
                  </a:ext>
                </a:extLst>
              </a:tr>
              <a:tr h="370840">
                <a:tc vMerge="1">
                  <a:txBody>
                    <a:bodyPr/>
                    <a:lstStyle/>
                    <a:p>
                      <a:endParaRPr lang="en-US"/>
                    </a:p>
                  </a:txBody>
                  <a:tcPr/>
                </a:tc>
                <a:tc>
                  <a:txBody>
                    <a:bodyPr/>
                    <a:lstStyle/>
                    <a:p>
                      <a:r>
                        <a:rPr lang="en-US" sz="1800" dirty="0" err="1" smtClean="0"/>
                        <a:t>ServiceDiscoveryReq</a:t>
                      </a:r>
                      <a:r>
                        <a:rPr lang="en-US" sz="1800" dirty="0" smtClean="0"/>
                        <a:t>[V2G2-194]</a:t>
                      </a:r>
                    </a:p>
                    <a:p>
                      <a:r>
                        <a:rPr lang="en-US" sz="1800" dirty="0" err="1" smtClean="0"/>
                        <a:t>ServiceDiscoveryRes</a:t>
                      </a:r>
                      <a:r>
                        <a:rPr lang="en-US" sz="1800" dirty="0" smtClean="0"/>
                        <a:t>[V2G2-196]</a:t>
                      </a:r>
                    </a:p>
                  </a:txBody>
                  <a:tcPr/>
                </a:tc>
                <a:tc>
                  <a:txBody>
                    <a:bodyPr/>
                    <a:lstStyle/>
                    <a:p>
                      <a:r>
                        <a:rPr lang="en-US" sz="1400" dirty="0" smtClean="0"/>
                        <a:t>EVCC request</a:t>
                      </a:r>
                      <a:r>
                        <a:rPr lang="en-US" sz="1400" baseline="0" dirty="0" smtClean="0"/>
                        <a:t> SECC to send back list of available services and payment option. EVCC can filter service by provide service scope or category.</a:t>
                      </a:r>
                      <a:endParaRPr lang="en-US" sz="1400" dirty="0"/>
                    </a:p>
                  </a:txBody>
                  <a:tcPr/>
                </a:tc>
                <a:extLst>
                  <a:ext uri="{0D108BD9-81ED-4DB2-BD59-A6C34878D82A}">
                    <a16:rowId xmlns:a16="http://schemas.microsoft.com/office/drawing/2014/main" val="4059731394"/>
                  </a:ext>
                </a:extLst>
              </a:tr>
              <a:tr h="370840">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smtClean="0"/>
                        <a:t>ServiceDetailReq</a:t>
                      </a:r>
                      <a:r>
                        <a:rPr lang="en-US" sz="1600" dirty="0" smtClean="0"/>
                        <a:t>[V2G2-198](loop)</a:t>
                      </a:r>
                    </a:p>
                    <a:p>
                      <a:r>
                        <a:rPr lang="en-US" sz="1600" dirty="0" err="1" smtClean="0"/>
                        <a:t>ServiceDetailRes</a:t>
                      </a:r>
                      <a:r>
                        <a:rPr lang="en-US" sz="1600" dirty="0" smtClean="0"/>
                        <a:t>[V2G2-200]</a:t>
                      </a:r>
                    </a:p>
                  </a:txBody>
                  <a:tcPr/>
                </a:tc>
                <a:tc>
                  <a:txBody>
                    <a:bodyPr/>
                    <a:lstStyle/>
                    <a:p>
                      <a:r>
                        <a:rPr lang="en-US" sz="1400" dirty="0" smtClean="0"/>
                        <a:t>EVCC selec</a:t>
                      </a:r>
                      <a:r>
                        <a:rPr lang="en-US" sz="1400" baseline="0" dirty="0" smtClean="0"/>
                        <a:t>t a service(with provided </a:t>
                      </a:r>
                      <a:r>
                        <a:rPr lang="en-US" sz="1400" baseline="0" dirty="0" err="1" smtClean="0"/>
                        <a:t>serviceID</a:t>
                      </a:r>
                      <a:r>
                        <a:rPr lang="en-US" sz="1400" baseline="0" dirty="0" smtClean="0"/>
                        <a:t> from previous </a:t>
                      </a:r>
                      <a:r>
                        <a:rPr lang="en-US" sz="1400" baseline="0" dirty="0" err="1" smtClean="0"/>
                        <a:t>msg</a:t>
                      </a:r>
                      <a:r>
                        <a:rPr lang="en-US" sz="1400" baseline="0" dirty="0" smtClean="0"/>
                        <a:t>) and request SECC to provide service’s parameter list (parameter set = id and parameter name + type + value – could be primitive or physical)</a:t>
                      </a:r>
                      <a:endParaRPr lang="en-US" sz="1400" dirty="0"/>
                    </a:p>
                  </a:txBody>
                  <a:tcPr/>
                </a:tc>
                <a:extLst>
                  <a:ext uri="{0D108BD9-81ED-4DB2-BD59-A6C34878D82A}">
                    <a16:rowId xmlns:a16="http://schemas.microsoft.com/office/drawing/2014/main" val="3491917116"/>
                  </a:ext>
                </a:extLst>
              </a:tr>
              <a:tr h="370840">
                <a:tc vMerge="1">
                  <a:txBody>
                    <a:bodyPr/>
                    <a:lstStyle/>
                    <a:p>
                      <a:endParaRPr lang="en-US"/>
                    </a:p>
                  </a:txBody>
                  <a:tcPr/>
                </a:tc>
                <a:tc>
                  <a:txBody>
                    <a:bodyPr/>
                    <a:lstStyle/>
                    <a:p>
                      <a:r>
                        <a:rPr lang="en-US" sz="1400" dirty="0" err="1" smtClean="0"/>
                        <a:t>PaymentServiceSelectionReq</a:t>
                      </a:r>
                      <a:r>
                        <a:rPr lang="en-US" sz="1400" dirty="0" smtClean="0"/>
                        <a:t>[V2G2-202]</a:t>
                      </a:r>
                    </a:p>
                    <a:p>
                      <a:r>
                        <a:rPr lang="en-US" sz="1400" dirty="0" err="1" smtClean="0"/>
                        <a:t>PaymentServiceSelectionRes</a:t>
                      </a:r>
                      <a:r>
                        <a:rPr lang="en-US" sz="1400" dirty="0" smtClean="0"/>
                        <a:t>[V2G2-203]</a:t>
                      </a:r>
                    </a:p>
                  </a:txBody>
                  <a:tcPr/>
                </a:tc>
                <a:tc>
                  <a:txBody>
                    <a:bodyPr/>
                    <a:lstStyle/>
                    <a:p>
                      <a:r>
                        <a:rPr lang="en-US" sz="1400" dirty="0" smtClean="0"/>
                        <a:t>EVCC select </a:t>
                      </a:r>
                      <a:r>
                        <a:rPr lang="en-US" sz="1400" dirty="0" err="1" smtClean="0"/>
                        <a:t>PaymentOption</a:t>
                      </a:r>
                      <a:r>
                        <a:rPr lang="en-US" sz="1400" dirty="0" smtClean="0"/>
                        <a:t>, Services</a:t>
                      </a:r>
                      <a:r>
                        <a:rPr lang="en-US" sz="1400" baseline="0" dirty="0" smtClean="0"/>
                        <a:t> and related </a:t>
                      </a:r>
                      <a:r>
                        <a:rPr lang="en-US" sz="1400" baseline="0" dirty="0" err="1" smtClean="0"/>
                        <a:t>ParameterSets</a:t>
                      </a:r>
                      <a:r>
                        <a:rPr lang="en-US" sz="1400" baseline="0" dirty="0" smtClean="0"/>
                        <a:t> (information receive from previous </a:t>
                      </a:r>
                      <a:r>
                        <a:rPr lang="en-US" sz="1400" baseline="0" dirty="0" err="1" smtClean="0"/>
                        <a:t>ServiceDiscovery</a:t>
                      </a:r>
                      <a:r>
                        <a:rPr lang="en-US" sz="1400" baseline="0" dirty="0" smtClean="0"/>
                        <a:t>/</a:t>
                      </a:r>
                      <a:r>
                        <a:rPr lang="en-US" sz="1400" baseline="0" dirty="0" err="1" smtClean="0"/>
                        <a:t>ServiceDetail</a:t>
                      </a:r>
                      <a:r>
                        <a:rPr lang="en-US" sz="1400" baseline="0" dirty="0" smtClean="0"/>
                        <a:t> </a:t>
                      </a:r>
                      <a:r>
                        <a:rPr lang="en-US" sz="1400" baseline="0" dirty="0" err="1" smtClean="0"/>
                        <a:t>msg</a:t>
                      </a:r>
                      <a:r>
                        <a:rPr lang="en-US" sz="1400" baseline="0" dirty="0" smtClean="0"/>
                        <a:t>).</a:t>
                      </a:r>
                      <a:endParaRPr lang="en-US" sz="1400" dirty="0"/>
                    </a:p>
                  </a:txBody>
                  <a:tcPr/>
                </a:tc>
                <a:extLst>
                  <a:ext uri="{0D108BD9-81ED-4DB2-BD59-A6C34878D82A}">
                    <a16:rowId xmlns:a16="http://schemas.microsoft.com/office/drawing/2014/main" val="1039936342"/>
                  </a:ext>
                </a:extLst>
              </a:tr>
              <a:tr h="370840">
                <a:tc vMerge="1">
                  <a:txBody>
                    <a:bodyPr/>
                    <a:lstStyle/>
                    <a:p>
                      <a:endParaRPr lang="en-US" dirty="0"/>
                    </a:p>
                  </a:txBody>
                  <a:tcPr/>
                </a:tc>
                <a:tc>
                  <a:txBody>
                    <a:bodyPr/>
                    <a:lstStyle/>
                    <a:p>
                      <a:r>
                        <a:rPr lang="en-US" sz="1400" dirty="0" err="1" smtClean="0"/>
                        <a:t>CertificateUpdateReq</a:t>
                      </a:r>
                      <a:r>
                        <a:rPr lang="en-US" sz="1400" dirty="0" smtClean="0"/>
                        <a:t>/Res</a:t>
                      </a:r>
                    </a:p>
                    <a:p>
                      <a:r>
                        <a:rPr lang="en-US" sz="1400" dirty="0" err="1" smtClean="0"/>
                        <a:t>CertificateInstallationReq</a:t>
                      </a:r>
                      <a:r>
                        <a:rPr lang="en-US" sz="1400" dirty="0" smtClean="0"/>
                        <a:t>/Res</a:t>
                      </a:r>
                    </a:p>
                    <a:p>
                      <a:r>
                        <a:rPr lang="en-US" sz="1400" dirty="0" err="1" smtClean="0"/>
                        <a:t>PaymentDetailsReq</a:t>
                      </a:r>
                      <a:r>
                        <a:rPr lang="en-US" sz="1400" dirty="0" smtClean="0"/>
                        <a:t>/Res</a:t>
                      </a:r>
                      <a:endParaRPr lang="en-US" sz="1400" dirty="0"/>
                    </a:p>
                  </a:txBody>
                  <a:tcPr/>
                </a:tc>
                <a:tc>
                  <a:txBody>
                    <a:bodyPr/>
                    <a:lstStyle/>
                    <a:p>
                      <a:r>
                        <a:rPr lang="en-US" sz="1400" dirty="0" smtClean="0"/>
                        <a:t>T.B.D</a:t>
                      </a:r>
                      <a:r>
                        <a:rPr lang="en-US" sz="1400" baseline="0" dirty="0" smtClean="0"/>
                        <a:t> (current charging station doesn’t support </a:t>
                      </a:r>
                      <a:r>
                        <a:rPr lang="en-US" sz="1400" baseline="0" dirty="0" err="1" smtClean="0"/>
                        <a:t>Plug&amp;Charge</a:t>
                      </a:r>
                      <a:r>
                        <a:rPr lang="en-US" sz="1400" baseline="0" dirty="0" smtClean="0"/>
                        <a:t> -&gt; these </a:t>
                      </a:r>
                      <a:r>
                        <a:rPr lang="en-US" sz="1400" baseline="0" dirty="0" err="1" smtClean="0"/>
                        <a:t>msg</a:t>
                      </a:r>
                      <a:r>
                        <a:rPr lang="en-US" sz="1400" baseline="0" dirty="0" smtClean="0"/>
                        <a:t> pair is not used)</a:t>
                      </a:r>
                      <a:endParaRPr lang="en-US" sz="1400" dirty="0"/>
                    </a:p>
                  </a:txBody>
                  <a:tcPr/>
                </a:tc>
                <a:extLst>
                  <a:ext uri="{0D108BD9-81ED-4DB2-BD59-A6C34878D82A}">
                    <a16:rowId xmlns:a16="http://schemas.microsoft.com/office/drawing/2014/main" val="1008058158"/>
                  </a:ext>
                </a:extLst>
              </a:tr>
            </a:tbl>
          </a:graphicData>
        </a:graphic>
      </p:graphicFrame>
    </p:spTree>
    <p:extLst>
      <p:ext uri="{BB962C8B-B14F-4D97-AF65-F5344CB8AC3E}">
        <p14:creationId xmlns:p14="http://schemas.microsoft.com/office/powerpoint/2010/main" val="194363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a:t>
            </a:r>
            <a:r>
              <a:rPr lang="en-US" dirty="0" smtClean="0"/>
              <a:t>v2g </a:t>
            </a:r>
            <a:r>
              <a:rPr lang="en-US" dirty="0"/>
              <a:t>message SEQUENCE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925414"/>
              </p:ext>
            </p:extLst>
          </p:nvPr>
        </p:nvGraphicFramePr>
        <p:xfrm>
          <a:off x="581025" y="1593850"/>
          <a:ext cx="11029950" cy="4409361"/>
        </p:xfrm>
        <a:graphic>
          <a:graphicData uri="http://schemas.openxmlformats.org/drawingml/2006/table">
            <a:tbl>
              <a:tblPr firstRow="1" bandRow="1">
                <a:tableStyleId>{5C22544A-7EE6-4342-B048-85BDC9FD1C3A}</a:tableStyleId>
              </a:tblPr>
              <a:tblGrid>
                <a:gridCol w="1886753">
                  <a:extLst>
                    <a:ext uri="{9D8B030D-6E8A-4147-A177-3AD203B41FA5}">
                      <a16:colId xmlns:a16="http://schemas.microsoft.com/office/drawing/2014/main" val="977274170"/>
                    </a:ext>
                  </a:extLst>
                </a:gridCol>
                <a:gridCol w="3393195">
                  <a:extLst>
                    <a:ext uri="{9D8B030D-6E8A-4147-A177-3AD203B41FA5}">
                      <a16:colId xmlns:a16="http://schemas.microsoft.com/office/drawing/2014/main" val="507033118"/>
                    </a:ext>
                  </a:extLst>
                </a:gridCol>
                <a:gridCol w="5750002">
                  <a:extLst>
                    <a:ext uri="{9D8B030D-6E8A-4147-A177-3AD203B41FA5}">
                      <a16:colId xmlns:a16="http://schemas.microsoft.com/office/drawing/2014/main" val="3419184765"/>
                    </a:ext>
                  </a:extLst>
                </a:gridCol>
              </a:tblGrid>
              <a:tr h="577229">
                <a:tc>
                  <a:txBody>
                    <a:bodyPr/>
                    <a:lstStyle/>
                    <a:p>
                      <a:r>
                        <a:rPr lang="en-US" dirty="0" smtClean="0"/>
                        <a:t>Phase</a:t>
                      </a:r>
                      <a:endParaRPr lang="en-US" dirty="0"/>
                    </a:p>
                  </a:txBody>
                  <a:tcPr/>
                </a:tc>
                <a:tc>
                  <a:txBody>
                    <a:bodyPr/>
                    <a:lstStyle/>
                    <a:p>
                      <a:r>
                        <a:rPr lang="en-US" dirty="0" smtClean="0"/>
                        <a:t>Message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902836990"/>
                  </a:ext>
                </a:extLst>
              </a:tr>
              <a:tr h="920464">
                <a:tc rowSpan="2">
                  <a:txBody>
                    <a:bodyPr/>
                    <a:lstStyle/>
                    <a:p>
                      <a:r>
                        <a:rPr lang="en-US" dirty="0" smtClean="0"/>
                        <a:t>Initialization (B2)</a:t>
                      </a:r>
                      <a:endParaRPr lang="en-US" dirty="0"/>
                    </a:p>
                  </a:txBody>
                  <a:tcPr/>
                </a:tc>
                <a:tc>
                  <a:txBody>
                    <a:bodyPr/>
                    <a:lstStyle/>
                    <a:p>
                      <a:r>
                        <a:rPr lang="en-US" dirty="0" err="1" smtClean="0"/>
                        <a:t>AuthorizationReq</a:t>
                      </a:r>
                      <a:endParaRPr lang="en-US" dirty="0" smtClean="0"/>
                    </a:p>
                    <a:p>
                      <a:r>
                        <a:rPr lang="en-US" dirty="0" err="1" smtClean="0"/>
                        <a:t>AuthorizationRes</a:t>
                      </a:r>
                      <a:r>
                        <a:rPr lang="en-US" smtClean="0"/>
                        <a:t>[V2G2-213]</a:t>
                      </a:r>
                      <a:endParaRPr lang="en-US" dirty="0" smtClean="0"/>
                    </a:p>
                    <a:p>
                      <a:r>
                        <a:rPr lang="en-US" dirty="0" smtClean="0"/>
                        <a:t>(loop)</a:t>
                      </a:r>
                    </a:p>
                  </a:txBody>
                  <a:tcPr/>
                </a:tc>
                <a:tc>
                  <a:txBody>
                    <a:bodyPr/>
                    <a:lstStyle/>
                    <a:p>
                      <a:r>
                        <a:rPr lang="en-US" sz="1400" dirty="0" smtClean="0"/>
                        <a:t>EVCC request authorization(empty </a:t>
                      </a:r>
                      <a:r>
                        <a:rPr lang="en-US" sz="1400" dirty="0" err="1" smtClean="0"/>
                        <a:t>msg</a:t>
                      </a:r>
                      <a:r>
                        <a:rPr lang="en-US" sz="1400" baseline="0" dirty="0" smtClean="0"/>
                        <a:t> in case EIM). SECC shall return status </a:t>
                      </a:r>
                      <a:r>
                        <a:rPr lang="en-US" sz="1400" baseline="0" dirty="0" err="1" smtClean="0"/>
                        <a:t>Ongoing_WaitingForCustomerInteraction</a:t>
                      </a:r>
                      <a:r>
                        <a:rPr lang="en-US" sz="1400" baseline="0" dirty="0" smtClean="0"/>
                        <a:t> when customer hasn’t provide EIM authorized info (RFID, phone app interact).</a:t>
                      </a:r>
                      <a:endParaRPr lang="en-US" sz="1400" dirty="0"/>
                    </a:p>
                  </a:txBody>
                  <a:tcPr/>
                </a:tc>
                <a:extLst>
                  <a:ext uri="{0D108BD9-81ED-4DB2-BD59-A6C34878D82A}">
                    <a16:rowId xmlns:a16="http://schemas.microsoft.com/office/drawing/2014/main" val="26147531"/>
                  </a:ext>
                </a:extLst>
              </a:tr>
              <a:tr h="2911668">
                <a:tc vMerge="1">
                  <a:txBody>
                    <a:bodyPr/>
                    <a:lstStyle/>
                    <a:p>
                      <a:endParaRPr lang="en-US" dirty="0"/>
                    </a:p>
                  </a:txBody>
                  <a:tcPr/>
                </a:tc>
                <a:tc>
                  <a:txBody>
                    <a:bodyPr/>
                    <a:lstStyle/>
                    <a:p>
                      <a:r>
                        <a:rPr lang="en-US" sz="1400" dirty="0" err="1" smtClean="0"/>
                        <a:t>ChargeParameterDiscoveryReq</a:t>
                      </a:r>
                      <a:r>
                        <a:rPr lang="en-US" sz="1400" dirty="0" smtClean="0"/>
                        <a:t>[V2G2-216]</a:t>
                      </a:r>
                    </a:p>
                    <a:p>
                      <a:r>
                        <a:rPr lang="en-US" sz="1400" dirty="0" err="1" smtClean="0"/>
                        <a:t>ChargeParameterDiscoveryRes</a:t>
                      </a:r>
                      <a:r>
                        <a:rPr lang="en-US" sz="1400" dirty="0" smtClean="0"/>
                        <a:t>[V2G2-220]</a:t>
                      </a:r>
                    </a:p>
                    <a:p>
                      <a:r>
                        <a:rPr lang="en-US" sz="1400" dirty="0" smtClean="0"/>
                        <a:t>(loop)</a:t>
                      </a:r>
                      <a:endParaRPr lang="en-US" sz="1400" dirty="0"/>
                    </a:p>
                  </a:txBody>
                  <a:tcPr/>
                </a:tc>
                <a:tc>
                  <a:txBody>
                    <a:bodyPr/>
                    <a:lstStyle/>
                    <a:p>
                      <a:r>
                        <a:rPr lang="en-US" sz="1400" dirty="0" smtClean="0"/>
                        <a:t>Negotiate</a:t>
                      </a:r>
                      <a:r>
                        <a:rPr lang="en-US" sz="1400" baseline="0" dirty="0" smtClean="0"/>
                        <a:t> charging parameters that </a:t>
                      </a:r>
                      <a:r>
                        <a:rPr lang="en-US" sz="1400" b="1" baseline="0" dirty="0" smtClean="0"/>
                        <a:t>precede the energy delivery or</a:t>
                      </a:r>
                      <a:r>
                        <a:rPr lang="en-US" sz="1400" baseline="0" dirty="0" smtClean="0"/>
                        <a:t> can be </a:t>
                      </a:r>
                      <a:r>
                        <a:rPr lang="en-US" sz="1400" b="1" baseline="0" dirty="0" smtClean="0"/>
                        <a:t>engaged during energy delivery phase</a:t>
                      </a:r>
                      <a:r>
                        <a:rPr lang="en-US" sz="1400" baseline="0" dirty="0" smtClean="0"/>
                        <a:t>.</a:t>
                      </a:r>
                    </a:p>
                    <a:p>
                      <a:r>
                        <a:rPr lang="en-US" sz="1400" baseline="0" dirty="0" smtClean="0"/>
                        <a:t>EV shall indirectly negotiate with CSO to ensure that the client will be satisfied while at the same time ensuring that the energy will effectively be available and fall within the capacity of power supply grid at the local level</a:t>
                      </a:r>
                    </a:p>
                    <a:p>
                      <a:r>
                        <a:rPr lang="en-US" sz="1400" baseline="0" dirty="0" smtClean="0"/>
                        <a:t>(private network) and at the regional level (public network)</a:t>
                      </a:r>
                    </a:p>
                    <a:p>
                      <a:pPr marL="285750" indent="-285750">
                        <a:buFontTx/>
                        <a:buChar char="-"/>
                      </a:pPr>
                      <a:r>
                        <a:rPr lang="en-US" sz="1400" dirty="0" smtClean="0"/>
                        <a:t>EV:</a:t>
                      </a:r>
                      <a:r>
                        <a:rPr lang="en-US" sz="1400" baseline="0" dirty="0" smtClean="0"/>
                        <a:t> </a:t>
                      </a:r>
                      <a:r>
                        <a:rPr lang="en-US" sz="1400" dirty="0" smtClean="0"/>
                        <a:t>estimated energy amounts for recharging the vehicle, capabilities of the EV charging system and the point in time the vehicle operator intends to leave the EVSE</a:t>
                      </a:r>
                    </a:p>
                    <a:p>
                      <a:pPr marL="285750" indent="-285750">
                        <a:buFontTx/>
                        <a:buChar char="-"/>
                      </a:pPr>
                      <a:r>
                        <a:rPr lang="en-US" sz="1400" dirty="0" smtClean="0"/>
                        <a:t>CS:</a:t>
                      </a:r>
                      <a:r>
                        <a:rPr lang="en-US" sz="1400" baseline="0" dirty="0" smtClean="0"/>
                        <a:t> applicable charge parameters from the grid’s perspective, optionally includes further information on cost over time, cost over demand, cost over consumption or a combination of these.</a:t>
                      </a:r>
                      <a:endParaRPr lang="en-US" sz="1400" dirty="0"/>
                    </a:p>
                  </a:txBody>
                  <a:tcPr/>
                </a:tc>
                <a:extLst>
                  <a:ext uri="{0D108BD9-81ED-4DB2-BD59-A6C34878D82A}">
                    <a16:rowId xmlns:a16="http://schemas.microsoft.com/office/drawing/2014/main" val="3903686419"/>
                  </a:ext>
                </a:extLst>
              </a:tr>
            </a:tbl>
          </a:graphicData>
        </a:graphic>
      </p:graphicFrame>
      <p:pic>
        <p:nvPicPr>
          <p:cNvPr id="3" name="Picture 2"/>
          <p:cNvPicPr>
            <a:picLocks noChangeAspect="1"/>
          </p:cNvPicPr>
          <p:nvPr/>
        </p:nvPicPr>
        <p:blipFill>
          <a:blip r:embed="rId3"/>
          <a:stretch>
            <a:fillRect/>
          </a:stretch>
        </p:blipFill>
        <p:spPr>
          <a:xfrm>
            <a:off x="12430291" y="-566305"/>
            <a:ext cx="9220200" cy="5648325"/>
          </a:xfrm>
          <a:prstGeom prst="rect">
            <a:avLst/>
          </a:prstGeom>
        </p:spPr>
      </p:pic>
      <p:pic>
        <p:nvPicPr>
          <p:cNvPr id="5" name="Picture 4"/>
          <p:cNvPicPr>
            <a:picLocks noChangeAspect="1"/>
          </p:cNvPicPr>
          <p:nvPr/>
        </p:nvPicPr>
        <p:blipFill>
          <a:blip r:embed="rId4"/>
          <a:stretch>
            <a:fillRect/>
          </a:stretch>
        </p:blipFill>
        <p:spPr>
          <a:xfrm>
            <a:off x="12430291" y="5082020"/>
            <a:ext cx="9477375" cy="7086600"/>
          </a:xfrm>
          <a:prstGeom prst="rect">
            <a:avLst/>
          </a:prstGeom>
        </p:spPr>
      </p:pic>
      <p:pic>
        <p:nvPicPr>
          <p:cNvPr id="6" name="Picture 5"/>
          <p:cNvPicPr>
            <a:picLocks noChangeAspect="1"/>
          </p:cNvPicPr>
          <p:nvPr/>
        </p:nvPicPr>
        <p:blipFill>
          <a:blip r:embed="rId5"/>
          <a:stretch>
            <a:fillRect/>
          </a:stretch>
        </p:blipFill>
        <p:spPr>
          <a:xfrm>
            <a:off x="21985725" y="7121764"/>
            <a:ext cx="5210175" cy="1447800"/>
          </a:xfrm>
          <a:prstGeom prst="rect">
            <a:avLst/>
          </a:prstGeom>
        </p:spPr>
      </p:pic>
      <p:pic>
        <p:nvPicPr>
          <p:cNvPr id="7" name="Picture 6"/>
          <p:cNvPicPr>
            <a:picLocks noChangeAspect="1"/>
          </p:cNvPicPr>
          <p:nvPr/>
        </p:nvPicPr>
        <p:blipFill>
          <a:blip r:embed="rId6"/>
          <a:stretch>
            <a:fillRect/>
          </a:stretch>
        </p:blipFill>
        <p:spPr>
          <a:xfrm>
            <a:off x="21985725" y="8569564"/>
            <a:ext cx="5943600" cy="2238375"/>
          </a:xfrm>
          <a:prstGeom prst="rect">
            <a:avLst/>
          </a:prstGeom>
        </p:spPr>
      </p:pic>
      <p:pic>
        <p:nvPicPr>
          <p:cNvPr id="8" name="Picture 7"/>
          <p:cNvPicPr>
            <a:picLocks noChangeAspect="1"/>
          </p:cNvPicPr>
          <p:nvPr/>
        </p:nvPicPr>
        <p:blipFill>
          <a:blip r:embed="rId7"/>
          <a:stretch>
            <a:fillRect/>
          </a:stretch>
        </p:blipFill>
        <p:spPr>
          <a:xfrm>
            <a:off x="21985725" y="789319"/>
            <a:ext cx="5343525" cy="3228975"/>
          </a:xfrm>
          <a:prstGeom prst="rect">
            <a:avLst/>
          </a:prstGeom>
        </p:spPr>
      </p:pic>
      <p:pic>
        <p:nvPicPr>
          <p:cNvPr id="9" name="Picture 8"/>
          <p:cNvPicPr>
            <a:picLocks noChangeAspect="1"/>
          </p:cNvPicPr>
          <p:nvPr/>
        </p:nvPicPr>
        <p:blipFill>
          <a:blip r:embed="rId8"/>
          <a:stretch>
            <a:fillRect/>
          </a:stretch>
        </p:blipFill>
        <p:spPr>
          <a:xfrm>
            <a:off x="21995250" y="4112704"/>
            <a:ext cx="5934075" cy="2914650"/>
          </a:xfrm>
          <a:prstGeom prst="rect">
            <a:avLst/>
          </a:prstGeom>
        </p:spPr>
      </p:pic>
    </p:spTree>
    <p:extLst>
      <p:ext uri="{BB962C8B-B14F-4D97-AF65-F5344CB8AC3E}">
        <p14:creationId xmlns:p14="http://schemas.microsoft.com/office/powerpoint/2010/main" val="118541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a:t>
            </a:r>
            <a:r>
              <a:rPr lang="en-US" dirty="0" smtClean="0"/>
              <a:t>v2g </a:t>
            </a:r>
            <a:r>
              <a:rPr lang="en-US" dirty="0"/>
              <a:t>message SEQUENCE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6272324"/>
              </p:ext>
            </p:extLst>
          </p:nvPr>
        </p:nvGraphicFramePr>
        <p:xfrm>
          <a:off x="581025" y="1593850"/>
          <a:ext cx="11029950" cy="4272280"/>
        </p:xfrm>
        <a:graphic>
          <a:graphicData uri="http://schemas.openxmlformats.org/drawingml/2006/table">
            <a:tbl>
              <a:tblPr firstRow="1" bandRow="1">
                <a:tableStyleId>{5C22544A-7EE6-4342-B048-85BDC9FD1C3A}</a:tableStyleId>
              </a:tblPr>
              <a:tblGrid>
                <a:gridCol w="1886753">
                  <a:extLst>
                    <a:ext uri="{9D8B030D-6E8A-4147-A177-3AD203B41FA5}">
                      <a16:colId xmlns:a16="http://schemas.microsoft.com/office/drawing/2014/main" val="977274170"/>
                    </a:ext>
                  </a:extLst>
                </a:gridCol>
                <a:gridCol w="3393195">
                  <a:extLst>
                    <a:ext uri="{9D8B030D-6E8A-4147-A177-3AD203B41FA5}">
                      <a16:colId xmlns:a16="http://schemas.microsoft.com/office/drawing/2014/main" val="507033118"/>
                    </a:ext>
                  </a:extLst>
                </a:gridCol>
                <a:gridCol w="5750002">
                  <a:extLst>
                    <a:ext uri="{9D8B030D-6E8A-4147-A177-3AD203B41FA5}">
                      <a16:colId xmlns:a16="http://schemas.microsoft.com/office/drawing/2014/main" val="3419184765"/>
                    </a:ext>
                  </a:extLst>
                </a:gridCol>
              </a:tblGrid>
              <a:tr h="370840">
                <a:tc>
                  <a:txBody>
                    <a:bodyPr/>
                    <a:lstStyle/>
                    <a:p>
                      <a:r>
                        <a:rPr lang="en-US" dirty="0" smtClean="0"/>
                        <a:t>Phase</a:t>
                      </a:r>
                      <a:endParaRPr lang="en-US" dirty="0"/>
                    </a:p>
                  </a:txBody>
                  <a:tcPr/>
                </a:tc>
                <a:tc>
                  <a:txBody>
                    <a:bodyPr/>
                    <a:lstStyle/>
                    <a:p>
                      <a:r>
                        <a:rPr lang="en-US" dirty="0" smtClean="0"/>
                        <a:t>Message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902836990"/>
                  </a:ext>
                </a:extLst>
              </a:tr>
              <a:tr h="370840">
                <a:tc rowSpan="2">
                  <a:txBody>
                    <a:bodyPr/>
                    <a:lstStyle/>
                    <a:p>
                      <a:r>
                        <a:rPr lang="en-US" dirty="0" smtClean="0"/>
                        <a:t>Insulation Check &amp; Pre-Charge (C2|D2)</a:t>
                      </a:r>
                      <a:endParaRPr lang="en-US" dirty="0"/>
                    </a:p>
                  </a:txBody>
                  <a:tcPr/>
                </a:tc>
                <a:tc>
                  <a:txBody>
                    <a:bodyPr/>
                    <a:lstStyle/>
                    <a:p>
                      <a:r>
                        <a:rPr lang="en-US" dirty="0" err="1" smtClean="0"/>
                        <a:t>CableCheckReq</a:t>
                      </a:r>
                      <a:r>
                        <a:rPr lang="en-US" dirty="0" smtClean="0"/>
                        <a:t>[V2G2-250]</a:t>
                      </a:r>
                    </a:p>
                    <a:p>
                      <a:r>
                        <a:rPr lang="en-US" dirty="0" err="1" smtClean="0"/>
                        <a:t>CableCheckRes</a:t>
                      </a:r>
                      <a:r>
                        <a:rPr lang="en-US" dirty="0" smtClean="0"/>
                        <a:t>[V2G2-252]</a:t>
                      </a:r>
                    </a:p>
                    <a:p>
                      <a:r>
                        <a:rPr lang="en-US" dirty="0" smtClean="0"/>
                        <a:t>(loop)</a:t>
                      </a:r>
                    </a:p>
                  </a:txBody>
                  <a:tcPr/>
                </a:tc>
                <a:tc>
                  <a:txBody>
                    <a:bodyPr/>
                    <a:lstStyle/>
                    <a:p>
                      <a:r>
                        <a:rPr lang="en-US" sz="1400" dirty="0" smtClean="0"/>
                        <a:t>- EVCC asks for the cable check status of the EVSE and e.g. tells the EVSE if the connector is locked on EV side and if the EV is ready to charge</a:t>
                      </a:r>
                    </a:p>
                    <a:p>
                      <a:r>
                        <a:rPr lang="en-US" sz="1400" dirty="0" smtClean="0"/>
                        <a:t>- SECC sends the </a:t>
                      </a:r>
                      <a:r>
                        <a:rPr lang="en-US" sz="1400" dirty="0" err="1" smtClean="0"/>
                        <a:t>CableCheckRes</a:t>
                      </a:r>
                      <a:r>
                        <a:rPr lang="en-US" sz="1400" dirty="0" smtClean="0"/>
                        <a:t> informing the EVCC about result of cable check and EVSE status</a:t>
                      </a:r>
                    </a:p>
                    <a:p>
                      <a:r>
                        <a:rPr lang="en-US" sz="1400" dirty="0" smtClean="0"/>
                        <a:t>-</a:t>
                      </a:r>
                      <a:r>
                        <a:rPr lang="en-US" sz="1400" baseline="0" dirty="0" smtClean="0"/>
                        <a:t> Insulation check process request by EV to CS, CS execute check on system and report status.</a:t>
                      </a:r>
                      <a:endParaRPr lang="en-US" sz="1400" dirty="0"/>
                    </a:p>
                  </a:txBody>
                  <a:tcPr/>
                </a:tc>
                <a:extLst>
                  <a:ext uri="{0D108BD9-81ED-4DB2-BD59-A6C34878D82A}">
                    <a16:rowId xmlns:a16="http://schemas.microsoft.com/office/drawing/2014/main" val="1606598725"/>
                  </a:ext>
                </a:extLst>
              </a:tr>
              <a:tr h="370840">
                <a:tc vMerge="1">
                  <a:txBody>
                    <a:bodyPr/>
                    <a:lstStyle/>
                    <a:p>
                      <a:endParaRPr lang="en-US" dirty="0"/>
                    </a:p>
                  </a:txBody>
                  <a:tcPr/>
                </a:tc>
                <a:tc>
                  <a:txBody>
                    <a:bodyPr/>
                    <a:lstStyle/>
                    <a:p>
                      <a:r>
                        <a:rPr lang="en-US" dirty="0" err="1" smtClean="0"/>
                        <a:t>PreChargeReq</a:t>
                      </a:r>
                      <a:r>
                        <a:rPr lang="en-US" dirty="0" smtClean="0"/>
                        <a:t>[V2G2-254]</a:t>
                      </a:r>
                    </a:p>
                    <a:p>
                      <a:r>
                        <a:rPr lang="en-US" dirty="0" err="1" smtClean="0"/>
                        <a:t>PreChargeRes</a:t>
                      </a:r>
                      <a:r>
                        <a:rPr lang="en-US" dirty="0" smtClean="0"/>
                        <a:t>[V2G2-256]</a:t>
                      </a:r>
                    </a:p>
                    <a:p>
                      <a:r>
                        <a:rPr lang="en-US" dirty="0" smtClean="0"/>
                        <a:t>(loop)</a:t>
                      </a:r>
                    </a:p>
                  </a:txBody>
                  <a:tcPr/>
                </a:tc>
                <a:tc>
                  <a:txBody>
                    <a:bodyPr/>
                    <a:lstStyle/>
                    <a:p>
                      <a:r>
                        <a:rPr lang="en-US" sz="1400" dirty="0" smtClean="0"/>
                        <a:t>- EVCC start the Pre Charge process from EV side</a:t>
                      </a:r>
                    </a:p>
                    <a:p>
                      <a:r>
                        <a:rPr lang="en-US" sz="1400" dirty="0" smtClean="0"/>
                        <a:t>- SECC informing the EV about the EVSE status and the present EVSE output voltage.</a:t>
                      </a:r>
                    </a:p>
                    <a:p>
                      <a:r>
                        <a:rPr lang="en-US" sz="1400" dirty="0" smtClean="0"/>
                        <a:t>- EV request CS provide</a:t>
                      </a:r>
                      <a:r>
                        <a:rPr lang="en-US" sz="1400" baseline="0" dirty="0" smtClean="0"/>
                        <a:t> target Voltage level, current value(2A) to measure the responsive time and verify current/voltage ripple/slew rate</a:t>
                      </a:r>
                      <a:endParaRPr lang="en-US" sz="1400" dirty="0"/>
                    </a:p>
                  </a:txBody>
                  <a:tcPr/>
                </a:tc>
                <a:extLst>
                  <a:ext uri="{0D108BD9-81ED-4DB2-BD59-A6C34878D82A}">
                    <a16:rowId xmlns:a16="http://schemas.microsoft.com/office/drawing/2014/main" val="100805815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Energy Transfer(C2|D2)</a:t>
                      </a:r>
                    </a:p>
                  </a:txBody>
                  <a:tcPr/>
                </a:tc>
                <a:tc>
                  <a:txBody>
                    <a:bodyPr/>
                    <a:lstStyle/>
                    <a:p>
                      <a:r>
                        <a:rPr lang="en-US" dirty="0" err="1" smtClean="0"/>
                        <a:t>PowerDeliveryReq</a:t>
                      </a:r>
                      <a:r>
                        <a:rPr lang="en-US" dirty="0" smtClean="0"/>
                        <a:t>[V2G2-222]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PowerDeliveryRes</a:t>
                      </a:r>
                      <a:r>
                        <a:rPr lang="en-US" dirty="0" smtClean="0"/>
                        <a:t>[V2G2-223]</a:t>
                      </a:r>
                    </a:p>
                  </a:txBody>
                  <a:tcPr/>
                </a:tc>
                <a:tc>
                  <a:txBody>
                    <a:bodyPr/>
                    <a:lstStyle/>
                    <a:p>
                      <a:r>
                        <a:rPr lang="en-US" sz="1400" b="0" i="0" kern="1200" dirty="0" err="1" smtClean="0">
                          <a:solidFill>
                            <a:schemeClr val="dk1"/>
                          </a:solidFill>
                          <a:effectLst/>
                          <a:latin typeface="+mn-lt"/>
                          <a:ea typeface="+mn-ea"/>
                          <a:cs typeface="+mn-cs"/>
                        </a:rPr>
                        <a:t>Msg</a:t>
                      </a:r>
                      <a:r>
                        <a:rPr lang="en-US" sz="1400" b="0" i="0" kern="1200" dirty="0" smtClean="0">
                          <a:solidFill>
                            <a:schemeClr val="dk1"/>
                          </a:solidFill>
                          <a:effectLst/>
                          <a:latin typeface="+mn-lt"/>
                          <a:ea typeface="+mn-ea"/>
                          <a:cs typeface="+mn-cs"/>
                        </a:rPr>
                        <a:t> exchange marks the point in time when the EVSE provides voltage to its output power outlet and the EV can start to recharge its battery.</a:t>
                      </a:r>
                      <a:r>
                        <a:rPr lang="en-US" sz="1400" dirty="0" smtClean="0"/>
                        <a:t> </a:t>
                      </a:r>
                    </a:p>
                    <a:p>
                      <a:pPr marL="285750" indent="-285750">
                        <a:buFontTx/>
                        <a:buChar char="-"/>
                      </a:pPr>
                      <a:r>
                        <a:rPr lang="en-US" sz="1400" dirty="0" smtClean="0"/>
                        <a:t>EVCC</a:t>
                      </a:r>
                      <a:r>
                        <a:rPr lang="en-US" sz="1400" baseline="0" dirty="0" smtClean="0"/>
                        <a:t> select </a:t>
                      </a:r>
                      <a:r>
                        <a:rPr lang="en-US" sz="1400" baseline="0" dirty="0" err="1" smtClean="0"/>
                        <a:t>ScheduleID</a:t>
                      </a:r>
                      <a:r>
                        <a:rPr lang="en-US" sz="1400" baseline="0" dirty="0" smtClean="0"/>
                        <a:t>, </a:t>
                      </a:r>
                      <a:r>
                        <a:rPr lang="en-US" sz="1400" baseline="0" dirty="0" err="1" smtClean="0"/>
                        <a:t>ChargeProgess</a:t>
                      </a:r>
                      <a:r>
                        <a:rPr lang="en-US" sz="1400" baseline="0" dirty="0" smtClean="0"/>
                        <a:t> status(start/stop/renegotiate), Charging Profile of EV</a:t>
                      </a:r>
                    </a:p>
                    <a:p>
                      <a:pPr marL="285750" indent="-285750">
                        <a:buFontTx/>
                        <a:buChar char="-"/>
                      </a:pPr>
                      <a:r>
                        <a:rPr lang="en-US" sz="1400" baseline="0" dirty="0" smtClean="0"/>
                        <a:t>SECC back status of EVSE and response code if </a:t>
                      </a:r>
                      <a:r>
                        <a:rPr lang="en-US" sz="1400" baseline="0" dirty="0" err="1" smtClean="0"/>
                        <a:t>ChargeProfile</a:t>
                      </a:r>
                      <a:r>
                        <a:rPr lang="en-US" sz="1400" baseline="0" dirty="0" smtClean="0"/>
                        <a:t> is valid with Schedule(</a:t>
                      </a:r>
                      <a:r>
                        <a:rPr lang="en-US" sz="1400" baseline="0" dirty="0" err="1" smtClean="0"/>
                        <a:t>PMaxSchedule</a:t>
                      </a:r>
                      <a:r>
                        <a:rPr lang="en-US" sz="1400" baseline="0" dirty="0" smtClean="0"/>
                        <a:t>)</a:t>
                      </a:r>
                      <a:endParaRPr lang="en-US" sz="1400" dirty="0"/>
                    </a:p>
                  </a:txBody>
                  <a:tcPr/>
                </a:tc>
                <a:extLst>
                  <a:ext uri="{0D108BD9-81ED-4DB2-BD59-A6C34878D82A}">
                    <a16:rowId xmlns:a16="http://schemas.microsoft.com/office/drawing/2014/main" val="26147531"/>
                  </a:ext>
                </a:extLst>
              </a:tr>
            </a:tbl>
          </a:graphicData>
        </a:graphic>
      </p:graphicFrame>
      <p:pic>
        <p:nvPicPr>
          <p:cNvPr id="3" name="Picture 2"/>
          <p:cNvPicPr>
            <a:picLocks noChangeAspect="1"/>
          </p:cNvPicPr>
          <p:nvPr/>
        </p:nvPicPr>
        <p:blipFill>
          <a:blip r:embed="rId3"/>
          <a:stretch>
            <a:fillRect/>
          </a:stretch>
        </p:blipFill>
        <p:spPr>
          <a:xfrm>
            <a:off x="12277442" y="2141855"/>
            <a:ext cx="9572625" cy="3724275"/>
          </a:xfrm>
          <a:prstGeom prst="rect">
            <a:avLst/>
          </a:prstGeom>
        </p:spPr>
      </p:pic>
    </p:spTree>
    <p:extLst>
      <p:ext uri="{BB962C8B-B14F-4D97-AF65-F5344CB8AC3E}">
        <p14:creationId xmlns:p14="http://schemas.microsoft.com/office/powerpoint/2010/main" val="280472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a:t>
            </a:r>
            <a:r>
              <a:rPr lang="en-US" dirty="0" smtClean="0"/>
              <a:t>v2g </a:t>
            </a:r>
            <a:r>
              <a:rPr lang="en-US" dirty="0"/>
              <a:t>message SEQUENCE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706022"/>
              </p:ext>
            </p:extLst>
          </p:nvPr>
        </p:nvGraphicFramePr>
        <p:xfrm>
          <a:off x="581025" y="1593850"/>
          <a:ext cx="11029950" cy="3388360"/>
        </p:xfrm>
        <a:graphic>
          <a:graphicData uri="http://schemas.openxmlformats.org/drawingml/2006/table">
            <a:tbl>
              <a:tblPr firstRow="1" bandRow="1">
                <a:tableStyleId>{5C22544A-7EE6-4342-B048-85BDC9FD1C3A}</a:tableStyleId>
              </a:tblPr>
              <a:tblGrid>
                <a:gridCol w="1886753">
                  <a:extLst>
                    <a:ext uri="{9D8B030D-6E8A-4147-A177-3AD203B41FA5}">
                      <a16:colId xmlns:a16="http://schemas.microsoft.com/office/drawing/2014/main" val="977274170"/>
                    </a:ext>
                  </a:extLst>
                </a:gridCol>
                <a:gridCol w="3393195">
                  <a:extLst>
                    <a:ext uri="{9D8B030D-6E8A-4147-A177-3AD203B41FA5}">
                      <a16:colId xmlns:a16="http://schemas.microsoft.com/office/drawing/2014/main" val="507033118"/>
                    </a:ext>
                  </a:extLst>
                </a:gridCol>
                <a:gridCol w="5750002">
                  <a:extLst>
                    <a:ext uri="{9D8B030D-6E8A-4147-A177-3AD203B41FA5}">
                      <a16:colId xmlns:a16="http://schemas.microsoft.com/office/drawing/2014/main" val="3419184765"/>
                    </a:ext>
                  </a:extLst>
                </a:gridCol>
              </a:tblGrid>
              <a:tr h="370840">
                <a:tc>
                  <a:txBody>
                    <a:bodyPr/>
                    <a:lstStyle/>
                    <a:p>
                      <a:r>
                        <a:rPr lang="en-US" dirty="0" smtClean="0"/>
                        <a:t>Phase</a:t>
                      </a:r>
                      <a:endParaRPr lang="en-US" dirty="0"/>
                    </a:p>
                  </a:txBody>
                  <a:tcPr/>
                </a:tc>
                <a:tc>
                  <a:txBody>
                    <a:bodyPr/>
                    <a:lstStyle/>
                    <a:p>
                      <a:r>
                        <a:rPr lang="en-US" dirty="0" smtClean="0"/>
                        <a:t>Message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9028369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Energy Transfer(C2|D2)</a:t>
                      </a:r>
                    </a:p>
                  </a:txBody>
                  <a:tcPr/>
                </a:tc>
                <a:tc>
                  <a:txBody>
                    <a:bodyPr/>
                    <a:lstStyle/>
                    <a:p>
                      <a:r>
                        <a:rPr lang="en-US" dirty="0" err="1" smtClean="0"/>
                        <a:t>CurrentDemandReq</a:t>
                      </a:r>
                      <a:r>
                        <a:rPr lang="en-US" dirty="0" smtClean="0"/>
                        <a:t>[V2G2-258]</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CurrentDemandRes</a:t>
                      </a:r>
                      <a:r>
                        <a:rPr lang="en-US" dirty="0" smtClean="0"/>
                        <a:t>[V2G2-260] (loop)</a:t>
                      </a:r>
                    </a:p>
                  </a:txBody>
                  <a:tcPr/>
                </a:tc>
                <a:tc>
                  <a:txBody>
                    <a:bodyPr/>
                    <a:lstStyle/>
                    <a:p>
                      <a:r>
                        <a:rPr lang="en-US" sz="1400" dirty="0" smtClean="0"/>
                        <a:t>Cyclic exchange of the requested current from EV side is necessary. Also the target voltage and the difference in current and voltages is transferred.</a:t>
                      </a:r>
                    </a:p>
                    <a:p>
                      <a:pPr marL="285750" indent="-285750">
                        <a:buFontTx/>
                        <a:buChar char="-"/>
                      </a:pPr>
                      <a:r>
                        <a:rPr lang="en-US" sz="1400" dirty="0" smtClean="0"/>
                        <a:t>EV:</a:t>
                      </a:r>
                      <a:r>
                        <a:rPr lang="en-US" sz="1400" baseline="0" dirty="0" smtClean="0"/>
                        <a:t> request target voltage and current value, status of EV and battery </a:t>
                      </a:r>
                      <a:r>
                        <a:rPr lang="en-US" sz="1400" baseline="0" dirty="0" err="1" smtClean="0"/>
                        <a:t>SoC</a:t>
                      </a:r>
                      <a:endParaRPr lang="en-US" sz="1400" baseline="0" dirty="0" smtClean="0"/>
                    </a:p>
                    <a:p>
                      <a:pPr marL="285750" indent="-285750">
                        <a:buFontTx/>
                        <a:buChar char="-"/>
                      </a:pPr>
                      <a:r>
                        <a:rPr lang="en-US" sz="1400" baseline="0" dirty="0" smtClean="0"/>
                        <a:t>CS: send back present voltage, current value, EVSE status, Limit(A,V,P) flag and additional info such as meter info and receipt.</a:t>
                      </a:r>
                      <a:endParaRPr lang="en-US" sz="1400" dirty="0"/>
                    </a:p>
                  </a:txBody>
                  <a:tcPr/>
                </a:tc>
                <a:extLst>
                  <a:ext uri="{0D108BD9-81ED-4DB2-BD59-A6C34878D82A}">
                    <a16:rowId xmlns:a16="http://schemas.microsoft.com/office/drawing/2014/main" val="26147531"/>
                  </a:ext>
                </a:extLst>
              </a:tr>
              <a:tr h="370840">
                <a:tc rowSpan="2">
                  <a:txBody>
                    <a:bodyPr/>
                    <a:lstStyle/>
                    <a:p>
                      <a:r>
                        <a:rPr lang="en-US" dirty="0" smtClean="0"/>
                        <a:t>Welded Check</a:t>
                      </a:r>
                    </a:p>
                    <a:p>
                      <a:r>
                        <a:rPr lang="en-US" dirty="0" smtClean="0"/>
                        <a:t>&amp; Unlocking (B1, B2)</a:t>
                      </a:r>
                      <a:endParaRPr lang="en-US" dirty="0"/>
                    </a:p>
                  </a:txBody>
                  <a:tcPr/>
                </a:tc>
                <a:tc>
                  <a:txBody>
                    <a:bodyPr/>
                    <a:lstStyle/>
                    <a:p>
                      <a:r>
                        <a:rPr lang="en-US" dirty="0" err="1" smtClean="0"/>
                        <a:t>WeldingDetectionReq</a:t>
                      </a:r>
                      <a:r>
                        <a:rPr lang="en-US" dirty="0" smtClean="0"/>
                        <a:t>[V2G2-261]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WeldingDetectionRes</a:t>
                      </a:r>
                      <a:r>
                        <a:rPr lang="en-US" dirty="0" smtClean="0"/>
                        <a:t>[V2G2-263]</a:t>
                      </a:r>
                      <a:r>
                        <a:rPr lang="en-US" baseline="0" dirty="0" smtClean="0"/>
                        <a:t> (loop)</a:t>
                      </a:r>
                      <a:endParaRPr lang="en-US" dirty="0" smtClean="0"/>
                    </a:p>
                  </a:txBody>
                  <a:tcPr/>
                </a:tc>
                <a:tc>
                  <a:txBody>
                    <a:bodyPr/>
                    <a:lstStyle/>
                    <a:p>
                      <a:r>
                        <a:rPr lang="en-US" sz="1400" dirty="0" smtClean="0"/>
                        <a:t>Start</a:t>
                      </a:r>
                      <a:r>
                        <a:rPr lang="en-US" sz="1400" baseline="0" dirty="0" smtClean="0"/>
                        <a:t> welding check operation on EV and EVSE side.</a:t>
                      </a:r>
                      <a:endParaRPr lang="en-US" sz="1400" dirty="0"/>
                    </a:p>
                  </a:txBody>
                  <a:tcPr/>
                </a:tc>
                <a:extLst>
                  <a:ext uri="{0D108BD9-81ED-4DB2-BD59-A6C34878D82A}">
                    <a16:rowId xmlns:a16="http://schemas.microsoft.com/office/drawing/2014/main" val="2861000434"/>
                  </a:ext>
                </a:extLst>
              </a:tr>
              <a:tr h="370840">
                <a:tc vMerge="1">
                  <a:txBody>
                    <a:bodyPr/>
                    <a:lstStyle/>
                    <a:p>
                      <a:endParaRPr lang="en-US" dirty="0"/>
                    </a:p>
                  </a:txBody>
                  <a:tcPr/>
                </a:tc>
                <a:tc>
                  <a:txBody>
                    <a:bodyPr/>
                    <a:lstStyle/>
                    <a:p>
                      <a:r>
                        <a:rPr lang="en-US" dirty="0" err="1" smtClean="0"/>
                        <a:t>SessionStopReq</a:t>
                      </a:r>
                      <a:r>
                        <a:rPr lang="en-US" dirty="0" smtClean="0"/>
                        <a:t>[V2G2-239]</a:t>
                      </a:r>
                    </a:p>
                    <a:p>
                      <a:r>
                        <a:rPr lang="en-US" dirty="0" err="1" smtClean="0"/>
                        <a:t>SessionStopRes</a:t>
                      </a:r>
                      <a:r>
                        <a:rPr lang="en-US" dirty="0" smtClean="0"/>
                        <a:t>[V2G2-241]</a:t>
                      </a:r>
                    </a:p>
                  </a:txBody>
                  <a:tcPr/>
                </a:tc>
                <a:tc>
                  <a:txBody>
                    <a:bodyPr/>
                    <a:lstStyle/>
                    <a:p>
                      <a:pPr marL="285750" indent="-285750">
                        <a:buFontTx/>
                        <a:buChar char="-"/>
                      </a:pPr>
                      <a:r>
                        <a:rPr lang="en-US" sz="1400" dirty="0" smtClean="0"/>
                        <a:t>EV request to</a:t>
                      </a:r>
                      <a:r>
                        <a:rPr lang="en-US" sz="1400" baseline="0" dirty="0" smtClean="0"/>
                        <a:t> terminate or pause charging session</a:t>
                      </a:r>
                    </a:p>
                    <a:p>
                      <a:pPr marL="285750" indent="-285750">
                        <a:buFontTx/>
                        <a:buChar char="-"/>
                      </a:pPr>
                      <a:r>
                        <a:rPr lang="en-US" sz="1400" baseline="0" dirty="0" smtClean="0"/>
                        <a:t>EVSE acknowledge by return status and store current session id if request is pause.</a:t>
                      </a:r>
                      <a:endParaRPr lang="en-US" sz="1400" dirty="0"/>
                    </a:p>
                  </a:txBody>
                  <a:tcPr/>
                </a:tc>
                <a:extLst>
                  <a:ext uri="{0D108BD9-81ED-4DB2-BD59-A6C34878D82A}">
                    <a16:rowId xmlns:a16="http://schemas.microsoft.com/office/drawing/2014/main" val="851047618"/>
                  </a:ext>
                </a:extLst>
              </a:tr>
            </a:tbl>
          </a:graphicData>
        </a:graphic>
      </p:graphicFrame>
    </p:spTree>
    <p:extLst>
      <p:ext uri="{BB962C8B-B14F-4D97-AF65-F5344CB8AC3E}">
        <p14:creationId xmlns:p14="http://schemas.microsoft.com/office/powerpoint/2010/main" val="3418937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a:t>
            </a:r>
            <a:r>
              <a:rPr lang="en-US" dirty="0" smtClean="0"/>
              <a:t>SEQUENCE (normal)</a:t>
            </a:r>
            <a:endParaRPr lang="en-US" dirty="0"/>
          </a:p>
        </p:txBody>
      </p:sp>
      <p:pic>
        <p:nvPicPr>
          <p:cNvPr id="7" name="Content Placeholder 6"/>
          <p:cNvPicPr>
            <a:picLocks noGrp="1" noChangeAspect="1"/>
          </p:cNvPicPr>
          <p:nvPr>
            <p:ph idx="1"/>
          </p:nvPr>
        </p:nvPicPr>
        <p:blipFill>
          <a:blip r:embed="rId2"/>
          <a:stretch>
            <a:fillRect/>
          </a:stretch>
        </p:blipFill>
        <p:spPr>
          <a:xfrm>
            <a:off x="6844980" y="1694335"/>
            <a:ext cx="4897255" cy="4265613"/>
          </a:xfrm>
          <a:prstGeom prst="rect">
            <a:avLst/>
          </a:prstGeom>
        </p:spPr>
      </p:pic>
      <p:pic>
        <p:nvPicPr>
          <p:cNvPr id="6" name="Picture 5"/>
          <p:cNvPicPr>
            <a:picLocks noChangeAspect="1"/>
          </p:cNvPicPr>
          <p:nvPr/>
        </p:nvPicPr>
        <p:blipFill>
          <a:blip r:embed="rId3"/>
          <a:stretch>
            <a:fillRect/>
          </a:stretch>
        </p:blipFill>
        <p:spPr>
          <a:xfrm>
            <a:off x="924887" y="1694335"/>
            <a:ext cx="5776996" cy="4379492"/>
          </a:xfrm>
          <a:prstGeom prst="rect">
            <a:avLst/>
          </a:prstGeom>
        </p:spPr>
      </p:pic>
    </p:spTree>
    <p:extLst>
      <p:ext uri="{BB962C8B-B14F-4D97-AF65-F5344CB8AC3E}">
        <p14:creationId xmlns:p14="http://schemas.microsoft.com/office/powerpoint/2010/main" val="2126804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FF33-BC2A-42D5-BD53-594108EC0B5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B6BBCBB-3363-4FCB-A08C-D7F4D0EC8648}"/>
              </a:ext>
            </a:extLst>
          </p:cNvPr>
          <p:cNvSpPr>
            <a:spLocks noGrp="1"/>
          </p:cNvSpPr>
          <p:nvPr>
            <p:ph idx="1"/>
          </p:nvPr>
        </p:nvSpPr>
        <p:spPr/>
        <p:txBody>
          <a:bodyPr>
            <a:normAutofit fontScale="92500" lnSpcReduction="20000"/>
          </a:bodyPr>
          <a:lstStyle/>
          <a:p>
            <a:r>
              <a:rPr lang="en-US" sz="2400" dirty="0"/>
              <a:t>Introduction</a:t>
            </a:r>
          </a:p>
          <a:p>
            <a:r>
              <a:rPr lang="en-US" sz="2400" dirty="0" smtClean="0"/>
              <a:t>System Overview</a:t>
            </a:r>
          </a:p>
          <a:p>
            <a:pPr lvl="1"/>
            <a:r>
              <a:rPr lang="en-US" sz="2200" dirty="0" smtClean="0"/>
              <a:t>Hardware</a:t>
            </a:r>
          </a:p>
          <a:p>
            <a:pPr lvl="1"/>
            <a:r>
              <a:rPr lang="en-US" sz="2200" dirty="0" smtClean="0"/>
              <a:t>OSI communication layer</a:t>
            </a:r>
          </a:p>
          <a:p>
            <a:r>
              <a:rPr lang="en-US" sz="2400" dirty="0" smtClean="0"/>
              <a:t>High Level Communication (ISO15118)</a:t>
            </a:r>
          </a:p>
          <a:p>
            <a:pPr lvl="1"/>
            <a:r>
              <a:rPr lang="en-US" sz="2200" dirty="0" smtClean="0"/>
              <a:t>Synchronization with IEC 61851-1 (Control Pilot state)</a:t>
            </a:r>
          </a:p>
          <a:p>
            <a:pPr lvl="1"/>
            <a:r>
              <a:rPr lang="en-US" sz="2200" dirty="0" smtClean="0"/>
              <a:t>Datalink handling</a:t>
            </a:r>
          </a:p>
          <a:p>
            <a:pPr lvl="1"/>
            <a:r>
              <a:rPr lang="en-US" sz="2200" dirty="0" smtClean="0"/>
              <a:t>Middle layer</a:t>
            </a:r>
          </a:p>
          <a:p>
            <a:pPr lvl="1"/>
            <a:r>
              <a:rPr lang="en-US" sz="2200" dirty="0" smtClean="0"/>
              <a:t>V2G message sequence</a:t>
            </a:r>
          </a:p>
          <a:p>
            <a:pPr lvl="1"/>
            <a:r>
              <a:rPr lang="en-US" sz="2200" dirty="0" smtClean="0"/>
              <a:t>Timing</a:t>
            </a:r>
          </a:p>
          <a:p>
            <a:pPr lvl="1"/>
            <a:r>
              <a:rPr lang="en-US" sz="2200" dirty="0" smtClean="0"/>
              <a:t>Error handling (between HLE, Datalink and CP states)</a:t>
            </a:r>
            <a:endParaRPr lang="en-US" sz="2200" dirty="0"/>
          </a:p>
        </p:txBody>
      </p:sp>
    </p:spTree>
    <p:extLst>
      <p:ext uri="{BB962C8B-B14F-4D97-AF65-F5344CB8AC3E}">
        <p14:creationId xmlns:p14="http://schemas.microsoft.com/office/powerpoint/2010/main" val="3879472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a:t>
            </a:r>
            <a:r>
              <a:rPr lang="en-US" dirty="0" smtClean="0"/>
              <a:t>SEQUENCE (normal)</a:t>
            </a:r>
            <a:endParaRPr lang="en-US" dirty="0"/>
          </a:p>
        </p:txBody>
      </p:sp>
      <p:sp>
        <p:nvSpPr>
          <p:cNvPr id="3" name="Content Placeholder 2"/>
          <p:cNvSpPr>
            <a:spLocks noGrp="1"/>
          </p:cNvSpPr>
          <p:nvPr>
            <p:ph idx="1"/>
          </p:nvPr>
        </p:nvSpPr>
        <p:spPr/>
        <p:txBody>
          <a:bodyPr/>
          <a:lstStyle/>
          <a:p>
            <a:r>
              <a:rPr lang="en-US" dirty="0" smtClean="0"/>
              <a:t>Start charging loop with</a:t>
            </a:r>
            <a:br>
              <a:rPr lang="en-US" dirty="0" smtClean="0"/>
            </a:br>
            <a:r>
              <a:rPr lang="en-US" dirty="0" smtClean="0"/>
              <a:t>EVCC send </a:t>
            </a:r>
            <a:r>
              <a:rPr lang="en-US" dirty="0" err="1" smtClean="0"/>
              <a:t>PowerDeliveryReq</a:t>
            </a:r>
            <a:r>
              <a:rPr lang="en-US" dirty="0" smtClean="0"/>
              <a:t>(start)</a:t>
            </a:r>
          </a:p>
          <a:p>
            <a:endParaRPr lang="en-US" dirty="0"/>
          </a:p>
          <a:p>
            <a:r>
              <a:rPr lang="en-US" dirty="0" smtClean="0"/>
              <a:t>Normal charging loop:</a:t>
            </a:r>
            <a:br>
              <a:rPr lang="en-US" dirty="0" smtClean="0"/>
            </a:br>
            <a:r>
              <a:rPr lang="en-US" dirty="0" smtClean="0"/>
              <a:t>EVCC: </a:t>
            </a:r>
            <a:r>
              <a:rPr lang="en-US" dirty="0" err="1" smtClean="0"/>
              <a:t>CurrentDemandReq</a:t>
            </a:r>
            <a:r>
              <a:rPr lang="en-US" dirty="0" smtClean="0"/>
              <a:t/>
            </a:r>
            <a:br>
              <a:rPr lang="en-US" dirty="0" smtClean="0"/>
            </a:br>
            <a:r>
              <a:rPr lang="en-US" dirty="0" smtClean="0"/>
              <a:t>SECC: </a:t>
            </a:r>
            <a:r>
              <a:rPr lang="en-US" dirty="0" err="1" smtClean="0"/>
              <a:t>CurrentDemandRes</a:t>
            </a:r>
            <a:endParaRPr lang="en-US" dirty="0"/>
          </a:p>
        </p:txBody>
      </p:sp>
      <p:pic>
        <p:nvPicPr>
          <p:cNvPr id="4" name="Picture 3"/>
          <p:cNvPicPr>
            <a:picLocks noChangeAspect="1"/>
          </p:cNvPicPr>
          <p:nvPr/>
        </p:nvPicPr>
        <p:blipFill>
          <a:blip r:embed="rId3"/>
          <a:stretch>
            <a:fillRect/>
          </a:stretch>
        </p:blipFill>
        <p:spPr>
          <a:xfrm>
            <a:off x="4999943" y="1595001"/>
            <a:ext cx="5831341" cy="5262999"/>
          </a:xfrm>
          <a:prstGeom prst="rect">
            <a:avLst/>
          </a:prstGeom>
        </p:spPr>
      </p:pic>
    </p:spTree>
    <p:extLst>
      <p:ext uri="{BB962C8B-B14F-4D97-AF65-F5344CB8AC3E}">
        <p14:creationId xmlns:p14="http://schemas.microsoft.com/office/powerpoint/2010/main" val="714273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a:t>
            </a:r>
            <a:r>
              <a:rPr lang="en-US" dirty="0" smtClean="0"/>
              <a:t>SEQUENCE (normal)</a:t>
            </a:r>
            <a:endParaRPr lang="en-US" dirty="0"/>
          </a:p>
        </p:txBody>
      </p:sp>
      <p:sp>
        <p:nvSpPr>
          <p:cNvPr id="3" name="Content Placeholder 2"/>
          <p:cNvSpPr>
            <a:spLocks noGrp="1"/>
          </p:cNvSpPr>
          <p:nvPr>
            <p:ph idx="1"/>
          </p:nvPr>
        </p:nvSpPr>
        <p:spPr/>
        <p:txBody>
          <a:bodyPr/>
          <a:lstStyle/>
          <a:p>
            <a:r>
              <a:rPr lang="en-US" dirty="0" smtClean="0"/>
              <a:t>End charging process:</a:t>
            </a:r>
            <a:br>
              <a:rPr lang="en-US" dirty="0" smtClean="0"/>
            </a:br>
            <a:r>
              <a:rPr lang="en-US" dirty="0" smtClean="0"/>
              <a:t>EVCC send </a:t>
            </a:r>
            <a:r>
              <a:rPr lang="en-US" dirty="0" err="1" smtClean="0"/>
              <a:t>PowerDeliveryReq</a:t>
            </a:r>
            <a:r>
              <a:rPr lang="en-US" dirty="0" smtClean="0"/>
              <a:t>(stop)</a:t>
            </a:r>
            <a:br>
              <a:rPr lang="en-US" dirty="0" smtClean="0"/>
            </a:br>
            <a:r>
              <a:rPr lang="en-US" dirty="0" smtClean="0"/>
              <a:t>SECC send </a:t>
            </a:r>
            <a:r>
              <a:rPr lang="en-US" dirty="0" err="1" smtClean="0"/>
              <a:t>CurrentDemandRes</a:t>
            </a:r>
            <a:r>
              <a:rPr lang="en-US" dirty="0" smtClean="0"/>
              <a:t>(</a:t>
            </a:r>
            <a:br>
              <a:rPr lang="en-US" dirty="0" smtClean="0"/>
            </a:br>
            <a:r>
              <a:rPr lang="en-US" dirty="0" smtClean="0"/>
              <a:t>parameter </a:t>
            </a:r>
            <a:r>
              <a:rPr lang="en-US" dirty="0" err="1"/>
              <a:t>EVSENotification</a:t>
            </a:r>
            <a:r>
              <a:rPr lang="en-US" dirty="0"/>
              <a:t> </a:t>
            </a:r>
            <a:r>
              <a:rPr lang="en-US" dirty="0" smtClean="0"/>
              <a:t>in</a:t>
            </a:r>
            <a:br>
              <a:rPr lang="en-US" dirty="0" smtClean="0"/>
            </a:br>
            <a:r>
              <a:rPr lang="en-US" dirty="0" err="1" smtClean="0"/>
              <a:t>EVSEStatus</a:t>
            </a:r>
            <a:r>
              <a:rPr lang="en-US" dirty="0" smtClean="0"/>
              <a:t> </a:t>
            </a:r>
            <a:r>
              <a:rPr lang="en-US" dirty="0"/>
              <a:t>is equal to </a:t>
            </a:r>
            <a:r>
              <a:rPr lang="en-US" dirty="0" err="1" smtClean="0"/>
              <a:t>StopCharging</a:t>
            </a:r>
            <a:r>
              <a:rPr lang="en-US" dirty="0" smtClean="0"/>
              <a:t>)</a:t>
            </a:r>
          </a:p>
          <a:p>
            <a:r>
              <a:rPr lang="en-US" dirty="0" err="1" smtClean="0"/>
              <a:t>SessionStopReq</a:t>
            </a:r>
            <a:r>
              <a:rPr lang="en-US" dirty="0" smtClean="0"/>
              <a:t>(terminate)</a:t>
            </a:r>
            <a:endParaRPr lang="en-US" dirty="0"/>
          </a:p>
        </p:txBody>
      </p:sp>
      <p:pic>
        <p:nvPicPr>
          <p:cNvPr id="5" name="Picture 4"/>
          <p:cNvPicPr>
            <a:picLocks noChangeAspect="1"/>
          </p:cNvPicPr>
          <p:nvPr/>
        </p:nvPicPr>
        <p:blipFill>
          <a:blip r:embed="rId3"/>
          <a:stretch>
            <a:fillRect/>
          </a:stretch>
        </p:blipFill>
        <p:spPr>
          <a:xfrm>
            <a:off x="4783590" y="1883477"/>
            <a:ext cx="7153275" cy="3686175"/>
          </a:xfrm>
          <a:prstGeom prst="rect">
            <a:avLst/>
          </a:prstGeom>
        </p:spPr>
      </p:pic>
    </p:spTree>
    <p:extLst>
      <p:ext uri="{BB962C8B-B14F-4D97-AF65-F5344CB8AC3E}">
        <p14:creationId xmlns:p14="http://schemas.microsoft.com/office/powerpoint/2010/main" val="261289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a:t>
            </a:r>
            <a:r>
              <a:rPr lang="en-US" dirty="0" smtClean="0"/>
              <a:t>SEQUENCE (renegotiation)</a:t>
            </a:r>
            <a:endParaRPr lang="en-US" dirty="0"/>
          </a:p>
        </p:txBody>
      </p:sp>
      <p:sp>
        <p:nvSpPr>
          <p:cNvPr id="3" name="Content Placeholder 2"/>
          <p:cNvSpPr>
            <a:spLocks noGrp="1"/>
          </p:cNvSpPr>
          <p:nvPr>
            <p:ph idx="1"/>
          </p:nvPr>
        </p:nvSpPr>
        <p:spPr/>
        <p:txBody>
          <a:bodyPr/>
          <a:lstStyle/>
          <a:p>
            <a:r>
              <a:rPr lang="en-US" dirty="0"/>
              <a:t>To initiate a renegotiation by the SECC, the SECC has to set </a:t>
            </a:r>
            <a:r>
              <a:rPr lang="en-US" dirty="0" err="1">
                <a:solidFill>
                  <a:srgbClr val="FF0000"/>
                </a:solidFill>
              </a:rPr>
              <a:t>EVSENotification</a:t>
            </a:r>
            <a:r>
              <a:rPr lang="en-US" dirty="0">
                <a:solidFill>
                  <a:srgbClr val="FF0000"/>
                </a:solidFill>
              </a:rPr>
              <a:t> in </a:t>
            </a:r>
            <a:r>
              <a:rPr lang="en-US" dirty="0" err="1" smtClean="0">
                <a:solidFill>
                  <a:srgbClr val="FF0000"/>
                </a:solidFill>
              </a:rPr>
              <a:t>EVSEStatus</a:t>
            </a:r>
            <a:r>
              <a:rPr lang="en-US" dirty="0" smtClean="0">
                <a:solidFill>
                  <a:srgbClr val="FF0000"/>
                </a:solidFill>
              </a:rPr>
              <a:t> </a:t>
            </a:r>
            <a:r>
              <a:rPr lang="en-US" dirty="0" smtClean="0"/>
              <a:t>to '</a:t>
            </a:r>
            <a:r>
              <a:rPr lang="en-US" dirty="0" err="1" smtClean="0"/>
              <a:t>ReNegotiation</a:t>
            </a:r>
            <a:r>
              <a:rPr lang="en-US" dirty="0"/>
              <a:t>'. If so, the EVCC shall initiate a renegotiation in a limited time </a:t>
            </a:r>
            <a:endParaRPr lang="en-US" dirty="0" smtClean="0"/>
          </a:p>
          <a:p>
            <a:r>
              <a:rPr lang="en-US" dirty="0"/>
              <a:t>To initiate a renegotiation by the EVCC, the EVCC can decide to perform a renegotiation by </a:t>
            </a:r>
            <a:r>
              <a:rPr lang="en-US" dirty="0" smtClean="0"/>
              <a:t>sending </a:t>
            </a:r>
            <a:r>
              <a:rPr lang="en-US" dirty="0" err="1" smtClean="0"/>
              <a:t>PowerDeliveryReq</a:t>
            </a:r>
            <a:r>
              <a:rPr lang="en-US" dirty="0" smtClean="0"/>
              <a:t> </a:t>
            </a:r>
            <a:r>
              <a:rPr lang="en-US" dirty="0"/>
              <a:t>with parameter </a:t>
            </a:r>
            <a:r>
              <a:rPr lang="en-US" dirty="0" err="1"/>
              <a:t>ChargeProgress</a:t>
            </a:r>
            <a:r>
              <a:rPr lang="en-US" dirty="0"/>
              <a:t> set to ‘Renegotiate’ </a:t>
            </a:r>
            <a:br>
              <a:rPr lang="en-US" dirty="0"/>
            </a:br>
            <a:endParaRPr lang="en-US" dirty="0"/>
          </a:p>
        </p:txBody>
      </p:sp>
    </p:spTree>
    <p:extLst>
      <p:ext uri="{BB962C8B-B14F-4D97-AF65-F5344CB8AC3E}">
        <p14:creationId xmlns:p14="http://schemas.microsoft.com/office/powerpoint/2010/main" val="358982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SEQUENCE (renegotiation</a:t>
            </a:r>
            <a:r>
              <a:rPr lang="en-US" dirty="0" smtClean="0"/>
              <a:t>) - EVCC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1192" y="1594332"/>
            <a:ext cx="5432909" cy="4381925"/>
          </a:xfrm>
          <a:prstGeom prst="rect">
            <a:avLst/>
          </a:prstGeom>
        </p:spPr>
      </p:pic>
      <p:pic>
        <p:nvPicPr>
          <p:cNvPr id="5" name="Picture 4"/>
          <p:cNvPicPr>
            <a:picLocks noChangeAspect="1"/>
          </p:cNvPicPr>
          <p:nvPr/>
        </p:nvPicPr>
        <p:blipFill>
          <a:blip r:embed="rId3"/>
          <a:stretch>
            <a:fillRect/>
          </a:stretch>
        </p:blipFill>
        <p:spPr>
          <a:xfrm>
            <a:off x="6014101" y="1693722"/>
            <a:ext cx="6090813" cy="4608357"/>
          </a:xfrm>
          <a:prstGeom prst="rect">
            <a:avLst/>
          </a:prstGeom>
        </p:spPr>
      </p:pic>
    </p:spTree>
    <p:extLst>
      <p:ext uri="{BB962C8B-B14F-4D97-AF65-F5344CB8AC3E}">
        <p14:creationId xmlns:p14="http://schemas.microsoft.com/office/powerpoint/2010/main" val="46485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SEQUENCE (renegotiation</a:t>
            </a:r>
            <a:r>
              <a:rPr lang="en-US" dirty="0" smtClean="0"/>
              <a:t>) - SECC</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581192" y="1594332"/>
            <a:ext cx="5295900" cy="4610100"/>
          </a:xfrm>
          <a:prstGeom prst="rect">
            <a:avLst/>
          </a:prstGeom>
        </p:spPr>
      </p:pic>
      <p:pic>
        <p:nvPicPr>
          <p:cNvPr id="7" name="Picture 6"/>
          <p:cNvPicPr>
            <a:picLocks noChangeAspect="1"/>
          </p:cNvPicPr>
          <p:nvPr/>
        </p:nvPicPr>
        <p:blipFill>
          <a:blip r:embed="rId3"/>
          <a:stretch>
            <a:fillRect/>
          </a:stretch>
        </p:blipFill>
        <p:spPr>
          <a:xfrm>
            <a:off x="5877092" y="1617315"/>
            <a:ext cx="6137006" cy="4587117"/>
          </a:xfrm>
          <a:prstGeom prst="rect">
            <a:avLst/>
          </a:prstGeom>
        </p:spPr>
      </p:pic>
    </p:spTree>
    <p:extLst>
      <p:ext uri="{BB962C8B-B14F-4D97-AF65-F5344CB8AC3E}">
        <p14:creationId xmlns:p14="http://schemas.microsoft.com/office/powerpoint/2010/main" val="357527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v2g message </a:t>
            </a:r>
            <a:r>
              <a:rPr lang="en-US" dirty="0" smtClean="0"/>
              <a:t>SEQUENCE (pausing and resume)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87235" y="2026103"/>
            <a:ext cx="9334500" cy="3067050"/>
          </a:xfrm>
          <a:prstGeom prst="rect">
            <a:avLst/>
          </a:prstGeom>
        </p:spPr>
      </p:pic>
    </p:spTree>
    <p:extLst>
      <p:ext uri="{BB962C8B-B14F-4D97-AF65-F5344CB8AC3E}">
        <p14:creationId xmlns:p14="http://schemas.microsoft.com/office/powerpoint/2010/main" val="1574183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ISO15118 – V2G TIMING</a:t>
            </a:r>
            <a:endParaRPr lang="en-US" dirty="0"/>
          </a:p>
        </p:txBody>
      </p:sp>
      <p:sp>
        <p:nvSpPr>
          <p:cNvPr id="3" name="Content Placeholder 2"/>
          <p:cNvSpPr>
            <a:spLocks noGrp="1"/>
          </p:cNvSpPr>
          <p:nvPr>
            <p:ph idx="1"/>
          </p:nvPr>
        </p:nvSpPr>
        <p:spPr>
          <a:xfrm>
            <a:off x="581192" y="1594332"/>
            <a:ext cx="11029615" cy="4773811"/>
          </a:xfrm>
        </p:spPr>
        <p:txBody>
          <a:bodyPr anchor="t">
            <a:normAutofit/>
          </a:bodyPr>
          <a:lstStyle/>
          <a:p>
            <a:r>
              <a:rPr lang="en-US" dirty="0" smtClean="0"/>
              <a:t>On </a:t>
            </a:r>
            <a:r>
              <a:rPr lang="en-US" dirty="0"/>
              <a:t>application level, </a:t>
            </a:r>
            <a:r>
              <a:rPr lang="en-US" dirty="0" smtClean="0"/>
              <a:t>error(on application) </a:t>
            </a:r>
            <a:r>
              <a:rPr lang="en-US" dirty="0"/>
              <a:t>detect </a:t>
            </a:r>
            <a:r>
              <a:rPr lang="en-US" dirty="0" smtClean="0"/>
              <a:t>by </a:t>
            </a:r>
            <a:r>
              <a:rPr lang="en-US" dirty="0"/>
              <a:t>expected </a:t>
            </a:r>
            <a:r>
              <a:rPr lang="en-US" dirty="0" smtClean="0"/>
              <a:t>condition timeout, </a:t>
            </a:r>
            <a:r>
              <a:rPr lang="en-US" dirty="0"/>
              <a:t>V2G Entity to manage any processing error and communication error </a:t>
            </a:r>
            <a:r>
              <a:rPr lang="en-US" dirty="0" smtClean="0"/>
              <a:t>on application </a:t>
            </a:r>
            <a:r>
              <a:rPr lang="en-US" dirty="0"/>
              <a:t>level after waiting for the expected </a:t>
            </a:r>
            <a:r>
              <a:rPr lang="en-US" dirty="0" err="1"/>
              <a:t>behaviour</a:t>
            </a:r>
            <a:r>
              <a:rPr lang="en-US" dirty="0"/>
              <a:t> until a specified </a:t>
            </a:r>
            <a:r>
              <a:rPr lang="en-US" dirty="0" smtClean="0"/>
              <a:t>timeout.</a:t>
            </a:r>
          </a:p>
          <a:p>
            <a:r>
              <a:rPr lang="en-US" dirty="0"/>
              <a:t>A terminated TCP connection before a </a:t>
            </a:r>
            <a:r>
              <a:rPr lang="en-US" dirty="0" err="1"/>
              <a:t>SessionStopRes</a:t>
            </a:r>
            <a:r>
              <a:rPr lang="en-US" dirty="0"/>
              <a:t> is </a:t>
            </a:r>
            <a:r>
              <a:rPr lang="en-US" dirty="0" smtClean="0"/>
              <a:t>always interpreted </a:t>
            </a:r>
            <a:r>
              <a:rPr lang="en-US" dirty="0"/>
              <a:t>as an error by the EVCC or the </a:t>
            </a:r>
            <a:r>
              <a:rPr lang="en-US" dirty="0" smtClean="0"/>
              <a:t>SECC.</a:t>
            </a:r>
          </a:p>
          <a:p>
            <a:r>
              <a:rPr lang="en-US" dirty="0"/>
              <a:t>EVCC can establish a new V2G Communication Session after an </a:t>
            </a:r>
            <a:r>
              <a:rPr lang="en-US" dirty="0" smtClean="0"/>
              <a:t>error.</a:t>
            </a:r>
            <a:endParaRPr lang="en-US" dirty="0"/>
          </a:p>
          <a:p>
            <a:r>
              <a:rPr lang="en-US" dirty="0" smtClean="0"/>
              <a:t>Timer list in application level:</a:t>
            </a:r>
          </a:p>
          <a:p>
            <a:pPr lvl="1"/>
            <a:r>
              <a:rPr lang="en-US" dirty="0" smtClean="0"/>
              <a:t>Message pair timer: monitor the exchange of request and corresponding response message.</a:t>
            </a:r>
          </a:p>
          <a:p>
            <a:pPr lvl="1"/>
            <a:r>
              <a:rPr lang="en-US" dirty="0" smtClean="0"/>
              <a:t>Sequence timer: monitor the time after response a message and the next expected request msg.</a:t>
            </a:r>
          </a:p>
          <a:p>
            <a:pPr lvl="1"/>
            <a:r>
              <a:rPr lang="en-US" dirty="0" smtClean="0"/>
              <a:t>Ongoing </a:t>
            </a:r>
            <a:r>
              <a:rPr lang="en-US" dirty="0" err="1" smtClean="0"/>
              <a:t>msg</a:t>
            </a:r>
            <a:r>
              <a:rPr lang="en-US" dirty="0" smtClean="0"/>
              <a:t> timer: monitor the repeated message pair base on parameter </a:t>
            </a:r>
            <a:r>
              <a:rPr lang="en-US" dirty="0" err="1"/>
              <a:t>EVSEProcessing</a:t>
            </a:r>
            <a:r>
              <a:rPr lang="en-US" dirty="0"/>
              <a:t> equal to "</a:t>
            </a:r>
            <a:r>
              <a:rPr lang="en-US" dirty="0" smtClean="0"/>
              <a:t>Ongoing.</a:t>
            </a:r>
          </a:p>
          <a:p>
            <a:pPr lvl="1"/>
            <a:r>
              <a:rPr lang="en-US" dirty="0" smtClean="0"/>
              <a:t>Communication </a:t>
            </a:r>
            <a:r>
              <a:rPr lang="en-US" dirty="0"/>
              <a:t>Setup timer: Monitors the time from the moment of an established data link until </a:t>
            </a:r>
            <a:r>
              <a:rPr lang="en-US" dirty="0" smtClean="0"/>
              <a:t>the Session </a:t>
            </a:r>
            <a:r>
              <a:rPr lang="en-US" dirty="0"/>
              <a:t>Setup </a:t>
            </a:r>
            <a:r>
              <a:rPr lang="en-US" dirty="0" smtClean="0"/>
              <a:t>message.</a:t>
            </a:r>
          </a:p>
          <a:p>
            <a:pPr lvl="1"/>
            <a:r>
              <a:rPr lang="en-US" dirty="0" err="1" smtClean="0"/>
              <a:t>CableCheck</a:t>
            </a:r>
            <a:r>
              <a:rPr lang="en-US" dirty="0" smtClean="0"/>
              <a:t>, </a:t>
            </a:r>
            <a:r>
              <a:rPr lang="en-US" dirty="0" err="1" smtClean="0"/>
              <a:t>PreCharge</a:t>
            </a:r>
            <a:r>
              <a:rPr lang="en-US" dirty="0" smtClean="0"/>
              <a:t> Timing: carry out by EV to verify EVSE fulfill timing for requested operation.</a:t>
            </a:r>
            <a:r>
              <a:rPr lang="en-US" dirty="0"/>
              <a:t/>
            </a:r>
            <a:br>
              <a:rPr lang="en-US" dirty="0"/>
            </a:br>
            <a:endParaRPr lang="en-US" dirty="0"/>
          </a:p>
        </p:txBody>
      </p:sp>
    </p:spTree>
    <p:extLst>
      <p:ext uri="{BB962C8B-B14F-4D97-AF65-F5344CB8AC3E}">
        <p14:creationId xmlns:p14="http://schemas.microsoft.com/office/powerpoint/2010/main" val="657412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ISO15118 – V2G </a:t>
            </a:r>
            <a:r>
              <a:rPr lang="en-US" dirty="0"/>
              <a:t>TIMING</a:t>
            </a:r>
          </a:p>
        </p:txBody>
      </p:sp>
      <p:sp>
        <p:nvSpPr>
          <p:cNvPr id="3" name="Content Placeholder 2"/>
          <p:cNvSpPr>
            <a:spLocks noGrp="1"/>
          </p:cNvSpPr>
          <p:nvPr>
            <p:ph idx="1"/>
          </p:nvPr>
        </p:nvSpPr>
        <p:spPr/>
        <p:txBody>
          <a:bodyPr anchor="t"/>
          <a:lstStyle/>
          <a:p>
            <a:r>
              <a:rPr lang="en-US" dirty="0"/>
              <a:t>Timeout: If the specified time is </a:t>
            </a:r>
            <a:r>
              <a:rPr lang="en-US" dirty="0" smtClean="0"/>
              <a:t/>
            </a:r>
            <a:br>
              <a:rPr lang="en-US" dirty="0" smtClean="0"/>
            </a:br>
            <a:r>
              <a:rPr lang="en-US" dirty="0" smtClean="0"/>
              <a:t>exceeded </a:t>
            </a:r>
            <a:r>
              <a:rPr lang="en-US" dirty="0"/>
              <a:t>the related error handling is </a:t>
            </a:r>
            <a:r>
              <a:rPr lang="en-US" dirty="0" smtClean="0"/>
              <a:t>initiated. </a:t>
            </a:r>
          </a:p>
          <a:p>
            <a:r>
              <a:rPr lang="en-US" dirty="0"/>
              <a:t>Performance Time: If the specified time </a:t>
            </a:r>
            <a:r>
              <a:rPr lang="en-US" dirty="0" smtClean="0"/>
              <a:t>is</a:t>
            </a:r>
            <a:br>
              <a:rPr lang="en-US" dirty="0" smtClean="0"/>
            </a:br>
            <a:r>
              <a:rPr lang="en-US" dirty="0" smtClean="0"/>
              <a:t> </a:t>
            </a:r>
            <a:r>
              <a:rPr lang="en-US" dirty="0"/>
              <a:t>exceeded the performance </a:t>
            </a:r>
            <a:r>
              <a:rPr lang="en-US" dirty="0" smtClean="0"/>
              <a:t>requirement</a:t>
            </a:r>
            <a:br>
              <a:rPr lang="en-US" dirty="0" smtClean="0"/>
            </a:br>
            <a:r>
              <a:rPr lang="en-US" dirty="0" smtClean="0"/>
              <a:t> </a:t>
            </a:r>
            <a:r>
              <a:rPr lang="en-US" dirty="0"/>
              <a:t>is not </a:t>
            </a:r>
            <a:r>
              <a:rPr lang="en-US" dirty="0" smtClean="0"/>
              <a:t>fulfilled.</a:t>
            </a:r>
          </a:p>
          <a:p>
            <a:endParaRPr lang="en-US" dirty="0"/>
          </a:p>
          <a:p>
            <a:r>
              <a:rPr lang="en-US" dirty="0" smtClean="0"/>
              <a:t>Timeout: when the target communication</a:t>
            </a:r>
            <a:r>
              <a:rPr lang="en-US" dirty="0"/>
              <a:t/>
            </a:r>
            <a:br>
              <a:rPr lang="en-US" dirty="0"/>
            </a:br>
            <a:r>
              <a:rPr lang="en-US" dirty="0" smtClean="0"/>
              <a:t>entity does not response in time</a:t>
            </a:r>
          </a:p>
          <a:p>
            <a:r>
              <a:rPr lang="en-US" dirty="0" smtClean="0"/>
              <a:t>Performance: when specific internal operation</a:t>
            </a:r>
            <a:br>
              <a:rPr lang="en-US" dirty="0" smtClean="0"/>
            </a:br>
            <a:r>
              <a:rPr lang="en-US" dirty="0" smtClean="0"/>
              <a:t>(processing action) of the entity take too long</a:t>
            </a:r>
            <a:br>
              <a:rPr lang="en-US" dirty="0" smtClean="0"/>
            </a:br>
            <a:r>
              <a:rPr lang="en-US" dirty="0" smtClean="0"/>
              <a:t>and cause performance timeout.</a:t>
            </a:r>
          </a:p>
        </p:txBody>
      </p:sp>
      <p:pic>
        <p:nvPicPr>
          <p:cNvPr id="4" name="Picture 3"/>
          <p:cNvPicPr>
            <a:picLocks noChangeAspect="1"/>
          </p:cNvPicPr>
          <p:nvPr/>
        </p:nvPicPr>
        <p:blipFill>
          <a:blip r:embed="rId3"/>
          <a:stretch>
            <a:fillRect/>
          </a:stretch>
        </p:blipFill>
        <p:spPr>
          <a:xfrm>
            <a:off x="5852795" y="1594332"/>
            <a:ext cx="5595258" cy="5303838"/>
          </a:xfrm>
          <a:prstGeom prst="rect">
            <a:avLst/>
          </a:prstGeom>
        </p:spPr>
      </p:pic>
    </p:spTree>
    <p:extLst>
      <p:ext uri="{BB962C8B-B14F-4D97-AF65-F5344CB8AC3E}">
        <p14:creationId xmlns:p14="http://schemas.microsoft.com/office/powerpoint/2010/main" val="3670680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ISO15118 – V2g error handling </a:t>
            </a:r>
            <a:r>
              <a:rPr lang="en-US" dirty="0"/>
              <a:t>(</a:t>
            </a:r>
            <a:r>
              <a:rPr lang="en-US" sz="1800" dirty="0"/>
              <a:t>between HLE, Datalink and CP states</a:t>
            </a:r>
            <a:r>
              <a:rPr lang="en-US" dirty="0" smtClean="0"/>
              <a:t>)</a:t>
            </a:r>
            <a:endParaRPr lang="en-US" dirty="0"/>
          </a:p>
        </p:txBody>
      </p:sp>
      <p:sp>
        <p:nvSpPr>
          <p:cNvPr id="3" name="Content Placeholder 2"/>
          <p:cNvSpPr>
            <a:spLocks noGrp="1"/>
          </p:cNvSpPr>
          <p:nvPr>
            <p:ph idx="1"/>
          </p:nvPr>
        </p:nvSpPr>
        <p:spPr/>
        <p:txBody>
          <a:bodyPr anchor="t">
            <a:normAutofit/>
          </a:bodyPr>
          <a:lstStyle/>
          <a:p>
            <a:r>
              <a:rPr lang="en-US" dirty="0" smtClean="0"/>
              <a:t>On application level, error handling is based on timers of request-response message sequences.</a:t>
            </a:r>
          </a:p>
          <a:p>
            <a:r>
              <a:rPr lang="en-US" dirty="0" smtClean="0"/>
              <a:t>In </a:t>
            </a:r>
            <a:r>
              <a:rPr lang="en-US" dirty="0"/>
              <a:t>case there is no </a:t>
            </a:r>
            <a:r>
              <a:rPr lang="en-US" dirty="0" smtClean="0"/>
              <a:t>error in </a:t>
            </a:r>
            <a:r>
              <a:rPr lang="en-US" dirty="0"/>
              <a:t>the communication layers below the application layer, the application </a:t>
            </a:r>
            <a:r>
              <a:rPr lang="en-US" b="1" dirty="0"/>
              <a:t>has the option to terminate the </a:t>
            </a:r>
            <a:r>
              <a:rPr lang="en-US" b="1" dirty="0" smtClean="0"/>
              <a:t>TCP communication </a:t>
            </a:r>
            <a:r>
              <a:rPr lang="en-US" dirty="0"/>
              <a:t>in case of application error. </a:t>
            </a:r>
            <a:r>
              <a:rPr lang="en-US" dirty="0" smtClean="0"/>
              <a:t> </a:t>
            </a:r>
            <a:r>
              <a:rPr lang="en-US" b="1" dirty="0" smtClean="0"/>
              <a:t>A </a:t>
            </a:r>
            <a:r>
              <a:rPr lang="en-US" b="1" dirty="0"/>
              <a:t>terminated TCP connection </a:t>
            </a:r>
            <a:r>
              <a:rPr lang="en-US" dirty="0"/>
              <a:t>before a </a:t>
            </a:r>
            <a:r>
              <a:rPr lang="en-US" dirty="0" err="1"/>
              <a:t>SessionStopRes</a:t>
            </a:r>
            <a:r>
              <a:rPr lang="en-US" dirty="0"/>
              <a:t> is </a:t>
            </a:r>
            <a:r>
              <a:rPr lang="en-US" dirty="0" smtClean="0"/>
              <a:t>always </a:t>
            </a:r>
            <a:r>
              <a:rPr lang="en-US" b="1" dirty="0" smtClean="0"/>
              <a:t>interpreted </a:t>
            </a:r>
            <a:r>
              <a:rPr lang="en-US" b="1" dirty="0"/>
              <a:t>as an error by the EVCC or the </a:t>
            </a:r>
            <a:r>
              <a:rPr lang="en-US" b="1" dirty="0" smtClean="0"/>
              <a:t>SECC.</a:t>
            </a:r>
            <a:endParaRPr lang="en-US" b="1" dirty="0"/>
          </a:p>
          <a:p>
            <a:r>
              <a:rPr lang="en-US" dirty="0" smtClean="0"/>
              <a:t>Beside the timeout error on application level, basic </a:t>
            </a:r>
            <a:r>
              <a:rPr lang="en-US" dirty="0"/>
              <a:t>error handling for a Request-Response-Message </a:t>
            </a:r>
            <a:r>
              <a:rPr lang="en-US" dirty="0" smtClean="0"/>
              <a:t>Pair is </a:t>
            </a:r>
            <a:r>
              <a:rPr lang="en-US" dirty="0"/>
              <a:t>based on the </a:t>
            </a:r>
            <a:r>
              <a:rPr lang="en-US" dirty="0" err="1"/>
              <a:t>ResponseCode</a:t>
            </a:r>
            <a:r>
              <a:rPr lang="en-US" dirty="0"/>
              <a:t> included in the Response Message of the </a:t>
            </a:r>
            <a:r>
              <a:rPr lang="en-US" dirty="0" smtClean="0"/>
              <a:t>SECC.</a:t>
            </a:r>
            <a:r>
              <a:rPr lang="en-US" dirty="0"/>
              <a:t/>
            </a:r>
            <a:br>
              <a:rPr lang="en-US" dirty="0"/>
            </a:br>
            <a:r>
              <a:rPr lang="en-US" dirty="0"/>
              <a:t>Value starting with “FAILED” or “FAILED_” indicates a negative response. Detailed information </a:t>
            </a:r>
            <a:r>
              <a:rPr lang="en-US" dirty="0" smtClean="0"/>
              <a:t>may be </a:t>
            </a:r>
            <a:r>
              <a:rPr lang="en-US" dirty="0"/>
              <a:t>provided by FAILED_&lt;additional info&gt;. </a:t>
            </a:r>
            <a:r>
              <a:rPr lang="en-US" b="1" dirty="0"/>
              <a:t>This information may be used to differentiate the reaction on</a:t>
            </a:r>
            <a:br>
              <a:rPr lang="en-US" b="1" dirty="0"/>
            </a:br>
            <a:r>
              <a:rPr lang="en-US" b="1" dirty="0"/>
              <a:t>the negative response. </a:t>
            </a:r>
          </a:p>
          <a:p>
            <a:r>
              <a:rPr lang="en-US" b="1" dirty="0" smtClean="0"/>
              <a:t>=&gt; </a:t>
            </a:r>
            <a:r>
              <a:rPr lang="en-US" dirty="0" smtClean="0"/>
              <a:t>Application: timeout then terminate communication session, </a:t>
            </a:r>
            <a:r>
              <a:rPr lang="en-US" dirty="0" err="1" smtClean="0"/>
              <a:t>ResponseCode</a:t>
            </a:r>
            <a:r>
              <a:rPr lang="en-US" dirty="0" smtClean="0"/>
              <a:t> = FAILED then EVCC shall has different reaction.</a:t>
            </a:r>
            <a:endParaRPr lang="en-US" dirty="0"/>
          </a:p>
        </p:txBody>
      </p:sp>
    </p:spTree>
    <p:extLst>
      <p:ext uri="{BB962C8B-B14F-4D97-AF65-F5344CB8AC3E}">
        <p14:creationId xmlns:p14="http://schemas.microsoft.com/office/powerpoint/2010/main" val="291019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ISO15118 – V2g error handling </a:t>
            </a:r>
            <a:r>
              <a:rPr lang="en-US" dirty="0"/>
              <a:t>(</a:t>
            </a:r>
            <a:r>
              <a:rPr lang="en-US" sz="1800" dirty="0"/>
              <a:t>between HLE, Datalink and CP states</a:t>
            </a:r>
            <a:r>
              <a:rPr lang="en-US" dirty="0" smtClean="0"/>
              <a:t>)</a:t>
            </a:r>
            <a:endParaRPr lang="en-US" dirty="0"/>
          </a:p>
        </p:txBody>
      </p:sp>
      <p:sp>
        <p:nvSpPr>
          <p:cNvPr id="3" name="Content Placeholder 2"/>
          <p:cNvSpPr>
            <a:spLocks noGrp="1"/>
          </p:cNvSpPr>
          <p:nvPr>
            <p:ph idx="1"/>
          </p:nvPr>
        </p:nvSpPr>
        <p:spPr/>
        <p:txBody>
          <a:bodyPr anchor="t">
            <a:normAutofit/>
          </a:bodyPr>
          <a:lstStyle/>
          <a:p>
            <a:r>
              <a:rPr lang="en-US" dirty="0" smtClean="0"/>
              <a:t>Any error on Application level shall terminate underlying TCP request D-</a:t>
            </a:r>
            <a:r>
              <a:rPr lang="en-US" dirty="0" err="1" smtClean="0"/>
              <a:t>LINK_ERROR.request</a:t>
            </a:r>
            <a:r>
              <a:rPr lang="en-US" dirty="0" smtClean="0"/>
              <a:t> to under datalink layer to request error handling.</a:t>
            </a:r>
          </a:p>
          <a:p>
            <a:r>
              <a:rPr lang="en-US" dirty="0" smtClean="0"/>
              <a:t>Datalink shall terminate, leave logical network.</a:t>
            </a:r>
          </a:p>
          <a:p>
            <a:r>
              <a:rPr lang="en-US" dirty="0" smtClean="0"/>
              <a:t>EVSE shall </a:t>
            </a:r>
            <a:r>
              <a:rPr lang="en-US" dirty="0"/>
              <a:t>perform transition </a:t>
            </a:r>
            <a:r>
              <a:rPr lang="en-US" dirty="0" smtClean="0"/>
              <a:t>from X2 </a:t>
            </a:r>
            <a:r>
              <a:rPr lang="en-US" dirty="0"/>
              <a:t>to X1 to state E/F to state X1 or </a:t>
            </a:r>
            <a:r>
              <a:rPr lang="en-US" dirty="0" smtClean="0"/>
              <a:t>X2 (after returning to X1/X2, EVSE shall ready for incoming match </a:t>
            </a:r>
            <a:r>
              <a:rPr lang="en-US" smtClean="0"/>
              <a:t>request).</a:t>
            </a:r>
            <a:endParaRPr lang="en-US" dirty="0"/>
          </a:p>
          <a:p>
            <a:r>
              <a:rPr lang="en-US" dirty="0" smtClean="0"/>
              <a:t>Incase of lost logical connection, datalink shall notify upper layer (i.e. TCP), and this error shall be process on application level as lost communication.</a:t>
            </a:r>
            <a:endParaRPr lang="en-US" dirty="0"/>
          </a:p>
        </p:txBody>
      </p:sp>
    </p:spTree>
    <p:extLst>
      <p:ext uri="{BB962C8B-B14F-4D97-AF65-F5344CB8AC3E}">
        <p14:creationId xmlns:p14="http://schemas.microsoft.com/office/powerpoint/2010/main" val="3391783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ISO </a:t>
            </a:r>
            <a:r>
              <a:rPr lang="en-US" dirty="0"/>
              <a:t>15118 is an international standard that outlines the digital communication protocol that an electric vehicle (EV) and charging station should use to recharge the EV’s high-voltage battery. As part of the Combined Charging System (CCS), ISO 15118 covers all charging-related use </a:t>
            </a:r>
            <a:r>
              <a:rPr lang="en-US" dirty="0" smtClean="0"/>
              <a:t>cases </a:t>
            </a:r>
            <a:r>
              <a:rPr lang="en-US" dirty="0"/>
              <a:t>includes wired (AC and DC) and wireless charging </a:t>
            </a:r>
            <a:r>
              <a:rPr lang="en-US" dirty="0" smtClean="0"/>
              <a:t>applications.</a:t>
            </a:r>
            <a:endParaRPr lang="en-US" dirty="0"/>
          </a:p>
        </p:txBody>
      </p:sp>
      <p:pic>
        <p:nvPicPr>
          <p:cNvPr id="4" name="Picture 3"/>
          <p:cNvPicPr>
            <a:picLocks noChangeAspect="1"/>
          </p:cNvPicPr>
          <p:nvPr/>
        </p:nvPicPr>
        <p:blipFill>
          <a:blip r:embed="rId3"/>
          <a:stretch>
            <a:fillRect/>
          </a:stretch>
        </p:blipFill>
        <p:spPr>
          <a:xfrm>
            <a:off x="2703156" y="1524622"/>
            <a:ext cx="6057900" cy="2524125"/>
          </a:xfrm>
          <a:prstGeom prst="rect">
            <a:avLst/>
          </a:prstGeom>
        </p:spPr>
      </p:pic>
    </p:spTree>
    <p:extLst>
      <p:ext uri="{BB962C8B-B14F-4D97-AF65-F5344CB8AC3E}">
        <p14:creationId xmlns:p14="http://schemas.microsoft.com/office/powerpoint/2010/main" val="364815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ISO15118 – Testing</a:t>
            </a:r>
            <a:endParaRPr lang="en-US" dirty="0"/>
          </a:p>
        </p:txBody>
      </p:sp>
      <p:sp>
        <p:nvSpPr>
          <p:cNvPr id="3" name="Content Placeholder 2"/>
          <p:cNvSpPr>
            <a:spLocks noGrp="1"/>
          </p:cNvSpPr>
          <p:nvPr>
            <p:ph idx="1"/>
          </p:nvPr>
        </p:nvSpPr>
        <p:spPr/>
        <p:txBody>
          <a:bodyPr anchor="t">
            <a:normAutofit/>
          </a:bodyPr>
          <a:lstStyle/>
          <a:p>
            <a:r>
              <a:rPr lang="en-US" dirty="0"/>
              <a:t>https://serverfault.com/questions/362529/how-can-i-sniff-the-traffic-of-remote-machine-with-wireshark</a:t>
            </a:r>
          </a:p>
        </p:txBody>
      </p:sp>
    </p:spTree>
    <p:extLst>
      <p:ext uri="{BB962C8B-B14F-4D97-AF65-F5344CB8AC3E}">
        <p14:creationId xmlns:p14="http://schemas.microsoft.com/office/powerpoint/2010/main" val="3834112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 – Hardware schematic</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366836" y="1594332"/>
            <a:ext cx="9458325" cy="4076700"/>
          </a:xfrm>
          <a:prstGeom prst="rect">
            <a:avLst/>
          </a:prstGeom>
        </p:spPr>
      </p:pic>
    </p:spTree>
    <p:extLst>
      <p:ext uri="{BB962C8B-B14F-4D97-AF65-F5344CB8AC3E}">
        <p14:creationId xmlns:p14="http://schemas.microsoft.com/office/powerpoint/2010/main" val="2683181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overview – software </a:t>
            </a:r>
            <a:r>
              <a:rPr lang="en-US" dirty="0" err="1" smtClean="0"/>
              <a:t>osi</a:t>
            </a:r>
            <a:r>
              <a:rPr lang="en-US" dirty="0" smtClean="0"/>
              <a:t> layer</a:t>
            </a:r>
            <a:endParaRPr lang="en-US" dirty="0"/>
          </a:p>
        </p:txBody>
      </p:sp>
      <p:pic>
        <p:nvPicPr>
          <p:cNvPr id="5" name="Content Placeholder 4"/>
          <p:cNvPicPr>
            <a:picLocks noGrp="1" noChangeAspect="1"/>
          </p:cNvPicPr>
          <p:nvPr>
            <p:ph idx="1"/>
          </p:nvPr>
        </p:nvPicPr>
        <p:blipFill>
          <a:blip r:embed="rId2"/>
          <a:stretch>
            <a:fillRect/>
          </a:stretch>
        </p:blipFill>
        <p:spPr>
          <a:xfrm>
            <a:off x="10334792" y="1540292"/>
            <a:ext cx="1419225" cy="4391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540292"/>
            <a:ext cx="9753600" cy="4391025"/>
          </a:xfrm>
          <a:prstGeom prst="rect">
            <a:avLst/>
          </a:prstGeom>
        </p:spPr>
      </p:pic>
    </p:spTree>
    <p:extLst>
      <p:ext uri="{BB962C8B-B14F-4D97-AF65-F5344CB8AC3E}">
        <p14:creationId xmlns:p14="http://schemas.microsoft.com/office/powerpoint/2010/main" val="3530798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31028" y="3563470"/>
            <a:ext cx="8391525" cy="3200400"/>
          </a:xfrm>
          <a:prstGeom prst="rect">
            <a:avLst/>
          </a:prstGeom>
        </p:spPr>
      </p:pic>
      <p:sp>
        <p:nvSpPr>
          <p:cNvPr id="2" name="Title 1"/>
          <p:cNvSpPr>
            <a:spLocks noGrp="1"/>
          </p:cNvSpPr>
          <p:nvPr>
            <p:ph type="title"/>
          </p:nvPr>
        </p:nvSpPr>
        <p:spPr/>
        <p:txBody>
          <a:bodyPr/>
          <a:lstStyle/>
          <a:p>
            <a:r>
              <a:rPr lang="en-US" dirty="0"/>
              <a:t>Iso15118 – synchronization with iec61851-1</a:t>
            </a:r>
          </a:p>
        </p:txBody>
      </p:sp>
      <p:sp>
        <p:nvSpPr>
          <p:cNvPr id="3" name="Content Placeholder 2"/>
          <p:cNvSpPr>
            <a:spLocks noGrp="1"/>
          </p:cNvSpPr>
          <p:nvPr>
            <p:ph idx="1"/>
          </p:nvPr>
        </p:nvSpPr>
        <p:spPr>
          <a:xfrm>
            <a:off x="581192" y="1594332"/>
            <a:ext cx="11029615" cy="4792400"/>
          </a:xfrm>
        </p:spPr>
        <p:txBody>
          <a:bodyPr anchor="t">
            <a:normAutofit/>
          </a:bodyPr>
          <a:lstStyle/>
          <a:p>
            <a:r>
              <a:rPr lang="en-US" b="1" dirty="0" smtClean="0"/>
              <a:t>Basic signaling </a:t>
            </a:r>
            <a:r>
              <a:rPr lang="en-US" dirty="0" smtClean="0"/>
              <a:t>: for any charging process (with or without present of HLC), use of </a:t>
            </a:r>
            <a:r>
              <a:rPr lang="en-US" dirty="0"/>
              <a:t>bidirectional</a:t>
            </a:r>
            <a:br>
              <a:rPr lang="en-US" dirty="0"/>
            </a:br>
            <a:r>
              <a:rPr lang="en-US" dirty="0" smtClean="0"/>
              <a:t>signaling (as IEC61851-1) always available. </a:t>
            </a:r>
            <a:r>
              <a:rPr lang="en-US" dirty="0"/>
              <a:t>[</a:t>
            </a:r>
            <a:r>
              <a:rPr lang="en-US" dirty="0" smtClean="0"/>
              <a:t>V2G3-M06-01]</a:t>
            </a:r>
          </a:p>
          <a:p>
            <a:pPr lvl="1"/>
            <a:r>
              <a:rPr lang="en-US" dirty="0" smtClean="0"/>
              <a:t>EV </a:t>
            </a:r>
            <a:r>
              <a:rPr lang="en-US" dirty="0"/>
              <a:t>indicate information through </a:t>
            </a:r>
            <a:r>
              <a:rPr lang="en-US" dirty="0" smtClean="0"/>
              <a:t>the control </a:t>
            </a:r>
            <a:r>
              <a:rPr lang="en-US" dirty="0"/>
              <a:t>pilot </a:t>
            </a:r>
            <a:r>
              <a:rPr lang="en-US" dirty="0" smtClean="0"/>
              <a:t>states (i.e. </a:t>
            </a:r>
            <a:r>
              <a:rPr lang="en-US" dirty="0" smtClean="0">
                <a:solidFill>
                  <a:srgbClr val="FF0000"/>
                </a:solidFill>
              </a:rPr>
              <a:t>pull resistor value on EV side circuit -&gt; change the CP positive voltage level -&gt; change state of Control Pilot:  Ax(12V), </a:t>
            </a:r>
            <a:r>
              <a:rPr lang="en-US" dirty="0" err="1" smtClean="0">
                <a:solidFill>
                  <a:srgbClr val="FF0000"/>
                </a:solidFill>
              </a:rPr>
              <a:t>Bx</a:t>
            </a:r>
            <a:r>
              <a:rPr lang="en-US" dirty="0" smtClean="0">
                <a:solidFill>
                  <a:srgbClr val="FF0000"/>
                </a:solidFill>
              </a:rPr>
              <a:t>(9V), </a:t>
            </a:r>
            <a:r>
              <a:rPr lang="en-US" dirty="0" err="1" smtClean="0">
                <a:solidFill>
                  <a:srgbClr val="FF0000"/>
                </a:solidFill>
              </a:rPr>
              <a:t>Cx</a:t>
            </a:r>
            <a:r>
              <a:rPr lang="en-US" dirty="0" smtClean="0">
                <a:solidFill>
                  <a:srgbClr val="FF0000"/>
                </a:solidFill>
              </a:rPr>
              <a:t>(6V), </a:t>
            </a:r>
            <a:r>
              <a:rPr lang="en-US" dirty="0" err="1" smtClean="0">
                <a:solidFill>
                  <a:srgbClr val="FF0000"/>
                </a:solidFill>
              </a:rPr>
              <a:t>Dx</a:t>
            </a:r>
            <a:r>
              <a:rPr lang="en-US" dirty="0" smtClean="0">
                <a:solidFill>
                  <a:srgbClr val="FF0000"/>
                </a:solidFill>
              </a:rPr>
              <a:t>(3V)</a:t>
            </a:r>
            <a:r>
              <a:rPr lang="en-US" dirty="0" smtClean="0"/>
              <a:t>).</a:t>
            </a:r>
          </a:p>
          <a:p>
            <a:pPr lvl="1"/>
            <a:r>
              <a:rPr lang="en-US" dirty="0" smtClean="0"/>
              <a:t>EVSE indicate </a:t>
            </a:r>
            <a:r>
              <a:rPr lang="en-US" dirty="0"/>
              <a:t>information through the duty cycle of the control pilot </a:t>
            </a:r>
            <a:r>
              <a:rPr lang="en-US" dirty="0" smtClean="0"/>
              <a:t>signal (PWM signal [-12:12]V) </a:t>
            </a:r>
            <a:r>
              <a:rPr lang="en-US" dirty="0"/>
              <a:t>(</a:t>
            </a:r>
            <a:r>
              <a:rPr lang="en-US" dirty="0" smtClean="0"/>
              <a:t>i.e. change the PWM duty -&gt; change state of Control Pilot: x1 (duty = 100%) , x2 (duty != 0%, 100%), F(duty = 0%) ).  State </a:t>
            </a:r>
            <a:r>
              <a:rPr lang="en-US" dirty="0"/>
              <a:t>E: power outage and if the EV supply equipment or short circuit between CP and PE.</a:t>
            </a:r>
          </a:p>
          <a:p>
            <a:r>
              <a:rPr lang="en-US" b="1" dirty="0"/>
              <a:t>High-level </a:t>
            </a:r>
            <a:r>
              <a:rPr lang="en-US" b="1" dirty="0" smtClean="0"/>
              <a:t>communication </a:t>
            </a:r>
            <a:r>
              <a:rPr lang="en-US" dirty="0" smtClean="0"/>
              <a:t>: main bidirectional communication in case of DC charging, which is a digital communication protocol, HLC data is injected on control pilot line by under layer </a:t>
            </a:r>
            <a:r>
              <a:rPr lang="en-US" dirty="0" err="1"/>
              <a:t>HomePlug</a:t>
            </a:r>
            <a:r>
              <a:rPr lang="en-US" dirty="0"/>
              <a:t> Green </a:t>
            </a:r>
            <a:r>
              <a:rPr lang="en-US" dirty="0" smtClean="0"/>
              <a:t>PHY(Ethernet II)</a:t>
            </a:r>
            <a:br>
              <a:rPr lang="en-US" dirty="0" smtClean="0"/>
            </a:br>
            <a:r>
              <a:rPr lang="en-US" dirty="0" smtClean="0"/>
              <a:t>As define in ISO15118-2, HLC can be split into 3 main phase:</a:t>
            </a:r>
          </a:p>
          <a:p>
            <a:pPr lvl="1"/>
            <a:r>
              <a:rPr lang="en-US" dirty="0" smtClean="0"/>
              <a:t>Datalink setup</a:t>
            </a:r>
          </a:p>
          <a:p>
            <a:pPr lvl="1"/>
            <a:r>
              <a:rPr lang="en-US" dirty="0" smtClean="0"/>
              <a:t>V2G setup</a:t>
            </a:r>
          </a:p>
          <a:p>
            <a:pPr lvl="1"/>
            <a:r>
              <a:rPr lang="en-US" dirty="0" smtClean="0"/>
              <a:t>V2G charging loop</a:t>
            </a:r>
            <a:br>
              <a:rPr lang="en-US" dirty="0" smtClean="0"/>
            </a:br>
            <a:endParaRPr lang="en-US" b="1" dirty="0"/>
          </a:p>
        </p:txBody>
      </p:sp>
      <p:pic>
        <p:nvPicPr>
          <p:cNvPr id="5" name="Picture 4"/>
          <p:cNvPicPr>
            <a:picLocks noChangeAspect="1"/>
          </p:cNvPicPr>
          <p:nvPr/>
        </p:nvPicPr>
        <p:blipFill>
          <a:blip r:embed="rId4"/>
          <a:stretch>
            <a:fillRect/>
          </a:stretch>
        </p:blipFill>
        <p:spPr>
          <a:xfrm>
            <a:off x="12931028" y="-894230"/>
            <a:ext cx="7219950" cy="4457700"/>
          </a:xfrm>
          <a:prstGeom prst="rect">
            <a:avLst/>
          </a:prstGeom>
        </p:spPr>
      </p:pic>
    </p:spTree>
    <p:extLst>
      <p:ext uri="{BB962C8B-B14F-4D97-AF65-F5344CB8AC3E}">
        <p14:creationId xmlns:p14="http://schemas.microsoft.com/office/powerpoint/2010/main" val="4215184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Iso15118 – synchronization with iec61851-1</a:t>
            </a:r>
            <a:endParaRPr lang="en-US" dirty="0"/>
          </a:p>
        </p:txBody>
      </p:sp>
      <p:pic>
        <p:nvPicPr>
          <p:cNvPr id="5" name="Content Placeholder 4"/>
          <p:cNvPicPr>
            <a:picLocks noGrp="1" noChangeAspect="1"/>
          </p:cNvPicPr>
          <p:nvPr>
            <p:ph idx="1"/>
          </p:nvPr>
        </p:nvPicPr>
        <p:blipFill>
          <a:blip r:embed="rId3"/>
          <a:stretch>
            <a:fillRect/>
          </a:stretch>
        </p:blipFill>
        <p:spPr>
          <a:xfrm>
            <a:off x="1176337" y="1516565"/>
            <a:ext cx="9839325" cy="3990975"/>
          </a:xfrm>
          <a:prstGeom prst="rect">
            <a:avLst/>
          </a:prstGeom>
        </p:spPr>
      </p:pic>
      <p:sp>
        <p:nvSpPr>
          <p:cNvPr id="6" name="TextBox 5"/>
          <p:cNvSpPr txBox="1"/>
          <p:nvPr/>
        </p:nvSpPr>
        <p:spPr>
          <a:xfrm>
            <a:off x="1176337" y="5639442"/>
            <a:ext cx="10535256" cy="923330"/>
          </a:xfrm>
          <a:prstGeom prst="rect">
            <a:avLst/>
          </a:prstGeom>
          <a:noFill/>
        </p:spPr>
        <p:txBody>
          <a:bodyPr wrap="none" rtlCol="0">
            <a:spAutoFit/>
          </a:bodyPr>
          <a:lstStyle/>
          <a:p>
            <a:r>
              <a:rPr lang="en-US" dirty="0"/>
              <a:t>BC: basic charging (in case of AC, power transfer could be occur before HLC establish between EV-CS by using</a:t>
            </a:r>
          </a:p>
          <a:p>
            <a:r>
              <a:rPr lang="en-US" dirty="0"/>
              <a:t>basic signaling on Control Pilot </a:t>
            </a:r>
            <a:r>
              <a:rPr lang="en-US" dirty="0" smtClean="0"/>
              <a:t>line).</a:t>
            </a:r>
            <a:endParaRPr lang="en-US" dirty="0"/>
          </a:p>
          <a:p>
            <a:r>
              <a:rPr lang="en-US" dirty="0"/>
              <a:t>HLC-C: high level communication charging (ISO15118 – V2G)</a:t>
            </a:r>
          </a:p>
        </p:txBody>
      </p:sp>
    </p:spTree>
    <p:extLst>
      <p:ext uri="{BB962C8B-B14F-4D97-AF65-F5344CB8AC3E}">
        <p14:creationId xmlns:p14="http://schemas.microsoft.com/office/powerpoint/2010/main" val="4216143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Datalink handling</a:t>
            </a:r>
          </a:p>
        </p:txBody>
      </p:sp>
      <p:sp>
        <p:nvSpPr>
          <p:cNvPr id="3" name="Content Placeholder 2"/>
          <p:cNvSpPr>
            <a:spLocks noGrp="1"/>
          </p:cNvSpPr>
          <p:nvPr>
            <p:ph idx="1"/>
          </p:nvPr>
        </p:nvSpPr>
        <p:spPr/>
        <p:txBody>
          <a:bodyPr anchor="t"/>
          <a:lstStyle/>
          <a:p>
            <a:r>
              <a:rPr lang="en-US" b="1" dirty="0" smtClean="0"/>
              <a:t>Data link setup</a:t>
            </a:r>
            <a:r>
              <a:rPr lang="en-US" dirty="0" smtClean="0"/>
              <a:t/>
            </a:r>
            <a:br>
              <a:rPr lang="en-US" dirty="0" smtClean="0"/>
            </a:br>
            <a:endParaRPr lang="en-US" b="1" dirty="0"/>
          </a:p>
        </p:txBody>
      </p:sp>
      <p:pic>
        <p:nvPicPr>
          <p:cNvPr id="5" name="Picture 4"/>
          <p:cNvPicPr>
            <a:picLocks noChangeAspect="1"/>
          </p:cNvPicPr>
          <p:nvPr/>
        </p:nvPicPr>
        <p:blipFill>
          <a:blip r:embed="rId3"/>
          <a:stretch>
            <a:fillRect/>
          </a:stretch>
        </p:blipFill>
        <p:spPr>
          <a:xfrm>
            <a:off x="781924" y="2072756"/>
            <a:ext cx="9267145" cy="3441777"/>
          </a:xfrm>
          <a:prstGeom prst="rect">
            <a:avLst/>
          </a:prstGeom>
        </p:spPr>
      </p:pic>
      <p:sp>
        <p:nvSpPr>
          <p:cNvPr id="4" name="TextBox 3"/>
          <p:cNvSpPr txBox="1"/>
          <p:nvPr/>
        </p:nvSpPr>
        <p:spPr>
          <a:xfrm>
            <a:off x="581192" y="6052457"/>
            <a:ext cx="5260094" cy="646331"/>
          </a:xfrm>
          <a:prstGeom prst="rect">
            <a:avLst/>
          </a:prstGeom>
          <a:noFill/>
        </p:spPr>
        <p:txBody>
          <a:bodyPr wrap="none" rtlCol="0">
            <a:spAutoFit/>
          </a:bodyPr>
          <a:lstStyle/>
          <a:p>
            <a:r>
              <a:rPr lang="en-US" dirty="0" smtClean="0"/>
              <a:t>EIM: External Identification Mean (RFID, phone app)</a:t>
            </a:r>
          </a:p>
          <a:p>
            <a:r>
              <a:rPr lang="en-US" dirty="0" smtClean="0"/>
              <a:t>Plug-in, Re-</a:t>
            </a:r>
            <a:r>
              <a:rPr lang="en-US" dirty="0" err="1" smtClean="0"/>
              <a:t>init</a:t>
            </a:r>
            <a:r>
              <a:rPr lang="en-US" dirty="0" smtClean="0"/>
              <a:t>: a change from state A/E/F to </a:t>
            </a:r>
            <a:r>
              <a:rPr lang="en-US" dirty="0" err="1" smtClean="0"/>
              <a:t>Bx</a:t>
            </a:r>
            <a:r>
              <a:rPr lang="en-US" dirty="0" smtClean="0"/>
              <a:t>/</a:t>
            </a:r>
            <a:r>
              <a:rPr lang="en-US" dirty="0" err="1" smtClean="0"/>
              <a:t>Cx</a:t>
            </a:r>
            <a:r>
              <a:rPr lang="en-US" dirty="0" smtClean="0"/>
              <a:t>/</a:t>
            </a:r>
            <a:r>
              <a:rPr lang="en-US" dirty="0" err="1" smtClean="0"/>
              <a:t>Dx</a:t>
            </a:r>
            <a:endParaRPr lang="en-US" dirty="0"/>
          </a:p>
        </p:txBody>
      </p:sp>
    </p:spTree>
    <p:extLst>
      <p:ext uri="{BB962C8B-B14F-4D97-AF65-F5344CB8AC3E}">
        <p14:creationId xmlns:p14="http://schemas.microsoft.com/office/powerpoint/2010/main" val="1136576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Iso15118 – </a:t>
            </a:r>
            <a:r>
              <a:rPr lang="en-US" dirty="0" smtClean="0"/>
              <a:t>Datalink handling</a:t>
            </a:r>
            <a:endParaRPr lang="en-US" dirty="0"/>
          </a:p>
        </p:txBody>
      </p:sp>
      <p:sp>
        <p:nvSpPr>
          <p:cNvPr id="3" name="Content Placeholder 2"/>
          <p:cNvSpPr>
            <a:spLocks noGrp="1"/>
          </p:cNvSpPr>
          <p:nvPr>
            <p:ph idx="1"/>
          </p:nvPr>
        </p:nvSpPr>
        <p:spPr/>
        <p:txBody>
          <a:bodyPr anchor="t"/>
          <a:lstStyle/>
          <a:p>
            <a:r>
              <a:rPr lang="en-US" b="1" dirty="0" smtClean="0"/>
              <a:t>Data link setup</a:t>
            </a:r>
            <a:r>
              <a:rPr lang="en-US" dirty="0" smtClean="0"/>
              <a:t/>
            </a:r>
            <a:br>
              <a:rPr lang="en-US" dirty="0" smtClean="0"/>
            </a:br>
            <a:endParaRPr lang="en-US" b="1" dirty="0"/>
          </a:p>
        </p:txBody>
      </p:sp>
      <p:pic>
        <p:nvPicPr>
          <p:cNvPr id="6" name="Picture 5"/>
          <p:cNvPicPr>
            <a:picLocks noChangeAspect="1"/>
          </p:cNvPicPr>
          <p:nvPr/>
        </p:nvPicPr>
        <p:blipFill>
          <a:blip r:embed="rId3"/>
          <a:stretch>
            <a:fillRect/>
          </a:stretch>
        </p:blipFill>
        <p:spPr>
          <a:xfrm>
            <a:off x="4105468" y="2016402"/>
            <a:ext cx="6866315" cy="3968091"/>
          </a:xfrm>
          <a:prstGeom prst="rect">
            <a:avLst/>
          </a:prstGeom>
        </p:spPr>
      </p:pic>
      <p:sp>
        <p:nvSpPr>
          <p:cNvPr id="4" name="TextBox 3"/>
          <p:cNvSpPr txBox="1"/>
          <p:nvPr/>
        </p:nvSpPr>
        <p:spPr>
          <a:xfrm>
            <a:off x="581192" y="2192694"/>
            <a:ext cx="3394071" cy="2308324"/>
          </a:xfrm>
          <a:prstGeom prst="rect">
            <a:avLst/>
          </a:prstGeom>
          <a:noFill/>
        </p:spPr>
        <p:txBody>
          <a:bodyPr wrap="none" rtlCol="0">
            <a:spAutoFit/>
          </a:bodyPr>
          <a:lstStyle/>
          <a:p>
            <a:r>
              <a:rPr lang="en-US" dirty="0" err="1" smtClean="0"/>
              <a:t>D-LINK_TERMINATE:called</a:t>
            </a:r>
            <a:r>
              <a:rPr lang="en-US" dirty="0" smtClean="0"/>
              <a:t> by</a:t>
            </a:r>
          </a:p>
          <a:p>
            <a:r>
              <a:rPr lang="en-US" dirty="0" smtClean="0"/>
              <a:t> higher layer (after </a:t>
            </a:r>
            <a:r>
              <a:rPr lang="en-US" dirty="0" err="1" smtClean="0"/>
              <a:t>SessionStop</a:t>
            </a:r>
            <a:r>
              <a:rPr lang="en-US" dirty="0" smtClean="0"/>
              <a:t>).</a:t>
            </a:r>
            <a:br>
              <a:rPr lang="en-US" dirty="0" smtClean="0"/>
            </a:br>
            <a:r>
              <a:rPr lang="en-US" dirty="0" smtClean="0"/>
              <a:t>D-LINK_ERROR: called by</a:t>
            </a:r>
          </a:p>
          <a:p>
            <a:r>
              <a:rPr lang="en-US" dirty="0" smtClean="0"/>
              <a:t> higher layer when error occur.</a:t>
            </a:r>
            <a:br>
              <a:rPr lang="en-US" dirty="0" smtClean="0"/>
            </a:br>
            <a:r>
              <a:rPr lang="en-US" dirty="0" smtClean="0"/>
              <a:t/>
            </a:r>
            <a:br>
              <a:rPr lang="en-US" dirty="0" smtClean="0"/>
            </a:br>
            <a:r>
              <a:rPr lang="en-US" dirty="0" smtClean="0"/>
              <a:t>After matching detected,</a:t>
            </a:r>
            <a:br>
              <a:rPr lang="en-US" dirty="0" smtClean="0"/>
            </a:br>
            <a:r>
              <a:rPr lang="en-US" dirty="0" smtClean="0"/>
              <a:t>HLE(app) will move to logical</a:t>
            </a:r>
          </a:p>
          <a:p>
            <a:r>
              <a:rPr lang="en-US" dirty="0" smtClean="0"/>
              <a:t>network setup (binding UDP, TCP)</a:t>
            </a:r>
            <a:endParaRPr lang="en-US" dirty="0"/>
          </a:p>
        </p:txBody>
      </p:sp>
    </p:spTree>
    <p:extLst>
      <p:ext uri="{BB962C8B-B14F-4D97-AF65-F5344CB8AC3E}">
        <p14:creationId xmlns:p14="http://schemas.microsoft.com/office/powerpoint/2010/main" val="1571736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2.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A5B70-631E-4F47-874A-FBE55E5170D4}">
  <ds:schemaRefs>
    <ds:schemaRef ds:uri="16c05727-aa75-4e4a-9b5f-8a80a1165891"/>
    <ds:schemaRef ds:uri="http://purl.org/dc/elements/1.1/"/>
    <ds:schemaRef ds:uri="http://schemas.microsoft.com/office/2006/documentManagement/types"/>
    <ds:schemaRef ds:uri="http://purl.org/dc/terms/"/>
    <ds:schemaRef ds:uri="71af3243-3dd4-4a8d-8c0d-dd76da1f02a5"/>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tf56390039</Template>
  <TotalTime>0</TotalTime>
  <Words>7900</Words>
  <Application>Microsoft Office PowerPoint</Application>
  <PresentationFormat>Widescreen</PresentationFormat>
  <Paragraphs>361</Paragraphs>
  <Slides>30</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Gill Sans MT</vt:lpstr>
      <vt:lpstr>Wingdings 2</vt:lpstr>
      <vt:lpstr>Dividend</vt:lpstr>
      <vt:lpstr>EV charging station – ISO15118 (DC)</vt:lpstr>
      <vt:lpstr>Contents</vt:lpstr>
      <vt:lpstr>Introductions</vt:lpstr>
      <vt:lpstr>System overview – Hardware schematic</vt:lpstr>
      <vt:lpstr>System overview – software osi layer</vt:lpstr>
      <vt:lpstr>Iso15118 – synchronization with iec61851-1</vt:lpstr>
      <vt:lpstr>Iso15118 – synchronization with iec61851-1</vt:lpstr>
      <vt:lpstr>Iso15118 – Datalink handling</vt:lpstr>
      <vt:lpstr>Iso15118 – Datalink handling</vt:lpstr>
      <vt:lpstr>ISO15118 – MIDDLE LAYER (IP, SLAAC, TCP, UDP)</vt:lpstr>
      <vt:lpstr>ISO15118 – MIDDLE LAYER (V2GTP)</vt:lpstr>
      <vt:lpstr>ISO15118 – MIDDLE LAYER (Presentation layer - exi)</vt:lpstr>
      <vt:lpstr>ISO15118 – MIDDLE LAYER (Presentation layer - exi)</vt:lpstr>
      <vt:lpstr>Iso15118 – v2g message SEQUENCE</vt:lpstr>
      <vt:lpstr>Iso15118 – v2g message SEQUENCE</vt:lpstr>
      <vt:lpstr>Iso15118 – v2g message SEQUENCE</vt:lpstr>
      <vt:lpstr>Iso15118 – v2g message SEQUENCE</vt:lpstr>
      <vt:lpstr>Iso15118 – v2g message SEQUENCE</vt:lpstr>
      <vt:lpstr>Iso15118 – v2g message SEQUENCE (normal)</vt:lpstr>
      <vt:lpstr>Iso15118 – v2g message SEQUENCE (normal)</vt:lpstr>
      <vt:lpstr>Iso15118 – v2g message SEQUENCE (normal)</vt:lpstr>
      <vt:lpstr>Iso15118 – v2g message SEQUENCE (renegotiation)</vt:lpstr>
      <vt:lpstr>Iso15118 – v2g message SEQUENCE (renegotiation) - EVCC</vt:lpstr>
      <vt:lpstr>Iso15118 – v2g message SEQUENCE (renegotiation) - SECC</vt:lpstr>
      <vt:lpstr>Iso15118 – v2g message SEQUENCE (pausing and resume)</vt:lpstr>
      <vt:lpstr>ISO15118 – V2G TIMING</vt:lpstr>
      <vt:lpstr>ISO15118 – V2G TIMING</vt:lpstr>
      <vt:lpstr>ISO15118 – V2g error handling (between HLE, Datalink and CP states)</vt:lpstr>
      <vt:lpstr>ISO15118 – V2g error handling (between HLE, Datalink and CP states)</vt:lpstr>
      <vt:lpstr>ISO15118 –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E-vehicle charging station</dc:title>
  <dc:creator/>
  <cp:lastModifiedBy/>
  <cp:revision>2</cp:revision>
  <dcterms:created xsi:type="dcterms:W3CDTF">2020-03-30T07:13:17Z</dcterms:created>
  <dcterms:modified xsi:type="dcterms:W3CDTF">2021-04-16T09:35:55Z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