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7" r:id="rId3"/>
    <p:sldId id="258" r:id="rId4"/>
    <p:sldId id="284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7" r:id="rId20"/>
    <p:sldId id="272" r:id="rId21"/>
    <p:sldId id="277" r:id="rId22"/>
    <p:sldId id="278" r:id="rId23"/>
    <p:sldId id="273" r:id="rId24"/>
    <p:sldId id="280" r:id="rId25"/>
    <p:sldId id="281" r:id="rId26"/>
    <p:sldId id="274" r:id="rId27"/>
    <p:sldId id="275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X* (g CCl4/g carbon)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39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1.69</c:v>
                </c:pt>
                <c:pt idx="2">
                  <c:v>3.38</c:v>
                </c:pt>
                <c:pt idx="3">
                  <c:v>6.76</c:v>
                </c:pt>
                <c:pt idx="4">
                  <c:v>8.4499999999999993</c:v>
                </c:pt>
                <c:pt idx="5">
                  <c:v>11.8</c:v>
                </c:pt>
                <c:pt idx="6">
                  <c:v>20.7</c:v>
                </c:pt>
                <c:pt idx="7">
                  <c:v>32.1</c:v>
                </c:pt>
                <c:pt idx="8">
                  <c:v>40</c:v>
                </c:pt>
                <c:pt idx="9">
                  <c:v>84.5</c:v>
                </c:pt>
                <c:pt idx="10">
                  <c:v>104</c:v>
                </c:pt>
                <c:pt idx="11">
                  <c:v>123</c:v>
                </c:pt>
                <c:pt idx="12">
                  <c:v>133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7.0000000000000007E-2</c:v>
                </c:pt>
                <c:pt idx="2">
                  <c:v>0.14000000000000001</c:v>
                </c:pt>
                <c:pt idx="3">
                  <c:v>0.27</c:v>
                </c:pt>
                <c:pt idx="4">
                  <c:v>0.34</c:v>
                </c:pt>
                <c:pt idx="5">
                  <c:v>0.48</c:v>
                </c:pt>
                <c:pt idx="6">
                  <c:v>0.56999999999999995</c:v>
                </c:pt>
                <c:pt idx="7">
                  <c:v>0.63</c:v>
                </c:pt>
                <c:pt idx="8">
                  <c:v>0.68</c:v>
                </c:pt>
                <c:pt idx="9">
                  <c:v>0.7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A1-4B39-A18E-B3435D303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606480"/>
        <c:axId val="371606808"/>
      </c:scatterChart>
      <c:valAx>
        <c:axId val="3716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 CCl4 (mmHg)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808"/>
        <c:crosses val="autoZero"/>
        <c:crossBetween val="midCat"/>
      </c:valAx>
      <c:valAx>
        <c:axId val="37160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X* ( g CCl4/g carbon)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X* (g CCl4/g carbon)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39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1.69</c:v>
                </c:pt>
                <c:pt idx="2">
                  <c:v>3.38</c:v>
                </c:pt>
                <c:pt idx="3">
                  <c:v>6.76</c:v>
                </c:pt>
                <c:pt idx="4">
                  <c:v>8.4499999999999993</c:v>
                </c:pt>
                <c:pt idx="5">
                  <c:v>11.8</c:v>
                </c:pt>
                <c:pt idx="6">
                  <c:v>20.7</c:v>
                </c:pt>
                <c:pt idx="7">
                  <c:v>32.1</c:v>
                </c:pt>
                <c:pt idx="8">
                  <c:v>40</c:v>
                </c:pt>
                <c:pt idx="9">
                  <c:v>84.5</c:v>
                </c:pt>
                <c:pt idx="10">
                  <c:v>104</c:v>
                </c:pt>
                <c:pt idx="11">
                  <c:v>123</c:v>
                </c:pt>
                <c:pt idx="12">
                  <c:v>133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7.0000000000000007E-2</c:v>
                </c:pt>
                <c:pt idx="2">
                  <c:v>0.14000000000000001</c:v>
                </c:pt>
                <c:pt idx="3">
                  <c:v>0.27</c:v>
                </c:pt>
                <c:pt idx="4">
                  <c:v>0.34</c:v>
                </c:pt>
                <c:pt idx="5">
                  <c:v>0.48</c:v>
                </c:pt>
                <c:pt idx="6">
                  <c:v>0.56999999999999995</c:v>
                </c:pt>
                <c:pt idx="7">
                  <c:v>0.63</c:v>
                </c:pt>
                <c:pt idx="8">
                  <c:v>0.68</c:v>
                </c:pt>
                <c:pt idx="9">
                  <c:v>0.7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8F-4B52-9B29-B3C12A049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606480"/>
        <c:axId val="371606808"/>
      </c:scatterChart>
      <c:valAx>
        <c:axId val="3716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 CCl4 (mmHg)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808"/>
        <c:crosses val="autoZero"/>
        <c:crossBetween val="midCat"/>
      </c:valAx>
      <c:valAx>
        <c:axId val="37160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X* ( g CCl4/g carbon)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X* (g CCl4/g carbon)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39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1.69</c:v>
                </c:pt>
                <c:pt idx="2">
                  <c:v>3.38</c:v>
                </c:pt>
                <c:pt idx="3">
                  <c:v>6.76</c:v>
                </c:pt>
                <c:pt idx="4">
                  <c:v>8.4499999999999993</c:v>
                </c:pt>
                <c:pt idx="5">
                  <c:v>11.8</c:v>
                </c:pt>
                <c:pt idx="6">
                  <c:v>20.7</c:v>
                </c:pt>
                <c:pt idx="7">
                  <c:v>32.1</c:v>
                </c:pt>
                <c:pt idx="8">
                  <c:v>40</c:v>
                </c:pt>
                <c:pt idx="9">
                  <c:v>84.5</c:v>
                </c:pt>
                <c:pt idx="10">
                  <c:v>104</c:v>
                </c:pt>
                <c:pt idx="11">
                  <c:v>123</c:v>
                </c:pt>
                <c:pt idx="12">
                  <c:v>133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7.0000000000000007E-2</c:v>
                </c:pt>
                <c:pt idx="2">
                  <c:v>0.14000000000000001</c:v>
                </c:pt>
                <c:pt idx="3">
                  <c:v>0.27</c:v>
                </c:pt>
                <c:pt idx="4">
                  <c:v>0.34</c:v>
                </c:pt>
                <c:pt idx="5">
                  <c:v>0.48</c:v>
                </c:pt>
                <c:pt idx="6">
                  <c:v>0.56999999999999995</c:v>
                </c:pt>
                <c:pt idx="7">
                  <c:v>0.63</c:v>
                </c:pt>
                <c:pt idx="8">
                  <c:v>0.68</c:v>
                </c:pt>
                <c:pt idx="9">
                  <c:v>0.7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98-48CB-A4DF-631D90ACE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606480"/>
        <c:axId val="371606808"/>
      </c:scatterChart>
      <c:valAx>
        <c:axId val="3716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 CCl4 (mmHg)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808"/>
        <c:crosses val="autoZero"/>
        <c:crossBetween val="midCat"/>
      </c:valAx>
      <c:valAx>
        <c:axId val="37160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X* ( g CCl4/g carbon)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X* (g CCl4/g carbon)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39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1.69</c:v>
                </c:pt>
                <c:pt idx="2">
                  <c:v>3.38</c:v>
                </c:pt>
                <c:pt idx="3">
                  <c:v>6.76</c:v>
                </c:pt>
                <c:pt idx="4">
                  <c:v>8.4499999999999993</c:v>
                </c:pt>
                <c:pt idx="5">
                  <c:v>11.8</c:v>
                </c:pt>
                <c:pt idx="6">
                  <c:v>20.7</c:v>
                </c:pt>
                <c:pt idx="7">
                  <c:v>32.1</c:v>
                </c:pt>
                <c:pt idx="8">
                  <c:v>40</c:v>
                </c:pt>
                <c:pt idx="9">
                  <c:v>84.5</c:v>
                </c:pt>
                <c:pt idx="10">
                  <c:v>104</c:v>
                </c:pt>
                <c:pt idx="11">
                  <c:v>123</c:v>
                </c:pt>
                <c:pt idx="12">
                  <c:v>133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7.0000000000000007E-2</c:v>
                </c:pt>
                <c:pt idx="2">
                  <c:v>0.14000000000000001</c:v>
                </c:pt>
                <c:pt idx="3">
                  <c:v>0.27</c:v>
                </c:pt>
                <c:pt idx="4">
                  <c:v>0.34</c:v>
                </c:pt>
                <c:pt idx="5">
                  <c:v>0.48</c:v>
                </c:pt>
                <c:pt idx="6">
                  <c:v>0.56999999999999995</c:v>
                </c:pt>
                <c:pt idx="7">
                  <c:v>0.63</c:v>
                </c:pt>
                <c:pt idx="8">
                  <c:v>0.68</c:v>
                </c:pt>
                <c:pt idx="9">
                  <c:v>0.7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98-48CB-A4DF-631D90ACE6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X* line</c:v>
                </c:pt>
              </c:strCache>
            </c:strRef>
          </c:tx>
          <c:spPr>
            <a:ln w="2222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1.69</c:v>
                </c:pt>
                <c:pt idx="2">
                  <c:v>3.38</c:v>
                </c:pt>
                <c:pt idx="3">
                  <c:v>6.76</c:v>
                </c:pt>
                <c:pt idx="4">
                  <c:v>8.4499999999999993</c:v>
                </c:pt>
                <c:pt idx="5">
                  <c:v>11.8</c:v>
                </c:pt>
                <c:pt idx="6">
                  <c:v>20.7</c:v>
                </c:pt>
                <c:pt idx="7">
                  <c:v>32.1</c:v>
                </c:pt>
                <c:pt idx="8">
                  <c:v>40</c:v>
                </c:pt>
                <c:pt idx="9">
                  <c:v>84.5</c:v>
                </c:pt>
                <c:pt idx="10">
                  <c:v>104</c:v>
                </c:pt>
                <c:pt idx="11">
                  <c:v>123</c:v>
                </c:pt>
                <c:pt idx="12">
                  <c:v>133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0.1108015556167401</c:v>
                </c:pt>
                <c:pt idx="2">
                  <c:v>0.19445820246436341</c:v>
                </c:pt>
                <c:pt idx="3">
                  <c:v>0.31238598874442075</c:v>
                </c:pt>
                <c:pt idx="4">
                  <c:v>0.35550463780918728</c:v>
                </c:pt>
                <c:pt idx="5">
                  <c:v>0.42158664666166545</c:v>
                </c:pt>
                <c:pt idx="6">
                  <c:v>0.52803294054633099</c:v>
                </c:pt>
                <c:pt idx="7">
                  <c:v>0.59927969423755401</c:v>
                </c:pt>
                <c:pt idx="8">
                  <c:v>0.62975206611570256</c:v>
                </c:pt>
                <c:pt idx="9">
                  <c:v>0.70663959613696226</c:v>
                </c:pt>
                <c:pt idx="10">
                  <c:v>0.72148579752367081</c:v>
                </c:pt>
                <c:pt idx="11">
                  <c:v>0.73177701436602127</c:v>
                </c:pt>
                <c:pt idx="12">
                  <c:v>0.73609819872167348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98-48CB-A4DF-631D90ACE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606480"/>
        <c:axId val="371606808"/>
      </c:scatterChart>
      <c:valAx>
        <c:axId val="3716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 CCl4 (mmHg)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808"/>
        <c:crosses val="autoZero"/>
        <c:crossBetween val="midCat"/>
      </c:valAx>
      <c:valAx>
        <c:axId val="37160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X* ( g CCl4/g carbon)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0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B1B2-86DC-4452-8E82-9EC8BA7E79DC}" type="datetime1">
              <a:rPr lang="en-CA" smtClean="0"/>
              <a:t>2017-07-15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7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7EBF-6E76-4046-A0E3-2B47E1DB0292}" type="datetime1">
              <a:rPr lang="en-CA" smtClean="0"/>
              <a:t>2017-07-15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0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B20-128F-4213-AA05-5A3966BC9B1B}" type="datetime1">
              <a:rPr lang="en-CA" smtClean="0"/>
              <a:t>2017-07-15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7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7C1E-1762-43F8-8950-349F03285414}" type="datetime1">
              <a:rPr lang="en-CA" smtClean="0"/>
              <a:t>2017-07-15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F104-E77D-4735-A6D1-3CD5764345D8}" type="datetime1">
              <a:rPr lang="en-CA" smtClean="0"/>
              <a:t>2017-07-15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98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260D-083C-42B9-BDF6-1943895B1780}" type="datetime1">
              <a:rPr lang="en-CA" smtClean="0"/>
              <a:t>2017-07-15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20E8-3822-479C-902D-0B08615E5C8F}" type="datetime1">
              <a:rPr lang="en-CA" smtClean="0"/>
              <a:t>2017-07-15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0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4432-869D-472B-9827-9705CB51E3E4}" type="datetime1">
              <a:rPr lang="en-CA" smtClean="0"/>
              <a:t>2017-07-15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21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E7F-6D28-4E13-B3C4-3BC707EC2570}" type="datetime1">
              <a:rPr lang="en-CA" smtClean="0"/>
              <a:t>2017-07-15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1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48AA-1975-417B-BF85-4A50707FEB9C}" type="datetime1">
              <a:rPr lang="en-CA" smtClean="0"/>
              <a:t>2017-07-15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930-9B3B-438D-8DAE-5E3918C2F7CE}" type="datetime1">
              <a:rPr lang="en-CA" smtClean="0"/>
              <a:t>2017-07-15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4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1705"/>
            <a:ext cx="10515600" cy="476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79717C-4515-4EBB-B0F6-A4596F9DD3A3}" type="datetime1">
              <a:rPr lang="en-CA" smtClean="0"/>
              <a:pPr/>
              <a:t>2017-07-15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D3C76C-4A4F-47BE-A758-49683312F39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38201" y="6356350"/>
            <a:ext cx="2743199" cy="365125"/>
          </a:xfrm>
          <a:prstGeom prst="rect">
            <a:avLst/>
          </a:prstGeom>
          <a:blipFill dpi="0" rotWithShape="1">
            <a:blip r:embed="rId13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C234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C2344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C2344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055B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055B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2.ubc.ca/moodle/mod/facetoface/view.php?id=779" TargetMode="External"/><Relationship Id="rId2" Type="http://schemas.openxmlformats.org/officeDocument/2006/relationships/hyperlink" Target="http://rms.ubc.ca/health-safety/occupational-hygiene/occupational-hazards/flu/?utm_source=mailoutinteractive&amp;utm_medium=email&amp;utm_campaign=Attend%20a%20flu%20vaccination%20clinic%20on%20campus%20starting%20October%20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ps.ubc.ca/PROD/index_detail.php?show=y,n,n,n,n,y&amp;bldg2Search=n&amp;locat1=795" TargetMode="External"/><Relationship Id="rId5" Type="http://schemas.openxmlformats.org/officeDocument/2006/relationships/hyperlink" Target="http://www.maps.ubc.ca/PROD/index_detail.php?show=y,n,n,n,n,y&amp;bldg2Search=n&amp;locat1=122-1" TargetMode="External"/><Relationship Id="rId4" Type="http://schemas.openxmlformats.org/officeDocument/2006/relationships/hyperlink" Target="http://www.maps.ubc.ca/PROD/index_detail.php?show=y,n,n,n,n,y&amp;bldg2Search=n&amp;locat1=64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heme.com/screencasts/mass-energy-balanc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Stay healthy, free flu shots for students!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9227"/>
            <a:ext cx="10515600" cy="1744195"/>
          </a:xfrm>
        </p:spPr>
        <p:txBody>
          <a:bodyPr/>
          <a:lstStyle/>
          <a:p>
            <a:pPr marL="0" indent="0">
              <a:buNone/>
            </a:pPr>
            <a:endParaRPr lang="en-CA" dirty="0">
              <a:hlinkClick r:id="rId2"/>
            </a:endParaRPr>
          </a:p>
          <a:p>
            <a:pPr marL="0" indent="0">
              <a:buNone/>
            </a:pPr>
            <a:r>
              <a:rPr lang="en-CA" dirty="0">
                <a:hlinkClick r:id="rId2"/>
              </a:rPr>
              <a:t>Full schedule and details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1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86522"/>
              </p:ext>
            </p:extLst>
          </p:nvPr>
        </p:nvGraphicFramePr>
        <p:xfrm>
          <a:off x="838200" y="1414630"/>
          <a:ext cx="10037884" cy="2495209"/>
        </p:xfrm>
        <a:graphic>
          <a:graphicData uri="http://schemas.openxmlformats.org/drawingml/2006/table">
            <a:tbl>
              <a:tblPr/>
              <a:tblGrid>
                <a:gridCol w="2386216">
                  <a:extLst>
                    <a:ext uri="{9D8B030D-6E8A-4147-A177-3AD203B41FA5}">
                      <a16:colId xmlns:a16="http://schemas.microsoft.com/office/drawing/2014/main" val="2463119818"/>
                    </a:ext>
                  </a:extLst>
                </a:gridCol>
                <a:gridCol w="4023042">
                  <a:extLst>
                    <a:ext uri="{9D8B030D-6E8A-4147-A177-3AD203B41FA5}">
                      <a16:colId xmlns:a16="http://schemas.microsoft.com/office/drawing/2014/main" val="1980433306"/>
                    </a:ext>
                  </a:extLst>
                </a:gridCol>
                <a:gridCol w="3628626">
                  <a:extLst>
                    <a:ext uri="{9D8B030D-6E8A-4147-A177-3AD203B41FA5}">
                      <a16:colId xmlns:a16="http://schemas.microsoft.com/office/drawing/2014/main" val="432216248"/>
                    </a:ext>
                  </a:extLst>
                </a:gridCol>
              </a:tblGrid>
              <a:tr h="542437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hlinkClick r:id="rId3"/>
                        </a:rPr>
                        <a:t>Thursday, October 27</a:t>
                      </a:r>
                      <a:endParaRPr lang="en-C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6:30 a.m. to 4:30 p.m.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hlinkClick r:id="rId4"/>
                        </a:rPr>
                        <a:t>University Services Building</a:t>
                      </a:r>
                      <a:endParaRPr lang="en-C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571744"/>
                  </a:ext>
                </a:extLst>
              </a:tr>
              <a:tr h="650924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hlinkClick r:id="rId3"/>
                        </a:rPr>
                        <a:t>Tuesday, November 1</a:t>
                      </a:r>
                      <a:endParaRPr lang="en-C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8.30 a.m. to 11:30 a.m.</a:t>
                      </a:r>
                      <a:br>
                        <a:rPr lang="en-CA">
                          <a:effectLst/>
                        </a:rPr>
                      </a:br>
                      <a:r>
                        <a:rPr lang="en-CA">
                          <a:effectLst/>
                        </a:rPr>
                        <a:t>and 1 p.m. to 4 p.m.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  <a:hlinkClick r:id="rId5"/>
                        </a:rPr>
                        <a:t>Buchanan D140,</a:t>
                      </a:r>
                      <a:br>
                        <a:rPr lang="en-CA" dirty="0">
                          <a:effectLst/>
                        </a:rPr>
                      </a:br>
                      <a:r>
                        <a:rPr lang="en-CA" dirty="0" err="1">
                          <a:effectLst/>
                        </a:rPr>
                        <a:t>Meekison</a:t>
                      </a:r>
                      <a:r>
                        <a:rPr lang="en-CA" dirty="0">
                          <a:effectLst/>
                        </a:rPr>
                        <a:t> Lounge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28959"/>
                  </a:ext>
                </a:extLst>
              </a:tr>
              <a:tr h="650924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hlinkClick r:id="rId3"/>
                        </a:rPr>
                        <a:t>Wednesday, November 2</a:t>
                      </a:r>
                      <a:endParaRPr lang="en-C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8.30 a.m. to 11:30 a.m.</a:t>
                      </a:r>
                      <a:br>
                        <a:rPr lang="en-CA">
                          <a:effectLst/>
                        </a:rPr>
                      </a:br>
                      <a:r>
                        <a:rPr lang="en-CA">
                          <a:effectLst/>
                        </a:rPr>
                        <a:t>and 1 p.m. to 4 p.m.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hlinkClick r:id="rId6"/>
                        </a:rPr>
                        <a:t>The Nest</a:t>
                      </a:r>
                      <a:endParaRPr lang="en-C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45734"/>
                  </a:ext>
                </a:extLst>
              </a:tr>
              <a:tr h="650924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hlinkClick r:id="rId3"/>
                        </a:rPr>
                        <a:t>Thursday, November 3</a:t>
                      </a:r>
                      <a:endParaRPr lang="en-C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8.30 a.m. to 11:30 a.m.</a:t>
                      </a:r>
                      <a:br>
                        <a:rPr lang="en-CA">
                          <a:effectLst/>
                        </a:rPr>
                      </a:br>
                      <a:r>
                        <a:rPr lang="en-CA">
                          <a:effectLst/>
                        </a:rPr>
                        <a:t>and 1 p.m. to 4 p.m.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  <a:hlinkClick r:id="rId6"/>
                        </a:rPr>
                        <a:t>The Nest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64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9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359655" y="1843828"/>
          <a:ext cx="7063125" cy="408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571" y="484393"/>
          <a:ext cx="11608425" cy="773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753">
                  <a:extLst>
                    <a:ext uri="{9D8B030D-6E8A-4147-A177-3AD203B41FA5}">
                      <a16:colId xmlns:a16="http://schemas.microsoft.com/office/drawing/2014/main" val="369636086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966016470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5072316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23700941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035188357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6456598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08021373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1445114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93785490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60200072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4163880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271261749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491720045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203473303"/>
                    </a:ext>
                  </a:extLst>
                </a:gridCol>
              </a:tblGrid>
              <a:tr h="256551">
                <a:tc>
                  <a:txBody>
                    <a:bodyPr/>
                    <a:lstStyle/>
                    <a:p>
                      <a:r>
                        <a:rPr lang="en-CA" dirty="0"/>
                        <a:t>P CCl4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86242"/>
                  </a:ext>
                </a:extLst>
              </a:tr>
              <a:tr h="407632">
                <a:tc>
                  <a:txBody>
                    <a:bodyPr/>
                    <a:lstStyle/>
                    <a:p>
                      <a:r>
                        <a:rPr lang="en-CA" dirty="0"/>
                        <a:t>X* (g</a:t>
                      </a:r>
                      <a:r>
                        <a:rPr lang="en-CA" baseline="0" dirty="0"/>
                        <a:t> CCl4/g carbon)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5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227" y="2166626"/>
                <a:ext cx="2090637" cy="270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region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 is fitted to data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27" y="2166626"/>
                <a:ext cx="2090637" cy="2708818"/>
              </a:xfrm>
              <a:prstGeom prst="rect">
                <a:avLst/>
              </a:prstGeom>
              <a:blipFill>
                <a:blip r:embed="rId3"/>
                <a:stretch>
                  <a:fillRect l="-2915" t="-899" r="-2332" b="-31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3724507" y="2062976"/>
            <a:ext cx="0" cy="291611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41827" y="2062975"/>
                <a:ext cx="2462597" cy="2916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Langmuir Isotherm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a, K</a:t>
                </a:r>
                <a:r>
                  <a:rPr lang="en-CA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fitted to data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827" y="2062975"/>
                <a:ext cx="2462597" cy="2916119"/>
              </a:xfrm>
              <a:prstGeom prst="rect">
                <a:avLst/>
              </a:prstGeom>
              <a:blipFill>
                <a:blip r:embed="rId4"/>
                <a:stretch>
                  <a:fillRect l="-1980" t="-835" r="-2228" b="-2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9434" y="84283"/>
            <a:ext cx="92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6.7-1 Equilibrium data for CCl4 adsorbed on activated carbon at 34°C</a:t>
            </a:r>
          </a:p>
        </p:txBody>
      </p:sp>
    </p:spTree>
    <p:extLst>
      <p:ext uri="{BB962C8B-B14F-4D97-AF65-F5344CB8AC3E}">
        <p14:creationId xmlns:p14="http://schemas.microsoft.com/office/powerpoint/2010/main" val="362612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11</a:t>
            </a:fld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359655" y="1843828"/>
          <a:ext cx="7063125" cy="408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571" y="484393"/>
          <a:ext cx="11608425" cy="773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753">
                  <a:extLst>
                    <a:ext uri="{9D8B030D-6E8A-4147-A177-3AD203B41FA5}">
                      <a16:colId xmlns:a16="http://schemas.microsoft.com/office/drawing/2014/main" val="369636086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966016470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5072316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23700941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035188357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6456598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08021373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1445114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93785490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60200072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4163880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271261749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491720045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203473303"/>
                    </a:ext>
                  </a:extLst>
                </a:gridCol>
              </a:tblGrid>
              <a:tr h="256551">
                <a:tc>
                  <a:txBody>
                    <a:bodyPr/>
                    <a:lstStyle/>
                    <a:p>
                      <a:r>
                        <a:rPr lang="en-CA" dirty="0"/>
                        <a:t>P CCl4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86242"/>
                  </a:ext>
                </a:extLst>
              </a:tr>
              <a:tr h="407632">
                <a:tc>
                  <a:txBody>
                    <a:bodyPr/>
                    <a:lstStyle/>
                    <a:p>
                      <a:r>
                        <a:rPr lang="en-CA" dirty="0"/>
                        <a:t>X* (g</a:t>
                      </a:r>
                      <a:r>
                        <a:rPr lang="en-CA" baseline="0" dirty="0"/>
                        <a:t> CCl4/g carbon)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5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227" y="2166626"/>
                <a:ext cx="2090637" cy="270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region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 is fitted to data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27" y="2166626"/>
                <a:ext cx="2090637" cy="2708818"/>
              </a:xfrm>
              <a:prstGeom prst="rect">
                <a:avLst/>
              </a:prstGeom>
              <a:blipFill>
                <a:blip r:embed="rId3"/>
                <a:stretch>
                  <a:fillRect l="-2915" t="-899" r="-2332" b="-31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3724507" y="2062976"/>
            <a:ext cx="0" cy="291611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41827" y="2062975"/>
                <a:ext cx="2462597" cy="2916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Langmuir Isotherm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a, K</a:t>
                </a:r>
                <a:r>
                  <a:rPr lang="en-CA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fitted to data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827" y="2062975"/>
                <a:ext cx="2462597" cy="2916119"/>
              </a:xfrm>
              <a:prstGeom prst="rect">
                <a:avLst/>
              </a:prstGeom>
              <a:blipFill>
                <a:blip r:embed="rId4"/>
                <a:stretch>
                  <a:fillRect l="-1980" t="-835" r="-2228" b="-2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92027" y="2857472"/>
                <a:ext cx="3299365" cy="16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0.0762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𝐶𝐶𝑙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0.096</m:t>
                          </m:r>
                          <m:sSub>
                            <m:sSub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𝐶𝐶𝑙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0.794 g CCl4/g carbon</a:t>
                </a:r>
              </a:p>
              <a:p>
                <a:pPr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CA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0.096 (mmHg)</a:t>
                </a:r>
                <a:r>
                  <a:rPr lang="en-CA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27" y="2857472"/>
                <a:ext cx="3299365" cy="1646220"/>
              </a:xfrm>
              <a:prstGeom prst="rect">
                <a:avLst/>
              </a:prstGeom>
              <a:blipFill>
                <a:blip r:embed="rId5"/>
                <a:stretch>
                  <a:fillRect l="-1845" b="-5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9434" y="84283"/>
            <a:ext cx="92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6.7-1 Equilibrium data for CCl4 adsorbed on activated carbon at 34°C</a:t>
            </a:r>
          </a:p>
        </p:txBody>
      </p:sp>
    </p:spTree>
    <p:extLst>
      <p:ext uri="{BB962C8B-B14F-4D97-AF65-F5344CB8AC3E}">
        <p14:creationId xmlns:p14="http://schemas.microsoft.com/office/powerpoint/2010/main" val="112387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Ex 6.7-1 from text</a:t>
            </a:r>
            <a:r>
              <a:rPr lang="en-CA" dirty="0"/>
              <a:t>: A 50.0 L tank contains an air-carbon tetrachloride mixture at 1 </a:t>
            </a:r>
            <a:r>
              <a:rPr lang="en-CA" dirty="0" err="1"/>
              <a:t>atm</a:t>
            </a:r>
            <a:r>
              <a:rPr lang="en-CA" dirty="0"/>
              <a:t> absolute, 34°C, and 30.0% relative saturation. Activated carbon is placed in the tank to absorb CCl</a:t>
            </a:r>
            <a:r>
              <a:rPr lang="en-CA" baseline="-25000" dirty="0"/>
              <a:t>4</a:t>
            </a:r>
            <a:r>
              <a:rPr lang="en-CA" dirty="0"/>
              <a:t>. The tank pressure is maintained at 1.00 </a:t>
            </a:r>
            <a:r>
              <a:rPr lang="en-CA" dirty="0" err="1"/>
              <a:t>atm</a:t>
            </a:r>
            <a:r>
              <a:rPr lang="en-CA" dirty="0"/>
              <a:t> by feeding in pure air and the temperature is kept at 34°C. </a:t>
            </a:r>
            <a:endParaRPr lang="en-CA" baseline="-25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r>
              <a:rPr lang="en-CA" dirty="0"/>
              <a:t>Calculate the minimum amount of activated carbon needed to reduce the CCl</a:t>
            </a:r>
            <a:r>
              <a:rPr lang="en-CA" baseline="-25000" dirty="0"/>
              <a:t>4</a:t>
            </a:r>
            <a:r>
              <a:rPr lang="en-CA" dirty="0"/>
              <a:t> mole fraction in the gas to 0.001. Neglect the volume of activated carbon and the absorbed CCl</a:t>
            </a:r>
            <a:r>
              <a:rPr lang="en-CA" baseline="-25000" dirty="0"/>
              <a:t>4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baseline="-25000" dirty="0"/>
          </a:p>
          <a:p>
            <a:pPr marL="0" indent="0">
              <a:buNone/>
            </a:pPr>
            <a:r>
              <a:rPr lang="en-CA" dirty="0"/>
              <a:t>Working backwards, what is the strategy to solve this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12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648270" y="6246524"/>
            <a:ext cx="7464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Question text: Elementary Principles of Chemical Processes, 4/E by Richard M. Felder, Ronald W. Rousseau, and Lisa G. Bullard Copyright © 2016 by John Wiley &amp; Sons, Inc. 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8880" y="1818640"/>
            <a:ext cx="1361440" cy="1473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/>
              <a:t>V=50 L</a:t>
            </a:r>
          </a:p>
          <a:p>
            <a:r>
              <a:rPr lang="en-CA" dirty="0"/>
              <a:t>T=34°C</a:t>
            </a:r>
          </a:p>
          <a:p>
            <a:r>
              <a:rPr lang="en-CA" dirty="0"/>
              <a:t>P=1atm</a:t>
            </a:r>
          </a:p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98880" y="2936240"/>
            <a:ext cx="136144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Carbon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5760" y="1818640"/>
            <a:ext cx="1361440" cy="1473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/>
              <a:t>V=50 L</a:t>
            </a:r>
          </a:p>
          <a:p>
            <a:r>
              <a:rPr lang="en-CA" dirty="0"/>
              <a:t>T=34°C</a:t>
            </a:r>
          </a:p>
          <a:p>
            <a:r>
              <a:rPr lang="en-CA" dirty="0"/>
              <a:t>P=1atm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175760" y="2936240"/>
            <a:ext cx="136144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Carbon + CCl</a:t>
            </a:r>
            <a:r>
              <a:rPr lang="en-CA" sz="1600" baseline="-25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63204" y="2484290"/>
            <a:ext cx="1285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3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Ex 6.7-1 from text</a:t>
            </a:r>
            <a:r>
              <a:rPr lang="en-CA" dirty="0"/>
              <a:t>: A 50.0 L tank contains an air-carbon tetrachloride mixture at 1 </a:t>
            </a:r>
            <a:r>
              <a:rPr lang="en-CA" dirty="0" err="1"/>
              <a:t>atm</a:t>
            </a:r>
            <a:r>
              <a:rPr lang="en-CA" dirty="0"/>
              <a:t> absolute, 34°C, and 30.0% relative saturation. Activated carbon is placed in the tank to absorb CCl</a:t>
            </a:r>
            <a:r>
              <a:rPr lang="en-CA" baseline="-25000" dirty="0"/>
              <a:t>4</a:t>
            </a:r>
            <a:r>
              <a:rPr lang="en-CA" dirty="0"/>
              <a:t>. The tank pressure is maintained at 1.00 </a:t>
            </a:r>
            <a:r>
              <a:rPr lang="en-CA" dirty="0" err="1"/>
              <a:t>atm</a:t>
            </a:r>
            <a:r>
              <a:rPr lang="en-CA" dirty="0"/>
              <a:t> by feeding in pure air and the temperature is kept at 34°C. </a:t>
            </a:r>
            <a:endParaRPr lang="en-CA" baseline="-25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r>
              <a:rPr lang="en-CA" dirty="0"/>
              <a:t>Calculate the minimum amount of activated carbon needed to reduce the CCl</a:t>
            </a:r>
            <a:r>
              <a:rPr lang="en-CA" baseline="-25000" dirty="0"/>
              <a:t>4</a:t>
            </a:r>
            <a:r>
              <a:rPr lang="en-CA" dirty="0"/>
              <a:t> mole fraction in the gas to 0.001. Neglect the volume of activated carbon and the absorbed CCl</a:t>
            </a:r>
            <a:r>
              <a:rPr lang="en-CA" baseline="-25000" dirty="0"/>
              <a:t>4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baseline="-25000" dirty="0"/>
          </a:p>
          <a:p>
            <a:pPr marL="0" indent="0">
              <a:buNone/>
            </a:pPr>
            <a:endParaRPr lang="en-CA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13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648270" y="6246524"/>
            <a:ext cx="7464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Question text: Elementary Principles of Chemical Processes, 4/E by Richard M. Felder, Ronald W. Rousseau, and Lisa G. Bullard Copyright © 2016 by John Wiley &amp; Sons, Inc. 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8880" y="1818640"/>
            <a:ext cx="1361440" cy="1473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/>
              <a:t>V=50 L</a:t>
            </a:r>
          </a:p>
          <a:p>
            <a:r>
              <a:rPr lang="en-CA" dirty="0"/>
              <a:t>T=34°C</a:t>
            </a:r>
          </a:p>
          <a:p>
            <a:r>
              <a:rPr lang="en-CA" dirty="0"/>
              <a:t>P=1atm</a:t>
            </a:r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54435" y="1818640"/>
                <a:ext cx="3299365" cy="16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0.0762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𝐶𝐶𝑙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0.096</m:t>
                          </m:r>
                          <m:sSub>
                            <m:sSub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𝐶𝐶𝑙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0.794 g CCl4/g carbon</a:t>
                </a:r>
              </a:p>
              <a:p>
                <a:pPr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CA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0.096 (mmHg)</a:t>
                </a:r>
                <a:r>
                  <a:rPr lang="en-CA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435" y="1818640"/>
                <a:ext cx="3299365" cy="1646220"/>
              </a:xfrm>
              <a:prstGeom prst="rect">
                <a:avLst/>
              </a:prstGeom>
              <a:blipFill>
                <a:blip r:embed="rId2"/>
                <a:stretch>
                  <a:fillRect l="-1845" b="-5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98880" y="2936240"/>
            <a:ext cx="136144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Carbon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5760" y="1818640"/>
            <a:ext cx="1361440" cy="1473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/>
              <a:t>V=50 L</a:t>
            </a:r>
          </a:p>
          <a:p>
            <a:r>
              <a:rPr lang="en-CA" dirty="0"/>
              <a:t>T=34°C</a:t>
            </a:r>
          </a:p>
          <a:p>
            <a:r>
              <a:rPr lang="en-CA" dirty="0"/>
              <a:t>P=1atm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175760" y="2936240"/>
            <a:ext cx="136144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Carbon + CCl</a:t>
            </a:r>
            <a:r>
              <a:rPr lang="en-CA" sz="1600" baseline="-25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63204" y="2484290"/>
            <a:ext cx="1285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04250" y="4552704"/>
                <a:ext cx="5849550" cy="87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/>
                  <a:t>Relative Saturation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𝐶𝐶𝑙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=169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𝑚𝑚𝐻𝑔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𝐴𝑛𝑡𝑜𝑖𝑛𝑒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50" y="4552704"/>
                <a:ext cx="5849550" cy="872355"/>
              </a:xfrm>
              <a:prstGeom prst="rect">
                <a:avLst/>
              </a:prstGeom>
              <a:blipFill>
                <a:blip r:embed="rId3"/>
                <a:stretch>
                  <a:fillRect l="-1146" b="-69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8" y="5534883"/>
            <a:ext cx="11738524" cy="9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5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 to phase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14</a:t>
            </a:fld>
            <a:endParaRPr lang="en-CA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32" y="39941"/>
            <a:ext cx="4059462" cy="38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Intro to phase diagrams</a:t>
                </a:r>
              </a:p>
              <a:p>
                <a:r>
                  <a:rPr lang="en-CA" dirty="0"/>
                  <a:t>Species vapour pressure and boiling point</a:t>
                </a:r>
              </a:p>
              <a:p>
                <a:r>
                  <a:rPr lang="en-CA" dirty="0"/>
                  <a:t>Gibb’s phase rule: DF = 2 + c – </a:t>
                </a:r>
                <a:r>
                  <a:rPr lang="el-GR" dirty="0"/>
                  <a:t>Π</a:t>
                </a:r>
                <a:r>
                  <a:rPr lang="en-CA" dirty="0"/>
                  <a:t> – r</a:t>
                </a:r>
              </a:p>
              <a:p>
                <a:r>
                  <a:rPr lang="en-CA" dirty="0" err="1"/>
                  <a:t>Raoult’s</a:t>
                </a:r>
                <a:r>
                  <a:rPr lang="en-CA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Henry’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</m:oMath>
                </a14:m>
                <a:endParaRPr lang="en-CA" dirty="0"/>
              </a:p>
              <a:p>
                <a:r>
                  <a:rPr lang="en-CA" b="0" dirty="0"/>
                  <a:t>Solubility </a:t>
                </a:r>
              </a:p>
              <a:p>
                <a:r>
                  <a:rPr lang="en-CA" dirty="0"/>
                  <a:t>Colligative properties – boiling point elevation, melting point depression</a:t>
                </a:r>
              </a:p>
              <a:p>
                <a:r>
                  <a:rPr lang="en-CA" dirty="0"/>
                  <a:t>Liquid extraction</a:t>
                </a:r>
                <a:endParaRPr lang="en-CA" b="0" dirty="0"/>
              </a:p>
              <a:p>
                <a:r>
                  <a:rPr lang="en-CA" dirty="0"/>
                  <a:t>Adsorption - isotherms</a:t>
                </a:r>
                <a:endParaRPr lang="en-CA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15</a:t>
            </a:fld>
            <a:endParaRPr lang="en-CA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32" y="39941"/>
            <a:ext cx="4059462" cy="38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Intro to phase diagrams</a:t>
                </a:r>
              </a:p>
              <a:p>
                <a:r>
                  <a:rPr lang="en-CA" dirty="0"/>
                  <a:t>Species vapour pressure and boiling point</a:t>
                </a:r>
              </a:p>
              <a:p>
                <a:r>
                  <a:rPr lang="en-CA" dirty="0"/>
                  <a:t>Gibb’s phase rule: DF = 2 + c – </a:t>
                </a:r>
                <a:r>
                  <a:rPr lang="el-GR" dirty="0"/>
                  <a:t>Π</a:t>
                </a:r>
                <a:r>
                  <a:rPr lang="en-CA" dirty="0"/>
                  <a:t> – r</a:t>
                </a:r>
              </a:p>
              <a:p>
                <a:r>
                  <a:rPr lang="en-CA" dirty="0" err="1"/>
                  <a:t>Raoult’s</a:t>
                </a:r>
                <a:r>
                  <a:rPr lang="en-CA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Henry’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</m:oMath>
                </a14:m>
                <a:endParaRPr lang="en-CA" dirty="0"/>
              </a:p>
              <a:p>
                <a:r>
                  <a:rPr lang="en-CA" b="0" dirty="0"/>
                  <a:t>Solubility </a:t>
                </a:r>
              </a:p>
              <a:p>
                <a:r>
                  <a:rPr lang="en-CA" dirty="0"/>
                  <a:t>Colligative properties – boiling point elevation, melting point depression</a:t>
                </a:r>
              </a:p>
              <a:p>
                <a:r>
                  <a:rPr lang="en-CA" dirty="0"/>
                  <a:t>Liquid extraction</a:t>
                </a:r>
                <a:endParaRPr lang="en-CA" b="0" dirty="0"/>
              </a:p>
              <a:p>
                <a:r>
                  <a:rPr lang="en-CA" dirty="0"/>
                  <a:t>Adsorption - isotherms</a:t>
                </a:r>
                <a:endParaRPr lang="en-CA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16</a:t>
            </a:fld>
            <a:endParaRPr lang="en-CA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32" y="39941"/>
            <a:ext cx="4059462" cy="382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49" y="4654350"/>
            <a:ext cx="2667302" cy="2203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603846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Image: By </a:t>
            </a:r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Power.corrupts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 (Own work) CC BY-SA 3.0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1120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of Content covered by midterm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19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Energy Balances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048000" y="586898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Image: By Siemens (Siemens website) CC-BY-SA-3.0 via Wikimedia Commons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1199388"/>
            <a:ext cx="6242304" cy="44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By the end of this class you will be able to:</a:t>
            </a:r>
          </a:p>
          <a:p>
            <a:r>
              <a:rPr lang="en-CA" b="1" dirty="0"/>
              <a:t>Identify </a:t>
            </a:r>
            <a:r>
              <a:rPr lang="en-CA" dirty="0"/>
              <a:t>relevant terms for energy balances for open and closed systems</a:t>
            </a:r>
            <a:endParaRPr lang="en-CA" b="1" dirty="0"/>
          </a:p>
          <a:p>
            <a:r>
              <a:rPr lang="en-CA" b="1" dirty="0"/>
              <a:t>Calculate </a:t>
            </a:r>
            <a:r>
              <a:rPr lang="en-CA" dirty="0"/>
              <a:t>changes in various forms of energy for a system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Content is </a:t>
            </a:r>
            <a:r>
              <a:rPr lang="en-CA" dirty="0" err="1"/>
              <a:t>Ch</a:t>
            </a:r>
            <a:r>
              <a:rPr lang="en-CA" dirty="0"/>
              <a:t> 7-7.4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D147-6C75-473F-A253-CAE93423331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0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8224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Quiz 1, P3 - A system contains carbon dioxide and water under vapour-liquid equilibrium and there are no chemical reactions involved. How many degrees of freedom does the system have?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~ 63% correct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DF = 2 + c – </a:t>
            </a:r>
            <a:r>
              <a:rPr lang="el-GR" dirty="0"/>
              <a:t>Π</a:t>
            </a:r>
            <a:r>
              <a:rPr lang="en-CA" dirty="0"/>
              <a:t> – r </a:t>
            </a:r>
          </a:p>
          <a:p>
            <a:pPr marL="0" indent="0">
              <a:buNone/>
            </a:pPr>
            <a:r>
              <a:rPr lang="en-CA" dirty="0"/>
              <a:t>= 2 + 2 components (CO</a:t>
            </a:r>
            <a:r>
              <a:rPr lang="en-CA" baseline="-25000" dirty="0"/>
              <a:t>2</a:t>
            </a:r>
            <a:r>
              <a:rPr lang="en-CA" dirty="0"/>
              <a:t>, H</a:t>
            </a:r>
            <a:r>
              <a:rPr lang="en-CA" baseline="-25000" dirty="0"/>
              <a:t>2</a:t>
            </a:r>
            <a:r>
              <a:rPr lang="en-CA" dirty="0"/>
              <a:t>O) – 2 phases (V-L) – 0 reactions = </a:t>
            </a:r>
            <a:r>
              <a:rPr lang="en-CA" b="1" dirty="0"/>
              <a:t>2 DF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0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Kinetic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CA" dirty="0"/>
                  <a:t> - Translational or rotational energy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		or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̇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CA" dirty="0"/>
                  <a:t> is for flowing systems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[=] mass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[=] velocity relative to a reference (generally earth’s surface)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94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Kinetic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CA" dirty="0"/>
                  <a:t> - Translational or rotational energy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		or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̇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CA" dirty="0"/>
                  <a:t> is for flowing systems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Potential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CA" dirty="0"/>
                  <a:t> - Energy due to position in a field such as gravitational or magnetic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𝑚𝑔𝑧</m:t>
                    </m:r>
                  </m:oMath>
                </a14:m>
                <a:r>
                  <a:rPr lang="en-CA" dirty="0"/>
                  <a:t>	or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𝑔𝑧</m:t>
                    </m:r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[=] mass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CA" dirty="0"/>
                  <a:t> [=] gravitational acceleration (~9.8 m/s</a:t>
                </a:r>
                <a:r>
                  <a:rPr lang="en-CA" baseline="30000" dirty="0"/>
                  <a:t>2</a:t>
                </a:r>
                <a:r>
                  <a:rPr lang="en-CA" dirty="0"/>
                  <a:t> on earth’s surface)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[=] height above a reference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Kinetic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CA" dirty="0"/>
                  <a:t> - Translational or rotational energy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		or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̇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CA" dirty="0"/>
                  <a:t> is for flowing systems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Potential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CA" dirty="0"/>
                  <a:t> - Energy due to position in a field such as gravitational or magnetic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𝑚𝑔𝑧</m:t>
                    </m:r>
                  </m:oMath>
                </a14:m>
                <a:r>
                  <a:rPr lang="en-CA" dirty="0"/>
                  <a:t>	or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CA" i="1" dirty="0">
                        <a:latin typeface="Cambria Math" panose="02040503050406030204" pitchFamily="18" charset="0"/>
                      </a:rPr>
                      <m:t>𝑔𝑧</m:t>
                    </m:r>
                  </m:oMath>
                </a14:m>
                <a:r>
                  <a:rPr lang="en-CA" dirty="0"/>
                  <a:t> 		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Internal -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- All other energy in a system, e.g. motion and interaction of molecular, atomic and sub-atomic particles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64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Energy transfer in closed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Closed System </a:t>
                </a:r>
                <a:r>
                  <a:rPr lang="en-CA" dirty="0"/>
                  <a:t>– No mass transfer across system boundaries</a:t>
                </a:r>
              </a:p>
              <a:p>
                <a:pPr marL="0" indent="0">
                  <a:buNone/>
                </a:pPr>
                <a:endParaRPr lang="en-CA" b="1" dirty="0"/>
              </a:p>
              <a:p>
                <a:pPr marL="0" indent="0">
                  <a:buNone/>
                </a:pPr>
                <a:r>
                  <a:rPr lang="en-CA" b="1" dirty="0"/>
                  <a:t>Heat -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– Energy flow due to temperature difference. </a:t>
                </a:r>
              </a:p>
              <a:p>
                <a:pPr marL="0" indent="0">
                  <a:buNone/>
                </a:pPr>
                <a:r>
                  <a:rPr lang="en-CA" dirty="0"/>
                  <a:t>	– Direction of flow is always from higher to lower temperature</a:t>
                </a:r>
              </a:p>
              <a:p>
                <a:pPr marL="0" indent="0">
                  <a:buNone/>
                </a:pPr>
                <a:r>
                  <a:rPr lang="en-CA" dirty="0"/>
                  <a:t>	– Positive when transferred to the system from the surroundings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1" dirty="0"/>
                  <a:t>Work - W </a:t>
                </a:r>
                <a:r>
                  <a:rPr lang="en-CA" dirty="0"/>
                  <a:t>– Energy flow as a response to a driving force other than 	temperature (e.g. force, torque, voltage)</a:t>
                </a:r>
              </a:p>
              <a:p>
                <a:pPr marL="0" indent="0">
                  <a:buNone/>
                </a:pPr>
                <a:r>
                  <a:rPr lang="en-CA" dirty="0"/>
                  <a:t>	– Text defines as positive when transferred to the system from the 	surroundings, I will use this, however, it can be the opposite.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96" b="-2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30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Energy balances on closed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Law of conservation of energy (we assume no nuclear reactions)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:r>
                  <a:rPr lang="en-CA" dirty="0"/>
                  <a:t>Accumulation = Input - Output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i="0" dirty="0"/>
                  <a:t>final system</a:t>
                </a:r>
                <a:r>
                  <a:rPr lang="en-CA" b="0" i="0" dirty="0"/>
                  <a:t> E </a:t>
                </a:r>
                <a:r>
                  <a:rPr lang="en-CA" i="0" dirty="0"/>
                  <a:t>– initial system </a:t>
                </a:r>
                <a:r>
                  <a:rPr lang="en-CA" b="0" i="0" dirty="0"/>
                  <a:t>E</a:t>
                </a:r>
                <a:r>
                  <a:rPr lang="en-CA" i="0" dirty="0"/>
                  <a:t> = net </a:t>
                </a:r>
                <a:r>
                  <a:rPr lang="en-CA" b="0" i="0" dirty="0"/>
                  <a:t>E</a:t>
                </a:r>
                <a:r>
                  <a:rPr lang="en-CA" i="0" dirty="0"/>
                  <a:t> transferred to the system (in-out)</a:t>
                </a:r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initial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final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𝑘𝑓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energy transferred: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𝑘𝑓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3577"/>
                <a:ext cx="10515600" cy="5693386"/>
              </a:xfrm>
            </p:spPr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First Law of thermodynamics </a:t>
                </a:r>
                <a:r>
                  <a:rPr lang="en-CA" dirty="0"/>
                  <a:t>- change in the internal energy of a closed system is equal to the amount of heat supplied to the system, minus the amount of work done by the system on its surroundings.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Important notes</a:t>
                </a:r>
              </a:p>
              <a:p>
                <a:pPr marL="457200" indent="-457200">
                  <a:spcAft>
                    <a:spcPts val="1000"/>
                  </a:spcAft>
                  <a:buAutoNum type="arabicPeriod"/>
                </a:pPr>
                <a:r>
                  <a:rPr lang="en-CA" dirty="0"/>
                  <a:t>Internal energy depends on chemical composition, state (solid, liquid, gas) and temperature of a system. Pressure has little effect.</a:t>
                </a:r>
              </a:p>
              <a:p>
                <a:pPr marL="457200" indent="-457200">
                  <a:spcAft>
                    <a:spcPts val="1000"/>
                  </a:spcAft>
                  <a:buAutoNum type="arabicPeriod"/>
                </a:pPr>
                <a:r>
                  <a:rPr lang="en-CA" dirty="0"/>
                  <a:t>No acceleration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no change in height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pPr marL="457200" indent="-457200">
                  <a:spcAft>
                    <a:spcPts val="1000"/>
                  </a:spcAft>
                  <a:buAutoNum type="arabicPeriod"/>
                </a:pPr>
                <a:r>
                  <a:rPr lang="en-CA" dirty="0"/>
                  <a:t>Same T as surroundings or perfectly insulated, </a:t>
                </a:r>
                <a:r>
                  <a:rPr lang="en-CA" b="1" dirty="0"/>
                  <a:t>adiabatic</a:t>
                </a:r>
                <a:r>
                  <a:rPr lang="en-CA" dirty="0"/>
                  <a:t>, Q = 0 </a:t>
                </a:r>
              </a:p>
              <a:p>
                <a:pPr marL="457200" indent="-457200">
                  <a:spcAft>
                    <a:spcPts val="1000"/>
                  </a:spcAft>
                  <a:buAutoNum type="arabicPeriod"/>
                </a:pPr>
                <a:r>
                  <a:rPr lang="en-CA" dirty="0"/>
                  <a:t>No moving parts, electrical currents, radiation at system boundary, W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3577"/>
                <a:ext cx="10515600" cy="5693386"/>
              </a:xfrm>
              <a:blipFill>
                <a:blip r:embed="rId2"/>
                <a:stretch>
                  <a:fillRect l="-928" r="-2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8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in Open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Open System </a:t>
                </a:r>
                <a:r>
                  <a:rPr lang="en-CA" dirty="0"/>
                  <a:t>– Mass crosses system boundaries (along with energy)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We typically define 2 types of work in these systems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Shaft work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CA" dirty="0"/>
                  <a:t>- Work done on process fluid by a moving part (</a:t>
                </a:r>
                <a:r>
                  <a:rPr lang="en-CA" dirty="0" err="1"/>
                  <a:t>eg</a:t>
                </a:r>
                <a:r>
                  <a:rPr lang="en-CA" dirty="0"/>
                  <a:t>. pump)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Flow work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𝒇𝒍</m:t>
                        </m:r>
                      </m:sub>
                    </m:sSub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CA" dirty="0"/>
                  <a:t> - Work done on process fluid at inlet minus outlet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965331" y="4088423"/>
            <a:ext cx="2998177" cy="8088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/>
              <a:t>Process Unit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11415" y="4492868"/>
            <a:ext cx="5539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63508" y="4492868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3191" y="4144516"/>
                <a:ext cx="1367106" cy="717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(m</a:t>
                </a:r>
                <a:r>
                  <a:rPr lang="en-CA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(N/m</a:t>
                </a:r>
                <a:r>
                  <a:rPr lang="en-CA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191" y="4144516"/>
                <a:ext cx="1367106" cy="717632"/>
              </a:xfrm>
              <a:prstGeom prst="rect">
                <a:avLst/>
              </a:prstGeom>
              <a:blipFill>
                <a:blip r:embed="rId3"/>
                <a:stretch>
                  <a:fillRect t="-3390" r="-4464" b="-14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83508" y="4134052"/>
                <a:ext cx="1482522" cy="717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(m</a:t>
                </a:r>
                <a:r>
                  <a:rPr lang="en-CA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(N/m</a:t>
                </a:r>
                <a:r>
                  <a:rPr lang="en-CA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8" y="4134052"/>
                <a:ext cx="1482522" cy="717632"/>
              </a:xfrm>
              <a:prstGeom prst="rect">
                <a:avLst/>
              </a:prstGeom>
              <a:blipFill>
                <a:blip r:embed="rId4"/>
                <a:stretch>
                  <a:fillRect t="-2542" r="-4098" b="-14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7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b="1" dirty="0"/>
                  <a:t>Specific property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– intensive property obtained by dividing extensive property by a total amount (or flow rate)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CA" dirty="0"/>
                  <a:t> 		or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̇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den>
                    </m:f>
                  </m:oMath>
                </a14:m>
                <a:endParaRPr lang="en-CA" dirty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9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Steady-state open-system energy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spcAft>
                    <a:spcPts val="1000"/>
                  </a:spcAft>
                  <a:buNone/>
                </a:pPr>
                <a:r>
                  <a:rPr lang="en-CA" b="0" dirty="0">
                    <a:ea typeface="Cambria Math" panose="02040503050406030204" pitchFamily="18" charset="0"/>
                  </a:rPr>
                  <a:t>How do we get to: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697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5992"/>
                <a:ext cx="10515600" cy="57109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Ex 7.4-2 from text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Five hundred kilograms per hour of steam drives a turbine at 44 </a:t>
                </a:r>
                <a:r>
                  <a:rPr lang="en-CA" dirty="0" err="1"/>
                  <a:t>atm</a:t>
                </a:r>
                <a:r>
                  <a:rPr lang="en-CA" dirty="0"/>
                  <a:t> and 450°C at a linear velocity of 60 m/s and leaves at a point 5 m below the turbine inlet at atmospheric pressure and a linear velocity of 360 m/s. The turbine drives a motor producing 70 kW and has a heat loss of roughly 10</a:t>
                </a:r>
                <a:r>
                  <a:rPr lang="en-CA" baseline="30000" dirty="0"/>
                  <a:t>4</a:t>
                </a:r>
                <a:r>
                  <a:rPr lang="en-CA" dirty="0"/>
                  <a:t> kcal/h. Calculate the specific enthalpy change based on this process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5992"/>
                <a:ext cx="10515600" cy="5710971"/>
              </a:xfrm>
              <a:blipFill>
                <a:blip r:embed="rId2"/>
                <a:stretch>
                  <a:fillRect l="-928" t="-7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29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648270" y="6246524"/>
            <a:ext cx="7464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Question text: Elementary Principles of Chemical Processes, 4/E by Richard M. Felder, Ronald W. Rousseau, and Lisa G. Bullard Copyright © 2016 by John Wiley &amp; Sons, Inc. 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" y="4403454"/>
            <a:ext cx="10058400" cy="17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8224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Quiz 1, P4 – What is the dew point temperature in Celsius for benzene at 5.24 </a:t>
            </a:r>
            <a:r>
              <a:rPr lang="en-CA" dirty="0" err="1"/>
              <a:t>psia</a:t>
            </a:r>
            <a:r>
              <a:rPr lang="en-CA" dirty="0"/>
              <a:t>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~ 20% correct		Multiple methods to solve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r>
              <a:rPr lang="en-CA" dirty="0"/>
              <a:t>NIST – 49.98 (Note +/- 2 C was also accepted)</a:t>
            </a:r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dirty="0"/>
              <a:t>Antoine Equation - </a:t>
            </a:r>
            <a:r>
              <a:rPr lang="en-US" altLang="en-US" dirty="0"/>
              <a:t>Data from NIST Webbook, also in text Table B4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3</a:t>
            </a:fld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25" y="1227484"/>
            <a:ext cx="3731906" cy="221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0" y="4310719"/>
            <a:ext cx="7538574" cy="2547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03" y="4633908"/>
            <a:ext cx="4367793" cy="19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Problems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2" y="4229100"/>
            <a:ext cx="11270954" cy="11655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4D81-7F0F-47EB-AF4A-4155105949C1}" type="slidenum">
              <a:rPr lang="en-CA" smtClean="0"/>
              <a:t>4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01261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55B7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Tutorial videos sponsored by UC Boulder and Shell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Online – organized same as the text we use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http://www.learncheme.com/screencasts/mass-energy-balances</a:t>
            </a: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0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Adsorption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C76C-4A4F-47BE-A758-49683312F39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49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Adsorption on solids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b="1" dirty="0"/>
              <a:t>Adsorption</a:t>
            </a:r>
            <a:r>
              <a:rPr lang="en-CA" dirty="0"/>
              <a:t> – molecules of gas, liquid or solid, called the </a:t>
            </a:r>
            <a:r>
              <a:rPr lang="en-CA" b="1" dirty="0" err="1"/>
              <a:t>adsorbate</a:t>
            </a:r>
            <a:r>
              <a:rPr lang="en-CA" dirty="0"/>
              <a:t>, adhere to a solid surface, called the </a:t>
            </a:r>
            <a:r>
              <a:rPr lang="en-CA" b="1" dirty="0"/>
              <a:t>adsorbent</a:t>
            </a:r>
          </a:p>
          <a:p>
            <a:pPr>
              <a:spcAft>
                <a:spcPts val="1200"/>
              </a:spcAft>
            </a:pPr>
            <a:r>
              <a:rPr lang="en-CA" b="1" dirty="0"/>
              <a:t>Absorption</a:t>
            </a:r>
            <a:r>
              <a:rPr lang="en-CA" dirty="0"/>
              <a:t> – molecules of gas, liquid or solid dissolve into another substance known as the </a:t>
            </a:r>
            <a:r>
              <a:rPr lang="en-CA" b="1" dirty="0"/>
              <a:t>absorbent </a:t>
            </a:r>
            <a:r>
              <a:rPr lang="en-CA" dirty="0"/>
              <a:t>for solids or</a:t>
            </a:r>
            <a:r>
              <a:rPr lang="en-CA" b="1" dirty="0"/>
              <a:t> solvent </a:t>
            </a:r>
            <a:r>
              <a:rPr lang="en-CA" dirty="0"/>
              <a:t>for liquids</a:t>
            </a:r>
          </a:p>
          <a:p>
            <a:pPr>
              <a:spcAft>
                <a:spcPts val="1200"/>
              </a:spcAft>
            </a:pPr>
            <a:r>
              <a:rPr lang="en-CA" dirty="0"/>
              <a:t>Adsorption Equilibrium data is taken at a particular temperature and known as an </a:t>
            </a:r>
            <a:r>
              <a:rPr lang="en-CA" b="1" dirty="0"/>
              <a:t>adsorption isotherm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2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71" y="484393"/>
          <a:ext cx="11608425" cy="773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753">
                  <a:extLst>
                    <a:ext uri="{9D8B030D-6E8A-4147-A177-3AD203B41FA5}">
                      <a16:colId xmlns:a16="http://schemas.microsoft.com/office/drawing/2014/main" val="369636086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966016470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5072316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23700941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035188357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6456598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08021373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1445114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93785490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60200072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4163880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271261749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491720045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203473303"/>
                    </a:ext>
                  </a:extLst>
                </a:gridCol>
              </a:tblGrid>
              <a:tr h="256551">
                <a:tc>
                  <a:txBody>
                    <a:bodyPr/>
                    <a:lstStyle/>
                    <a:p>
                      <a:r>
                        <a:rPr lang="en-CA" dirty="0"/>
                        <a:t>P CCl4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86242"/>
                  </a:ext>
                </a:extLst>
              </a:tr>
              <a:tr h="407632">
                <a:tc>
                  <a:txBody>
                    <a:bodyPr/>
                    <a:lstStyle/>
                    <a:p>
                      <a:r>
                        <a:rPr lang="en-CA" dirty="0"/>
                        <a:t>X* (g</a:t>
                      </a:r>
                      <a:r>
                        <a:rPr lang="en-CA" baseline="0" dirty="0"/>
                        <a:t> CCl4/g carbon)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57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434" y="84283"/>
            <a:ext cx="92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6.7-1 Equilibrium data for CCl4 adsorbed on activated carbon at 34°C</a:t>
            </a:r>
          </a:p>
        </p:txBody>
      </p:sp>
    </p:spTree>
    <p:extLst>
      <p:ext uri="{BB962C8B-B14F-4D97-AF65-F5344CB8AC3E}">
        <p14:creationId xmlns:p14="http://schemas.microsoft.com/office/powerpoint/2010/main" val="88778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571" y="484393"/>
          <a:ext cx="11608425" cy="773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753">
                  <a:extLst>
                    <a:ext uri="{9D8B030D-6E8A-4147-A177-3AD203B41FA5}">
                      <a16:colId xmlns:a16="http://schemas.microsoft.com/office/drawing/2014/main" val="369636086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966016470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5072316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23700941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035188357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6456598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08021373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1445114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93785490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60200072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4163880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271261749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491720045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203473303"/>
                    </a:ext>
                  </a:extLst>
                </a:gridCol>
              </a:tblGrid>
              <a:tr h="256551">
                <a:tc>
                  <a:txBody>
                    <a:bodyPr/>
                    <a:lstStyle/>
                    <a:p>
                      <a:r>
                        <a:rPr lang="en-CA" dirty="0"/>
                        <a:t>P CCl4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86242"/>
                  </a:ext>
                </a:extLst>
              </a:tr>
              <a:tr h="407632">
                <a:tc>
                  <a:txBody>
                    <a:bodyPr/>
                    <a:lstStyle/>
                    <a:p>
                      <a:r>
                        <a:rPr lang="en-CA" dirty="0"/>
                        <a:t>X* (g</a:t>
                      </a:r>
                      <a:r>
                        <a:rPr lang="en-CA" baseline="0" dirty="0"/>
                        <a:t> CCl4/g carbon)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5710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359655" y="1843828"/>
          <a:ext cx="7063125" cy="408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9434" y="84283"/>
            <a:ext cx="92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6.7-1 Equilibrium data for CCl4 adsorbed on activated carbon at 34°C</a:t>
            </a:r>
          </a:p>
        </p:txBody>
      </p:sp>
    </p:spTree>
    <p:extLst>
      <p:ext uri="{BB962C8B-B14F-4D97-AF65-F5344CB8AC3E}">
        <p14:creationId xmlns:p14="http://schemas.microsoft.com/office/powerpoint/2010/main" val="23572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673D-6B9E-428E-B7C7-BA7DE0CE098C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571" y="484393"/>
          <a:ext cx="11608425" cy="773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753">
                  <a:extLst>
                    <a:ext uri="{9D8B030D-6E8A-4147-A177-3AD203B41FA5}">
                      <a16:colId xmlns:a16="http://schemas.microsoft.com/office/drawing/2014/main" val="369636086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966016470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15072316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23700941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035188357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6456598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08021373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14451142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937854903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602000721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41638804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271261749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3491720045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4203473303"/>
                    </a:ext>
                  </a:extLst>
                </a:gridCol>
              </a:tblGrid>
              <a:tr h="256551">
                <a:tc>
                  <a:txBody>
                    <a:bodyPr/>
                    <a:lstStyle/>
                    <a:p>
                      <a:r>
                        <a:rPr lang="en-CA" dirty="0"/>
                        <a:t>P CCl4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86242"/>
                  </a:ext>
                </a:extLst>
              </a:tr>
              <a:tr h="407632">
                <a:tc>
                  <a:txBody>
                    <a:bodyPr/>
                    <a:lstStyle/>
                    <a:p>
                      <a:r>
                        <a:rPr lang="en-CA" dirty="0"/>
                        <a:t>X* (g</a:t>
                      </a:r>
                      <a:r>
                        <a:rPr lang="en-CA" baseline="0" dirty="0"/>
                        <a:t> CCl4/g carbon)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5710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2359655" y="1843828"/>
          <a:ext cx="7063125" cy="408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227" y="2166626"/>
                <a:ext cx="2090637" cy="270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region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 is fitted to data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27" y="2166626"/>
                <a:ext cx="2090637" cy="2708818"/>
              </a:xfrm>
              <a:prstGeom prst="rect">
                <a:avLst/>
              </a:prstGeom>
              <a:blipFill>
                <a:blip r:embed="rId3"/>
                <a:stretch>
                  <a:fillRect l="-2915" t="-899" r="-2332" b="-31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>
            <a:off x="3724507" y="2062976"/>
            <a:ext cx="0" cy="291611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434" y="84283"/>
            <a:ext cx="92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6.7-1 Equilibrium data for CCl4 adsorbed on activated carbon at 34°C</a:t>
            </a:r>
          </a:p>
        </p:txBody>
      </p:sp>
    </p:spTree>
    <p:extLst>
      <p:ext uri="{BB962C8B-B14F-4D97-AF65-F5344CB8AC3E}">
        <p14:creationId xmlns:p14="http://schemas.microsoft.com/office/powerpoint/2010/main" val="2645492027"/>
      </p:ext>
    </p:extLst>
  </p:cSld>
  <p:clrMapOvr>
    <a:masterClrMapping/>
  </p:clrMapOvr>
</p:sld>
</file>

<file path=ppt/theme/theme1.xml><?xml version="1.0" encoding="utf-8"?>
<a:theme xmlns:a="http://schemas.openxmlformats.org/drawingml/2006/main" name="CHBE_241_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28575"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BE_241_1" id="{1D184969-4E77-4754-8F97-8B28131F5388}" vid="{E79ECFA8-E8FB-470C-B2F2-7BF11AC8EE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CHBE_241_1</Template>
  <TotalTime>467</TotalTime>
  <Words>1852</Words>
  <Application>Microsoft Office PowerPoint</Application>
  <PresentationFormat>Widescreen</PresentationFormat>
  <Paragraphs>401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CHBE_241_1</vt:lpstr>
      <vt:lpstr>Stay healthy, free flu shots for students!</vt:lpstr>
      <vt:lpstr>PowerPoint Presentation</vt:lpstr>
      <vt:lpstr>PowerPoint Presentation</vt:lpstr>
      <vt:lpstr>Practice Problems</vt:lpstr>
      <vt:lpstr>Adsorption</vt:lpstr>
      <vt:lpstr>Adsorption on solids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End of Content covered by midterm 2</vt:lpstr>
      <vt:lpstr>Energy Balances</vt:lpstr>
      <vt:lpstr>Learning objectives</vt:lpstr>
      <vt:lpstr>Forms of Energy</vt:lpstr>
      <vt:lpstr>Forms of Energy</vt:lpstr>
      <vt:lpstr>Forms of Energy</vt:lpstr>
      <vt:lpstr>Energy transfer in closed systems</vt:lpstr>
      <vt:lpstr>Energy balances on closed systems</vt:lpstr>
      <vt:lpstr>PowerPoint Presentation</vt:lpstr>
      <vt:lpstr>Work in Open Systems</vt:lpstr>
      <vt:lpstr>Specific properties</vt:lpstr>
      <vt:lpstr>Steady-state open-system energy balance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Adsorption</dc:title>
  <dc:creator>Jonathan Verrett</dc:creator>
  <cp:lastModifiedBy>NgaiTo Lo</cp:lastModifiedBy>
  <cp:revision>28</cp:revision>
  <dcterms:created xsi:type="dcterms:W3CDTF">2016-10-25T21:38:51Z</dcterms:created>
  <dcterms:modified xsi:type="dcterms:W3CDTF">2017-07-15T19:11:47Z</dcterms:modified>
</cp:coreProperties>
</file>