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476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2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4715536" y="1831082"/>
            <a:ext cx="8856928" cy="27946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715536" y="4700984"/>
            <a:ext cx="8856928" cy="9566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640666" y="444499"/>
            <a:ext cx="11006668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000376" y="981934"/>
            <a:ext cx="8276499" cy="50088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4715536" y="6130561"/>
            <a:ext cx="8856928" cy="120385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715536" y="7377410"/>
            <a:ext cx="8856928" cy="9566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8976301" y="8269551"/>
            <a:ext cx="324649" cy="3272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4715536" y="3174669"/>
            <a:ext cx="8856928" cy="27946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quarter" idx="13"/>
          </p:nvPr>
        </p:nvSpPr>
        <p:spPr>
          <a:xfrm>
            <a:off x="9326727" y="981934"/>
            <a:ext cx="4514455" cy="69651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4446818" y="981934"/>
            <a:ext cx="4514455" cy="3375093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446818" y="4475261"/>
            <a:ext cx="4514455" cy="347183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9326728" y="2647983"/>
            <a:ext cx="4514454" cy="53206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446818" y="2647983"/>
            <a:ext cx="4514455" cy="5320606"/>
          </a:xfrm>
          <a:prstGeom prst="rect">
            <a:avLst/>
          </a:prstGeom>
        </p:spPr>
        <p:txBody>
          <a:bodyPr/>
          <a:lstStyle>
            <a:lvl1pPr marL="318407" indent="-318407">
              <a:spcBef>
                <a:spcPts val="3000"/>
              </a:spcBef>
              <a:defRPr sz="2600"/>
            </a:lvl1pPr>
            <a:lvl2pPr marL="661307" indent="-318407">
              <a:spcBef>
                <a:spcPts val="3000"/>
              </a:spcBef>
              <a:defRPr sz="2600"/>
            </a:lvl2pPr>
            <a:lvl3pPr marL="1004207" indent="-318407">
              <a:spcBef>
                <a:spcPts val="3000"/>
              </a:spcBef>
              <a:defRPr sz="2600"/>
            </a:lvl3pPr>
            <a:lvl4pPr marL="1347107" indent="-318407">
              <a:spcBef>
                <a:spcPts val="3000"/>
              </a:spcBef>
              <a:defRPr sz="2600"/>
            </a:lvl4pPr>
            <a:lvl5pPr marL="1690007" indent="-318407">
              <a:spcBef>
                <a:spcPts val="30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9326727" y="4754727"/>
            <a:ext cx="4514454" cy="31923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9331990" y="1196908"/>
            <a:ext cx="4514454" cy="31923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4446818" y="1196908"/>
            <a:ext cx="4514455" cy="67501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4715536" y="5829597"/>
            <a:ext cx="8856928" cy="4161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4715536" y="4042932"/>
            <a:ext cx="8856928" cy="6066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4446818" y="1519369"/>
            <a:ext cx="9394364" cy="61052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994" tIns="42994" rIns="42994" bIns="42994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4446818" y="820704"/>
            <a:ext cx="9394364" cy="1827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994" tIns="42994" rIns="42994" bIns="4299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976301" y="8274926"/>
            <a:ext cx="324649" cy="327291"/>
          </a:xfrm>
          <a:prstGeom prst="rect">
            <a:avLst/>
          </a:prstGeom>
          <a:ln w="3175">
            <a:miter lim="400000"/>
          </a:ln>
        </p:spPr>
        <p:txBody>
          <a:bodyPr wrap="none" lIns="42994" tIns="42994" rIns="42994" bIns="42994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951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396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2841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286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1731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176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0621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066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951111" marR="0" indent="-395111" algn="l" defTabSz="547687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5980" y="142118"/>
            <a:ext cx="16928807" cy="8813992"/>
            <a:chOff x="310720" y="29383"/>
            <a:chExt cx="17313881" cy="9014481"/>
          </a:xfrm>
        </p:grpSpPr>
        <p:sp>
          <p:nvSpPr>
            <p:cNvPr id="120" name="Services"/>
            <p:cNvSpPr/>
            <p:nvPr/>
          </p:nvSpPr>
          <p:spPr>
            <a:xfrm>
              <a:off x="412125" y="2529677"/>
              <a:ext cx="7757624" cy="1658939"/>
            </a:xfrm>
            <a:prstGeom prst="rect">
              <a:avLst/>
            </a:prstGeom>
            <a:ln w="38100">
              <a:solidFill>
                <a:srgbClr val="000000"/>
              </a:solidFill>
              <a:prstDash val="sysDot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/>
            <a:lstStyle>
              <a:lvl1pPr algn="l">
                <a:defRPr sz="2000"/>
              </a:lvl1pPr>
            </a:lstStyle>
            <a:p>
              <a:r>
                <a:rPr lang="en-US" dirty="0" smtClean="0"/>
                <a:t>   </a:t>
              </a:r>
              <a:r>
                <a:rPr dirty="0" smtClean="0"/>
                <a:t>Services</a:t>
              </a:r>
              <a:endParaRPr dirty="0"/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12026900" y="993140"/>
              <a:ext cx="5360671" cy="571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94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7414" y="2160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HTTP Server (node)"/>
            <p:cNvSpPr/>
            <p:nvPr/>
          </p:nvSpPr>
          <p:spPr>
            <a:xfrm>
              <a:off x="8795067" y="1261741"/>
              <a:ext cx="5185778" cy="610197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rPr lang="en-US" dirty="0" smtClean="0"/>
                <a:t>REST Interface </a:t>
              </a:r>
              <a:r>
                <a:rPr dirty="0" smtClean="0"/>
                <a:t>(node</a:t>
              </a:r>
              <a:r>
                <a:rPr dirty="0"/>
                <a:t>)</a:t>
              </a:r>
            </a:p>
          </p:txBody>
        </p:sp>
        <p:sp>
          <p:nvSpPr>
            <p:cNvPr id="125" name="PubSub Layer (MQTT)"/>
            <p:cNvSpPr/>
            <p:nvPr/>
          </p:nvSpPr>
          <p:spPr>
            <a:xfrm>
              <a:off x="8668067" y="4705601"/>
              <a:ext cx="5185778" cy="811880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/>
            <a:p>
              <a:pPr>
                <a:defRPr sz="2000"/>
              </a:pPr>
              <a:r>
                <a:t>PubSub Layer</a:t>
              </a:r>
              <a:br/>
              <a:r>
                <a:t>(MQTT)</a:t>
              </a:r>
            </a:p>
          </p:txBody>
        </p:sp>
        <p:grpSp>
          <p:nvGrpSpPr>
            <p:cNvPr id="128" name="Group"/>
            <p:cNvGrpSpPr/>
            <p:nvPr/>
          </p:nvGrpSpPr>
          <p:grpSpPr>
            <a:xfrm>
              <a:off x="14486483" y="2775053"/>
              <a:ext cx="2607366" cy="1027433"/>
              <a:chOff x="0" y="0"/>
              <a:chExt cx="2607365" cy="1027431"/>
            </a:xfrm>
          </p:grpSpPr>
          <p:sp>
            <p:nvSpPr>
              <p:cNvPr id="126" name="Authentication Server (LDAP)"/>
              <p:cNvSpPr/>
              <p:nvPr/>
            </p:nvSpPr>
            <p:spPr>
              <a:xfrm>
                <a:off x="0" y="0"/>
                <a:ext cx="2607366" cy="10274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 algn="l">
                  <a:defRPr sz="2000"/>
                </a:pPr>
                <a:r>
                  <a:rPr lang="en-US" dirty="0" smtClean="0"/>
                  <a:t> </a:t>
                </a:r>
                <a:r>
                  <a:rPr dirty="0" err="1" smtClean="0"/>
                  <a:t>Auth</a:t>
                </a:r>
                <a:r>
                  <a:rPr lang="en-US" dirty="0" smtClean="0"/>
                  <a:t> / ACL</a:t>
                </a:r>
                <a:r>
                  <a:rPr dirty="0"/>
                  <a:t/>
                </a:r>
                <a:br>
                  <a:rPr dirty="0"/>
                </a:br>
                <a:r>
                  <a:rPr lang="en-US" dirty="0" smtClean="0"/>
                  <a:t> </a:t>
                </a:r>
                <a:r>
                  <a:rPr dirty="0" smtClean="0"/>
                  <a:t>Server </a:t>
                </a:r>
                <a:r>
                  <a:rPr dirty="0"/>
                  <a:t>(LDAP) </a:t>
                </a:r>
              </a:p>
            </p:txBody>
          </p:sp>
          <p:pic>
            <p:nvPicPr>
              <p:cNvPr id="127" name="pasted-image.png" descr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228" y="105014"/>
                <a:ext cx="613053" cy="81740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31" name="Group"/>
            <p:cNvGrpSpPr/>
            <p:nvPr/>
          </p:nvGrpSpPr>
          <p:grpSpPr>
            <a:xfrm>
              <a:off x="11467010" y="2775053"/>
              <a:ext cx="2607366" cy="1027433"/>
              <a:chOff x="0" y="0"/>
              <a:chExt cx="2607365" cy="1027431"/>
            </a:xfrm>
          </p:grpSpPr>
          <p:sp>
            <p:nvSpPr>
              <p:cNvPr id="129" name="Metadata DB (MongoDB)"/>
              <p:cNvSpPr/>
              <p:nvPr/>
            </p:nvSpPr>
            <p:spPr>
              <a:xfrm>
                <a:off x="0" y="0"/>
                <a:ext cx="2607366" cy="10274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 algn="l">
                  <a:defRPr sz="2000"/>
                </a:pPr>
                <a:r>
                  <a:rPr lang="en-US" dirty="0" smtClean="0"/>
                  <a:t> </a:t>
                </a:r>
                <a:r>
                  <a:rPr dirty="0" smtClean="0"/>
                  <a:t>Metadata </a:t>
                </a:r>
                <a:r>
                  <a:rPr dirty="0"/>
                  <a:t>DB</a:t>
                </a:r>
                <a:br>
                  <a:rPr dirty="0"/>
                </a:br>
                <a:r>
                  <a:rPr lang="en-US" dirty="0" smtClean="0"/>
                  <a:t> </a:t>
                </a:r>
                <a:r>
                  <a:rPr dirty="0" smtClean="0"/>
                  <a:t>(</a:t>
                </a:r>
                <a:r>
                  <a:rPr dirty="0"/>
                  <a:t>MongoDB)</a:t>
                </a:r>
              </a:p>
            </p:txBody>
          </p:sp>
          <p:pic>
            <p:nvPicPr>
              <p:cNvPr id="130" name="pasted-image.png" descr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78345" y="114757"/>
                <a:ext cx="613053" cy="81740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34" name="Group"/>
            <p:cNvGrpSpPr/>
            <p:nvPr/>
          </p:nvGrpSpPr>
          <p:grpSpPr>
            <a:xfrm>
              <a:off x="8447538" y="2775053"/>
              <a:ext cx="2607366" cy="1027433"/>
              <a:chOff x="0" y="0"/>
              <a:chExt cx="2607365" cy="1027431"/>
            </a:xfrm>
          </p:grpSpPr>
          <p:sp>
            <p:nvSpPr>
              <p:cNvPr id="132" name="Timeseries DB (InfluxDB)"/>
              <p:cNvSpPr/>
              <p:nvPr/>
            </p:nvSpPr>
            <p:spPr>
              <a:xfrm>
                <a:off x="0" y="0"/>
                <a:ext cx="2607366" cy="10274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 algn="l">
                  <a:defRPr sz="2000"/>
                </a:pPr>
                <a:r>
                  <a:rPr lang="en-US" dirty="0" smtClean="0"/>
                  <a:t> </a:t>
                </a:r>
                <a:r>
                  <a:rPr dirty="0" err="1" smtClean="0"/>
                  <a:t>Timeseries</a:t>
                </a:r>
                <a:r>
                  <a:rPr dirty="0" smtClean="0"/>
                  <a:t> </a:t>
                </a:r>
                <a:r>
                  <a:rPr dirty="0"/>
                  <a:t>DB</a:t>
                </a:r>
                <a:br>
                  <a:rPr dirty="0"/>
                </a:br>
                <a:r>
                  <a:rPr lang="en-US" dirty="0" smtClean="0"/>
                  <a:t> </a:t>
                </a:r>
                <a:r>
                  <a:rPr dirty="0" smtClean="0"/>
                  <a:t>(</a:t>
                </a:r>
                <a:r>
                  <a:rPr dirty="0" err="1"/>
                  <a:t>InfluxDB</a:t>
                </a:r>
                <a:r>
                  <a:rPr dirty="0"/>
                  <a:t>)</a:t>
                </a:r>
              </a:p>
            </p:txBody>
          </p:sp>
          <p:pic>
            <p:nvPicPr>
              <p:cNvPr id="133" name="pasted-image.png" descr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78721" y="105014"/>
                <a:ext cx="613053" cy="81740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35" name="Gateway"/>
            <p:cNvSpPr/>
            <p:nvPr/>
          </p:nvSpPr>
          <p:spPr>
            <a:xfrm>
              <a:off x="10397361" y="6303205"/>
              <a:ext cx="1720290" cy="811880"/>
            </a:xfrm>
            <a:prstGeom prst="roundRect">
              <a:avLst>
                <a:gd name="adj" fmla="val 21998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Gateway</a:t>
              </a:r>
            </a:p>
          </p:txBody>
        </p:sp>
        <p:sp>
          <p:nvSpPr>
            <p:cNvPr id="136" name="Website"/>
            <p:cNvSpPr/>
            <p:nvPr/>
          </p:nvSpPr>
          <p:spPr>
            <a:xfrm>
              <a:off x="8795067" y="29384"/>
              <a:ext cx="1602375" cy="534885"/>
            </a:xfrm>
            <a:prstGeom prst="roundRect">
              <a:avLst>
                <a:gd name="adj" fmla="val 25085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rPr lang="en-US" smtClean="0"/>
                <a:t>Web Portal</a:t>
              </a:r>
              <a:endParaRPr dirty="0"/>
            </a:p>
          </p:txBody>
        </p:sp>
        <p:sp>
          <p:nvSpPr>
            <p:cNvPr id="137" name="Apps"/>
            <p:cNvSpPr/>
            <p:nvPr/>
          </p:nvSpPr>
          <p:spPr>
            <a:xfrm>
              <a:off x="10614735" y="29383"/>
              <a:ext cx="1292442" cy="534886"/>
            </a:xfrm>
            <a:prstGeom prst="roundRect">
              <a:avLst>
                <a:gd name="adj" fmla="val 25085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Apps</a:t>
              </a:r>
            </a:p>
          </p:txBody>
        </p:sp>
        <p:sp>
          <p:nvSpPr>
            <p:cNvPr id="138" name="Tools"/>
            <p:cNvSpPr/>
            <p:nvPr/>
          </p:nvSpPr>
          <p:spPr>
            <a:xfrm>
              <a:off x="12378470" y="29383"/>
              <a:ext cx="1292442" cy="534886"/>
            </a:xfrm>
            <a:prstGeom prst="roundRect">
              <a:avLst>
                <a:gd name="adj" fmla="val 25085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Tools</a:t>
              </a:r>
            </a:p>
          </p:txBody>
        </p:sp>
        <p:sp>
          <p:nvSpPr>
            <p:cNvPr id="139" name="Data Logger"/>
            <p:cNvSpPr/>
            <p:nvPr/>
          </p:nvSpPr>
          <p:spPr>
            <a:xfrm>
              <a:off x="5364564" y="2787753"/>
              <a:ext cx="2581966" cy="1002033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Data Logger</a:t>
              </a:r>
            </a:p>
          </p:txBody>
        </p:sp>
        <p:sp>
          <p:nvSpPr>
            <p:cNvPr id="140" name="Field node"/>
            <p:cNvSpPr/>
            <p:nvPr/>
          </p:nvSpPr>
          <p:spPr>
            <a:xfrm>
              <a:off x="10625956" y="7766946"/>
              <a:ext cx="1270001" cy="1276918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endParaRPr dirty="0"/>
            </a:p>
          </p:txBody>
        </p:sp>
        <p:sp>
          <p:nvSpPr>
            <p:cNvPr id="141" name="Field node"/>
            <p:cNvSpPr/>
            <p:nvPr/>
          </p:nvSpPr>
          <p:spPr>
            <a:xfrm>
              <a:off x="8638399" y="7766946"/>
              <a:ext cx="1270001" cy="1276918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endParaRPr dirty="0"/>
            </a:p>
          </p:txBody>
        </p:sp>
        <p:sp>
          <p:nvSpPr>
            <p:cNvPr id="142" name="Field node"/>
            <p:cNvSpPr/>
            <p:nvPr/>
          </p:nvSpPr>
          <p:spPr>
            <a:xfrm>
              <a:off x="12613513" y="7766946"/>
              <a:ext cx="1270001" cy="1276918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endParaRPr dirty="0"/>
            </a:p>
          </p:txBody>
        </p:sp>
        <p:cxnSp>
          <p:nvCxnSpPr>
            <p:cNvPr id="143" name="Connection Line"/>
            <p:cNvCxnSpPr/>
            <p:nvPr/>
          </p:nvCxnSpPr>
          <p:spPr>
            <a:xfrm flipV="1">
              <a:off x="9860641" y="7115086"/>
              <a:ext cx="873008" cy="1069089"/>
            </a:xfrm>
            <a:prstGeom prst="straightConnector1">
              <a:avLst/>
            </a:prstGeom>
            <a:ln w="38100">
              <a:solidFill>
                <a:srgbClr val="942192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</p:spPr>
        </p:cxnSp>
        <p:cxnSp>
          <p:nvCxnSpPr>
            <p:cNvPr id="144" name="Connection Line"/>
            <p:cNvCxnSpPr>
              <a:stCxn id="140" idx="0"/>
              <a:endCxn id="135" idx="2"/>
            </p:cNvCxnSpPr>
            <p:nvPr/>
          </p:nvCxnSpPr>
          <p:spPr>
            <a:xfrm flipH="1" flipV="1">
              <a:off x="11257506" y="7115085"/>
              <a:ext cx="3451" cy="651861"/>
            </a:xfrm>
            <a:prstGeom prst="straightConnector1">
              <a:avLst/>
            </a:prstGeom>
            <a:ln w="38100">
              <a:solidFill>
                <a:srgbClr val="942192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</p:spPr>
        </p:cxnSp>
        <p:cxnSp>
          <p:nvCxnSpPr>
            <p:cNvPr id="145" name="Connection Line"/>
            <p:cNvCxnSpPr/>
            <p:nvPr/>
          </p:nvCxnSpPr>
          <p:spPr>
            <a:xfrm flipH="1" flipV="1">
              <a:off x="11784450" y="7143704"/>
              <a:ext cx="850023" cy="988741"/>
            </a:xfrm>
            <a:prstGeom prst="straightConnector1">
              <a:avLst/>
            </a:prstGeom>
            <a:ln w="38100">
              <a:solidFill>
                <a:srgbClr val="942192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</p:spPr>
        </p:cxnSp>
        <p:cxnSp>
          <p:nvCxnSpPr>
            <p:cNvPr id="146" name="Connection Line"/>
            <p:cNvCxnSpPr/>
            <p:nvPr/>
          </p:nvCxnSpPr>
          <p:spPr>
            <a:xfrm rot="5400000" flipH="1" flipV="1">
              <a:off x="10866578" y="5918932"/>
              <a:ext cx="768544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433FF"/>
              </a:solidFill>
              <a:miter lim="400000"/>
              <a:headEnd type="triangle"/>
              <a:tailEnd type="triangle"/>
            </a:ln>
          </p:spPr>
        </p:cxnSp>
        <p:sp>
          <p:nvSpPr>
            <p:cNvPr id="147" name="Gateway"/>
            <p:cNvSpPr/>
            <p:nvPr/>
          </p:nvSpPr>
          <p:spPr>
            <a:xfrm>
              <a:off x="14616464" y="6303205"/>
              <a:ext cx="1720290" cy="811880"/>
            </a:xfrm>
            <a:prstGeom prst="roundRect">
              <a:avLst>
                <a:gd name="adj" fmla="val 21998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Gateway</a:t>
              </a:r>
            </a:p>
          </p:txBody>
        </p:sp>
        <p:sp>
          <p:nvSpPr>
            <p:cNvPr id="148" name="Gateway"/>
            <p:cNvSpPr/>
            <p:nvPr/>
          </p:nvSpPr>
          <p:spPr>
            <a:xfrm>
              <a:off x="6185158" y="6303205"/>
              <a:ext cx="1720290" cy="811880"/>
            </a:xfrm>
            <a:prstGeom prst="roundRect">
              <a:avLst>
                <a:gd name="adj" fmla="val 21998"/>
              </a:avLst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t>Gateway</a:t>
              </a:r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7044690" y="5534660"/>
              <a:ext cx="3521710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1798"/>
                  </a:lnTo>
                  <a:lnTo>
                    <a:pt x="21600" y="11798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0433FF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11964670" y="5534660"/>
              <a:ext cx="3511551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1798"/>
                  </a:lnTo>
                  <a:lnTo>
                    <a:pt x="21600" y="11798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433FF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Line"/>
            <p:cNvSpPr/>
            <p:nvPr/>
          </p:nvSpPr>
          <p:spPr>
            <a:xfrm>
              <a:off x="8325187" y="6709145"/>
              <a:ext cx="1655888" cy="1"/>
            </a:xfrm>
            <a:prstGeom prst="line">
              <a:avLst/>
            </a:prstGeom>
            <a:ln w="114300" cap="rnd">
              <a:solidFill>
                <a:srgbClr val="000000"/>
              </a:solidFill>
              <a:custDash>
                <a:ds d="100000" sp="200000"/>
              </a:custDash>
            </a:ln>
          </p:spPr>
          <p:txBody>
            <a:bodyPr lIns="47625" tIns="47625" rIns="47625" bIns="47625" anchor="ctr"/>
            <a:lstStyle/>
            <a:p>
              <a:pPr>
                <a:defRPr sz="2000"/>
              </a:pPr>
              <a:endParaRPr/>
            </a:p>
          </p:txBody>
        </p:sp>
        <p:sp>
          <p:nvSpPr>
            <p:cNvPr id="152" name="Line"/>
            <p:cNvSpPr/>
            <p:nvPr/>
          </p:nvSpPr>
          <p:spPr>
            <a:xfrm>
              <a:off x="12540839" y="6709145"/>
              <a:ext cx="1655887" cy="1"/>
            </a:xfrm>
            <a:prstGeom prst="line">
              <a:avLst/>
            </a:prstGeom>
            <a:ln w="114300" cap="rnd">
              <a:solidFill>
                <a:srgbClr val="000000"/>
              </a:solidFill>
              <a:custDash>
                <a:ds d="100000" sp="200000"/>
              </a:custDash>
            </a:ln>
          </p:spPr>
          <p:txBody>
            <a:bodyPr lIns="47625" tIns="47625" rIns="47625" bIns="47625" anchor="ctr"/>
            <a:lstStyle/>
            <a:p>
              <a:pPr>
                <a:defRPr sz="2000"/>
              </a:pPr>
              <a:endParaRPr/>
            </a:p>
          </p:txBody>
        </p:sp>
        <p:sp>
          <p:nvSpPr>
            <p:cNvPr id="153" name="Field node"/>
            <p:cNvSpPr/>
            <p:nvPr/>
          </p:nvSpPr>
          <p:spPr>
            <a:xfrm>
              <a:off x="16313405" y="7766946"/>
              <a:ext cx="1270001" cy="1276918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endParaRPr dirty="0"/>
            </a:p>
          </p:txBody>
        </p:sp>
        <p:sp>
          <p:nvSpPr>
            <p:cNvPr id="154" name="Field node"/>
            <p:cNvSpPr/>
            <p:nvPr/>
          </p:nvSpPr>
          <p:spPr>
            <a:xfrm>
              <a:off x="4938507" y="7766946"/>
              <a:ext cx="1270001" cy="1276918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endParaRPr dirty="0"/>
            </a:p>
          </p:txBody>
        </p:sp>
        <p:cxnSp>
          <p:nvCxnSpPr>
            <p:cNvPr id="155" name="Connection Line"/>
            <p:cNvCxnSpPr>
              <a:stCxn id="154" idx="7"/>
            </p:cNvCxnSpPr>
            <p:nvPr/>
          </p:nvCxnSpPr>
          <p:spPr>
            <a:xfrm flipV="1">
              <a:off x="6022521" y="7115085"/>
              <a:ext cx="504888" cy="838861"/>
            </a:xfrm>
            <a:prstGeom prst="straightConnector1">
              <a:avLst/>
            </a:prstGeom>
            <a:ln w="38100">
              <a:solidFill>
                <a:srgbClr val="942192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</p:spPr>
        </p:cxnSp>
        <p:cxnSp>
          <p:nvCxnSpPr>
            <p:cNvPr id="156" name="Connection Line"/>
            <p:cNvCxnSpPr/>
            <p:nvPr/>
          </p:nvCxnSpPr>
          <p:spPr>
            <a:xfrm flipH="1" flipV="1">
              <a:off x="7741546" y="7115086"/>
              <a:ext cx="926521" cy="1017359"/>
            </a:xfrm>
            <a:prstGeom prst="straightConnector1">
              <a:avLst/>
            </a:prstGeom>
            <a:ln w="25400">
              <a:solidFill>
                <a:srgbClr val="942192"/>
              </a:solidFill>
              <a:custDash>
                <a:ds d="200000" sp="200000"/>
              </a:custDash>
              <a:miter lim="400000"/>
              <a:tailEnd type="triangle"/>
            </a:ln>
          </p:spPr>
        </p:cxnSp>
        <p:cxnSp>
          <p:nvCxnSpPr>
            <p:cNvPr id="157" name="Connection Line"/>
            <p:cNvCxnSpPr>
              <a:stCxn id="153" idx="1"/>
            </p:cNvCxnSpPr>
            <p:nvPr/>
          </p:nvCxnSpPr>
          <p:spPr>
            <a:xfrm flipH="1" flipV="1">
              <a:off x="15789912" y="7115086"/>
              <a:ext cx="709480" cy="838860"/>
            </a:xfrm>
            <a:prstGeom prst="straightConnector1">
              <a:avLst/>
            </a:prstGeom>
            <a:ln w="38100">
              <a:solidFill>
                <a:srgbClr val="942192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</p:spPr>
        </p:cxnSp>
        <p:cxnSp>
          <p:nvCxnSpPr>
            <p:cNvPr id="158" name="Connection Line"/>
            <p:cNvCxnSpPr/>
            <p:nvPr/>
          </p:nvCxnSpPr>
          <p:spPr>
            <a:xfrm flipV="1">
              <a:off x="13846945" y="7115086"/>
              <a:ext cx="1092944" cy="1017359"/>
            </a:xfrm>
            <a:prstGeom prst="straightConnector1">
              <a:avLst/>
            </a:prstGeom>
            <a:ln w="25400">
              <a:solidFill>
                <a:srgbClr val="942192"/>
              </a:solidFill>
              <a:custDash>
                <a:ds d="200000" sp="200000"/>
              </a:custDash>
              <a:miter lim="400000"/>
              <a:tailEnd type="triangle"/>
            </a:ln>
          </p:spPr>
        </p:cxnSp>
        <p:sp>
          <p:nvSpPr>
            <p:cNvPr id="193" name="Connection Line"/>
            <p:cNvSpPr/>
            <p:nvPr/>
          </p:nvSpPr>
          <p:spPr>
            <a:xfrm>
              <a:off x="9751060" y="3815080"/>
              <a:ext cx="1512571" cy="89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452"/>
                  </a:lnTo>
                  <a:lnTo>
                    <a:pt x="0" y="645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Connection Line"/>
            <p:cNvSpPr/>
            <p:nvPr/>
          </p:nvSpPr>
          <p:spPr>
            <a:xfrm>
              <a:off x="6654800" y="3802380"/>
              <a:ext cx="4229100" cy="90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2057"/>
                  </a:lnTo>
                  <a:lnTo>
                    <a:pt x="0" y="1205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433FF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Connection Line"/>
            <p:cNvSpPr/>
            <p:nvPr/>
          </p:nvSpPr>
          <p:spPr>
            <a:xfrm>
              <a:off x="11645900" y="3815080"/>
              <a:ext cx="1123950" cy="89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483"/>
                  </a:lnTo>
                  <a:lnTo>
                    <a:pt x="21600" y="6483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9290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Connection Line"/>
            <p:cNvSpPr/>
            <p:nvPr/>
          </p:nvSpPr>
          <p:spPr>
            <a:xfrm>
              <a:off x="12026900" y="3815080"/>
              <a:ext cx="3763011" cy="89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1891"/>
                  </a:lnTo>
                  <a:lnTo>
                    <a:pt x="21600" y="11891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FF2600"/>
              </a:solidFill>
              <a:miter lim="400000"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6654800" y="1877060"/>
              <a:ext cx="4229100" cy="89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0601"/>
                  </a:lnTo>
                  <a:lnTo>
                    <a:pt x="21600" y="10601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9751060" y="1877060"/>
              <a:ext cx="1512571" cy="88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4286"/>
                  </a:lnTo>
                  <a:lnTo>
                    <a:pt x="21600" y="14286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1645900" y="1877060"/>
              <a:ext cx="1123950" cy="88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286"/>
                  </a:lnTo>
                  <a:lnTo>
                    <a:pt x="21600" y="14286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9290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2026900" y="1877060"/>
              <a:ext cx="3763011" cy="88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0754"/>
                  </a:lnTo>
                  <a:lnTo>
                    <a:pt x="0" y="1075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Serializer"/>
            <p:cNvSpPr/>
            <p:nvPr/>
          </p:nvSpPr>
          <p:spPr>
            <a:xfrm>
              <a:off x="2345091" y="2787753"/>
              <a:ext cx="2581967" cy="1002033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7625" tIns="47625" rIns="47625" bIns="47625" anchor="ctr"/>
            <a:lstStyle>
              <a:lvl1pPr>
                <a:defRPr sz="2000"/>
              </a:lvl1pPr>
            </a:lstStyle>
            <a:p>
              <a:r>
                <a:rPr lang="en-US" dirty="0" err="1" smtClean="0"/>
                <a:t>LoRaWAN</a:t>
              </a:r>
              <a:r>
                <a:rPr lang="en-US" dirty="0" smtClean="0"/>
                <a:t> Server</a:t>
              </a:r>
              <a:endParaRPr dirty="0"/>
            </a:p>
          </p:txBody>
        </p:sp>
        <p:sp>
          <p:nvSpPr>
            <p:cNvPr id="170" name="Line"/>
            <p:cNvSpPr/>
            <p:nvPr/>
          </p:nvSpPr>
          <p:spPr>
            <a:xfrm>
              <a:off x="894540" y="3438823"/>
              <a:ext cx="1264566" cy="1"/>
            </a:xfrm>
            <a:prstGeom prst="line">
              <a:avLst/>
            </a:prstGeom>
            <a:ln w="114300" cap="rnd">
              <a:solidFill>
                <a:srgbClr val="000000"/>
              </a:solidFill>
              <a:custDash>
                <a:ds d="100000" sp="200000"/>
              </a:custDash>
            </a:ln>
          </p:spPr>
          <p:txBody>
            <a:bodyPr lIns="47625" tIns="47625" rIns="47625" bIns="47625" anchor="ctr"/>
            <a:lstStyle/>
            <a:p>
              <a:pPr>
                <a:defRPr sz="2000"/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310720" y="6139736"/>
              <a:ext cx="3676651" cy="2669261"/>
              <a:chOff x="0" y="0"/>
              <a:chExt cx="3676650" cy="2669260"/>
            </a:xfrm>
          </p:grpSpPr>
          <p:sp>
            <p:nvSpPr>
              <p:cNvPr id="171" name="Data flows"/>
              <p:cNvSpPr/>
              <p:nvPr/>
            </p:nvSpPr>
            <p:spPr>
              <a:xfrm>
                <a:off x="0" y="0"/>
                <a:ext cx="3676650" cy="2669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t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Data flows</a:t>
                </a:r>
              </a:p>
            </p:txBody>
          </p:sp>
          <p:sp>
            <p:nvSpPr>
              <p:cNvPr id="172" name="Line"/>
              <p:cNvSpPr/>
              <p:nvPr/>
            </p:nvSpPr>
            <p:spPr>
              <a:xfrm>
                <a:off x="295183" y="742733"/>
                <a:ext cx="443038" cy="1"/>
              </a:xfrm>
              <a:prstGeom prst="line">
                <a:avLst/>
              </a:prstGeom>
              <a:noFill/>
              <a:ln w="50800" cap="flat">
                <a:solidFill>
                  <a:srgbClr val="009051"/>
                </a:solidFill>
                <a:prstDash val="solid"/>
                <a:miter lim="400000"/>
              </a:ln>
              <a:effectLst/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>
                  <a:defRPr sz="2000"/>
                </a:pPr>
                <a:endParaRPr/>
              </a:p>
            </p:txBody>
          </p:sp>
          <p:sp>
            <p:nvSpPr>
              <p:cNvPr id="173" name="Line"/>
              <p:cNvSpPr/>
              <p:nvPr/>
            </p:nvSpPr>
            <p:spPr>
              <a:xfrm>
                <a:off x="295183" y="1992708"/>
                <a:ext cx="443038" cy="1"/>
              </a:xfrm>
              <a:prstGeom prst="line">
                <a:avLst/>
              </a:prstGeom>
              <a:noFill/>
              <a:ln w="50800" cap="flat">
                <a:solidFill>
                  <a:srgbClr val="929000"/>
                </a:solidFill>
                <a:prstDash val="solid"/>
                <a:miter lim="400000"/>
              </a:ln>
              <a:effectLst/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>
                  <a:defRPr sz="2000"/>
                </a:pPr>
                <a:endParaRPr/>
              </a:p>
            </p:txBody>
          </p:sp>
          <p:sp>
            <p:nvSpPr>
              <p:cNvPr id="174" name="Line"/>
              <p:cNvSpPr/>
              <p:nvPr/>
            </p:nvSpPr>
            <p:spPr>
              <a:xfrm>
                <a:off x="295183" y="2409368"/>
                <a:ext cx="443038" cy="1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>
                  <a:defRPr sz="2000"/>
                </a:pPr>
                <a:endParaRPr/>
              </a:p>
            </p:txBody>
          </p:sp>
          <p:sp>
            <p:nvSpPr>
              <p:cNvPr id="175" name="Line"/>
              <p:cNvSpPr/>
              <p:nvPr/>
            </p:nvSpPr>
            <p:spPr>
              <a:xfrm>
                <a:off x="295183" y="1159391"/>
                <a:ext cx="443038" cy="1"/>
              </a:xfrm>
              <a:prstGeom prst="line">
                <a:avLst/>
              </a:prstGeom>
              <a:noFill/>
              <a:ln w="508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>
                  <a:defRPr sz="2000"/>
                </a:pPr>
                <a:endParaRPr/>
              </a:p>
            </p:txBody>
          </p:sp>
          <p:sp>
            <p:nvSpPr>
              <p:cNvPr id="176" name="Line"/>
              <p:cNvSpPr/>
              <p:nvPr/>
            </p:nvSpPr>
            <p:spPr>
              <a:xfrm>
                <a:off x="295183" y="1576049"/>
                <a:ext cx="443038" cy="1"/>
              </a:xfrm>
              <a:prstGeom prst="line">
                <a:avLst/>
              </a:prstGeom>
              <a:noFill/>
              <a:ln w="50800" cap="flat">
                <a:solidFill>
                  <a:srgbClr val="94219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7625" tIns="47625" rIns="47625" bIns="47625" numCol="1" anchor="ctr">
                <a:noAutofit/>
              </a:bodyPr>
              <a:lstStyle/>
              <a:p>
                <a:pPr>
                  <a:defRPr sz="2000"/>
                </a:pPr>
                <a:endParaRPr/>
              </a:p>
            </p:txBody>
          </p:sp>
          <p:sp>
            <p:nvSpPr>
              <p:cNvPr id="177" name="HTTP REST"/>
              <p:cNvSpPr/>
              <p:nvPr/>
            </p:nvSpPr>
            <p:spPr>
              <a:xfrm>
                <a:off x="977647" y="542708"/>
                <a:ext cx="2607366" cy="4000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spAutoFit/>
              </a:bodyPr>
              <a:lstStyle>
                <a:lvl1pPr algn="l">
                  <a:defRPr sz="2000"/>
                </a:lvl1pPr>
              </a:lstStyle>
              <a:p>
                <a:r>
                  <a:t>HTTP REST</a:t>
                </a:r>
              </a:p>
            </p:txBody>
          </p:sp>
          <p:sp>
            <p:nvSpPr>
              <p:cNvPr id="178" name="Publish-Subscribe"/>
              <p:cNvSpPr/>
              <p:nvPr/>
            </p:nvSpPr>
            <p:spPr>
              <a:xfrm>
                <a:off x="977647" y="959366"/>
                <a:ext cx="2607366" cy="4000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spAutoFit/>
              </a:bodyPr>
              <a:lstStyle>
                <a:lvl1pPr algn="l">
                  <a:defRPr sz="2000"/>
                </a:lvl1pPr>
              </a:lstStyle>
              <a:p>
                <a:r>
                  <a:rPr dirty="0"/>
                  <a:t>Publish-Subscribe</a:t>
                </a:r>
              </a:p>
            </p:txBody>
          </p:sp>
          <p:sp>
            <p:nvSpPr>
              <p:cNvPr id="179" name="FieldBus Protocol"/>
              <p:cNvSpPr/>
              <p:nvPr/>
            </p:nvSpPr>
            <p:spPr>
              <a:xfrm>
                <a:off x="977647" y="1376024"/>
                <a:ext cx="2607366" cy="4000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spAutoFit/>
              </a:bodyPr>
              <a:lstStyle>
                <a:lvl1pPr algn="l">
                  <a:defRPr sz="2000"/>
                </a:lvl1pPr>
              </a:lstStyle>
              <a:p>
                <a:r>
                  <a:rPr dirty="0"/>
                  <a:t>FieldBus Protocol</a:t>
                </a:r>
              </a:p>
            </p:txBody>
          </p:sp>
          <p:sp>
            <p:nvSpPr>
              <p:cNvPr id="180" name="Wire Protocol"/>
              <p:cNvSpPr/>
              <p:nvPr/>
            </p:nvSpPr>
            <p:spPr>
              <a:xfrm>
                <a:off x="977647" y="1784379"/>
                <a:ext cx="2607366" cy="4000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spAutoFit/>
              </a:bodyPr>
              <a:lstStyle>
                <a:lvl1pPr algn="l">
                  <a:defRPr sz="2000"/>
                </a:lvl1pPr>
              </a:lstStyle>
              <a:p>
                <a:r>
                  <a:rPr dirty="0"/>
                  <a:t>Wire Protocol</a:t>
                </a:r>
              </a:p>
            </p:txBody>
          </p:sp>
          <p:sp>
            <p:nvSpPr>
              <p:cNvPr id="181" name="Auth Protocol"/>
              <p:cNvSpPr/>
              <p:nvPr/>
            </p:nvSpPr>
            <p:spPr>
              <a:xfrm>
                <a:off x="977647" y="2209343"/>
                <a:ext cx="2607366" cy="4000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spAutoFit/>
              </a:bodyPr>
              <a:lstStyle>
                <a:lvl1pPr algn="l">
                  <a:defRPr sz="2000"/>
                </a:lvl1pPr>
              </a:lstStyle>
              <a:p>
                <a:r>
                  <a:rPr dirty="0"/>
                  <a:t>Auth Protocol</a:t>
                </a:r>
              </a:p>
            </p:txBody>
          </p:sp>
        </p:grpSp>
        <p:sp>
          <p:nvSpPr>
            <p:cNvPr id="201" name="Connection Line"/>
            <p:cNvSpPr/>
            <p:nvPr/>
          </p:nvSpPr>
          <p:spPr>
            <a:xfrm>
              <a:off x="3636010" y="3802380"/>
              <a:ext cx="6866891" cy="9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6162"/>
                  </a:lnTo>
                  <a:lnTo>
                    <a:pt x="0" y="1616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433FF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Connection Line"/>
            <p:cNvSpPr/>
            <p:nvPr/>
          </p:nvSpPr>
          <p:spPr>
            <a:xfrm>
              <a:off x="3636010" y="1879600"/>
              <a:ext cx="6866891" cy="89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7353"/>
                  </a:lnTo>
                  <a:lnTo>
                    <a:pt x="21600" y="7353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Connection Line"/>
            <p:cNvSpPr/>
            <p:nvPr/>
          </p:nvSpPr>
          <p:spPr>
            <a:xfrm>
              <a:off x="9619990" y="564269"/>
              <a:ext cx="1262642" cy="69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8745"/>
                  </a:lnTo>
                  <a:lnTo>
                    <a:pt x="0" y="874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Connection Line"/>
            <p:cNvSpPr/>
            <p:nvPr/>
          </p:nvSpPr>
          <p:spPr>
            <a:xfrm>
              <a:off x="11262107" y="577071"/>
              <a:ext cx="2794" cy="68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Connection Line"/>
            <p:cNvSpPr/>
            <p:nvPr/>
          </p:nvSpPr>
          <p:spPr>
            <a:xfrm>
              <a:off x="11645900" y="576580"/>
              <a:ext cx="1377950" cy="68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8745"/>
                  </a:lnTo>
                  <a:lnTo>
                    <a:pt x="21600" y="8745"/>
                  </a:lnTo>
                  <a:lnTo>
                    <a:pt x="21600" y="0"/>
                  </a:lnTo>
                </a:path>
              </a:pathLst>
            </a:custGeom>
            <a:ln w="38100">
              <a:solidFill>
                <a:srgbClr val="009051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(optional)"/>
            <p:cNvSpPr/>
            <p:nvPr/>
          </p:nvSpPr>
          <p:spPr>
            <a:xfrm>
              <a:off x="16453268" y="6752914"/>
              <a:ext cx="1171333" cy="3907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2994" tIns="42994" rIns="42994" bIns="42994" anchor="ctr">
              <a:spAutoFit/>
            </a:bodyPr>
            <a:lstStyle>
              <a:lvl1pPr>
                <a:defRPr sz="20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(optional)</a:t>
              </a:r>
            </a:p>
          </p:txBody>
        </p:sp>
        <p:sp>
          <p:nvSpPr>
            <p:cNvPr id="189" name="Line"/>
            <p:cNvSpPr/>
            <p:nvPr/>
          </p:nvSpPr>
          <p:spPr>
            <a:xfrm>
              <a:off x="7948567" y="3358001"/>
              <a:ext cx="509633" cy="1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42994" tIns="42994" rIns="42994" bIns="42994" anchor="ctr"/>
            <a:lstStyle/>
            <a:p>
              <a:pPr>
                <a:defRPr sz="2200"/>
              </a:pPr>
              <a:endParaRPr/>
            </a:p>
          </p:txBody>
        </p:sp>
        <p:cxnSp>
          <p:nvCxnSpPr>
            <p:cNvPr id="19" name="Straight Arrow Connector 18"/>
            <p:cNvCxnSpPr>
              <a:stCxn id="129" idx="3"/>
              <a:endCxn id="126" idx="1"/>
            </p:cNvCxnSpPr>
            <p:nvPr/>
          </p:nvCxnSpPr>
          <p:spPr>
            <a:xfrm>
              <a:off x="14074377" y="3288770"/>
              <a:ext cx="41210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8447538" y="8195512"/>
              <a:ext cx="1716293" cy="3946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2994" tIns="42994" rIns="42994" bIns="42994" numCol="1" spcCol="38100" rtlCol="0" anchor="ctr">
              <a:spAutoFit/>
            </a:bodyPr>
            <a:lstStyle/>
            <a:p>
              <a:pPr marL="0" marR="0" indent="0" algn="ctr" defTabSz="5476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Actuator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390366" y="8184175"/>
              <a:ext cx="1716293" cy="3946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2994" tIns="42994" rIns="42994" bIns="42994" numCol="1" spcCol="38100" rtlCol="0" anchor="ctr">
              <a:spAutoFit/>
            </a:bodyPr>
            <a:lstStyle/>
            <a:p>
              <a:pPr marL="0" marR="0" indent="0" algn="ctr" defTabSz="5476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Actuator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751246" y="8111153"/>
            <a:ext cx="1678121" cy="394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994" tIns="42994" rIns="42994" bIns="42994" numCol="1" spcCol="38100" rtlCol="0" anchor="ctr">
            <a:spAutoFit/>
          </a:bodyPr>
          <a:lstStyle/>
          <a:p>
            <a:pPr marL="0" marR="0" indent="0" algn="ctr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Sensor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300239" y="8126548"/>
            <a:ext cx="1678121" cy="394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994" tIns="42994" rIns="42994" bIns="42994" numCol="1" spcCol="38100" rtlCol="0" anchor="ctr">
            <a:spAutoFit/>
          </a:bodyPr>
          <a:lstStyle/>
          <a:p>
            <a:pPr marL="0" marR="0" indent="0" algn="ctr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Sensor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64569" y="8117772"/>
            <a:ext cx="1678121" cy="394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994" tIns="42994" rIns="42994" bIns="42994" numCol="1" spcCol="38100" rtlCol="0" anchor="ctr">
            <a:spAutoFit/>
          </a:bodyPr>
          <a:lstStyle/>
          <a:p>
            <a:pPr marL="0" marR="0" indent="0" algn="ctr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Sensor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0" y="1078810"/>
            <a:ext cx="1892808" cy="1380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7494" y="1409386"/>
            <a:ext cx="3599586" cy="8254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994" tIns="42994" rIns="42994" bIns="42994" numCol="1" spcCol="38100" rtlCol="0" anchor="ctr">
            <a:spAutoFit/>
          </a:bodyPr>
          <a:lstStyle/>
          <a:p>
            <a:pPr marL="0" marR="0" indent="0" algn="ctr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u="none" strike="noStrike" cap="none" spc="0" normalizeH="0" baseline="0" dirty="0" err="1" smtClean="0">
                <a:ln>
                  <a:noFill/>
                </a:ln>
                <a:solidFill>
                  <a:srgbClr val="397193"/>
                </a:solidFill>
                <a:effectLst/>
                <a:uFillTx/>
                <a:latin typeface="Helvetica" charset="0"/>
                <a:ea typeface="Helvetica" charset="0"/>
                <a:cs typeface="Helvetica" charset="0"/>
                <a:sym typeface="Helvetica Light"/>
              </a:rPr>
              <a:t>OpenChirp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397193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0728" y="2675007"/>
            <a:ext cx="14875710" cy="50112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994" tIns="42994" rIns="42994" bIns="42994" numCol="1" spcCol="38100" rtlCol="0" anchor="ctr">
            <a:spAutoFit/>
          </a:bodyPr>
          <a:lstStyle/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Portal for registration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 management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of devices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/>
              <a:t>Service management framework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Scalable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PubSub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Architecture (MQTT)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/>
              <a:t>Time</a:t>
            </a:r>
            <a:r>
              <a:rPr lang="en-US" dirty="0" smtClean="0"/>
              <a:t> Series </a:t>
            </a:r>
            <a:r>
              <a:rPr lang="en-US" dirty="0" err="1" smtClean="0"/>
              <a:t>Datastore</a:t>
            </a:r>
            <a:r>
              <a:rPr lang="en-US" dirty="0" smtClean="0"/>
              <a:t> (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/>
              <a:t>Data Visualization and Analytics (</a:t>
            </a:r>
            <a:r>
              <a:rPr lang="en-US" dirty="0" err="1" smtClean="0"/>
              <a:t>Grafana</a:t>
            </a:r>
            <a:r>
              <a:rPr lang="en-US" dirty="0" smtClean="0"/>
              <a:t>)</a:t>
            </a:r>
            <a:endParaRPr lang="en-US" dirty="0" smtClean="0"/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Interface (</a:t>
            </a:r>
            <a:r>
              <a:rPr kumimoji="0" lang="en-U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/>
              <a:t>OAuth</a:t>
            </a:r>
            <a:r>
              <a:rPr lang="en-US" dirty="0" smtClean="0"/>
              <a:t> authorization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/>
              <a:t>Device-level Access </a:t>
            </a:r>
            <a:r>
              <a:rPr lang="en-US" dirty="0" smtClean="0"/>
              <a:t>Control Infrastructure (built on LDAP and MongoDB)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/>
              <a:t>Meta Data storage and search (MongoDB)</a:t>
            </a:r>
          </a:p>
          <a:p>
            <a:pPr marL="457200" marR="0" indent="-457200" algn="l" defTabSz="5476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2994" tIns="42994" rIns="42994" bIns="42994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2994" tIns="42994" rIns="42994" bIns="42994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2994" tIns="42994" rIns="42994" bIns="42994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2994" tIns="42994" rIns="42994" bIns="42994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Arial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agr</cp:lastModifiedBy>
  <cp:revision>9</cp:revision>
  <dcterms:modified xsi:type="dcterms:W3CDTF">2017-05-25T15:58:18Z</dcterms:modified>
</cp:coreProperties>
</file>