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159"/>
  </p:notesMasterIdLst>
  <p:handoutMasterIdLst>
    <p:handoutMasterId r:id="rId160"/>
  </p:handoutMasterIdLst>
  <p:sldIdLst>
    <p:sldId id="329" r:id="rId3"/>
    <p:sldId id="451" r:id="rId4"/>
    <p:sldId id="746" r:id="rId5"/>
    <p:sldId id="1050" r:id="rId6"/>
    <p:sldId id="744" r:id="rId7"/>
    <p:sldId id="745" r:id="rId8"/>
    <p:sldId id="334" r:id="rId9"/>
    <p:sldId id="830" r:id="rId10"/>
    <p:sldId id="831" r:id="rId11"/>
    <p:sldId id="832" r:id="rId12"/>
    <p:sldId id="833" r:id="rId13"/>
    <p:sldId id="834" r:id="rId14"/>
    <p:sldId id="835" r:id="rId15"/>
    <p:sldId id="836" r:id="rId16"/>
    <p:sldId id="837" r:id="rId17"/>
    <p:sldId id="838" r:id="rId18"/>
    <p:sldId id="839" r:id="rId19"/>
    <p:sldId id="840" r:id="rId20"/>
    <p:sldId id="841" r:id="rId21"/>
    <p:sldId id="842" r:id="rId22"/>
    <p:sldId id="843" r:id="rId23"/>
    <p:sldId id="844" r:id="rId24"/>
    <p:sldId id="845" r:id="rId25"/>
    <p:sldId id="846" r:id="rId26"/>
    <p:sldId id="847" r:id="rId27"/>
    <p:sldId id="1003" r:id="rId28"/>
    <p:sldId id="1004" r:id="rId29"/>
    <p:sldId id="1005" r:id="rId30"/>
    <p:sldId id="1006" r:id="rId31"/>
    <p:sldId id="567" r:id="rId32"/>
    <p:sldId id="1008" r:id="rId33"/>
    <p:sldId id="570" r:id="rId34"/>
    <p:sldId id="571" r:id="rId35"/>
    <p:sldId id="572" r:id="rId36"/>
    <p:sldId id="1039" r:id="rId37"/>
    <p:sldId id="731" r:id="rId38"/>
    <p:sldId id="1000" r:id="rId39"/>
    <p:sldId id="662" r:id="rId40"/>
    <p:sldId id="663" r:id="rId41"/>
    <p:sldId id="664" r:id="rId42"/>
    <p:sldId id="665" r:id="rId43"/>
    <p:sldId id="666" r:id="rId44"/>
    <p:sldId id="1041" r:id="rId45"/>
    <p:sldId id="1047" r:id="rId46"/>
    <p:sldId id="668" r:id="rId47"/>
    <p:sldId id="669" r:id="rId48"/>
    <p:sldId id="726" r:id="rId49"/>
    <p:sldId id="670" r:id="rId50"/>
    <p:sldId id="672" r:id="rId51"/>
    <p:sldId id="673" r:id="rId52"/>
    <p:sldId id="687" r:id="rId53"/>
    <p:sldId id="688" r:id="rId54"/>
    <p:sldId id="674" r:id="rId55"/>
    <p:sldId id="675" r:id="rId56"/>
    <p:sldId id="678" r:id="rId57"/>
    <p:sldId id="680" r:id="rId58"/>
    <p:sldId id="565" r:id="rId59"/>
    <p:sldId id="681" r:id="rId60"/>
    <p:sldId id="682" r:id="rId61"/>
    <p:sldId id="684" r:id="rId62"/>
    <p:sldId id="685" r:id="rId63"/>
    <p:sldId id="739" r:id="rId64"/>
    <p:sldId id="1048" r:id="rId65"/>
    <p:sldId id="694" r:id="rId66"/>
    <p:sldId id="695" r:id="rId67"/>
    <p:sldId id="698" r:id="rId68"/>
    <p:sldId id="697" r:id="rId69"/>
    <p:sldId id="707" r:id="rId70"/>
    <p:sldId id="703" r:id="rId71"/>
    <p:sldId id="704" r:id="rId72"/>
    <p:sldId id="705" r:id="rId73"/>
    <p:sldId id="691" r:id="rId74"/>
    <p:sldId id="716" r:id="rId75"/>
    <p:sldId id="700" r:id="rId76"/>
    <p:sldId id="701" r:id="rId77"/>
    <p:sldId id="728" r:id="rId78"/>
    <p:sldId id="712" r:id="rId79"/>
    <p:sldId id="713" r:id="rId80"/>
    <p:sldId id="729" r:id="rId81"/>
    <p:sldId id="708" r:id="rId82"/>
    <p:sldId id="709" r:id="rId83"/>
    <p:sldId id="710" r:id="rId84"/>
    <p:sldId id="727" r:id="rId85"/>
    <p:sldId id="1040" r:id="rId86"/>
    <p:sldId id="730" r:id="rId87"/>
    <p:sldId id="711" r:id="rId88"/>
    <p:sldId id="715" r:id="rId89"/>
    <p:sldId id="1049" r:id="rId90"/>
    <p:sldId id="690" r:id="rId91"/>
    <p:sldId id="717" r:id="rId92"/>
    <p:sldId id="718" r:id="rId93"/>
    <p:sldId id="719" r:id="rId94"/>
    <p:sldId id="732" r:id="rId95"/>
    <p:sldId id="733" r:id="rId96"/>
    <p:sldId id="735" r:id="rId97"/>
    <p:sldId id="720" r:id="rId98"/>
    <p:sldId id="734" r:id="rId99"/>
    <p:sldId id="1042" r:id="rId100"/>
    <p:sldId id="737" r:id="rId101"/>
    <p:sldId id="736" r:id="rId102"/>
    <p:sldId id="1045" r:id="rId103"/>
    <p:sldId id="1046" r:id="rId104"/>
    <p:sldId id="1051" r:id="rId105"/>
    <p:sldId id="1052" r:id="rId106"/>
    <p:sldId id="686" r:id="rId107"/>
    <p:sldId id="1053" r:id="rId108"/>
    <p:sldId id="1093" r:id="rId109"/>
    <p:sldId id="528" r:id="rId110"/>
    <p:sldId id="529" r:id="rId111"/>
    <p:sldId id="1094" r:id="rId112"/>
    <p:sldId id="1095" r:id="rId113"/>
    <p:sldId id="578" r:id="rId114"/>
    <p:sldId id="1085" r:id="rId115"/>
    <p:sldId id="1086" r:id="rId116"/>
    <p:sldId id="1007" r:id="rId117"/>
    <p:sldId id="1087" r:id="rId118"/>
    <p:sldId id="1009" r:id="rId119"/>
    <p:sldId id="1010" r:id="rId120"/>
    <p:sldId id="599" r:id="rId121"/>
    <p:sldId id="1012" r:id="rId122"/>
    <p:sldId id="1088" r:id="rId123"/>
    <p:sldId id="1082" r:id="rId124"/>
    <p:sldId id="497" r:id="rId125"/>
    <p:sldId id="1083" r:id="rId126"/>
    <p:sldId id="1096" r:id="rId127"/>
    <p:sldId id="1019" r:id="rId128"/>
    <p:sldId id="1020" r:id="rId129"/>
    <p:sldId id="1021" r:id="rId130"/>
    <p:sldId id="1022" r:id="rId131"/>
    <p:sldId id="1024" r:id="rId132"/>
    <p:sldId id="1079" r:id="rId133"/>
    <p:sldId id="1077" r:id="rId134"/>
    <p:sldId id="1078" r:id="rId135"/>
    <p:sldId id="1081" r:id="rId136"/>
    <p:sldId id="1080" r:id="rId137"/>
    <p:sldId id="1027" r:id="rId138"/>
    <p:sldId id="1016" r:id="rId139"/>
    <p:sldId id="1030" r:id="rId140"/>
    <p:sldId id="1034" r:id="rId141"/>
    <p:sldId id="1035" r:id="rId142"/>
    <p:sldId id="1037" r:id="rId143"/>
    <p:sldId id="1089" r:id="rId144"/>
    <p:sldId id="510" r:id="rId145"/>
    <p:sldId id="533" r:id="rId146"/>
    <p:sldId id="1091" r:id="rId147"/>
    <p:sldId id="1097" r:id="rId148"/>
    <p:sldId id="1099" r:id="rId149"/>
    <p:sldId id="1098" r:id="rId150"/>
    <p:sldId id="1092" r:id="rId151"/>
    <p:sldId id="587" r:id="rId152"/>
    <p:sldId id="554" r:id="rId153"/>
    <p:sldId id="1071" r:id="rId154"/>
    <p:sldId id="517" r:id="rId155"/>
    <p:sldId id="518" r:id="rId156"/>
    <p:sldId id="519" r:id="rId157"/>
    <p:sldId id="470" r:id="rId1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2">
          <p15:clr>
            <a:srgbClr val="A4A3A4"/>
          </p15:clr>
        </p15:guide>
        <p15:guide id="2" pos="51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351E"/>
    <a:srgbClr val="9900F8"/>
    <a:srgbClr val="670367"/>
    <a:srgbClr val="FF2600"/>
    <a:srgbClr val="632618"/>
    <a:srgbClr val="0C00FF"/>
    <a:srgbClr val="FFFFCC"/>
    <a:srgbClr val="000000"/>
    <a:srgbClr val="B88600"/>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78"/>
    <p:restoredTop sz="82905" autoAdjust="0"/>
  </p:normalViewPr>
  <p:slideViewPr>
    <p:cSldViewPr snapToGrid="0" snapToObjects="1">
      <p:cViewPr>
        <p:scale>
          <a:sx n="97" d="100"/>
          <a:sy n="97" d="100"/>
        </p:scale>
        <p:origin x="424" y="376"/>
      </p:cViewPr>
      <p:guideLst>
        <p:guide orient="horz" pos="3682"/>
        <p:guide pos="5155"/>
      </p:guideLst>
    </p:cSldViewPr>
  </p:slideViewPr>
  <p:notesTextViewPr>
    <p:cViewPr>
      <p:scale>
        <a:sx n="100" d="100"/>
        <a:sy n="100" d="100"/>
      </p:scale>
      <p:origin x="0" y="0"/>
    </p:cViewPr>
  </p:notesTextViewPr>
  <p:sorterViewPr>
    <p:cViewPr>
      <p:scale>
        <a:sx n="184" d="100"/>
        <a:sy n="184"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handoutMaster" Target="handoutMasters/handout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07E91C-3C48-A140-881B-E7901CB2774E}" type="datetimeFigureOut">
              <a:rPr lang="en-US" smtClean="0"/>
              <a:t>9/26/21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FF3138-A9CB-FB45-8C51-5F45FE2F83E8}" type="slidenum">
              <a:rPr lang="en-US" smtClean="0"/>
              <a:t>‹#›</a:t>
            </a:fld>
            <a:endParaRPr lang="en-US"/>
          </a:p>
        </p:txBody>
      </p:sp>
    </p:spTree>
    <p:extLst>
      <p:ext uri="{BB962C8B-B14F-4D97-AF65-F5344CB8AC3E}">
        <p14:creationId xmlns:p14="http://schemas.microsoft.com/office/powerpoint/2010/main" val="21334335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CCF50-D2AB-AD49-A2BD-8971C0E8F45F}" type="datetimeFigureOut">
              <a:rPr lang="en-US" smtClean="0"/>
              <a:t>9/26/21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F87241-59AB-E04D-8596-111C3C841A7B}" type="slidenum">
              <a:rPr lang="en-US" smtClean="0"/>
              <a:t>‹#›</a:t>
            </a:fld>
            <a:endParaRPr lang="en-US"/>
          </a:p>
        </p:txBody>
      </p:sp>
    </p:spTree>
    <p:extLst>
      <p:ext uri="{BB962C8B-B14F-4D97-AF65-F5344CB8AC3E}">
        <p14:creationId xmlns:p14="http://schemas.microsoft.com/office/powerpoint/2010/main" val="2127640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7500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0488A2-E5FE-4C99-8597-08EA18EB5301}"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2163"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2164" name="Rectangle 3"/>
          <p:cNvSpPr>
            <a:spLocks noGrp="1" noChangeArrowheads="1"/>
          </p:cNvSpPr>
          <p:nvPr>
            <p:ph type="body"/>
          </p:nvPr>
        </p:nvSpPr>
        <p:spPr>
          <a:xfrm>
            <a:off x="686110" y="4344283"/>
            <a:ext cx="5482708" cy="4118168"/>
          </a:xfrm>
          <a:noFill/>
          <a:ln/>
        </p:spPr>
        <p:txBody>
          <a:bodyPr wrap="none" anchor="ctr"/>
          <a:lstStyle/>
          <a:p>
            <a:pPr eaLnBrk="1" hangingPunct="1"/>
            <a:endParaRPr lang="en-US"/>
          </a:p>
        </p:txBody>
      </p:sp>
    </p:spTree>
    <p:extLst>
      <p:ext uri="{BB962C8B-B14F-4D97-AF65-F5344CB8AC3E}">
        <p14:creationId xmlns:p14="http://schemas.microsoft.com/office/powerpoint/2010/main" val="328073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7D1AC9-DF3C-45A1-B6E2-F8C7CE9D9582}"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3187"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3188" name="Rectangle 3"/>
          <p:cNvSpPr>
            <a:spLocks noGrp="1" noChangeArrowheads="1"/>
          </p:cNvSpPr>
          <p:nvPr>
            <p:ph type="body"/>
          </p:nvPr>
        </p:nvSpPr>
        <p:spPr>
          <a:xfrm>
            <a:off x="686110" y="4344283"/>
            <a:ext cx="5482708" cy="4118168"/>
          </a:xfrm>
          <a:noFill/>
          <a:ln/>
        </p:spPr>
        <p:txBody>
          <a:bodyPr wrap="none" anchor="ctr"/>
          <a:lstStyle/>
          <a:p>
            <a:pPr eaLnBrk="1" hangingPunct="1"/>
            <a:endParaRPr lang="en-US"/>
          </a:p>
        </p:txBody>
      </p:sp>
    </p:spTree>
    <p:extLst>
      <p:ext uri="{BB962C8B-B14F-4D97-AF65-F5344CB8AC3E}">
        <p14:creationId xmlns:p14="http://schemas.microsoft.com/office/powerpoint/2010/main" val="3449220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D79C0A-84DA-49DC-9A8F-7B12B76AAAB1}"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4211"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4212" name="Rectangle 3"/>
          <p:cNvSpPr>
            <a:spLocks noGrp="1" noChangeArrowheads="1"/>
          </p:cNvSpPr>
          <p:nvPr>
            <p:ph type="body"/>
          </p:nvPr>
        </p:nvSpPr>
        <p:spPr>
          <a:xfrm>
            <a:off x="686110" y="4344283"/>
            <a:ext cx="5482708" cy="4118168"/>
          </a:xfrm>
          <a:noFill/>
          <a:ln/>
        </p:spPr>
        <p:txBody>
          <a:bodyPr wrap="none" anchor="ctr"/>
          <a:lstStyle/>
          <a:p>
            <a:pPr eaLnBrk="1" hangingPunct="1"/>
            <a:endParaRPr lang="en-US"/>
          </a:p>
        </p:txBody>
      </p:sp>
    </p:spTree>
    <p:extLst>
      <p:ext uri="{BB962C8B-B14F-4D97-AF65-F5344CB8AC3E}">
        <p14:creationId xmlns:p14="http://schemas.microsoft.com/office/powerpoint/2010/main" val="226247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A7C5129-9C01-499B-ADA9-B53950C1286A}"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5235"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5236" name="Rectangle 3"/>
          <p:cNvSpPr>
            <a:spLocks noGrp="1" noChangeArrowheads="1"/>
          </p:cNvSpPr>
          <p:nvPr>
            <p:ph type="body"/>
          </p:nvPr>
        </p:nvSpPr>
        <p:spPr>
          <a:xfrm>
            <a:off x="686110" y="4344283"/>
            <a:ext cx="5482708" cy="4118168"/>
          </a:xfrm>
          <a:noFill/>
          <a:ln/>
        </p:spPr>
        <p:txBody>
          <a:bodyPr wrap="none" anchor="ctr"/>
          <a:lstStyle/>
          <a:p>
            <a:pPr eaLnBrk="1" hangingPunct="1"/>
            <a:endParaRPr lang="en-US"/>
          </a:p>
        </p:txBody>
      </p:sp>
    </p:spTree>
    <p:extLst>
      <p:ext uri="{BB962C8B-B14F-4D97-AF65-F5344CB8AC3E}">
        <p14:creationId xmlns:p14="http://schemas.microsoft.com/office/powerpoint/2010/main" val="2368241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E8D2F06-420A-4D56-B5FD-D3C0C05F0829}"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6259"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6260" name="Rectangle 3"/>
          <p:cNvSpPr>
            <a:spLocks noGrp="1" noChangeArrowheads="1"/>
          </p:cNvSpPr>
          <p:nvPr>
            <p:ph type="body"/>
          </p:nvPr>
        </p:nvSpPr>
        <p:spPr>
          <a:xfrm>
            <a:off x="686110" y="4344283"/>
            <a:ext cx="5482708" cy="4118168"/>
          </a:xfrm>
          <a:noFill/>
          <a:ln/>
        </p:spPr>
        <p:txBody>
          <a:bodyPr wrap="none" anchor="ctr"/>
          <a:lstStyle/>
          <a:p>
            <a:pPr eaLnBrk="1" hangingPunct="1"/>
            <a:endParaRPr lang="en-US"/>
          </a:p>
        </p:txBody>
      </p:sp>
    </p:spTree>
    <p:extLst>
      <p:ext uri="{BB962C8B-B14F-4D97-AF65-F5344CB8AC3E}">
        <p14:creationId xmlns:p14="http://schemas.microsoft.com/office/powerpoint/2010/main" val="18644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E8D2F06-420A-4D56-B5FD-D3C0C05F0829}"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6259"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6260" name="Rectangle 3"/>
          <p:cNvSpPr>
            <a:spLocks noGrp="1" noChangeArrowheads="1"/>
          </p:cNvSpPr>
          <p:nvPr>
            <p:ph type="body"/>
          </p:nvPr>
        </p:nvSpPr>
        <p:spPr>
          <a:xfrm>
            <a:off x="686110" y="4344283"/>
            <a:ext cx="5482708" cy="4118168"/>
          </a:xfrm>
          <a:noFill/>
          <a:ln/>
        </p:spPr>
        <p:txBody>
          <a:bodyPr wrap="none" anchor="ctr"/>
          <a:lstStyle/>
          <a:p>
            <a:pPr eaLnBrk="1" hangingPunct="1"/>
            <a:endParaRPr lang="en-US"/>
          </a:p>
        </p:txBody>
      </p:sp>
    </p:spTree>
    <p:extLst>
      <p:ext uri="{BB962C8B-B14F-4D97-AF65-F5344CB8AC3E}">
        <p14:creationId xmlns:p14="http://schemas.microsoft.com/office/powerpoint/2010/main" val="4234718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E8D2F06-420A-4D56-B5FD-D3C0C05F0829}"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6259"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6260" name="Rectangle 3"/>
          <p:cNvSpPr>
            <a:spLocks noGrp="1" noChangeArrowheads="1"/>
          </p:cNvSpPr>
          <p:nvPr>
            <p:ph type="body"/>
          </p:nvPr>
        </p:nvSpPr>
        <p:spPr>
          <a:xfrm>
            <a:off x="686110" y="4344283"/>
            <a:ext cx="5482708" cy="4118168"/>
          </a:xfrm>
          <a:noFill/>
          <a:ln/>
        </p:spPr>
        <p:txBody>
          <a:bodyPr wrap="none" anchor="ctr"/>
          <a:lstStyle/>
          <a:p>
            <a:pPr eaLnBrk="1" hangingPunct="1"/>
            <a:r>
              <a:rPr lang="en-US" dirty="0"/>
              <a:t>PAUSE</a:t>
            </a:r>
            <a:r>
              <a:rPr lang="en-US" baseline="0" dirty="0"/>
              <a:t> and ask, why did we steal two frames?</a:t>
            </a:r>
            <a:endParaRPr lang="en-US" dirty="0"/>
          </a:p>
        </p:txBody>
      </p:sp>
    </p:spTree>
    <p:extLst>
      <p:ext uri="{BB962C8B-B14F-4D97-AF65-F5344CB8AC3E}">
        <p14:creationId xmlns:p14="http://schemas.microsoft.com/office/powerpoint/2010/main" val="470245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E8D2F06-420A-4D56-B5FD-D3C0C05F0829}"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6259"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6260" name="Rectangle 3"/>
          <p:cNvSpPr>
            <a:spLocks noGrp="1" noChangeArrowheads="1"/>
          </p:cNvSpPr>
          <p:nvPr>
            <p:ph type="body"/>
          </p:nvPr>
        </p:nvSpPr>
        <p:spPr>
          <a:xfrm>
            <a:off x="686110" y="4344283"/>
            <a:ext cx="5482708" cy="4118168"/>
          </a:xfrm>
          <a:noFill/>
          <a:ln/>
        </p:spPr>
        <p:txBody>
          <a:bodyPr wrap="none" anchor="ctr"/>
          <a:lstStyle/>
          <a:p>
            <a:pPr eaLnBrk="1" hangingPunct="1"/>
            <a:endParaRPr lang="en-US"/>
          </a:p>
        </p:txBody>
      </p:sp>
    </p:spTree>
    <p:extLst>
      <p:ext uri="{BB962C8B-B14F-4D97-AF65-F5344CB8AC3E}">
        <p14:creationId xmlns:p14="http://schemas.microsoft.com/office/powerpoint/2010/main" val="2819962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a:t>
            </a:r>
            <a:r>
              <a:rPr lang="en-US" baseline="0" dirty="0"/>
              <a:t> going to focus on the runtime component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788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32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[Stay on this slide during introductions]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684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329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32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conflict</a:t>
            </a:r>
            <a:r>
              <a:rPr lang="en-US" baseline="0" dirty="0"/>
              <a:t> in all column so backtrack</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296DB6-F06D-4C0B-B312-1E4AB761A0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1170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296DB6-F06D-4C0B-B312-1E4AB761A0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0018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There are several different kinds of race bugs.</a:t>
            </a:r>
          </a:p>
          <a:p>
            <a:r>
              <a:rPr lang="en-US" dirty="0"/>
              <a:t>The one we’re going to start with is the most basic one, called a </a:t>
            </a:r>
            <a:r>
              <a:rPr lang="en-US" b="1" i="1" dirty="0"/>
              <a:t>determinacy race</a:t>
            </a:r>
            <a:r>
              <a:rPr lang="en-US" dirty="0"/>
              <a:t>.</a:t>
            </a:r>
          </a:p>
          <a:p>
            <a:r>
              <a:rPr lang="en-US" dirty="0"/>
              <a:t>You may have heard of the term “data race,” which involves an atomicity failure.  </a:t>
            </a:r>
          </a:p>
          <a:p>
            <a:r>
              <a:rPr lang="en-US" dirty="0"/>
              <a:t>We’ll talk about data races later in the term.</a:t>
            </a:r>
          </a:p>
          <a:p>
            <a:r>
              <a:rPr lang="en-US" dirty="0"/>
              <a:t>Please don’t use the term data race if you mean determinacy race.</a:t>
            </a:r>
          </a:p>
          <a:p>
            <a:r>
              <a:rPr lang="en-US" dirty="0"/>
              <a:t>They’re different, and one thing you’ll discover about me is that I hate imprecise language about technically precise things.</a:t>
            </a:r>
          </a:p>
          <a:p>
            <a:r>
              <a:rPr lang="en-US" dirty="0"/>
              <a:t>So, don’t make me angry. </a:t>
            </a:r>
          </a:p>
          <a:p>
            <a:r>
              <a:rPr lang="en-US" dirty="0"/>
              <a:t>You wouldn’t like me when I’m angry.</a:t>
            </a:r>
          </a:p>
          <a:p>
            <a:r>
              <a:rPr lang="en-US" dirty="0"/>
              <a:t>Now, a determinacy race occurs when you have two logically parallel instructions that access the same memory location.</a:t>
            </a:r>
          </a:p>
          <a:p>
            <a:r>
              <a:rPr lang="en-US" dirty="0"/>
              <a:t>And one of them changes it.</a:t>
            </a:r>
          </a:p>
          <a:p>
            <a:r>
              <a:rPr lang="en-US" dirty="0"/>
              <a:t>That can introduce nondeterminism into the code.</a:t>
            </a:r>
          </a:p>
          <a:p>
            <a:r>
              <a:rPr lang="en-US" dirty="0"/>
              <a:t>[click 1]</a:t>
            </a:r>
          </a:p>
          <a:p>
            <a:r>
              <a:rPr lang="en-US" dirty="0"/>
              <a:t>Let’s see how with a simple piece of </a:t>
            </a:r>
            <a:r>
              <a:rPr lang="en-US" dirty="0" err="1"/>
              <a:t>Cilk</a:t>
            </a:r>
            <a:r>
              <a:rPr lang="en-US" dirty="0"/>
              <a:t> code.</a:t>
            </a:r>
          </a:p>
          <a:p>
            <a:r>
              <a:rPr lang="en-US" dirty="0"/>
              <a:t>We set the variable x to 0, and then we have a parallel loop with just 2 iterations.  </a:t>
            </a:r>
          </a:p>
          <a:p>
            <a:r>
              <a:rPr lang="en-US" dirty="0"/>
              <a:t>Each iteration increments x.</a:t>
            </a:r>
          </a:p>
          <a:p>
            <a:r>
              <a:rPr lang="en-US" dirty="0"/>
              <a:t>After the loop, we assert that x=2.</a:t>
            </a:r>
          </a:p>
          <a:p>
            <a:r>
              <a:rPr lang="en-US" dirty="0"/>
              <a:t>Now, if you execute the serial projection of this code — replacing the </a:t>
            </a:r>
            <a:r>
              <a:rPr lang="en-US" dirty="0" err="1"/>
              <a:t>cilk_for</a:t>
            </a:r>
            <a:r>
              <a:rPr lang="en-US" dirty="0"/>
              <a:t> with an ordinary for — then, indeed, you always get x=2.</a:t>
            </a:r>
          </a:p>
          <a:p>
            <a:r>
              <a:rPr lang="en-US" dirty="0"/>
              <a:t>But let’s see what happens when we execute in parallel.</a:t>
            </a:r>
          </a:p>
          <a:p>
            <a:r>
              <a:rPr lang="en-US" dirty="0"/>
              <a:t>[click 2]</a:t>
            </a:r>
          </a:p>
          <a:p>
            <a:r>
              <a:rPr lang="en-US" dirty="0"/>
              <a:t>We can visualize the execution as a “</a:t>
            </a:r>
            <a:r>
              <a:rPr lang="en-US" b="0" i="0" dirty="0"/>
              <a:t>trace.”</a:t>
            </a:r>
            <a:endParaRPr lang="en-US" dirty="0"/>
          </a:p>
          <a:p>
            <a:r>
              <a:rPr lang="en-US" dirty="0"/>
              <a:t>A </a:t>
            </a:r>
            <a:r>
              <a:rPr lang="en-US" b="1" i="1" dirty="0"/>
              <a:t>trace</a:t>
            </a:r>
            <a:r>
              <a:rPr lang="en-US" dirty="0"/>
              <a:t> is a directed acyclic graph, or </a:t>
            </a:r>
            <a:r>
              <a:rPr lang="en-US" b="1" i="1" dirty="0" err="1"/>
              <a:t>dag</a:t>
            </a:r>
            <a:r>
              <a:rPr lang="en-US" b="0" i="0" dirty="0"/>
              <a:t>, whose vertices are sequences of executed instructions and whose edges indicate execution dependencies.  </a:t>
            </a:r>
          </a:p>
          <a:p>
            <a:r>
              <a:rPr lang="en-US" b="0" i="0" dirty="0"/>
              <a:t>You don’t want to get confused between a trace and a control-flow graph in a compiler.</a:t>
            </a:r>
          </a:p>
          <a:p>
            <a:r>
              <a:rPr lang="en-US" b="0" i="0" dirty="0"/>
              <a:t>A CFG is a directed graph in the compiler’s internal representation of the program, and it usually has cycles.</a:t>
            </a:r>
          </a:p>
          <a:p>
            <a:r>
              <a:rPr lang="en-US" b="0" i="0" dirty="0"/>
              <a:t>A trace represents dependencies between executed instructions at runtime.</a:t>
            </a:r>
          </a:p>
          <a:p>
            <a:r>
              <a:rPr lang="en-US" b="0" i="0" dirty="0"/>
              <a:t>Let’s see how this example works.</a:t>
            </a:r>
          </a:p>
          <a:p>
            <a:r>
              <a:rPr lang="en-US" b="0" i="0" dirty="0"/>
              <a:t>[click 3]</a:t>
            </a:r>
          </a:p>
          <a:p>
            <a:r>
              <a:rPr lang="en-US" b="0" i="0" dirty="0"/>
              <a:t>The code starts with A setting x=0.</a:t>
            </a:r>
          </a:p>
          <a:p>
            <a:r>
              <a:rPr lang="en-US" b="0" i="0" dirty="0"/>
              <a:t>[click 4]</a:t>
            </a:r>
          </a:p>
          <a:p>
            <a:r>
              <a:rPr lang="en-US" b="0" i="0" dirty="0"/>
              <a:t>Then, the </a:t>
            </a:r>
            <a:r>
              <a:rPr lang="en-US" b="0" i="0" dirty="0" err="1"/>
              <a:t>cilk_for</a:t>
            </a:r>
            <a:r>
              <a:rPr lang="en-US" b="0" i="0" dirty="0"/>
              <a:t> causes the trace to branch so that each of B and C execute the two iterations of the parallel for loop.</a:t>
            </a:r>
          </a:p>
          <a:p>
            <a:r>
              <a:rPr lang="en-US" b="0" i="0" dirty="0"/>
              <a:t>[click 5]</a:t>
            </a:r>
          </a:p>
          <a:p>
            <a:r>
              <a:rPr lang="en-US" b="0" i="0" dirty="0"/>
              <a:t>After the end of the </a:t>
            </a:r>
            <a:r>
              <a:rPr lang="en-US" b="0" i="0" dirty="0" err="1"/>
              <a:t>cilk_for</a:t>
            </a:r>
            <a:r>
              <a:rPr lang="en-US" b="0" i="0" dirty="0"/>
              <a:t> loop, the two branches join and the code asserts that x=2.</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4296DB6-F06D-4C0B-B312-1E4AB761A0FE}" type="slidenum">
              <a:rPr lang="en-US" smtClean="0"/>
              <a:pPr>
                <a:defRPr/>
              </a:pPr>
              <a:t>39</a:t>
            </a:fld>
            <a:endParaRPr lang="en-US" dirty="0"/>
          </a:p>
        </p:txBody>
      </p:sp>
    </p:spTree>
    <p:extLst>
      <p:ext uri="{BB962C8B-B14F-4D97-AF65-F5344CB8AC3E}">
        <p14:creationId xmlns:p14="http://schemas.microsoft.com/office/powerpoint/2010/main" val="224197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it should come as no surprise, given your familiarity with x86-64, that x++ is not implemented as a single instruction.</a:t>
            </a:r>
          </a:p>
          <a:p>
            <a:r>
              <a:rPr lang="en-US" dirty="0"/>
              <a:t>Let’s look at branch B, but branch C is similar.</a:t>
            </a:r>
          </a:p>
          <a:p>
            <a:r>
              <a:rPr lang="en-US" dirty="0"/>
              <a:t>The processing core reads the value of x into a register r1.</a:t>
            </a:r>
          </a:p>
          <a:p>
            <a:r>
              <a:rPr lang="en-US" dirty="0"/>
              <a:t>Then, it increments the register.</a:t>
            </a:r>
          </a:p>
          <a:p>
            <a:r>
              <a:rPr lang="en-US" dirty="0"/>
              <a:t>Finally, it stores the new value back into x.</a:t>
            </a:r>
          </a:p>
          <a:p>
            <a:r>
              <a:rPr lang="en-US" dirty="0"/>
              <a:t>Branch C does the same thing, but possibly in a different processing core with a different register.</a:t>
            </a:r>
          </a:p>
          <a:p>
            <a:endParaRPr lang="en-US" dirty="0"/>
          </a:p>
        </p:txBody>
      </p:sp>
      <p:sp>
        <p:nvSpPr>
          <p:cNvPr id="4" name="Slide Number Placeholder 3"/>
          <p:cNvSpPr>
            <a:spLocks noGrp="1"/>
          </p:cNvSpPr>
          <p:nvPr>
            <p:ph type="sldNum" sz="quarter" idx="10"/>
          </p:nvPr>
        </p:nvSpPr>
        <p:spPr/>
        <p:txBody>
          <a:bodyPr/>
          <a:lstStyle/>
          <a:p>
            <a:pPr>
              <a:defRPr/>
            </a:pPr>
            <a:fld id="{C4296DB6-F06D-4C0B-B312-1E4AB761A0FE}" type="slidenum">
              <a:rPr lang="en-US" smtClean="0"/>
              <a:pPr>
                <a:defRPr/>
              </a:pPr>
              <a:t>40</a:t>
            </a:fld>
            <a:endParaRPr lang="en-US" dirty="0"/>
          </a:p>
        </p:txBody>
      </p:sp>
    </p:spTree>
    <p:extLst>
      <p:ext uri="{BB962C8B-B14F-4D97-AF65-F5344CB8AC3E}">
        <p14:creationId xmlns:p14="http://schemas.microsoft.com/office/powerpoint/2010/main" val="522438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dirty="0"/>
              <a:t>Let’s look carefully at how this plays out and what could go wrong.</a:t>
            </a:r>
          </a:p>
          <a:p>
            <a:r>
              <a:rPr lang="en-US" dirty="0"/>
              <a:t>Here’s the definition again of a determinacy race.</a:t>
            </a:r>
          </a:p>
          <a:p>
            <a:r>
              <a:rPr lang="en-US" dirty="0"/>
              <a:t>I need two logically parallel instructions that access the same memory location.</a:t>
            </a:r>
          </a:p>
          <a:p>
            <a:r>
              <a:rPr lang="en-US" dirty="0"/>
              <a:t>Do I have that situation?</a:t>
            </a:r>
          </a:p>
          <a:p>
            <a:r>
              <a:rPr lang="en-US" dirty="0"/>
              <a:t>Yes, the memory location is x.</a:t>
            </a:r>
          </a:p>
          <a:p>
            <a:r>
              <a:rPr lang="en-US" dirty="0"/>
              <a:t>What’s the race?</a:t>
            </a:r>
          </a:p>
          <a:p>
            <a:r>
              <a:rPr lang="en-US" dirty="0"/>
              <a:t>Put your answer into the Slack poll.</a:t>
            </a:r>
          </a:p>
          <a:p>
            <a:r>
              <a:rPr lang="en-US" dirty="0"/>
              <a:t>[wait]</a:t>
            </a:r>
          </a:p>
          <a:p>
            <a:r>
              <a:rPr lang="en-US" dirty="0"/>
              <a:t>If you answered b, c, or, d, you’re right.  </a:t>
            </a:r>
          </a:p>
          <a:p>
            <a:r>
              <a:rPr lang="en-US" dirty="0"/>
              <a:t>Answer a is not correct, because neither instruction is modifying x.</a:t>
            </a:r>
          </a:p>
          <a:p>
            <a:r>
              <a:rPr lang="en-US" dirty="0"/>
              <a:t>But there are two types of races here, which we’ll discuss in a moment.</a:t>
            </a:r>
          </a:p>
          <a:p>
            <a:r>
              <a:rPr lang="en-US" dirty="0"/>
              <a:t>First, let’s step through an execution and see what can go wrong.</a:t>
            </a:r>
          </a:p>
          <a:p>
            <a:r>
              <a:rPr lang="en-US" dirty="0"/>
              <a:t>[click 1]</a:t>
            </a:r>
          </a:p>
          <a:p>
            <a:r>
              <a:rPr lang="en-US" dirty="0"/>
              <a:t>Here we have x in memory and the two processor registers, r1 and r2.</a:t>
            </a:r>
          </a:p>
          <a:p>
            <a:r>
              <a:rPr lang="en-US" dirty="0"/>
              <a:t>[click 2]</a:t>
            </a:r>
          </a:p>
          <a:p>
            <a:r>
              <a:rPr lang="en-US" dirty="0"/>
              <a:t>We set x = 0 before the fork.</a:t>
            </a:r>
          </a:p>
          <a:p>
            <a:r>
              <a:rPr lang="en-US" dirty="0"/>
              <a:t>Now, the execution has a choice which branch is executed next.</a:t>
            </a:r>
          </a:p>
          <a:p>
            <a:r>
              <a:rPr lang="en-US" dirty="0"/>
              <a:t>Since the diagram is symmetric, let’s suppose that the branch on the left is executed first.</a:t>
            </a:r>
          </a:p>
          <a:p>
            <a:r>
              <a:rPr lang="en-US" dirty="0"/>
              <a:t>[click 3]</a:t>
            </a:r>
          </a:p>
          <a:p>
            <a:r>
              <a:rPr lang="en-US" dirty="0"/>
              <a:t>We now execute r1 = x, so r1 gets the value 0.</a:t>
            </a:r>
          </a:p>
          <a:p>
            <a:r>
              <a:rPr lang="en-US" dirty="0"/>
              <a:t>[click 4]</a:t>
            </a:r>
          </a:p>
          <a:p>
            <a:r>
              <a:rPr lang="en-US" dirty="0"/>
              <a:t>We now go on to increment r1, which becomes 1.</a:t>
            </a:r>
          </a:p>
          <a:p>
            <a:r>
              <a:rPr lang="en-US" dirty="0"/>
              <a:t>[click 5]</a:t>
            </a:r>
          </a:p>
          <a:p>
            <a:r>
              <a:rPr lang="en-US" dirty="0"/>
              <a:t>Now, suppose that this particular parallel execution next starts executing the right branch.</a:t>
            </a:r>
          </a:p>
          <a:p>
            <a:r>
              <a:rPr lang="en-US" dirty="0"/>
              <a:t>There’s a subtle point here: we’re treating the effect of the parallel execution as if it’s interleaving the steps of the two branches.</a:t>
            </a:r>
          </a:p>
          <a:p>
            <a:r>
              <a:rPr lang="en-US" dirty="0"/>
              <a:t>This assumption is called </a:t>
            </a:r>
            <a:r>
              <a:rPr lang="en-US" b="1" i="1" dirty="0"/>
              <a:t>sequential consistency</a:t>
            </a:r>
            <a:r>
              <a:rPr lang="en-US" dirty="0"/>
              <a:t>, and we’ll talk about it later in the course when we discuss</a:t>
            </a:r>
            <a:r>
              <a:rPr lang="en-US" b="0" i="0" dirty="0"/>
              <a:t> memory models.</a:t>
            </a:r>
          </a:p>
          <a:p>
            <a:r>
              <a:rPr lang="en-US" b="0" i="0" dirty="0"/>
              <a:t>By assuming sequential consistency, we can look at a parallel execution one step at a time as an interleaving of instructions rather than having to reason about several things happening at the same time.</a:t>
            </a:r>
          </a:p>
          <a:p>
            <a:r>
              <a:rPr lang="en-US" b="0" i="0" dirty="0"/>
              <a:t>Let’s go back to our example.</a:t>
            </a:r>
          </a:p>
          <a:p>
            <a:r>
              <a:rPr lang="en-US" b="0" i="0" dirty="0"/>
              <a:t>[click 6]</a:t>
            </a:r>
          </a:p>
          <a:p>
            <a:r>
              <a:rPr lang="en-US" b="0" i="0" dirty="0"/>
              <a:t>r2 gets the value of x, which is to say 0.</a:t>
            </a:r>
          </a:p>
          <a:p>
            <a:r>
              <a:rPr lang="en-US" b="0" i="0" dirty="0"/>
              <a:t>[click 7]</a:t>
            </a:r>
          </a:p>
          <a:p>
            <a:r>
              <a:rPr lang="en-US" b="0" i="0" dirty="0"/>
              <a:t>It increments r2 to produce the value 1.</a:t>
            </a:r>
          </a:p>
          <a:p>
            <a:r>
              <a:rPr lang="en-US" b="0" i="0" dirty="0"/>
              <a:t>[click 8]</a:t>
            </a:r>
          </a:p>
          <a:p>
            <a:r>
              <a:rPr lang="en-US" b="0" i="0" dirty="0"/>
              <a:t>Now, it stores the value 1 into x.</a:t>
            </a:r>
          </a:p>
          <a:p>
            <a:r>
              <a:rPr lang="en-US" b="0" i="0" dirty="0"/>
              <a:t>[click 9]</a:t>
            </a:r>
          </a:p>
          <a:p>
            <a:r>
              <a:rPr lang="en-US" b="0" i="0" dirty="0"/>
              <a:t>And now the left branch does the same, again storing the value 1 into x.</a:t>
            </a:r>
          </a:p>
          <a:p>
            <a:r>
              <a:rPr lang="en-US" b="0" i="0" dirty="0"/>
              <a:t>[click 10]</a:t>
            </a:r>
          </a:p>
          <a:p>
            <a:r>
              <a:rPr lang="en-US" b="0" i="0" dirty="0"/>
              <a:t>So, the assertion x=2 fails, because the value of x is 1, not 2.</a:t>
            </a:r>
          </a:p>
          <a:p>
            <a:r>
              <a:rPr lang="en-US" b="0" i="0" dirty="0"/>
              <a:t>Notice that if we had executed the left branch completely before the right branch, the value of x would correctly be 2.</a:t>
            </a:r>
          </a:p>
          <a:p>
            <a:r>
              <a:rPr lang="en-US" b="0" i="0" dirty="0"/>
              <a:t>Moreover, if we had executed the right branch completely before the left branch, the value of x would also be 2.</a:t>
            </a:r>
          </a:p>
          <a:p>
            <a:r>
              <a:rPr lang="en-US" b="0" i="0" dirty="0"/>
              <a:t>It’s only when we execute them interleaved just so [gesture] that the bug appears.</a:t>
            </a:r>
          </a:p>
          <a:p>
            <a:r>
              <a:rPr lang="en-US" b="0" i="0" dirty="0"/>
              <a:t>If these two branches were embedded in a trace with billions or trillions of executed instructions, we might never see a situation where the race is triggered.</a:t>
            </a:r>
          </a:p>
          <a:p>
            <a:r>
              <a:rPr lang="en-US" b="0" i="0" dirty="0"/>
              <a:t>What are the odds that they interleave just so?</a:t>
            </a:r>
          </a:p>
          <a:p>
            <a:r>
              <a:rPr lang="en-US" b="0" i="0" dirty="0"/>
              <a:t>Pretty small.</a:t>
            </a:r>
          </a:p>
          <a:p>
            <a:r>
              <a:rPr lang="en-US" b="0" i="0" dirty="0"/>
              <a:t>Test, and test, and test: everything looks A-OK.</a:t>
            </a:r>
          </a:p>
          <a:p>
            <a:r>
              <a:rPr lang="en-US" b="0" i="0" dirty="0"/>
              <a:t>Run it in the field, and then one day: bam! </a:t>
            </a:r>
          </a:p>
          <a:p>
            <a:r>
              <a:rPr lang="en-US" b="0" i="0" dirty="0"/>
              <a:t>Nasty, nasty, nasty.</a:t>
            </a:r>
          </a:p>
          <a:p>
            <a:r>
              <a:rPr lang="en-US" b="0" i="0" dirty="0"/>
              <a:t>Some people have argued that parallel programming is too hard because of race bugs.</a:t>
            </a:r>
          </a:p>
          <a:p>
            <a:r>
              <a:rPr lang="en-US" b="0" i="0" dirty="0"/>
              <a:t>They claim that for a large codebase, people can never get it right.</a:t>
            </a:r>
          </a:p>
          <a:p>
            <a:r>
              <a:rPr lang="en-US" b="0" i="0" dirty="0"/>
              <a:t>One of the reasons we like </a:t>
            </a:r>
            <a:r>
              <a:rPr lang="en-US" b="0" i="0" dirty="0" err="1"/>
              <a:t>Cilk</a:t>
            </a:r>
            <a:r>
              <a:rPr lang="en-US" b="0" i="0" dirty="0"/>
              <a:t>, however, is that </a:t>
            </a:r>
            <a:r>
              <a:rPr lang="en-US" b="0" i="0" dirty="0" err="1"/>
              <a:t>Cilk</a:t>
            </a:r>
            <a:r>
              <a:rPr lang="en-US" b="0" i="0" dirty="0"/>
              <a:t> has a silver bullet to slay races.</a:t>
            </a:r>
          </a:p>
          <a:p>
            <a:r>
              <a:rPr lang="en-US" b="0" i="0" dirty="0"/>
              <a:t>But I’m getting ahead of myself.</a:t>
            </a:r>
          </a:p>
          <a:p>
            <a:endParaRPr lang="en-US" b="0" i="0" dirty="0"/>
          </a:p>
          <a:p>
            <a:endParaRPr lang="en-US" dirty="0"/>
          </a:p>
          <a:p>
            <a:endParaRPr lang="en-US" dirty="0"/>
          </a:p>
          <a:p>
            <a:endParaRPr lang="en-US" dirty="0"/>
          </a:p>
          <a:p>
            <a:endParaRPr lang="en-US" dirty="0"/>
          </a:p>
        </p:txBody>
      </p:sp>
      <p:sp>
        <p:nvSpPr>
          <p:cNvPr id="51204" name="Slide Number Placeholder 3"/>
          <p:cNvSpPr>
            <a:spLocks noGrp="1"/>
          </p:cNvSpPr>
          <p:nvPr>
            <p:ph type="sldNum" sz="quarter" idx="5"/>
          </p:nvPr>
        </p:nvSpPr>
        <p:spPr>
          <a:noFill/>
        </p:spPr>
        <p:txBody>
          <a:bodyPr/>
          <a:lstStyle/>
          <a:p>
            <a:fld id="{F5FD5879-DE7A-4967-A7FE-6D2B11AF660D}" type="slidenum">
              <a:rPr lang="en-US" smtClean="0"/>
              <a:pPr/>
              <a:t>41</a:t>
            </a:fld>
            <a:endParaRPr lang="en-US"/>
          </a:p>
        </p:txBody>
      </p:sp>
    </p:spTree>
    <p:extLst>
      <p:ext uri="{BB962C8B-B14F-4D97-AF65-F5344CB8AC3E}">
        <p14:creationId xmlns:p14="http://schemas.microsoft.com/office/powerpoint/2010/main" val="2407507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categorize races.</a:t>
            </a:r>
          </a:p>
          <a:p>
            <a:r>
              <a:rPr lang="en-US" dirty="0"/>
              <a:t>There are four potential race situations with two parallel instructions A and B.</a:t>
            </a:r>
          </a:p>
          <a:p>
            <a:r>
              <a:rPr lang="en-US" dirty="0"/>
              <a:t>If neither A nor B modifies a location x, there is no race.</a:t>
            </a:r>
          </a:p>
          <a:p>
            <a:r>
              <a:rPr lang="en-US" dirty="0"/>
              <a:t>It’s always okay for them to read the same location.</a:t>
            </a:r>
          </a:p>
          <a:p>
            <a:r>
              <a:rPr lang="en-US" dirty="0"/>
              <a:t>Nobody’s changing anything.</a:t>
            </a:r>
          </a:p>
          <a:p>
            <a:r>
              <a:rPr lang="en-US" dirty="0"/>
              <a:t>The next two situations are symmetric: one instruction reads x and the other writes x.</a:t>
            </a:r>
          </a:p>
          <a:p>
            <a:r>
              <a:rPr lang="en-US" dirty="0"/>
              <a:t>We call that a read race.</a:t>
            </a:r>
          </a:p>
          <a:p>
            <a:r>
              <a:rPr lang="en-US" dirty="0"/>
              <a:t>Whether x is read before or after the write instruction might change what the reader sees, leading to </a:t>
            </a:r>
            <a:r>
              <a:rPr lang="en-US" dirty="0" err="1"/>
              <a:t>nondeterminacy</a:t>
            </a:r>
            <a:r>
              <a:rPr lang="en-US" dirty="0"/>
              <a:t>: different executions.</a:t>
            </a:r>
          </a:p>
          <a:p>
            <a:r>
              <a:rPr lang="en-US" dirty="0"/>
              <a:t>The last situation is when A and B both write.  </a:t>
            </a:r>
          </a:p>
          <a:p>
            <a:r>
              <a:rPr lang="en-US" dirty="0"/>
              <a:t>In this case, one of the writes will be overwritten by the other, resulting in </a:t>
            </a:r>
            <a:r>
              <a:rPr lang="en-US" dirty="0" err="1"/>
              <a:t>nondeterminacy</a:t>
            </a:r>
            <a:r>
              <a:rPr lang="en-US" dirty="0"/>
              <a:t>, depending on which write comes second. </a:t>
            </a:r>
          </a:p>
          <a:p>
            <a:r>
              <a:rPr lang="en-US" dirty="0"/>
              <a:t>We say that two sections of code are </a:t>
            </a:r>
            <a:r>
              <a:rPr lang="en-US" b="1" i="1" dirty="0"/>
              <a:t>independent</a:t>
            </a:r>
            <a:r>
              <a:rPr lang="en-US" dirty="0"/>
              <a:t> if there are no conflicts between them: neither accesses a location that the other modifies.</a:t>
            </a:r>
          </a:p>
          <a:p>
            <a:r>
              <a:rPr lang="en-US" dirty="0"/>
              <a:t>And that’s what you want to do: write code with independent parallel sections: no branch steps on the proverbial toes of another branch.</a:t>
            </a:r>
          </a:p>
          <a:p>
            <a:r>
              <a:rPr lang="en-US" dirty="0"/>
              <a:t>Questions?</a:t>
            </a:r>
          </a:p>
          <a:p>
            <a:endParaRPr lang="en-US" dirty="0"/>
          </a:p>
        </p:txBody>
      </p:sp>
      <p:sp>
        <p:nvSpPr>
          <p:cNvPr id="4" name="Slide Number Placeholder 3"/>
          <p:cNvSpPr>
            <a:spLocks noGrp="1"/>
          </p:cNvSpPr>
          <p:nvPr>
            <p:ph type="sldNum" sz="quarter" idx="10"/>
          </p:nvPr>
        </p:nvSpPr>
        <p:spPr/>
        <p:txBody>
          <a:bodyPr/>
          <a:lstStyle/>
          <a:p>
            <a:pPr>
              <a:defRPr/>
            </a:pPr>
            <a:fld id="{C4296DB6-F06D-4C0B-B312-1E4AB761A0FE}" type="slidenum">
              <a:rPr lang="en-US" smtClean="0"/>
              <a:pPr>
                <a:defRPr/>
              </a:pPr>
              <a:t>42</a:t>
            </a:fld>
            <a:endParaRPr lang="en-US" dirty="0"/>
          </a:p>
        </p:txBody>
      </p:sp>
    </p:spTree>
    <p:extLst>
      <p:ext uri="{BB962C8B-B14F-4D97-AF65-F5344CB8AC3E}">
        <p14:creationId xmlns:p14="http://schemas.microsoft.com/office/powerpoint/2010/main" val="3170290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locks on critical sections don't prevent determinacy races. Instead, locks are useful for preventing a different type of race: a data race.</a:t>
            </a:r>
          </a:p>
          <a:p>
            <a:r>
              <a:rPr lang="en-US" dirty="0"/>
              <a:t>[READ…]</a:t>
            </a:r>
          </a:p>
        </p:txBody>
      </p:sp>
      <p:sp>
        <p:nvSpPr>
          <p:cNvPr id="4" name="Slide Number Placeholder 3"/>
          <p:cNvSpPr>
            <a:spLocks noGrp="1"/>
          </p:cNvSpPr>
          <p:nvPr>
            <p:ph type="sldNum" sz="quarter" idx="5"/>
          </p:nvPr>
        </p:nvSpPr>
        <p:spPr/>
        <p:txBody>
          <a:bodyPr/>
          <a:lstStyle/>
          <a:p>
            <a:pPr>
              <a:defRPr/>
            </a:pPr>
            <a:fld id="{C4296DB6-F06D-4C0B-B312-1E4AB761A0FE}" type="slidenum">
              <a:rPr lang="en-US" smtClean="0"/>
              <a:pPr>
                <a:defRPr/>
              </a:pPr>
              <a:t>43</a:t>
            </a:fld>
            <a:endParaRPr lang="en-US" dirty="0"/>
          </a:p>
        </p:txBody>
      </p:sp>
    </p:spTree>
    <p:extLst>
      <p:ext uri="{BB962C8B-B14F-4D97-AF65-F5344CB8AC3E}">
        <p14:creationId xmlns:p14="http://schemas.microsoft.com/office/powerpoint/2010/main" val="2527792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rPr>
              <a:t>Two different memory locations may be updated in different orders, but each location always sees the same sequence of updates.</a:t>
            </a:r>
          </a:p>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44</a:t>
            </a:fld>
            <a:endParaRPr lang="en-US"/>
          </a:p>
        </p:txBody>
      </p:sp>
    </p:spTree>
    <p:extLst>
      <p:ext uri="{BB962C8B-B14F-4D97-AF65-F5344CB8AC3E}">
        <p14:creationId xmlns:p14="http://schemas.microsoft.com/office/powerpoint/2010/main" val="356311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[Stay on this slide during introductions]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1449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9EA8B5B-CFD7-4C75-B3DB-27ED5D728361}" type="slidenum">
              <a:rPr lang="en-US" smtClean="0">
                <a:ea typeface="Lucida Sans Unicode" pitchFamily="34" charset="0"/>
                <a:cs typeface="Lucida Sans Unicode" pitchFamily="34" charset="0"/>
              </a:rPr>
              <a:pPr/>
              <a:t>45</a:t>
            </a:fld>
            <a:endParaRPr lang="en-US">
              <a:ea typeface="Lucida Sans Unicode" pitchFamily="34" charset="0"/>
              <a:cs typeface="Lucida Sans Unicode" pitchFamily="34" charset="0"/>
            </a:endParaRPr>
          </a:p>
        </p:txBody>
      </p:sp>
      <p:sp>
        <p:nvSpPr>
          <p:cNvPr id="73731" name="Rectangle 2"/>
          <p:cNvSpPr>
            <a:spLocks noGrp="1" noRot="1" noChangeAspect="1" noChangeArrowheads="1" noTextEdit="1"/>
          </p:cNvSpPr>
          <p:nvPr>
            <p:ph type="sldImg"/>
          </p:nvPr>
        </p:nvSpPr>
        <p:spPr>
          <a:xfrm>
            <a:off x="2879725" y="517525"/>
            <a:ext cx="3470275" cy="2601913"/>
          </a:xfrm>
          <a:ln/>
        </p:spPr>
      </p:sp>
      <p:sp>
        <p:nvSpPr>
          <p:cNvPr id="73732" name="Rectangle 3"/>
          <p:cNvSpPr>
            <a:spLocks noGrp="1" noChangeArrowheads="1"/>
          </p:cNvSpPr>
          <p:nvPr>
            <p:ph type="body" idx="1"/>
          </p:nvPr>
        </p:nvSpPr>
        <p:spPr>
          <a:xfrm>
            <a:off x="923705" y="3294414"/>
            <a:ext cx="7381350" cy="3121728"/>
          </a:xfrm>
          <a:noFill/>
          <a:ln/>
        </p:spPr>
        <p:txBody>
          <a:bodyPr/>
          <a:lstStyle/>
          <a:p>
            <a:pPr eaLnBrk="1" hangingPunct="1"/>
            <a:r>
              <a:rPr lang="en-US" dirty="0"/>
              <a:t>I mentioned that </a:t>
            </a:r>
            <a:r>
              <a:rPr lang="en-US" dirty="0" err="1"/>
              <a:t>Cilk</a:t>
            </a:r>
            <a:r>
              <a:rPr lang="en-US" dirty="0"/>
              <a:t> had a silver bullet.</a:t>
            </a:r>
          </a:p>
          <a:p>
            <a:pPr eaLnBrk="1" hangingPunct="1"/>
            <a:r>
              <a:rPr lang="en-US" dirty="0"/>
              <a:t>It’s called </a:t>
            </a:r>
            <a:r>
              <a:rPr lang="en-US" dirty="0" err="1"/>
              <a:t>Cilksan</a:t>
            </a:r>
            <a:r>
              <a:rPr lang="en-US" dirty="0"/>
              <a:t>, and it will find determinacy races.</a:t>
            </a:r>
          </a:p>
          <a:p>
            <a:pPr eaLnBrk="1" hangingPunct="1"/>
            <a:r>
              <a:rPr lang="en-US" dirty="0"/>
              <a:t>[click 1]</a:t>
            </a:r>
          </a:p>
          <a:p>
            <a:pPr eaLnBrk="1" hangingPunct="1"/>
            <a:r>
              <a:rPr lang="en-US" dirty="0"/>
              <a:t>To use it, you specify the –</a:t>
            </a:r>
            <a:r>
              <a:rPr lang="en-US" dirty="0" err="1"/>
              <a:t>fsanitize</a:t>
            </a:r>
            <a:r>
              <a:rPr lang="en-US" dirty="0"/>
              <a:t>=</a:t>
            </a:r>
            <a:r>
              <a:rPr lang="en-US" dirty="0" err="1"/>
              <a:t>cilk</a:t>
            </a:r>
            <a:r>
              <a:rPr lang="en-US" dirty="0"/>
              <a:t> switch when you compile your code, which instruments your binary, and then you run the instrumented code.</a:t>
            </a:r>
          </a:p>
          <a:p>
            <a:pPr eaLnBrk="1" hangingPunct="1"/>
            <a:r>
              <a:rPr lang="en-US" dirty="0"/>
              <a:t>[click 2]</a:t>
            </a:r>
          </a:p>
          <a:p>
            <a:pPr eaLnBrk="1" hangingPunct="1"/>
            <a:r>
              <a:rPr lang="en-US" dirty="0"/>
              <a:t>Here’s the promise.</a:t>
            </a:r>
          </a:p>
          <a:p>
            <a:pPr eaLnBrk="1" hangingPunct="1"/>
            <a:r>
              <a:rPr lang="en-US" dirty="0"/>
              <a:t>If your code has a determinacy race when run on a given input, </a:t>
            </a:r>
            <a:r>
              <a:rPr lang="en-US" dirty="0" err="1"/>
              <a:t>Cilksan</a:t>
            </a:r>
            <a:r>
              <a:rPr lang="en-US" dirty="0"/>
              <a:t> guarantees to find it.</a:t>
            </a:r>
          </a:p>
          <a:p>
            <a:pPr eaLnBrk="1" hangingPunct="1"/>
            <a:r>
              <a:rPr lang="en-US" dirty="0"/>
              <a:t>If your code does not contain a determinacy race on that input, </a:t>
            </a:r>
            <a:r>
              <a:rPr lang="en-US" dirty="0" err="1"/>
              <a:t>Cilksan</a:t>
            </a:r>
            <a:r>
              <a:rPr lang="en-US" dirty="0"/>
              <a:t> will certify it as race free.</a:t>
            </a:r>
          </a:p>
          <a:p>
            <a:pPr eaLnBrk="1" hangingPunct="1"/>
            <a:r>
              <a:rPr lang="en-US" dirty="0" err="1"/>
              <a:t>Cilksan's</a:t>
            </a:r>
            <a:r>
              <a:rPr lang="en-US" dirty="0"/>
              <a:t> algorithm has been proved mathematically.</a:t>
            </a:r>
          </a:p>
          <a:p>
            <a:pPr eaLnBrk="1" hangingPunct="1"/>
            <a:r>
              <a:rPr lang="en-US" dirty="0"/>
              <a:t>Other systems have what are called “best effort” race detectors.  </a:t>
            </a:r>
          </a:p>
          <a:p>
            <a:pPr eaLnBrk="1" hangingPunct="1"/>
            <a:r>
              <a:rPr lang="en-US" dirty="0"/>
              <a:t>They may find some bugs, but it’s not guaranteed.</a:t>
            </a:r>
          </a:p>
          <a:p>
            <a:pPr eaLnBrk="1" hangingPunct="1"/>
            <a:r>
              <a:rPr lang="en-US" dirty="0" err="1"/>
              <a:t>Cilksan</a:t>
            </a:r>
            <a:r>
              <a:rPr lang="en-US" dirty="0"/>
              <a:t> provides a guarantee (unless there’s a bug in </a:t>
            </a:r>
            <a:r>
              <a:rPr lang="en-US" dirty="0" err="1"/>
              <a:t>Cilksan</a:t>
            </a:r>
            <a:r>
              <a:rPr lang="en-US" dirty="0"/>
              <a:t> or the compiler).</a:t>
            </a:r>
          </a:p>
          <a:p>
            <a:pPr eaLnBrk="1" hangingPunct="1"/>
            <a:r>
              <a:rPr lang="en-US" dirty="0" err="1"/>
              <a:t>Cilksan</a:t>
            </a:r>
            <a:r>
              <a:rPr lang="en-US" dirty="0"/>
              <a:t> does not perform a static, which means compile-time, analysis.</a:t>
            </a:r>
          </a:p>
          <a:p>
            <a:pPr eaLnBrk="1" hangingPunct="1"/>
            <a:r>
              <a:rPr lang="en-US" dirty="0"/>
              <a:t>It executes the code on the input and keeps track of logical parallelism.</a:t>
            </a:r>
          </a:p>
          <a:p>
            <a:pPr eaLnBrk="1" hangingPunct="1"/>
            <a:r>
              <a:rPr lang="en-US" dirty="0"/>
              <a:t>The algorithm is quite clever, and the supplemental reading contains a paper that describes how it works.</a:t>
            </a:r>
          </a:p>
          <a:p>
            <a:pPr eaLnBrk="1" hangingPunct="1"/>
            <a:r>
              <a:rPr lang="en-US" dirty="0"/>
              <a:t>But it only tells you whether that particular input causes a race.</a:t>
            </a:r>
          </a:p>
          <a:p>
            <a:pPr eaLnBrk="1" hangingPunct="1"/>
            <a:r>
              <a:rPr lang="en-US" dirty="0" err="1"/>
              <a:t>Cilksan</a:t>
            </a:r>
            <a:r>
              <a:rPr lang="en-US" dirty="0"/>
              <a:t> doesn’t tell you that your code is safe for all inputs.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[click 3]</a:t>
            </a:r>
          </a:p>
          <a:p>
            <a:pPr eaLnBrk="1" hangingPunct="1"/>
            <a:r>
              <a:rPr lang="en-US" dirty="0"/>
              <a:t>You still must provide test inputs to try to expose the bug.</a:t>
            </a:r>
          </a:p>
          <a:p>
            <a:pPr eaLnBrk="1" hangingPunct="1"/>
            <a:r>
              <a:rPr lang="en-US" dirty="0"/>
              <a:t>But if there’s any way that the code could perform differently on a given input than a serial execution would, </a:t>
            </a:r>
            <a:r>
              <a:rPr lang="en-US" dirty="0" err="1"/>
              <a:t>Cilksan</a:t>
            </a:r>
            <a:r>
              <a:rPr lang="en-US" dirty="0"/>
              <a:t> will say so.</a:t>
            </a:r>
          </a:p>
          <a:p>
            <a:pPr eaLnBrk="1" hangingPunct="1"/>
            <a:r>
              <a:rPr lang="en-US" dirty="0"/>
              <a:t>[click 4]</a:t>
            </a:r>
          </a:p>
          <a:p>
            <a:pPr eaLnBrk="1" hangingPunct="1"/>
            <a:r>
              <a:rPr lang="en-US" dirty="0"/>
              <a:t>It also gives detailed information about where the race is to help you figure out what’s going on.</a:t>
            </a:r>
          </a:p>
          <a:p>
            <a:pPr eaLnBrk="1" hangingPunct="1"/>
            <a:r>
              <a:rPr lang="en-US" dirty="0"/>
              <a:t>[click 5]</a:t>
            </a:r>
          </a:p>
          <a:p>
            <a:pPr eaLnBrk="1" hangingPunct="1"/>
            <a:r>
              <a:rPr lang="en-US" dirty="0"/>
              <a:t>But you must instrument your entire program.</a:t>
            </a:r>
          </a:p>
          <a:p>
            <a:pPr eaLnBrk="1" hangingPunct="1"/>
            <a:r>
              <a:rPr lang="en-US" dirty="0" err="1"/>
              <a:t>Cilksan’s</a:t>
            </a:r>
            <a:r>
              <a:rPr lang="en-US" dirty="0"/>
              <a:t> algorithm cannot help you if you fail to inspect all memory references in your code.</a:t>
            </a:r>
          </a:p>
          <a:p>
            <a:pPr eaLnBrk="1" hangingPunct="1"/>
            <a:r>
              <a:rPr lang="en-US" dirty="0"/>
              <a:t>[click 6]</a:t>
            </a:r>
          </a:p>
          <a:p>
            <a:pPr eaLnBrk="1" hangingPunct="1"/>
            <a:r>
              <a:rPr lang="en-US" dirty="0" err="1"/>
              <a:t>Cilksan</a:t>
            </a:r>
            <a:r>
              <a:rPr lang="en-US" dirty="0"/>
              <a:t> is your best friend for parallel programming.  </a:t>
            </a:r>
          </a:p>
          <a:p>
            <a:pPr eaLnBrk="1" hangingPunct="1"/>
            <a:r>
              <a:rPr lang="en-US" dirty="0"/>
              <a:t>I’ll let you figure out why I put a greyhound on this page.</a:t>
            </a:r>
          </a:p>
          <a:p>
            <a:pPr eaLnBrk="1" hangingPunct="1"/>
            <a:endParaRPr lang="en-US" dirty="0"/>
          </a:p>
          <a:p>
            <a:pPr eaLnBrk="1" hangingPunct="1"/>
            <a:endParaRPr lang="en-US" dirty="0"/>
          </a:p>
        </p:txBody>
      </p:sp>
    </p:spTree>
    <p:extLst>
      <p:ext uri="{BB962C8B-B14F-4D97-AF65-F5344CB8AC3E}">
        <p14:creationId xmlns:p14="http://schemas.microsoft.com/office/powerpoint/2010/main" val="2372547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49</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0139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50</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dirty="0"/>
              <a:t>Note: there is no edge between the blue and</a:t>
            </a:r>
            <a:r>
              <a:rPr lang="en-US" baseline="0" dirty="0"/>
              <a:t> the green nodes.</a:t>
            </a:r>
          </a:p>
          <a:p>
            <a:r>
              <a:rPr lang="en-US" baseline="0" dirty="0"/>
              <a:t>But there is still actually a path! </a:t>
            </a:r>
          </a:p>
          <a:p>
            <a:r>
              <a:rPr lang="en-US" baseline="0" dirty="0"/>
              <a:t>Emphasize the distinction between call versus spawn!</a:t>
            </a:r>
            <a:endParaRPr lang="en-US" dirty="0"/>
          </a:p>
        </p:txBody>
      </p:sp>
    </p:spTree>
    <p:extLst>
      <p:ext uri="{BB962C8B-B14F-4D97-AF65-F5344CB8AC3E}">
        <p14:creationId xmlns:p14="http://schemas.microsoft.com/office/powerpoint/2010/main" val="759855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C2B2B0B2-3941-4722-8EF5-32935CC28635}" type="slidenum">
              <a:rPr lang="en-US"/>
              <a:pPr/>
              <a:t>51</a:t>
            </a:fld>
            <a:endParaRPr lang="en-US"/>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r>
              <a:rPr lang="en-US" dirty="0"/>
              <a:t>Let’s standardize our technical terminology to make it easier for us all to converse about the trace </a:t>
            </a:r>
            <a:r>
              <a:rPr lang="en-US" dirty="0" err="1"/>
              <a:t>dag</a:t>
            </a:r>
            <a:r>
              <a:rPr lang="en-US" dirty="0"/>
              <a:t>.</a:t>
            </a:r>
          </a:p>
          <a:p>
            <a:r>
              <a:rPr lang="en-US" dirty="0"/>
              <a:t>[click 1]</a:t>
            </a:r>
          </a:p>
          <a:p>
            <a:r>
              <a:rPr lang="en-US" dirty="0"/>
              <a:t>A node of the trace is called a </a:t>
            </a:r>
            <a:r>
              <a:rPr lang="en-US" b="1" i="1" dirty="0"/>
              <a:t>strand</a:t>
            </a:r>
            <a:r>
              <a:rPr lang="en-US" dirty="0"/>
              <a:t>, which is a serial sequence of instructions without embedded parallel control.</a:t>
            </a:r>
          </a:p>
          <a:p>
            <a:r>
              <a:rPr lang="en-US" dirty="0"/>
              <a:t>What I’ve shown are maximal strands.</a:t>
            </a:r>
          </a:p>
          <a:p>
            <a:r>
              <a:rPr lang="en-US" dirty="0"/>
              <a:t>In some contexts, you could treat each individual instruction as a strand, but pictures are more compact if we coalesce as many instructions as possible into a strand.</a:t>
            </a:r>
          </a:p>
          <a:p>
            <a:r>
              <a:rPr lang="en-US" dirty="0"/>
              <a:t>[click 2]</a:t>
            </a:r>
          </a:p>
          <a:p>
            <a:r>
              <a:rPr lang="en-US" dirty="0"/>
              <a:t>There are four kinds of edges: spawn, call, return, and continue.</a:t>
            </a:r>
          </a:p>
          <a:p>
            <a:r>
              <a:rPr lang="en-US" dirty="0"/>
              <a:t>Spawn and call edges go downward in the picture, return edges go up, and continue edges are horizontal.</a:t>
            </a:r>
          </a:p>
          <a:p>
            <a:r>
              <a:rPr lang="en-US" dirty="0"/>
              <a:t>[click 3]</a:t>
            </a:r>
          </a:p>
          <a:p>
            <a:r>
              <a:rPr lang="en-US" dirty="0"/>
              <a:t>The runtime system doesn’t know about parallel loops.</a:t>
            </a:r>
          </a:p>
          <a:p>
            <a:r>
              <a:rPr lang="en-US" dirty="0"/>
              <a:t>They are not represented directly in the trace.</a:t>
            </a:r>
          </a:p>
          <a:p>
            <a:r>
              <a:rPr lang="en-US" dirty="0"/>
              <a:t>The compiler implements loops by transforming them to spawns and syncs using a divide-and-conquer algorithm that we’ll see next time.</a:t>
            </a:r>
          </a:p>
          <a:p>
            <a:r>
              <a:rPr lang="en-US" dirty="0"/>
              <a:t>But conceptually, all you need is spawns and syncs to create the trace.</a:t>
            </a:r>
          </a:p>
          <a:p>
            <a:r>
              <a:rPr lang="en-US" dirty="0"/>
              <a:t>And with recursive spawning, you can imagine if the fib parameter were much bigger, we could gets loads of parallelism.</a:t>
            </a:r>
          </a:p>
          <a:p>
            <a:r>
              <a:rPr lang="en-US" dirty="0"/>
              <a:t>But that leads us back to our big question: exactly what is parallelism?</a:t>
            </a:r>
          </a:p>
          <a:p>
            <a:endParaRPr lang="en-US" dirty="0"/>
          </a:p>
        </p:txBody>
      </p:sp>
    </p:spTree>
    <p:extLst>
      <p:ext uri="{BB962C8B-B14F-4D97-AF65-F5344CB8AC3E}">
        <p14:creationId xmlns:p14="http://schemas.microsoft.com/office/powerpoint/2010/main" val="3547693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C2B2B0B2-3941-4722-8EF5-32935CC28635}" type="slidenum">
              <a:rPr lang="en-US"/>
              <a:pPr/>
              <a:t>52</a:t>
            </a:fld>
            <a:endParaRPr lang="en-US"/>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r>
              <a:rPr lang="en-US" dirty="0"/>
              <a:t>For example, suppose that each strand executes in unit time. </a:t>
            </a:r>
          </a:p>
          <a:p>
            <a:r>
              <a:rPr lang="en-US" dirty="0"/>
              <a:t>What is the parallelism of fib(4), or more generally of fib(n)?</a:t>
            </a:r>
          </a:p>
          <a:p>
            <a:r>
              <a:rPr lang="en-US" dirty="0"/>
              <a:t>[click 1]</a:t>
            </a:r>
          </a:p>
          <a:p>
            <a:r>
              <a:rPr lang="en-US" dirty="0"/>
              <a:t>Intuitively, parallelism is the maximum possible speedup of the computation, where speedup is the ratio of the serial running time to the parallel running time.</a:t>
            </a:r>
          </a:p>
          <a:p>
            <a:r>
              <a:rPr lang="en-US" dirty="0"/>
              <a:t>And it makes sense that with more processors, a computation will run faster.</a:t>
            </a:r>
          </a:p>
          <a:p>
            <a:r>
              <a:rPr lang="en-US" dirty="0"/>
              <a:t>But there will be diminishing returns: As we grow the number of processors, at some point the extra hardware won’t help us anymore. </a:t>
            </a:r>
          </a:p>
          <a:p>
            <a:r>
              <a:rPr lang="en-US" dirty="0"/>
              <a:t>For some finite number of processors, the computation runs as fast as it possibly can.</a:t>
            </a:r>
          </a:p>
          <a:p>
            <a:r>
              <a:rPr lang="en-US" dirty="0"/>
              <a:t>What is that number of processors?</a:t>
            </a:r>
          </a:p>
          <a:p>
            <a:endParaRPr lang="en-US" dirty="0"/>
          </a:p>
          <a:p>
            <a:endParaRPr lang="en-US" dirty="0"/>
          </a:p>
        </p:txBody>
      </p:sp>
    </p:spTree>
    <p:extLst>
      <p:ext uri="{BB962C8B-B14F-4D97-AF65-F5344CB8AC3E}">
        <p14:creationId xmlns:p14="http://schemas.microsoft.com/office/powerpoint/2010/main" val="62739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25A6FD05-3605-4BDC-B6A4-CD7527EB7D6D}" type="slidenum">
              <a:rPr lang="en-US"/>
              <a:pPr/>
              <a:t>53</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1826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25A6FD05-3605-4BDC-B6A4-CD7527EB7D6D}" type="slidenum">
              <a:rPr lang="en-US"/>
              <a:pPr/>
              <a:t>54</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1446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25A6FD05-3605-4BDC-B6A4-CD7527EB7D6D}" type="slidenum">
              <a:rPr lang="en-US"/>
              <a:pPr/>
              <a:t>55</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4938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03B8B3ED-26B0-4487-9AFB-63EB043BF795}" type="slidenum">
              <a:rPr lang="en-US"/>
              <a:pPr/>
              <a:t>56</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81656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379AA4CF-7579-4E46-A8FB-CD0871C5CC8E}" type="slidenum">
              <a:rPr lang="en-US"/>
              <a:pPr/>
              <a:t>57</a:t>
            </a:fld>
            <a:endParaRPr lang="en-US"/>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r>
              <a:rPr lang="en-US" dirty="0"/>
              <a:t>Now, with the notions of work and span and the corresponding laws, we can be precise in defining parallelism.</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Because of the Span Law, we have T_P greater than or equal to T_∞.</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That means that the maximum possible speedup T_1/T_P for any number of processors can be at most T_1/T_∞.</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[click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One way to look at parallelism is that it is the average amount of work along the longest path in the trace.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[click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this case, the work over span is 18 (the work,)divided by 9, the span, which is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How many people guessed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When I first looked at this trace, I would have sworn that it had more than a parallelism of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processor-oblivious:</a:t>
            </a:r>
            <a:r>
              <a:rPr lang="en-US" baseline="0" dirty="0"/>
              <a:t> specify where the logical parallelism in the computation is, without specifying how many cores to run on and how to map computation to cores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258616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99151543-D810-476A-ADA3-04595F8633D2}" type="slidenum">
              <a:rPr lang="en-US"/>
              <a:pPr/>
              <a:t>58</a:t>
            </a:fld>
            <a:endParaRPr lang="en-US"/>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r>
              <a:rPr lang="en-US" dirty="0"/>
              <a:t>Oops I said n^1.6</a:t>
            </a:r>
            <a:r>
              <a:rPr lang="en-US" baseline="0" dirty="0"/>
              <a:t> but it's 1.6^n</a:t>
            </a:r>
            <a:endParaRPr lang="en-US" dirty="0"/>
          </a:p>
        </p:txBody>
      </p:sp>
    </p:spTree>
    <p:extLst>
      <p:ext uri="{BB962C8B-B14F-4D97-AF65-F5344CB8AC3E}">
        <p14:creationId xmlns:p14="http://schemas.microsoft.com/office/powerpoint/2010/main" val="3800271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8446FC09-FB42-4788-AB74-406057D15D43}" type="slidenum">
              <a:rPr lang="en-US"/>
              <a:pPr/>
              <a:t>60</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8402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a:t>
            </a:r>
          </a:p>
        </p:txBody>
      </p:sp>
      <p:sp>
        <p:nvSpPr>
          <p:cNvPr id="4" name="Slide Number Placeholder 3"/>
          <p:cNvSpPr>
            <a:spLocks noGrp="1"/>
          </p:cNvSpPr>
          <p:nvPr>
            <p:ph type="sldNum" sz="quarter" idx="10"/>
          </p:nvPr>
        </p:nvSpPr>
        <p:spPr/>
        <p:txBody>
          <a:bodyPr/>
          <a:lstStyle/>
          <a:p>
            <a:pPr>
              <a:defRPr/>
            </a:pPr>
            <a:fld id="{C4296DB6-F06D-4C0B-B312-1E4AB761A0FE}" type="slidenum">
              <a:rPr lang="en-US" smtClean="0"/>
              <a:pPr>
                <a:defRPr/>
              </a:pPr>
              <a:t>61</a:t>
            </a:fld>
            <a:endParaRPr lang="en-US" dirty="0"/>
          </a:p>
        </p:txBody>
      </p:sp>
    </p:spTree>
    <p:extLst>
      <p:ext uri="{BB962C8B-B14F-4D97-AF65-F5344CB8AC3E}">
        <p14:creationId xmlns:p14="http://schemas.microsoft.com/office/powerpoint/2010/main" val="2555046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F87241-59AB-E04D-8596-111C3C841A7B}" type="slidenum">
              <a:rPr lang="en-US" smtClean="0"/>
              <a:t>68</a:t>
            </a:fld>
            <a:endParaRPr lang="en-US"/>
          </a:p>
        </p:txBody>
      </p:sp>
    </p:spTree>
    <p:extLst>
      <p:ext uri="{BB962C8B-B14F-4D97-AF65-F5344CB8AC3E}">
        <p14:creationId xmlns:p14="http://schemas.microsoft.com/office/powerpoint/2010/main" val="7490677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analyses: sparse conditional constant propagation and </a:t>
            </a:r>
            <a:r>
              <a:rPr lang="en-US" sz="1200" kern="1200" dirty="0" err="1">
                <a:solidFill>
                  <a:schemeClr val="tx1"/>
                </a:solidFill>
                <a:effectLst/>
                <a:latin typeface="+mn-lt"/>
                <a:ea typeface="+mn-ea"/>
                <a:cs typeface="+mn-cs"/>
              </a:rPr>
              <a:t>TargetTransformInfo</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69</a:t>
            </a:fld>
            <a:endParaRPr lang="en-US"/>
          </a:p>
        </p:txBody>
      </p:sp>
    </p:spTree>
    <p:extLst>
      <p:ext uri="{BB962C8B-B14F-4D97-AF65-F5344CB8AC3E}">
        <p14:creationId xmlns:p14="http://schemas.microsoft.com/office/powerpoint/2010/main" val="7327070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71</a:t>
            </a:fld>
            <a:endParaRPr lang="en-US"/>
          </a:p>
        </p:txBody>
      </p:sp>
    </p:spTree>
    <p:extLst>
      <p:ext uri="{BB962C8B-B14F-4D97-AF65-F5344CB8AC3E}">
        <p14:creationId xmlns:p14="http://schemas.microsoft.com/office/powerpoint/2010/main" val="224084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74</a:t>
            </a:fld>
            <a:endParaRPr lang="en-US"/>
          </a:p>
        </p:txBody>
      </p:sp>
    </p:spTree>
    <p:extLst>
      <p:ext uri="{BB962C8B-B14F-4D97-AF65-F5344CB8AC3E}">
        <p14:creationId xmlns:p14="http://schemas.microsoft.com/office/powerpoint/2010/main" val="3247812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76</a:t>
            </a:fld>
            <a:endParaRPr lang="en-US"/>
          </a:p>
        </p:txBody>
      </p:sp>
    </p:spTree>
    <p:extLst>
      <p:ext uri="{BB962C8B-B14F-4D97-AF65-F5344CB8AC3E}">
        <p14:creationId xmlns:p14="http://schemas.microsoft.com/office/powerpoint/2010/main" val="4004270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79</a:t>
            </a:fld>
            <a:endParaRPr lang="en-US"/>
          </a:p>
        </p:txBody>
      </p:sp>
    </p:spTree>
    <p:extLst>
      <p:ext uri="{BB962C8B-B14F-4D97-AF65-F5344CB8AC3E}">
        <p14:creationId xmlns:p14="http://schemas.microsoft.com/office/powerpoint/2010/main" val="31341659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83</a:t>
            </a:fld>
            <a:endParaRPr lang="en-US"/>
          </a:p>
        </p:txBody>
      </p:sp>
    </p:spTree>
    <p:extLst>
      <p:ext uri="{BB962C8B-B14F-4D97-AF65-F5344CB8AC3E}">
        <p14:creationId xmlns:p14="http://schemas.microsoft.com/office/powerpoint/2010/main" val="201664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31133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Parser parses Kaleidoscope code into an AST.</a:t>
            </a:r>
          </a:p>
        </p:txBody>
      </p:sp>
      <p:sp>
        <p:nvSpPr>
          <p:cNvPr id="4" name="Slide Number Placeholder 3"/>
          <p:cNvSpPr>
            <a:spLocks noGrp="1"/>
          </p:cNvSpPr>
          <p:nvPr>
            <p:ph type="sldNum" sz="quarter" idx="5"/>
          </p:nvPr>
        </p:nvSpPr>
        <p:spPr/>
        <p:txBody>
          <a:bodyPr/>
          <a:lstStyle/>
          <a:p>
            <a:fld id="{FCF87241-59AB-E04D-8596-111C3C841A7B}" type="slidenum">
              <a:rPr lang="en-US" smtClean="0"/>
              <a:t>84</a:t>
            </a:fld>
            <a:endParaRPr lang="en-US"/>
          </a:p>
        </p:txBody>
      </p:sp>
    </p:spTree>
    <p:extLst>
      <p:ext uri="{BB962C8B-B14F-4D97-AF65-F5344CB8AC3E}">
        <p14:creationId xmlns:p14="http://schemas.microsoft.com/office/powerpoint/2010/main" val="23991473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94</a:t>
            </a:fld>
            <a:endParaRPr lang="en-US"/>
          </a:p>
        </p:txBody>
      </p:sp>
    </p:spTree>
    <p:extLst>
      <p:ext uri="{BB962C8B-B14F-4D97-AF65-F5344CB8AC3E}">
        <p14:creationId xmlns:p14="http://schemas.microsoft.com/office/powerpoint/2010/main" val="41548890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97</a:t>
            </a:fld>
            <a:endParaRPr lang="en-US"/>
          </a:p>
        </p:txBody>
      </p:sp>
    </p:spTree>
    <p:extLst>
      <p:ext uri="{BB962C8B-B14F-4D97-AF65-F5344CB8AC3E}">
        <p14:creationId xmlns:p14="http://schemas.microsoft.com/office/powerpoint/2010/main" val="35940068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Parser parses Kaleidoscope code into an AST.</a:t>
            </a:r>
          </a:p>
        </p:txBody>
      </p:sp>
      <p:sp>
        <p:nvSpPr>
          <p:cNvPr id="4" name="Slide Number Placeholder 3"/>
          <p:cNvSpPr>
            <a:spLocks noGrp="1"/>
          </p:cNvSpPr>
          <p:nvPr>
            <p:ph type="sldNum" sz="quarter" idx="5"/>
          </p:nvPr>
        </p:nvSpPr>
        <p:spPr/>
        <p:txBody>
          <a:bodyPr/>
          <a:lstStyle/>
          <a:p>
            <a:fld id="{FCF87241-59AB-E04D-8596-111C3C841A7B}" type="slidenum">
              <a:rPr lang="en-US" smtClean="0"/>
              <a:t>98</a:t>
            </a:fld>
            <a:endParaRPr lang="en-US"/>
          </a:p>
        </p:txBody>
      </p:sp>
    </p:spTree>
    <p:extLst>
      <p:ext uri="{BB962C8B-B14F-4D97-AF65-F5344CB8AC3E}">
        <p14:creationId xmlns:p14="http://schemas.microsoft.com/office/powerpoint/2010/main" val="39218577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100</a:t>
            </a:fld>
            <a:endParaRPr lang="en-US"/>
          </a:p>
        </p:txBody>
      </p:sp>
    </p:spTree>
    <p:extLst>
      <p:ext uri="{BB962C8B-B14F-4D97-AF65-F5344CB8AC3E}">
        <p14:creationId xmlns:p14="http://schemas.microsoft.com/office/powerpoint/2010/main" val="525183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101</a:t>
            </a:fld>
            <a:endParaRPr lang="en-US"/>
          </a:p>
        </p:txBody>
      </p:sp>
    </p:spTree>
    <p:extLst>
      <p:ext uri="{BB962C8B-B14F-4D97-AF65-F5344CB8AC3E}">
        <p14:creationId xmlns:p14="http://schemas.microsoft.com/office/powerpoint/2010/main" val="12451127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102</a:t>
            </a:fld>
            <a:endParaRPr lang="en-US"/>
          </a:p>
        </p:txBody>
      </p:sp>
    </p:spTree>
    <p:extLst>
      <p:ext uri="{BB962C8B-B14F-4D97-AF65-F5344CB8AC3E}">
        <p14:creationId xmlns:p14="http://schemas.microsoft.com/office/powerpoint/2010/main" val="26612315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106</a:t>
            </a:fld>
            <a:endParaRPr lang="en-US"/>
          </a:p>
        </p:txBody>
      </p:sp>
    </p:spTree>
    <p:extLst>
      <p:ext uri="{BB962C8B-B14F-4D97-AF65-F5344CB8AC3E}">
        <p14:creationId xmlns:p14="http://schemas.microsoft.com/office/powerpoint/2010/main" val="1595090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110</a:t>
            </a:fld>
            <a:endParaRPr lang="en-US"/>
          </a:p>
        </p:txBody>
      </p:sp>
    </p:spTree>
    <p:extLst>
      <p:ext uri="{BB962C8B-B14F-4D97-AF65-F5344CB8AC3E}">
        <p14:creationId xmlns:p14="http://schemas.microsoft.com/office/powerpoint/2010/main" val="4166205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E8D2F06-420A-4D56-B5FD-D3C0C05F0829}"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96259" name="Text Box 2"/>
          <p:cNvSpPr txBox="1">
            <a:spLocks noChangeArrowheads="1"/>
          </p:cNvSpPr>
          <p:nvPr/>
        </p:nvSpPr>
        <p:spPr bwMode="auto">
          <a:xfrm>
            <a:off x="2141397" y="686368"/>
            <a:ext cx="2575211" cy="3430203"/>
          </a:xfrm>
          <a:prstGeom prst="rect">
            <a:avLst/>
          </a:prstGeom>
          <a:solidFill>
            <a:srgbClr val="FFFFFF"/>
          </a:solidFill>
          <a:ln w="9360">
            <a:solidFill>
              <a:srgbClr val="000000"/>
            </a:solidFill>
            <a:miter lim="800000"/>
            <a:headEnd/>
            <a:tailEnd/>
          </a:ln>
        </p:spPr>
        <p:txBody>
          <a:bodyPr wrap="none" lIns="91196" tIns="45597" rIns="91196" bIns="45597"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Lucida Sans Unicode" pitchFamily="34" charset="0"/>
              <a:ea typeface="Lucida Sans Unicode" pitchFamily="34" charset="0"/>
              <a:cs typeface="Lucida Sans Unicode" pitchFamily="34" charset="0"/>
            </a:endParaRPr>
          </a:p>
        </p:txBody>
      </p:sp>
      <p:sp>
        <p:nvSpPr>
          <p:cNvPr id="96260" name="Rectangle 3"/>
          <p:cNvSpPr>
            <a:spLocks noGrp="1" noChangeArrowheads="1"/>
          </p:cNvSpPr>
          <p:nvPr>
            <p:ph type="body"/>
          </p:nvPr>
        </p:nvSpPr>
        <p:spPr>
          <a:xfrm>
            <a:off x="686110" y="4344283"/>
            <a:ext cx="5482708" cy="4118168"/>
          </a:xfrm>
          <a:noFill/>
          <a:ln/>
        </p:spPr>
        <p:txBody>
          <a:bodyPr wrap="none" anchor="ctr"/>
          <a:lstStyle/>
          <a:p>
            <a:pPr eaLnBrk="1" hangingPunct="1"/>
            <a:endParaRPr lang="en-US" dirty="0"/>
          </a:p>
        </p:txBody>
      </p:sp>
    </p:spTree>
    <p:extLst>
      <p:ext uri="{BB962C8B-B14F-4D97-AF65-F5344CB8AC3E}">
        <p14:creationId xmlns:p14="http://schemas.microsoft.com/office/powerpoint/2010/main" val="191603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~0.7 sec on 12 workers</a:t>
            </a:r>
          </a:p>
          <a:p>
            <a:r>
              <a:rPr lang="en-US" dirty="0"/>
              <a:t>ASK: Do we need </a:t>
            </a:r>
            <a:r>
              <a:rPr lang="en-US" dirty="0" err="1"/>
              <a:t>cilk_spawn</a:t>
            </a:r>
            <a:r>
              <a:rPr lang="en-US" dirty="0"/>
              <a:t> in front of the second fib(n-2)?</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296DB6-F06D-4C0B-B312-1E4AB761A0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112</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dirty="0"/>
              <a:t>Note: there is no edge between the blue and</a:t>
            </a:r>
            <a:r>
              <a:rPr lang="en-US" baseline="0" dirty="0"/>
              <a:t> the green nodes.</a:t>
            </a:r>
          </a:p>
          <a:p>
            <a:r>
              <a:rPr lang="en-US" baseline="0" dirty="0"/>
              <a:t>But there is still actually a path! </a:t>
            </a:r>
          </a:p>
          <a:p>
            <a:r>
              <a:rPr lang="en-US" baseline="0" dirty="0"/>
              <a:t>Emphasize the distinction between call versus spawn!</a:t>
            </a:r>
            <a:br>
              <a:rPr lang="en-US" baseline="0" dirty="0"/>
            </a:br>
            <a:br>
              <a:rPr lang="en-US" baseline="0" dirty="0"/>
            </a:br>
            <a:r>
              <a:rPr lang="en-US" dirty="0"/>
              <a:t>Strand is a piece of code that’s executed sequentially. </a:t>
            </a:r>
          </a:p>
          <a:p>
            <a:r>
              <a:rPr lang="en-US" dirty="0"/>
              <a:t>Magenta node is the frame corresponding to fib(4). Only showing arguments here and not local variables. </a:t>
            </a:r>
          </a:p>
          <a:p>
            <a:r>
              <a:rPr lang="en-US" dirty="0"/>
              <a:t>When you spawn something you will have 2 outgoing edges from the node. The edge going to the green node is the continue edge. </a:t>
            </a:r>
          </a:p>
          <a:p>
            <a:r>
              <a:rPr lang="en-US" dirty="0"/>
              <a:t>When you call a function you only have one outgoing edge.</a:t>
            </a:r>
          </a:p>
          <a:p>
            <a:r>
              <a:rPr lang="en-US" dirty="0"/>
              <a:t>White background corresponds to something that’s called, blue background corresponds to something that’s spawned.</a:t>
            </a:r>
          </a:p>
          <a:p>
            <a:r>
              <a:rPr lang="en-US" dirty="0"/>
              <a:t>Blue node sums up the values and passes it back up.</a:t>
            </a:r>
          </a:p>
          <a:p>
            <a:r>
              <a:rPr lang="en-US" dirty="0"/>
              <a:t>Can execute this sequentially, which will be in depth-first order.</a:t>
            </a:r>
          </a:p>
          <a:p>
            <a:endParaRPr lang="en-US" dirty="0"/>
          </a:p>
        </p:txBody>
      </p:sp>
    </p:spTree>
    <p:extLst>
      <p:ext uri="{BB962C8B-B14F-4D97-AF65-F5344CB8AC3E}">
        <p14:creationId xmlns:p14="http://schemas.microsoft.com/office/powerpoint/2010/main" val="36781348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113</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49634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114</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682338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115</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dirty="0"/>
              <a:t>Strand is a piece of code that’s executed sequentially. </a:t>
            </a:r>
          </a:p>
          <a:p>
            <a:r>
              <a:rPr lang="en-US" dirty="0"/>
              <a:t>Magenta node is the frame corresponding to fib(4). Only showing arguments here and not local variables. </a:t>
            </a:r>
          </a:p>
          <a:p>
            <a:r>
              <a:rPr lang="en-US" dirty="0"/>
              <a:t>When you spawn something you will have 2 outgoing edges from the node. The edge going to the green node is the continue edge. </a:t>
            </a:r>
          </a:p>
          <a:p>
            <a:r>
              <a:rPr lang="en-US" dirty="0"/>
              <a:t>When you call a function you only have one outgoing edge.</a:t>
            </a:r>
          </a:p>
          <a:p>
            <a:r>
              <a:rPr lang="en-US" dirty="0"/>
              <a:t>White background corresponds to something that’s called, blue background corresponds to something that’s spawned.</a:t>
            </a:r>
          </a:p>
          <a:p>
            <a:r>
              <a:rPr lang="en-US" dirty="0"/>
              <a:t>Blue node sums up the values and passes it back up.</a:t>
            </a:r>
          </a:p>
          <a:p>
            <a:r>
              <a:rPr lang="en-US" dirty="0"/>
              <a:t>Can execute this sequentially, which will be in depth-first order.</a:t>
            </a:r>
          </a:p>
        </p:txBody>
      </p:sp>
    </p:spTree>
    <p:extLst>
      <p:ext uri="{BB962C8B-B14F-4D97-AF65-F5344CB8AC3E}">
        <p14:creationId xmlns:p14="http://schemas.microsoft.com/office/powerpoint/2010/main" val="365668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116</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dirty="0"/>
              <a:t>Strand is a piece of code that’s executed sequentially. </a:t>
            </a:r>
          </a:p>
          <a:p>
            <a:r>
              <a:rPr lang="en-US" dirty="0"/>
              <a:t>Magenta node is the frame corresponding to fib(4). Only showing arguments here and not local variables. </a:t>
            </a:r>
          </a:p>
          <a:p>
            <a:r>
              <a:rPr lang="en-US" dirty="0"/>
              <a:t>When you spawn something you will have 2 outgoing edges from the node. The edge going to the green node is the continue edge. </a:t>
            </a:r>
          </a:p>
          <a:p>
            <a:r>
              <a:rPr lang="en-US" dirty="0"/>
              <a:t>When you call a function you only have one outgoing edge.</a:t>
            </a:r>
          </a:p>
          <a:p>
            <a:r>
              <a:rPr lang="en-US" dirty="0"/>
              <a:t>White background corresponds to something that’s called, blue background corresponds to something that’s spawned.</a:t>
            </a:r>
          </a:p>
          <a:p>
            <a:r>
              <a:rPr lang="en-US" dirty="0"/>
              <a:t>Blue node sums up the values and passes it back up.</a:t>
            </a:r>
          </a:p>
          <a:p>
            <a:r>
              <a:rPr lang="en-US" dirty="0"/>
              <a:t>Can execute this sequentially, which will be in depth-first order.</a:t>
            </a:r>
          </a:p>
        </p:txBody>
      </p:sp>
    </p:spTree>
    <p:extLst>
      <p:ext uri="{BB962C8B-B14F-4D97-AF65-F5344CB8AC3E}">
        <p14:creationId xmlns:p14="http://schemas.microsoft.com/office/powerpoint/2010/main" val="12414810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117</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dirty="0"/>
              <a:t>Strand is a piece of code that’s executed sequentially. </a:t>
            </a:r>
          </a:p>
          <a:p>
            <a:r>
              <a:rPr lang="en-US" dirty="0"/>
              <a:t>Magenta node is the frame corresponding to fib(4). Only showing arguments here and not local variables. </a:t>
            </a:r>
          </a:p>
          <a:p>
            <a:r>
              <a:rPr lang="en-US" dirty="0"/>
              <a:t>When you spawn something you will have 2 outgoing edges from the node. The edge going to the green node is the continue edge. </a:t>
            </a:r>
          </a:p>
          <a:p>
            <a:r>
              <a:rPr lang="en-US" dirty="0"/>
              <a:t>When you call a function you only have one outgoing edge.</a:t>
            </a:r>
          </a:p>
          <a:p>
            <a:r>
              <a:rPr lang="en-US" dirty="0"/>
              <a:t>White background corresponds to something that’s called, blue background corresponds to something that’s spawned.</a:t>
            </a:r>
          </a:p>
          <a:p>
            <a:r>
              <a:rPr lang="en-US" dirty="0"/>
              <a:t>Blue node sums up the values and passes it back up.</a:t>
            </a:r>
          </a:p>
          <a:p>
            <a:r>
              <a:rPr lang="en-US" dirty="0"/>
              <a:t>Can execute this sequentially, which will be in depth-first order.</a:t>
            </a:r>
          </a:p>
        </p:txBody>
      </p:sp>
    </p:spTree>
    <p:extLst>
      <p:ext uri="{BB962C8B-B14F-4D97-AF65-F5344CB8AC3E}">
        <p14:creationId xmlns:p14="http://schemas.microsoft.com/office/powerpoint/2010/main" val="2874498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118</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dirty="0"/>
              <a:t>Strand is a piece of code that’s executed sequentially. </a:t>
            </a:r>
          </a:p>
          <a:p>
            <a:r>
              <a:rPr lang="en-US" dirty="0"/>
              <a:t>Magenta node is the frame corresponding to fib(4). Only showing arguments here and not local variables. </a:t>
            </a:r>
          </a:p>
          <a:p>
            <a:r>
              <a:rPr lang="en-US" dirty="0"/>
              <a:t>When you spawn something you will have 2 outgoing edges from the node. The edge going to the green node is the continue edge. </a:t>
            </a:r>
          </a:p>
          <a:p>
            <a:r>
              <a:rPr lang="en-US" dirty="0"/>
              <a:t>When you call a function you only have one outgoing edge.</a:t>
            </a:r>
          </a:p>
          <a:p>
            <a:r>
              <a:rPr lang="en-US" dirty="0"/>
              <a:t>White background corresponds to something that’s called, blue background corresponds to something that’s spawned.</a:t>
            </a:r>
          </a:p>
          <a:p>
            <a:r>
              <a:rPr lang="en-US" dirty="0"/>
              <a:t>Blue node sums up the values and passes it back up.</a:t>
            </a:r>
          </a:p>
          <a:p>
            <a:r>
              <a:rPr lang="en-US" dirty="0"/>
              <a:t>Can execute this sequentially, which will be in depth-first order.</a:t>
            </a:r>
          </a:p>
        </p:txBody>
      </p:sp>
    </p:spTree>
    <p:extLst>
      <p:ext uri="{BB962C8B-B14F-4D97-AF65-F5344CB8AC3E}">
        <p14:creationId xmlns:p14="http://schemas.microsoft.com/office/powerpoint/2010/main" val="11972538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803DDC7D-1960-4938-B7AA-1B7147840CE5}" type="slidenum">
              <a:rPr lang="en-US"/>
              <a:pPr/>
              <a:t>119</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77334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120</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dirty="0"/>
              <a:t>Strand is a piece of code that’s executed sequentially. </a:t>
            </a:r>
          </a:p>
          <a:p>
            <a:r>
              <a:rPr lang="en-US" dirty="0"/>
              <a:t>Magenta node is the frame corresponding to fib(4). Only showing arguments here and not local variables. </a:t>
            </a:r>
          </a:p>
          <a:p>
            <a:r>
              <a:rPr lang="en-US" dirty="0"/>
              <a:t>When you spawn something you will have 2 outgoing edges from the node. The edge going to the green node is the continue edge. </a:t>
            </a:r>
          </a:p>
          <a:p>
            <a:r>
              <a:rPr lang="en-US" dirty="0"/>
              <a:t>When you call a function you only have one outgoing edge.</a:t>
            </a:r>
          </a:p>
          <a:p>
            <a:r>
              <a:rPr lang="en-US" dirty="0"/>
              <a:t>White background corresponds to something that’s called, blue background corresponds to something that’s spawned.</a:t>
            </a:r>
          </a:p>
          <a:p>
            <a:r>
              <a:rPr lang="en-US" dirty="0"/>
              <a:t>Blue node sums up the values and passes it back up.</a:t>
            </a:r>
          </a:p>
          <a:p>
            <a:r>
              <a:rPr lang="en-US" dirty="0"/>
              <a:t>Can execute this sequentially, which will be in depth-first order.</a:t>
            </a:r>
          </a:p>
        </p:txBody>
      </p:sp>
    </p:spTree>
    <p:extLst>
      <p:ext uri="{BB962C8B-B14F-4D97-AF65-F5344CB8AC3E}">
        <p14:creationId xmlns:p14="http://schemas.microsoft.com/office/powerpoint/2010/main" val="33069703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121</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8367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7FCE6AC-E775-4F47-A224-04A49F9607B4}" type="slidenum">
              <a:rPr kumimoji="0" lang="en-US" sz="1200" b="0" i="0" u="none" strike="noStrike" kern="1200" cap="none" spc="0" normalizeH="0" baseline="0" noProof="0" smtClean="0">
                <a:ln>
                  <a:noFill/>
                </a:ln>
                <a:solidFill>
                  <a:prstClr val="black"/>
                </a:solidFill>
                <a:effectLst/>
                <a:uLnTx/>
                <a:uFillTx/>
                <a:latin typeface="Calibri"/>
                <a:ea typeface="Lucida Sans Unicode" pitchFamily="34" charset="0"/>
                <a:cs typeface="Lucida Sans Unicode"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Lucida Sans Unicode" pitchFamily="34" charset="0"/>
              <a:cs typeface="Lucida Sans Unicode" pitchFamily="34" charset="0"/>
            </a:endParaRPr>
          </a:p>
        </p:txBody>
      </p:sp>
      <p:sp>
        <p:nvSpPr>
          <p:cNvPr id="75779" name="Rectangle 2"/>
          <p:cNvSpPr>
            <a:spLocks noGrp="1" noRot="1" noChangeAspect="1" noChangeArrowheads="1" noTextEdit="1"/>
          </p:cNvSpPr>
          <p:nvPr>
            <p:ph type="sldImg"/>
          </p:nvPr>
        </p:nvSpPr>
        <p:spPr>
          <a:xfrm>
            <a:off x="1141413" y="682625"/>
            <a:ext cx="4572000" cy="3429000"/>
          </a:xfrm>
          <a:ln/>
        </p:spPr>
      </p:sp>
      <p:sp>
        <p:nvSpPr>
          <p:cNvPr id="75780" name="Rectangle 3"/>
          <p:cNvSpPr>
            <a:spLocks noGrp="1" noChangeArrowheads="1"/>
          </p:cNvSpPr>
          <p:nvPr>
            <p:ph type="body" idx="1"/>
          </p:nvPr>
        </p:nvSpPr>
        <p:spPr>
          <a:xfrm>
            <a:off x="686110" y="4344284"/>
            <a:ext cx="5482708" cy="4116564"/>
          </a:xfrm>
          <a:noFill/>
          <a:ln/>
        </p:spPr>
        <p:txBody>
          <a:bodyPr/>
          <a:lstStyle/>
          <a:p>
            <a:pPr eaLnBrk="1" hangingPunct="1"/>
            <a:r>
              <a:rPr lang="en-US" dirty="0"/>
              <a:t>Why is the inner loop sequential??</a:t>
            </a:r>
          </a:p>
          <a:p>
            <a:pPr eaLnBrk="1" hangingPunct="1"/>
            <a:r>
              <a:rPr lang="en-US" dirty="0"/>
              <a:t>Can I make it parallel?  Yes; probably won't perform well, but ok </a:t>
            </a:r>
            <a:r>
              <a:rPr lang="is-IS" dirty="0"/>
              <a:t>…</a:t>
            </a:r>
          </a:p>
          <a:p>
            <a:pPr eaLnBrk="1" hangingPunct="1"/>
            <a:r>
              <a:rPr lang="is-IS" dirty="0"/>
              <a:t>The loop iterations are accessing the purple</a:t>
            </a:r>
            <a:r>
              <a:rPr lang="is-IS" baseline="0" dirty="0"/>
              <a:t> area and flip that with the green area</a:t>
            </a:r>
          </a:p>
          <a:p>
            <a:pPr eaLnBrk="1" hangingPunct="1"/>
            <a:r>
              <a:rPr lang="is-IS" baseline="0" dirty="0"/>
              <a:t>Since each input to each iteration is independent, and each input has an independent designated output</a:t>
            </a:r>
          </a:p>
          <a:p>
            <a:pPr eaLnBrk="1" hangingPunct="1"/>
            <a:r>
              <a:rPr lang="is-IS" baseline="0" dirty="0"/>
              <a:t>and input / output area don't overlap, it's safe to do all in parallel!</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helper next time</a:t>
            </a:r>
          </a:p>
        </p:txBody>
      </p:sp>
      <p:sp>
        <p:nvSpPr>
          <p:cNvPr id="4" name="Slide Number Placeholder 3"/>
          <p:cNvSpPr>
            <a:spLocks noGrp="1"/>
          </p:cNvSpPr>
          <p:nvPr>
            <p:ph type="sldNum" sz="quarter" idx="10"/>
          </p:nvPr>
        </p:nvSpPr>
        <p:spPr/>
        <p:txBody>
          <a:bodyPr/>
          <a:lstStyle/>
          <a:p>
            <a:fld id="{FCF87241-59AB-E04D-8596-111C3C841A7B}" type="slidenum">
              <a:rPr lang="en-US" smtClean="0"/>
              <a:t>122</a:t>
            </a:fld>
            <a:endParaRPr lang="en-US"/>
          </a:p>
        </p:txBody>
      </p:sp>
    </p:spTree>
    <p:extLst>
      <p:ext uri="{BB962C8B-B14F-4D97-AF65-F5344CB8AC3E}">
        <p14:creationId xmlns:p14="http://schemas.microsoft.com/office/powerpoint/2010/main" val="10187276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helper next time</a:t>
            </a:r>
          </a:p>
        </p:txBody>
      </p:sp>
      <p:sp>
        <p:nvSpPr>
          <p:cNvPr id="4" name="Slide Number Placeholder 3"/>
          <p:cNvSpPr>
            <a:spLocks noGrp="1"/>
          </p:cNvSpPr>
          <p:nvPr>
            <p:ph type="sldNum" sz="quarter" idx="10"/>
          </p:nvPr>
        </p:nvSpPr>
        <p:spPr/>
        <p:txBody>
          <a:bodyPr/>
          <a:lstStyle/>
          <a:p>
            <a:fld id="{FCF87241-59AB-E04D-8596-111C3C841A7B}" type="slidenum">
              <a:rPr lang="en-US" smtClean="0"/>
              <a:t>123</a:t>
            </a:fld>
            <a:endParaRPr lang="en-US"/>
          </a:p>
        </p:txBody>
      </p:sp>
    </p:spTree>
    <p:extLst>
      <p:ext uri="{BB962C8B-B14F-4D97-AF65-F5344CB8AC3E}">
        <p14:creationId xmlns:p14="http://schemas.microsoft.com/office/powerpoint/2010/main" val="23389565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87241-59AB-E04D-8596-111C3C841A7B}" type="slidenum">
              <a:rPr lang="en-US" smtClean="0"/>
              <a:t>125</a:t>
            </a:fld>
            <a:endParaRPr lang="en-US"/>
          </a:p>
        </p:txBody>
      </p:sp>
    </p:spTree>
    <p:extLst>
      <p:ext uri="{BB962C8B-B14F-4D97-AF65-F5344CB8AC3E}">
        <p14:creationId xmlns:p14="http://schemas.microsoft.com/office/powerpoint/2010/main" val="36994103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 head == tail means that the worker has no work available to be stolen.</a:t>
            </a:r>
          </a:p>
        </p:txBody>
      </p:sp>
      <p:sp>
        <p:nvSpPr>
          <p:cNvPr id="4" name="Slide Number Placeholder 3"/>
          <p:cNvSpPr>
            <a:spLocks noGrp="1"/>
          </p:cNvSpPr>
          <p:nvPr>
            <p:ph type="sldNum" sz="quarter" idx="5"/>
          </p:nvPr>
        </p:nvSpPr>
        <p:spPr/>
        <p:txBody>
          <a:bodyPr/>
          <a:lstStyle/>
          <a:p>
            <a:pPr>
              <a:defRPr/>
            </a:pPr>
            <a:fld id="{C4296DB6-F06D-4C0B-B312-1E4AB761A0FE}" type="slidenum">
              <a:rPr lang="en-US" smtClean="0"/>
              <a:pPr>
                <a:defRPr/>
              </a:pPr>
              <a:t>129</a:t>
            </a:fld>
            <a:endParaRPr lang="en-US" dirty="0"/>
          </a:p>
        </p:txBody>
      </p:sp>
    </p:spTree>
    <p:extLst>
      <p:ext uri="{BB962C8B-B14F-4D97-AF65-F5344CB8AC3E}">
        <p14:creationId xmlns:p14="http://schemas.microsoft.com/office/powerpoint/2010/main" val="35289964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Nonblocking protocols have been studied, but are more complicated, due to problems like ABA.</a:t>
            </a:r>
          </a:p>
        </p:txBody>
      </p:sp>
      <p:sp>
        <p:nvSpPr>
          <p:cNvPr id="4" name="Slide Number Placeholder 3"/>
          <p:cNvSpPr>
            <a:spLocks noGrp="1"/>
          </p:cNvSpPr>
          <p:nvPr>
            <p:ph type="sldNum" sz="quarter" idx="5"/>
          </p:nvPr>
        </p:nvSpPr>
        <p:spPr/>
        <p:txBody>
          <a:bodyPr/>
          <a:lstStyle/>
          <a:p>
            <a:pPr>
              <a:defRPr/>
            </a:pPr>
            <a:fld id="{C4296DB6-F06D-4C0B-B312-1E4AB761A0FE}" type="slidenum">
              <a:rPr lang="en-US" smtClean="0"/>
              <a:pPr>
                <a:defRPr/>
              </a:pPr>
              <a:t>130</a:t>
            </a:fld>
            <a:endParaRPr lang="en-US" dirty="0"/>
          </a:p>
        </p:txBody>
      </p:sp>
    </p:spTree>
    <p:extLst>
      <p:ext uri="{BB962C8B-B14F-4D97-AF65-F5344CB8AC3E}">
        <p14:creationId xmlns:p14="http://schemas.microsoft.com/office/powerpoint/2010/main" val="9704794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 head == tail means that the worker has no work available to be stolen.</a:t>
            </a:r>
          </a:p>
        </p:txBody>
      </p:sp>
      <p:sp>
        <p:nvSpPr>
          <p:cNvPr id="4" name="Slide Number Placeholder 3"/>
          <p:cNvSpPr>
            <a:spLocks noGrp="1"/>
          </p:cNvSpPr>
          <p:nvPr>
            <p:ph type="sldNum" sz="quarter" idx="5"/>
          </p:nvPr>
        </p:nvSpPr>
        <p:spPr/>
        <p:txBody>
          <a:bodyPr/>
          <a:lstStyle/>
          <a:p>
            <a:pPr>
              <a:defRPr/>
            </a:pPr>
            <a:fld id="{C4296DB6-F06D-4C0B-B312-1E4AB761A0FE}" type="slidenum">
              <a:rPr lang="en-US" smtClean="0"/>
              <a:pPr>
                <a:defRPr/>
              </a:pPr>
              <a:t>136</a:t>
            </a:fld>
            <a:endParaRPr lang="en-US" dirty="0"/>
          </a:p>
        </p:txBody>
      </p:sp>
    </p:spTree>
    <p:extLst>
      <p:ext uri="{BB962C8B-B14F-4D97-AF65-F5344CB8AC3E}">
        <p14:creationId xmlns:p14="http://schemas.microsoft.com/office/powerpoint/2010/main" val="36672351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 head == tail means that the worker has no work available to be stolen.</a:t>
            </a:r>
          </a:p>
        </p:txBody>
      </p:sp>
      <p:sp>
        <p:nvSpPr>
          <p:cNvPr id="4" name="Slide Number Placeholder 3"/>
          <p:cNvSpPr>
            <a:spLocks noGrp="1"/>
          </p:cNvSpPr>
          <p:nvPr>
            <p:ph type="sldNum" sz="quarter" idx="5"/>
          </p:nvPr>
        </p:nvSpPr>
        <p:spPr/>
        <p:txBody>
          <a:bodyPr/>
          <a:lstStyle/>
          <a:p>
            <a:pPr>
              <a:defRPr/>
            </a:pPr>
            <a:fld id="{C4296DB6-F06D-4C0B-B312-1E4AB761A0FE}" type="slidenum">
              <a:rPr lang="en-US" smtClean="0"/>
              <a:pPr>
                <a:defRPr/>
              </a:pPr>
              <a:t>138</a:t>
            </a:fld>
            <a:endParaRPr lang="en-US" dirty="0"/>
          </a:p>
        </p:txBody>
      </p:sp>
    </p:spTree>
    <p:extLst>
      <p:ext uri="{BB962C8B-B14F-4D97-AF65-F5344CB8AC3E}">
        <p14:creationId xmlns:p14="http://schemas.microsoft.com/office/powerpoint/2010/main" val="26704723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139</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581004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140</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91355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141</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0755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serial-projection property enables a simple testing strategy --- one can perform serial testing to ensure functional correctness, then move onto parallel testing to ensure that there are no race bugs and the parallelization gives good performance.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CF87241-59AB-E04D-8596-111C3C841A7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606179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Multithreaded Programming in Cilk Lecture 1</a:t>
            </a:r>
          </a:p>
        </p:txBody>
      </p:sp>
      <p:sp>
        <p:nvSpPr>
          <p:cNvPr id="5" name="Rectangle 1027"/>
          <p:cNvSpPr>
            <a:spLocks noGrp="1" noChangeArrowheads="1"/>
          </p:cNvSpPr>
          <p:nvPr>
            <p:ph type="dt" idx="1"/>
          </p:nvPr>
        </p:nvSpPr>
        <p:spPr>
          <a:ln/>
        </p:spPr>
        <p:txBody>
          <a:bodyPr/>
          <a:lstStyle/>
          <a:p>
            <a:r>
              <a:rPr lang="en-US"/>
              <a:t>July 13, 2006</a:t>
            </a:r>
          </a:p>
        </p:txBody>
      </p:sp>
      <p:sp>
        <p:nvSpPr>
          <p:cNvPr id="7" name="Rectangle 1031"/>
          <p:cNvSpPr>
            <a:spLocks noGrp="1" noChangeArrowheads="1"/>
          </p:cNvSpPr>
          <p:nvPr>
            <p:ph type="sldNum" sz="quarter" idx="5"/>
          </p:nvPr>
        </p:nvSpPr>
        <p:spPr>
          <a:ln/>
        </p:spPr>
        <p:txBody>
          <a:bodyPr/>
          <a:lstStyle/>
          <a:p>
            <a:fld id="{4749DAF2-96BC-42F6-9794-791F45BBDF18}" type="slidenum">
              <a:rPr lang="en-US"/>
              <a:pPr/>
              <a:t>142</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dirty="0"/>
              <a:t>Full frames are heavier-weight structures that are updated less frequently.  (Costs largely covered by the span term.)</a:t>
            </a:r>
          </a:p>
        </p:txBody>
      </p:sp>
    </p:spTree>
    <p:extLst>
      <p:ext uri="{BB962C8B-B14F-4D97-AF65-F5344CB8AC3E}">
        <p14:creationId xmlns:p14="http://schemas.microsoft.com/office/powerpoint/2010/main" val="31514856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in 2013</a:t>
            </a:r>
          </a:p>
        </p:txBody>
      </p:sp>
      <p:sp>
        <p:nvSpPr>
          <p:cNvPr id="4" name="Slide Number Placeholder 3"/>
          <p:cNvSpPr>
            <a:spLocks noGrp="1"/>
          </p:cNvSpPr>
          <p:nvPr>
            <p:ph type="sldNum" sz="quarter" idx="10"/>
          </p:nvPr>
        </p:nvSpPr>
        <p:spPr/>
        <p:txBody>
          <a:bodyPr/>
          <a:lstStyle/>
          <a:p>
            <a:fld id="{FCF87241-59AB-E04D-8596-111C3C841A7B}" type="slidenum">
              <a:rPr lang="en-US" smtClean="0"/>
              <a:t>156</a:t>
            </a:fld>
            <a:endParaRPr lang="en-US"/>
          </a:p>
        </p:txBody>
      </p:sp>
    </p:spTree>
    <p:extLst>
      <p:ext uri="{BB962C8B-B14F-4D97-AF65-F5344CB8AC3E}">
        <p14:creationId xmlns:p14="http://schemas.microsoft.com/office/powerpoint/2010/main" val="202259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Multithreaded Programming in Cilk Lecture 1</a:t>
            </a:r>
          </a:p>
        </p:txBody>
      </p:sp>
      <p:sp>
        <p:nvSpPr>
          <p:cNvPr id="5" name="Rectangle 1027"/>
          <p:cNvSpPr>
            <a:spLocks noGrp="1" noChangeArrowheads="1"/>
          </p:cNvSpPr>
          <p:nvPr>
            <p:ph type="dt" idx="1"/>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July 13, 2006</a:t>
            </a:r>
          </a:p>
        </p:txBody>
      </p:sp>
      <p:sp>
        <p:nvSpPr>
          <p:cNvPr id="7" name="Rectangle 1031"/>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C5D86B-3420-4DBB-A3E0-87CA4D048B3F}"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156776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308115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1710146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rgbClr val="FBF4E3"/>
        </a:solidFill>
        <a:effectLst/>
      </p:bgPr>
    </p:bg>
    <p:spTree>
      <p:nvGrpSpPr>
        <p:cNvPr id="1" name=""/>
        <p:cNvGrpSpPr/>
        <p:nvPr/>
      </p:nvGrpSpPr>
      <p:grpSpPr>
        <a:xfrm>
          <a:off x="0" y="0"/>
          <a:ext cx="0" cy="0"/>
          <a:chOff x="0" y="0"/>
          <a:chExt cx="0" cy="0"/>
        </a:xfrm>
      </p:grpSpPr>
      <p:pic>
        <p:nvPicPr>
          <p:cNvPr id="21" name="Picture 20"/>
          <p:cNvPicPr>
            <a:picLocks/>
          </p:cNvPicPr>
          <p:nvPr userDrawn="1"/>
        </p:nvPicPr>
        <p:blipFill>
          <a:blip r:embed="rId2">
            <a:extLst>
              <a:ext uri="{BEBA8EAE-BF5A-486C-A8C5-ECC9F3942E4B}">
                <a14:imgProps xmlns:a14="http://schemas.microsoft.com/office/drawing/2010/main">
                  <a14:imgLayer r:embed="rId3">
                    <a14:imgEffect>
                      <a14:backgroundRemoval t="0" b="100000" l="0" r="100000">
                        <a14:foregroundMark x1="52933" y1="16877" x2="46667" y2="8564"/>
                        <a14:foregroundMark x1="64800" y1="44836" x2="58800" y2="26196"/>
                        <a14:foregroundMark x1="70667" y1="84131" x2="68267" y2="59698"/>
                        <a14:foregroundMark x1="70400" y1="96222" x2="69333" y2="97481"/>
                      </a14:backgroundRemoval>
                    </a14:imgEffect>
                  </a14:imgLayer>
                </a14:imgProps>
              </a:ext>
            </a:extLst>
          </a:blip>
          <a:stretch>
            <a:fillRect/>
          </a:stretch>
        </p:blipFill>
        <p:spPr>
          <a:xfrm flipH="1">
            <a:off x="-2" y="1976963"/>
            <a:ext cx="9144001" cy="4881037"/>
          </a:xfrm>
          <a:prstGeom prst="rect">
            <a:avLst/>
          </a:prstGeom>
          <a:noFill/>
          <a:ln>
            <a:noFill/>
          </a:ln>
        </p:spPr>
      </p:pic>
      <p:sp>
        <p:nvSpPr>
          <p:cNvPr id="24" name="Rectangle 23"/>
          <p:cNvSpPr/>
          <p:nvPr userDrawn="1"/>
        </p:nvSpPr>
        <p:spPr>
          <a:xfrm>
            <a:off x="-1" y="0"/>
            <a:ext cx="9144001" cy="1976963"/>
          </a:xfrm>
          <a:prstGeom prst="rect">
            <a:avLst/>
          </a:prstGeom>
          <a:gradFill flip="none" rotWithShape="1">
            <a:gsLst>
              <a:gs pos="0">
                <a:schemeClr val="bg1"/>
              </a:gs>
              <a:gs pos="100000">
                <a:srgbClr val="86C5DD"/>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sz="2400" dirty="0">
              <a:solidFill>
                <a:prstClr val="white">
                  <a:lumMod val="50000"/>
                </a:prstClr>
              </a:solidFill>
              <a:latin typeface="Chalkboard SE Regular"/>
              <a:cs typeface="Chalkboard SE Regular"/>
            </a:endParaRPr>
          </a:p>
        </p:txBody>
      </p:sp>
      <p:grpSp>
        <p:nvGrpSpPr>
          <p:cNvPr id="25" name="Group 24"/>
          <p:cNvGrpSpPr/>
          <p:nvPr userDrawn="1"/>
        </p:nvGrpSpPr>
        <p:grpSpPr>
          <a:xfrm>
            <a:off x="6477000" y="-394127"/>
            <a:ext cx="2019300" cy="6097715"/>
            <a:chOff x="6591300" y="-535115"/>
            <a:chExt cx="2019300" cy="6097715"/>
          </a:xfrm>
        </p:grpSpPr>
        <p:grpSp>
          <p:nvGrpSpPr>
            <p:cNvPr id="26" name="Group 25"/>
            <p:cNvGrpSpPr/>
            <p:nvPr userDrawn="1"/>
          </p:nvGrpSpPr>
          <p:grpSpPr>
            <a:xfrm>
              <a:off x="6591300" y="562162"/>
              <a:ext cx="2019300" cy="5000438"/>
              <a:chOff x="6591300" y="562162"/>
              <a:chExt cx="2019300" cy="5000438"/>
            </a:xfrm>
          </p:grpSpPr>
          <p:sp>
            <p:nvSpPr>
              <p:cNvPr id="28" name="Rectangle 27"/>
              <p:cNvSpPr/>
              <p:nvPr userDrawn="1"/>
            </p:nvSpPr>
            <p:spPr>
              <a:xfrm>
                <a:off x="7515023" y="3048000"/>
                <a:ext cx="157702" cy="2514600"/>
              </a:xfrm>
              <a:prstGeom prst="rect">
                <a:avLst/>
              </a:prstGeom>
              <a:gradFill flip="none" rotWithShape="1">
                <a:gsLst>
                  <a:gs pos="0">
                    <a:schemeClr val="bg1">
                      <a:lumMod val="50000"/>
                    </a:schemeClr>
                  </a:gs>
                  <a:gs pos="50000">
                    <a:schemeClr val="tx1"/>
                  </a:gs>
                  <a:gs pos="100000">
                    <a:schemeClr val="bg1">
                      <a:lumMod val="75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000">
                  <a:solidFill>
                    <a:prstClr val="white"/>
                  </a:solidFill>
                  <a:latin typeface="Lucida Sans Unicode"/>
                </a:endParaRPr>
              </a:p>
            </p:txBody>
          </p:sp>
          <p:pic>
            <p:nvPicPr>
              <p:cNvPr id="29" name="Picture 2"/>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6873250" y="1628159"/>
                <a:ext cx="1455400" cy="2165180"/>
              </a:xfrm>
              <a:prstGeom prst="rect">
                <a:avLst/>
              </a:prstGeom>
              <a:noFill/>
              <a:ln w="9525">
                <a:noFill/>
                <a:miter lim="800000"/>
                <a:headEnd/>
                <a:tailEnd/>
              </a:ln>
            </p:spPr>
          </p:pic>
          <p:sp>
            <p:nvSpPr>
              <p:cNvPr id="30" name="Rounded Rectangle 29"/>
              <p:cNvSpPr/>
              <p:nvPr userDrawn="1"/>
            </p:nvSpPr>
            <p:spPr>
              <a:xfrm>
                <a:off x="6591300" y="562162"/>
                <a:ext cx="2019300" cy="2853711"/>
              </a:xfrm>
              <a:prstGeom prst="roundRect">
                <a:avLst/>
              </a:prstGeom>
              <a:gradFill flip="none" rotWithShape="1">
                <a:gsLst>
                  <a:gs pos="0">
                    <a:schemeClr val="bg1">
                      <a:lumMod val="75000"/>
                    </a:schemeClr>
                  </a:gs>
                  <a:gs pos="50000">
                    <a:schemeClr val="bg1">
                      <a:lumMod val="95000"/>
                    </a:schemeClr>
                  </a:gs>
                  <a:gs pos="100000">
                    <a:schemeClr val="bg1">
                      <a:lumMod val="95000"/>
                    </a:schemeClr>
                  </a:gs>
                </a:gsLst>
                <a:lin ang="10800000" scaled="1"/>
                <a:tileRect/>
              </a:gradFill>
              <a:ln w="762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fontAlgn="base">
                  <a:spcBef>
                    <a:spcPct val="0"/>
                  </a:spcBef>
                  <a:spcAft>
                    <a:spcPct val="0"/>
                  </a:spcAft>
                </a:pPr>
                <a:r>
                  <a:rPr lang="en-US" sz="3600" b="1" dirty="0">
                    <a:solidFill>
                      <a:prstClr val="black"/>
                    </a:solidFill>
                    <a:latin typeface="Arial" pitchFamily="34" charset="0"/>
                    <a:cs typeface="Arial" pitchFamily="34" charset="0"/>
                  </a:rPr>
                  <a:t>SPEED</a:t>
                </a:r>
                <a:br>
                  <a:rPr lang="en-US" sz="3600" b="1" dirty="0">
                    <a:solidFill>
                      <a:prstClr val="black"/>
                    </a:solidFill>
                    <a:latin typeface="Arial" pitchFamily="34" charset="0"/>
                    <a:cs typeface="Arial" pitchFamily="34" charset="0"/>
                  </a:rPr>
                </a:br>
                <a:r>
                  <a:rPr lang="en-US" sz="3600" b="1" dirty="0">
                    <a:solidFill>
                      <a:prstClr val="black"/>
                    </a:solidFill>
                    <a:latin typeface="Arial" pitchFamily="34" charset="0"/>
                    <a:cs typeface="Arial" pitchFamily="34" charset="0"/>
                  </a:rPr>
                  <a:t>LIMIT</a:t>
                </a:r>
              </a:p>
            </p:txBody>
          </p:sp>
        </p:grpSp>
        <p:sp>
          <p:nvSpPr>
            <p:cNvPr id="27" name="TextBox 26"/>
            <p:cNvSpPr txBox="1"/>
            <p:nvPr userDrawn="1"/>
          </p:nvSpPr>
          <p:spPr>
            <a:xfrm>
              <a:off x="6873301" y="-535115"/>
              <a:ext cx="1374844" cy="4508927"/>
            </a:xfrm>
            <a:prstGeom prst="rect">
              <a:avLst/>
            </a:prstGeom>
            <a:noFill/>
          </p:spPr>
          <p:txBody>
            <a:bodyPr wrap="square" rtlCol="0" anchor="ctr" anchorCtr="1">
              <a:spAutoFit/>
            </a:bodyPr>
            <a:lstStyle/>
            <a:p>
              <a:pPr algn="ctr" defTabSz="914400" fontAlgn="base">
                <a:spcBef>
                  <a:spcPct val="0"/>
                </a:spcBef>
                <a:spcAft>
                  <a:spcPct val="0"/>
                </a:spcAft>
              </a:pPr>
              <a:r>
                <a:rPr lang="en-US" sz="28700" dirty="0">
                  <a:solidFill>
                    <a:prstClr val="black"/>
                  </a:solidFill>
                  <a:latin typeface="Apple Symbols"/>
                  <a:ea typeface="SimSun-ExtB"/>
                  <a:cs typeface="Apple Symbols"/>
                </a:rPr>
                <a:t>∞</a:t>
              </a:r>
              <a:endParaRPr lang="en-US" sz="36000" dirty="0">
                <a:solidFill>
                  <a:prstClr val="black"/>
                </a:solidFill>
                <a:latin typeface="Apple Symbols"/>
                <a:ea typeface="SimSun-ExtB"/>
                <a:cs typeface="Apple Symbols"/>
              </a:endParaRPr>
            </a:p>
          </p:txBody>
        </p:sp>
      </p:grpSp>
      <p:sp>
        <p:nvSpPr>
          <p:cNvPr id="31" name="TextBox 30"/>
          <p:cNvSpPr txBox="1"/>
          <p:nvPr userDrawn="1"/>
        </p:nvSpPr>
        <p:spPr>
          <a:xfrm>
            <a:off x="6477000" y="3188988"/>
            <a:ext cx="2019300" cy="246221"/>
          </a:xfrm>
          <a:prstGeom prst="rect">
            <a:avLst/>
          </a:prstGeom>
          <a:noFill/>
        </p:spPr>
        <p:txBody>
          <a:bodyPr wrap="square" rtlCol="0">
            <a:spAutoFit/>
          </a:bodyPr>
          <a:lstStyle/>
          <a:p>
            <a:pPr algn="ctr" defTabSz="914400" fontAlgn="base">
              <a:spcBef>
                <a:spcPct val="0"/>
              </a:spcBef>
              <a:spcAft>
                <a:spcPct val="0"/>
              </a:spcAft>
            </a:pPr>
            <a:r>
              <a:rPr lang="en-US" sz="1000" b="1" dirty="0">
                <a:solidFill>
                  <a:prstClr val="black"/>
                </a:solidFill>
                <a:latin typeface="Arial"/>
                <a:cs typeface="Arial"/>
              </a:rPr>
              <a:t>PER ORDER OF 6.172/6.871</a:t>
            </a:r>
          </a:p>
        </p:txBody>
      </p:sp>
      <p:sp>
        <p:nvSpPr>
          <p:cNvPr id="7" name="Line 7"/>
          <p:cNvSpPr>
            <a:spLocks noChangeShapeType="1"/>
          </p:cNvSpPr>
          <p:nvPr/>
        </p:nvSpPr>
        <p:spPr bwMode="auto">
          <a:xfrm>
            <a:off x="10870012" y="918637"/>
            <a:ext cx="0" cy="5562600"/>
          </a:xfrm>
          <a:prstGeom prst="line">
            <a:avLst/>
          </a:prstGeom>
          <a:noFill/>
          <a:ln w="38100">
            <a:solidFill>
              <a:srgbClr val="827F77"/>
            </a:solidFill>
            <a:round/>
            <a:headEnd/>
            <a:tailEnd/>
          </a:ln>
          <a:effectLst/>
        </p:spPr>
        <p:txBody>
          <a:bodyPr/>
          <a:lstStyle/>
          <a:p>
            <a:pPr defTabSz="914400" fontAlgn="base">
              <a:spcBef>
                <a:spcPct val="0"/>
              </a:spcBef>
              <a:spcAft>
                <a:spcPct val="0"/>
              </a:spcAft>
              <a:defRPr/>
            </a:pPr>
            <a:endParaRPr lang="en-US" dirty="0">
              <a:solidFill>
                <a:prstClr val="black"/>
              </a:solidFill>
              <a:latin typeface="Lucida Sans Unicode" pitchFamily="34" charset="0"/>
              <a:cs typeface="Lucida Sans Unicode" pitchFamily="34" charset="0"/>
            </a:endParaRPr>
          </a:p>
        </p:txBody>
      </p:sp>
      <p:sp>
        <p:nvSpPr>
          <p:cNvPr id="6147" name="Rectangle 3"/>
          <p:cNvSpPr>
            <a:spLocks noGrp="1" noChangeArrowheads="1"/>
          </p:cNvSpPr>
          <p:nvPr>
            <p:ph type="ctrTitle"/>
          </p:nvPr>
        </p:nvSpPr>
        <p:spPr>
          <a:xfrm>
            <a:off x="860999" y="3886200"/>
            <a:ext cx="5730301" cy="1166538"/>
          </a:xfrm>
        </p:spPr>
        <p:txBody>
          <a:bodyPr wrap="square">
            <a:spAutoFit/>
          </a:bodyPr>
          <a:lstStyle>
            <a:lvl1pPr algn="l">
              <a:defRPr>
                <a:latin typeface="+mn-lt"/>
              </a:defRPr>
            </a:lvl1pPr>
          </a:lstStyle>
          <a:p>
            <a:r>
              <a:rPr lang="en-US" dirty="0"/>
              <a:t>Click to edit Master title style</a:t>
            </a:r>
          </a:p>
        </p:txBody>
      </p:sp>
      <p:sp>
        <p:nvSpPr>
          <p:cNvPr id="6148" name="Rectangle 4"/>
          <p:cNvSpPr>
            <a:spLocks noGrp="1" noChangeArrowheads="1"/>
          </p:cNvSpPr>
          <p:nvPr>
            <p:ph type="subTitle" idx="1"/>
          </p:nvPr>
        </p:nvSpPr>
        <p:spPr>
          <a:xfrm>
            <a:off x="860999" y="5354765"/>
            <a:ext cx="5730301" cy="877292"/>
          </a:xfrm>
        </p:spPr>
        <p:txBody>
          <a:bodyPr/>
          <a:lstStyle>
            <a:lvl1pPr marL="0" indent="0" algn="l">
              <a:buFont typeface="Lucida Sans Unicode" pitchFamily="34" charset="0"/>
              <a:buNone/>
              <a:defRPr/>
            </a:lvl1pPr>
          </a:lstStyle>
          <a:p>
            <a:r>
              <a:rPr lang="en-US" dirty="0"/>
              <a:t>Click to edit Master subtitle style</a:t>
            </a:r>
          </a:p>
        </p:txBody>
      </p:sp>
      <p:pic>
        <p:nvPicPr>
          <p:cNvPr id="8" name="Picture 7" descr="MIT logo.jpg"/>
          <p:cNvPicPr>
            <a:picLocks noChangeAspect="1"/>
          </p:cNvPicPr>
          <p:nvPr userDrawn="1"/>
        </p:nvPicPr>
        <p:blipFill rotWithShape="1">
          <a:blip r:embed="rId5" cstate="print">
            <a:clrChange>
              <a:clrFrom>
                <a:srgbClr val="FFFFFF"/>
              </a:clrFrom>
              <a:clrTo>
                <a:srgbClr val="FFFFFF">
                  <a:alpha val="0"/>
                </a:srgbClr>
              </a:clrTo>
            </a:clrChange>
          </a:blip>
          <a:srcRect l="4499" t="12214" r="57348" b="18744"/>
          <a:stretch/>
        </p:blipFill>
        <p:spPr>
          <a:xfrm>
            <a:off x="3482483" y="562162"/>
            <a:ext cx="1746203" cy="972273"/>
          </a:xfrm>
          <a:prstGeom prst="rect">
            <a:avLst/>
          </a:prstGeom>
        </p:spPr>
      </p:pic>
      <p:sp>
        <p:nvSpPr>
          <p:cNvPr id="10" name="Rectangle 9"/>
          <p:cNvSpPr/>
          <p:nvPr userDrawn="1"/>
        </p:nvSpPr>
        <p:spPr>
          <a:xfrm>
            <a:off x="381000" y="562162"/>
            <a:ext cx="2514600" cy="2246769"/>
          </a:xfrm>
          <a:prstGeom prst="rect">
            <a:avLst/>
          </a:prstGeom>
        </p:spPr>
        <p:txBody>
          <a:bodyPr wrap="square">
            <a:spAutoFit/>
          </a:bodyPr>
          <a:lstStyle/>
          <a:p>
            <a:pPr defTabSz="914400" fontAlgn="base">
              <a:spcBef>
                <a:spcPct val="0"/>
              </a:spcBef>
              <a:spcAft>
                <a:spcPct val="0"/>
              </a:spcAft>
            </a:pPr>
            <a:r>
              <a:rPr lang="en-US" sz="2800" b="1" dirty="0">
                <a:solidFill>
                  <a:prstClr val="black"/>
                </a:solidFill>
                <a:latin typeface="Lucida Sans Unicode"/>
              </a:rPr>
              <a:t>6.172/6.871 Performance Engineering of Software Systems</a:t>
            </a:r>
          </a:p>
        </p:txBody>
      </p:sp>
      <p:sp>
        <p:nvSpPr>
          <p:cNvPr id="18" name="Text Box 5"/>
          <p:cNvSpPr txBox="1">
            <a:spLocks noChangeArrowheads="1"/>
          </p:cNvSpPr>
          <p:nvPr userDrawn="1"/>
        </p:nvSpPr>
        <p:spPr bwMode="auto">
          <a:xfrm>
            <a:off x="0" y="6583978"/>
            <a:ext cx="9144000" cy="279180"/>
          </a:xfrm>
          <a:prstGeom prst="rect">
            <a:avLst/>
          </a:prstGeom>
          <a:noFill/>
          <a:ln w="9525">
            <a:noFill/>
            <a:round/>
            <a:headEnd/>
            <a:tailEnd/>
          </a:ln>
          <a:effectLst/>
        </p:spPr>
        <p:txBody>
          <a:bodyPr lIns="90000" tIns="46800" rIns="90000" bIns="46800" anchor="b">
            <a:spAutoFit/>
          </a:bodyPr>
          <a:lstStyle/>
          <a:p>
            <a:pPr eaLnBrk="0" fontAlgn="base" hangingPunct="0">
              <a:spcBef>
                <a:spcPct val="0"/>
              </a:spcBef>
              <a:spcAft>
                <a:spcPct val="0"/>
              </a:spcAft>
              <a:buClr>
                <a:srgbClr val="3333CC"/>
              </a:buClr>
              <a:buSzPct val="100000"/>
              <a:buFont typeface="Lucida Sans Unicode" pitchFamily="34" charset="0"/>
              <a:buNone/>
              <a:tabLst>
                <a:tab pos="4456113" algn="ctr"/>
                <a:tab pos="8686800" algn="l"/>
                <a:tab pos="9144000" algn="l"/>
              </a:tabLst>
              <a:defRPr/>
            </a:pPr>
            <a:r>
              <a:rPr lang="en-US" sz="1200" i="1" dirty="0">
                <a:solidFill>
                  <a:srgbClr val="0093D0"/>
                </a:solidFill>
                <a:latin typeface="Lucida Sans Unicode" pitchFamily="34" charset="0"/>
                <a:ea typeface="Arial Unicode MS" pitchFamily="34" charset="-128"/>
              </a:rPr>
              <a:t>© 2012–2017 Charles E. Leiserson and </a:t>
            </a:r>
            <a:r>
              <a:rPr lang="en-US" sz="1200" i="1" dirty="0" err="1">
                <a:solidFill>
                  <a:srgbClr val="0093D0"/>
                </a:solidFill>
                <a:latin typeface="Lucida Sans Unicode" pitchFamily="34" charset="0"/>
                <a:ea typeface="Arial Unicode MS" pitchFamily="34" charset="-128"/>
              </a:rPr>
              <a:t>Saman</a:t>
            </a:r>
            <a:r>
              <a:rPr lang="en-US" sz="1200" i="1" dirty="0">
                <a:solidFill>
                  <a:srgbClr val="0093D0"/>
                </a:solidFill>
                <a:latin typeface="Lucida Sans Unicode" pitchFamily="34" charset="0"/>
                <a:ea typeface="Arial Unicode MS" pitchFamily="34" charset="-128"/>
              </a:rPr>
              <a:t> P. </a:t>
            </a:r>
            <a:r>
              <a:rPr lang="en-US" sz="1200" i="1" dirty="0" err="1">
                <a:solidFill>
                  <a:srgbClr val="0093D0"/>
                </a:solidFill>
                <a:latin typeface="Lucida Sans Unicode" pitchFamily="34" charset="0"/>
                <a:ea typeface="Arial Unicode MS" pitchFamily="34" charset="-128"/>
              </a:rPr>
              <a:t>Amarasinghe</a:t>
            </a:r>
            <a:r>
              <a:rPr lang="en-US" sz="1200" i="1" dirty="0">
                <a:solidFill>
                  <a:srgbClr val="0093D0"/>
                </a:solidFill>
                <a:latin typeface="Lucida Sans Unicode" pitchFamily="34" charset="0"/>
                <a:ea typeface="Arial Unicode MS" pitchFamily="34" charset="-128"/>
              </a:rPr>
              <a:t>	</a:t>
            </a:r>
            <a:fld id="{C4CC8A21-C438-411E-9B0D-F9D6E9028844}" type="slidenum">
              <a:rPr lang="en-US" sz="1200" i="1">
                <a:solidFill>
                  <a:srgbClr val="0093D0"/>
                </a:solidFill>
                <a:latin typeface="Lucida Sans Unicode" pitchFamily="34" charset="0"/>
                <a:ea typeface="Arial Unicode MS" pitchFamily="34" charset="-128"/>
              </a:rPr>
              <a:pPr eaLnBrk="0" fontAlgn="base" hangingPunct="0">
                <a:spcBef>
                  <a:spcPct val="0"/>
                </a:spcBef>
                <a:spcAft>
                  <a:spcPct val="0"/>
                </a:spcAft>
                <a:buClr>
                  <a:srgbClr val="3333CC"/>
                </a:buClr>
                <a:buSzPct val="100000"/>
                <a:buFont typeface="Lucida Sans Unicode" pitchFamily="34" charset="0"/>
                <a:buNone/>
                <a:tabLst>
                  <a:tab pos="4456113" algn="ctr"/>
                  <a:tab pos="8686800" algn="l"/>
                  <a:tab pos="9144000" algn="l"/>
                </a:tabLst>
                <a:defRPr/>
              </a:pPr>
              <a:t>‹#›</a:t>
            </a:fld>
            <a:endParaRPr lang="en-US" sz="1200" i="1" dirty="0">
              <a:solidFill>
                <a:srgbClr val="0093D0"/>
              </a:solidFill>
              <a:latin typeface="Lucida Sans Unicode" pitchFamily="34" charset="0"/>
              <a:ea typeface="Arial Unicode MS" pitchFamily="34" charset="-128"/>
            </a:endParaRPr>
          </a:p>
        </p:txBody>
      </p:sp>
    </p:spTree>
    <p:extLst>
      <p:ext uri="{BB962C8B-B14F-4D97-AF65-F5344CB8AC3E}">
        <p14:creationId xmlns:p14="http://schemas.microsoft.com/office/powerpoint/2010/main" val="39309524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
            <a:ext cx="8991600" cy="685800"/>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4612358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00" y="160338"/>
            <a:ext cx="8521700" cy="1143000"/>
          </a:xfrm>
        </p:spPr>
        <p:txBody>
          <a:bodyPr/>
          <a:lstStyle>
            <a:lvl1pPr>
              <a:defRPr>
                <a:solidFill>
                  <a:schemeClr val="accent1">
                    <a:lumMod val="50000"/>
                  </a:schemeClr>
                </a:solidFill>
                <a:latin typeface="Lucida Sans Unicode" panose="020B0602030504020204" pitchFamily="34" charset="0"/>
                <a:cs typeface="Lucida Sans Unicode" panose="020B0602030504020204" pitchFamily="34" charset="0"/>
              </a:defRPr>
            </a:lvl1pPr>
          </a:lstStyle>
          <a:p>
            <a:r>
              <a:rPr lang="en-US" dirty="0"/>
              <a:t>Click to edit Master title style</a:t>
            </a:r>
          </a:p>
        </p:txBody>
      </p:sp>
      <p:sp>
        <p:nvSpPr>
          <p:cNvPr id="3" name="Content Placeholder 2"/>
          <p:cNvSpPr>
            <a:spLocks noGrp="1"/>
          </p:cNvSpPr>
          <p:nvPr>
            <p:ph idx="1"/>
          </p:nvPr>
        </p:nvSpPr>
        <p:spPr>
          <a:xfrm>
            <a:off x="266700" y="1384300"/>
            <a:ext cx="8521700" cy="4741863"/>
          </a:xfrm>
        </p:spPr>
        <p:txBody>
          <a:bodyPr/>
          <a:lstStyle>
            <a:lvl1pPr marL="342900" indent="-342900">
              <a:buFont typeface="Arial"/>
              <a:buChar char="•"/>
              <a:defRPr baseline="0">
                <a:latin typeface="Lucida Sans Unicode" panose="020B0602030504020204" pitchFamily="34" charset="0"/>
              </a:defRPr>
            </a:lvl1pPr>
            <a:lvl2pPr marL="622300" indent="-273050">
              <a:buFont typeface="Wingdings" charset="2"/>
              <a:buChar char="§"/>
              <a:defRPr baseline="0">
                <a:latin typeface="Lucida Sans Unicode" panose="020B0602030504020204" pitchFamily="34" charset="0"/>
              </a:defRPr>
            </a:lvl2pPr>
            <a:lvl3pPr>
              <a:defRPr baseline="0">
                <a:latin typeface="Lucida Sans Unicode" panose="020B0602030504020204" pitchFamily="34" charset="0"/>
              </a:defRPr>
            </a:lvl3pPr>
            <a:lvl4pPr>
              <a:defRPr baseline="0">
                <a:latin typeface="Lucida Sans Unicode" panose="020B0602030504020204" pitchFamily="34" charset="0"/>
              </a:defRPr>
            </a:lvl4pPr>
            <a:lvl5pPr>
              <a:defRPr baseline="0">
                <a:latin typeface="Lucida Sans Unicode" panose="020B0602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315265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small" baseline="0"/>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325040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36712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280768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latin typeface="Lucida Sans Unicode" panose="020B0602030504020204" pitchFamily="34" charset="0"/>
                <a:cs typeface="Lucida Sans Unicode" panose="020B0602030504020204"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24808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156823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835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C56D54-80CA-1040-8800-40C19FBCAC37}" type="slidenum">
              <a:rPr lang="en-US" smtClean="0"/>
              <a:t>‹#›</a:t>
            </a:fld>
            <a:endParaRPr lang="en-US"/>
          </a:p>
        </p:txBody>
      </p:sp>
    </p:spTree>
    <p:extLst>
      <p:ext uri="{BB962C8B-B14F-4D97-AF65-F5344CB8AC3E}">
        <p14:creationId xmlns:p14="http://schemas.microsoft.com/office/powerpoint/2010/main" val="152907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 y="1603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66700" y="1498600"/>
            <a:ext cx="8597900" cy="4627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20804" y="6398683"/>
            <a:ext cx="6174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56D54-80CA-1040-8800-40C19FBCAC37}" type="slidenum">
              <a:rPr lang="en-US" smtClean="0"/>
              <a:t>‹#›</a:t>
            </a:fld>
            <a:endParaRPr lang="en-US"/>
          </a:p>
        </p:txBody>
      </p:sp>
    </p:spTree>
    <p:extLst>
      <p:ext uri="{BB962C8B-B14F-4D97-AF65-F5344CB8AC3E}">
        <p14:creationId xmlns:p14="http://schemas.microsoft.com/office/powerpoint/2010/main" val="279893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4000" b="1" kern="1200">
          <a:solidFill>
            <a:schemeClr val="accent1">
              <a:lumMod val="50000"/>
            </a:schemeClr>
          </a:solidFill>
          <a:latin typeface="Lucida Sans Unicode" panose="020B0602030504020204" pitchFamily="34" charset="0"/>
          <a:ea typeface="+mj-ea"/>
          <a:cs typeface="Lucida Sans Unicode" panose="020B0602030504020204" pitchFamily="34" charset="0"/>
        </a:defRPr>
      </a:lvl1pPr>
    </p:titleStyle>
    <p:bodyStyle>
      <a:lvl1pPr marL="342900" indent="-342900" algn="l" defTabSz="457200" rtl="0" eaLnBrk="1" latinLnBrk="0" hangingPunct="1">
        <a:spcBef>
          <a:spcPct val="20000"/>
        </a:spcBef>
        <a:buFont typeface="Wingdings" charset="2"/>
        <a:buChar char="§"/>
        <a:defRPr sz="2800" kern="1200">
          <a:solidFill>
            <a:schemeClr val="tx1"/>
          </a:solidFill>
          <a:latin typeface="Lucida Sans Unicode" panose="020B0602030504020204" pitchFamily="34" charset="0"/>
          <a:ea typeface="+mn-ea"/>
          <a:cs typeface="Lucida Sans Unicode" panose="020B0602030504020204" pitchFamily="34" charset="0"/>
        </a:defRPr>
      </a:lvl1pPr>
      <a:lvl2pPr marL="622300" indent="-273050" algn="l" defTabSz="457200" rtl="0" eaLnBrk="1" latinLnBrk="0" hangingPunct="1">
        <a:spcBef>
          <a:spcPct val="20000"/>
        </a:spcBef>
        <a:buFont typeface="Arial"/>
        <a:buChar char="•"/>
        <a:defRPr sz="2400" kern="1200">
          <a:solidFill>
            <a:schemeClr val="tx1"/>
          </a:solidFill>
          <a:latin typeface="Lucida Sans Unicode" panose="020B0602030504020204" pitchFamily="34" charset="0"/>
          <a:ea typeface="+mn-ea"/>
          <a:cs typeface="Lucida Sans Unicode" panose="020B0602030504020204" pitchFamily="34" charset="0"/>
        </a:defRPr>
      </a:lvl2pPr>
      <a:lvl3pPr marL="909638" indent="-287338" algn="l" defTabSz="457200" rtl="0" eaLnBrk="1" latinLnBrk="0" hangingPunct="1">
        <a:spcBef>
          <a:spcPct val="20000"/>
        </a:spcBef>
        <a:buFont typeface="Lucida Grande"/>
        <a:buChar char="»"/>
        <a:defRPr sz="2400" kern="1200">
          <a:solidFill>
            <a:schemeClr val="tx1"/>
          </a:solidFill>
          <a:latin typeface="Lucida Sans Unicode" panose="020B0602030504020204" pitchFamily="34" charset="0"/>
          <a:ea typeface="+mn-ea"/>
          <a:cs typeface="Lucida Sans Unicode" panose="020B0602030504020204" pitchFamily="34" charset="0"/>
        </a:defRPr>
      </a:lvl3pPr>
      <a:lvl4pPr marL="1195388" indent="-285750" algn="l" defTabSz="457200" rtl="0" eaLnBrk="1" latinLnBrk="0" hangingPunct="1">
        <a:spcBef>
          <a:spcPct val="20000"/>
        </a:spcBef>
        <a:buFont typeface="Lucida Grande"/>
        <a:buChar char="-"/>
        <a:defRPr sz="2000" kern="1200">
          <a:solidFill>
            <a:schemeClr val="tx1"/>
          </a:solidFill>
          <a:latin typeface="Lucida Sans Unicode" panose="020B0602030504020204" pitchFamily="34" charset="0"/>
          <a:ea typeface="+mn-ea"/>
          <a:cs typeface="Lucida Sans Unicode" panose="020B0602030504020204" pitchFamily="34" charset="0"/>
        </a:defRPr>
      </a:lvl4pPr>
      <a:lvl5pPr marL="1481138" indent="-285750" algn="l" defTabSz="457200" rtl="0" eaLnBrk="1" latinLnBrk="0" hangingPunct="1">
        <a:spcBef>
          <a:spcPct val="20000"/>
        </a:spcBef>
        <a:buFont typeface="Lucida Grande"/>
        <a:buChar char="◆"/>
        <a:defRPr sz="2000" kern="1200">
          <a:solidFill>
            <a:schemeClr val="tx1"/>
          </a:solidFill>
          <a:latin typeface="Lucida Sans Unicode" panose="020B0602030504020204" pitchFamily="34" charset="0"/>
          <a:ea typeface="+mn-ea"/>
          <a:cs typeface="Lucida Sans Unicode" panose="020B0602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4" name="Rectangle 13"/>
          <p:cNvSpPr/>
          <p:nvPr/>
        </p:nvSpPr>
        <p:spPr>
          <a:xfrm>
            <a:off x="0" y="0"/>
            <a:ext cx="9144000" cy="762000"/>
          </a:xfrm>
          <a:prstGeom prst="rect">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dirty="0">
              <a:solidFill>
                <a:prstClr val="white"/>
              </a:solidFill>
              <a:latin typeface="Lucida Sans Unicode"/>
            </a:endParaRPr>
          </a:p>
        </p:txBody>
      </p:sp>
      <p:sp>
        <p:nvSpPr>
          <p:cNvPr id="3075" name="Rectangle 3"/>
          <p:cNvSpPr>
            <a:spLocks noGrp="1" noChangeArrowheads="1"/>
          </p:cNvSpPr>
          <p:nvPr>
            <p:ph type="title"/>
          </p:nvPr>
        </p:nvSpPr>
        <p:spPr bwMode="auto">
          <a:xfrm>
            <a:off x="447965" y="69601"/>
            <a:ext cx="8248069" cy="622799"/>
          </a:xfrm>
          <a:prstGeom prst="rect">
            <a:avLst/>
          </a:prstGeom>
          <a:noFill/>
          <a:ln w="9525">
            <a:noFill/>
            <a:round/>
            <a:headEnd/>
            <a:tailEnd/>
          </a:ln>
        </p:spPr>
        <p:txBody>
          <a:bodyPr vert="horz" wrap="square" lIns="90000" tIns="46800" rIns="90000" bIns="45720" numCol="1" anchor="ctr" anchorCtr="0" compatLnSpc="1">
            <a:prstTxWarp prst="textNoShape">
              <a:avLst/>
            </a:prstTxWarp>
            <a:noAutofit/>
          </a:bodyPr>
          <a:lstStyle/>
          <a:p>
            <a:pPr lvl="0"/>
            <a:r>
              <a:rPr lang="en-US" dirty="0"/>
              <a:t>Click to edit the title text format</a:t>
            </a:r>
          </a:p>
        </p:txBody>
      </p:sp>
      <p:sp>
        <p:nvSpPr>
          <p:cNvPr id="3076" name="Rectangle 4"/>
          <p:cNvSpPr>
            <a:spLocks noGrp="1" noChangeArrowheads="1"/>
          </p:cNvSpPr>
          <p:nvPr>
            <p:ph type="body" idx="1"/>
          </p:nvPr>
        </p:nvSpPr>
        <p:spPr bwMode="auto">
          <a:xfrm>
            <a:off x="688181" y="914400"/>
            <a:ext cx="7767638" cy="3326168"/>
          </a:xfrm>
          <a:prstGeom prst="rect">
            <a:avLst/>
          </a:prstGeom>
          <a:noFill/>
          <a:ln w="9525">
            <a:noFill/>
            <a:round/>
            <a:headEnd/>
            <a:tailEnd/>
          </a:ln>
        </p:spPr>
        <p:txBody>
          <a:bodyPr vert="horz" wrap="square" lIns="90000" tIns="46800" rIns="90000" bIns="46800" numCol="1" anchor="t" anchorCtr="0" compatLnSpc="1">
            <a:prstTxWarp prst="textNoShape">
              <a:avLst/>
            </a:prstTxWarp>
            <a:spAutoFit/>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5129" name="Text Box 9"/>
          <p:cNvSpPr txBox="1">
            <a:spLocks noChangeArrowheads="1"/>
          </p:cNvSpPr>
          <p:nvPr/>
        </p:nvSpPr>
        <p:spPr bwMode="auto">
          <a:xfrm>
            <a:off x="1600200" y="4953000"/>
            <a:ext cx="3810000" cy="457200"/>
          </a:xfrm>
          <a:prstGeom prst="rect">
            <a:avLst/>
          </a:prstGeom>
          <a:noFill/>
          <a:ln w="9525" algn="ctr">
            <a:noFill/>
            <a:miter lim="800000"/>
            <a:headEnd/>
            <a:tailEnd/>
          </a:ln>
          <a:effectLst/>
        </p:spPr>
        <p:txBody>
          <a:bodyPr>
            <a:spAutoFit/>
          </a:bodyPr>
          <a:lstStyle/>
          <a:p>
            <a:pPr marL="336550" indent="-336550" eaLnBrk="0" fontAlgn="base" hangingPunct="0">
              <a:spcBef>
                <a:spcPct val="50000"/>
              </a:spcBef>
              <a:spcAft>
                <a:spcPct val="0"/>
              </a:spcAft>
              <a:buClr>
                <a:srgbClr val="000000"/>
              </a:buClr>
              <a:buSzPct val="100000"/>
              <a:buFont typeface="Lucida Sans Unicode" pitchFamily="34" charset="0"/>
              <a:buNone/>
              <a:tabLst>
                <a:tab pos="33655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sz="2400">
              <a:solidFill>
                <a:srgbClr val="000000"/>
              </a:solidFill>
              <a:latin typeface="Lucida Sans Unicode" pitchFamily="34" charset="0"/>
              <a:ea typeface="Arial Unicode MS" pitchFamily="34" charset="-128"/>
            </a:endParaRPr>
          </a:p>
        </p:txBody>
      </p:sp>
      <p:sp>
        <p:nvSpPr>
          <p:cNvPr id="7" name="Text Box 5"/>
          <p:cNvSpPr txBox="1">
            <a:spLocks noChangeArrowheads="1"/>
          </p:cNvSpPr>
          <p:nvPr userDrawn="1"/>
        </p:nvSpPr>
        <p:spPr bwMode="auto">
          <a:xfrm>
            <a:off x="0" y="6583978"/>
            <a:ext cx="9144000" cy="279180"/>
          </a:xfrm>
          <a:prstGeom prst="rect">
            <a:avLst/>
          </a:prstGeom>
          <a:noFill/>
          <a:ln w="9525">
            <a:noFill/>
            <a:round/>
            <a:headEnd/>
            <a:tailEnd/>
          </a:ln>
          <a:effectLst/>
        </p:spPr>
        <p:txBody>
          <a:bodyPr lIns="90000" tIns="46800" rIns="90000" bIns="46800" anchor="b">
            <a:spAutoFit/>
          </a:bodyPr>
          <a:lstStyle/>
          <a:p>
            <a:pPr eaLnBrk="0" fontAlgn="base" hangingPunct="0">
              <a:spcBef>
                <a:spcPct val="0"/>
              </a:spcBef>
              <a:spcAft>
                <a:spcPct val="0"/>
              </a:spcAft>
              <a:buClr>
                <a:srgbClr val="3333CC"/>
              </a:buClr>
              <a:buSzPct val="100000"/>
              <a:buFont typeface="Lucida Sans Unicode" pitchFamily="34" charset="0"/>
              <a:buNone/>
              <a:tabLst>
                <a:tab pos="4456113" algn="ctr"/>
                <a:tab pos="8686800" algn="l"/>
                <a:tab pos="9144000" algn="l"/>
              </a:tabLst>
              <a:defRPr/>
            </a:pPr>
            <a:r>
              <a:rPr lang="en-US" sz="1200" i="1" dirty="0">
                <a:solidFill>
                  <a:srgbClr val="006699"/>
                </a:solidFill>
                <a:latin typeface="Lucida Sans Unicode" pitchFamily="34" charset="0"/>
                <a:ea typeface="Lucida Sans Unicode"/>
              </a:rPr>
              <a:t>© 2012–2017 Charles E. Leiserson and </a:t>
            </a:r>
            <a:r>
              <a:rPr lang="en-US" sz="1200" i="1" dirty="0" err="1">
                <a:solidFill>
                  <a:srgbClr val="006699"/>
                </a:solidFill>
                <a:latin typeface="Lucida Sans Unicode" pitchFamily="34" charset="0"/>
                <a:ea typeface="Lucida Sans Unicode"/>
              </a:rPr>
              <a:t>Saman</a:t>
            </a:r>
            <a:r>
              <a:rPr lang="en-US" sz="1200" i="1" dirty="0">
                <a:solidFill>
                  <a:srgbClr val="006699"/>
                </a:solidFill>
                <a:latin typeface="Lucida Sans Unicode" pitchFamily="34" charset="0"/>
                <a:ea typeface="Lucida Sans Unicode"/>
              </a:rPr>
              <a:t> P. </a:t>
            </a:r>
            <a:r>
              <a:rPr lang="en-US" sz="1200" i="1" dirty="0" err="1">
                <a:solidFill>
                  <a:srgbClr val="006699"/>
                </a:solidFill>
                <a:latin typeface="Lucida Sans Unicode" pitchFamily="34" charset="0"/>
                <a:ea typeface="Lucida Sans Unicode"/>
              </a:rPr>
              <a:t>Amarasinghe</a:t>
            </a:r>
            <a:r>
              <a:rPr lang="en-US" sz="1200" i="1" dirty="0">
                <a:solidFill>
                  <a:srgbClr val="006699"/>
                </a:solidFill>
                <a:latin typeface="Lucida Sans Unicode" pitchFamily="34" charset="0"/>
                <a:ea typeface="Lucida Sans Unicode"/>
              </a:rPr>
              <a:t>	</a:t>
            </a:r>
            <a:fld id="{C4CC8A21-C438-411E-9B0D-F9D6E9028844}" type="slidenum">
              <a:rPr lang="en-US" sz="1200" i="1">
                <a:solidFill>
                  <a:srgbClr val="006699"/>
                </a:solidFill>
                <a:latin typeface="Lucida Sans Unicode" pitchFamily="34" charset="0"/>
                <a:ea typeface="Lucida Sans Unicode"/>
              </a:rPr>
              <a:pPr eaLnBrk="0" fontAlgn="base" hangingPunct="0">
                <a:spcBef>
                  <a:spcPct val="0"/>
                </a:spcBef>
                <a:spcAft>
                  <a:spcPct val="0"/>
                </a:spcAft>
                <a:buClr>
                  <a:srgbClr val="3333CC"/>
                </a:buClr>
                <a:buSzPct val="100000"/>
                <a:buFont typeface="Lucida Sans Unicode" pitchFamily="34" charset="0"/>
                <a:buNone/>
                <a:tabLst>
                  <a:tab pos="4456113" algn="ctr"/>
                  <a:tab pos="8686800" algn="l"/>
                  <a:tab pos="9144000" algn="l"/>
                </a:tabLst>
                <a:defRPr/>
              </a:pPr>
              <a:t>‹#›</a:t>
            </a:fld>
            <a:endParaRPr lang="en-US" sz="1200" i="1" dirty="0">
              <a:solidFill>
                <a:srgbClr val="006699"/>
              </a:solidFill>
              <a:latin typeface="Lucida Sans Unicode" pitchFamily="34" charset="0"/>
              <a:ea typeface="Lucida Sans Unicode"/>
            </a:endParaRPr>
          </a:p>
        </p:txBody>
      </p:sp>
    </p:spTree>
    <p:extLst>
      <p:ext uri="{BB962C8B-B14F-4D97-AF65-F5344CB8AC3E}">
        <p14:creationId xmlns:p14="http://schemas.microsoft.com/office/powerpoint/2010/main" val="3147966588"/>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hf hdr="0" ftr="0" dt="0"/>
  <p:txStyles>
    <p:titleStyle>
      <a:lvl1pPr algn="ctr" defTabSz="457200" rtl="0" eaLnBrk="1" fontAlgn="base" hangingPunct="1">
        <a:lnSpc>
          <a:spcPct val="86000"/>
        </a:lnSpc>
        <a:spcBef>
          <a:spcPct val="0"/>
        </a:spcBef>
        <a:spcAft>
          <a:spcPct val="0"/>
        </a:spcAft>
        <a:buClr>
          <a:srgbClr val="3333CC"/>
        </a:buClr>
        <a:buSzPct val="100000"/>
        <a:buFont typeface="Lucida Sans Unicode" pitchFamily="34" charset="0"/>
        <a:defRPr sz="4000" b="1">
          <a:solidFill>
            <a:srgbClr val="FF6600"/>
          </a:solidFill>
          <a:latin typeface="+mn-lt"/>
          <a:ea typeface="+mj-ea"/>
          <a:cs typeface="+mj-cs"/>
        </a:defRPr>
      </a:lvl1pPr>
      <a:lvl2pPr algn="l" defTabSz="457200" rtl="0" eaLnBrk="1" fontAlgn="base" hangingPunct="1">
        <a:lnSpc>
          <a:spcPct val="86000"/>
        </a:lnSpc>
        <a:spcBef>
          <a:spcPct val="0"/>
        </a:spcBef>
        <a:spcAft>
          <a:spcPct val="0"/>
        </a:spcAft>
        <a:buClr>
          <a:srgbClr val="3333CC"/>
        </a:buClr>
        <a:buSzPct val="100000"/>
        <a:buFont typeface="Lucida Sans Unicode" pitchFamily="34" charset="0"/>
        <a:defRPr sz="4800" b="1">
          <a:solidFill>
            <a:schemeClr val="tx2"/>
          </a:solidFill>
          <a:latin typeface="HandelGotDBol" pitchFamily="34" charset="0"/>
          <a:ea typeface="Lucida Sans Unicode" pitchFamily="34" charset="0"/>
          <a:cs typeface="Lucida Sans Unicode" pitchFamily="34" charset="0"/>
        </a:defRPr>
      </a:lvl2pPr>
      <a:lvl3pPr algn="l" defTabSz="457200" rtl="0" eaLnBrk="1" fontAlgn="base" hangingPunct="1">
        <a:lnSpc>
          <a:spcPct val="86000"/>
        </a:lnSpc>
        <a:spcBef>
          <a:spcPct val="0"/>
        </a:spcBef>
        <a:spcAft>
          <a:spcPct val="0"/>
        </a:spcAft>
        <a:buClr>
          <a:srgbClr val="3333CC"/>
        </a:buClr>
        <a:buSzPct val="100000"/>
        <a:buFont typeface="Lucida Sans Unicode" pitchFamily="34" charset="0"/>
        <a:defRPr sz="4800" b="1">
          <a:solidFill>
            <a:schemeClr val="tx2"/>
          </a:solidFill>
          <a:latin typeface="HandelGotDBol" pitchFamily="34" charset="0"/>
          <a:ea typeface="Lucida Sans Unicode" pitchFamily="34" charset="0"/>
          <a:cs typeface="Lucida Sans Unicode" pitchFamily="34" charset="0"/>
        </a:defRPr>
      </a:lvl3pPr>
      <a:lvl4pPr algn="l" defTabSz="457200" rtl="0" eaLnBrk="1" fontAlgn="base" hangingPunct="1">
        <a:lnSpc>
          <a:spcPct val="86000"/>
        </a:lnSpc>
        <a:spcBef>
          <a:spcPct val="0"/>
        </a:spcBef>
        <a:spcAft>
          <a:spcPct val="0"/>
        </a:spcAft>
        <a:buClr>
          <a:srgbClr val="3333CC"/>
        </a:buClr>
        <a:buSzPct val="100000"/>
        <a:buFont typeface="Lucida Sans Unicode" pitchFamily="34" charset="0"/>
        <a:defRPr sz="4800" b="1">
          <a:solidFill>
            <a:schemeClr val="tx2"/>
          </a:solidFill>
          <a:latin typeface="HandelGotDBol" pitchFamily="34" charset="0"/>
          <a:ea typeface="Lucida Sans Unicode" pitchFamily="34" charset="0"/>
          <a:cs typeface="Lucida Sans Unicode" pitchFamily="34" charset="0"/>
        </a:defRPr>
      </a:lvl4pPr>
      <a:lvl5pPr algn="l" defTabSz="457200" rtl="0" eaLnBrk="1" fontAlgn="base" hangingPunct="1">
        <a:lnSpc>
          <a:spcPct val="86000"/>
        </a:lnSpc>
        <a:spcBef>
          <a:spcPct val="0"/>
        </a:spcBef>
        <a:spcAft>
          <a:spcPct val="0"/>
        </a:spcAft>
        <a:buClr>
          <a:srgbClr val="3333CC"/>
        </a:buClr>
        <a:buSzPct val="100000"/>
        <a:buFont typeface="Lucida Sans Unicode" pitchFamily="34" charset="0"/>
        <a:defRPr sz="4800" b="1">
          <a:solidFill>
            <a:schemeClr val="tx2"/>
          </a:solidFill>
          <a:latin typeface="HandelGotDBol" pitchFamily="34" charset="0"/>
          <a:ea typeface="Lucida Sans Unicode" pitchFamily="34" charset="0"/>
          <a:cs typeface="Lucida Sans Unicode" pitchFamily="34" charset="0"/>
        </a:defRPr>
      </a:lvl5pPr>
      <a:lvl6pPr marL="457200" algn="l" defTabSz="457200" rtl="0" eaLnBrk="1" fontAlgn="base" hangingPunct="1">
        <a:lnSpc>
          <a:spcPct val="86000"/>
        </a:lnSpc>
        <a:spcBef>
          <a:spcPct val="0"/>
        </a:spcBef>
        <a:spcAft>
          <a:spcPct val="0"/>
        </a:spcAft>
        <a:buClr>
          <a:srgbClr val="3333CC"/>
        </a:buClr>
        <a:buSzPct val="100000"/>
        <a:buFont typeface="Lucida Sans Unicode" pitchFamily="34" charset="0"/>
        <a:defRPr sz="4800" b="1">
          <a:solidFill>
            <a:schemeClr val="tx2"/>
          </a:solidFill>
          <a:latin typeface="HandelGotDBol" pitchFamily="34" charset="0"/>
          <a:ea typeface="Lucida Sans Unicode" pitchFamily="34" charset="0"/>
          <a:cs typeface="Lucida Sans Unicode" pitchFamily="34" charset="0"/>
        </a:defRPr>
      </a:lvl6pPr>
      <a:lvl7pPr marL="914400" algn="l" defTabSz="457200" rtl="0" eaLnBrk="1" fontAlgn="base" hangingPunct="1">
        <a:lnSpc>
          <a:spcPct val="86000"/>
        </a:lnSpc>
        <a:spcBef>
          <a:spcPct val="0"/>
        </a:spcBef>
        <a:spcAft>
          <a:spcPct val="0"/>
        </a:spcAft>
        <a:buClr>
          <a:srgbClr val="3333CC"/>
        </a:buClr>
        <a:buSzPct val="100000"/>
        <a:buFont typeface="Lucida Sans Unicode" pitchFamily="34" charset="0"/>
        <a:defRPr sz="4800" b="1">
          <a:solidFill>
            <a:schemeClr val="tx2"/>
          </a:solidFill>
          <a:latin typeface="HandelGotDBol" pitchFamily="34" charset="0"/>
          <a:ea typeface="Lucida Sans Unicode" pitchFamily="34" charset="0"/>
          <a:cs typeface="Lucida Sans Unicode" pitchFamily="34" charset="0"/>
        </a:defRPr>
      </a:lvl7pPr>
      <a:lvl8pPr marL="1371600" algn="l" defTabSz="457200" rtl="0" eaLnBrk="1" fontAlgn="base" hangingPunct="1">
        <a:lnSpc>
          <a:spcPct val="86000"/>
        </a:lnSpc>
        <a:spcBef>
          <a:spcPct val="0"/>
        </a:spcBef>
        <a:spcAft>
          <a:spcPct val="0"/>
        </a:spcAft>
        <a:buClr>
          <a:srgbClr val="3333CC"/>
        </a:buClr>
        <a:buSzPct val="100000"/>
        <a:buFont typeface="Lucida Sans Unicode" pitchFamily="34" charset="0"/>
        <a:defRPr sz="4800" b="1">
          <a:solidFill>
            <a:schemeClr val="tx2"/>
          </a:solidFill>
          <a:latin typeface="HandelGotDBol" pitchFamily="34" charset="0"/>
          <a:ea typeface="Lucida Sans Unicode" pitchFamily="34" charset="0"/>
          <a:cs typeface="Lucida Sans Unicode" pitchFamily="34" charset="0"/>
        </a:defRPr>
      </a:lvl8pPr>
      <a:lvl9pPr marL="1828800" algn="l" defTabSz="457200" rtl="0" eaLnBrk="1" fontAlgn="base" hangingPunct="1">
        <a:lnSpc>
          <a:spcPct val="86000"/>
        </a:lnSpc>
        <a:spcBef>
          <a:spcPct val="0"/>
        </a:spcBef>
        <a:spcAft>
          <a:spcPct val="0"/>
        </a:spcAft>
        <a:buClr>
          <a:srgbClr val="3333CC"/>
        </a:buClr>
        <a:buSzPct val="100000"/>
        <a:buFont typeface="Lucida Sans Unicode" pitchFamily="34" charset="0"/>
        <a:defRPr sz="4800" b="1">
          <a:solidFill>
            <a:schemeClr val="tx2"/>
          </a:solidFill>
          <a:latin typeface="HandelGotDBol" pitchFamily="34" charset="0"/>
          <a:ea typeface="Lucida Sans Unicode" pitchFamily="34" charset="0"/>
          <a:cs typeface="Lucida Sans Unicode" pitchFamily="34" charset="0"/>
        </a:defRPr>
      </a:lvl9pPr>
    </p:titleStyle>
    <p:bodyStyle>
      <a:lvl1pPr marL="233363" indent="-233363" algn="l" defTabSz="457200" rtl="0" eaLnBrk="1" fontAlgn="base" hangingPunct="1">
        <a:lnSpc>
          <a:spcPct val="90000"/>
        </a:lnSpc>
        <a:spcBef>
          <a:spcPct val="20000"/>
        </a:spcBef>
        <a:spcAft>
          <a:spcPct val="0"/>
        </a:spcAft>
        <a:buClr>
          <a:srgbClr val="0093D0"/>
        </a:buClr>
        <a:buSzPct val="100000"/>
        <a:buFont typeface="Arial" pitchFamily="34" charset="0"/>
        <a:buNone/>
        <a:defRPr sz="2800">
          <a:solidFill>
            <a:srgbClr val="006699"/>
          </a:solidFill>
          <a:latin typeface="+mn-lt"/>
          <a:ea typeface="+mn-ea"/>
          <a:cs typeface="+mn-cs"/>
        </a:defRPr>
      </a:lvl1pPr>
      <a:lvl2pPr marL="400050" indent="-288925" algn="l" defTabSz="457200" rtl="0" eaLnBrk="1" fontAlgn="base" hangingPunct="1">
        <a:lnSpc>
          <a:spcPct val="90000"/>
        </a:lnSpc>
        <a:spcBef>
          <a:spcPct val="20000"/>
        </a:spcBef>
        <a:spcAft>
          <a:spcPct val="0"/>
        </a:spcAft>
        <a:buClr>
          <a:srgbClr val="669933"/>
        </a:buClr>
        <a:buFont typeface="Lucida Sans Unicode" pitchFamily="34" charset="0"/>
        <a:buChar char="∙"/>
        <a:defRPr sz="2400">
          <a:solidFill>
            <a:schemeClr val="tx1"/>
          </a:solidFill>
          <a:latin typeface="+mn-lt"/>
          <a:ea typeface="+mn-ea"/>
          <a:cs typeface="+mn-cs"/>
        </a:defRPr>
      </a:lvl2pPr>
      <a:lvl3pPr marL="627063" indent="-280988" algn="l" defTabSz="457200" rtl="0" eaLnBrk="1" fontAlgn="base" hangingPunct="1">
        <a:lnSpc>
          <a:spcPct val="90000"/>
        </a:lnSpc>
        <a:spcBef>
          <a:spcPct val="20000"/>
        </a:spcBef>
        <a:spcAft>
          <a:spcPct val="0"/>
        </a:spcAft>
        <a:buClr>
          <a:srgbClr val="669933"/>
        </a:buClr>
        <a:buSzPct val="60000"/>
        <a:buFont typeface="Lucida Sans Unicode" pitchFamily="34" charset="0"/>
        <a:buChar char="■"/>
        <a:defRPr sz="2000">
          <a:solidFill>
            <a:schemeClr val="tx1"/>
          </a:solidFill>
          <a:latin typeface="+mn-lt"/>
          <a:ea typeface="+mn-ea"/>
          <a:cs typeface="+mn-cs"/>
        </a:defRPr>
      </a:lvl3pPr>
      <a:lvl4pPr marL="860425" indent="-292100" algn="l" defTabSz="457200" rtl="0" eaLnBrk="1" fontAlgn="base" hangingPunct="1">
        <a:lnSpc>
          <a:spcPct val="90000"/>
        </a:lnSpc>
        <a:spcBef>
          <a:spcPct val="20000"/>
        </a:spcBef>
        <a:spcAft>
          <a:spcPct val="0"/>
        </a:spcAft>
        <a:buClr>
          <a:srgbClr val="669933"/>
        </a:buClr>
        <a:buSzPct val="80000"/>
        <a:buFont typeface="Lucida Sans Unicode" pitchFamily="34" charset="0"/>
        <a:buChar char="◆"/>
        <a:tabLst/>
        <a:defRPr sz="2000">
          <a:solidFill>
            <a:schemeClr val="tx1"/>
          </a:solidFill>
          <a:latin typeface="+mn-lt"/>
          <a:ea typeface="+mn-ea"/>
          <a:cs typeface="+mn-cs"/>
        </a:defRPr>
      </a:lvl4pPr>
      <a:lvl5pPr marL="1025525" indent="-222250" algn="l" defTabSz="457200" rtl="0" eaLnBrk="1" fontAlgn="base" hangingPunct="1">
        <a:lnSpc>
          <a:spcPct val="90000"/>
        </a:lnSpc>
        <a:spcBef>
          <a:spcPct val="20000"/>
        </a:spcBef>
        <a:spcAft>
          <a:spcPct val="0"/>
        </a:spcAft>
        <a:buClr>
          <a:srgbClr val="669933"/>
        </a:buClr>
        <a:buSzPct val="100000"/>
        <a:buFont typeface="Lucida Sans Unicode" pitchFamily="34" charset="0"/>
        <a:buChar char="»"/>
        <a:defRPr sz="2000">
          <a:solidFill>
            <a:schemeClr val="tx1"/>
          </a:solidFill>
          <a:latin typeface="+mn-lt"/>
          <a:ea typeface="+mn-ea"/>
          <a:cs typeface="+mn-cs"/>
        </a:defRPr>
      </a:lvl5pPr>
      <a:lvl6pPr marL="2514600" indent="-228600" algn="l" defTabSz="457200" rtl="0" eaLnBrk="1" fontAlgn="base" hangingPunct="1">
        <a:lnSpc>
          <a:spcPct val="90000"/>
        </a:lnSpc>
        <a:spcBef>
          <a:spcPct val="20000"/>
        </a:spcBef>
        <a:spcAft>
          <a:spcPct val="0"/>
        </a:spcAft>
        <a:buClr>
          <a:srgbClr val="0093D0"/>
        </a:buClr>
        <a:buSzPct val="100000"/>
        <a:buFont typeface="Lucida Sans Unicode" pitchFamily="34" charset="0"/>
        <a:buChar char="»"/>
        <a:defRPr>
          <a:solidFill>
            <a:schemeClr val="tx1"/>
          </a:solidFill>
          <a:latin typeface="+mn-lt"/>
          <a:ea typeface="+mn-ea"/>
          <a:cs typeface="+mn-cs"/>
        </a:defRPr>
      </a:lvl6pPr>
      <a:lvl7pPr marL="2971800" indent="-228600" algn="l" defTabSz="457200" rtl="0" eaLnBrk="1" fontAlgn="base" hangingPunct="1">
        <a:lnSpc>
          <a:spcPct val="90000"/>
        </a:lnSpc>
        <a:spcBef>
          <a:spcPct val="20000"/>
        </a:spcBef>
        <a:spcAft>
          <a:spcPct val="0"/>
        </a:spcAft>
        <a:buClr>
          <a:srgbClr val="0093D0"/>
        </a:buClr>
        <a:buSzPct val="100000"/>
        <a:buFont typeface="Lucida Sans Unicode" pitchFamily="34" charset="0"/>
        <a:buChar char="»"/>
        <a:defRPr>
          <a:solidFill>
            <a:schemeClr val="tx1"/>
          </a:solidFill>
          <a:latin typeface="+mn-lt"/>
          <a:ea typeface="+mn-ea"/>
          <a:cs typeface="+mn-cs"/>
        </a:defRPr>
      </a:lvl7pPr>
      <a:lvl8pPr marL="3429000" indent="-228600" algn="l" defTabSz="457200" rtl="0" eaLnBrk="1" fontAlgn="base" hangingPunct="1">
        <a:lnSpc>
          <a:spcPct val="90000"/>
        </a:lnSpc>
        <a:spcBef>
          <a:spcPct val="20000"/>
        </a:spcBef>
        <a:spcAft>
          <a:spcPct val="0"/>
        </a:spcAft>
        <a:buClr>
          <a:srgbClr val="0093D0"/>
        </a:buClr>
        <a:buSzPct val="100000"/>
        <a:buFont typeface="Lucida Sans Unicode" pitchFamily="34" charset="0"/>
        <a:buChar char="»"/>
        <a:defRPr>
          <a:solidFill>
            <a:schemeClr val="tx1"/>
          </a:solidFill>
          <a:latin typeface="+mn-lt"/>
          <a:ea typeface="+mn-ea"/>
          <a:cs typeface="+mn-cs"/>
        </a:defRPr>
      </a:lvl8pPr>
      <a:lvl9pPr marL="3886200" indent="-228600" algn="l" defTabSz="457200" rtl="0" eaLnBrk="1" fontAlgn="base" hangingPunct="1">
        <a:lnSpc>
          <a:spcPct val="90000"/>
        </a:lnSpc>
        <a:spcBef>
          <a:spcPct val="20000"/>
        </a:spcBef>
        <a:spcAft>
          <a:spcPct val="0"/>
        </a:spcAft>
        <a:buClr>
          <a:srgbClr val="0093D0"/>
        </a:buClr>
        <a:buSzPct val="100000"/>
        <a:buFont typeface="Lucida Sans Unicode" pitchFamily="34" charset="0"/>
        <a:buChar char="»"/>
        <a:defRPr>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www.opencilk.org/"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www.opencilk.or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tinyurl.com/OpenCilkSlac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3200876"/>
          </a:xfrm>
        </p:spPr>
        <p:txBody>
          <a:bodyPr>
            <a:spAutoFit/>
          </a:bodyPr>
          <a:lstStyle/>
          <a:p>
            <a:pPr>
              <a:spcBef>
                <a:spcPts val="600"/>
              </a:spcBef>
            </a:pPr>
            <a:r>
              <a:rPr lang="en-US" sz="2400" dirty="0"/>
              <a:t>By joining this Zoom web tutorial session, you automatically consent to the recording of all video, audio, and chat-room content.                  </a:t>
            </a:r>
          </a:p>
          <a:p>
            <a:pPr>
              <a:spcBef>
                <a:spcPts val="600"/>
              </a:spcBef>
            </a:pPr>
            <a:r>
              <a:rPr lang="en-US" sz="2400" dirty="0"/>
              <a:t>Furthermore, you grant permission to the </a:t>
            </a:r>
            <a:r>
              <a:rPr lang="en-US" sz="2400" dirty="0" err="1"/>
              <a:t>OpenCilk</a:t>
            </a:r>
            <a:r>
              <a:rPr lang="en-US" sz="2400" dirty="0"/>
              <a:t> organization to share the recordings, in full or in part, internally and with third parties.</a:t>
            </a:r>
          </a:p>
          <a:p>
            <a:pPr>
              <a:spcBef>
                <a:spcPts val="600"/>
              </a:spcBef>
            </a:pPr>
            <a:r>
              <a:rPr lang="en-US" sz="2400" dirty="0"/>
              <a:t>Please join without video and stay muted if you do not wish to be recorded.  </a:t>
            </a:r>
          </a:p>
        </p:txBody>
      </p:sp>
      <p:sp>
        <p:nvSpPr>
          <p:cNvPr id="6" name="Rectangle 5">
            <a:extLst>
              <a:ext uri="{FF2B5EF4-FFF2-40B4-BE49-F238E27FC236}">
                <a16:creationId xmlns:a16="http://schemas.microsoft.com/office/drawing/2014/main" id="{6096F3CC-08C1-7B45-ACBE-103E82ABC59D}"/>
              </a:ext>
            </a:extLst>
          </p:cNvPr>
          <p:cNvSpPr/>
          <p:nvPr/>
        </p:nvSpPr>
        <p:spPr>
          <a:xfrm>
            <a:off x="304801" y="5105400"/>
            <a:ext cx="8458200" cy="1374735"/>
          </a:xfrm>
          <a:prstGeom prst="rect">
            <a:avLst/>
          </a:prstGeom>
        </p:spPr>
        <p:txBody>
          <a:bodyPr wrap="square">
            <a:spAutoFit/>
          </a:bodyPr>
          <a:lstStyle/>
          <a:p>
            <a:pPr marL="0" marR="64008" lvl="0" indent="0" algn="ctr" defTabSz="457200" rtl="0" eaLnBrk="1" fontAlgn="auto" latinLnBrk="0" hangingPunct="1">
              <a:lnSpc>
                <a:spcPct val="100000"/>
              </a:lnSpc>
              <a:spcBef>
                <a:spcPts val="400"/>
              </a:spcBef>
              <a:spcAft>
                <a:spcPts val="0"/>
              </a:spcAft>
              <a:buClr>
                <a:srgbClr val="F0AD00"/>
              </a:buClr>
              <a:buSzPct val="68000"/>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Slides downloadable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&lt;FIX ME&gt;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64008" lvl="0" indent="0" algn="ctr" defTabSz="457200" rtl="0" eaLnBrk="1" fontAlgn="auto" latinLnBrk="0" hangingPunct="1">
              <a:lnSpc>
                <a:spcPct val="100000"/>
              </a:lnSpc>
              <a:spcBef>
                <a:spcPts val="400"/>
              </a:spcBef>
              <a:spcAft>
                <a:spcPts val="0"/>
              </a:spcAft>
              <a:buClr>
                <a:srgbClr val="F0AD00"/>
              </a:buClr>
              <a:buSzPct val="68000"/>
              <a:buFontTx/>
              <a:buNone/>
              <a:tabLst/>
              <a:defRPr/>
            </a:pP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7" name="Title 6">
            <a:extLst>
              <a:ext uri="{FF2B5EF4-FFF2-40B4-BE49-F238E27FC236}">
                <a16:creationId xmlns:a16="http://schemas.microsoft.com/office/drawing/2014/main" id="{1F0E90E0-4637-4043-ABC7-B0095D4FBBEA}"/>
              </a:ext>
            </a:extLst>
          </p:cNvPr>
          <p:cNvSpPr>
            <a:spLocks noGrp="1"/>
          </p:cNvSpPr>
          <p:nvPr>
            <p:ph type="title"/>
          </p:nvPr>
        </p:nvSpPr>
        <p:spPr/>
        <p:txBody>
          <a:bodyPr>
            <a:normAutofit fontScale="90000"/>
          </a:bodyPr>
          <a:lstStyle/>
          <a:p>
            <a:r>
              <a:rPr lang="en-US" dirty="0"/>
              <a:t>This Presentation Will Be Recorded</a:t>
            </a:r>
          </a:p>
        </p:txBody>
      </p:sp>
      <p:sp>
        <p:nvSpPr>
          <p:cNvPr id="3" name="Slide Number Placeholder 2">
            <a:extLst>
              <a:ext uri="{FF2B5EF4-FFF2-40B4-BE49-F238E27FC236}">
                <a16:creationId xmlns:a16="http://schemas.microsoft.com/office/drawing/2014/main" id="{C06E1FB5-12C2-5A45-8FEB-D5BFFCB7B970}"/>
              </a:ext>
            </a:extLst>
          </p:cNvPr>
          <p:cNvSpPr>
            <a:spLocks noGrp="1"/>
          </p:cNvSpPr>
          <p:nvPr>
            <p:ph type="sldNum" sz="quarter" idx="12"/>
          </p:nvPr>
        </p:nvSpPr>
        <p:spPr/>
        <p:txBody>
          <a:bodyPr/>
          <a:lstStyle/>
          <a:p>
            <a:fld id="{B8C56D54-80CA-1040-8800-40C19FBCAC37}"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Loop Parallelism in </a:t>
            </a:r>
            <a:r>
              <a:rPr lang="en-US" dirty="0" err="1"/>
              <a:t>Cilk</a:t>
            </a:r>
            <a:endParaRPr lang="en-US" dirty="0"/>
          </a:p>
        </p:txBody>
      </p:sp>
      <p:sp>
        <p:nvSpPr>
          <p:cNvPr id="27652" name="Rectangle 6"/>
          <p:cNvSpPr>
            <a:spLocks noGrp="1" noChangeArrowheads="1"/>
          </p:cNvSpPr>
          <p:nvPr>
            <p:ph type="body" idx="4294967295"/>
          </p:nvPr>
        </p:nvSpPr>
        <p:spPr>
          <a:xfrm>
            <a:off x="480473" y="3773465"/>
            <a:ext cx="3082927" cy="1815882"/>
          </a:xfrm>
        </p:spPr>
        <p:txBody>
          <a:bodyPr wrap="square">
            <a:spAutoFit/>
          </a:bodyPr>
          <a:lstStyle/>
          <a:p>
            <a:pPr marL="0" indent="0">
              <a:buNone/>
            </a:pPr>
            <a:r>
              <a:rPr lang="en-US" dirty="0">
                <a:solidFill>
                  <a:schemeClr val="tx1"/>
                </a:solidFill>
                <a:latin typeface="Lucida Sans Unicode"/>
                <a:cs typeface="Lucida Sans Unicode"/>
              </a:rPr>
              <a:t>The iterations of a </a:t>
            </a:r>
            <a:r>
              <a:rPr lang="en-US" dirty="0" err="1">
                <a:solidFill>
                  <a:schemeClr val="tx1"/>
                </a:solidFill>
                <a:latin typeface="Lucida Sans Unicode"/>
                <a:cs typeface="Lucida Sans Unicode"/>
              </a:rPr>
              <a:t>cilk_for</a:t>
            </a:r>
            <a:r>
              <a:rPr lang="en-US" dirty="0">
                <a:solidFill>
                  <a:schemeClr val="tx1"/>
                </a:solidFill>
                <a:latin typeface="Lucida Sans Unicode"/>
                <a:cs typeface="Lucida Sans Unicode"/>
              </a:rPr>
              <a:t> loop may execute in parallel.</a:t>
            </a:r>
          </a:p>
        </p:txBody>
      </p:sp>
      <p:sp>
        <p:nvSpPr>
          <p:cNvPr id="11" name="AutoShape 4" descr="Parchment"/>
          <p:cNvSpPr>
            <a:spLocks noChangeArrowheads="1"/>
          </p:cNvSpPr>
          <p:nvPr/>
        </p:nvSpPr>
        <p:spPr bwMode="auto">
          <a:xfrm>
            <a:off x="3708163" y="3665734"/>
            <a:ext cx="4292837" cy="2164975"/>
          </a:xfrm>
          <a:prstGeom prst="foldedCorner">
            <a:avLst>
              <a:gd name="adj" fmla="val 12500"/>
            </a:avLst>
          </a:prstGeom>
          <a:solidFill>
            <a:srgbClr val="FFFED6"/>
          </a:solidFill>
          <a:ln w="9525" algn="ctr">
            <a:solidFill>
              <a:schemeClr val="bg1">
                <a:lumMod val="50000"/>
              </a:schemeClr>
            </a:solidFill>
            <a:round/>
            <a:headEnd/>
            <a:tailEnd/>
          </a:ln>
          <a:effectLst>
            <a:outerShdw blurRad="50800" dist="38100" dir="2700000" algn="tl" rotWithShape="0">
              <a:prstClr val="black">
                <a:alpha val="40000"/>
              </a:prstClr>
            </a:outerShdw>
          </a:effectLst>
        </p:spPr>
        <p:txBody>
          <a:bodyPr bIns="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900" b="1" i="0" u="none" strike="noStrike" kern="1200" cap="none" spc="0" normalizeH="0" baseline="0" noProof="0" dirty="0" err="1">
                <a:ln>
                  <a:noFill/>
                </a:ln>
                <a:solidFill>
                  <a:srgbClr val="FF0000"/>
                </a:solidFill>
                <a:effectLst/>
                <a:uLnTx/>
                <a:uFillTx/>
                <a:latin typeface="Consolas"/>
                <a:ea typeface="Arial Unicode MS" pitchFamily="34" charset="-128"/>
                <a:cs typeface="Consolas"/>
              </a:rPr>
              <a:t>cilk_for</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a:ln>
                  <a:noFill/>
                </a:ln>
                <a:solidFill>
                  <a:srgbClr val="660066"/>
                </a:solidFill>
                <a:effectLst/>
                <a:uLnTx/>
                <a:uFillTx/>
                <a:latin typeface="Consolas"/>
                <a:ea typeface="Arial Unicode MS" pitchFamily="34" charset="-128"/>
                <a:cs typeface="Consolas"/>
              </a:rPr>
              <a:t>int </a:t>
            </a:r>
            <a:r>
              <a:rPr kumimoji="0" lang="en-US" sz="1900" b="0" i="0" u="none" strike="noStrike" kern="1200" cap="none" spc="0" normalizeH="0" baseline="0" noProof="0" dirty="0" err="1">
                <a:ln>
                  <a:noFill/>
                </a:ln>
                <a:solidFill>
                  <a:srgbClr val="0000FF"/>
                </a:solidFill>
                <a:effectLst/>
                <a:uLnTx/>
                <a:uFillTx/>
                <a:latin typeface="Consolas"/>
                <a:ea typeface="Arial Unicode MS" pitchFamily="34" charset="-128"/>
                <a:cs typeface="Consolas"/>
              </a:rPr>
              <a:t>i</a:t>
            </a:r>
            <a:r>
              <a:rPr kumimoji="0" lang="en-US" sz="1900" b="0" i="0" u="none" strike="noStrike" kern="1200" cap="none" spc="0" normalizeH="0" baseline="0" noProof="0" dirty="0">
                <a:ln>
                  <a:noFill/>
                </a:ln>
                <a:solidFill>
                  <a:prstClr val="black">
                    <a:lumMod val="65000"/>
                    <a:lumOff val="35000"/>
                  </a:prstClr>
                </a:solidFill>
                <a:effectLst/>
                <a:uLnTx/>
                <a:uFillTx/>
                <a:latin typeface="Consolas"/>
                <a:ea typeface="Arial Unicode MS" pitchFamily="34" charset="-128"/>
                <a:cs typeface="Consolas"/>
              </a:rPr>
              <a:t>=</a:t>
            </a:r>
            <a:r>
              <a:rPr kumimoji="0" lang="en-US" sz="1900" b="0" i="0" u="none" strike="noStrike" kern="1200" cap="none" spc="0" normalizeH="0" baseline="0" noProof="0" dirty="0">
                <a:ln>
                  <a:noFill/>
                </a:ln>
                <a:solidFill>
                  <a:srgbClr val="0000FF"/>
                </a:solidFill>
                <a:effectLst/>
                <a:uLnTx/>
                <a:uFillTx/>
                <a:latin typeface="Consolas"/>
                <a:ea typeface="Arial Unicode MS" pitchFamily="34" charset="-128"/>
                <a:cs typeface="Consolas"/>
              </a:rPr>
              <a:t>1</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i</a:t>
            </a:r>
            <a:r>
              <a:rPr kumimoji="0" lang="en-US" sz="1900" b="0" i="0" u="none" strike="noStrike" kern="1200" cap="none" spc="0" normalizeH="0" baseline="0" noProof="0" dirty="0">
                <a:ln>
                  <a:noFill/>
                </a:ln>
                <a:solidFill>
                  <a:srgbClr val="595959"/>
                </a:solidFill>
                <a:effectLst/>
                <a:uLnTx/>
                <a:uFillTx/>
                <a:latin typeface="Consolas"/>
                <a:ea typeface="Arial Unicode MS" pitchFamily="34" charset="-128"/>
                <a:cs typeface="Consolas"/>
              </a:rPr>
              <a:t>&lt;</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n; </a:t>
            </a:r>
            <a:r>
              <a:rPr kumimoji="0" lang="en-US" sz="1900" b="0" i="0" u="none" strike="noStrike" kern="1200" cap="none" spc="0" normalizeH="0" baseline="0" noProof="0" dirty="0">
                <a:ln>
                  <a:noFill/>
                </a:ln>
                <a:solidFill>
                  <a:srgbClr val="595959"/>
                </a:solidFill>
                <a:effectLst/>
                <a:uLnTx/>
                <a:uFillTx/>
                <a:latin typeface="Consolas"/>
                <a:ea typeface="Arial Unicode MS" pitchFamily="34" charset="-128"/>
                <a:cs typeface="Consolas"/>
              </a:rPr>
              <a:t>++</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i</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p>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a:ln>
                  <a:noFill/>
                </a:ln>
                <a:solidFill>
                  <a:srgbClr val="008000"/>
                </a:solidFill>
                <a:effectLst/>
                <a:uLnTx/>
                <a:uFillTx/>
                <a:latin typeface="Consolas"/>
                <a:ea typeface="Arial Unicode MS" pitchFamily="34" charset="-128"/>
                <a:cs typeface="Consolas"/>
              </a:rPr>
              <a:t>for </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a:t>
            </a:r>
            <a:r>
              <a:rPr kumimoji="0" lang="en-US" sz="1900" b="0" i="0" u="none" strike="noStrike" kern="1200" cap="none" spc="0" normalizeH="0" baseline="0" noProof="0" dirty="0" err="1">
                <a:ln>
                  <a:noFill/>
                </a:ln>
                <a:solidFill>
                  <a:srgbClr val="660066"/>
                </a:solidFill>
                <a:effectLst/>
                <a:uLnTx/>
                <a:uFillTx/>
                <a:latin typeface="Consolas"/>
                <a:ea typeface="Arial Unicode MS" pitchFamily="34" charset="-128"/>
                <a:cs typeface="Consolas"/>
              </a:rPr>
              <a:t>int</a:t>
            </a:r>
            <a:r>
              <a:rPr kumimoji="0" lang="en-US" sz="1900" b="0" i="0" u="none" strike="noStrike" kern="1200" cap="none" spc="0" normalizeH="0" baseline="0" noProof="0" dirty="0">
                <a:ln>
                  <a:noFill/>
                </a:ln>
                <a:solidFill>
                  <a:srgbClr val="660066"/>
                </a:solidFill>
                <a:effectLst/>
                <a:uLnTx/>
                <a:uFillTx/>
                <a:latin typeface="Consolas"/>
                <a:ea typeface="Arial Unicode MS" pitchFamily="34" charset="-128"/>
                <a:cs typeface="Consolas"/>
              </a:rPr>
              <a:t> </a:t>
            </a:r>
            <a:r>
              <a:rPr kumimoji="0" lang="en-US" sz="1900" b="0" i="0" u="none" strike="noStrike" kern="1200" cap="none" spc="0" normalizeH="0" baseline="0" noProof="0" dirty="0" err="1">
                <a:ln>
                  <a:noFill/>
                </a:ln>
                <a:solidFill>
                  <a:srgbClr val="0000FF"/>
                </a:solidFill>
                <a:effectLst/>
                <a:uLnTx/>
                <a:uFillTx/>
                <a:latin typeface="Consolas"/>
                <a:ea typeface="Arial Unicode MS" pitchFamily="34" charset="-128"/>
                <a:cs typeface="Consolas"/>
              </a:rPr>
              <a:t>j</a:t>
            </a:r>
            <a:r>
              <a:rPr kumimoji="0" lang="en-US" sz="1900" b="0" i="0" u="none" strike="noStrike" kern="1200" cap="none" spc="0" normalizeH="0" baseline="0" noProof="0" dirty="0">
                <a:ln>
                  <a:noFill/>
                </a:ln>
                <a:solidFill>
                  <a:srgbClr val="595959"/>
                </a:solidFill>
                <a:effectLst/>
                <a:uLnTx/>
                <a:uFillTx/>
                <a:latin typeface="Consolas"/>
                <a:ea typeface="Arial Unicode MS" pitchFamily="34" charset="-128"/>
                <a:cs typeface="Consolas"/>
              </a:rPr>
              <a:t>=</a:t>
            </a:r>
            <a:r>
              <a:rPr kumimoji="0" lang="en-US" sz="1900" b="0" i="0" u="none" strike="noStrike" kern="1200" cap="none" spc="0" normalizeH="0" baseline="0" noProof="0" dirty="0">
                <a:ln>
                  <a:noFill/>
                </a:ln>
                <a:solidFill>
                  <a:srgbClr val="0000FF"/>
                </a:solidFill>
                <a:effectLst/>
                <a:uLnTx/>
                <a:uFillTx/>
                <a:latin typeface="Consolas"/>
                <a:ea typeface="Arial Unicode MS" pitchFamily="34" charset="-128"/>
                <a:cs typeface="Consolas"/>
              </a:rPr>
              <a:t>0</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j</a:t>
            </a:r>
            <a:r>
              <a:rPr kumimoji="0" lang="en-US" sz="1900" b="0" i="0" u="none" strike="noStrike" kern="1200" cap="none" spc="0" normalizeH="0" baseline="0" noProof="0" dirty="0">
                <a:ln>
                  <a:noFill/>
                </a:ln>
                <a:solidFill>
                  <a:srgbClr val="595959"/>
                </a:solidFill>
                <a:effectLst/>
                <a:uLnTx/>
                <a:uFillTx/>
                <a:latin typeface="Consolas"/>
                <a:ea typeface="Arial Unicode MS" pitchFamily="34" charset="-128"/>
                <a:cs typeface="Consolas"/>
              </a:rPr>
              <a:t>&lt;</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i</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a:ln>
                  <a:noFill/>
                </a:ln>
                <a:solidFill>
                  <a:srgbClr val="595959"/>
                </a:solidFill>
                <a:effectLst/>
                <a:uLnTx/>
                <a:uFillTx/>
                <a:latin typeface="Consolas"/>
                <a:ea typeface="Arial Unicode MS" pitchFamily="34" charset="-128"/>
                <a:cs typeface="Consolas"/>
              </a:rPr>
              <a:t>++</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j</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p>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err="1">
                <a:ln>
                  <a:noFill/>
                </a:ln>
                <a:solidFill>
                  <a:srgbClr val="660066"/>
                </a:solidFill>
                <a:effectLst/>
                <a:uLnTx/>
                <a:uFillTx/>
                <a:latin typeface="Consolas"/>
                <a:ea typeface="Arial Unicode MS" pitchFamily="34" charset="-128"/>
                <a:cs typeface="Consolas"/>
              </a:rPr>
              <a:t>int</a:t>
            </a:r>
            <a:r>
              <a:rPr kumimoji="0" lang="en-US" sz="1900" b="0" i="0" u="none" strike="noStrike" kern="1200" cap="none" spc="0" normalizeH="0" baseline="0" noProof="0" dirty="0">
                <a:ln>
                  <a:noFill/>
                </a:ln>
                <a:solidFill>
                  <a:srgbClr val="660066"/>
                </a:solidFill>
                <a:effectLst/>
                <a:uLnTx/>
                <a:uFillTx/>
                <a:latin typeface="Consolas"/>
                <a:ea typeface="Arial Unicode MS" pitchFamily="34" charset="-128"/>
                <a:cs typeface="Consolas"/>
              </a:rPr>
              <a:t> </a:t>
            </a:r>
            <a:r>
              <a:rPr kumimoji="0" lang="en-US" sz="1900" b="0" i="0" u="none" strike="noStrike" kern="1200" cap="none" spc="0" normalizeH="0" baseline="0" noProof="0" dirty="0">
                <a:ln>
                  <a:noFill/>
                </a:ln>
                <a:solidFill>
                  <a:srgbClr val="0000FF"/>
                </a:solidFill>
                <a:effectLst/>
                <a:uLnTx/>
                <a:uFillTx/>
                <a:latin typeface="Consolas"/>
                <a:ea typeface="Arial Unicode MS" pitchFamily="34" charset="-128"/>
                <a:cs typeface="Consolas"/>
              </a:rPr>
              <a:t>temp </a:t>
            </a:r>
            <a:r>
              <a:rPr kumimoji="0" lang="en-US" sz="1900" b="0" i="0" u="none" strike="noStrike" kern="1200" cap="none" spc="0" normalizeH="0" baseline="0" noProof="0" dirty="0">
                <a:ln>
                  <a:noFill/>
                </a:ln>
                <a:solidFill>
                  <a:srgbClr val="595959"/>
                </a:solidFill>
                <a:effectLst/>
                <a:uLnTx/>
                <a:uFillTx/>
                <a:latin typeface="Consolas"/>
                <a:ea typeface="Arial Unicode MS" pitchFamily="34" charset="-128"/>
                <a:cs typeface="Consolas"/>
              </a:rPr>
              <a:t>=</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i</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][j];</a:t>
            </a:r>
          </a:p>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A[i][j</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a:ln>
                  <a:noFill/>
                </a:ln>
                <a:solidFill>
                  <a:srgbClr val="595959"/>
                </a:solidFill>
                <a:effectLst/>
                <a:uLnTx/>
                <a:uFillTx/>
                <a:latin typeface="Consolas"/>
                <a:ea typeface="Arial Unicode MS" pitchFamily="34" charset="-128"/>
                <a:cs typeface="Consolas"/>
              </a:rPr>
              <a:t>=</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A[j][i</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a:t>
            </a:r>
          </a:p>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err="1">
                <a:ln>
                  <a:noFill/>
                </a:ln>
                <a:solidFill>
                  <a:prstClr val="black"/>
                </a:solidFill>
                <a:effectLst/>
                <a:uLnTx/>
                <a:uFillTx/>
                <a:latin typeface="Consolas"/>
                <a:ea typeface="Arial Unicode MS" pitchFamily="34" charset="-128"/>
                <a:cs typeface="Consolas"/>
              </a:rPr>
              <a:t>A[j][i</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r>
              <a:rPr kumimoji="0" lang="en-US" sz="1900" b="0" i="0" u="none" strike="noStrike" kern="1200" cap="none" spc="0" normalizeH="0" baseline="0" noProof="0" dirty="0">
                <a:ln>
                  <a:noFill/>
                </a:ln>
                <a:solidFill>
                  <a:srgbClr val="595959"/>
                </a:solidFill>
                <a:effectLst/>
                <a:uLnTx/>
                <a:uFillTx/>
                <a:latin typeface="Consolas"/>
                <a:ea typeface="Arial Unicode MS" pitchFamily="34" charset="-128"/>
                <a:cs typeface="Consolas"/>
              </a:rPr>
              <a:t>=</a:t>
            </a: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temp;</a:t>
            </a:r>
          </a:p>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  }</a:t>
            </a:r>
          </a:p>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900" b="0" i="0" u="none" strike="noStrike" kern="1200" cap="none" spc="0" normalizeH="0" baseline="0" noProof="0" dirty="0">
                <a:ln>
                  <a:noFill/>
                </a:ln>
                <a:solidFill>
                  <a:prstClr val="black"/>
                </a:solidFill>
                <a:effectLst/>
                <a:uLnTx/>
                <a:uFillTx/>
                <a:latin typeface="Consolas"/>
                <a:ea typeface="Arial Unicode MS" pitchFamily="34" charset="-128"/>
                <a:cs typeface="Consolas"/>
              </a:rPr>
              <a:t>}</a:t>
            </a:r>
          </a:p>
        </p:txBody>
      </p:sp>
      <p:sp>
        <p:nvSpPr>
          <p:cNvPr id="13" name="TextBox 12"/>
          <p:cNvSpPr txBox="1"/>
          <p:nvPr/>
        </p:nvSpPr>
        <p:spPr>
          <a:xfrm>
            <a:off x="371475" y="1343874"/>
            <a:ext cx="1905000"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76A9B"/>
                </a:solidFill>
                <a:effectLst/>
                <a:uLnTx/>
                <a:uFillTx/>
                <a:latin typeface="Calibri"/>
                <a:ea typeface="+mn-ea"/>
                <a:cs typeface="+mn-cs"/>
              </a:rPr>
              <a:t>Example: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In-place matrix transpose</a:t>
            </a:r>
          </a:p>
        </p:txBody>
      </p:sp>
      <p:grpSp>
        <p:nvGrpSpPr>
          <p:cNvPr id="3" name="Group 7"/>
          <p:cNvGrpSpPr/>
          <p:nvPr/>
        </p:nvGrpSpPr>
        <p:grpSpPr>
          <a:xfrm>
            <a:off x="2505075" y="1209404"/>
            <a:ext cx="6181725" cy="2543681"/>
            <a:chOff x="1481138" y="1113919"/>
            <a:chExt cx="6181725" cy="2543681"/>
          </a:xfrm>
        </p:grpSpPr>
        <p:grpSp>
          <p:nvGrpSpPr>
            <p:cNvPr id="4" name="Group 30"/>
            <p:cNvGrpSpPr>
              <a:grpSpLocks/>
            </p:cNvGrpSpPr>
            <p:nvPr/>
          </p:nvGrpSpPr>
          <p:grpSpPr bwMode="auto">
            <a:xfrm>
              <a:off x="1589088" y="1173168"/>
              <a:ext cx="2173290" cy="481013"/>
              <a:chOff x="396" y="960"/>
              <a:chExt cx="1369" cy="303"/>
            </a:xfrm>
          </p:grpSpPr>
          <p:sp>
            <p:nvSpPr>
              <p:cNvPr id="53" name="Text Box 31"/>
              <p:cNvSpPr txBox="1">
                <a:spLocks noChangeArrowheads="1"/>
              </p:cNvSpPr>
              <p:nvPr/>
            </p:nvSpPr>
            <p:spPr bwMode="auto">
              <a:xfrm>
                <a:off x="396" y="960"/>
                <a:ext cx="387" cy="244"/>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a</a:t>
                </a:r>
                <a:r>
                  <a:rPr kumimoji="0" lang="en-US" sz="2400" b="0" i="0" u="none" strike="noStrike" kern="1200" cap="none" spc="0" normalizeH="0" baseline="-25000" noProof="0" dirty="0">
                    <a:ln>
                      <a:noFill/>
                    </a:ln>
                    <a:solidFill>
                      <a:srgbClr val="000000"/>
                    </a:solidFill>
                    <a:effectLst/>
                    <a:uLnTx/>
                    <a:uFillTx/>
                    <a:latin typeface="Calibri"/>
                    <a:ea typeface="+mn-ea"/>
                    <a:cs typeface="+mn-cs"/>
                  </a:rPr>
                  <a:t>11</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4" name="Text Box 32"/>
              <p:cNvSpPr txBox="1">
                <a:spLocks noChangeArrowheads="1"/>
              </p:cNvSpPr>
              <p:nvPr/>
            </p:nvSpPr>
            <p:spPr bwMode="auto">
              <a:xfrm>
                <a:off x="731" y="960"/>
                <a:ext cx="387"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a:t>
                </a:r>
                <a:r>
                  <a:rPr kumimoji="0" lang="en-US" sz="2400" b="0" i="0" u="none" strike="noStrike" kern="1200" cap="none" spc="0" normalizeH="0" baseline="-25000" noProof="0" dirty="0">
                    <a:ln>
                      <a:noFill/>
                    </a:ln>
                    <a:solidFill>
                      <a:srgbClr val="9BBB59"/>
                    </a:solidFill>
                    <a:effectLst/>
                    <a:uLnTx/>
                    <a:uFillTx/>
                    <a:latin typeface="Calibri"/>
                    <a:ea typeface="+mn-ea"/>
                    <a:cs typeface="+mn-cs"/>
                  </a:rPr>
                  <a:t>12</a:t>
                </a: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sp>
            <p:nvSpPr>
              <p:cNvPr id="55" name="Text Box 33"/>
              <p:cNvSpPr txBox="1">
                <a:spLocks noChangeArrowheads="1"/>
              </p:cNvSpPr>
              <p:nvPr/>
            </p:nvSpPr>
            <p:spPr bwMode="auto">
              <a:xfrm>
                <a:off x="1094" y="1007"/>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t>
                </a:r>
              </a:p>
            </p:txBody>
          </p:sp>
          <p:sp>
            <p:nvSpPr>
              <p:cNvPr id="56" name="Text Box 34"/>
              <p:cNvSpPr txBox="1">
                <a:spLocks noChangeArrowheads="1"/>
              </p:cNvSpPr>
              <p:nvPr/>
            </p:nvSpPr>
            <p:spPr bwMode="auto">
              <a:xfrm>
                <a:off x="1380" y="960"/>
                <a:ext cx="385"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a:t>
                </a:r>
                <a:r>
                  <a:rPr kumimoji="0" lang="en-US" sz="2400" b="0" i="0" u="none" strike="noStrike" kern="1200" cap="none" spc="0" normalizeH="0" baseline="-25000" noProof="0" dirty="0">
                    <a:ln>
                      <a:noFill/>
                    </a:ln>
                    <a:solidFill>
                      <a:srgbClr val="9BBB59"/>
                    </a:solidFill>
                    <a:effectLst/>
                    <a:uLnTx/>
                    <a:uFillTx/>
                    <a:latin typeface="Calibri"/>
                    <a:ea typeface="+mn-ea"/>
                    <a:cs typeface="+mn-cs"/>
                  </a:rPr>
                  <a:t>1n</a:t>
                </a: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grpSp>
        <p:grpSp>
          <p:nvGrpSpPr>
            <p:cNvPr id="5" name="Group 35"/>
            <p:cNvGrpSpPr>
              <a:grpSpLocks/>
            </p:cNvGrpSpPr>
            <p:nvPr/>
          </p:nvGrpSpPr>
          <p:grpSpPr bwMode="auto">
            <a:xfrm>
              <a:off x="1589088" y="1668997"/>
              <a:ext cx="2173290" cy="481013"/>
              <a:chOff x="396" y="960"/>
              <a:chExt cx="1369" cy="303"/>
            </a:xfrm>
          </p:grpSpPr>
          <p:sp>
            <p:nvSpPr>
              <p:cNvPr id="49" name="Text Box 36"/>
              <p:cNvSpPr txBox="1">
                <a:spLocks noChangeArrowheads="1"/>
              </p:cNvSpPr>
              <p:nvPr/>
            </p:nvSpPr>
            <p:spPr bwMode="auto">
              <a:xfrm>
                <a:off x="396" y="960"/>
                <a:ext cx="387" cy="252"/>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a:t>
                </a:r>
                <a:r>
                  <a:rPr kumimoji="0" lang="en-US" sz="2400" b="0" i="0" u="none" strike="noStrike" kern="1200" cap="none" spc="0" normalizeH="0" baseline="-25000" noProof="0" dirty="0">
                    <a:ln>
                      <a:noFill/>
                    </a:ln>
                    <a:solidFill>
                      <a:srgbClr val="660066"/>
                    </a:solidFill>
                    <a:effectLst/>
                    <a:uLnTx/>
                    <a:uFillTx/>
                    <a:latin typeface="Calibri"/>
                    <a:ea typeface="+mn-ea"/>
                    <a:cs typeface="+mn-cs"/>
                  </a:rPr>
                  <a:t>21</a:t>
                </a:r>
                <a:endParaRPr kumimoji="0" lang="en-US" sz="1800" b="0" i="0" u="none" strike="noStrike" kern="1200" cap="none" spc="0" normalizeH="0" baseline="0" noProof="0" dirty="0">
                  <a:ln>
                    <a:noFill/>
                  </a:ln>
                  <a:solidFill>
                    <a:srgbClr val="660066"/>
                  </a:solidFill>
                  <a:effectLst/>
                  <a:uLnTx/>
                  <a:uFillTx/>
                  <a:latin typeface="Calibri"/>
                  <a:ea typeface="+mn-ea"/>
                  <a:cs typeface="+mn-cs"/>
                </a:endParaRPr>
              </a:p>
            </p:txBody>
          </p:sp>
          <p:sp>
            <p:nvSpPr>
              <p:cNvPr id="50" name="Text Box 37"/>
              <p:cNvSpPr txBox="1">
                <a:spLocks noChangeArrowheads="1"/>
              </p:cNvSpPr>
              <p:nvPr/>
            </p:nvSpPr>
            <p:spPr bwMode="auto">
              <a:xfrm>
                <a:off x="731" y="960"/>
                <a:ext cx="387" cy="244"/>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a</a:t>
                </a:r>
                <a:r>
                  <a:rPr kumimoji="0" lang="en-US" sz="2400" b="0" i="0" u="none" strike="noStrike" kern="1200" cap="none" spc="0" normalizeH="0" baseline="-25000" noProof="0" dirty="0">
                    <a:ln>
                      <a:noFill/>
                    </a:ln>
                    <a:solidFill>
                      <a:srgbClr val="000000"/>
                    </a:solidFill>
                    <a:effectLst/>
                    <a:uLnTx/>
                    <a:uFillTx/>
                    <a:latin typeface="Calibri"/>
                    <a:ea typeface="+mn-ea"/>
                    <a:cs typeface="+mn-cs"/>
                  </a:rPr>
                  <a:t>22</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1" name="Text Box 38"/>
              <p:cNvSpPr txBox="1">
                <a:spLocks noChangeArrowheads="1"/>
              </p:cNvSpPr>
              <p:nvPr/>
            </p:nvSpPr>
            <p:spPr bwMode="auto">
              <a:xfrm>
                <a:off x="1094" y="1007"/>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t>
                </a:r>
              </a:p>
            </p:txBody>
          </p:sp>
          <p:sp>
            <p:nvSpPr>
              <p:cNvPr id="52" name="Text Box 39"/>
              <p:cNvSpPr txBox="1">
                <a:spLocks noChangeArrowheads="1"/>
              </p:cNvSpPr>
              <p:nvPr/>
            </p:nvSpPr>
            <p:spPr bwMode="auto">
              <a:xfrm>
                <a:off x="1380" y="960"/>
                <a:ext cx="385"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a:t>
                </a:r>
                <a:r>
                  <a:rPr kumimoji="0" lang="en-US" sz="2400" b="0" i="0" u="none" strike="noStrike" kern="1200" cap="none" spc="0" normalizeH="0" baseline="-25000" noProof="0" dirty="0">
                    <a:ln>
                      <a:noFill/>
                    </a:ln>
                    <a:solidFill>
                      <a:srgbClr val="9BBB59"/>
                    </a:solidFill>
                    <a:effectLst/>
                    <a:uLnTx/>
                    <a:uFillTx/>
                    <a:latin typeface="Calibri"/>
                    <a:ea typeface="+mn-ea"/>
                    <a:cs typeface="+mn-cs"/>
                  </a:rPr>
                  <a:t>2n</a:t>
                </a: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grpSp>
        <p:grpSp>
          <p:nvGrpSpPr>
            <p:cNvPr id="6" name="Group 40"/>
            <p:cNvGrpSpPr>
              <a:grpSpLocks/>
            </p:cNvGrpSpPr>
            <p:nvPr/>
          </p:nvGrpSpPr>
          <p:grpSpPr bwMode="auto">
            <a:xfrm>
              <a:off x="1697039" y="2164822"/>
              <a:ext cx="1978027" cy="406400"/>
              <a:chOff x="464" y="1528"/>
              <a:chExt cx="1246" cy="256"/>
            </a:xfrm>
          </p:grpSpPr>
          <p:sp>
            <p:nvSpPr>
              <p:cNvPr id="45" name="Text Box 41"/>
              <p:cNvSpPr txBox="1">
                <a:spLocks noChangeArrowheads="1"/>
              </p:cNvSpPr>
              <p:nvPr/>
            </p:nvSpPr>
            <p:spPr bwMode="auto">
              <a:xfrm>
                <a:off x="464" y="1528"/>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sym typeface="Times New Roman" pitchFamily="18" charset="0"/>
                  </a:rPr>
                  <a:t>⋮</a:t>
                </a:r>
              </a:p>
            </p:txBody>
          </p:sp>
          <p:sp>
            <p:nvSpPr>
              <p:cNvPr id="46" name="Text Box 42"/>
              <p:cNvSpPr txBox="1">
                <a:spLocks noChangeArrowheads="1"/>
              </p:cNvSpPr>
              <p:nvPr/>
            </p:nvSpPr>
            <p:spPr bwMode="auto">
              <a:xfrm>
                <a:off x="799" y="1528"/>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sym typeface="Times New Roman" pitchFamily="18" charset="0"/>
                  </a:rPr>
                  <a:t>⋮</a:t>
                </a:r>
              </a:p>
            </p:txBody>
          </p:sp>
          <p:sp>
            <p:nvSpPr>
              <p:cNvPr id="47" name="Text Box 43"/>
              <p:cNvSpPr txBox="1">
                <a:spLocks noChangeArrowheads="1"/>
              </p:cNvSpPr>
              <p:nvPr/>
            </p:nvSpPr>
            <p:spPr bwMode="auto">
              <a:xfrm>
                <a:off x="1094" y="1528"/>
                <a:ext cx="271" cy="244"/>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a:t>
                </a:r>
              </a:p>
            </p:txBody>
          </p:sp>
          <p:sp>
            <p:nvSpPr>
              <p:cNvPr id="48" name="Text Box 44"/>
              <p:cNvSpPr txBox="1">
                <a:spLocks noChangeArrowheads="1"/>
              </p:cNvSpPr>
              <p:nvPr/>
            </p:nvSpPr>
            <p:spPr bwMode="auto">
              <a:xfrm>
                <a:off x="1439" y="1528"/>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sym typeface="Times New Roman" pitchFamily="18" charset="0"/>
                  </a:rPr>
                  <a:t>⋮</a:t>
                </a:r>
              </a:p>
            </p:txBody>
          </p:sp>
        </p:grpSp>
        <p:grpSp>
          <p:nvGrpSpPr>
            <p:cNvPr id="7" name="Group 45"/>
            <p:cNvGrpSpPr>
              <a:grpSpLocks/>
            </p:cNvGrpSpPr>
            <p:nvPr/>
          </p:nvGrpSpPr>
          <p:grpSpPr bwMode="auto">
            <a:xfrm>
              <a:off x="1589088" y="2586042"/>
              <a:ext cx="2170115" cy="481013"/>
              <a:chOff x="396" y="960"/>
              <a:chExt cx="1367" cy="303"/>
            </a:xfrm>
          </p:grpSpPr>
          <p:sp>
            <p:nvSpPr>
              <p:cNvPr id="41" name="Text Box 46"/>
              <p:cNvSpPr txBox="1">
                <a:spLocks noChangeArrowheads="1"/>
              </p:cNvSpPr>
              <p:nvPr/>
            </p:nvSpPr>
            <p:spPr bwMode="auto">
              <a:xfrm>
                <a:off x="396" y="960"/>
                <a:ext cx="385"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a:t>
                </a:r>
                <a:r>
                  <a:rPr kumimoji="0" lang="en-US" sz="2400" b="0" i="0" u="none" strike="noStrike" kern="1200" cap="none" spc="0" normalizeH="0" baseline="-25000" noProof="0" dirty="0">
                    <a:ln>
                      <a:noFill/>
                    </a:ln>
                    <a:solidFill>
                      <a:srgbClr val="660066"/>
                    </a:solidFill>
                    <a:effectLst/>
                    <a:uLnTx/>
                    <a:uFillTx/>
                    <a:latin typeface="Calibri"/>
                    <a:ea typeface="+mn-ea"/>
                    <a:cs typeface="+mn-cs"/>
                  </a:rPr>
                  <a:t>n1</a:t>
                </a:r>
                <a:endParaRPr kumimoji="0" lang="en-US" sz="1800" b="0" i="0" u="none" strike="noStrike" kern="1200" cap="none" spc="0" normalizeH="0" baseline="0" noProof="0" dirty="0">
                  <a:ln>
                    <a:noFill/>
                  </a:ln>
                  <a:solidFill>
                    <a:srgbClr val="660066"/>
                  </a:solidFill>
                  <a:effectLst/>
                  <a:uLnTx/>
                  <a:uFillTx/>
                  <a:latin typeface="Calibri"/>
                  <a:ea typeface="+mn-ea"/>
                  <a:cs typeface="+mn-cs"/>
                </a:endParaRPr>
              </a:p>
            </p:txBody>
          </p:sp>
          <p:sp>
            <p:nvSpPr>
              <p:cNvPr id="42" name="Text Box 47"/>
              <p:cNvSpPr txBox="1">
                <a:spLocks noChangeArrowheads="1"/>
              </p:cNvSpPr>
              <p:nvPr/>
            </p:nvSpPr>
            <p:spPr bwMode="auto">
              <a:xfrm>
                <a:off x="731" y="960"/>
                <a:ext cx="385"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a:t>
                </a:r>
                <a:r>
                  <a:rPr kumimoji="0" lang="en-US" sz="2400" b="0" i="0" u="none" strike="noStrike" kern="1200" cap="none" spc="0" normalizeH="0" baseline="-25000" noProof="0" dirty="0">
                    <a:ln>
                      <a:noFill/>
                    </a:ln>
                    <a:solidFill>
                      <a:srgbClr val="660066"/>
                    </a:solidFill>
                    <a:effectLst/>
                    <a:uLnTx/>
                    <a:uFillTx/>
                    <a:latin typeface="Calibri"/>
                    <a:ea typeface="+mn-ea"/>
                    <a:cs typeface="+mn-cs"/>
                  </a:rPr>
                  <a:t>n2</a:t>
                </a:r>
                <a:endParaRPr kumimoji="0" lang="en-US" sz="1800" b="0" i="0" u="none" strike="noStrike" kern="1200" cap="none" spc="0" normalizeH="0" baseline="0" noProof="0" dirty="0">
                  <a:ln>
                    <a:noFill/>
                  </a:ln>
                  <a:solidFill>
                    <a:srgbClr val="660066"/>
                  </a:solidFill>
                  <a:effectLst/>
                  <a:uLnTx/>
                  <a:uFillTx/>
                  <a:latin typeface="Calibri"/>
                  <a:ea typeface="+mn-ea"/>
                  <a:cs typeface="+mn-cs"/>
                </a:endParaRPr>
              </a:p>
            </p:txBody>
          </p:sp>
          <p:sp>
            <p:nvSpPr>
              <p:cNvPr id="43" name="Text Box 48"/>
              <p:cNvSpPr txBox="1">
                <a:spLocks noChangeArrowheads="1"/>
              </p:cNvSpPr>
              <p:nvPr/>
            </p:nvSpPr>
            <p:spPr bwMode="auto">
              <a:xfrm>
                <a:off x="1094" y="1007"/>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t>
                </a:r>
              </a:p>
            </p:txBody>
          </p:sp>
          <p:sp>
            <p:nvSpPr>
              <p:cNvPr id="44" name="Text Box 49"/>
              <p:cNvSpPr txBox="1">
                <a:spLocks noChangeArrowheads="1"/>
              </p:cNvSpPr>
              <p:nvPr/>
            </p:nvSpPr>
            <p:spPr bwMode="auto">
              <a:xfrm>
                <a:off x="1380" y="960"/>
                <a:ext cx="383" cy="244"/>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alibri"/>
                    <a:ea typeface="+mn-ea"/>
                    <a:cs typeface="+mn-cs"/>
                  </a:rPr>
                  <a:t>a</a:t>
                </a:r>
                <a:r>
                  <a:rPr kumimoji="0" lang="en-US" sz="2400" b="0" i="0" u="none" strike="noStrike" kern="1200" cap="none" spc="0" normalizeH="0" baseline="-25000" noProof="0" dirty="0" err="1">
                    <a:ln>
                      <a:noFill/>
                    </a:ln>
                    <a:solidFill>
                      <a:srgbClr val="000000"/>
                    </a:solidFill>
                    <a:effectLst/>
                    <a:uLnTx/>
                    <a:uFillTx/>
                    <a:latin typeface="Calibri"/>
                    <a:ea typeface="+mn-ea"/>
                    <a:cs typeface="+mn-cs"/>
                  </a:rPr>
                  <a:t>nn</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grpSp>
        <p:sp>
          <p:nvSpPr>
            <p:cNvPr id="16" name="AutoShape 87"/>
            <p:cNvSpPr>
              <a:spLocks noChangeArrowheads="1"/>
            </p:cNvSpPr>
            <p:nvPr/>
          </p:nvSpPr>
          <p:spPr bwMode="auto">
            <a:xfrm>
              <a:off x="1481138" y="1113919"/>
              <a:ext cx="2295525" cy="1934081"/>
            </a:xfrm>
            <a:prstGeom prst="bracketPair">
              <a:avLst>
                <a:gd name="adj" fmla="val 7162"/>
              </a:avLst>
            </a:prstGeom>
            <a:noFill/>
            <a:ln w="19050">
              <a:solidFill>
                <a:srgbClr val="000000"/>
              </a:solidFill>
              <a:round/>
              <a:headEnd/>
              <a:tailEnd/>
            </a:ln>
            <a:effectLst/>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500" b="0" i="0" u="none" strike="noStrike" kern="1200" cap="none" spc="0" normalizeH="0" baseline="0" noProof="0" dirty="0">
                <a:ln>
                  <a:noFill/>
                </a:ln>
                <a:solidFill>
                  <a:srgbClr val="000000"/>
                </a:solidFill>
                <a:effectLst/>
                <a:uLnTx/>
                <a:uFillTx/>
                <a:latin typeface="Calibri"/>
                <a:ea typeface="+mn-ea"/>
                <a:cs typeface="+mn-cs"/>
              </a:endParaRPr>
            </a:p>
          </p:txBody>
        </p:sp>
        <p:grpSp>
          <p:nvGrpSpPr>
            <p:cNvPr id="8" name="Group 30"/>
            <p:cNvGrpSpPr>
              <a:grpSpLocks/>
            </p:cNvGrpSpPr>
            <p:nvPr/>
          </p:nvGrpSpPr>
          <p:grpSpPr bwMode="auto">
            <a:xfrm>
              <a:off x="5475288" y="1173169"/>
              <a:ext cx="2173290" cy="481013"/>
              <a:chOff x="396" y="960"/>
              <a:chExt cx="1369" cy="303"/>
            </a:xfrm>
          </p:grpSpPr>
          <p:sp>
            <p:nvSpPr>
              <p:cNvPr id="37" name="Text Box 31"/>
              <p:cNvSpPr txBox="1">
                <a:spLocks noChangeArrowheads="1"/>
              </p:cNvSpPr>
              <p:nvPr/>
            </p:nvSpPr>
            <p:spPr bwMode="auto">
              <a:xfrm>
                <a:off x="396" y="960"/>
                <a:ext cx="387" cy="244"/>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a</a:t>
                </a:r>
                <a:r>
                  <a:rPr kumimoji="0" lang="en-US" sz="2400" b="0" i="0" u="none" strike="noStrike" kern="1200" cap="none" spc="0" normalizeH="0" baseline="-25000" noProof="0" dirty="0">
                    <a:ln>
                      <a:noFill/>
                    </a:ln>
                    <a:solidFill>
                      <a:srgbClr val="000000"/>
                    </a:solidFill>
                    <a:effectLst/>
                    <a:uLnTx/>
                    <a:uFillTx/>
                    <a:latin typeface="Calibri"/>
                    <a:ea typeface="+mn-ea"/>
                    <a:cs typeface="+mn-cs"/>
                  </a:rPr>
                  <a:t>11</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8" name="Text Box 32"/>
              <p:cNvSpPr txBox="1">
                <a:spLocks noChangeArrowheads="1"/>
              </p:cNvSpPr>
              <p:nvPr/>
            </p:nvSpPr>
            <p:spPr bwMode="auto">
              <a:xfrm>
                <a:off x="731" y="960"/>
                <a:ext cx="387"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a:t>
                </a:r>
                <a:r>
                  <a:rPr kumimoji="0" lang="en-US" sz="2400" b="0" i="0" u="none" strike="noStrike" kern="1200" cap="none" spc="0" normalizeH="0" baseline="-25000" noProof="0" dirty="0">
                    <a:ln>
                      <a:noFill/>
                    </a:ln>
                    <a:solidFill>
                      <a:srgbClr val="660066"/>
                    </a:solidFill>
                    <a:effectLst/>
                    <a:uLnTx/>
                    <a:uFillTx/>
                    <a:latin typeface="Calibri"/>
                    <a:ea typeface="+mn-ea"/>
                    <a:cs typeface="+mn-cs"/>
                  </a:rPr>
                  <a:t>21</a:t>
                </a:r>
                <a:endParaRPr kumimoji="0" lang="en-US" sz="1800" b="0" i="0" u="none" strike="noStrike" kern="1200" cap="none" spc="0" normalizeH="0" baseline="0" noProof="0" dirty="0">
                  <a:ln>
                    <a:noFill/>
                  </a:ln>
                  <a:solidFill>
                    <a:srgbClr val="660066"/>
                  </a:solidFill>
                  <a:effectLst/>
                  <a:uLnTx/>
                  <a:uFillTx/>
                  <a:latin typeface="Calibri"/>
                  <a:ea typeface="+mn-ea"/>
                  <a:cs typeface="+mn-cs"/>
                </a:endParaRPr>
              </a:p>
            </p:txBody>
          </p:sp>
          <p:sp>
            <p:nvSpPr>
              <p:cNvPr id="39" name="Text Box 33"/>
              <p:cNvSpPr txBox="1">
                <a:spLocks noChangeArrowheads="1"/>
              </p:cNvSpPr>
              <p:nvPr/>
            </p:nvSpPr>
            <p:spPr bwMode="auto">
              <a:xfrm>
                <a:off x="1094" y="1007"/>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t>
                </a:r>
              </a:p>
            </p:txBody>
          </p:sp>
          <p:sp>
            <p:nvSpPr>
              <p:cNvPr id="40" name="Text Box 34"/>
              <p:cNvSpPr txBox="1">
                <a:spLocks noChangeArrowheads="1"/>
              </p:cNvSpPr>
              <p:nvPr/>
            </p:nvSpPr>
            <p:spPr bwMode="auto">
              <a:xfrm>
                <a:off x="1380" y="960"/>
                <a:ext cx="385"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a:t>
                </a:r>
                <a:r>
                  <a:rPr kumimoji="0" lang="en-US" sz="2400" b="0" i="0" u="none" strike="noStrike" kern="1200" cap="none" spc="0" normalizeH="0" baseline="-25000" noProof="0" dirty="0">
                    <a:ln>
                      <a:noFill/>
                    </a:ln>
                    <a:solidFill>
                      <a:srgbClr val="660066"/>
                    </a:solidFill>
                    <a:effectLst/>
                    <a:uLnTx/>
                    <a:uFillTx/>
                    <a:latin typeface="Calibri"/>
                    <a:ea typeface="+mn-ea"/>
                    <a:cs typeface="+mn-cs"/>
                  </a:rPr>
                  <a:t>n1</a:t>
                </a:r>
                <a:endParaRPr kumimoji="0" lang="en-US" sz="1800" b="0" i="0" u="none" strike="noStrike" kern="1200" cap="none" spc="0" normalizeH="0" baseline="0" noProof="0" dirty="0">
                  <a:ln>
                    <a:noFill/>
                  </a:ln>
                  <a:solidFill>
                    <a:srgbClr val="660066"/>
                  </a:solidFill>
                  <a:effectLst/>
                  <a:uLnTx/>
                  <a:uFillTx/>
                  <a:latin typeface="Calibri"/>
                  <a:ea typeface="+mn-ea"/>
                  <a:cs typeface="+mn-cs"/>
                </a:endParaRPr>
              </a:p>
            </p:txBody>
          </p:sp>
        </p:grpSp>
        <p:grpSp>
          <p:nvGrpSpPr>
            <p:cNvPr id="9" name="Group 35"/>
            <p:cNvGrpSpPr>
              <a:grpSpLocks/>
            </p:cNvGrpSpPr>
            <p:nvPr/>
          </p:nvGrpSpPr>
          <p:grpSpPr bwMode="auto">
            <a:xfrm>
              <a:off x="5475288" y="1668997"/>
              <a:ext cx="2173290" cy="481013"/>
              <a:chOff x="396" y="960"/>
              <a:chExt cx="1369" cy="303"/>
            </a:xfrm>
          </p:grpSpPr>
          <p:sp>
            <p:nvSpPr>
              <p:cNvPr id="33" name="Text Box 36"/>
              <p:cNvSpPr txBox="1">
                <a:spLocks noChangeArrowheads="1"/>
              </p:cNvSpPr>
              <p:nvPr/>
            </p:nvSpPr>
            <p:spPr bwMode="auto">
              <a:xfrm>
                <a:off x="396" y="960"/>
                <a:ext cx="387"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a:t>
                </a:r>
                <a:r>
                  <a:rPr kumimoji="0" lang="en-US" sz="2400" b="0" i="0" u="none" strike="noStrike" kern="1200" cap="none" spc="0" normalizeH="0" baseline="-25000" noProof="0" dirty="0">
                    <a:ln>
                      <a:noFill/>
                    </a:ln>
                    <a:solidFill>
                      <a:srgbClr val="9BBB59"/>
                    </a:solidFill>
                    <a:effectLst/>
                    <a:uLnTx/>
                    <a:uFillTx/>
                    <a:latin typeface="Calibri"/>
                    <a:ea typeface="+mn-ea"/>
                    <a:cs typeface="+mn-cs"/>
                  </a:rPr>
                  <a:t>12</a:t>
                </a: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sp>
            <p:nvSpPr>
              <p:cNvPr id="34" name="Text Box 37"/>
              <p:cNvSpPr txBox="1">
                <a:spLocks noChangeArrowheads="1"/>
              </p:cNvSpPr>
              <p:nvPr/>
            </p:nvSpPr>
            <p:spPr bwMode="auto">
              <a:xfrm>
                <a:off x="731" y="960"/>
                <a:ext cx="387" cy="244"/>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a</a:t>
                </a:r>
                <a:r>
                  <a:rPr kumimoji="0" lang="en-US" sz="2400" b="0" i="0" u="none" strike="noStrike" kern="1200" cap="none" spc="0" normalizeH="0" baseline="-25000" noProof="0" dirty="0">
                    <a:ln>
                      <a:noFill/>
                    </a:ln>
                    <a:solidFill>
                      <a:srgbClr val="000000"/>
                    </a:solidFill>
                    <a:effectLst/>
                    <a:uLnTx/>
                    <a:uFillTx/>
                    <a:latin typeface="Calibri"/>
                    <a:ea typeface="+mn-ea"/>
                    <a:cs typeface="+mn-cs"/>
                  </a:rPr>
                  <a:t>22</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5" name="Text Box 38"/>
              <p:cNvSpPr txBox="1">
                <a:spLocks noChangeArrowheads="1"/>
              </p:cNvSpPr>
              <p:nvPr/>
            </p:nvSpPr>
            <p:spPr bwMode="auto">
              <a:xfrm>
                <a:off x="1094" y="1007"/>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t>
                </a:r>
              </a:p>
            </p:txBody>
          </p:sp>
          <p:sp>
            <p:nvSpPr>
              <p:cNvPr id="36" name="Text Box 39"/>
              <p:cNvSpPr txBox="1">
                <a:spLocks noChangeArrowheads="1"/>
              </p:cNvSpPr>
              <p:nvPr/>
            </p:nvSpPr>
            <p:spPr bwMode="auto">
              <a:xfrm>
                <a:off x="1380" y="960"/>
                <a:ext cx="385"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rPr>
                  <a:t>a</a:t>
                </a:r>
                <a:r>
                  <a:rPr kumimoji="0" lang="en-US" sz="2400" b="0" i="0" u="none" strike="noStrike" kern="1200" cap="none" spc="0" normalizeH="0" baseline="-25000" noProof="0" dirty="0">
                    <a:ln>
                      <a:noFill/>
                    </a:ln>
                    <a:solidFill>
                      <a:srgbClr val="660066"/>
                    </a:solidFill>
                    <a:effectLst/>
                    <a:uLnTx/>
                    <a:uFillTx/>
                    <a:latin typeface="Calibri"/>
                    <a:ea typeface="+mn-ea"/>
                    <a:cs typeface="+mn-cs"/>
                  </a:rPr>
                  <a:t>n2</a:t>
                </a:r>
                <a:endParaRPr kumimoji="0" lang="en-US" sz="1800" b="0" i="0" u="none" strike="noStrike" kern="1200" cap="none" spc="0" normalizeH="0" baseline="0" noProof="0" dirty="0">
                  <a:ln>
                    <a:noFill/>
                  </a:ln>
                  <a:solidFill>
                    <a:srgbClr val="660066"/>
                  </a:solidFill>
                  <a:effectLst/>
                  <a:uLnTx/>
                  <a:uFillTx/>
                  <a:latin typeface="Calibri"/>
                  <a:ea typeface="+mn-ea"/>
                  <a:cs typeface="+mn-cs"/>
                </a:endParaRPr>
              </a:p>
            </p:txBody>
          </p:sp>
        </p:grpSp>
        <p:grpSp>
          <p:nvGrpSpPr>
            <p:cNvPr id="10" name="Group 40"/>
            <p:cNvGrpSpPr>
              <a:grpSpLocks/>
            </p:cNvGrpSpPr>
            <p:nvPr/>
          </p:nvGrpSpPr>
          <p:grpSpPr bwMode="auto">
            <a:xfrm>
              <a:off x="5583239" y="2164821"/>
              <a:ext cx="1978027" cy="406400"/>
              <a:chOff x="464" y="1528"/>
              <a:chExt cx="1246" cy="256"/>
            </a:xfrm>
          </p:grpSpPr>
          <p:sp>
            <p:nvSpPr>
              <p:cNvPr id="29" name="Text Box 41"/>
              <p:cNvSpPr txBox="1">
                <a:spLocks noChangeArrowheads="1"/>
              </p:cNvSpPr>
              <p:nvPr/>
            </p:nvSpPr>
            <p:spPr bwMode="auto">
              <a:xfrm>
                <a:off x="464" y="1528"/>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sym typeface="Times New Roman" pitchFamily="18" charset="0"/>
                  </a:rPr>
                  <a:t>⋮</a:t>
                </a:r>
              </a:p>
            </p:txBody>
          </p:sp>
          <p:sp>
            <p:nvSpPr>
              <p:cNvPr id="30" name="Text Box 42"/>
              <p:cNvSpPr txBox="1">
                <a:spLocks noChangeArrowheads="1"/>
              </p:cNvSpPr>
              <p:nvPr/>
            </p:nvSpPr>
            <p:spPr bwMode="auto">
              <a:xfrm>
                <a:off x="799" y="1528"/>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sym typeface="Times New Roman" pitchFamily="18" charset="0"/>
                  </a:rPr>
                  <a:t>⋮</a:t>
                </a:r>
              </a:p>
            </p:txBody>
          </p:sp>
          <p:sp>
            <p:nvSpPr>
              <p:cNvPr id="31" name="Text Box 43"/>
              <p:cNvSpPr txBox="1">
                <a:spLocks noChangeArrowheads="1"/>
              </p:cNvSpPr>
              <p:nvPr/>
            </p:nvSpPr>
            <p:spPr bwMode="auto">
              <a:xfrm>
                <a:off x="1094" y="1528"/>
                <a:ext cx="271" cy="244"/>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a:t>
                </a:r>
              </a:p>
            </p:txBody>
          </p:sp>
          <p:sp>
            <p:nvSpPr>
              <p:cNvPr id="32" name="Text Box 44"/>
              <p:cNvSpPr txBox="1">
                <a:spLocks noChangeArrowheads="1"/>
              </p:cNvSpPr>
              <p:nvPr/>
            </p:nvSpPr>
            <p:spPr bwMode="auto">
              <a:xfrm>
                <a:off x="1439" y="1528"/>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60066"/>
                    </a:solidFill>
                    <a:effectLst/>
                    <a:uLnTx/>
                    <a:uFillTx/>
                    <a:latin typeface="Calibri"/>
                    <a:ea typeface="+mn-ea"/>
                    <a:cs typeface="+mn-cs"/>
                    <a:sym typeface="Times New Roman" pitchFamily="18" charset="0"/>
                  </a:rPr>
                  <a:t>⋮</a:t>
                </a:r>
              </a:p>
            </p:txBody>
          </p:sp>
        </p:grpSp>
        <p:grpSp>
          <p:nvGrpSpPr>
            <p:cNvPr id="14" name="Group 45"/>
            <p:cNvGrpSpPr>
              <a:grpSpLocks/>
            </p:cNvGrpSpPr>
            <p:nvPr/>
          </p:nvGrpSpPr>
          <p:grpSpPr bwMode="auto">
            <a:xfrm>
              <a:off x="5475288" y="2586042"/>
              <a:ext cx="2170115" cy="481013"/>
              <a:chOff x="396" y="960"/>
              <a:chExt cx="1367" cy="303"/>
            </a:xfrm>
          </p:grpSpPr>
          <p:sp>
            <p:nvSpPr>
              <p:cNvPr id="25" name="Text Box 46"/>
              <p:cNvSpPr txBox="1">
                <a:spLocks noChangeArrowheads="1"/>
              </p:cNvSpPr>
              <p:nvPr/>
            </p:nvSpPr>
            <p:spPr bwMode="auto">
              <a:xfrm>
                <a:off x="396" y="960"/>
                <a:ext cx="385"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a:t>
                </a:r>
                <a:r>
                  <a:rPr kumimoji="0" lang="en-US" sz="2400" b="0" i="0" u="none" strike="noStrike" kern="1200" cap="none" spc="0" normalizeH="0" baseline="-25000" noProof="0" dirty="0">
                    <a:ln>
                      <a:noFill/>
                    </a:ln>
                    <a:solidFill>
                      <a:srgbClr val="9BBB59"/>
                    </a:solidFill>
                    <a:effectLst/>
                    <a:uLnTx/>
                    <a:uFillTx/>
                    <a:latin typeface="Calibri"/>
                    <a:ea typeface="+mn-ea"/>
                    <a:cs typeface="+mn-cs"/>
                  </a:rPr>
                  <a:t>1n</a:t>
                </a: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sp>
            <p:nvSpPr>
              <p:cNvPr id="26" name="Text Box 47"/>
              <p:cNvSpPr txBox="1">
                <a:spLocks noChangeArrowheads="1"/>
              </p:cNvSpPr>
              <p:nvPr/>
            </p:nvSpPr>
            <p:spPr bwMode="auto">
              <a:xfrm>
                <a:off x="731" y="960"/>
                <a:ext cx="385"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a:t>
                </a:r>
                <a:r>
                  <a:rPr kumimoji="0" lang="en-US" sz="2400" b="0" i="0" u="none" strike="noStrike" kern="1200" cap="none" spc="0" normalizeH="0" baseline="-25000" noProof="0" dirty="0">
                    <a:ln>
                      <a:noFill/>
                    </a:ln>
                    <a:solidFill>
                      <a:srgbClr val="9BBB59"/>
                    </a:solidFill>
                    <a:effectLst/>
                    <a:uLnTx/>
                    <a:uFillTx/>
                    <a:latin typeface="Calibri"/>
                    <a:ea typeface="+mn-ea"/>
                    <a:cs typeface="+mn-cs"/>
                  </a:rPr>
                  <a:t>2n</a:t>
                </a:r>
                <a:endParaRPr kumimoji="0" lang="en-US" sz="1800" b="0" i="0" u="none" strike="noStrike" kern="1200" cap="none" spc="0" normalizeH="0" baseline="0" noProof="0" dirty="0">
                  <a:ln>
                    <a:noFill/>
                  </a:ln>
                  <a:solidFill>
                    <a:srgbClr val="9BBB59"/>
                  </a:solidFill>
                  <a:effectLst/>
                  <a:uLnTx/>
                  <a:uFillTx/>
                  <a:latin typeface="Calibri"/>
                  <a:ea typeface="+mn-ea"/>
                  <a:cs typeface="+mn-cs"/>
                </a:endParaRPr>
              </a:p>
            </p:txBody>
          </p:sp>
          <p:sp>
            <p:nvSpPr>
              <p:cNvPr id="27" name="Text Box 48"/>
              <p:cNvSpPr txBox="1">
                <a:spLocks noChangeArrowheads="1"/>
              </p:cNvSpPr>
              <p:nvPr/>
            </p:nvSpPr>
            <p:spPr bwMode="auto">
              <a:xfrm>
                <a:off x="1094" y="1007"/>
                <a:ext cx="271" cy="256"/>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BBB59"/>
                    </a:solidFill>
                    <a:effectLst/>
                    <a:uLnTx/>
                    <a:uFillTx/>
                    <a:latin typeface="Calibri"/>
                    <a:ea typeface="+mn-ea"/>
                    <a:cs typeface="+mn-cs"/>
                  </a:rPr>
                  <a:t>⋯</a:t>
                </a:r>
              </a:p>
            </p:txBody>
          </p:sp>
          <p:sp>
            <p:nvSpPr>
              <p:cNvPr id="28" name="Text Box 49"/>
              <p:cNvSpPr txBox="1">
                <a:spLocks noChangeArrowheads="1"/>
              </p:cNvSpPr>
              <p:nvPr/>
            </p:nvSpPr>
            <p:spPr bwMode="auto">
              <a:xfrm>
                <a:off x="1380" y="960"/>
                <a:ext cx="383" cy="244"/>
              </a:xfrm>
              <a:prstGeom prst="rect">
                <a:avLst/>
              </a:prstGeom>
              <a:noFill/>
              <a:ln w="50800">
                <a:noFill/>
                <a:miter lim="800000"/>
                <a:headEnd/>
                <a:tailEnd/>
              </a:ln>
              <a:effectLst/>
            </p:spPr>
            <p:txBody>
              <a:bodyPr wrap="none">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alibri"/>
                    <a:ea typeface="+mn-ea"/>
                    <a:cs typeface="+mn-cs"/>
                  </a:rPr>
                  <a:t>a</a:t>
                </a:r>
                <a:r>
                  <a:rPr kumimoji="0" lang="en-US" sz="2400" b="0" i="0" u="none" strike="noStrike" kern="1200" cap="none" spc="0" normalizeH="0" baseline="-25000" noProof="0" dirty="0" err="1">
                    <a:ln>
                      <a:noFill/>
                    </a:ln>
                    <a:solidFill>
                      <a:srgbClr val="000000"/>
                    </a:solidFill>
                    <a:effectLst/>
                    <a:uLnTx/>
                    <a:uFillTx/>
                    <a:latin typeface="Calibri"/>
                    <a:ea typeface="+mn-ea"/>
                    <a:cs typeface="+mn-cs"/>
                  </a:rPr>
                  <a:t>nn</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grpSp>
        <p:sp>
          <p:nvSpPr>
            <p:cNvPr id="21" name="AutoShape 87"/>
            <p:cNvSpPr>
              <a:spLocks noChangeArrowheads="1"/>
            </p:cNvSpPr>
            <p:nvPr/>
          </p:nvSpPr>
          <p:spPr bwMode="auto">
            <a:xfrm>
              <a:off x="5367338" y="1113919"/>
              <a:ext cx="2295525" cy="1934081"/>
            </a:xfrm>
            <a:prstGeom prst="bracketPair">
              <a:avLst>
                <a:gd name="adj" fmla="val 7162"/>
              </a:avLst>
            </a:prstGeom>
            <a:noFill/>
            <a:ln w="19050">
              <a:solidFill>
                <a:srgbClr val="000000"/>
              </a:solidFill>
              <a:round/>
              <a:headEnd/>
              <a:tailEnd/>
            </a:ln>
            <a:effectLst/>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500" b="0" i="0" u="none" strike="noStrike" kern="1200" cap="none" spc="0" normalizeH="0" baseline="0" noProof="0" dirty="0">
                <a:ln>
                  <a:noFill/>
                </a:ln>
                <a:solidFill>
                  <a:srgbClr val="000000"/>
                </a:solidFill>
                <a:effectLst/>
                <a:uLnTx/>
                <a:uFillTx/>
                <a:latin typeface="Calibri"/>
                <a:ea typeface="+mn-ea"/>
                <a:cs typeface="+mn-cs"/>
              </a:endParaRPr>
            </a:p>
          </p:txBody>
        </p:sp>
        <p:sp>
          <p:nvSpPr>
            <p:cNvPr id="22" name="Right Arrow 21"/>
            <p:cNvSpPr/>
            <p:nvPr/>
          </p:nvSpPr>
          <p:spPr>
            <a:xfrm>
              <a:off x="4148138" y="1738059"/>
              <a:ext cx="990600" cy="6858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 Box 76"/>
            <p:cNvSpPr txBox="1">
              <a:spLocks noChangeArrowheads="1"/>
            </p:cNvSpPr>
            <p:nvPr/>
          </p:nvSpPr>
          <p:spPr bwMode="auto">
            <a:xfrm>
              <a:off x="2394701" y="3146691"/>
              <a:ext cx="468398" cy="510909"/>
            </a:xfrm>
            <a:prstGeom prst="rect">
              <a:avLst/>
            </a:prstGeom>
            <a:noFill/>
            <a:ln w="50800">
              <a:noFill/>
              <a:miter lim="800000"/>
              <a:headEnd/>
              <a:tailEnd/>
            </a:ln>
            <a:effectLst/>
          </p:spPr>
          <p:txBody>
            <a:bodyPr wrap="none">
              <a:sp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Lucida Sans Unicode"/>
                  <a:ea typeface="+mn-ea"/>
                  <a:cs typeface="+mn-cs"/>
                </a:rPr>
                <a:t>A</a:t>
              </a:r>
              <a:endParaRPr kumimoji="0" lang="en-US" sz="1100" b="0" i="0" u="none" strike="noStrike" kern="0" cap="none" spc="0" normalizeH="0" baseline="0" noProof="0" dirty="0">
                <a:ln>
                  <a:noFill/>
                </a:ln>
                <a:solidFill>
                  <a:srgbClr val="000000"/>
                </a:solidFill>
                <a:effectLst/>
                <a:uLnTx/>
                <a:uFillTx/>
                <a:latin typeface="Lucida Sans Unicode"/>
                <a:ea typeface="+mn-ea"/>
                <a:cs typeface="+mn-cs"/>
              </a:endParaRPr>
            </a:p>
          </p:txBody>
        </p:sp>
        <p:sp>
          <p:nvSpPr>
            <p:cNvPr id="24" name="Text Box 76"/>
            <p:cNvSpPr txBox="1">
              <a:spLocks noChangeArrowheads="1"/>
            </p:cNvSpPr>
            <p:nvPr/>
          </p:nvSpPr>
          <p:spPr bwMode="auto">
            <a:xfrm>
              <a:off x="6194340" y="3146691"/>
              <a:ext cx="641521" cy="510909"/>
            </a:xfrm>
            <a:prstGeom prst="rect">
              <a:avLst/>
            </a:prstGeom>
            <a:noFill/>
            <a:ln w="50800">
              <a:noFill/>
              <a:miter lim="800000"/>
              <a:headEnd/>
              <a:tailEnd/>
            </a:ln>
            <a:effectLst/>
          </p:spPr>
          <p:txBody>
            <a:bodyPr wrap="none">
              <a:sp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Lucida Sans Unicode"/>
                  <a:ea typeface="+mn-ea"/>
                  <a:cs typeface="+mn-cs"/>
                </a:rPr>
                <a:t>A</a:t>
              </a:r>
              <a:r>
                <a:rPr kumimoji="0" lang="en-US" sz="3200" b="0" i="0" u="none" strike="noStrike" kern="0" cap="none" spc="0" normalizeH="0" baseline="30000" noProof="0" dirty="0">
                  <a:ln>
                    <a:noFill/>
                  </a:ln>
                  <a:solidFill>
                    <a:srgbClr val="000000"/>
                  </a:solidFill>
                  <a:effectLst/>
                  <a:uLnTx/>
                  <a:uFillTx/>
                  <a:latin typeface="Lucida Sans Unicode"/>
                  <a:ea typeface="+mn-ea"/>
                  <a:cs typeface="+mn-cs"/>
                </a:rPr>
                <a:t>T</a:t>
              </a:r>
              <a:endParaRPr kumimoji="0" lang="en-US" sz="1100" b="0" i="0" u="none" strike="noStrike" kern="0" cap="none" spc="0" normalizeH="0" baseline="30000" noProof="0" dirty="0">
                <a:ln>
                  <a:noFill/>
                </a:ln>
                <a:solidFill>
                  <a:srgbClr val="000000"/>
                </a:solidFill>
                <a:effectLst/>
                <a:uLnTx/>
                <a:uFillTx/>
                <a:latin typeface="Lucida Sans Unicode"/>
                <a:ea typeface="+mn-ea"/>
                <a:cs typeface="+mn-cs"/>
              </a:endParaRPr>
            </a:p>
          </p:txBody>
        </p:sp>
      </p:grpSp>
      <p:sp>
        <p:nvSpPr>
          <p:cNvPr id="57" name="Rectangle 56">
            <a:extLst>
              <a:ext uri="{FF2B5EF4-FFF2-40B4-BE49-F238E27FC236}">
                <a16:creationId xmlns:a16="http://schemas.microsoft.com/office/drawing/2014/main" id="{58C03FF4-4756-B743-BE0B-4828D338373D}"/>
              </a:ext>
            </a:extLst>
          </p:cNvPr>
          <p:cNvSpPr/>
          <p:nvPr/>
        </p:nvSpPr>
        <p:spPr>
          <a:xfrm>
            <a:off x="457200" y="5830709"/>
            <a:ext cx="8686800" cy="8771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err="1">
                <a:ln>
                  <a:noFill/>
                </a:ln>
                <a:solidFill>
                  <a:prstClr val="black"/>
                </a:solidFill>
                <a:effectLst/>
                <a:uLnTx/>
                <a:uFillTx/>
                <a:latin typeface="Helvetica"/>
                <a:ea typeface="+mn-ea"/>
                <a:cs typeface="Helvetica"/>
              </a:rPr>
              <a:t>Cilk</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 keywords </a:t>
            </a:r>
            <a:r>
              <a:rPr kumimoji="0" lang="en-US" sz="2400" b="0" i="0" u="none" strike="noStrike" kern="1200" cap="none" spc="0" normalizeH="0" baseline="0" noProof="0" dirty="0">
                <a:ln>
                  <a:noFill/>
                </a:ln>
                <a:solidFill>
                  <a:srgbClr val="FF0000"/>
                </a:solidFill>
                <a:effectLst/>
                <a:uLnTx/>
                <a:uFillTx/>
                <a:latin typeface="Helvetica"/>
                <a:ea typeface="+mn-ea"/>
                <a:cs typeface="Helvetica"/>
              </a:rPr>
              <a:t>grant permission </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for parallel execution.  They do not </a:t>
            </a:r>
            <a:r>
              <a:rPr kumimoji="0" lang="en-US" sz="2400" b="0" i="0" u="none" strike="noStrike" kern="1200" cap="none" spc="0" normalizeH="0" baseline="0" noProof="0" dirty="0">
                <a:ln>
                  <a:noFill/>
                </a:ln>
                <a:solidFill>
                  <a:srgbClr val="FF0000"/>
                </a:solidFill>
                <a:effectLst/>
                <a:uLnTx/>
                <a:uFillTx/>
                <a:latin typeface="Helvetica"/>
                <a:ea typeface="+mn-ea"/>
                <a:cs typeface="Helvetica"/>
              </a:rPr>
              <a:t>command</a:t>
            </a:r>
            <a:r>
              <a:rPr kumimoji="0" lang="en-US" sz="2400" b="0" i="0" u="none" strike="noStrike" kern="1200" cap="none" spc="600" normalizeH="0" baseline="0" noProof="0" dirty="0">
                <a:ln>
                  <a:noFill/>
                </a:ln>
                <a:solidFill>
                  <a:srgbClr val="FF0000"/>
                </a:solidFill>
                <a:effectLst/>
                <a:uLnTx/>
                <a:uFillTx/>
                <a:latin typeface="Helvetica"/>
                <a:ea typeface="+mn-ea"/>
                <a:cs typeface="Helvetica"/>
              </a:rPr>
              <a:t> </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parallel execution (</a:t>
            </a:r>
            <a:r>
              <a:rPr kumimoji="0" lang="en-US" sz="2400" b="1" i="1" u="none" strike="noStrike" kern="1200" cap="none" spc="0" normalizeH="0" baseline="0" noProof="0" dirty="0">
                <a:ln>
                  <a:noFill/>
                </a:ln>
                <a:solidFill>
                  <a:srgbClr val="660066"/>
                </a:solidFill>
                <a:effectLst/>
                <a:uLnTx/>
                <a:uFillTx/>
                <a:latin typeface="Helvetica"/>
                <a:ea typeface="+mn-ea"/>
                <a:cs typeface="Helvetica"/>
              </a:rPr>
              <a:t>processor oblivious</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a:t>
            </a:r>
          </a:p>
        </p:txBody>
      </p:sp>
      <p:sp>
        <p:nvSpPr>
          <p:cNvPr id="2" name="Slide Number Placeholder 1">
            <a:extLst>
              <a:ext uri="{FF2B5EF4-FFF2-40B4-BE49-F238E27FC236}">
                <a16:creationId xmlns:a16="http://schemas.microsoft.com/office/drawing/2014/main" id="{D9934488-81B4-374E-9175-6F71A2D9FD99}"/>
              </a:ext>
            </a:extLst>
          </p:cNvPr>
          <p:cNvSpPr>
            <a:spLocks noGrp="1"/>
          </p:cNvSpPr>
          <p:nvPr>
            <p:ph type="sldNum" sz="quarter" idx="12"/>
          </p:nvPr>
        </p:nvSpPr>
        <p:spPr/>
        <p:txBody>
          <a:bodyPr/>
          <a:lstStyle/>
          <a:p>
            <a:fld id="{B8C56D54-80CA-1040-8800-40C19FBCAC37}" type="slidenum">
              <a:rPr lang="en-US" smtClean="0"/>
              <a:t>10</a:t>
            </a:fld>
            <a:endParaRPr lang="en-US"/>
          </a:p>
        </p:txBody>
      </p:sp>
    </p:spTree>
    <p:extLst>
      <p:ext uri="{BB962C8B-B14F-4D97-AF65-F5344CB8AC3E}">
        <p14:creationId xmlns:p14="http://schemas.microsoft.com/office/powerpoint/2010/main" val="382273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a:bodyPr>
          <a:lstStyle/>
          <a:p>
            <a:r>
              <a:rPr lang="en-US" dirty="0"/>
              <a:t>Parallel Loops in Tapir</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100</a:t>
            </a:fld>
            <a:endParaRPr lang="en-US"/>
          </a:p>
        </p:txBody>
      </p:sp>
      <p:sp>
        <p:nvSpPr>
          <p:cNvPr id="6" name="Content Placeholder 5">
            <a:extLst>
              <a:ext uri="{FF2B5EF4-FFF2-40B4-BE49-F238E27FC236}">
                <a16:creationId xmlns:a16="http://schemas.microsoft.com/office/drawing/2014/main" id="{8C476CD3-2136-AE4D-9D5C-225C8D6607C3}"/>
              </a:ext>
            </a:extLst>
          </p:cNvPr>
          <p:cNvSpPr>
            <a:spLocks noGrp="1"/>
          </p:cNvSpPr>
          <p:nvPr>
            <p:ph idx="1"/>
          </p:nvPr>
        </p:nvSpPr>
        <p:spPr>
          <a:xfrm>
            <a:off x="266700" y="1168883"/>
            <a:ext cx="8521700" cy="1428857"/>
          </a:xfrm>
        </p:spPr>
        <p:txBody>
          <a:bodyPr/>
          <a:lstStyle/>
          <a:p>
            <a:pPr marL="0" indent="0">
              <a:buNone/>
            </a:pPr>
            <a:r>
              <a:rPr lang="en-US" dirty="0"/>
              <a:t>The </a:t>
            </a:r>
            <a:r>
              <a:rPr lang="en-US" dirty="0" err="1">
                <a:solidFill>
                  <a:srgbClr val="9900F8"/>
                </a:solidFill>
                <a:latin typeface="Consolas" panose="020B0609020204030204" pitchFamily="49" charset="0"/>
                <a:cs typeface="Consolas" panose="020B0609020204030204" pitchFamily="49" charset="0"/>
              </a:rPr>
              <a:t>parfor</a:t>
            </a:r>
            <a:r>
              <a:rPr lang="en-US" dirty="0"/>
              <a:t> implementation was made by </a:t>
            </a:r>
            <a:r>
              <a:rPr lang="en-US" dirty="0">
                <a:solidFill>
                  <a:schemeClr val="tx2"/>
                </a:solidFill>
              </a:rPr>
              <a:t>copying</a:t>
            </a:r>
            <a:r>
              <a:rPr lang="en-US" dirty="0"/>
              <a:t> the implementation of </a:t>
            </a:r>
            <a:r>
              <a:rPr lang="en-US" dirty="0">
                <a:solidFill>
                  <a:srgbClr val="9900F8"/>
                </a:solidFill>
                <a:latin typeface="Consolas" panose="020B0609020204030204" pitchFamily="49" charset="0"/>
                <a:cs typeface="Consolas" panose="020B0609020204030204" pitchFamily="49" charset="0"/>
              </a:rPr>
              <a:t>for</a:t>
            </a:r>
            <a:r>
              <a:rPr lang="en-US" dirty="0"/>
              <a:t> and then </a:t>
            </a:r>
            <a:r>
              <a:rPr lang="en-US" dirty="0">
                <a:solidFill>
                  <a:schemeClr val="tx2"/>
                </a:solidFill>
              </a:rPr>
              <a:t>adding</a:t>
            </a:r>
            <a:r>
              <a:rPr lang="en-US" dirty="0"/>
              <a:t> Tapir instructions.</a:t>
            </a:r>
          </a:p>
          <a:p>
            <a:endParaRPr lang="en-US" dirty="0"/>
          </a:p>
        </p:txBody>
      </p:sp>
      <p:sp>
        <p:nvSpPr>
          <p:cNvPr id="13" name="Rectangle 12">
            <a:extLst>
              <a:ext uri="{FF2B5EF4-FFF2-40B4-BE49-F238E27FC236}">
                <a16:creationId xmlns:a16="http://schemas.microsoft.com/office/drawing/2014/main" id="{D6B42D7C-5038-BB4B-8A9E-30919BB2D2B3}"/>
              </a:ext>
            </a:extLst>
          </p:cNvPr>
          <p:cNvSpPr/>
          <p:nvPr/>
        </p:nvSpPr>
        <p:spPr>
          <a:xfrm>
            <a:off x="7435992" y="5050565"/>
            <a:ext cx="403818" cy="1115193"/>
          </a:xfrm>
          <a:prstGeom prst="rect">
            <a:avLst/>
          </a:prstGeom>
          <a:solidFill>
            <a:srgbClr val="FBF4E3"/>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r-IN" dirty="0">
              <a:solidFill>
                <a:prstClr val="black"/>
              </a:solidFill>
              <a:latin typeface="Consolas" charset="0"/>
              <a:ea typeface="Consolas" charset="0"/>
              <a:cs typeface="Consolas" charset="0"/>
            </a:endParaRPr>
          </a:p>
        </p:txBody>
      </p:sp>
      <p:sp>
        <p:nvSpPr>
          <p:cNvPr id="15" name="Rectangle 14">
            <a:extLst>
              <a:ext uri="{FF2B5EF4-FFF2-40B4-BE49-F238E27FC236}">
                <a16:creationId xmlns:a16="http://schemas.microsoft.com/office/drawing/2014/main" id="{FEC8439D-7051-8C4B-A0AA-99875D86B9C8}"/>
              </a:ext>
            </a:extLst>
          </p:cNvPr>
          <p:cNvSpPr/>
          <p:nvPr/>
        </p:nvSpPr>
        <p:spPr>
          <a:xfrm>
            <a:off x="5673738" y="4127407"/>
            <a:ext cx="403818" cy="360081"/>
          </a:xfrm>
          <a:prstGeom prst="rect">
            <a:avLst/>
          </a:prstGeom>
          <a:solidFill>
            <a:srgbClr val="FBF4E3"/>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r-IN" dirty="0">
              <a:solidFill>
                <a:prstClr val="black"/>
              </a:solidFill>
              <a:latin typeface="Consolas" charset="0"/>
              <a:ea typeface="Consolas" charset="0"/>
              <a:cs typeface="Consolas" charset="0"/>
            </a:endParaRPr>
          </a:p>
        </p:txBody>
      </p:sp>
      <p:cxnSp>
        <p:nvCxnSpPr>
          <p:cNvPr id="16" name="Straight Arrow Connector 15">
            <a:extLst>
              <a:ext uri="{FF2B5EF4-FFF2-40B4-BE49-F238E27FC236}">
                <a16:creationId xmlns:a16="http://schemas.microsoft.com/office/drawing/2014/main" id="{77FD0C76-9D6E-E74F-9060-CB1167C661A3}"/>
              </a:ext>
            </a:extLst>
          </p:cNvPr>
          <p:cNvCxnSpPr>
            <a:cxnSpLocks/>
            <a:stCxn id="19" idx="2"/>
            <a:endCxn id="29" idx="0"/>
          </p:cNvCxnSpPr>
          <p:nvPr/>
        </p:nvCxnSpPr>
        <p:spPr>
          <a:xfrm flipH="1">
            <a:off x="4248560" y="4462499"/>
            <a:ext cx="581684" cy="1734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18246B3-1269-3B4C-A73F-2615A1C50705}"/>
              </a:ext>
            </a:extLst>
          </p:cNvPr>
          <p:cNvCxnSpPr>
            <a:cxnSpLocks/>
            <a:endCxn id="29" idx="0"/>
          </p:cNvCxnSpPr>
          <p:nvPr/>
        </p:nvCxnSpPr>
        <p:spPr>
          <a:xfrm flipH="1" flipV="1">
            <a:off x="4248560" y="4635944"/>
            <a:ext cx="172006" cy="93321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4754CB-B8AC-6041-AEF6-9B0157CE0372}"/>
              </a:ext>
            </a:extLst>
          </p:cNvPr>
          <p:cNvSpPr/>
          <p:nvPr/>
        </p:nvSpPr>
        <p:spPr>
          <a:xfrm>
            <a:off x="5657314" y="5045954"/>
            <a:ext cx="2182496" cy="1120256"/>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i3</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err="1">
                <a:solidFill>
                  <a:srgbClr val="77351E"/>
                </a:solidFill>
                <a:latin typeface="Consolas" charset="0"/>
                <a:ea typeface="Consolas" charset="0"/>
                <a:cs typeface="Consolas" charset="0"/>
              </a:rPr>
              <a:t>i</a:t>
            </a:r>
            <a:endParaRPr lang="en-US" dirty="0">
              <a:solidFill>
                <a:srgbClr val="77351E"/>
              </a:solidFill>
              <a:latin typeface="Consolas" charset="0"/>
              <a:ea typeface="Consolas" charset="0"/>
              <a:cs typeface="Consolas" charset="0"/>
            </a:endParaRPr>
          </a:p>
          <a:p>
            <a:r>
              <a:rPr lang="en-US" dirty="0" err="1">
                <a:solidFill>
                  <a:srgbClr val="77351E"/>
                </a:solidFill>
                <a:latin typeface="Consolas" charset="0"/>
                <a:ea typeface="Consolas" charset="0"/>
                <a:cs typeface="Consolas" charset="0"/>
              </a:rPr>
              <a:t>next_i</a:t>
            </a:r>
            <a:r>
              <a:rPr lang="en-US" dirty="0">
                <a:solidFill>
                  <a:srgbClr val="632618"/>
                </a:solidFill>
                <a:latin typeface="Consolas" charset="0"/>
                <a:ea typeface="Consolas" charset="0"/>
                <a:cs typeface="Consolas" charset="0"/>
              </a:rPr>
              <a:t> =</a:t>
            </a:r>
            <a:r>
              <a:rPr lang="en-US" dirty="0">
                <a:solidFill>
                  <a:srgbClr val="77351E"/>
                </a:solidFill>
                <a:latin typeface="Consolas" charset="0"/>
                <a:ea typeface="Consolas" charset="0"/>
                <a:cs typeface="Consolas" charset="0"/>
              </a:rPr>
              <a:t> i3</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a:t>
            </a:r>
            <a:r>
              <a:rPr lang="en-US" dirty="0" err="1">
                <a:solidFill>
                  <a:srgbClr val="77351E"/>
                </a:solidFill>
                <a:latin typeface="Consolas" charset="0"/>
                <a:ea typeface="Consolas" charset="0"/>
                <a:cs typeface="Consolas" charset="0"/>
              </a:rPr>
              <a:t>i</a:t>
            </a:r>
            <a:endParaRPr lang="en-US" dirty="0">
              <a:solidFill>
                <a:srgbClr val="77351E"/>
              </a:solidFill>
              <a:latin typeface="Consolas" charset="0"/>
              <a:ea typeface="Consolas" charset="0"/>
              <a:cs typeface="Consolas" charset="0"/>
            </a:endParaRPr>
          </a:p>
          <a:p>
            <a:r>
              <a:rPr lang="en-US" dirty="0">
                <a:solidFill>
                  <a:srgbClr val="9900F8"/>
                </a:solidFill>
                <a:latin typeface="Consolas" charset="0"/>
                <a:ea typeface="Consolas" charset="0"/>
                <a:cs typeface="Consolas" charset="0"/>
              </a:rPr>
              <a:t>store </a:t>
            </a:r>
            <a:r>
              <a:rPr lang="en-US" dirty="0" err="1">
                <a:solidFill>
                  <a:srgbClr val="77351E"/>
                </a:solidFill>
                <a:latin typeface="Consolas" charset="0"/>
                <a:ea typeface="Consolas" charset="0"/>
                <a:cs typeface="Consolas" charset="0"/>
              </a:rPr>
              <a:t>i</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next_i</a:t>
            </a:r>
            <a:endParaRPr lang="en-US" dirty="0">
              <a:solidFill>
                <a:srgbClr val="632618"/>
              </a:solidFill>
              <a:latin typeface="Consolas" charset="0"/>
              <a:ea typeface="Consolas" charset="0"/>
              <a:cs typeface="Consolas" charset="0"/>
            </a:endParaRPr>
          </a:p>
          <a:p>
            <a:r>
              <a:rPr lang="en-US" dirty="0" err="1">
                <a:solidFill>
                  <a:srgbClr val="9C15F7"/>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pcond</a:t>
            </a:r>
            <a:endParaRPr lang="mr-IN" dirty="0">
              <a:solidFill>
                <a:prstClr val="black"/>
              </a:solidFill>
              <a:latin typeface="Consolas" charset="0"/>
              <a:ea typeface="Consolas" charset="0"/>
              <a:cs typeface="Consolas" charset="0"/>
            </a:endParaRPr>
          </a:p>
        </p:txBody>
      </p:sp>
      <p:sp>
        <p:nvSpPr>
          <p:cNvPr id="19" name="Rectangle 18">
            <a:extLst>
              <a:ext uri="{FF2B5EF4-FFF2-40B4-BE49-F238E27FC236}">
                <a16:creationId xmlns:a16="http://schemas.microsoft.com/office/drawing/2014/main" id="{4E1F4F46-B061-B443-9402-903B6A9EDB93}"/>
              </a:ext>
            </a:extLst>
          </p:cNvPr>
          <p:cNvSpPr/>
          <p:nvPr/>
        </p:nvSpPr>
        <p:spPr>
          <a:xfrm>
            <a:off x="3582594" y="4121364"/>
            <a:ext cx="2495299" cy="341135"/>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B0007"/>
                </a:solidFill>
                <a:latin typeface="Consolas" charset="0"/>
                <a:ea typeface="Consolas" charset="0"/>
                <a:cs typeface="Consolas" charset="0"/>
              </a:rPr>
              <a:t>detach</a:t>
            </a:r>
            <a:r>
              <a:rPr lang="en-US" dirty="0">
                <a:solidFill>
                  <a:srgbClr val="FB0007"/>
                </a:solidFill>
                <a:latin typeface="Consolas" charset="0"/>
                <a:ea typeface="Consolas" charset="0"/>
                <a:cs typeface="Consolas" charset="0"/>
              </a:rPr>
              <a:t> body, latch</a:t>
            </a:r>
            <a:endParaRPr lang="mr-IN" dirty="0">
              <a:solidFill>
                <a:prstClr val="black"/>
              </a:solidFill>
              <a:latin typeface="Consolas" charset="0"/>
              <a:ea typeface="Consolas" charset="0"/>
              <a:cs typeface="Consolas" charset="0"/>
            </a:endParaRPr>
          </a:p>
        </p:txBody>
      </p:sp>
      <p:sp>
        <p:nvSpPr>
          <p:cNvPr id="20" name="Rectangle 19">
            <a:extLst>
              <a:ext uri="{FF2B5EF4-FFF2-40B4-BE49-F238E27FC236}">
                <a16:creationId xmlns:a16="http://schemas.microsoft.com/office/drawing/2014/main" id="{CC49AA80-303F-B948-82D0-F88EE9DCDAA9}"/>
              </a:ext>
            </a:extLst>
          </p:cNvPr>
          <p:cNvSpPr/>
          <p:nvPr/>
        </p:nvSpPr>
        <p:spPr>
          <a:xfrm>
            <a:off x="7106212" y="6362134"/>
            <a:ext cx="1452258" cy="395814"/>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b="1" dirty="0" err="1">
                <a:solidFill>
                  <a:srgbClr val="FB0007"/>
                </a:solidFill>
                <a:latin typeface="Consolas" charset="0"/>
                <a:ea typeface="Consolas" charset="0"/>
                <a:cs typeface="Consolas" charset="0"/>
              </a:rPr>
              <a:t>sync</a:t>
            </a:r>
            <a:r>
              <a:rPr lang="da-DK" dirty="0">
                <a:solidFill>
                  <a:srgbClr val="FB0007"/>
                </a:solidFill>
                <a:latin typeface="Consolas" charset="0"/>
                <a:ea typeface="Consolas" charset="0"/>
                <a:cs typeface="Consolas" charset="0"/>
              </a:rPr>
              <a:t> </a:t>
            </a:r>
            <a:r>
              <a:rPr lang="da-DK" dirty="0" err="1">
                <a:solidFill>
                  <a:srgbClr val="FB0007"/>
                </a:solidFill>
                <a:latin typeface="Consolas" charset="0"/>
                <a:ea typeface="Consolas" charset="0"/>
                <a:cs typeface="Consolas" charset="0"/>
              </a:rPr>
              <a:t>after</a:t>
            </a:r>
            <a:endParaRPr lang="da-DK" dirty="0">
              <a:solidFill>
                <a:srgbClr val="FB0007"/>
              </a:solidFill>
              <a:latin typeface="Consolas" charset="0"/>
              <a:ea typeface="Consolas" charset="0"/>
              <a:cs typeface="Consolas" charset="0"/>
            </a:endParaRPr>
          </a:p>
        </p:txBody>
      </p:sp>
      <p:cxnSp>
        <p:nvCxnSpPr>
          <p:cNvPr id="21" name="Straight Arrow Connector 20">
            <a:extLst>
              <a:ext uri="{FF2B5EF4-FFF2-40B4-BE49-F238E27FC236}">
                <a16:creationId xmlns:a16="http://schemas.microsoft.com/office/drawing/2014/main" id="{3F691587-0DE7-B044-AAD8-65F0B5DFD642}"/>
              </a:ext>
            </a:extLst>
          </p:cNvPr>
          <p:cNvCxnSpPr>
            <a:cxnSpLocks/>
            <a:stCxn id="24" idx="2"/>
            <a:endCxn id="20" idx="0"/>
          </p:cNvCxnSpPr>
          <p:nvPr/>
        </p:nvCxnSpPr>
        <p:spPr>
          <a:xfrm rot="16200000" flipH="1">
            <a:off x="5771804" y="4301597"/>
            <a:ext cx="2414214" cy="1706859"/>
          </a:xfrm>
          <a:prstGeom prst="curvedConnector3">
            <a:avLst>
              <a:gd name="adj1" fmla="val 18334"/>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3">
            <a:extLst>
              <a:ext uri="{FF2B5EF4-FFF2-40B4-BE49-F238E27FC236}">
                <a16:creationId xmlns:a16="http://schemas.microsoft.com/office/drawing/2014/main" id="{DCBC4DD4-23D5-284B-810F-D58339BE6F2C}"/>
              </a:ext>
            </a:extLst>
          </p:cNvPr>
          <p:cNvCxnSpPr>
            <a:cxnSpLocks/>
            <a:stCxn id="18" idx="2"/>
            <a:endCxn id="24" idx="3"/>
          </p:cNvCxnSpPr>
          <p:nvPr/>
        </p:nvCxnSpPr>
        <p:spPr>
          <a:xfrm rot="5400000" flipH="1" flipV="1">
            <a:off x="6011205" y="4380413"/>
            <a:ext cx="2523153" cy="1048441"/>
          </a:xfrm>
          <a:prstGeom prst="curvedConnector4">
            <a:avLst>
              <a:gd name="adj1" fmla="val -9060"/>
              <a:gd name="adj2" fmla="val 125887"/>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3">
            <a:extLst>
              <a:ext uri="{FF2B5EF4-FFF2-40B4-BE49-F238E27FC236}">
                <a16:creationId xmlns:a16="http://schemas.microsoft.com/office/drawing/2014/main" id="{DB103E95-ADE0-E648-9A79-8B5FA9BEB032}"/>
              </a:ext>
            </a:extLst>
          </p:cNvPr>
          <p:cNvCxnSpPr>
            <a:cxnSpLocks/>
            <a:stCxn id="15" idx="2"/>
            <a:endCxn id="18" idx="0"/>
          </p:cNvCxnSpPr>
          <p:nvPr/>
        </p:nvCxnSpPr>
        <p:spPr>
          <a:xfrm>
            <a:off x="5875647" y="4487488"/>
            <a:ext cx="872915" cy="5584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F3565C-31EC-FB4D-96D3-0C4C3E15CE5F}"/>
              </a:ext>
            </a:extLst>
          </p:cNvPr>
          <p:cNvCxnSpPr>
            <a:cxnSpLocks/>
            <a:stCxn id="29" idx="2"/>
            <a:endCxn id="18" idx="0"/>
          </p:cNvCxnSpPr>
          <p:nvPr/>
        </p:nvCxnSpPr>
        <p:spPr>
          <a:xfrm rot="5400000" flipH="1" flipV="1">
            <a:off x="5236959" y="4057555"/>
            <a:ext cx="523203" cy="2500002"/>
          </a:xfrm>
          <a:prstGeom prst="curvedConnector5">
            <a:avLst>
              <a:gd name="adj1" fmla="val -43692"/>
              <a:gd name="adj2" fmla="val 48051"/>
              <a:gd name="adj3" fmla="val 14369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BD1A70-8F73-9646-9C3D-7DA63D725ADB}"/>
              </a:ext>
            </a:extLst>
          </p:cNvPr>
          <p:cNvCxnSpPr>
            <a:cxnSpLocks/>
            <a:stCxn id="24" idx="2"/>
            <a:endCxn id="19" idx="0"/>
          </p:cNvCxnSpPr>
          <p:nvPr/>
        </p:nvCxnSpPr>
        <p:spPr>
          <a:xfrm flipH="1">
            <a:off x="4830244" y="3947920"/>
            <a:ext cx="1295238" cy="17344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7B933C3-61D4-E242-9F47-F5909163F379}"/>
              </a:ext>
            </a:extLst>
          </p:cNvPr>
          <p:cNvSpPr/>
          <p:nvPr/>
        </p:nvSpPr>
        <p:spPr>
          <a:xfrm>
            <a:off x="3254748" y="4635944"/>
            <a:ext cx="1987624" cy="933213"/>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i2</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err="1">
                <a:solidFill>
                  <a:srgbClr val="77351E"/>
                </a:solidFill>
                <a:latin typeface="Consolas" charset="0"/>
                <a:ea typeface="Consolas" charset="0"/>
                <a:cs typeface="Consolas" charset="0"/>
              </a:rPr>
              <a:t>i</a:t>
            </a:r>
            <a:endParaRPr lang="en-US" dirty="0">
              <a:solidFill>
                <a:srgbClr val="632618"/>
              </a:solidFill>
              <a:latin typeface="Consolas" charset="0"/>
              <a:ea typeface="Consolas" charset="0"/>
              <a:cs typeface="Consolas" charset="0"/>
            </a:endParaRPr>
          </a:p>
          <a:p>
            <a:r>
              <a:rPr lang="en-US" dirty="0">
                <a:solidFill>
                  <a:srgbClr val="B88600"/>
                </a:solidFill>
                <a:latin typeface="Consolas" charset="0"/>
                <a:ea typeface="Consolas" charset="0"/>
                <a:cs typeface="Consolas" charset="0"/>
              </a:rPr>
              <a:t>@fib</a:t>
            </a:r>
            <a:r>
              <a:rPr lang="en-US" dirty="0">
                <a:solidFill>
                  <a:srgbClr val="632618"/>
                </a:solidFill>
                <a:latin typeface="Consolas" charset="0"/>
                <a:ea typeface="Consolas" charset="0"/>
                <a:cs typeface="Consolas" charset="0"/>
              </a:rPr>
              <a:t>(i2)</a:t>
            </a:r>
          </a:p>
          <a:p>
            <a:r>
              <a:rPr lang="en-US" b="1" dirty="0">
                <a:solidFill>
                  <a:srgbClr val="FB0007"/>
                </a:solidFill>
                <a:latin typeface="Consolas" charset="0"/>
                <a:ea typeface="Consolas" charset="0"/>
                <a:cs typeface="Consolas" charset="0"/>
              </a:rPr>
              <a:t>reattach</a:t>
            </a:r>
            <a:r>
              <a:rPr lang="en-US" dirty="0">
                <a:solidFill>
                  <a:srgbClr val="FB0007"/>
                </a:solidFill>
                <a:latin typeface="Consolas" charset="0"/>
                <a:ea typeface="Consolas" charset="0"/>
                <a:cs typeface="Consolas" charset="0"/>
              </a:rPr>
              <a:t> latch</a:t>
            </a:r>
            <a:endParaRPr lang="mr-IN" dirty="0">
              <a:solidFill>
                <a:prstClr val="black"/>
              </a:solidFill>
              <a:latin typeface="Consolas" charset="0"/>
              <a:ea typeface="Consolas" charset="0"/>
              <a:cs typeface="Consolas" charset="0"/>
            </a:endParaRPr>
          </a:p>
        </p:txBody>
      </p:sp>
      <p:sp>
        <p:nvSpPr>
          <p:cNvPr id="31" name="TextBox 30">
            <a:extLst>
              <a:ext uri="{FF2B5EF4-FFF2-40B4-BE49-F238E27FC236}">
                <a16:creationId xmlns:a16="http://schemas.microsoft.com/office/drawing/2014/main" id="{70E9FD57-39D6-344F-A356-6D7846179917}"/>
              </a:ext>
            </a:extLst>
          </p:cNvPr>
          <p:cNvSpPr txBox="1"/>
          <p:nvPr/>
        </p:nvSpPr>
        <p:spPr>
          <a:xfrm>
            <a:off x="1506071" y="2595877"/>
            <a:ext cx="2590596" cy="1200329"/>
          </a:xfrm>
          <a:prstGeom prst="rect">
            <a:avLst/>
          </a:prstGeom>
          <a:noFill/>
        </p:spPr>
        <p:txBody>
          <a:bodyPr wrap="square" rtlCol="0">
            <a:spAutoFit/>
          </a:bodyPr>
          <a:lstStyle/>
          <a:p>
            <a:r>
              <a:rPr lang="en-US" sz="2400" dirty="0">
                <a:solidFill>
                  <a:schemeClr val="accent2"/>
                </a:solidFill>
                <a:latin typeface="+mn-lt"/>
              </a:rPr>
              <a:t>Simplified CFG for unoptimized </a:t>
            </a:r>
            <a:r>
              <a:rPr lang="en-US" sz="2400" dirty="0" err="1">
                <a:solidFill>
                  <a:srgbClr val="77351E"/>
                </a:solidFill>
                <a:latin typeface="Consolas" panose="020B0609020204030204" pitchFamily="49" charset="0"/>
                <a:cs typeface="Consolas" panose="020B0609020204030204" pitchFamily="49" charset="0"/>
              </a:rPr>
              <a:t>fibloop</a:t>
            </a:r>
            <a:endParaRPr lang="en-US" sz="2400" dirty="0">
              <a:solidFill>
                <a:srgbClr val="77351E"/>
              </a:solidFill>
              <a:latin typeface="Consolas" panose="020B0609020204030204" pitchFamily="49" charset="0"/>
              <a:cs typeface="Consolas" panose="020B0609020204030204" pitchFamily="49" charset="0"/>
            </a:endParaRPr>
          </a:p>
        </p:txBody>
      </p:sp>
      <p:sp>
        <p:nvSpPr>
          <p:cNvPr id="104" name="TextBox 103">
            <a:extLst>
              <a:ext uri="{FF2B5EF4-FFF2-40B4-BE49-F238E27FC236}">
                <a16:creationId xmlns:a16="http://schemas.microsoft.com/office/drawing/2014/main" id="{2038A523-B44E-514E-B6FA-C56F0821C365}"/>
              </a:ext>
            </a:extLst>
          </p:cNvPr>
          <p:cNvSpPr txBox="1"/>
          <p:nvPr/>
        </p:nvSpPr>
        <p:spPr>
          <a:xfrm>
            <a:off x="4407120" y="2537332"/>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05" name="TextBox 104">
            <a:extLst>
              <a:ext uri="{FF2B5EF4-FFF2-40B4-BE49-F238E27FC236}">
                <a16:creationId xmlns:a16="http://schemas.microsoft.com/office/drawing/2014/main" id="{4EED4E60-4E44-BE46-A6F8-C50C12121FCE}"/>
              </a:ext>
            </a:extLst>
          </p:cNvPr>
          <p:cNvSpPr txBox="1"/>
          <p:nvPr/>
        </p:nvSpPr>
        <p:spPr>
          <a:xfrm>
            <a:off x="3563973" y="3332444"/>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pcond</a:t>
            </a:r>
            <a:endParaRPr lang="en-US" sz="2000" dirty="0">
              <a:solidFill>
                <a:srgbClr val="77351E"/>
              </a:solidFill>
              <a:latin typeface="Consolas" charset="0"/>
              <a:ea typeface="Consolas" charset="0"/>
              <a:cs typeface="Consolas" charset="0"/>
            </a:endParaRPr>
          </a:p>
        </p:txBody>
      </p:sp>
      <p:sp>
        <p:nvSpPr>
          <p:cNvPr id="106" name="TextBox 105">
            <a:extLst>
              <a:ext uri="{FF2B5EF4-FFF2-40B4-BE49-F238E27FC236}">
                <a16:creationId xmlns:a16="http://schemas.microsoft.com/office/drawing/2014/main" id="{2B64A950-CBCA-804E-B6B5-9E3D3E9746B6}"/>
              </a:ext>
            </a:extLst>
          </p:cNvPr>
          <p:cNvSpPr txBox="1"/>
          <p:nvPr/>
        </p:nvSpPr>
        <p:spPr>
          <a:xfrm>
            <a:off x="2701083" y="4102763"/>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ploop</a:t>
            </a:r>
            <a:endParaRPr lang="en-US" sz="2000" dirty="0">
              <a:solidFill>
                <a:srgbClr val="77351E"/>
              </a:solidFill>
              <a:latin typeface="Consolas" charset="0"/>
              <a:ea typeface="Consolas" charset="0"/>
              <a:cs typeface="Consolas" charset="0"/>
            </a:endParaRPr>
          </a:p>
        </p:txBody>
      </p:sp>
      <p:sp>
        <p:nvSpPr>
          <p:cNvPr id="107" name="TextBox 106">
            <a:extLst>
              <a:ext uri="{FF2B5EF4-FFF2-40B4-BE49-F238E27FC236}">
                <a16:creationId xmlns:a16="http://schemas.microsoft.com/office/drawing/2014/main" id="{654FD8FE-5D0F-E94D-9A8D-75B16D2E0F6E}"/>
              </a:ext>
            </a:extLst>
          </p:cNvPr>
          <p:cNvSpPr txBox="1"/>
          <p:nvPr/>
        </p:nvSpPr>
        <p:spPr>
          <a:xfrm>
            <a:off x="2505823" y="4635943"/>
            <a:ext cx="748924"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body</a:t>
            </a:r>
          </a:p>
        </p:txBody>
      </p:sp>
      <p:sp>
        <p:nvSpPr>
          <p:cNvPr id="108" name="TextBox 107">
            <a:extLst>
              <a:ext uri="{FF2B5EF4-FFF2-40B4-BE49-F238E27FC236}">
                <a16:creationId xmlns:a16="http://schemas.microsoft.com/office/drawing/2014/main" id="{F36F59AC-E2D6-E246-8C46-B6AB543D39F6}"/>
              </a:ext>
            </a:extLst>
          </p:cNvPr>
          <p:cNvSpPr txBox="1"/>
          <p:nvPr/>
        </p:nvSpPr>
        <p:spPr>
          <a:xfrm>
            <a:off x="4781481" y="5821986"/>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latch</a:t>
            </a:r>
          </a:p>
        </p:txBody>
      </p:sp>
      <p:sp>
        <p:nvSpPr>
          <p:cNvPr id="116" name="Rounded Rectangle 115">
            <a:extLst>
              <a:ext uri="{FF2B5EF4-FFF2-40B4-BE49-F238E27FC236}">
                <a16:creationId xmlns:a16="http://schemas.microsoft.com/office/drawing/2014/main" id="{4270A44C-D8B4-394C-8387-F544252FEC3A}"/>
              </a:ext>
            </a:extLst>
          </p:cNvPr>
          <p:cNvSpPr/>
          <p:nvPr/>
        </p:nvSpPr>
        <p:spPr>
          <a:xfrm>
            <a:off x="379770" y="4571846"/>
            <a:ext cx="2068089" cy="1200329"/>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cap="small" dirty="0">
                <a:solidFill>
                  <a:schemeClr val="tx2"/>
                </a:solidFill>
                <a:latin typeface="Lucida Sans Unicode" panose="020B0602030504020204" pitchFamily="34" charset="0"/>
                <a:cs typeface="Lucida Sans Unicode" panose="020B0602030504020204" pitchFamily="34" charset="0"/>
              </a:rPr>
              <a:t>Note:</a:t>
            </a:r>
            <a:r>
              <a:rPr lang="en-US" sz="2400" dirty="0">
                <a:solidFill>
                  <a:schemeClr val="tx1"/>
                </a:solidFill>
                <a:latin typeface="Lucida Sans Unicode" panose="020B0602030504020204" pitchFamily="34" charset="0"/>
                <a:cs typeface="Lucida Sans Unicode" panose="020B0602030504020204" pitchFamily="34" charset="0"/>
              </a:rPr>
              <a:t> Loop body is spawned.</a:t>
            </a:r>
          </a:p>
        </p:txBody>
      </p:sp>
      <p:cxnSp>
        <p:nvCxnSpPr>
          <p:cNvPr id="117" name="Curved Connector 116">
            <a:extLst>
              <a:ext uri="{FF2B5EF4-FFF2-40B4-BE49-F238E27FC236}">
                <a16:creationId xmlns:a16="http://schemas.microsoft.com/office/drawing/2014/main" id="{377EF356-38AE-5C4F-B940-654D18A08968}"/>
              </a:ext>
            </a:extLst>
          </p:cNvPr>
          <p:cNvCxnSpPr>
            <a:cxnSpLocks/>
            <a:stCxn id="116" idx="3"/>
            <a:endCxn id="29" idx="1"/>
          </p:cNvCxnSpPr>
          <p:nvPr/>
        </p:nvCxnSpPr>
        <p:spPr>
          <a:xfrm flipV="1">
            <a:off x="2447859" y="5102551"/>
            <a:ext cx="806889" cy="69460"/>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B0B5F079-211D-D743-AA60-A4DCCA334D6D}"/>
              </a:ext>
            </a:extLst>
          </p:cNvPr>
          <p:cNvSpPr txBox="1"/>
          <p:nvPr/>
        </p:nvSpPr>
        <p:spPr>
          <a:xfrm>
            <a:off x="6357288" y="6340849"/>
            <a:ext cx="748924"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33" name="Rectangle 32">
            <a:extLst>
              <a:ext uri="{FF2B5EF4-FFF2-40B4-BE49-F238E27FC236}">
                <a16:creationId xmlns:a16="http://schemas.microsoft.com/office/drawing/2014/main" id="{126AF2A5-868A-7041-BA3C-210A9B4FDF94}"/>
              </a:ext>
            </a:extLst>
          </p:cNvPr>
          <p:cNvSpPr/>
          <p:nvPr/>
        </p:nvSpPr>
        <p:spPr>
          <a:xfrm>
            <a:off x="3309146" y="4713110"/>
            <a:ext cx="1879072" cy="243094"/>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34" name="Rectangle 33">
            <a:extLst>
              <a:ext uri="{FF2B5EF4-FFF2-40B4-BE49-F238E27FC236}">
                <a16:creationId xmlns:a16="http://schemas.microsoft.com/office/drawing/2014/main" id="{E4BBF276-B28C-6E44-BF61-BA0CF9A9D868}"/>
              </a:ext>
            </a:extLst>
          </p:cNvPr>
          <p:cNvSpPr/>
          <p:nvPr/>
        </p:nvSpPr>
        <p:spPr>
          <a:xfrm>
            <a:off x="5705488" y="5576090"/>
            <a:ext cx="1972783" cy="356601"/>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35" name="Rounded Rectangle 34">
            <a:extLst>
              <a:ext uri="{FF2B5EF4-FFF2-40B4-BE49-F238E27FC236}">
                <a16:creationId xmlns:a16="http://schemas.microsoft.com/office/drawing/2014/main" id="{322AE024-8CFC-CC45-B7C1-7CA30DB00D7D}"/>
              </a:ext>
            </a:extLst>
          </p:cNvPr>
          <p:cNvSpPr/>
          <p:nvPr/>
        </p:nvSpPr>
        <p:spPr>
          <a:xfrm>
            <a:off x="2697497" y="5772175"/>
            <a:ext cx="1787146" cy="657820"/>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Race on </a:t>
            </a:r>
            <a:r>
              <a:rPr lang="en-US" sz="2400" dirty="0" err="1">
                <a:solidFill>
                  <a:srgbClr val="77351E"/>
                </a:solidFill>
                <a:latin typeface="Lucida Sans Unicode" panose="020B0602030504020204" pitchFamily="34" charset="0"/>
                <a:cs typeface="Lucida Sans Unicode" panose="020B0602030504020204" pitchFamily="34" charset="0"/>
              </a:rPr>
              <a:t>i</a:t>
            </a:r>
            <a:r>
              <a:rPr lang="en-US" sz="2400" dirty="0">
                <a:solidFill>
                  <a:schemeClr val="tx1"/>
                </a:solidFill>
                <a:latin typeface="Lucida Sans Unicode" panose="020B0602030504020204" pitchFamily="34" charset="0"/>
                <a:cs typeface="Lucida Sans Unicode" panose="020B0602030504020204" pitchFamily="34" charset="0"/>
              </a:rPr>
              <a:t>!</a:t>
            </a:r>
          </a:p>
        </p:txBody>
      </p:sp>
      <p:cxnSp>
        <p:nvCxnSpPr>
          <p:cNvPr id="36" name="Curved Connector 35">
            <a:extLst>
              <a:ext uri="{FF2B5EF4-FFF2-40B4-BE49-F238E27FC236}">
                <a16:creationId xmlns:a16="http://schemas.microsoft.com/office/drawing/2014/main" id="{9DAFAF2B-0796-9649-AE2B-EC0B8277B260}"/>
              </a:ext>
            </a:extLst>
          </p:cNvPr>
          <p:cNvCxnSpPr>
            <a:cxnSpLocks/>
            <a:stCxn id="35" idx="0"/>
            <a:endCxn id="33" idx="2"/>
          </p:cNvCxnSpPr>
          <p:nvPr/>
        </p:nvCxnSpPr>
        <p:spPr>
          <a:xfrm rot="5400000" flipH="1" flipV="1">
            <a:off x="3511891" y="5035384"/>
            <a:ext cx="815971" cy="657612"/>
          </a:xfrm>
          <a:prstGeom prst="curvedConnector3">
            <a:avLst>
              <a:gd name="adj1" fmla="val 50000"/>
            </a:avLst>
          </a:prstGeom>
          <a:ln w="50800">
            <a:solidFill>
              <a:schemeClr val="tx2">
                <a:alpha val="7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EED4D55F-0F07-D242-9387-8DDB393453C4}"/>
              </a:ext>
            </a:extLst>
          </p:cNvPr>
          <p:cNvCxnSpPr>
            <a:cxnSpLocks/>
            <a:stCxn id="35" idx="3"/>
            <a:endCxn id="34" idx="1"/>
          </p:cNvCxnSpPr>
          <p:nvPr/>
        </p:nvCxnSpPr>
        <p:spPr>
          <a:xfrm flipV="1">
            <a:off x="4484643" y="5754391"/>
            <a:ext cx="1220845" cy="346694"/>
          </a:xfrm>
          <a:prstGeom prst="curvedConnector3">
            <a:avLst>
              <a:gd name="adj1" fmla="val 50000"/>
            </a:avLst>
          </a:prstGeom>
          <a:ln w="50800">
            <a:solidFill>
              <a:schemeClr val="tx2">
                <a:alpha val="7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563A8D-5F03-E14B-A9E6-A2AFE9208092}"/>
              </a:ext>
            </a:extLst>
          </p:cNvPr>
          <p:cNvSpPr/>
          <p:nvPr/>
        </p:nvSpPr>
        <p:spPr>
          <a:xfrm>
            <a:off x="4453960" y="3338193"/>
            <a:ext cx="3343043" cy="609727"/>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i1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err="1">
                <a:solidFill>
                  <a:srgbClr val="77351E"/>
                </a:solidFill>
                <a:latin typeface="Consolas" charset="0"/>
                <a:ea typeface="Consolas" charset="0"/>
                <a:cs typeface="Consolas" charset="0"/>
              </a:rPr>
              <a:t>i</a:t>
            </a:r>
            <a:endParaRPr lang="en-US" dirty="0">
              <a:solidFill>
                <a:srgbClr val="9C15F7"/>
              </a:solidFill>
              <a:latin typeface="Consolas" charset="0"/>
              <a:ea typeface="Consolas" charset="0"/>
              <a:cs typeface="Consolas" charset="0"/>
            </a:endParaRPr>
          </a:p>
          <a:p>
            <a:r>
              <a:rPr lang="en-US" dirty="0" err="1">
                <a:solidFill>
                  <a:srgbClr val="9C15F7"/>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(i1 </a:t>
            </a:r>
            <a:r>
              <a:rPr lang="en-US" dirty="0">
                <a:solidFill>
                  <a:srgbClr val="404040"/>
                </a:solidFill>
                <a:latin typeface="Consolas" charset="0"/>
                <a:ea typeface="Consolas" charset="0"/>
                <a:cs typeface="Consolas" charset="0"/>
              </a:rPr>
              <a:t>&lt;</a:t>
            </a:r>
            <a:r>
              <a:rPr lang="en-US" dirty="0">
                <a:solidFill>
                  <a:srgbClr val="632618"/>
                </a:solidFill>
                <a:latin typeface="Consolas" charset="0"/>
                <a:ea typeface="Consolas" charset="0"/>
                <a:cs typeface="Consolas" charset="0"/>
              </a:rPr>
              <a:t> n), </a:t>
            </a:r>
            <a:r>
              <a:rPr lang="en-US" dirty="0" err="1">
                <a:solidFill>
                  <a:srgbClr val="632618"/>
                </a:solidFill>
                <a:latin typeface="Consolas" charset="0"/>
                <a:ea typeface="Consolas" charset="0"/>
                <a:cs typeface="Consolas" charset="0"/>
              </a:rPr>
              <a:t>ploop</a:t>
            </a:r>
            <a:r>
              <a:rPr lang="en-US" dirty="0">
                <a:solidFill>
                  <a:srgbClr val="632618"/>
                </a:solidFill>
                <a:latin typeface="Consolas" charset="0"/>
                <a:ea typeface="Consolas" charset="0"/>
                <a:cs typeface="Consolas" charset="0"/>
              </a:rPr>
              <a:t>, exit</a:t>
            </a:r>
            <a:endParaRPr lang="mr-IN" dirty="0">
              <a:solidFill>
                <a:prstClr val="black"/>
              </a:solidFill>
              <a:latin typeface="Consolas" charset="0"/>
              <a:ea typeface="Consolas" charset="0"/>
              <a:cs typeface="Consolas" charset="0"/>
            </a:endParaRPr>
          </a:p>
        </p:txBody>
      </p:sp>
      <p:cxnSp>
        <p:nvCxnSpPr>
          <p:cNvPr id="67" name="Straight Arrow Connector 66">
            <a:extLst>
              <a:ext uri="{FF2B5EF4-FFF2-40B4-BE49-F238E27FC236}">
                <a16:creationId xmlns:a16="http://schemas.microsoft.com/office/drawing/2014/main" id="{B11176A2-7C83-3E44-8072-ADF94B793BD6}"/>
              </a:ext>
            </a:extLst>
          </p:cNvPr>
          <p:cNvCxnSpPr>
            <a:cxnSpLocks/>
            <a:stCxn id="62" idx="2"/>
            <a:endCxn id="24" idx="0"/>
          </p:cNvCxnSpPr>
          <p:nvPr/>
        </p:nvCxnSpPr>
        <p:spPr>
          <a:xfrm flipH="1">
            <a:off x="6125482" y="3187304"/>
            <a:ext cx="182951" cy="15088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45EFA389-34F8-4D44-B430-9A67CCFDBBED}"/>
              </a:ext>
            </a:extLst>
          </p:cNvPr>
          <p:cNvSpPr/>
          <p:nvPr/>
        </p:nvSpPr>
        <p:spPr>
          <a:xfrm>
            <a:off x="5297107" y="2287471"/>
            <a:ext cx="2022652" cy="89983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p>
          <a:p>
            <a:r>
              <a:rPr lang="en-US" dirty="0">
                <a:solidFill>
                  <a:srgbClr val="9900F8"/>
                </a:solidFill>
                <a:latin typeface="Consolas" charset="0"/>
                <a:ea typeface="Consolas" charset="0"/>
                <a:cs typeface="Consolas" charset="0"/>
              </a:rPr>
              <a:t>store </a:t>
            </a:r>
            <a:r>
              <a:rPr lang="en-US" dirty="0" err="1">
                <a:solidFill>
                  <a:srgbClr val="77351E"/>
                </a:solidFill>
                <a:latin typeface="Consolas" charset="0"/>
                <a:ea typeface="Consolas" charset="0"/>
                <a:cs typeface="Consolas" charset="0"/>
              </a:rPr>
              <a:t>i</a:t>
            </a:r>
            <a:r>
              <a:rPr lang="en-US" dirty="0">
                <a:solidFill>
                  <a:srgbClr val="632618"/>
                </a:solidFill>
                <a:latin typeface="Consolas" charset="0"/>
                <a:ea typeface="Consolas" charset="0"/>
                <a:cs typeface="Consolas" charset="0"/>
              </a:rPr>
              <a:t>, 0</a:t>
            </a:r>
            <a:endParaRPr lang="en-US" dirty="0">
              <a:solidFill>
                <a:srgbClr val="689304"/>
              </a:solidFill>
              <a:latin typeface="Consolas" charset="0"/>
              <a:ea typeface="Consolas" charset="0"/>
              <a:cs typeface="Consolas" charset="0"/>
            </a:endParaRPr>
          </a:p>
          <a:p>
            <a:r>
              <a:rPr lang="en-US" dirty="0" err="1">
                <a:solidFill>
                  <a:srgbClr val="9C15F7"/>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pcond</a:t>
            </a:r>
            <a:endParaRPr lang="mr-IN" dirty="0">
              <a:solidFill>
                <a:prstClr val="black"/>
              </a:solidFill>
              <a:latin typeface="Consolas" charset="0"/>
              <a:ea typeface="Consolas" charset="0"/>
              <a:cs typeface="Consolas" charset="0"/>
            </a:endParaRPr>
          </a:p>
        </p:txBody>
      </p:sp>
    </p:spTree>
    <p:extLst>
      <p:ext uri="{BB962C8B-B14F-4D97-AF65-F5344CB8AC3E}">
        <p14:creationId xmlns:p14="http://schemas.microsoft.com/office/powerpoint/2010/main" val="125847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dissolve">
                                      <p:cBhvr>
                                        <p:cTn id="13" dur="500"/>
                                        <p:tgtEl>
                                          <p:spTgt spid="35"/>
                                        </p:tgtEl>
                                      </p:cBhvr>
                                    </p:animEffect>
                                  </p:childTnLst>
                                </p:cTn>
                              </p:par>
                              <p:par>
                                <p:cTn id="14" presetID="9"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dissolv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a:bodyPr>
          <a:lstStyle/>
          <a:p>
            <a:r>
              <a:rPr lang="en-US" dirty="0"/>
              <a:t>Fixing the Race</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101</a:t>
            </a:fld>
            <a:endParaRPr lang="en-US"/>
          </a:p>
        </p:txBody>
      </p:sp>
      <p:sp>
        <p:nvSpPr>
          <p:cNvPr id="6" name="Content Placeholder 5">
            <a:extLst>
              <a:ext uri="{FF2B5EF4-FFF2-40B4-BE49-F238E27FC236}">
                <a16:creationId xmlns:a16="http://schemas.microsoft.com/office/drawing/2014/main" id="{8C476CD3-2136-AE4D-9D5C-225C8D6607C3}"/>
              </a:ext>
            </a:extLst>
          </p:cNvPr>
          <p:cNvSpPr>
            <a:spLocks noGrp="1"/>
          </p:cNvSpPr>
          <p:nvPr>
            <p:ph idx="1"/>
          </p:nvPr>
        </p:nvSpPr>
        <p:spPr>
          <a:xfrm>
            <a:off x="266700" y="1168884"/>
            <a:ext cx="8521700" cy="521988"/>
          </a:xfrm>
        </p:spPr>
        <p:txBody>
          <a:bodyPr/>
          <a:lstStyle/>
          <a:p>
            <a:pPr marL="0" indent="0">
              <a:buNone/>
            </a:pPr>
            <a:r>
              <a:rPr lang="en-US" dirty="0"/>
              <a:t>Here is one way to fix the race:</a:t>
            </a:r>
          </a:p>
          <a:p>
            <a:endParaRPr lang="en-US" dirty="0"/>
          </a:p>
        </p:txBody>
      </p:sp>
      <p:sp>
        <p:nvSpPr>
          <p:cNvPr id="13" name="Rectangle 12">
            <a:extLst>
              <a:ext uri="{FF2B5EF4-FFF2-40B4-BE49-F238E27FC236}">
                <a16:creationId xmlns:a16="http://schemas.microsoft.com/office/drawing/2014/main" id="{D6B42D7C-5038-BB4B-8A9E-30919BB2D2B3}"/>
              </a:ext>
            </a:extLst>
          </p:cNvPr>
          <p:cNvSpPr/>
          <p:nvPr/>
        </p:nvSpPr>
        <p:spPr>
          <a:xfrm>
            <a:off x="7915815" y="4562679"/>
            <a:ext cx="403818" cy="1115193"/>
          </a:xfrm>
          <a:prstGeom prst="rect">
            <a:avLst/>
          </a:prstGeom>
          <a:solidFill>
            <a:srgbClr val="FBF4E3"/>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r-IN" dirty="0">
              <a:solidFill>
                <a:prstClr val="black"/>
              </a:solidFill>
              <a:latin typeface="Consolas" charset="0"/>
              <a:ea typeface="Consolas" charset="0"/>
              <a:cs typeface="Consolas" charset="0"/>
            </a:endParaRPr>
          </a:p>
        </p:txBody>
      </p:sp>
      <p:sp>
        <p:nvSpPr>
          <p:cNvPr id="15" name="Rectangle 14">
            <a:extLst>
              <a:ext uri="{FF2B5EF4-FFF2-40B4-BE49-F238E27FC236}">
                <a16:creationId xmlns:a16="http://schemas.microsoft.com/office/drawing/2014/main" id="{FEC8439D-7051-8C4B-A0AA-99875D86B9C8}"/>
              </a:ext>
            </a:extLst>
          </p:cNvPr>
          <p:cNvSpPr/>
          <p:nvPr/>
        </p:nvSpPr>
        <p:spPr>
          <a:xfrm>
            <a:off x="6153561" y="3639521"/>
            <a:ext cx="403818" cy="360081"/>
          </a:xfrm>
          <a:prstGeom prst="rect">
            <a:avLst/>
          </a:prstGeom>
          <a:solidFill>
            <a:srgbClr val="FBF4E3"/>
          </a:solidFill>
          <a:ln w="9525"/>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mr-IN" dirty="0">
              <a:solidFill>
                <a:prstClr val="black"/>
              </a:solidFill>
              <a:latin typeface="Consolas" charset="0"/>
              <a:ea typeface="Consolas" charset="0"/>
              <a:cs typeface="Consolas" charset="0"/>
            </a:endParaRPr>
          </a:p>
        </p:txBody>
      </p:sp>
      <p:cxnSp>
        <p:nvCxnSpPr>
          <p:cNvPr id="16" name="Straight Arrow Connector 15">
            <a:extLst>
              <a:ext uri="{FF2B5EF4-FFF2-40B4-BE49-F238E27FC236}">
                <a16:creationId xmlns:a16="http://schemas.microsoft.com/office/drawing/2014/main" id="{77FD0C76-9D6E-E74F-9060-CB1167C661A3}"/>
              </a:ext>
            </a:extLst>
          </p:cNvPr>
          <p:cNvCxnSpPr>
            <a:cxnSpLocks/>
            <a:stCxn id="19" idx="2"/>
            <a:endCxn id="29" idx="0"/>
          </p:cNvCxnSpPr>
          <p:nvPr/>
        </p:nvCxnSpPr>
        <p:spPr>
          <a:xfrm flipH="1">
            <a:off x="4070893" y="3974613"/>
            <a:ext cx="1239174" cy="2258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18246B3-1269-3B4C-A73F-2615A1C50705}"/>
              </a:ext>
            </a:extLst>
          </p:cNvPr>
          <p:cNvCxnSpPr>
            <a:cxnSpLocks/>
            <a:endCxn id="29" idx="0"/>
          </p:cNvCxnSpPr>
          <p:nvPr/>
        </p:nvCxnSpPr>
        <p:spPr>
          <a:xfrm flipH="1" flipV="1">
            <a:off x="4070893" y="4200487"/>
            <a:ext cx="631396" cy="93321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C4754CB-B8AC-6041-AEF6-9B0157CE0372}"/>
              </a:ext>
            </a:extLst>
          </p:cNvPr>
          <p:cNvSpPr/>
          <p:nvPr/>
        </p:nvSpPr>
        <p:spPr>
          <a:xfrm>
            <a:off x="6137137" y="4558068"/>
            <a:ext cx="2182496" cy="1120256"/>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i3</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err="1">
                <a:solidFill>
                  <a:srgbClr val="77351E"/>
                </a:solidFill>
                <a:latin typeface="Consolas" charset="0"/>
                <a:ea typeface="Consolas" charset="0"/>
                <a:cs typeface="Consolas" charset="0"/>
              </a:rPr>
              <a:t>i</a:t>
            </a:r>
            <a:endParaRPr lang="en-US" dirty="0">
              <a:solidFill>
                <a:srgbClr val="77351E"/>
              </a:solidFill>
              <a:latin typeface="Consolas" charset="0"/>
              <a:ea typeface="Consolas" charset="0"/>
              <a:cs typeface="Consolas" charset="0"/>
            </a:endParaRPr>
          </a:p>
          <a:p>
            <a:r>
              <a:rPr lang="en-US" dirty="0" err="1">
                <a:solidFill>
                  <a:srgbClr val="77351E"/>
                </a:solidFill>
                <a:latin typeface="Consolas" charset="0"/>
                <a:ea typeface="Consolas" charset="0"/>
                <a:cs typeface="Consolas" charset="0"/>
              </a:rPr>
              <a:t>next_i</a:t>
            </a:r>
            <a:r>
              <a:rPr lang="en-US" dirty="0">
                <a:solidFill>
                  <a:srgbClr val="632618"/>
                </a:solidFill>
                <a:latin typeface="Consolas" charset="0"/>
                <a:ea typeface="Consolas" charset="0"/>
                <a:cs typeface="Consolas" charset="0"/>
              </a:rPr>
              <a:t> =</a:t>
            </a:r>
            <a:r>
              <a:rPr lang="en-US" dirty="0">
                <a:solidFill>
                  <a:srgbClr val="77351E"/>
                </a:solidFill>
                <a:latin typeface="Consolas" charset="0"/>
                <a:ea typeface="Consolas" charset="0"/>
                <a:cs typeface="Consolas" charset="0"/>
              </a:rPr>
              <a:t> i3</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a:t>
            </a:r>
            <a:r>
              <a:rPr lang="en-US" dirty="0" err="1">
                <a:solidFill>
                  <a:srgbClr val="77351E"/>
                </a:solidFill>
                <a:latin typeface="Consolas" charset="0"/>
                <a:ea typeface="Consolas" charset="0"/>
                <a:cs typeface="Consolas" charset="0"/>
              </a:rPr>
              <a:t>i</a:t>
            </a:r>
            <a:endParaRPr lang="en-US" dirty="0">
              <a:solidFill>
                <a:srgbClr val="77351E"/>
              </a:solidFill>
              <a:latin typeface="Consolas" charset="0"/>
              <a:ea typeface="Consolas" charset="0"/>
              <a:cs typeface="Consolas" charset="0"/>
            </a:endParaRPr>
          </a:p>
          <a:p>
            <a:r>
              <a:rPr lang="en-US" dirty="0">
                <a:solidFill>
                  <a:srgbClr val="9900F8"/>
                </a:solidFill>
                <a:latin typeface="Consolas" charset="0"/>
                <a:ea typeface="Consolas" charset="0"/>
                <a:cs typeface="Consolas" charset="0"/>
              </a:rPr>
              <a:t>store </a:t>
            </a:r>
            <a:r>
              <a:rPr lang="en-US" dirty="0" err="1">
                <a:solidFill>
                  <a:srgbClr val="77351E"/>
                </a:solidFill>
                <a:latin typeface="Consolas" charset="0"/>
                <a:ea typeface="Consolas" charset="0"/>
                <a:cs typeface="Consolas" charset="0"/>
              </a:rPr>
              <a:t>i</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next_i</a:t>
            </a:r>
            <a:endParaRPr lang="en-US" dirty="0">
              <a:solidFill>
                <a:srgbClr val="632618"/>
              </a:solidFill>
              <a:latin typeface="Consolas" charset="0"/>
              <a:ea typeface="Consolas" charset="0"/>
              <a:cs typeface="Consolas" charset="0"/>
            </a:endParaRPr>
          </a:p>
          <a:p>
            <a:r>
              <a:rPr lang="en-US" dirty="0" err="1">
                <a:solidFill>
                  <a:srgbClr val="9C15F7"/>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pcond</a:t>
            </a:r>
            <a:endParaRPr lang="mr-IN" dirty="0">
              <a:solidFill>
                <a:prstClr val="black"/>
              </a:solidFill>
              <a:latin typeface="Consolas" charset="0"/>
              <a:ea typeface="Consolas" charset="0"/>
              <a:cs typeface="Consolas" charset="0"/>
            </a:endParaRPr>
          </a:p>
        </p:txBody>
      </p:sp>
      <p:sp>
        <p:nvSpPr>
          <p:cNvPr id="19" name="Rectangle 18">
            <a:extLst>
              <a:ext uri="{FF2B5EF4-FFF2-40B4-BE49-F238E27FC236}">
                <a16:creationId xmlns:a16="http://schemas.microsoft.com/office/drawing/2014/main" id="{4E1F4F46-B061-B443-9402-903B6A9EDB93}"/>
              </a:ext>
            </a:extLst>
          </p:cNvPr>
          <p:cNvSpPr/>
          <p:nvPr/>
        </p:nvSpPr>
        <p:spPr>
          <a:xfrm>
            <a:off x="4062417" y="3633478"/>
            <a:ext cx="2495299" cy="341135"/>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B0007"/>
                </a:solidFill>
                <a:latin typeface="Consolas" charset="0"/>
                <a:ea typeface="Consolas" charset="0"/>
                <a:cs typeface="Consolas" charset="0"/>
              </a:rPr>
              <a:t>detach</a:t>
            </a:r>
            <a:r>
              <a:rPr lang="en-US" dirty="0">
                <a:solidFill>
                  <a:srgbClr val="FB0007"/>
                </a:solidFill>
                <a:latin typeface="Consolas" charset="0"/>
                <a:ea typeface="Consolas" charset="0"/>
                <a:cs typeface="Consolas" charset="0"/>
              </a:rPr>
              <a:t> body, latch</a:t>
            </a:r>
            <a:endParaRPr lang="mr-IN" dirty="0">
              <a:solidFill>
                <a:prstClr val="black"/>
              </a:solidFill>
              <a:latin typeface="Consolas" charset="0"/>
              <a:ea typeface="Consolas" charset="0"/>
              <a:cs typeface="Consolas" charset="0"/>
            </a:endParaRPr>
          </a:p>
        </p:txBody>
      </p:sp>
      <p:sp>
        <p:nvSpPr>
          <p:cNvPr id="20" name="Rectangle 19">
            <a:extLst>
              <a:ext uri="{FF2B5EF4-FFF2-40B4-BE49-F238E27FC236}">
                <a16:creationId xmlns:a16="http://schemas.microsoft.com/office/drawing/2014/main" id="{CC49AA80-303F-B948-82D0-F88EE9DCDAA9}"/>
              </a:ext>
            </a:extLst>
          </p:cNvPr>
          <p:cNvSpPr/>
          <p:nvPr/>
        </p:nvSpPr>
        <p:spPr>
          <a:xfrm>
            <a:off x="7586035" y="5874248"/>
            <a:ext cx="1452258" cy="395814"/>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b="1" dirty="0" err="1">
                <a:solidFill>
                  <a:srgbClr val="FB0007"/>
                </a:solidFill>
                <a:latin typeface="Consolas" charset="0"/>
                <a:ea typeface="Consolas" charset="0"/>
                <a:cs typeface="Consolas" charset="0"/>
              </a:rPr>
              <a:t>sync</a:t>
            </a:r>
            <a:r>
              <a:rPr lang="da-DK" dirty="0">
                <a:solidFill>
                  <a:srgbClr val="FB0007"/>
                </a:solidFill>
                <a:latin typeface="Consolas" charset="0"/>
                <a:ea typeface="Consolas" charset="0"/>
                <a:cs typeface="Consolas" charset="0"/>
              </a:rPr>
              <a:t> </a:t>
            </a:r>
            <a:r>
              <a:rPr lang="da-DK" dirty="0" err="1">
                <a:solidFill>
                  <a:srgbClr val="FB0007"/>
                </a:solidFill>
                <a:latin typeface="Consolas" charset="0"/>
                <a:ea typeface="Consolas" charset="0"/>
                <a:cs typeface="Consolas" charset="0"/>
              </a:rPr>
              <a:t>after</a:t>
            </a:r>
            <a:endParaRPr lang="da-DK" dirty="0">
              <a:solidFill>
                <a:srgbClr val="FB0007"/>
              </a:solidFill>
              <a:latin typeface="Consolas" charset="0"/>
              <a:ea typeface="Consolas" charset="0"/>
              <a:cs typeface="Consolas" charset="0"/>
            </a:endParaRPr>
          </a:p>
        </p:txBody>
      </p:sp>
      <p:cxnSp>
        <p:nvCxnSpPr>
          <p:cNvPr id="21" name="Straight Arrow Connector 20">
            <a:extLst>
              <a:ext uri="{FF2B5EF4-FFF2-40B4-BE49-F238E27FC236}">
                <a16:creationId xmlns:a16="http://schemas.microsoft.com/office/drawing/2014/main" id="{3F691587-0DE7-B044-AAD8-65F0B5DFD642}"/>
              </a:ext>
            </a:extLst>
          </p:cNvPr>
          <p:cNvCxnSpPr>
            <a:cxnSpLocks/>
            <a:stCxn id="24" idx="2"/>
            <a:endCxn id="20" idx="0"/>
          </p:cNvCxnSpPr>
          <p:nvPr/>
        </p:nvCxnSpPr>
        <p:spPr>
          <a:xfrm rot="16200000" flipH="1">
            <a:off x="6251627" y="3813711"/>
            <a:ext cx="2414214" cy="1706859"/>
          </a:xfrm>
          <a:prstGeom prst="curvedConnector3">
            <a:avLst>
              <a:gd name="adj1" fmla="val 18334"/>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3">
            <a:extLst>
              <a:ext uri="{FF2B5EF4-FFF2-40B4-BE49-F238E27FC236}">
                <a16:creationId xmlns:a16="http://schemas.microsoft.com/office/drawing/2014/main" id="{DCBC4DD4-23D5-284B-810F-D58339BE6F2C}"/>
              </a:ext>
            </a:extLst>
          </p:cNvPr>
          <p:cNvCxnSpPr>
            <a:cxnSpLocks/>
            <a:stCxn id="18" idx="2"/>
            <a:endCxn id="24" idx="3"/>
          </p:cNvCxnSpPr>
          <p:nvPr/>
        </p:nvCxnSpPr>
        <p:spPr>
          <a:xfrm rot="5400000" flipH="1" flipV="1">
            <a:off x="6491028" y="3892527"/>
            <a:ext cx="2523153" cy="1048441"/>
          </a:xfrm>
          <a:prstGeom prst="curvedConnector4">
            <a:avLst>
              <a:gd name="adj1" fmla="val -9060"/>
              <a:gd name="adj2" fmla="val 125887"/>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3">
            <a:extLst>
              <a:ext uri="{FF2B5EF4-FFF2-40B4-BE49-F238E27FC236}">
                <a16:creationId xmlns:a16="http://schemas.microsoft.com/office/drawing/2014/main" id="{DB103E95-ADE0-E648-9A79-8B5FA9BEB032}"/>
              </a:ext>
            </a:extLst>
          </p:cNvPr>
          <p:cNvCxnSpPr>
            <a:cxnSpLocks/>
            <a:stCxn id="15" idx="2"/>
            <a:endCxn id="18" idx="0"/>
          </p:cNvCxnSpPr>
          <p:nvPr/>
        </p:nvCxnSpPr>
        <p:spPr>
          <a:xfrm>
            <a:off x="6355470" y="3999602"/>
            <a:ext cx="872915" cy="5584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F3565C-31EC-FB4D-96D3-0C4C3E15CE5F}"/>
              </a:ext>
            </a:extLst>
          </p:cNvPr>
          <p:cNvCxnSpPr>
            <a:cxnSpLocks/>
            <a:stCxn id="29" idx="2"/>
            <a:endCxn id="18" idx="0"/>
          </p:cNvCxnSpPr>
          <p:nvPr/>
        </p:nvCxnSpPr>
        <p:spPr>
          <a:xfrm rot="5400000" flipH="1" flipV="1">
            <a:off x="5063522" y="3565439"/>
            <a:ext cx="1172233" cy="3157492"/>
          </a:xfrm>
          <a:prstGeom prst="curvedConnector5">
            <a:avLst>
              <a:gd name="adj1" fmla="val -19501"/>
              <a:gd name="adj2" fmla="val 49950"/>
              <a:gd name="adj3" fmla="val 11950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BD1A70-8F73-9646-9C3D-7DA63D725ADB}"/>
              </a:ext>
            </a:extLst>
          </p:cNvPr>
          <p:cNvCxnSpPr>
            <a:cxnSpLocks/>
            <a:stCxn id="24" idx="2"/>
            <a:endCxn id="19" idx="0"/>
          </p:cNvCxnSpPr>
          <p:nvPr/>
        </p:nvCxnSpPr>
        <p:spPr>
          <a:xfrm flipH="1">
            <a:off x="5310067" y="3460034"/>
            <a:ext cx="1295238" cy="17344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7B933C3-61D4-E242-9F47-F5909163F379}"/>
              </a:ext>
            </a:extLst>
          </p:cNvPr>
          <p:cNvSpPr/>
          <p:nvPr/>
        </p:nvSpPr>
        <p:spPr>
          <a:xfrm>
            <a:off x="2982806" y="4200487"/>
            <a:ext cx="2176173" cy="1529814"/>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ii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ii</a:t>
            </a:r>
            <a:r>
              <a:rPr lang="en-US" dirty="0">
                <a:solidFill>
                  <a:srgbClr val="632618"/>
                </a:solidFill>
                <a:latin typeface="Consolas" charset="0"/>
                <a:ea typeface="Consolas" charset="0"/>
                <a:cs typeface="Consolas" charset="0"/>
              </a:rPr>
              <a:t>, i1</a:t>
            </a:r>
          </a:p>
          <a:p>
            <a:r>
              <a:rPr lang="en-US" dirty="0">
                <a:solidFill>
                  <a:srgbClr val="77351E"/>
                </a:solidFill>
                <a:latin typeface="Consolas" charset="0"/>
                <a:ea typeface="Consolas" charset="0"/>
                <a:cs typeface="Consolas" charset="0"/>
              </a:rPr>
              <a:t>i2</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ii</a:t>
            </a:r>
            <a:endParaRPr lang="en-US" dirty="0">
              <a:solidFill>
                <a:srgbClr val="632618"/>
              </a:solidFill>
              <a:latin typeface="Consolas" charset="0"/>
              <a:ea typeface="Consolas" charset="0"/>
              <a:cs typeface="Consolas" charset="0"/>
            </a:endParaRPr>
          </a:p>
          <a:p>
            <a:r>
              <a:rPr lang="en-US" dirty="0">
                <a:solidFill>
                  <a:srgbClr val="B88600"/>
                </a:solidFill>
                <a:latin typeface="Consolas" charset="0"/>
                <a:ea typeface="Consolas" charset="0"/>
                <a:cs typeface="Consolas" charset="0"/>
              </a:rPr>
              <a:t>@fib</a:t>
            </a:r>
            <a:r>
              <a:rPr lang="en-US" dirty="0">
                <a:solidFill>
                  <a:srgbClr val="632618"/>
                </a:solidFill>
                <a:latin typeface="Consolas" charset="0"/>
                <a:ea typeface="Consolas" charset="0"/>
                <a:cs typeface="Consolas" charset="0"/>
              </a:rPr>
              <a:t>(i2)</a:t>
            </a:r>
          </a:p>
          <a:p>
            <a:r>
              <a:rPr lang="en-US" b="1" dirty="0">
                <a:solidFill>
                  <a:srgbClr val="FB0007"/>
                </a:solidFill>
                <a:latin typeface="Consolas" charset="0"/>
                <a:ea typeface="Consolas" charset="0"/>
                <a:cs typeface="Consolas" charset="0"/>
              </a:rPr>
              <a:t>reattach</a:t>
            </a:r>
            <a:r>
              <a:rPr lang="en-US" dirty="0">
                <a:solidFill>
                  <a:srgbClr val="FB0007"/>
                </a:solidFill>
                <a:latin typeface="Consolas" charset="0"/>
                <a:ea typeface="Consolas" charset="0"/>
                <a:cs typeface="Consolas" charset="0"/>
              </a:rPr>
              <a:t> latch</a:t>
            </a:r>
            <a:endParaRPr lang="mr-IN" dirty="0">
              <a:solidFill>
                <a:prstClr val="black"/>
              </a:solidFill>
              <a:latin typeface="Consolas" charset="0"/>
              <a:ea typeface="Consolas" charset="0"/>
              <a:cs typeface="Consolas" charset="0"/>
            </a:endParaRPr>
          </a:p>
        </p:txBody>
      </p:sp>
      <p:sp>
        <p:nvSpPr>
          <p:cNvPr id="31" name="TextBox 30">
            <a:extLst>
              <a:ext uri="{FF2B5EF4-FFF2-40B4-BE49-F238E27FC236}">
                <a16:creationId xmlns:a16="http://schemas.microsoft.com/office/drawing/2014/main" id="{70E9FD57-39D6-344F-A356-6D7846179917}"/>
              </a:ext>
            </a:extLst>
          </p:cNvPr>
          <p:cNvSpPr txBox="1"/>
          <p:nvPr/>
        </p:nvSpPr>
        <p:spPr>
          <a:xfrm>
            <a:off x="1985894" y="2107991"/>
            <a:ext cx="2590596" cy="1200329"/>
          </a:xfrm>
          <a:prstGeom prst="rect">
            <a:avLst/>
          </a:prstGeom>
          <a:noFill/>
        </p:spPr>
        <p:txBody>
          <a:bodyPr wrap="square" rtlCol="0">
            <a:spAutoFit/>
          </a:bodyPr>
          <a:lstStyle/>
          <a:p>
            <a:r>
              <a:rPr lang="en-US" sz="2400" dirty="0">
                <a:solidFill>
                  <a:schemeClr val="accent2"/>
                </a:solidFill>
                <a:latin typeface="+mn-lt"/>
              </a:rPr>
              <a:t>Simplified CFG for unoptimized </a:t>
            </a:r>
            <a:r>
              <a:rPr lang="en-US" sz="2400" dirty="0" err="1">
                <a:solidFill>
                  <a:srgbClr val="77351E"/>
                </a:solidFill>
                <a:latin typeface="Consolas" panose="020B0609020204030204" pitchFamily="49" charset="0"/>
                <a:cs typeface="Consolas" panose="020B0609020204030204" pitchFamily="49" charset="0"/>
              </a:rPr>
              <a:t>fibloop</a:t>
            </a:r>
            <a:endParaRPr lang="en-US" sz="2400" dirty="0">
              <a:solidFill>
                <a:srgbClr val="77351E"/>
              </a:solidFill>
              <a:latin typeface="Consolas" panose="020B0609020204030204" pitchFamily="49" charset="0"/>
              <a:cs typeface="Consolas" panose="020B0609020204030204" pitchFamily="49" charset="0"/>
            </a:endParaRPr>
          </a:p>
        </p:txBody>
      </p:sp>
      <p:sp>
        <p:nvSpPr>
          <p:cNvPr id="104" name="TextBox 103">
            <a:extLst>
              <a:ext uri="{FF2B5EF4-FFF2-40B4-BE49-F238E27FC236}">
                <a16:creationId xmlns:a16="http://schemas.microsoft.com/office/drawing/2014/main" id="{2038A523-B44E-514E-B6FA-C56F0821C365}"/>
              </a:ext>
            </a:extLst>
          </p:cNvPr>
          <p:cNvSpPr txBox="1"/>
          <p:nvPr/>
        </p:nvSpPr>
        <p:spPr>
          <a:xfrm>
            <a:off x="4886943" y="2049446"/>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05" name="TextBox 104">
            <a:extLst>
              <a:ext uri="{FF2B5EF4-FFF2-40B4-BE49-F238E27FC236}">
                <a16:creationId xmlns:a16="http://schemas.microsoft.com/office/drawing/2014/main" id="{4EED4E60-4E44-BE46-A6F8-C50C12121FCE}"/>
              </a:ext>
            </a:extLst>
          </p:cNvPr>
          <p:cNvSpPr txBox="1"/>
          <p:nvPr/>
        </p:nvSpPr>
        <p:spPr>
          <a:xfrm>
            <a:off x="4043796" y="2844558"/>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pcond</a:t>
            </a:r>
            <a:endParaRPr lang="en-US" sz="2000" dirty="0">
              <a:solidFill>
                <a:srgbClr val="77351E"/>
              </a:solidFill>
              <a:latin typeface="Consolas" charset="0"/>
              <a:ea typeface="Consolas" charset="0"/>
              <a:cs typeface="Consolas" charset="0"/>
            </a:endParaRPr>
          </a:p>
        </p:txBody>
      </p:sp>
      <p:sp>
        <p:nvSpPr>
          <p:cNvPr id="106" name="TextBox 105">
            <a:extLst>
              <a:ext uri="{FF2B5EF4-FFF2-40B4-BE49-F238E27FC236}">
                <a16:creationId xmlns:a16="http://schemas.microsoft.com/office/drawing/2014/main" id="{2B64A950-CBCA-804E-B6B5-9E3D3E9746B6}"/>
              </a:ext>
            </a:extLst>
          </p:cNvPr>
          <p:cNvSpPr txBox="1"/>
          <p:nvPr/>
        </p:nvSpPr>
        <p:spPr>
          <a:xfrm>
            <a:off x="3180906" y="3614877"/>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ploop</a:t>
            </a:r>
            <a:endParaRPr lang="en-US" sz="2000" dirty="0">
              <a:solidFill>
                <a:srgbClr val="77351E"/>
              </a:solidFill>
              <a:latin typeface="Consolas" charset="0"/>
              <a:ea typeface="Consolas" charset="0"/>
              <a:cs typeface="Consolas" charset="0"/>
            </a:endParaRPr>
          </a:p>
        </p:txBody>
      </p:sp>
      <p:sp>
        <p:nvSpPr>
          <p:cNvPr id="107" name="TextBox 106">
            <a:extLst>
              <a:ext uri="{FF2B5EF4-FFF2-40B4-BE49-F238E27FC236}">
                <a16:creationId xmlns:a16="http://schemas.microsoft.com/office/drawing/2014/main" id="{654FD8FE-5D0F-E94D-9A8D-75B16D2E0F6E}"/>
              </a:ext>
            </a:extLst>
          </p:cNvPr>
          <p:cNvSpPr txBox="1"/>
          <p:nvPr/>
        </p:nvSpPr>
        <p:spPr>
          <a:xfrm>
            <a:off x="2233881" y="4200487"/>
            <a:ext cx="748924"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body</a:t>
            </a:r>
          </a:p>
        </p:txBody>
      </p:sp>
      <p:sp>
        <p:nvSpPr>
          <p:cNvPr id="108" name="TextBox 107">
            <a:extLst>
              <a:ext uri="{FF2B5EF4-FFF2-40B4-BE49-F238E27FC236}">
                <a16:creationId xmlns:a16="http://schemas.microsoft.com/office/drawing/2014/main" id="{F36F59AC-E2D6-E246-8C46-B6AB543D39F6}"/>
              </a:ext>
            </a:extLst>
          </p:cNvPr>
          <p:cNvSpPr txBox="1"/>
          <p:nvPr/>
        </p:nvSpPr>
        <p:spPr>
          <a:xfrm>
            <a:off x="5261304" y="5334100"/>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latch</a:t>
            </a:r>
          </a:p>
        </p:txBody>
      </p:sp>
      <p:sp>
        <p:nvSpPr>
          <p:cNvPr id="133" name="TextBox 132">
            <a:extLst>
              <a:ext uri="{FF2B5EF4-FFF2-40B4-BE49-F238E27FC236}">
                <a16:creationId xmlns:a16="http://schemas.microsoft.com/office/drawing/2014/main" id="{B0B5F079-211D-D743-AA60-A4DCCA334D6D}"/>
              </a:ext>
            </a:extLst>
          </p:cNvPr>
          <p:cNvSpPr txBox="1"/>
          <p:nvPr/>
        </p:nvSpPr>
        <p:spPr>
          <a:xfrm>
            <a:off x="6837111" y="5852963"/>
            <a:ext cx="748924"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24" name="Rectangle 23">
            <a:extLst>
              <a:ext uri="{FF2B5EF4-FFF2-40B4-BE49-F238E27FC236}">
                <a16:creationId xmlns:a16="http://schemas.microsoft.com/office/drawing/2014/main" id="{24563A8D-5F03-E14B-A9E6-A2AFE9208092}"/>
              </a:ext>
            </a:extLst>
          </p:cNvPr>
          <p:cNvSpPr/>
          <p:nvPr/>
        </p:nvSpPr>
        <p:spPr>
          <a:xfrm>
            <a:off x="4933783" y="2850307"/>
            <a:ext cx="3343043" cy="609727"/>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i1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err="1">
                <a:solidFill>
                  <a:srgbClr val="77351E"/>
                </a:solidFill>
                <a:latin typeface="Consolas" charset="0"/>
                <a:ea typeface="Consolas" charset="0"/>
                <a:cs typeface="Consolas" charset="0"/>
              </a:rPr>
              <a:t>i</a:t>
            </a:r>
            <a:endParaRPr lang="en-US" dirty="0">
              <a:solidFill>
                <a:srgbClr val="9C15F7"/>
              </a:solidFill>
              <a:latin typeface="Consolas" charset="0"/>
              <a:ea typeface="Consolas" charset="0"/>
              <a:cs typeface="Consolas" charset="0"/>
            </a:endParaRPr>
          </a:p>
          <a:p>
            <a:r>
              <a:rPr lang="en-US" dirty="0" err="1">
                <a:solidFill>
                  <a:srgbClr val="9C15F7"/>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(i1 </a:t>
            </a:r>
            <a:r>
              <a:rPr lang="en-US" dirty="0">
                <a:solidFill>
                  <a:srgbClr val="404040"/>
                </a:solidFill>
                <a:latin typeface="Consolas" charset="0"/>
                <a:ea typeface="Consolas" charset="0"/>
                <a:cs typeface="Consolas" charset="0"/>
              </a:rPr>
              <a:t>&lt;</a:t>
            </a:r>
            <a:r>
              <a:rPr lang="en-US" dirty="0">
                <a:solidFill>
                  <a:srgbClr val="632618"/>
                </a:solidFill>
                <a:latin typeface="Consolas" charset="0"/>
                <a:ea typeface="Consolas" charset="0"/>
                <a:cs typeface="Consolas" charset="0"/>
              </a:rPr>
              <a:t> n), </a:t>
            </a:r>
            <a:r>
              <a:rPr lang="en-US" dirty="0" err="1">
                <a:solidFill>
                  <a:srgbClr val="632618"/>
                </a:solidFill>
                <a:latin typeface="Consolas" charset="0"/>
                <a:ea typeface="Consolas" charset="0"/>
                <a:cs typeface="Consolas" charset="0"/>
              </a:rPr>
              <a:t>ploop</a:t>
            </a:r>
            <a:r>
              <a:rPr lang="en-US" dirty="0">
                <a:solidFill>
                  <a:srgbClr val="632618"/>
                </a:solidFill>
                <a:latin typeface="Consolas" charset="0"/>
                <a:ea typeface="Consolas" charset="0"/>
                <a:cs typeface="Consolas" charset="0"/>
              </a:rPr>
              <a:t>, exit</a:t>
            </a:r>
            <a:endParaRPr lang="mr-IN" dirty="0">
              <a:solidFill>
                <a:prstClr val="black"/>
              </a:solidFill>
              <a:latin typeface="Consolas" charset="0"/>
              <a:ea typeface="Consolas" charset="0"/>
              <a:cs typeface="Consolas" charset="0"/>
            </a:endParaRPr>
          </a:p>
        </p:txBody>
      </p:sp>
      <p:cxnSp>
        <p:nvCxnSpPr>
          <p:cNvPr id="67" name="Straight Arrow Connector 66">
            <a:extLst>
              <a:ext uri="{FF2B5EF4-FFF2-40B4-BE49-F238E27FC236}">
                <a16:creationId xmlns:a16="http://schemas.microsoft.com/office/drawing/2014/main" id="{B11176A2-7C83-3E44-8072-ADF94B793BD6}"/>
              </a:ext>
            </a:extLst>
          </p:cNvPr>
          <p:cNvCxnSpPr>
            <a:cxnSpLocks/>
            <a:stCxn id="62" idx="2"/>
            <a:endCxn id="24" idx="0"/>
          </p:cNvCxnSpPr>
          <p:nvPr/>
        </p:nvCxnSpPr>
        <p:spPr>
          <a:xfrm flipH="1">
            <a:off x="6605305" y="2699418"/>
            <a:ext cx="182951" cy="15088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45EFA389-34F8-4D44-B430-9A67CCFDBBED}"/>
              </a:ext>
            </a:extLst>
          </p:cNvPr>
          <p:cNvSpPr/>
          <p:nvPr/>
        </p:nvSpPr>
        <p:spPr>
          <a:xfrm>
            <a:off x="5776930" y="1799585"/>
            <a:ext cx="2022652" cy="89983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p>
          <a:p>
            <a:r>
              <a:rPr lang="en-US" dirty="0">
                <a:solidFill>
                  <a:srgbClr val="9900F8"/>
                </a:solidFill>
                <a:latin typeface="Consolas" charset="0"/>
                <a:ea typeface="Consolas" charset="0"/>
                <a:cs typeface="Consolas" charset="0"/>
              </a:rPr>
              <a:t>store </a:t>
            </a:r>
            <a:r>
              <a:rPr lang="en-US" dirty="0" err="1">
                <a:solidFill>
                  <a:srgbClr val="77351E"/>
                </a:solidFill>
                <a:latin typeface="Consolas" charset="0"/>
                <a:ea typeface="Consolas" charset="0"/>
                <a:cs typeface="Consolas" charset="0"/>
              </a:rPr>
              <a:t>i</a:t>
            </a:r>
            <a:r>
              <a:rPr lang="en-US" dirty="0">
                <a:solidFill>
                  <a:srgbClr val="632618"/>
                </a:solidFill>
                <a:latin typeface="Consolas" charset="0"/>
                <a:ea typeface="Consolas" charset="0"/>
                <a:cs typeface="Consolas" charset="0"/>
              </a:rPr>
              <a:t>, 0</a:t>
            </a:r>
            <a:endParaRPr lang="en-US" dirty="0">
              <a:solidFill>
                <a:srgbClr val="689304"/>
              </a:solidFill>
              <a:latin typeface="Consolas" charset="0"/>
              <a:ea typeface="Consolas" charset="0"/>
              <a:cs typeface="Consolas" charset="0"/>
            </a:endParaRPr>
          </a:p>
          <a:p>
            <a:r>
              <a:rPr lang="en-US" dirty="0" err="1">
                <a:solidFill>
                  <a:srgbClr val="9C15F7"/>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pcond</a:t>
            </a:r>
            <a:endParaRPr lang="mr-IN" dirty="0">
              <a:solidFill>
                <a:prstClr val="black"/>
              </a:solidFill>
              <a:latin typeface="Consolas" charset="0"/>
              <a:ea typeface="Consolas" charset="0"/>
              <a:cs typeface="Consolas" charset="0"/>
            </a:endParaRPr>
          </a:p>
        </p:txBody>
      </p:sp>
      <p:cxnSp>
        <p:nvCxnSpPr>
          <p:cNvPr id="52" name="Curved Connector 51">
            <a:extLst>
              <a:ext uri="{FF2B5EF4-FFF2-40B4-BE49-F238E27FC236}">
                <a16:creationId xmlns:a16="http://schemas.microsoft.com/office/drawing/2014/main" id="{0EF14FFB-B45E-F84F-85E4-4F7AF3725600}"/>
              </a:ext>
            </a:extLst>
          </p:cNvPr>
          <p:cNvCxnSpPr>
            <a:cxnSpLocks/>
            <a:stCxn id="46" idx="3"/>
            <a:endCxn id="57" idx="1"/>
          </p:cNvCxnSpPr>
          <p:nvPr/>
        </p:nvCxnSpPr>
        <p:spPr>
          <a:xfrm>
            <a:off x="2030344" y="4529707"/>
            <a:ext cx="1000048" cy="154836"/>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F5748D1-8BB0-4646-BB23-44F6E2EACB45}"/>
              </a:ext>
            </a:extLst>
          </p:cNvPr>
          <p:cNvSpPr/>
          <p:nvPr/>
        </p:nvSpPr>
        <p:spPr>
          <a:xfrm>
            <a:off x="3030392" y="4278835"/>
            <a:ext cx="2022965" cy="811416"/>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38" name="Rectangle 37">
            <a:extLst>
              <a:ext uri="{FF2B5EF4-FFF2-40B4-BE49-F238E27FC236}">
                <a16:creationId xmlns:a16="http://schemas.microsoft.com/office/drawing/2014/main" id="{280BD6AD-AE7A-8B49-8F29-BF76E8F2269E}"/>
              </a:ext>
            </a:extLst>
          </p:cNvPr>
          <p:cNvSpPr/>
          <p:nvPr/>
        </p:nvSpPr>
        <p:spPr>
          <a:xfrm>
            <a:off x="4975946" y="2899108"/>
            <a:ext cx="315130" cy="256062"/>
          </a:xfrm>
          <a:prstGeom prst="rect">
            <a:avLst/>
          </a:prstGeom>
          <a:solidFill>
            <a:srgbClr val="C00000">
              <a:alpha val="10000"/>
            </a:srgbClr>
          </a:solidFill>
          <a:ln w="19050">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42" name="Rectangle 41">
            <a:extLst>
              <a:ext uri="{FF2B5EF4-FFF2-40B4-BE49-F238E27FC236}">
                <a16:creationId xmlns:a16="http://schemas.microsoft.com/office/drawing/2014/main" id="{48470778-5A77-A842-ADB3-9D18647E9075}"/>
              </a:ext>
            </a:extLst>
          </p:cNvPr>
          <p:cNvSpPr/>
          <p:nvPr/>
        </p:nvSpPr>
        <p:spPr>
          <a:xfrm>
            <a:off x="4268300" y="4560761"/>
            <a:ext cx="315130" cy="256062"/>
          </a:xfrm>
          <a:prstGeom prst="rect">
            <a:avLst/>
          </a:prstGeom>
          <a:solidFill>
            <a:srgbClr val="C00000">
              <a:alpha val="10000"/>
            </a:srgbClr>
          </a:solidFill>
          <a:ln w="19050">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46" name="Rounded Rectangle 45">
            <a:extLst>
              <a:ext uri="{FF2B5EF4-FFF2-40B4-BE49-F238E27FC236}">
                <a16:creationId xmlns:a16="http://schemas.microsoft.com/office/drawing/2014/main" id="{C2784886-44AC-4044-9193-22D4DCCAE280}"/>
              </a:ext>
            </a:extLst>
          </p:cNvPr>
          <p:cNvSpPr/>
          <p:nvPr/>
        </p:nvSpPr>
        <p:spPr>
          <a:xfrm>
            <a:off x="326823" y="4014987"/>
            <a:ext cx="1703521" cy="1029440"/>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Modified code</a:t>
            </a:r>
          </a:p>
        </p:txBody>
      </p:sp>
      <p:sp>
        <p:nvSpPr>
          <p:cNvPr id="50" name="Rounded Rectangle 49">
            <a:extLst>
              <a:ext uri="{FF2B5EF4-FFF2-40B4-BE49-F238E27FC236}">
                <a16:creationId xmlns:a16="http://schemas.microsoft.com/office/drawing/2014/main" id="{662EEDE6-153E-8C4B-B0AA-849D9625C9F5}"/>
              </a:ext>
            </a:extLst>
          </p:cNvPr>
          <p:cNvSpPr/>
          <p:nvPr/>
        </p:nvSpPr>
        <p:spPr>
          <a:xfrm>
            <a:off x="78413" y="5302645"/>
            <a:ext cx="4175116" cy="1428360"/>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Tapir lowering ensures that </a:t>
            </a:r>
            <a:r>
              <a:rPr lang="en-US" sz="2400" dirty="0">
                <a:solidFill>
                  <a:srgbClr val="77351E"/>
                </a:solidFill>
                <a:latin typeface="Consolas" panose="020B0609020204030204" pitchFamily="49" charset="0"/>
                <a:cs typeface="Consolas" panose="020B0609020204030204" pitchFamily="49" charset="0"/>
              </a:rPr>
              <a:t>i1</a:t>
            </a:r>
            <a:r>
              <a:rPr lang="en-US" sz="2400" dirty="0">
                <a:solidFill>
                  <a:schemeClr val="tx1"/>
                </a:solidFill>
                <a:latin typeface="Lucida Sans Unicode" panose="020B0602030504020204" pitchFamily="34" charset="0"/>
                <a:cs typeface="Lucida Sans Unicode" panose="020B0602030504020204" pitchFamily="34" charset="0"/>
              </a:rPr>
              <a:t> is </a:t>
            </a:r>
            <a:r>
              <a:rPr lang="en-US" sz="2400" dirty="0">
                <a:solidFill>
                  <a:schemeClr val="accent6">
                    <a:lumMod val="50000"/>
                  </a:schemeClr>
                </a:solidFill>
                <a:latin typeface="Lucida Sans Unicode" panose="020B0602030504020204" pitchFamily="34" charset="0"/>
                <a:cs typeface="Lucida Sans Unicode" panose="020B0602030504020204" pitchFamily="34" charset="0"/>
              </a:rPr>
              <a:t>passed by value</a:t>
            </a:r>
            <a:r>
              <a:rPr lang="en-US" sz="2400" dirty="0">
                <a:solidFill>
                  <a:schemeClr val="tx1"/>
                </a:solidFill>
                <a:latin typeface="Lucida Sans Unicode" panose="020B0602030504020204" pitchFamily="34" charset="0"/>
                <a:cs typeface="Lucida Sans Unicode" panose="020B0602030504020204" pitchFamily="34" charset="0"/>
              </a:rPr>
              <a:t> to the outlined function.</a:t>
            </a:r>
          </a:p>
        </p:txBody>
      </p:sp>
      <p:cxnSp>
        <p:nvCxnSpPr>
          <p:cNvPr id="44" name="Curved Connector 43">
            <a:extLst>
              <a:ext uri="{FF2B5EF4-FFF2-40B4-BE49-F238E27FC236}">
                <a16:creationId xmlns:a16="http://schemas.microsoft.com/office/drawing/2014/main" id="{FF3C6DA2-195A-C544-8D44-E4B7DB24BF08}"/>
              </a:ext>
            </a:extLst>
          </p:cNvPr>
          <p:cNvCxnSpPr>
            <a:cxnSpLocks/>
            <a:stCxn id="50" idx="3"/>
            <a:endCxn id="42" idx="2"/>
          </p:cNvCxnSpPr>
          <p:nvPr/>
        </p:nvCxnSpPr>
        <p:spPr>
          <a:xfrm flipV="1">
            <a:off x="4253529" y="4816823"/>
            <a:ext cx="172336" cy="1200002"/>
          </a:xfrm>
          <a:prstGeom prst="curvedConnector2">
            <a:avLst/>
          </a:prstGeom>
          <a:ln w="50800">
            <a:solidFill>
              <a:schemeClr val="accent2">
                <a:alpha val="7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17510060-D836-D04A-A04A-01016F583691}"/>
              </a:ext>
            </a:extLst>
          </p:cNvPr>
          <p:cNvCxnSpPr>
            <a:cxnSpLocks/>
            <a:stCxn id="50" idx="0"/>
            <a:endCxn id="38" idx="1"/>
          </p:cNvCxnSpPr>
          <p:nvPr/>
        </p:nvCxnSpPr>
        <p:spPr>
          <a:xfrm rot="5400000" flipH="1" flipV="1">
            <a:off x="2433205" y="2759905"/>
            <a:ext cx="2275506" cy="2809975"/>
          </a:xfrm>
          <a:prstGeom prst="curvedConnector2">
            <a:avLst/>
          </a:prstGeom>
          <a:ln w="50800">
            <a:solidFill>
              <a:schemeClr val="accent2">
                <a:alpha val="7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89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P spid="5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a:bodyPr>
          <a:lstStyle/>
          <a:p>
            <a:r>
              <a:rPr lang="en-US" dirty="0"/>
              <a:t>Lowering Parallel Loops in Tapir</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102</a:t>
            </a:fld>
            <a:endParaRPr lang="en-US"/>
          </a:p>
        </p:txBody>
      </p:sp>
      <p:sp>
        <p:nvSpPr>
          <p:cNvPr id="40" name="Content Placeholder 5">
            <a:extLst>
              <a:ext uri="{FF2B5EF4-FFF2-40B4-BE49-F238E27FC236}">
                <a16:creationId xmlns:a16="http://schemas.microsoft.com/office/drawing/2014/main" id="{04E69878-93EB-674A-9749-AD64991F954D}"/>
              </a:ext>
            </a:extLst>
          </p:cNvPr>
          <p:cNvSpPr>
            <a:spLocks noGrp="1"/>
          </p:cNvSpPr>
          <p:nvPr>
            <p:ph idx="1"/>
          </p:nvPr>
        </p:nvSpPr>
        <p:spPr>
          <a:xfrm>
            <a:off x="266700" y="1168866"/>
            <a:ext cx="8521700" cy="5229817"/>
          </a:xfrm>
        </p:spPr>
        <p:txBody>
          <a:bodyPr>
            <a:normAutofit/>
          </a:bodyPr>
          <a:lstStyle/>
          <a:p>
            <a:pPr marL="0" indent="0">
              <a:buNone/>
            </a:pPr>
            <a:r>
              <a:rPr lang="en-US" dirty="0"/>
              <a:t>During Tapir lowering, Tapir’s </a:t>
            </a:r>
            <a:r>
              <a:rPr lang="en-US" b="1" i="1" dirty="0" err="1">
                <a:solidFill>
                  <a:schemeClr val="tx2"/>
                </a:solidFill>
              </a:rPr>
              <a:t>LoopSpawning</a:t>
            </a:r>
            <a:r>
              <a:rPr lang="en-US" b="1" i="1" dirty="0">
                <a:solidFill>
                  <a:schemeClr val="tx2"/>
                </a:solidFill>
              </a:rPr>
              <a:t> pass</a:t>
            </a:r>
            <a:r>
              <a:rPr lang="en-US" dirty="0"/>
              <a:t> converts parallel loops to spawns and syncs using recursive divide-and-conquer.</a:t>
            </a:r>
          </a:p>
          <a:p>
            <a:r>
              <a:rPr lang="en-US" dirty="0"/>
              <a:t>Tapir loops are first </a:t>
            </a:r>
            <a:r>
              <a:rPr lang="en-US" dirty="0">
                <a:solidFill>
                  <a:schemeClr val="tx2"/>
                </a:solidFill>
              </a:rPr>
              <a:t>canonicalized</a:t>
            </a:r>
            <a:r>
              <a:rPr lang="en-US" dirty="0"/>
              <a:t> using standard LLVM loop transformations.</a:t>
            </a:r>
          </a:p>
          <a:p>
            <a:r>
              <a:rPr lang="en-US" dirty="0"/>
              <a:t>The </a:t>
            </a:r>
            <a:r>
              <a:rPr lang="en-US" dirty="0" err="1"/>
              <a:t>LoopSpawning</a:t>
            </a:r>
            <a:r>
              <a:rPr lang="en-US" dirty="0"/>
              <a:t> pass </a:t>
            </a:r>
            <a:r>
              <a:rPr lang="en-US" dirty="0">
                <a:solidFill>
                  <a:schemeClr val="tx2"/>
                </a:solidFill>
              </a:rPr>
              <a:t>outlines</a:t>
            </a:r>
            <a:r>
              <a:rPr lang="en-US" dirty="0"/>
              <a:t> each (marked) parallel loop into a separate function that implements the parallel divide-and-conquer recursion </a:t>
            </a:r>
            <a:r>
              <a:rPr lang="en-US" dirty="0">
                <a:solidFill>
                  <a:schemeClr val="tx2"/>
                </a:solidFill>
              </a:rPr>
              <a:t>using Tapir</a:t>
            </a:r>
            <a:r>
              <a:rPr lang="en-US" dirty="0"/>
              <a:t>.</a:t>
            </a:r>
          </a:p>
          <a:p>
            <a:r>
              <a:rPr lang="en-US" dirty="0"/>
              <a:t>Those generated Tapir instructions are later </a:t>
            </a:r>
            <a:r>
              <a:rPr lang="en-US" dirty="0">
                <a:solidFill>
                  <a:schemeClr val="tx2"/>
                </a:solidFill>
              </a:rPr>
              <a:t>lowered</a:t>
            </a:r>
            <a:r>
              <a:rPr lang="en-US" dirty="0"/>
              <a:t> to runtime calls.</a:t>
            </a:r>
          </a:p>
        </p:txBody>
      </p:sp>
    </p:spTree>
    <p:extLst>
      <p:ext uri="{BB962C8B-B14F-4D97-AF65-F5344CB8AC3E}">
        <p14:creationId xmlns:p14="http://schemas.microsoft.com/office/powerpoint/2010/main" val="4848580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1FB08-7110-1746-A990-FFFB24E738AC}"/>
              </a:ext>
            </a:extLst>
          </p:cNvPr>
          <p:cNvSpPr>
            <a:spLocks noGrp="1"/>
          </p:cNvSpPr>
          <p:nvPr>
            <p:ph type="sldNum" sz="quarter" idx="12"/>
          </p:nvPr>
        </p:nvSpPr>
        <p:spPr/>
        <p:txBody>
          <a:bodyPr/>
          <a:lstStyle/>
          <a:p>
            <a:fld id="{B8C56D54-80CA-1040-8800-40C19FBCAC37}" type="slidenum">
              <a:rPr lang="en-US" smtClean="0"/>
              <a:t>103</a:t>
            </a:fld>
            <a:endParaRPr lang="en-US"/>
          </a:p>
        </p:txBody>
      </p:sp>
      <p:pic>
        <p:nvPicPr>
          <p:cNvPr id="3" name="Picture 2" descr="The Anatomy of a &quot;Thank You&quot;">
            <a:extLst>
              <a:ext uri="{FF2B5EF4-FFF2-40B4-BE49-F238E27FC236}">
                <a16:creationId xmlns:a16="http://schemas.microsoft.com/office/drawing/2014/main" id="{517BE732-C707-9848-A7B7-C3EFB21A0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381000"/>
            <a:ext cx="6350000" cy="39914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970A5D-69C1-0149-BEF2-289D75907BFB}"/>
              </a:ext>
            </a:extLst>
          </p:cNvPr>
          <p:cNvSpPr txBox="1"/>
          <p:nvPr/>
        </p:nvSpPr>
        <p:spPr>
          <a:xfrm>
            <a:off x="2780488" y="5105400"/>
            <a:ext cx="3583033" cy="830997"/>
          </a:xfrm>
          <a:prstGeom prst="rect">
            <a:avLst/>
          </a:prstGeom>
          <a:noFill/>
        </p:spPr>
        <p:txBody>
          <a:bodyPr wrap="none" rtlCol="0">
            <a:spAutoFit/>
          </a:bodyPr>
          <a:lstStyle/>
          <a:p>
            <a:pPr algn="ctr"/>
            <a:r>
              <a:rPr lang="en-US" sz="2400" dirty="0">
                <a:latin typeface="Consolas" panose="020B0609020204030204" pitchFamily="49" charset="0"/>
                <a:cs typeface="Consolas" panose="020B0609020204030204" pitchFamily="49" charset="0"/>
                <a:hlinkClick r:id="rId3"/>
              </a:rPr>
              <a:t>www.opencilk.org</a:t>
            </a:r>
            <a:endParaRPr lang="en-US" sz="2400" dirty="0">
              <a:latin typeface="Consolas" panose="020B0609020204030204" pitchFamily="49" charset="0"/>
              <a:cs typeface="Consolas" panose="020B0609020204030204" pitchFamily="49" charset="0"/>
            </a:endParaRPr>
          </a:p>
          <a:p>
            <a:pPr algn="ctr"/>
            <a:r>
              <a:rPr lang="en-US" sz="2400" dirty="0" err="1">
                <a:latin typeface="Consolas" panose="020B0609020204030204" pitchFamily="49" charset="0"/>
                <a:cs typeface="Consolas" panose="020B0609020204030204" pitchFamily="49" charset="0"/>
              </a:rPr>
              <a:t>contact@opencilk.org</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321725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85E8-54C3-5B46-9B05-E2642BC44F3B}"/>
              </a:ext>
            </a:extLst>
          </p:cNvPr>
          <p:cNvSpPr>
            <a:spLocks noGrp="1"/>
          </p:cNvSpPr>
          <p:nvPr>
            <p:ph type="title"/>
          </p:nvPr>
        </p:nvSpPr>
        <p:spPr/>
        <p:txBody>
          <a:bodyPr/>
          <a:lstStyle/>
          <a:p>
            <a:r>
              <a:rPr lang="en-US" dirty="0"/>
              <a:t>Support Acknowledgments</a:t>
            </a:r>
          </a:p>
        </p:txBody>
      </p:sp>
      <p:sp>
        <p:nvSpPr>
          <p:cNvPr id="3" name="Content Placeholder 2">
            <a:extLst>
              <a:ext uri="{FF2B5EF4-FFF2-40B4-BE49-F238E27FC236}">
                <a16:creationId xmlns:a16="http://schemas.microsoft.com/office/drawing/2014/main" id="{61860907-FB77-8347-AEDB-6060AEDCA9E0}"/>
              </a:ext>
            </a:extLst>
          </p:cNvPr>
          <p:cNvSpPr>
            <a:spLocks noGrp="1"/>
          </p:cNvSpPr>
          <p:nvPr>
            <p:ph idx="1"/>
          </p:nvPr>
        </p:nvSpPr>
        <p:spPr>
          <a:xfrm>
            <a:off x="266700" y="1384300"/>
            <a:ext cx="8521700" cy="4804465"/>
          </a:xfrm>
        </p:spPr>
        <p:txBody>
          <a:bodyPr>
            <a:normAutofit fontScale="77500" lnSpcReduction="20000"/>
          </a:bodyPr>
          <a:lstStyle/>
          <a:p>
            <a:pPr>
              <a:spcBef>
                <a:spcPts val="600"/>
              </a:spcBef>
            </a:pPr>
            <a:r>
              <a:rPr lang="en-US" b="1" dirty="0">
                <a:solidFill>
                  <a:schemeClr val="accent2">
                    <a:lumMod val="75000"/>
                  </a:schemeClr>
                </a:solidFill>
              </a:rPr>
              <a:t>National Science Foundation</a:t>
            </a:r>
            <a:r>
              <a:rPr lang="en-US" dirty="0">
                <a:solidFill>
                  <a:schemeClr val="accent2">
                    <a:lumMod val="75000"/>
                  </a:schemeClr>
                </a:solidFill>
              </a:rPr>
              <a:t>: </a:t>
            </a:r>
            <a:r>
              <a:rPr lang="en-US" dirty="0" err="1"/>
              <a:t>OpenCilk</a:t>
            </a:r>
            <a:r>
              <a:rPr lang="en-US" dirty="0"/>
              <a:t> development is supported in part by the National Science Foundation under Grant No. CNS-1925609.  Any opinions, findings, and conclusions or recommendations expressed in this tutorial are those of the presenters and do not necessarily reflect the views of the National Science Foundation.</a:t>
            </a:r>
          </a:p>
          <a:p>
            <a:pPr>
              <a:spcBef>
                <a:spcPts val="600"/>
              </a:spcBef>
            </a:pPr>
            <a:r>
              <a:rPr lang="en-US" b="1" dirty="0">
                <a:solidFill>
                  <a:schemeClr val="accent2">
                    <a:lumMod val="75000"/>
                  </a:schemeClr>
                </a:solidFill>
              </a:rPr>
              <a:t>United States Air Force Research Laboratory</a:t>
            </a:r>
            <a:r>
              <a:rPr lang="en-US" dirty="0">
                <a:solidFill>
                  <a:schemeClr val="accent2">
                    <a:lumMod val="75000"/>
                  </a:schemeClr>
                </a:solidFill>
              </a:rPr>
              <a:t>: </a:t>
            </a:r>
            <a:r>
              <a:rPr lang="en-US" dirty="0" err="1"/>
              <a:t>OpenCilk</a:t>
            </a:r>
            <a:r>
              <a:rPr lang="en-US" dirty="0"/>
              <a:t> development is supported in part by the United States Air Force Research Laboratory and was accomplished under Cooperative Agreement Number FA8750-19-2-1000.  The views and conclusions contained in this tutorial are those of the presenters and should not be interpreted as representing the official policies, either expressed or implied, of the United States Air Force or the U.S. Government.  The U.S. Government is authorized to reproduce and distribute content for Government purposes notwithstanding any copyright notation herein.</a:t>
            </a:r>
          </a:p>
        </p:txBody>
      </p:sp>
      <p:sp>
        <p:nvSpPr>
          <p:cNvPr id="4" name="Slide Number Placeholder 3">
            <a:extLst>
              <a:ext uri="{FF2B5EF4-FFF2-40B4-BE49-F238E27FC236}">
                <a16:creationId xmlns:a16="http://schemas.microsoft.com/office/drawing/2014/main" id="{9D3AFF7D-D3EC-FF4C-872D-5C7D31561B20}"/>
              </a:ext>
            </a:extLst>
          </p:cNvPr>
          <p:cNvSpPr>
            <a:spLocks noGrp="1"/>
          </p:cNvSpPr>
          <p:nvPr>
            <p:ph type="sldNum" sz="quarter" idx="12"/>
          </p:nvPr>
        </p:nvSpPr>
        <p:spPr/>
        <p:txBody>
          <a:bodyPr/>
          <a:lstStyle/>
          <a:p>
            <a:fld id="{B8C56D54-80CA-1040-8800-40C19FBCAC37}" type="slidenum">
              <a:rPr lang="en-US" smtClean="0"/>
              <a:t>104</a:t>
            </a:fld>
            <a:endParaRPr lang="en-US"/>
          </a:p>
        </p:txBody>
      </p:sp>
    </p:spTree>
    <p:extLst>
      <p:ext uri="{BB962C8B-B14F-4D97-AF65-F5344CB8AC3E}">
        <p14:creationId xmlns:p14="http://schemas.microsoft.com/office/powerpoint/2010/main" val="13388411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C56D54-80CA-1040-8800-40C19FBCAC37}" type="slidenum">
              <a:rPr lang="en-US" smtClean="0"/>
              <a:t>105</a:t>
            </a:fld>
            <a:endParaRPr lang="en-US"/>
          </a:p>
        </p:txBody>
      </p:sp>
    </p:spTree>
    <p:extLst>
      <p:ext uri="{BB962C8B-B14F-4D97-AF65-F5344CB8AC3E}">
        <p14:creationId xmlns:p14="http://schemas.microsoft.com/office/powerpoint/2010/main" val="22824383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Cheetah Runtime System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106</a:t>
            </a:fld>
            <a:endParaRPr lang="en-US"/>
          </a:p>
        </p:txBody>
      </p:sp>
    </p:spTree>
    <p:extLst>
      <p:ext uri="{BB962C8B-B14F-4D97-AF65-F5344CB8AC3E}">
        <p14:creationId xmlns:p14="http://schemas.microsoft.com/office/powerpoint/2010/main" val="30959819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Cilk</a:t>
            </a:r>
            <a:r>
              <a:rPr lang="en-US" dirty="0"/>
              <a:t> Performance Bound</a:t>
            </a:r>
          </a:p>
        </p:txBody>
      </p:sp>
      <p:sp>
        <p:nvSpPr>
          <p:cNvPr id="3" name="Slide Number Placeholder 2"/>
          <p:cNvSpPr>
            <a:spLocks noGrp="1"/>
          </p:cNvSpPr>
          <p:nvPr>
            <p:ph type="sldNum" sz="quarter" idx="12"/>
          </p:nvPr>
        </p:nvSpPr>
        <p:spPr/>
        <p:txBody>
          <a:bodyPr/>
          <a:lstStyle/>
          <a:p>
            <a:fld id="{B8C56D54-80CA-1040-8800-40C19FBCAC37}" type="slidenum">
              <a:rPr lang="en-US" smtClean="0"/>
              <a:t>107</a:t>
            </a:fld>
            <a:endParaRPr lang="en-US"/>
          </a:p>
        </p:txBody>
      </p:sp>
      <p:sp>
        <p:nvSpPr>
          <p:cNvPr id="4" name="Rectangle 3"/>
          <p:cNvSpPr>
            <a:spLocks noChangeArrowheads="1"/>
          </p:cNvSpPr>
          <p:nvPr/>
        </p:nvSpPr>
        <p:spPr bwMode="auto">
          <a:xfrm>
            <a:off x="377825" y="1288831"/>
            <a:ext cx="8382000" cy="1877437"/>
          </a:xfrm>
          <a:prstGeom prst="rect">
            <a:avLst/>
          </a:prstGeom>
          <a:noFill/>
          <a:ln w="6350">
            <a:noFill/>
            <a:miter lim="800000"/>
            <a:headEnd/>
            <a:tailEnd/>
          </a:ln>
          <a:effectLst/>
        </p:spPr>
        <p:txBody>
          <a:bodyPr wrap="square">
            <a:spAutoFit/>
          </a:bodyPr>
          <a:lstStyle/>
          <a:p>
            <a:pPr>
              <a:spcBef>
                <a:spcPts val="600"/>
              </a:spcBef>
            </a:pPr>
            <a:r>
              <a:rPr lang="en-US" sz="2600" b="1" i="1" dirty="0">
                <a:solidFill>
                  <a:srgbClr val="215968"/>
                </a:solidFill>
                <a:latin typeface="Lucida Sans Unicode" panose="020B0602030504020204" pitchFamily="34" charset="0"/>
                <a:cs typeface="Lucida Sans Unicode" panose="020B0602030504020204" pitchFamily="34" charset="0"/>
              </a:rPr>
              <a:t>Theorem [BL94].  </a:t>
            </a:r>
            <a:r>
              <a:rPr lang="en-US" sz="2600" dirty="0">
                <a:latin typeface="Lucida Sans Unicode" panose="020B0602030504020204" pitchFamily="34" charset="0"/>
                <a:cs typeface="Lucida Sans Unicode" panose="020B0602030504020204" pitchFamily="34" charset="0"/>
              </a:rPr>
              <a:t>A work-stealing scheduler can achieve expected running time</a:t>
            </a:r>
          </a:p>
          <a:p>
            <a:pPr algn="ctr">
              <a:spcBef>
                <a:spcPts val="600"/>
              </a:spcBef>
            </a:pPr>
            <a:r>
              <a:rPr lang="en-US" sz="2600" dirty="0">
                <a:solidFill>
                  <a:srgbClr val="660066"/>
                </a:solidFill>
                <a:latin typeface="Lucida Sans Unicode" panose="020B0602030504020204" pitchFamily="34" charset="0"/>
                <a:cs typeface="Lucida Sans Unicode" panose="020B0602030504020204" pitchFamily="34" charset="0"/>
              </a:rPr>
              <a:t>T</a:t>
            </a:r>
            <a:r>
              <a:rPr lang="en-US" sz="2600" baseline="-25000" dirty="0">
                <a:solidFill>
                  <a:srgbClr val="660066"/>
                </a:solidFill>
                <a:latin typeface="Lucida Sans Unicode" panose="020B0602030504020204" pitchFamily="34" charset="0"/>
                <a:cs typeface="Lucida Sans Unicode" panose="020B0602030504020204" pitchFamily="34" charset="0"/>
              </a:rPr>
              <a:t>P</a:t>
            </a:r>
            <a:r>
              <a:rPr lang="en-US" sz="2600" dirty="0">
                <a:solidFill>
                  <a:srgbClr val="660066"/>
                </a:solidFill>
                <a:latin typeface="Lucida Sans Unicode" panose="020B0602030504020204" pitchFamily="34" charset="0"/>
                <a:cs typeface="Lucida Sans Unicode" panose="020B0602030504020204" pitchFamily="34" charset="0"/>
              </a:rPr>
              <a:t> </a:t>
            </a:r>
            <a:r>
              <a:rPr lang="en-US" sz="2800" dirty="0">
                <a:solidFill>
                  <a:srgbClr val="660066"/>
                </a:solidFill>
                <a:latin typeface="Lucida Sans Unicode" panose="020B0602030504020204" pitchFamily="34" charset="0"/>
                <a:cs typeface="Lucida Sans Unicode" panose="020B0602030504020204" pitchFamily="34" charset="0"/>
              </a:rPr>
              <a:t>≤</a:t>
            </a:r>
            <a:r>
              <a:rPr lang="en-US" sz="2600" dirty="0">
                <a:solidFill>
                  <a:srgbClr val="660066"/>
                </a:solidFill>
                <a:latin typeface="Lucida Sans Unicode" panose="020B0602030504020204" pitchFamily="34" charset="0"/>
                <a:cs typeface="Lucida Sans Unicode" panose="020B0602030504020204" pitchFamily="34" charset="0"/>
                <a:sym typeface="Symbol" pitchFamily="18" charset="2"/>
              </a:rPr>
              <a:t> </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T</a:t>
            </a:r>
            <a:r>
              <a:rPr lang="en-US" sz="2600" baseline="-25000" dirty="0">
                <a:solidFill>
                  <a:srgbClr val="660066"/>
                </a:solidFill>
                <a:latin typeface="Lucida Sans Unicode" panose="020B0602030504020204" pitchFamily="34" charset="0"/>
                <a:cs typeface="Lucida Sans Unicode" panose="020B0602030504020204" pitchFamily="34" charset="0"/>
                <a:sym typeface="Times New Roman" pitchFamily="18" charset="0"/>
              </a:rPr>
              <a:t>1 </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 P + O(T</a:t>
            </a:r>
            <a:r>
              <a:rPr lang="en-US" sz="2600" baseline="-25000" dirty="0">
                <a:solidFill>
                  <a:srgbClr val="660066"/>
                </a:solidFill>
                <a:latin typeface="Lucida Sans Unicode" panose="020B0602030504020204" pitchFamily="34" charset="0"/>
                <a:cs typeface="Lucida Sans Unicode" panose="020B0602030504020204" pitchFamily="34" charset="0"/>
              </a:rPr>
              <a:t>∞</a:t>
            </a:r>
            <a:r>
              <a:rPr lang="en-US" sz="2600" dirty="0">
                <a:solidFill>
                  <a:srgbClr val="660066"/>
                </a:solidFill>
                <a:latin typeface="Lucida Sans Unicode" panose="020B0602030504020204" pitchFamily="34" charset="0"/>
                <a:cs typeface="Lucida Sans Unicode" panose="020B0602030504020204" pitchFamily="34" charset="0"/>
              </a:rPr>
              <a:t>)</a:t>
            </a:r>
            <a:endParaRPr lang="en-US" sz="2600" dirty="0">
              <a:solidFill>
                <a:srgbClr val="660066"/>
              </a:solidFill>
              <a:latin typeface="Lucida Sans Unicode" panose="020B0602030504020204" pitchFamily="34" charset="0"/>
              <a:cs typeface="Lucida Sans Unicode" panose="020B0602030504020204" pitchFamily="34" charset="0"/>
              <a:sym typeface="Symbol" pitchFamily="18" charset="2"/>
            </a:endParaRPr>
          </a:p>
          <a:p>
            <a:pPr>
              <a:spcBef>
                <a:spcPts val="600"/>
              </a:spcBef>
            </a:pPr>
            <a:r>
              <a:rPr lang="en-US" sz="2600" dirty="0">
                <a:latin typeface="Lucida Sans Unicode" panose="020B0602030504020204" pitchFamily="34" charset="0"/>
                <a:cs typeface="Lucida Sans Unicode" panose="020B0602030504020204" pitchFamily="34" charset="0"/>
                <a:sym typeface="Symbol" pitchFamily="18" charset="2"/>
              </a:rPr>
              <a:t>on</a:t>
            </a:r>
            <a:r>
              <a:rPr lang="en-US" sz="2600" dirty="0">
                <a:solidFill>
                  <a:srgbClr val="008000"/>
                </a:solidFill>
                <a:latin typeface="Lucida Sans Unicode" panose="020B0602030504020204" pitchFamily="34" charset="0"/>
                <a:cs typeface="Lucida Sans Unicode" panose="020B0602030504020204" pitchFamily="34" charset="0"/>
                <a:sym typeface="Symbol" pitchFamily="18" charset="2"/>
              </a:rPr>
              <a:t> </a:t>
            </a:r>
            <a:r>
              <a:rPr lang="en-US" sz="2600" dirty="0">
                <a:solidFill>
                  <a:srgbClr val="660066"/>
                </a:solidFill>
                <a:latin typeface="Lucida Sans Unicode" panose="020B0602030504020204" pitchFamily="34" charset="0"/>
                <a:cs typeface="Lucida Sans Unicode" panose="020B0602030504020204" pitchFamily="34" charset="0"/>
                <a:sym typeface="Symbol" pitchFamily="18" charset="2"/>
              </a:rPr>
              <a:t>P</a:t>
            </a:r>
            <a:r>
              <a:rPr lang="en-US" sz="2600" dirty="0">
                <a:solidFill>
                  <a:srgbClr val="008000"/>
                </a:solidFill>
                <a:latin typeface="Lucida Sans Unicode" panose="020B0602030504020204" pitchFamily="34" charset="0"/>
                <a:cs typeface="Lucida Sans Unicode" panose="020B0602030504020204" pitchFamily="34" charset="0"/>
                <a:sym typeface="Symbol" pitchFamily="18" charset="2"/>
              </a:rPr>
              <a:t> </a:t>
            </a:r>
            <a:r>
              <a:rPr lang="en-US" sz="2600" dirty="0">
                <a:latin typeface="Lucida Sans Unicode" panose="020B0602030504020204" pitchFamily="34" charset="0"/>
                <a:cs typeface="Lucida Sans Unicode" panose="020B0602030504020204" pitchFamily="34" charset="0"/>
                <a:sym typeface="Symbol" pitchFamily="18" charset="2"/>
              </a:rPr>
              <a:t>processors.</a:t>
            </a:r>
          </a:p>
        </p:txBody>
      </p:sp>
      <p:sp>
        <p:nvSpPr>
          <p:cNvPr id="8" name="AutoShape 7">
            <a:extLst>
              <a:ext uri="{FF2B5EF4-FFF2-40B4-BE49-F238E27FC236}">
                <a16:creationId xmlns:a16="http://schemas.microsoft.com/office/drawing/2014/main" id="{56D376DE-0094-F34B-BD80-609122BD0A38}"/>
              </a:ext>
            </a:extLst>
          </p:cNvPr>
          <p:cNvSpPr>
            <a:spLocks noChangeArrowheads="1"/>
          </p:cNvSpPr>
          <p:nvPr/>
        </p:nvSpPr>
        <p:spPr bwMode="auto">
          <a:xfrm>
            <a:off x="2133600" y="3578221"/>
            <a:ext cx="2628734" cy="921814"/>
          </a:xfrm>
          <a:prstGeom prst="wedgeRoundRectCallout">
            <a:avLst>
              <a:gd name="adj1" fmla="val 32942"/>
              <a:gd name="adj2" fmla="val -147524"/>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Time workers spend </a:t>
            </a:r>
            <a:r>
              <a:rPr lang="en-US" sz="2400" dirty="0">
                <a:solidFill>
                  <a:srgbClr val="FF0000"/>
                </a:solidFill>
                <a:latin typeface="Lucida Sans Unicode"/>
                <a:cs typeface="+mn-cs"/>
              </a:rPr>
              <a:t>working</a:t>
            </a:r>
            <a:r>
              <a:rPr lang="en-US" sz="2400" dirty="0">
                <a:solidFill>
                  <a:prstClr val="black"/>
                </a:solidFill>
                <a:latin typeface="Lucida Sans Unicode"/>
                <a:cs typeface="+mn-cs"/>
              </a:rPr>
              <a:t>.</a:t>
            </a:r>
          </a:p>
        </p:txBody>
      </p:sp>
      <p:sp>
        <p:nvSpPr>
          <p:cNvPr id="9" name="AutoShape 7">
            <a:extLst>
              <a:ext uri="{FF2B5EF4-FFF2-40B4-BE49-F238E27FC236}">
                <a16:creationId xmlns:a16="http://schemas.microsoft.com/office/drawing/2014/main" id="{C1BFC216-FD5F-1446-AC88-D2B4FC3EB1D9}"/>
              </a:ext>
            </a:extLst>
          </p:cNvPr>
          <p:cNvSpPr>
            <a:spLocks noChangeArrowheads="1"/>
          </p:cNvSpPr>
          <p:nvPr/>
        </p:nvSpPr>
        <p:spPr bwMode="auto">
          <a:xfrm>
            <a:off x="5223924" y="3578221"/>
            <a:ext cx="2628734" cy="921814"/>
          </a:xfrm>
          <a:prstGeom prst="wedgeRoundRectCallout">
            <a:avLst>
              <a:gd name="adj1" fmla="val -42173"/>
              <a:gd name="adj2" fmla="val -144648"/>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Time workers spend </a:t>
            </a:r>
            <a:r>
              <a:rPr lang="en-US" sz="2400" dirty="0">
                <a:solidFill>
                  <a:srgbClr val="FF0000"/>
                </a:solidFill>
                <a:latin typeface="Lucida Sans Unicode"/>
                <a:cs typeface="+mn-cs"/>
              </a:rPr>
              <a:t>stealing</a:t>
            </a:r>
            <a:r>
              <a:rPr lang="en-US" sz="2400" dirty="0">
                <a:solidFill>
                  <a:prstClr val="black"/>
                </a:solidFill>
                <a:latin typeface="Lucida Sans Unicode"/>
                <a:cs typeface="+mn-cs"/>
              </a:rPr>
              <a:t>.</a:t>
            </a:r>
          </a:p>
        </p:txBody>
      </p:sp>
      <p:sp>
        <p:nvSpPr>
          <p:cNvPr id="10" name="Rectangle 3">
            <a:extLst>
              <a:ext uri="{FF2B5EF4-FFF2-40B4-BE49-F238E27FC236}">
                <a16:creationId xmlns:a16="http://schemas.microsoft.com/office/drawing/2014/main" id="{CAAE747C-A5D8-E84A-9907-B02D45F07B14}"/>
              </a:ext>
            </a:extLst>
          </p:cNvPr>
          <p:cNvSpPr>
            <a:spLocks noChangeArrowheads="1"/>
          </p:cNvSpPr>
          <p:nvPr/>
        </p:nvSpPr>
        <p:spPr bwMode="auto">
          <a:xfrm>
            <a:off x="831850" y="5029200"/>
            <a:ext cx="7473950" cy="830997"/>
          </a:xfrm>
          <a:prstGeom prst="rect">
            <a:avLst/>
          </a:prstGeom>
          <a:noFill/>
          <a:ln w="6350">
            <a:noFill/>
            <a:miter lim="800000"/>
            <a:headEnd/>
            <a:tailEnd/>
          </a:ln>
          <a:effectLst/>
        </p:spPr>
        <p:txBody>
          <a:bodyPr wrap="square">
            <a:spAutoFit/>
          </a:bodyPr>
          <a:lstStyle/>
          <a:p>
            <a:pPr>
              <a:spcBef>
                <a:spcPts val="600"/>
              </a:spcBef>
            </a:pPr>
            <a:r>
              <a:rPr lang="en-US" sz="2400" dirty="0">
                <a:latin typeface="Helvetica"/>
                <a:cs typeface="Helvetica"/>
                <a:sym typeface="Symbol" pitchFamily="18" charset="2"/>
              </a:rPr>
              <a:t>If the program has ample parallelism, i.e., </a:t>
            </a:r>
            <a:r>
              <a:rPr lang="en-US" sz="2400" dirty="0">
                <a:solidFill>
                  <a:srgbClr val="660066"/>
                </a:solidFill>
                <a:latin typeface="Helvetica"/>
                <a:cs typeface="Helvetica"/>
                <a:sym typeface="Times New Roman" pitchFamily="18" charset="0"/>
              </a:rPr>
              <a:t>T</a:t>
            </a:r>
            <a:r>
              <a:rPr lang="en-US" sz="2400" baseline="-25000" dirty="0">
                <a:solidFill>
                  <a:srgbClr val="660066"/>
                </a:solidFill>
                <a:latin typeface="Helvetica"/>
                <a:cs typeface="Helvetica"/>
                <a:sym typeface="Times New Roman" pitchFamily="18" charset="0"/>
              </a:rPr>
              <a:t>1</a:t>
            </a:r>
            <a:r>
              <a:rPr lang="en-US" sz="2400" dirty="0">
                <a:solidFill>
                  <a:srgbClr val="660066"/>
                </a:solidFill>
                <a:latin typeface="Helvetica"/>
                <a:cs typeface="Helvetica"/>
                <a:sym typeface="Times New Roman" pitchFamily="18" charset="0"/>
              </a:rPr>
              <a:t>/T</a:t>
            </a:r>
            <a:r>
              <a:rPr lang="en-US" sz="2400" baseline="-25000" dirty="0">
                <a:solidFill>
                  <a:srgbClr val="660066"/>
                </a:solidFill>
                <a:latin typeface="Helvetica"/>
                <a:cs typeface="Helvetica"/>
              </a:rPr>
              <a:t>∞</a:t>
            </a:r>
            <a:r>
              <a:rPr lang="en-US" sz="2400" dirty="0">
                <a:solidFill>
                  <a:srgbClr val="660066"/>
                </a:solidFill>
                <a:latin typeface="Helvetica"/>
                <a:cs typeface="Helvetica"/>
              </a:rPr>
              <a:t> ≫ </a:t>
            </a:r>
            <a:r>
              <a:rPr lang="en-US" sz="2400" dirty="0">
                <a:solidFill>
                  <a:srgbClr val="660066"/>
                </a:solidFill>
                <a:latin typeface="Helvetica"/>
                <a:cs typeface="Helvetica"/>
                <a:sym typeface="Times New Roman" pitchFamily="18" charset="0"/>
              </a:rPr>
              <a:t>P </a:t>
            </a:r>
            <a:r>
              <a:rPr lang="en-US" sz="2400" dirty="0">
                <a:latin typeface="Helvetica"/>
                <a:cs typeface="Helvetica"/>
                <a:sym typeface="Times New Roman" pitchFamily="18" charset="0"/>
              </a:rPr>
              <a:t>, then the first term dominates, and </a:t>
            </a:r>
            <a:r>
              <a:rPr lang="en-US" sz="2400" dirty="0">
                <a:solidFill>
                  <a:srgbClr val="660066"/>
                </a:solidFill>
              </a:rPr>
              <a:t>T</a:t>
            </a:r>
            <a:r>
              <a:rPr lang="en-US" sz="2400" baseline="-25000" dirty="0">
                <a:solidFill>
                  <a:srgbClr val="660066"/>
                </a:solidFill>
              </a:rPr>
              <a:t>P</a:t>
            </a:r>
            <a:r>
              <a:rPr lang="en-US" sz="2400" dirty="0">
                <a:solidFill>
                  <a:srgbClr val="660066"/>
                </a:solidFill>
              </a:rPr>
              <a:t> </a:t>
            </a:r>
            <a:r>
              <a:rPr lang="en-US" sz="2400" dirty="0">
                <a:solidFill>
                  <a:srgbClr val="660066"/>
                </a:solidFill>
                <a:sym typeface="Symbol" pitchFamily="18" charset="2"/>
              </a:rPr>
              <a:t>≈ </a:t>
            </a:r>
            <a:r>
              <a:rPr lang="en-US" sz="2400" dirty="0">
                <a:solidFill>
                  <a:srgbClr val="660066"/>
                </a:solidFill>
                <a:sym typeface="Times New Roman" pitchFamily="18" charset="0"/>
              </a:rPr>
              <a:t>T</a:t>
            </a:r>
            <a:r>
              <a:rPr lang="en-US" sz="2400" baseline="-25000" dirty="0">
                <a:solidFill>
                  <a:srgbClr val="660066"/>
                </a:solidFill>
                <a:sym typeface="Times New Roman" pitchFamily="18" charset="0"/>
              </a:rPr>
              <a:t>1</a:t>
            </a:r>
            <a:r>
              <a:rPr lang="en-US" sz="2400" dirty="0">
                <a:solidFill>
                  <a:srgbClr val="660066"/>
                </a:solidFill>
                <a:sym typeface="Times New Roman" pitchFamily="18" charset="0"/>
              </a:rPr>
              <a:t>/P</a:t>
            </a:r>
            <a:r>
              <a:rPr lang="en-US" sz="2400" dirty="0">
                <a:sym typeface="Times New Roman" pitchFamily="18" charset="0"/>
              </a:rPr>
              <a:t>.</a:t>
            </a:r>
            <a:endParaRPr lang="en-US" sz="2400" dirty="0">
              <a:solidFill>
                <a:srgbClr val="660066"/>
              </a:solidFill>
              <a:sym typeface="Times New Roman" pitchFamily="18" charset="0"/>
            </a:endParaRPr>
          </a:p>
        </p:txBody>
      </p:sp>
    </p:spTree>
    <p:extLst>
      <p:ext uri="{BB962C8B-B14F-4D97-AF65-F5344CB8AC3E}">
        <p14:creationId xmlns:p14="http://schemas.microsoft.com/office/powerpoint/2010/main" val="405115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Speedup</a:t>
            </a:r>
          </a:p>
        </p:txBody>
      </p:sp>
      <p:sp>
        <p:nvSpPr>
          <p:cNvPr id="4" name="TextBox 3"/>
          <p:cNvSpPr txBox="1"/>
          <p:nvPr/>
        </p:nvSpPr>
        <p:spPr>
          <a:xfrm>
            <a:off x="495300" y="1349144"/>
            <a:ext cx="8153400" cy="5062924"/>
          </a:xfrm>
          <a:prstGeom prst="rect">
            <a:avLst/>
          </a:prstGeom>
          <a:noFill/>
        </p:spPr>
        <p:txBody>
          <a:bodyPr wrap="square" rtlCol="0">
            <a:spAutoFit/>
          </a:bodyPr>
          <a:lstStyle/>
          <a:p>
            <a:pPr>
              <a:spcBef>
                <a:spcPts val="600"/>
              </a:spcBef>
            </a:pPr>
            <a:r>
              <a:rPr lang="en-US" sz="2800" dirty="0">
                <a:latin typeface="Helvetica"/>
                <a:cs typeface="Helvetica"/>
                <a:sym typeface="Symbol" pitchFamily="18" charset="2"/>
              </a:rPr>
              <a:t>Let </a:t>
            </a:r>
            <a:r>
              <a:rPr lang="en-US" sz="2800" dirty="0">
                <a:solidFill>
                  <a:srgbClr val="660066"/>
                </a:solidFill>
                <a:latin typeface="Helvetica"/>
                <a:cs typeface="Helvetica"/>
                <a:sym typeface="Symbol" pitchFamily="18" charset="2"/>
              </a:rPr>
              <a:t>T</a:t>
            </a:r>
            <a:r>
              <a:rPr lang="en-US" sz="2800" baseline="-25000" dirty="0">
                <a:solidFill>
                  <a:srgbClr val="660066"/>
                </a:solidFill>
                <a:latin typeface="Helvetica"/>
                <a:cs typeface="Helvetica"/>
                <a:sym typeface="Symbol" pitchFamily="18" charset="2"/>
              </a:rPr>
              <a:t>S</a:t>
            </a:r>
            <a:r>
              <a:rPr lang="en-US" sz="2800" dirty="0">
                <a:latin typeface="Helvetica"/>
                <a:cs typeface="Helvetica"/>
                <a:sym typeface="Symbol" pitchFamily="18" charset="2"/>
              </a:rPr>
              <a:t> denote the work of a serial program.  Suppose the serial program is parallelized.  </a:t>
            </a:r>
            <a:br>
              <a:rPr lang="en-US" sz="2800" dirty="0">
                <a:latin typeface="Helvetica"/>
                <a:cs typeface="Helvetica"/>
                <a:sym typeface="Symbol" pitchFamily="18" charset="2"/>
              </a:rPr>
            </a:br>
            <a:r>
              <a:rPr lang="en-US" sz="2800" dirty="0">
                <a:latin typeface="Helvetica"/>
                <a:cs typeface="Helvetica"/>
                <a:sym typeface="Symbol" pitchFamily="18" charset="2"/>
              </a:rPr>
              <a:t>Let </a:t>
            </a:r>
            <a:r>
              <a:rPr lang="en-US" sz="2800" dirty="0">
                <a:solidFill>
                  <a:srgbClr val="660066"/>
                </a:solidFill>
                <a:latin typeface="Helvetica"/>
                <a:cs typeface="Helvetica"/>
                <a:sym typeface="Symbol" pitchFamily="18" charset="2"/>
              </a:rPr>
              <a:t>T</a:t>
            </a:r>
            <a:r>
              <a:rPr lang="en-US" sz="2800" baseline="-25000" dirty="0">
                <a:solidFill>
                  <a:srgbClr val="660066"/>
                </a:solidFill>
                <a:latin typeface="Helvetica"/>
                <a:cs typeface="Helvetica"/>
                <a:sym typeface="Symbol" pitchFamily="18" charset="2"/>
              </a:rPr>
              <a:t>1</a:t>
            </a:r>
            <a:r>
              <a:rPr lang="en-US" sz="2800" dirty="0">
                <a:latin typeface="Helvetica"/>
                <a:cs typeface="Helvetica"/>
                <a:sym typeface="Symbol" pitchFamily="18" charset="2"/>
              </a:rPr>
              <a:t> denote the work of the parallel program and let </a:t>
            </a:r>
            <a:r>
              <a:rPr lang="en-US" sz="2800" dirty="0">
                <a:solidFill>
                  <a:srgbClr val="660066"/>
                </a:solidFill>
                <a:latin typeface="Helvetica"/>
                <a:cs typeface="Helvetica"/>
              </a:rPr>
              <a:t>T</a:t>
            </a:r>
            <a:r>
              <a:rPr lang="en-US" sz="2800" baseline="-25000" dirty="0">
                <a:solidFill>
                  <a:srgbClr val="660066"/>
                </a:solidFill>
                <a:latin typeface="Helvetica"/>
                <a:cs typeface="Helvetica"/>
              </a:rPr>
              <a:t>∞</a:t>
            </a:r>
            <a:r>
              <a:rPr lang="en-US" sz="2800" dirty="0">
                <a:latin typeface="Helvetica"/>
                <a:cs typeface="Helvetica"/>
                <a:sym typeface="Symbol" pitchFamily="18" charset="2"/>
              </a:rPr>
              <a:t> denote the span of the parallel program.</a:t>
            </a:r>
          </a:p>
          <a:p>
            <a:pPr>
              <a:spcBef>
                <a:spcPts val="600"/>
              </a:spcBef>
            </a:pPr>
            <a:r>
              <a:rPr lang="en-US" sz="2800" dirty="0">
                <a:latin typeface="Helvetica"/>
                <a:cs typeface="Helvetica"/>
                <a:sym typeface="Symbol" pitchFamily="18" charset="2"/>
              </a:rPr>
              <a:t>Parallel speedup is measured by</a:t>
            </a:r>
            <a:r>
              <a:rPr lang="en-US" sz="2800" dirty="0">
                <a:solidFill>
                  <a:srgbClr val="660066"/>
                </a:solidFill>
                <a:sym typeface="Symbol" pitchFamily="18" charset="2"/>
              </a:rPr>
              <a:t> </a:t>
            </a:r>
            <a:r>
              <a:rPr lang="en-US" sz="2800" dirty="0">
                <a:solidFill>
                  <a:srgbClr val="660066"/>
                </a:solidFill>
                <a:sym typeface="Times New Roman" pitchFamily="18" charset="0"/>
              </a:rPr>
              <a:t>T</a:t>
            </a:r>
            <a:r>
              <a:rPr lang="en-US" sz="2800" baseline="-25000" dirty="0">
                <a:solidFill>
                  <a:srgbClr val="660066"/>
                </a:solidFill>
                <a:sym typeface="Times New Roman" pitchFamily="18" charset="0"/>
              </a:rPr>
              <a:t>s</a:t>
            </a:r>
            <a:r>
              <a:rPr lang="en-US" sz="2800" dirty="0">
                <a:solidFill>
                  <a:srgbClr val="660066"/>
                </a:solidFill>
                <a:sym typeface="Times New Roman" pitchFamily="18" charset="0"/>
              </a:rPr>
              <a:t>/</a:t>
            </a:r>
            <a:r>
              <a:rPr lang="en-US" sz="2800" dirty="0">
                <a:solidFill>
                  <a:srgbClr val="660066"/>
                </a:solidFill>
              </a:rPr>
              <a:t>T</a:t>
            </a:r>
            <a:r>
              <a:rPr lang="en-US" sz="2800" baseline="-25000" dirty="0">
                <a:solidFill>
                  <a:srgbClr val="660066"/>
                </a:solidFill>
              </a:rPr>
              <a:t>P </a:t>
            </a:r>
            <a:r>
              <a:rPr lang="en-US" sz="2800" dirty="0">
                <a:sym typeface="Times New Roman" pitchFamily="18" charset="0"/>
              </a:rPr>
              <a:t>.</a:t>
            </a:r>
            <a:endParaRPr lang="en-US" sz="2800" dirty="0">
              <a:solidFill>
                <a:srgbClr val="660066"/>
              </a:solidFill>
              <a:sym typeface="Times New Roman" pitchFamily="18" charset="0"/>
            </a:endParaRPr>
          </a:p>
          <a:p>
            <a:pPr>
              <a:spcBef>
                <a:spcPts val="600"/>
              </a:spcBef>
            </a:pPr>
            <a:endParaRPr lang="en-US" sz="2800" dirty="0">
              <a:latin typeface="Helvetica"/>
              <a:cs typeface="Helvetica"/>
              <a:sym typeface="Symbol" pitchFamily="18" charset="2"/>
            </a:endParaRPr>
          </a:p>
          <a:p>
            <a:pPr>
              <a:spcBef>
                <a:spcPts val="600"/>
              </a:spcBef>
            </a:pPr>
            <a:r>
              <a:rPr lang="en-US" sz="2800" dirty="0">
                <a:latin typeface="Helvetica"/>
                <a:cs typeface="Helvetica"/>
                <a:sym typeface="Symbol" pitchFamily="18" charset="2"/>
              </a:rPr>
              <a:t>To achieve linear speedup on P processors over the serial program, i.e., </a:t>
            </a:r>
            <a:r>
              <a:rPr lang="en-US" sz="2800" dirty="0">
                <a:solidFill>
                  <a:srgbClr val="660066"/>
                </a:solidFill>
                <a:latin typeface="Helvetica"/>
                <a:cs typeface="Helvetica"/>
              </a:rPr>
              <a:t>T</a:t>
            </a:r>
            <a:r>
              <a:rPr lang="en-US" sz="2800" baseline="-25000" dirty="0">
                <a:solidFill>
                  <a:srgbClr val="660066"/>
                </a:solidFill>
                <a:latin typeface="Helvetica"/>
                <a:cs typeface="Helvetica"/>
              </a:rPr>
              <a:t>P</a:t>
            </a:r>
            <a:r>
              <a:rPr lang="en-US" sz="2800" dirty="0">
                <a:solidFill>
                  <a:srgbClr val="660066"/>
                </a:solidFill>
                <a:latin typeface="Helvetica"/>
                <a:cs typeface="Helvetica"/>
              </a:rPr>
              <a:t> </a:t>
            </a:r>
            <a:r>
              <a:rPr lang="en-US" sz="2800" dirty="0">
                <a:solidFill>
                  <a:srgbClr val="660066"/>
                </a:solidFill>
                <a:latin typeface="Helvetica"/>
                <a:cs typeface="Helvetica"/>
                <a:sym typeface="Symbol" pitchFamily="18" charset="2"/>
              </a:rPr>
              <a:t>≈ </a:t>
            </a:r>
            <a:r>
              <a:rPr lang="en-US" sz="2800" dirty="0">
                <a:solidFill>
                  <a:srgbClr val="660066"/>
                </a:solidFill>
                <a:latin typeface="Helvetica"/>
                <a:cs typeface="Helvetica"/>
                <a:sym typeface="Times New Roman" pitchFamily="18" charset="0"/>
              </a:rPr>
              <a:t>T</a:t>
            </a:r>
            <a:r>
              <a:rPr lang="en-US" sz="2800" baseline="-25000" dirty="0">
                <a:solidFill>
                  <a:srgbClr val="660066"/>
                </a:solidFill>
                <a:latin typeface="Helvetica"/>
                <a:cs typeface="Helvetica"/>
                <a:sym typeface="Times New Roman" pitchFamily="18" charset="0"/>
              </a:rPr>
              <a:t>S</a:t>
            </a:r>
            <a:r>
              <a:rPr lang="en-US" sz="2800" dirty="0">
                <a:solidFill>
                  <a:srgbClr val="660066"/>
                </a:solidFill>
                <a:latin typeface="Helvetica"/>
                <a:cs typeface="Helvetica"/>
                <a:sym typeface="Times New Roman" pitchFamily="18" charset="0"/>
              </a:rPr>
              <a:t>/P</a:t>
            </a:r>
            <a:r>
              <a:rPr lang="en-US" sz="2800" dirty="0">
                <a:latin typeface="Helvetica"/>
                <a:cs typeface="Helvetica"/>
                <a:sym typeface="Times New Roman" pitchFamily="18" charset="0"/>
              </a:rPr>
              <a:t>, the parallel program must exhibit: </a:t>
            </a:r>
            <a:endParaRPr lang="en-US" sz="2800" dirty="0">
              <a:latin typeface="Helvetica"/>
              <a:cs typeface="Helvetica"/>
              <a:sym typeface="Symbol" pitchFamily="18" charset="2"/>
            </a:endParaRPr>
          </a:p>
          <a:p>
            <a:pPr marL="457200" indent="-457200">
              <a:buFont typeface="Arial"/>
              <a:buChar char="•"/>
            </a:pPr>
            <a:r>
              <a:rPr lang="en-US" sz="2800" dirty="0">
                <a:latin typeface="Helvetica"/>
                <a:cs typeface="Helvetica"/>
              </a:rPr>
              <a:t>Ample </a:t>
            </a:r>
            <a:r>
              <a:rPr lang="en-US" sz="2800" dirty="0">
                <a:solidFill>
                  <a:srgbClr val="FF0000"/>
                </a:solidFill>
                <a:latin typeface="Helvetica"/>
                <a:cs typeface="Helvetica"/>
              </a:rPr>
              <a:t>parallelism</a:t>
            </a:r>
            <a:r>
              <a:rPr lang="en-US" sz="2800" dirty="0">
                <a:latin typeface="Helvetica"/>
                <a:cs typeface="Helvetica"/>
              </a:rPr>
              <a:t>: </a:t>
            </a:r>
            <a:r>
              <a:rPr lang="en-US" sz="2800" kern="0" dirty="0">
                <a:solidFill>
                  <a:srgbClr val="660066"/>
                </a:solidFill>
                <a:latin typeface="Helvetica"/>
                <a:cs typeface="Helvetica"/>
              </a:rPr>
              <a:t>T</a:t>
            </a:r>
            <a:r>
              <a:rPr lang="en-US" sz="2800" kern="0" baseline="-25000" dirty="0">
                <a:solidFill>
                  <a:srgbClr val="660066"/>
                </a:solidFill>
                <a:latin typeface="Helvetica"/>
                <a:cs typeface="Helvetica"/>
              </a:rPr>
              <a:t>1</a:t>
            </a:r>
            <a:r>
              <a:rPr lang="en-US" sz="2800" kern="0" dirty="0">
                <a:solidFill>
                  <a:srgbClr val="660066"/>
                </a:solidFill>
                <a:latin typeface="Helvetica"/>
                <a:cs typeface="Helvetica"/>
              </a:rPr>
              <a:t>/T</a:t>
            </a:r>
            <a:r>
              <a:rPr lang="en-US" sz="2800" kern="0" baseline="-25000" dirty="0">
                <a:solidFill>
                  <a:srgbClr val="660066"/>
                </a:solidFill>
                <a:latin typeface="Helvetica"/>
                <a:cs typeface="Helvetica"/>
              </a:rPr>
              <a:t>∞</a:t>
            </a:r>
            <a:r>
              <a:rPr lang="en-US" sz="2800" dirty="0">
                <a:solidFill>
                  <a:srgbClr val="660066"/>
                </a:solidFill>
                <a:latin typeface="Helvetica"/>
                <a:cs typeface="Helvetica"/>
              </a:rPr>
              <a:t> </a:t>
            </a:r>
            <a:r>
              <a:rPr lang="en-US" sz="2800" kern="0" dirty="0">
                <a:solidFill>
                  <a:srgbClr val="660066"/>
                </a:solidFill>
                <a:latin typeface="Helvetica"/>
                <a:cs typeface="Helvetica"/>
              </a:rPr>
              <a:t>≫ P</a:t>
            </a:r>
            <a:r>
              <a:rPr lang="en-US" sz="2800" kern="0" dirty="0">
                <a:solidFill>
                  <a:srgbClr val="002060"/>
                </a:solidFill>
                <a:latin typeface="Helvetica"/>
                <a:cs typeface="Helvetica"/>
              </a:rPr>
              <a:t> .</a:t>
            </a:r>
          </a:p>
          <a:p>
            <a:pPr marL="457200" indent="-457200">
              <a:buFont typeface="Arial"/>
              <a:buChar char="•"/>
            </a:pPr>
            <a:r>
              <a:rPr lang="en-US" sz="2800" dirty="0">
                <a:latin typeface="Helvetica"/>
                <a:cs typeface="Helvetica"/>
              </a:rPr>
              <a:t>High </a:t>
            </a:r>
            <a:r>
              <a:rPr lang="en-US" sz="2800" dirty="0">
                <a:solidFill>
                  <a:srgbClr val="FF0000"/>
                </a:solidFill>
                <a:latin typeface="Helvetica"/>
                <a:cs typeface="Helvetica"/>
              </a:rPr>
              <a:t>work efficiency</a:t>
            </a:r>
            <a:r>
              <a:rPr lang="en-US" sz="2800" dirty="0">
                <a:latin typeface="Helvetica"/>
                <a:cs typeface="Helvetica"/>
              </a:rPr>
              <a:t>: </a:t>
            </a:r>
            <a:r>
              <a:rPr lang="en-US" sz="2800" dirty="0">
                <a:solidFill>
                  <a:srgbClr val="660066"/>
                </a:solidFill>
                <a:latin typeface="Helvetica"/>
                <a:cs typeface="Helvetica"/>
                <a:sym typeface="Symbol" pitchFamily="18" charset="2"/>
              </a:rPr>
              <a:t>T</a:t>
            </a:r>
            <a:r>
              <a:rPr lang="en-US" sz="2800" baseline="-25000" dirty="0">
                <a:solidFill>
                  <a:srgbClr val="660066"/>
                </a:solidFill>
                <a:latin typeface="Helvetica"/>
                <a:cs typeface="Helvetica"/>
                <a:sym typeface="Symbol" pitchFamily="18" charset="2"/>
              </a:rPr>
              <a:t>S</a:t>
            </a:r>
            <a:r>
              <a:rPr lang="en-US" sz="2800" dirty="0">
                <a:solidFill>
                  <a:srgbClr val="660066"/>
                </a:solidFill>
                <a:latin typeface="Helvetica"/>
                <a:cs typeface="Helvetica"/>
                <a:sym typeface="Symbol" pitchFamily="18" charset="2"/>
              </a:rPr>
              <a:t>/T</a:t>
            </a:r>
            <a:r>
              <a:rPr lang="en-US" sz="2800" baseline="-25000" dirty="0">
                <a:solidFill>
                  <a:srgbClr val="660066"/>
                </a:solidFill>
                <a:latin typeface="Helvetica"/>
                <a:cs typeface="Helvetica"/>
                <a:sym typeface="Symbol" pitchFamily="18" charset="2"/>
              </a:rPr>
              <a:t>1 </a:t>
            </a:r>
            <a:r>
              <a:rPr lang="en-US" sz="2800" dirty="0">
                <a:solidFill>
                  <a:srgbClr val="660066"/>
                </a:solidFill>
                <a:latin typeface="Helvetica"/>
                <a:cs typeface="Helvetica"/>
                <a:sym typeface="Symbol" pitchFamily="18" charset="2"/>
              </a:rPr>
              <a:t>≈ </a:t>
            </a:r>
            <a:r>
              <a:rPr lang="en-US" sz="2800" dirty="0">
                <a:solidFill>
                  <a:srgbClr val="660066"/>
                </a:solidFill>
                <a:latin typeface="Helvetica"/>
                <a:cs typeface="Helvetica"/>
                <a:sym typeface="Times New Roman" pitchFamily="18" charset="0"/>
              </a:rPr>
              <a:t>1</a:t>
            </a:r>
            <a:r>
              <a:rPr lang="en-US" sz="2800" dirty="0">
                <a:latin typeface="Helvetica"/>
                <a:cs typeface="Helvetica"/>
                <a:sym typeface="Times New Roman" pitchFamily="18" charset="0"/>
              </a:rPr>
              <a:t>.</a:t>
            </a:r>
            <a:endParaRPr lang="en-US" sz="2800" dirty="0">
              <a:latin typeface="Helvetica"/>
              <a:cs typeface="Helvetica"/>
            </a:endParaRPr>
          </a:p>
        </p:txBody>
      </p:sp>
      <p:sp>
        <p:nvSpPr>
          <p:cNvPr id="3" name="Slide Number Placeholder 2">
            <a:extLst>
              <a:ext uri="{FF2B5EF4-FFF2-40B4-BE49-F238E27FC236}">
                <a16:creationId xmlns:a16="http://schemas.microsoft.com/office/drawing/2014/main" id="{A664EF2D-81BD-3E4A-B18E-4DC2A37CB5EB}"/>
              </a:ext>
            </a:extLst>
          </p:cNvPr>
          <p:cNvSpPr>
            <a:spLocks noGrp="1"/>
          </p:cNvSpPr>
          <p:nvPr>
            <p:ph type="sldNum" sz="quarter" idx="12"/>
          </p:nvPr>
        </p:nvSpPr>
        <p:spPr/>
        <p:txBody>
          <a:bodyPr/>
          <a:lstStyle/>
          <a:p>
            <a:fld id="{B8C56D54-80CA-1040-8800-40C19FBCAC37}" type="slidenum">
              <a:rPr lang="en-US" smtClean="0"/>
              <a:t>108</a:t>
            </a:fld>
            <a:endParaRPr lang="en-US"/>
          </a:p>
        </p:txBody>
      </p:sp>
    </p:spTree>
    <p:extLst>
      <p:ext uri="{BB962C8B-B14F-4D97-AF65-F5344CB8AC3E}">
        <p14:creationId xmlns:p14="http://schemas.microsoft.com/office/powerpoint/2010/main" val="30510682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Work-First Principle</a:t>
            </a:r>
          </a:p>
        </p:txBody>
      </p:sp>
      <p:sp>
        <p:nvSpPr>
          <p:cNvPr id="3" name="Rectangle 3"/>
          <p:cNvSpPr>
            <a:spLocks noChangeArrowheads="1"/>
          </p:cNvSpPr>
          <p:nvPr/>
        </p:nvSpPr>
        <p:spPr bwMode="auto">
          <a:xfrm>
            <a:off x="339725" y="1318477"/>
            <a:ext cx="8464550" cy="1200329"/>
          </a:xfrm>
          <a:prstGeom prst="rect">
            <a:avLst/>
          </a:prstGeom>
          <a:noFill/>
          <a:ln w="6350">
            <a:noFill/>
            <a:miter lim="800000"/>
            <a:headEnd/>
            <a:tailEnd/>
          </a:ln>
          <a:effectLst/>
        </p:spPr>
        <p:txBody>
          <a:bodyPr wrap="square">
            <a:spAutoFit/>
          </a:bodyPr>
          <a:lstStyle/>
          <a:p>
            <a:pPr>
              <a:spcBef>
                <a:spcPts val="600"/>
              </a:spcBef>
            </a:pPr>
            <a:r>
              <a:rPr lang="en-US" sz="2400" dirty="0">
                <a:latin typeface="Helvetica" pitchFamily="2" charset="0"/>
                <a:sym typeface="Symbol" pitchFamily="18" charset="2"/>
              </a:rPr>
              <a:t>To optimize the execution of programs with </a:t>
            </a:r>
            <a:r>
              <a:rPr lang="en-US" sz="2400" dirty="0">
                <a:solidFill>
                  <a:srgbClr val="FF0000"/>
                </a:solidFill>
                <a:latin typeface="Helvetica" pitchFamily="2" charset="0"/>
                <a:sym typeface="Symbol" pitchFamily="18" charset="2"/>
              </a:rPr>
              <a:t>sufficient parallelism</a:t>
            </a:r>
            <a:r>
              <a:rPr lang="en-US" sz="2400" dirty="0">
                <a:latin typeface="Helvetica" pitchFamily="2" charset="0"/>
                <a:sym typeface="Symbol" pitchFamily="18" charset="2"/>
              </a:rPr>
              <a:t>, the implementation of the </a:t>
            </a:r>
            <a:r>
              <a:rPr lang="en-US" sz="2400" dirty="0" err="1">
                <a:latin typeface="Helvetica" pitchFamily="2" charset="0"/>
                <a:sym typeface="Symbol" pitchFamily="18" charset="2"/>
              </a:rPr>
              <a:t>Cilk</a:t>
            </a:r>
            <a:r>
              <a:rPr lang="en-US" sz="2400" dirty="0">
                <a:latin typeface="Helvetica" pitchFamily="2" charset="0"/>
                <a:sym typeface="Symbol" pitchFamily="18" charset="2"/>
              </a:rPr>
              <a:t> works to maintain high work-efficiency by abiding by </a:t>
            </a:r>
            <a:r>
              <a:rPr lang="en-US" sz="2400" dirty="0">
                <a:solidFill>
                  <a:srgbClr val="FF0000"/>
                </a:solidFill>
                <a:latin typeface="Helvetica" pitchFamily="2" charset="0"/>
                <a:sym typeface="Symbol" pitchFamily="18" charset="2"/>
              </a:rPr>
              <a:t>the work-first principle</a:t>
            </a:r>
            <a:r>
              <a:rPr lang="en-US" sz="2400" dirty="0">
                <a:latin typeface="Helvetica" pitchFamily="2" charset="0"/>
                <a:sym typeface="Symbol" pitchFamily="18" charset="2"/>
              </a:rPr>
              <a:t>:</a:t>
            </a:r>
          </a:p>
        </p:txBody>
      </p:sp>
      <p:sp>
        <p:nvSpPr>
          <p:cNvPr id="4" name="Rounded Rectangle 3"/>
          <p:cNvSpPr/>
          <p:nvPr/>
        </p:nvSpPr>
        <p:spPr>
          <a:xfrm>
            <a:off x="904081" y="3439461"/>
            <a:ext cx="7279482" cy="1787447"/>
          </a:xfrm>
          <a:prstGeom prst="roundRect">
            <a:avLst/>
          </a:prstGeom>
          <a:solidFill>
            <a:srgbClr val="9BBB59"/>
          </a:solidFill>
          <a:ln w="57150" cmpd="sng">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2800" dirty="0">
                <a:solidFill>
                  <a:schemeClr val="tx1"/>
                </a:solidFill>
                <a:latin typeface="Helvetica" pitchFamily="2" charset="0"/>
                <a:sym typeface="Symbol" pitchFamily="18" charset="2"/>
              </a:rPr>
              <a:t>Optimize for the </a:t>
            </a:r>
            <a:r>
              <a:rPr lang="en-US" sz="2800" dirty="0">
                <a:solidFill>
                  <a:srgbClr val="FF0000"/>
                </a:solidFill>
                <a:latin typeface="Helvetica" pitchFamily="2" charset="0"/>
                <a:sym typeface="Symbol" pitchFamily="18" charset="2"/>
              </a:rPr>
              <a:t>ordinary serial execution</a:t>
            </a:r>
            <a:r>
              <a:rPr lang="en-US" sz="2800" dirty="0">
                <a:solidFill>
                  <a:schemeClr val="tx1"/>
                </a:solidFill>
                <a:latin typeface="Helvetica" pitchFamily="2" charset="0"/>
                <a:sym typeface="Symbol" pitchFamily="18" charset="2"/>
              </a:rPr>
              <a:t>, at the expense of some additional overhead in steals.</a:t>
            </a:r>
          </a:p>
        </p:txBody>
      </p:sp>
      <p:sp>
        <p:nvSpPr>
          <p:cNvPr id="5" name="Slide Number Placeholder 4">
            <a:extLst>
              <a:ext uri="{FF2B5EF4-FFF2-40B4-BE49-F238E27FC236}">
                <a16:creationId xmlns:a16="http://schemas.microsoft.com/office/drawing/2014/main" id="{1ED1BBC3-73FE-7247-A06D-1FD8692C276E}"/>
              </a:ext>
            </a:extLst>
          </p:cNvPr>
          <p:cNvSpPr>
            <a:spLocks noGrp="1"/>
          </p:cNvSpPr>
          <p:nvPr>
            <p:ph type="sldNum" sz="quarter" idx="12"/>
          </p:nvPr>
        </p:nvSpPr>
        <p:spPr/>
        <p:txBody>
          <a:bodyPr/>
          <a:lstStyle/>
          <a:p>
            <a:fld id="{B8C56D54-80CA-1040-8800-40C19FBCAC37}" type="slidenum">
              <a:rPr lang="en-US" smtClean="0"/>
              <a:t>109</a:t>
            </a:fld>
            <a:endParaRPr lang="en-US"/>
          </a:p>
        </p:txBody>
      </p:sp>
    </p:spTree>
    <p:extLst>
      <p:ext uri="{BB962C8B-B14F-4D97-AF65-F5344CB8AC3E}">
        <p14:creationId xmlns:p14="http://schemas.microsoft.com/office/powerpoint/2010/main" val="388892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Projection</a:t>
            </a:r>
          </a:p>
        </p:txBody>
      </p:sp>
      <p:sp>
        <p:nvSpPr>
          <p:cNvPr id="5" name="Text Box 6"/>
          <p:cNvSpPr txBox="1">
            <a:spLocks noChangeArrowheads="1"/>
          </p:cNvSpPr>
          <p:nvPr/>
        </p:nvSpPr>
        <p:spPr bwMode="auto">
          <a:xfrm>
            <a:off x="1556175" y="1055861"/>
            <a:ext cx="1579576" cy="372987"/>
          </a:xfrm>
          <a:prstGeom prst="rect">
            <a:avLst/>
          </a:prstGeom>
          <a:noFill/>
          <a:ln w="9398">
            <a:noFill/>
            <a:round/>
            <a:headEnd/>
            <a:tailEnd/>
          </a:ln>
        </p:spPr>
        <p:txBody>
          <a:bodyPr wrap="none" lIns="90000" tIns="91440" rIns="90000" bIns="46800">
            <a:spAutoFit/>
          </a:bodyPr>
          <a:lstStyle/>
          <a:p>
            <a:pPr marL="0" marR="0" lvl="0" indent="0" algn="ctr" defTabSz="457200" rtl="0" eaLnBrk="1" fontAlgn="auto" latinLnBrk="0" hangingPunct="1">
              <a:lnSpc>
                <a:spcPct val="71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000" b="1" i="0" u="none" strike="noStrike" kern="1200" cap="none" spc="0" normalizeH="0" baseline="0" noProof="0" dirty="0" err="1">
                <a:ln>
                  <a:noFill/>
                </a:ln>
                <a:solidFill>
                  <a:srgbClr val="660066"/>
                </a:solidFill>
                <a:effectLst/>
                <a:uLnTx/>
                <a:uFillTx/>
                <a:latin typeface="Helvetica"/>
                <a:ea typeface="Arial Unicode MS" pitchFamily="34" charset="-128"/>
                <a:cs typeface="Helvetica"/>
              </a:rPr>
              <a:t>Cilk</a:t>
            </a:r>
            <a:r>
              <a:rPr kumimoji="0" lang="en-GB" sz="2000" b="1" i="0" u="none" strike="noStrike" kern="1200" cap="none" spc="0" normalizeH="0" baseline="0" noProof="0" dirty="0">
                <a:ln>
                  <a:noFill/>
                </a:ln>
                <a:solidFill>
                  <a:srgbClr val="660066"/>
                </a:solidFill>
                <a:effectLst/>
                <a:uLnTx/>
                <a:uFillTx/>
                <a:latin typeface="Helvetica"/>
                <a:ea typeface="Arial Unicode MS" pitchFamily="34" charset="-128"/>
                <a:cs typeface="Helvetica"/>
              </a:rPr>
              <a:t> source</a:t>
            </a:r>
          </a:p>
        </p:txBody>
      </p:sp>
      <p:sp>
        <p:nvSpPr>
          <p:cNvPr id="27" name="AutoShape 2"/>
          <p:cNvSpPr>
            <a:spLocks noChangeArrowheads="1"/>
          </p:cNvSpPr>
          <p:nvPr/>
        </p:nvSpPr>
        <p:spPr bwMode="auto">
          <a:xfrm>
            <a:off x="5638800" y="1392107"/>
            <a:ext cx="2857500" cy="2495647"/>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lIns="91440" tIns="46800" rIns="90000" bIns="46800" anchor="t" anchorCtr="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400" b="1"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1400" b="1" i="0" u="none" strike="noStrike" kern="1200" cap="none" spc="0" normalizeH="0" baseline="0" noProof="0" dirty="0">
                <a:ln>
                  <a:noFill/>
                </a:ln>
                <a:solidFill>
                  <a:srgbClr val="990099"/>
                </a:solidFill>
                <a:effectLst/>
                <a:uLnTx/>
                <a:uFillTx/>
                <a:latin typeface="Consolas"/>
                <a:ea typeface="+mn-ea"/>
                <a:cs typeface="Consolas"/>
              </a:rPr>
              <a:t> </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fib</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r>
              <a:rPr kumimoji="0" lang="en-US" sz="14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400" b="1" i="0" u="none" strike="noStrike" kern="1200" cap="none" spc="0" normalizeH="0" baseline="0" noProof="0" dirty="0" err="1">
                <a:ln>
                  <a:noFill/>
                </a:ln>
                <a:solidFill>
                  <a:srgbClr val="0000FF"/>
                </a:solidFill>
                <a:effectLst/>
                <a:uLnTx/>
                <a:uFillTx/>
                <a:latin typeface="Consolas"/>
                <a:ea typeface="+mn-ea"/>
                <a:cs typeface="Consolas"/>
              </a:rPr>
              <a:t>n</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008000"/>
                </a:solidFill>
                <a:effectLst/>
                <a:uLnTx/>
                <a:uFillTx/>
                <a:latin typeface="Consolas"/>
                <a:ea typeface="+mn-ea"/>
                <a:cs typeface="Consolas"/>
              </a:rPr>
              <a:t>if</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4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 </a:t>
            </a:r>
            <a:r>
              <a:rPr kumimoji="0" lang="en-US" sz="1400" b="1" i="0" u="none" strike="noStrike" kern="1200" cap="none" spc="0" normalizeH="0" baseline="0" noProof="0" dirty="0">
                <a:ln>
                  <a:noFill/>
                </a:ln>
                <a:solidFill>
                  <a:srgbClr val="008000"/>
                </a:solidFill>
                <a:effectLst/>
                <a:uLnTx/>
                <a:uFillTx/>
                <a:latin typeface="Consolas"/>
                <a:ea typeface="+mn-ea"/>
                <a:cs typeface="Consolas"/>
              </a:rPr>
              <a:t>else</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400" b="1" i="0" u="none" strike="noStrike" kern="1200" cap="none" spc="0" normalizeH="0" baseline="0" noProof="0" dirty="0" err="1">
                <a:ln>
                  <a:noFill/>
                </a:ln>
                <a:solidFill>
                  <a:srgbClr val="0000FF"/>
                </a:solidFill>
                <a:effectLst/>
                <a:uLnTx/>
                <a:uFillTx/>
                <a:latin typeface="Consolas"/>
                <a:ea typeface="+mn-ea"/>
                <a:cs typeface="Consolas"/>
              </a:rPr>
              <a:t>x</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0000FF"/>
                </a:solidFill>
                <a:effectLst/>
                <a:uLnTx/>
                <a:uFillTx/>
                <a:latin typeface="Consolas"/>
                <a:ea typeface="+mn-ea"/>
                <a:cs typeface="Consolas"/>
              </a:rPr>
              <a:t>y</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400" b="1" i="0" u="none" strike="noStrike" kern="1200" cap="none" spc="0" normalizeH="0" baseline="0" noProof="0" dirty="0">
                <a:ln>
                  <a:noFill/>
                </a:ln>
                <a:solidFill>
                  <a:srgbClr val="000000"/>
                </a:solidFill>
                <a:effectLst/>
                <a:uLnTx/>
                <a:uFillTx/>
                <a:latin typeface="Consolas"/>
                <a:ea typeface="+mn-ea"/>
                <a:cs typeface="Consolas"/>
              </a:rPr>
              <a:t> </a:t>
            </a:r>
            <a:r>
              <a:rPr kumimoji="0" lang="en-US" sz="1400" b="1" i="0" u="none" strike="noStrike" kern="1200" cap="none" spc="0" normalizeH="0" baseline="0" noProof="0" dirty="0">
                <a:ln>
                  <a:noFill/>
                </a:ln>
                <a:solidFill>
                  <a:srgbClr val="595959"/>
                </a:solidFill>
                <a:effectLst/>
                <a:uLnTx/>
                <a:uFillTx/>
                <a:latin typeface="Consolas"/>
                <a:ea typeface="+mn-ea"/>
                <a:cs typeface="Consolas"/>
              </a:rPr>
              <a:t>=</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fib(n</a:t>
            </a:r>
            <a:r>
              <a:rPr kumimoji="0" lang="en-US" sz="14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1</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400" b="1" i="0" u="none" strike="noStrike" kern="1200" cap="none" spc="0" normalizeH="0" baseline="0" noProof="0" dirty="0">
                <a:ln>
                  <a:noFill/>
                </a:ln>
                <a:solidFill>
                  <a:srgbClr val="000000"/>
                </a:solidFill>
                <a:effectLst/>
                <a:uLnTx/>
                <a:uFillTx/>
                <a:latin typeface="Consolas"/>
                <a:ea typeface="+mn-ea"/>
                <a:cs typeface="Consolas"/>
              </a:rPr>
              <a:t>y</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4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400" b="1" i="0" u="none" strike="noStrike" kern="1200" cap="none" spc="0" normalizeH="0" baseline="0" noProof="0" dirty="0">
                <a:ln>
                  <a:noFill/>
                </a:ln>
                <a:solidFill>
                  <a:srgbClr val="595959"/>
                </a:solidFill>
                <a:effectLst/>
                <a:uLnTx/>
                <a:uFillTx/>
                <a:latin typeface="Consolas"/>
                <a:ea typeface="+mn-ea"/>
                <a:cs typeface="Consolas"/>
              </a:rPr>
              <a:t>-</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onsolas"/>
              <a:ea typeface="+mn-ea"/>
              <a:cs typeface="Consola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r>
              <a:rPr kumimoji="0" lang="en-US" sz="14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endParaRPr kumimoji="0" lang="en-US" sz="1400" b="1"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a:p>
            <a:pPr marL="0" marR="0" lvl="0" indent="0" algn="l" defTabSz="457200" rtl="0" eaLnBrk="0" fontAlgn="auto" latinLnBrk="0" hangingPunct="0">
              <a:lnSpc>
                <a:spcPct val="80000"/>
              </a:lnSpc>
              <a:spcBef>
                <a:spcPts val="0"/>
              </a:spcBef>
              <a:spcAft>
                <a:spcPts val="0"/>
              </a:spcAft>
              <a:buClr>
                <a:srgbClr val="000000"/>
              </a:buClr>
              <a:buSzPct val="100000"/>
              <a:buFont typeface="Lucida Sans Typewriter"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GB" sz="1400" b="1" i="0" u="none" strike="noStrike" kern="1200" cap="none" spc="0" normalizeH="0" baseline="0" noProof="0" dirty="0">
              <a:ln>
                <a:noFill/>
              </a:ln>
              <a:solidFill>
                <a:prstClr val="black"/>
              </a:solidFill>
              <a:effectLst/>
              <a:uLnTx/>
              <a:uFillTx/>
              <a:latin typeface="Consolas"/>
              <a:ea typeface="Arial Unicode MS" pitchFamily="34" charset="-128"/>
              <a:cs typeface="Consolas"/>
            </a:endParaRPr>
          </a:p>
        </p:txBody>
      </p:sp>
      <p:sp>
        <p:nvSpPr>
          <p:cNvPr id="28" name="Text Box 3"/>
          <p:cNvSpPr txBox="1">
            <a:spLocks noChangeArrowheads="1"/>
          </p:cNvSpPr>
          <p:nvPr/>
        </p:nvSpPr>
        <p:spPr bwMode="auto">
          <a:xfrm>
            <a:off x="5944629" y="1026816"/>
            <a:ext cx="2159864" cy="374270"/>
          </a:xfrm>
          <a:prstGeom prst="rect">
            <a:avLst/>
          </a:prstGeom>
          <a:noFill/>
          <a:ln w="9398">
            <a:noFill/>
            <a:round/>
            <a:headEnd/>
            <a:tailEnd/>
          </a:ln>
        </p:spPr>
        <p:txBody>
          <a:bodyPr wrap="none" lIns="90000" tIns="91440" rIns="90000" bIns="46800" anchor="ctr" anchorCtr="1">
            <a:spAutoFit/>
          </a:bodyPr>
          <a:lstStyle/>
          <a:p>
            <a:pPr marL="0" marR="0" lvl="0" indent="0" algn="ctr" defTabSz="457200" rtl="0" eaLnBrk="1" fontAlgn="auto" latinLnBrk="0" hangingPunct="1">
              <a:lnSpc>
                <a:spcPct val="71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000" b="1" i="0" u="none" strike="noStrike" kern="1200" cap="none" spc="0" normalizeH="0" baseline="0" noProof="0" dirty="0">
                <a:ln>
                  <a:noFill/>
                </a:ln>
                <a:solidFill>
                  <a:srgbClr val="660066"/>
                </a:solidFill>
                <a:effectLst/>
                <a:uLnTx/>
                <a:uFillTx/>
                <a:latin typeface="Helvetica"/>
                <a:ea typeface="Arial Unicode MS" pitchFamily="34" charset="-128"/>
                <a:cs typeface="Helvetica"/>
              </a:rPr>
              <a:t>serial projection</a:t>
            </a:r>
          </a:p>
        </p:txBody>
      </p:sp>
      <p:sp>
        <p:nvSpPr>
          <p:cNvPr id="37" name="TextBox 36"/>
          <p:cNvSpPr txBox="1"/>
          <p:nvPr/>
        </p:nvSpPr>
        <p:spPr>
          <a:xfrm>
            <a:off x="812131" y="3887755"/>
            <a:ext cx="7924800" cy="83099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Helvetica"/>
                <a:ea typeface="+mn-ea"/>
                <a:cs typeface="Helvetica"/>
              </a:rPr>
              <a:t>The</a:t>
            </a:r>
            <a:r>
              <a:rPr kumimoji="0" lang="en-US" sz="2400" b="0" i="0" u="none" strike="noStrike" kern="1200" cap="none" spc="0" normalizeH="0" baseline="0" noProof="0" dirty="0">
                <a:ln>
                  <a:noFill/>
                </a:ln>
                <a:solidFill>
                  <a:srgbClr val="827F77"/>
                </a:solidFill>
                <a:effectLst/>
                <a:uLnTx/>
                <a:uFillTx/>
                <a:latin typeface="Helvetica"/>
                <a:ea typeface="+mn-ea"/>
                <a:cs typeface="Helvetica"/>
              </a:rPr>
              <a:t> </a:t>
            </a:r>
            <a:r>
              <a:rPr kumimoji="0" lang="en-US" sz="2400" b="1" i="0" u="none" strike="noStrike" kern="1200" cap="none" spc="0" normalizeH="0" baseline="0" noProof="0" dirty="0">
                <a:ln>
                  <a:noFill/>
                </a:ln>
                <a:solidFill>
                  <a:srgbClr val="660066"/>
                </a:solidFill>
                <a:effectLst/>
                <a:uLnTx/>
                <a:uFillTx/>
                <a:latin typeface="Helvetica"/>
                <a:ea typeface="+mn-ea"/>
                <a:cs typeface="Helvetica"/>
              </a:rPr>
              <a:t>serial projection </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of a </a:t>
            </a:r>
            <a:r>
              <a:rPr kumimoji="0" lang="en-US" sz="2400" b="0" i="0" u="none" strike="noStrike" kern="1200" cap="none" spc="0" normalizeH="0" baseline="0" noProof="0" dirty="0" err="1">
                <a:ln>
                  <a:noFill/>
                </a:ln>
                <a:solidFill>
                  <a:prstClr val="black"/>
                </a:solidFill>
                <a:effectLst/>
                <a:uLnTx/>
                <a:uFillTx/>
                <a:latin typeface="Helvetica"/>
                <a:ea typeface="+mn-ea"/>
                <a:cs typeface="Helvetica"/>
              </a:rPr>
              <a:t>Cilk</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 program is always a legal interpretation of the program’s semantics.</a:t>
            </a:r>
          </a:p>
        </p:txBody>
      </p:sp>
      <p:grpSp>
        <p:nvGrpSpPr>
          <p:cNvPr id="3" name="Group 40"/>
          <p:cNvGrpSpPr/>
          <p:nvPr/>
        </p:nvGrpSpPr>
        <p:grpSpPr>
          <a:xfrm>
            <a:off x="812131" y="5607754"/>
            <a:ext cx="7848600" cy="1107996"/>
            <a:chOff x="838200" y="4749463"/>
            <a:chExt cx="7848600" cy="1107996"/>
          </a:xfrm>
        </p:grpSpPr>
        <p:sp>
          <p:nvSpPr>
            <p:cNvPr id="38" name="TextBox 37"/>
            <p:cNvSpPr txBox="1"/>
            <p:nvPr/>
          </p:nvSpPr>
          <p:spPr>
            <a:xfrm>
              <a:off x="838200" y="5054263"/>
              <a:ext cx="42672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Helvetica"/>
                  <a:ea typeface="+mn-ea"/>
                  <a:cs typeface="Helvetica"/>
                </a:rPr>
                <a:t>To obtain the serial projection:</a:t>
              </a:r>
            </a:p>
          </p:txBody>
        </p:sp>
        <p:sp>
          <p:nvSpPr>
            <p:cNvPr id="39" name="Rectangle 38"/>
            <p:cNvSpPr/>
            <p:nvPr/>
          </p:nvSpPr>
          <p:spPr>
            <a:xfrm>
              <a:off x="5181600" y="4749463"/>
              <a:ext cx="3505200" cy="1107996"/>
            </a:xfrm>
            <a:prstGeom prst="rect">
              <a:avLst/>
            </a:prstGeom>
            <a:solidFill>
              <a:srgbClr val="FFFED6"/>
            </a:solidFill>
          </p:spPr>
          <p:txBody>
            <a:bodyPr wrap="square">
              <a:spAutoFit/>
            </a:bodyPr>
            <a:lstStyle/>
            <a:p>
              <a:pPr marL="346075" marR="0" lvl="0" indent="-346075"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8000"/>
                  </a:solidFill>
                  <a:effectLst/>
                  <a:uLnTx/>
                  <a:uFillTx/>
                  <a:latin typeface="Consolas"/>
                  <a:ea typeface="+mn-ea"/>
                  <a:cs typeface="Consolas"/>
                </a:rPr>
                <a:t>#define</a:t>
              </a:r>
              <a:r>
                <a:rPr kumimoji="0" lang="en-US" sz="2200" b="0" i="0" u="none" strike="noStrike" kern="1200" cap="none" spc="0" normalizeH="0" baseline="0" noProof="0" dirty="0">
                  <a:ln>
                    <a:noFill/>
                  </a:ln>
                  <a:solidFill>
                    <a:srgbClr val="827F77"/>
                  </a:solidFill>
                  <a:effectLst/>
                  <a:uLnTx/>
                  <a:uFillTx/>
                  <a:latin typeface="Consolas"/>
                  <a:ea typeface="+mn-ea"/>
                  <a:cs typeface="Consolas"/>
                </a:rPr>
                <a:t> </a:t>
              </a:r>
              <a:r>
                <a:rPr kumimoji="0" lang="en-US" sz="2200" b="1" i="0" u="none" strike="noStrike" kern="1200" cap="none" spc="0" normalizeH="0" baseline="0" noProof="0" dirty="0" err="1">
                  <a:ln>
                    <a:noFill/>
                  </a:ln>
                  <a:solidFill>
                    <a:srgbClr val="FF0000"/>
                  </a:solidFill>
                  <a:effectLst/>
                  <a:uLnTx/>
                  <a:uFillTx/>
                  <a:latin typeface="Consolas"/>
                  <a:ea typeface="+mn-ea"/>
                  <a:cs typeface="Consolas"/>
                </a:rPr>
                <a:t>cilk_spawn</a:t>
              </a:r>
              <a:endParaRPr kumimoji="0" lang="en-US" sz="2200" b="1" i="0" u="none" strike="noStrike" kern="1200" cap="none" spc="0" normalizeH="0" baseline="0" noProof="0" dirty="0">
                <a:ln>
                  <a:noFill/>
                </a:ln>
                <a:solidFill>
                  <a:srgbClr val="FF0000"/>
                </a:solidFill>
                <a:effectLst/>
                <a:uLnTx/>
                <a:uFillTx/>
                <a:latin typeface="Consolas"/>
                <a:ea typeface="+mn-ea"/>
                <a:cs typeface="Consolas"/>
              </a:endParaRPr>
            </a:p>
            <a:p>
              <a:pPr marL="346075" marR="0" lvl="0" indent="-346075"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8000"/>
                  </a:solidFill>
                  <a:effectLst/>
                  <a:uLnTx/>
                  <a:uFillTx/>
                  <a:latin typeface="Consolas"/>
                  <a:ea typeface="+mn-ea"/>
                  <a:cs typeface="Consolas"/>
                </a:rPr>
                <a:t>#define</a:t>
              </a:r>
              <a:r>
                <a:rPr kumimoji="0" lang="en-US" sz="2200" b="0" i="0" u="none" strike="noStrike" kern="1200" cap="none" spc="0" normalizeH="0" baseline="0" noProof="0" dirty="0">
                  <a:ln>
                    <a:noFill/>
                  </a:ln>
                  <a:solidFill>
                    <a:srgbClr val="827F77"/>
                  </a:solidFill>
                  <a:effectLst/>
                  <a:uLnTx/>
                  <a:uFillTx/>
                  <a:latin typeface="Consolas"/>
                  <a:ea typeface="+mn-ea"/>
                  <a:cs typeface="Consolas"/>
                </a:rPr>
                <a:t> </a:t>
              </a:r>
              <a:r>
                <a:rPr kumimoji="0" lang="en-US" sz="2200" b="1" i="0" u="none" strike="noStrike" kern="1200" cap="none" spc="0" normalizeH="0" baseline="0" noProof="0" dirty="0" err="1">
                  <a:ln>
                    <a:noFill/>
                  </a:ln>
                  <a:solidFill>
                    <a:srgbClr val="FF0000"/>
                  </a:solidFill>
                  <a:effectLst/>
                  <a:uLnTx/>
                  <a:uFillTx/>
                  <a:latin typeface="Consolas"/>
                  <a:ea typeface="+mn-ea"/>
                  <a:cs typeface="Consolas"/>
                </a:rPr>
                <a:t>cilk_sync</a:t>
              </a:r>
              <a:endParaRPr kumimoji="0" lang="en-US" sz="2200" b="1" i="0" u="none" strike="noStrike" kern="1200" cap="none" spc="0" normalizeH="0" baseline="0" noProof="0" dirty="0">
                <a:ln>
                  <a:noFill/>
                </a:ln>
                <a:solidFill>
                  <a:srgbClr val="FF0000"/>
                </a:solidFill>
                <a:effectLst/>
                <a:uLnTx/>
                <a:uFillTx/>
                <a:latin typeface="Consolas"/>
                <a:ea typeface="+mn-ea"/>
                <a:cs typeface="Consolas"/>
              </a:endParaRPr>
            </a:p>
            <a:p>
              <a:pPr marL="346075" marR="0" lvl="0" indent="-346075"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8000"/>
                  </a:solidFill>
                  <a:effectLst/>
                  <a:uLnTx/>
                  <a:uFillTx/>
                  <a:latin typeface="Consolas"/>
                  <a:ea typeface="+mn-ea"/>
                  <a:cs typeface="Consolas"/>
                </a:rPr>
                <a:t>#define</a:t>
              </a:r>
              <a:r>
                <a:rPr kumimoji="0" lang="en-US" sz="2200" b="0" i="0" u="none" strike="noStrike" kern="1200" cap="none" spc="0" normalizeH="0" baseline="0" noProof="0" dirty="0">
                  <a:ln>
                    <a:noFill/>
                  </a:ln>
                  <a:solidFill>
                    <a:srgbClr val="827F77"/>
                  </a:solidFill>
                  <a:effectLst/>
                  <a:uLnTx/>
                  <a:uFillTx/>
                  <a:latin typeface="Consolas"/>
                  <a:ea typeface="+mn-ea"/>
                  <a:cs typeface="Consolas"/>
                </a:rPr>
                <a:t> </a:t>
              </a:r>
              <a:r>
                <a:rPr kumimoji="0" lang="en-US" sz="2200" b="1" i="0" u="none" strike="noStrike" kern="1200" cap="none" spc="0" normalizeH="0" baseline="0" noProof="0" dirty="0" err="1">
                  <a:ln>
                    <a:noFill/>
                  </a:ln>
                  <a:solidFill>
                    <a:srgbClr val="FF0000"/>
                  </a:solidFill>
                  <a:effectLst/>
                  <a:uLnTx/>
                  <a:uFillTx/>
                  <a:latin typeface="Consolas"/>
                  <a:ea typeface="+mn-ea"/>
                  <a:cs typeface="Consolas"/>
                </a:rPr>
                <a:t>cilk_for</a:t>
              </a:r>
              <a:r>
                <a:rPr kumimoji="0" lang="en-US" sz="2200" b="1" i="0" u="none" strike="noStrike" kern="1200" cap="none" spc="0" normalizeH="0" baseline="0" noProof="0" dirty="0">
                  <a:ln>
                    <a:noFill/>
                  </a:ln>
                  <a:solidFill>
                    <a:srgbClr val="FF0000"/>
                  </a:solidFill>
                  <a:effectLst/>
                  <a:uLnTx/>
                  <a:uFillTx/>
                  <a:latin typeface="Consolas"/>
                  <a:ea typeface="+mn-ea"/>
                  <a:cs typeface="Consolas"/>
                </a:rPr>
                <a:t> </a:t>
              </a:r>
              <a:r>
                <a:rPr kumimoji="0" lang="en-US" sz="2200" b="0" i="0" u="none" strike="noStrike" kern="1200" cap="none" spc="0" normalizeH="0" baseline="0" noProof="0" dirty="0">
                  <a:ln>
                    <a:noFill/>
                  </a:ln>
                  <a:solidFill>
                    <a:srgbClr val="008000"/>
                  </a:solidFill>
                  <a:effectLst/>
                  <a:uLnTx/>
                  <a:uFillTx/>
                  <a:latin typeface="Consolas"/>
                  <a:ea typeface="+mn-ea"/>
                  <a:cs typeface="Consolas"/>
                </a:rPr>
                <a:t>for</a:t>
              </a:r>
            </a:p>
          </p:txBody>
        </p:sp>
      </p:grpSp>
      <p:sp>
        <p:nvSpPr>
          <p:cNvPr id="14" name="Rectangle 13"/>
          <p:cNvSpPr/>
          <p:nvPr/>
        </p:nvSpPr>
        <p:spPr>
          <a:xfrm>
            <a:off x="812131" y="4737624"/>
            <a:ext cx="8027069"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Helvetica"/>
                <a:ea typeface="+mn-ea"/>
                <a:cs typeface="Helvetica"/>
              </a:rPr>
              <a:t>Moreover, a </a:t>
            </a:r>
            <a:r>
              <a:rPr kumimoji="0" lang="en-US" sz="2400" b="0" i="0" u="none" strike="noStrike" kern="1200" cap="none" spc="0" normalizeH="0" baseline="0" noProof="0" dirty="0" err="1">
                <a:ln>
                  <a:noFill/>
                </a:ln>
                <a:solidFill>
                  <a:prstClr val="black"/>
                </a:solidFill>
                <a:effectLst/>
                <a:uLnTx/>
                <a:uFillTx/>
                <a:latin typeface="Helvetica"/>
                <a:ea typeface="+mn-ea"/>
                <a:cs typeface="Helvetica"/>
              </a:rPr>
              <a:t>Cilk</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 program executing on one core </a:t>
            </a:r>
            <a:r>
              <a:rPr kumimoji="0" lang="en-US" sz="2400" b="0" i="0" u="none" strike="noStrike" kern="1200" cap="none" spc="0" normalizeH="0" baseline="0" noProof="0" dirty="0">
                <a:ln>
                  <a:noFill/>
                </a:ln>
                <a:solidFill>
                  <a:srgbClr val="000000"/>
                </a:solidFill>
                <a:effectLst/>
                <a:uLnTx/>
                <a:uFillTx/>
                <a:latin typeface="Helvetica"/>
                <a:ea typeface="+mn-ea"/>
                <a:cs typeface="Helvetica"/>
              </a:rPr>
              <a:t>behaves </a:t>
            </a:r>
            <a:r>
              <a:rPr kumimoji="0" lang="en-US" sz="2400" b="0" i="0" u="none" strike="noStrike" kern="1200" cap="none" spc="0" normalizeH="0" baseline="0" noProof="0" dirty="0">
                <a:ln>
                  <a:noFill/>
                </a:ln>
                <a:solidFill>
                  <a:srgbClr val="FF0000"/>
                </a:solidFill>
                <a:effectLst/>
                <a:uLnTx/>
                <a:uFillTx/>
                <a:latin typeface="Helvetica"/>
                <a:ea typeface="+mn-ea"/>
                <a:cs typeface="Helvetica"/>
              </a:rPr>
              <a:t>exactly the same </a:t>
            </a:r>
            <a:r>
              <a:rPr kumimoji="0" lang="en-US" sz="2400" b="0" i="0" u="none" strike="noStrike" kern="1200" cap="none" spc="0" normalizeH="0" baseline="0" noProof="0" dirty="0">
                <a:ln>
                  <a:noFill/>
                </a:ln>
                <a:solidFill>
                  <a:srgbClr val="000000"/>
                </a:solidFill>
                <a:effectLst/>
                <a:uLnTx/>
                <a:uFillTx/>
                <a:latin typeface="Helvetica"/>
                <a:ea typeface="+mn-ea"/>
                <a:cs typeface="Helvetica"/>
              </a:rPr>
              <a:t>as the execution of its </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serialization</a:t>
            </a:r>
            <a:r>
              <a:rPr kumimoji="0" lang="en-US" sz="2400" b="0" i="0" u="none" strike="noStrike" kern="1200" cap="none" spc="0" normalizeH="0" baseline="0" noProof="0" dirty="0">
                <a:ln>
                  <a:noFill/>
                </a:ln>
                <a:solidFill>
                  <a:srgbClr val="000000"/>
                </a:solidFill>
                <a:effectLst/>
                <a:uLnTx/>
                <a:uFillTx/>
                <a:latin typeface="Helvetica"/>
                <a:ea typeface="+mn-ea"/>
                <a:cs typeface="Helvetica"/>
              </a:rPr>
              <a:t>.</a:t>
            </a:r>
          </a:p>
        </p:txBody>
      </p:sp>
      <p:sp>
        <p:nvSpPr>
          <p:cNvPr id="15" name="Down Arrow 14"/>
          <p:cNvSpPr/>
          <p:nvPr/>
        </p:nvSpPr>
        <p:spPr>
          <a:xfrm>
            <a:off x="1527175" y="2940844"/>
            <a:ext cx="762000" cy="412750"/>
          </a:xfrm>
          <a:prstGeom prst="downArrow">
            <a:avLst/>
          </a:prstGeom>
          <a:solidFill>
            <a:schemeClr val="accent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Helvetica"/>
              <a:ea typeface="+mn-ea"/>
              <a:cs typeface="Helvetica"/>
            </a:endParaRPr>
          </a:p>
        </p:txBody>
      </p:sp>
      <p:sp>
        <p:nvSpPr>
          <p:cNvPr id="4" name="AutoShape 5"/>
          <p:cNvSpPr>
            <a:spLocks noChangeArrowheads="1"/>
          </p:cNvSpPr>
          <p:nvPr/>
        </p:nvSpPr>
        <p:spPr bwMode="auto">
          <a:xfrm>
            <a:off x="838200" y="1392108"/>
            <a:ext cx="3372870" cy="2495647"/>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wrap="none" lIns="91440" tIns="46800" rIns="90000" bIns="46800" anchor="t" anchorCtr="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400" b="1"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1400" b="1" i="0" u="none" strike="noStrike" kern="1200" cap="none" spc="0" normalizeH="0" baseline="0" noProof="0" dirty="0">
                <a:ln>
                  <a:noFill/>
                </a:ln>
                <a:solidFill>
                  <a:srgbClr val="990099"/>
                </a:solidFill>
                <a:effectLst/>
                <a:uLnTx/>
                <a:uFillTx/>
                <a:latin typeface="Consolas"/>
                <a:ea typeface="+mn-ea"/>
                <a:cs typeface="Consolas"/>
              </a:rPr>
              <a:t> </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fib</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r>
              <a:rPr kumimoji="0" lang="en-US" sz="14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400" b="1" i="0" u="none" strike="noStrike" kern="1200" cap="none" spc="0" normalizeH="0" baseline="0" noProof="0" dirty="0" err="1">
                <a:ln>
                  <a:noFill/>
                </a:ln>
                <a:solidFill>
                  <a:srgbClr val="0000FF"/>
                </a:solidFill>
                <a:effectLst/>
                <a:uLnTx/>
                <a:uFillTx/>
                <a:latin typeface="Consolas"/>
                <a:ea typeface="+mn-ea"/>
                <a:cs typeface="Consolas"/>
              </a:rPr>
              <a:t>n</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008000"/>
                </a:solidFill>
                <a:effectLst/>
                <a:uLnTx/>
                <a:uFillTx/>
                <a:latin typeface="Consolas"/>
                <a:ea typeface="+mn-ea"/>
                <a:cs typeface="Consolas"/>
              </a:rPr>
              <a:t>if</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4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 </a:t>
            </a:r>
            <a:r>
              <a:rPr kumimoji="0" lang="en-US" sz="1400" b="1" i="0" u="none" strike="noStrike" kern="1200" cap="none" spc="0" normalizeH="0" baseline="0" noProof="0" dirty="0">
                <a:ln>
                  <a:noFill/>
                </a:ln>
                <a:solidFill>
                  <a:srgbClr val="008000"/>
                </a:solidFill>
                <a:effectLst/>
                <a:uLnTx/>
                <a:uFillTx/>
                <a:latin typeface="Consolas"/>
                <a:ea typeface="+mn-ea"/>
                <a:cs typeface="Consolas"/>
              </a:rPr>
              <a:t>else</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400" b="1" i="0" u="none" strike="noStrike" kern="1200" cap="none" spc="0" normalizeH="0" baseline="0" noProof="0" dirty="0" err="1">
                <a:ln>
                  <a:noFill/>
                </a:ln>
                <a:solidFill>
                  <a:srgbClr val="0000FF"/>
                </a:solidFill>
                <a:effectLst/>
                <a:uLnTx/>
                <a:uFillTx/>
                <a:latin typeface="Consolas"/>
                <a:ea typeface="+mn-ea"/>
                <a:cs typeface="Consolas"/>
              </a:rPr>
              <a:t>x</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0000FF"/>
                </a:solidFill>
                <a:effectLst/>
                <a:uLnTx/>
                <a:uFillTx/>
                <a:latin typeface="Consolas"/>
                <a:ea typeface="+mn-ea"/>
                <a:cs typeface="Consolas"/>
              </a:rPr>
              <a:t>y</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400" b="1" i="0" u="none" strike="noStrike" kern="1200" cap="none" spc="0" normalizeH="0" baseline="0" noProof="0" dirty="0">
                <a:ln>
                  <a:noFill/>
                </a:ln>
                <a:solidFill>
                  <a:srgbClr val="000000"/>
                </a:solidFill>
                <a:effectLst/>
                <a:uLnTx/>
                <a:uFillTx/>
                <a:latin typeface="Consolas"/>
                <a:ea typeface="+mn-ea"/>
                <a:cs typeface="Consolas"/>
              </a:rPr>
              <a:t> </a:t>
            </a:r>
            <a:r>
              <a:rPr kumimoji="0" lang="en-US" sz="1400" b="1" i="0" u="none" strike="noStrike" kern="1200" cap="none" spc="0" normalizeH="0" baseline="0" noProof="0" dirty="0">
                <a:ln>
                  <a:noFill/>
                </a:ln>
                <a:solidFill>
                  <a:srgbClr val="595959"/>
                </a:solidFill>
                <a:effectLst/>
                <a:uLnTx/>
                <a:uFillTx/>
                <a:latin typeface="Consolas"/>
                <a:ea typeface="+mn-ea"/>
                <a:cs typeface="Consolas"/>
              </a:rPr>
              <a:t>=</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FF0000"/>
                </a:solidFill>
                <a:effectLst/>
                <a:uLnTx/>
                <a:uFillTx/>
                <a:latin typeface="Consolas"/>
                <a:ea typeface="+mn-ea"/>
                <a:cs typeface="Consolas"/>
              </a:rPr>
              <a:t>cilk_spawn</a:t>
            </a:r>
            <a:r>
              <a:rPr kumimoji="0" lang="en-US" sz="1400" b="1" i="0" u="none" strike="noStrike" kern="1200" cap="none" spc="0" normalizeH="0" baseline="0" noProof="0" dirty="0">
                <a:ln>
                  <a:noFill/>
                </a:ln>
                <a:solidFill>
                  <a:srgbClr val="FF0000"/>
                </a:solidFill>
                <a:effectLst/>
                <a:uLnTx/>
                <a:uFillTx/>
                <a:latin typeface="Consolas"/>
                <a:ea typeface="+mn-ea"/>
                <a:cs typeface="Consolas"/>
              </a:rPr>
              <a:t> </a:t>
            </a:r>
            <a:r>
              <a:rPr kumimoji="0" lang="en-US" sz="14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4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1</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4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400" b="1" i="0" u="none" strike="noStrike" kern="1200" cap="none" spc="0" normalizeH="0" baseline="0" noProof="0" dirty="0">
                <a:ln>
                  <a:noFill/>
                </a:ln>
                <a:solidFill>
                  <a:srgbClr val="595959"/>
                </a:solidFill>
                <a:effectLst/>
                <a:uLnTx/>
                <a:uFillTx/>
                <a:latin typeface="Consolas"/>
                <a:ea typeface="+mn-ea"/>
                <a:cs typeface="Consolas"/>
              </a:rPr>
              <a:t>-</a:t>
            </a:r>
            <a:r>
              <a:rPr kumimoji="0" lang="en-US" sz="14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br>
              <a:rPr kumimoji="0" lang="en-US" sz="1400" b="1" i="0" u="none" strike="noStrike" kern="1200" cap="none" spc="0" normalizeH="0" baseline="0" noProof="0" dirty="0">
                <a:ln>
                  <a:noFill/>
                </a:ln>
                <a:solidFill>
                  <a:prstClr val="black"/>
                </a:solidFill>
                <a:effectLst/>
                <a:uLnTx/>
                <a:uFillTx/>
                <a:latin typeface="Consolas"/>
                <a:ea typeface="+mn-ea"/>
                <a:cs typeface="Consolas"/>
              </a:rPr>
            </a:b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FF0000"/>
                </a:solidFill>
                <a:effectLst/>
                <a:uLnTx/>
                <a:uFillTx/>
                <a:latin typeface="Consolas"/>
                <a:ea typeface="+mn-ea"/>
                <a:cs typeface="Consolas"/>
              </a:rPr>
              <a:t>cilk_sync</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r>
              <a:rPr kumimoji="0" lang="en-US" sz="14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r>
              <a:rPr kumimoji="0" lang="en-US" sz="14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4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nsolas"/>
                <a:ea typeface="+mn-ea"/>
                <a:cs typeface="Consolas"/>
              </a:rPr>
              <a:t>}</a:t>
            </a:r>
            <a:endParaRPr kumimoji="0" lang="en-US" sz="1400" b="1"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p:txBody>
      </p:sp>
      <p:sp>
        <p:nvSpPr>
          <p:cNvPr id="16" name="Right Arrow 15"/>
          <p:cNvSpPr/>
          <p:nvPr/>
        </p:nvSpPr>
        <p:spPr>
          <a:xfrm>
            <a:off x="4419600" y="2026354"/>
            <a:ext cx="990600" cy="6858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Helvetica"/>
              <a:ea typeface="+mn-ea"/>
              <a:cs typeface="Helvetica"/>
            </a:endParaRPr>
          </a:p>
        </p:txBody>
      </p:sp>
      <p:sp>
        <p:nvSpPr>
          <p:cNvPr id="6" name="Slide Number Placeholder 5">
            <a:extLst>
              <a:ext uri="{FF2B5EF4-FFF2-40B4-BE49-F238E27FC236}">
                <a16:creationId xmlns:a16="http://schemas.microsoft.com/office/drawing/2014/main" id="{E591351A-036C-B34F-914C-0A80452576E8}"/>
              </a:ext>
            </a:extLst>
          </p:cNvPr>
          <p:cNvSpPr>
            <a:spLocks noGrp="1"/>
          </p:cNvSpPr>
          <p:nvPr>
            <p:ph type="sldNum" sz="quarter" idx="12"/>
          </p:nvPr>
        </p:nvSpPr>
        <p:spPr/>
        <p:txBody>
          <a:bodyPr/>
          <a:lstStyle/>
          <a:p>
            <a:fld id="{B8C56D54-80CA-1040-8800-40C19FBCAC37}" type="slidenum">
              <a:rPr lang="en-US" smtClean="0"/>
              <a:t>11</a:t>
            </a:fld>
            <a:endParaRPr lang="en-US"/>
          </a:p>
        </p:txBody>
      </p:sp>
    </p:spTree>
    <p:extLst>
      <p:ext uri="{BB962C8B-B14F-4D97-AF65-F5344CB8AC3E}">
        <p14:creationId xmlns:p14="http://schemas.microsoft.com/office/powerpoint/2010/main" val="428455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Cheetah Runtime System:</a:t>
            </a:r>
            <a:br>
              <a:rPr lang="en-US" dirty="0"/>
            </a:br>
            <a:r>
              <a:rPr lang="en-US" dirty="0"/>
              <a:t>Required Functionalities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110</a:t>
            </a:fld>
            <a:endParaRPr lang="en-US"/>
          </a:p>
        </p:txBody>
      </p:sp>
    </p:spTree>
    <p:extLst>
      <p:ext uri="{BB962C8B-B14F-4D97-AF65-F5344CB8AC3E}">
        <p14:creationId xmlns:p14="http://schemas.microsoft.com/office/powerpoint/2010/main" val="15921259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Oval 2"/>
          <p:cNvSpPr>
            <a:spLocks noChangeArrowheads="1"/>
          </p:cNvSpPr>
          <p:nvPr/>
        </p:nvSpPr>
        <p:spPr bwMode="auto">
          <a:xfrm>
            <a:off x="990600" y="4458649"/>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1" name="Rectangle 3"/>
          <p:cNvSpPr>
            <a:spLocks noChangeArrowheads="1"/>
          </p:cNvSpPr>
          <p:nvPr/>
        </p:nvSpPr>
        <p:spPr bwMode="auto">
          <a:xfrm>
            <a:off x="914400" y="24012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2" name="Rectangle 4"/>
          <p:cNvSpPr>
            <a:spLocks noChangeArrowheads="1"/>
          </p:cNvSpPr>
          <p:nvPr/>
        </p:nvSpPr>
        <p:spPr bwMode="auto">
          <a:xfrm>
            <a:off x="914400" y="27060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3" name="Rectangle 5"/>
          <p:cNvSpPr>
            <a:spLocks noChangeArrowheads="1"/>
          </p:cNvSpPr>
          <p:nvPr/>
        </p:nvSpPr>
        <p:spPr bwMode="auto">
          <a:xfrm>
            <a:off x="914400" y="30108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4" name="Rectangle 6"/>
          <p:cNvSpPr>
            <a:spLocks noChangeArrowheads="1"/>
          </p:cNvSpPr>
          <p:nvPr/>
        </p:nvSpPr>
        <p:spPr bwMode="auto">
          <a:xfrm>
            <a:off x="914400" y="33156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5" name="Rectangle 7"/>
          <p:cNvSpPr>
            <a:spLocks noChangeArrowheads="1"/>
          </p:cNvSpPr>
          <p:nvPr/>
        </p:nvSpPr>
        <p:spPr bwMode="auto">
          <a:xfrm>
            <a:off x="914400" y="36204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6" name="Oval 8"/>
          <p:cNvSpPr>
            <a:spLocks noChangeArrowheads="1"/>
          </p:cNvSpPr>
          <p:nvPr/>
        </p:nvSpPr>
        <p:spPr bwMode="auto">
          <a:xfrm>
            <a:off x="2895600" y="4458649"/>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7" name="Rectangle 9"/>
          <p:cNvSpPr>
            <a:spLocks noChangeArrowheads="1"/>
          </p:cNvSpPr>
          <p:nvPr/>
        </p:nvSpPr>
        <p:spPr bwMode="auto">
          <a:xfrm>
            <a:off x="4724400" y="27060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9" name="Oval 11"/>
          <p:cNvSpPr>
            <a:spLocks noChangeArrowheads="1"/>
          </p:cNvSpPr>
          <p:nvPr/>
        </p:nvSpPr>
        <p:spPr bwMode="auto">
          <a:xfrm>
            <a:off x="6705600" y="4458649"/>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0" name="Oval 12"/>
          <p:cNvSpPr>
            <a:spLocks noChangeArrowheads="1"/>
          </p:cNvSpPr>
          <p:nvPr/>
        </p:nvSpPr>
        <p:spPr bwMode="auto">
          <a:xfrm>
            <a:off x="4800600" y="4458649"/>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1" name="Rectangle 13"/>
          <p:cNvSpPr>
            <a:spLocks noChangeArrowheads="1"/>
          </p:cNvSpPr>
          <p:nvPr/>
        </p:nvSpPr>
        <p:spPr bwMode="auto">
          <a:xfrm>
            <a:off x="4724400" y="30108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2" name="Rectangle 14"/>
          <p:cNvSpPr>
            <a:spLocks noChangeArrowheads="1"/>
          </p:cNvSpPr>
          <p:nvPr/>
        </p:nvSpPr>
        <p:spPr bwMode="auto">
          <a:xfrm>
            <a:off x="4724400" y="33156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3" name="Rectangle 15"/>
          <p:cNvSpPr>
            <a:spLocks noChangeArrowheads="1"/>
          </p:cNvSpPr>
          <p:nvPr/>
        </p:nvSpPr>
        <p:spPr bwMode="auto">
          <a:xfrm>
            <a:off x="4724400" y="36204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4" name="Rectangle 16"/>
          <p:cNvSpPr>
            <a:spLocks noChangeArrowheads="1"/>
          </p:cNvSpPr>
          <p:nvPr/>
        </p:nvSpPr>
        <p:spPr bwMode="auto">
          <a:xfrm>
            <a:off x="4724400" y="39252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5" name="Rectangle 17"/>
          <p:cNvSpPr>
            <a:spLocks noChangeArrowheads="1"/>
          </p:cNvSpPr>
          <p:nvPr/>
        </p:nvSpPr>
        <p:spPr bwMode="auto">
          <a:xfrm>
            <a:off x="6629400" y="30108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6" name="Rectangle 18"/>
          <p:cNvSpPr>
            <a:spLocks noChangeArrowheads="1"/>
          </p:cNvSpPr>
          <p:nvPr/>
        </p:nvSpPr>
        <p:spPr bwMode="auto">
          <a:xfrm>
            <a:off x="6629400" y="33156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9" name="Rectangle 21"/>
          <p:cNvSpPr>
            <a:spLocks noChangeArrowheads="1"/>
          </p:cNvSpPr>
          <p:nvPr/>
        </p:nvSpPr>
        <p:spPr bwMode="auto">
          <a:xfrm>
            <a:off x="6629400" y="3620449"/>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11" name="AutoShape 23"/>
          <p:cNvSpPr>
            <a:spLocks noChangeArrowheads="1"/>
          </p:cNvSpPr>
          <p:nvPr/>
        </p:nvSpPr>
        <p:spPr bwMode="auto">
          <a:xfrm>
            <a:off x="3657600" y="3772849"/>
            <a:ext cx="1524000" cy="762000"/>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dirty="0">
                <a:ln>
                  <a:noFill/>
                </a:ln>
                <a:solidFill>
                  <a:srgbClr val="FF6600"/>
                </a:solidFill>
                <a:effectLst/>
                <a:uLnTx/>
                <a:uFillTx/>
                <a:latin typeface="Helvetica"/>
                <a:ea typeface="Arial Unicode MS" pitchFamily="34" charset="-128"/>
                <a:cs typeface="Helvetica"/>
              </a:rPr>
              <a:t>Steal!</a:t>
            </a:r>
          </a:p>
        </p:txBody>
      </p:sp>
      <p:sp>
        <p:nvSpPr>
          <p:cNvPr id="24" name="Title 23"/>
          <p:cNvSpPr>
            <a:spLocks noGrp="1"/>
          </p:cNvSpPr>
          <p:nvPr>
            <p:ph type="title"/>
          </p:nvPr>
        </p:nvSpPr>
        <p:spPr/>
        <p:txBody>
          <a:bodyPr/>
          <a:lstStyle/>
          <a:p>
            <a:r>
              <a:rPr lang="en-GB" dirty="0" err="1"/>
              <a:t>Cilk’s</a:t>
            </a:r>
            <a:r>
              <a:rPr lang="en-GB" dirty="0"/>
              <a:t> Work-Stealing Scheduler</a:t>
            </a:r>
            <a:endParaRPr lang="en-US" dirty="0"/>
          </a:p>
        </p:txBody>
      </p:sp>
      <p:sp>
        <p:nvSpPr>
          <p:cNvPr id="26" name="Text Box 22"/>
          <p:cNvSpPr txBox="1">
            <a:spLocks noChangeArrowheads="1"/>
          </p:cNvSpPr>
          <p:nvPr/>
        </p:nvSpPr>
        <p:spPr bwMode="auto">
          <a:xfrm>
            <a:off x="375557" y="5525455"/>
            <a:ext cx="8757557" cy="1202510"/>
          </a:xfrm>
          <a:prstGeom prst="rect">
            <a:avLst/>
          </a:prstGeom>
          <a:noFill/>
          <a:ln w="9525">
            <a:noFill/>
            <a:round/>
            <a:headEnd/>
            <a:tailEnd/>
          </a:ln>
        </p:spPr>
        <p:txBody>
          <a:bodyPr wrap="square" lIns="90000" tIns="46800" rIns="90000" bIns="46800" anchor="b">
            <a:spAutoFit/>
          </a:bodyPr>
          <a:lstStyle/>
          <a:p>
            <a:pPr marL="342900" lvl="0" indent="-342900" eaLnBrk="0" hangingPunct="0">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latin typeface="Helvetica"/>
                <a:cs typeface="Helvetica"/>
              </a:rPr>
              <a:t>Single-worker execution mirrors that of its serial projection.</a:t>
            </a:r>
          </a:p>
          <a:p>
            <a:pPr marL="342900" lvl="0" indent="-342900" eaLnBrk="0" hangingPunct="0">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When a worker runs out of work, it</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1" i="1" u="none" strike="noStrike" kern="1200" cap="none" spc="0" normalizeH="0" baseline="0" noProof="0" dirty="0">
                <a:ln>
                  <a:noFill/>
                </a:ln>
                <a:solidFill>
                  <a:srgbClr val="660066"/>
                </a:solidFill>
                <a:effectLst/>
                <a:uLnTx/>
                <a:uFillTx/>
                <a:latin typeface="Helvetica"/>
                <a:ea typeface="Arial Unicode MS" pitchFamily="34" charset="-128"/>
                <a:cs typeface="Helvetica"/>
              </a:rPr>
              <a:t>steals</a:t>
            </a:r>
            <a:r>
              <a:rPr kumimoji="0" lang="en-GB" sz="2400" b="0" i="0" u="none" strike="noStrike" kern="1200" cap="none" spc="0" normalizeH="0" baseline="0" noProof="0" dirty="0">
                <a:ln>
                  <a:noFill/>
                </a:ln>
                <a:solidFill>
                  <a:srgbClr val="3366FF"/>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from the top of a </a:t>
            </a:r>
            <a:r>
              <a:rPr kumimoji="0" lang="en-GB" sz="2400" b="1" i="1" u="none" strike="noStrike" kern="1200" cap="none" spc="0" normalizeH="0" baseline="0" noProof="0" dirty="0">
                <a:ln>
                  <a:noFill/>
                </a:ln>
                <a:solidFill>
                  <a:srgbClr val="660066"/>
                </a:solidFill>
                <a:effectLst/>
                <a:uLnTx/>
                <a:uFillTx/>
                <a:latin typeface="Helvetica"/>
                <a:ea typeface="Arial Unicode MS" pitchFamily="34" charset="-128"/>
                <a:cs typeface="Helvetica"/>
              </a:rPr>
              <a:t>random</a:t>
            </a:r>
            <a:r>
              <a:rPr kumimoji="0" lang="en-GB" sz="2400" b="0" i="0" u="none" strike="noStrike" kern="1200" cap="none" spc="0" normalizeH="0" baseline="0" noProof="0" dirty="0">
                <a:ln>
                  <a:noFill/>
                </a:ln>
                <a:solidFill>
                  <a:srgbClr val="660066"/>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victim’s deque.</a:t>
            </a:r>
          </a:p>
        </p:txBody>
      </p:sp>
      <p:sp>
        <p:nvSpPr>
          <p:cNvPr id="25" name="Text Box 3">
            <a:extLst>
              <a:ext uri="{FF2B5EF4-FFF2-40B4-BE49-F238E27FC236}">
                <a16:creationId xmlns:a16="http://schemas.microsoft.com/office/drawing/2014/main" id="{5260AE37-99B5-CD4B-BE9B-F155C39BCFAF}"/>
              </a:ext>
            </a:extLst>
          </p:cNvPr>
          <p:cNvSpPr txBox="1">
            <a:spLocks noChangeArrowheads="1"/>
          </p:cNvSpPr>
          <p:nvPr/>
        </p:nvSpPr>
        <p:spPr bwMode="auto">
          <a:xfrm>
            <a:off x="375557" y="122768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 name="Slide Number Placeholder 1">
            <a:extLst>
              <a:ext uri="{FF2B5EF4-FFF2-40B4-BE49-F238E27FC236}">
                <a16:creationId xmlns:a16="http://schemas.microsoft.com/office/drawing/2014/main" id="{AB89366B-263E-2440-8378-6333B5EC98F8}"/>
              </a:ext>
            </a:extLst>
          </p:cNvPr>
          <p:cNvSpPr>
            <a:spLocks noGrp="1"/>
          </p:cNvSpPr>
          <p:nvPr>
            <p:ph type="sldNum" sz="quarter" idx="12"/>
          </p:nvPr>
        </p:nvSpPr>
        <p:spPr/>
        <p:txBody>
          <a:bodyPr/>
          <a:lstStyle/>
          <a:p>
            <a:fld id="{B8C56D54-80CA-1040-8800-40C19FBCAC37}" type="slidenum">
              <a:rPr lang="en-US" smtClean="0"/>
              <a:t>111</a:t>
            </a:fld>
            <a:endParaRPr lang="en-US"/>
          </a:p>
        </p:txBody>
      </p:sp>
    </p:spTree>
    <p:extLst>
      <p:ext uri="{BB962C8B-B14F-4D97-AF65-F5344CB8AC3E}">
        <p14:creationId xmlns:p14="http://schemas.microsoft.com/office/powerpoint/2010/main" val="17062243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lded Corner 67"/>
          <p:cNvSpPr/>
          <p:nvPr/>
        </p:nvSpPr>
        <p:spPr>
          <a:xfrm>
            <a:off x="1528839" y="1120777"/>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sp>
        <p:nvSpPr>
          <p:cNvPr id="489505" name="Rectangle 33"/>
          <p:cNvSpPr>
            <a:spLocks noGrp="1" noChangeArrowheads="1"/>
          </p:cNvSpPr>
          <p:nvPr>
            <p:ph type="title"/>
          </p:nvPr>
        </p:nvSpPr>
        <p:spPr/>
        <p:txBody>
          <a:bodyPr/>
          <a:lstStyle/>
          <a:p>
            <a:r>
              <a:rPr lang="en-US" dirty="0" err="1"/>
              <a:t>Cilk’s</a:t>
            </a:r>
            <a:r>
              <a:rPr lang="en-US" dirty="0"/>
              <a:t> Execution Model</a:t>
            </a:r>
          </a:p>
        </p:txBody>
      </p:sp>
      <p:sp>
        <p:nvSpPr>
          <p:cNvPr id="62" name="Text Box 55"/>
          <p:cNvSpPr txBox="1">
            <a:spLocks noChangeArrowheads="1"/>
          </p:cNvSpPr>
          <p:nvPr/>
        </p:nvSpPr>
        <p:spPr bwMode="auto">
          <a:xfrm>
            <a:off x="6172200" y="1295400"/>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5" name="AutoShape 2"/>
          <p:cNvSpPr>
            <a:spLocks noChangeArrowheads="1"/>
          </p:cNvSpPr>
          <p:nvPr/>
        </p:nvSpPr>
        <p:spPr bwMode="auto">
          <a:xfrm>
            <a:off x="7620000" y="4648200"/>
            <a:ext cx="838200" cy="779463"/>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 name="AutoShape 3"/>
          <p:cNvSpPr>
            <a:spLocks noChangeArrowheads="1"/>
          </p:cNvSpPr>
          <p:nvPr/>
        </p:nvSpPr>
        <p:spPr bwMode="auto">
          <a:xfrm>
            <a:off x="6324600" y="4648200"/>
            <a:ext cx="8382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 name="AutoShape 4"/>
          <p:cNvSpPr>
            <a:spLocks noChangeArrowheads="1"/>
          </p:cNvSpPr>
          <p:nvPr/>
        </p:nvSpPr>
        <p:spPr bwMode="auto">
          <a:xfrm>
            <a:off x="4953000" y="4648200"/>
            <a:ext cx="838200" cy="779463"/>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 name="AutoShape 5"/>
          <p:cNvSpPr>
            <a:spLocks noChangeArrowheads="1"/>
          </p:cNvSpPr>
          <p:nvPr/>
        </p:nvSpPr>
        <p:spPr bwMode="auto">
          <a:xfrm>
            <a:off x="3419475" y="5715000"/>
            <a:ext cx="914400" cy="7620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 name="AutoShape 6"/>
          <p:cNvSpPr>
            <a:spLocks noChangeArrowheads="1"/>
          </p:cNvSpPr>
          <p:nvPr/>
        </p:nvSpPr>
        <p:spPr bwMode="auto">
          <a:xfrm>
            <a:off x="2133600" y="5715000"/>
            <a:ext cx="914400" cy="7620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 name="AutoShape 7"/>
          <p:cNvSpPr>
            <a:spLocks noChangeArrowheads="1"/>
          </p:cNvSpPr>
          <p:nvPr/>
        </p:nvSpPr>
        <p:spPr bwMode="auto">
          <a:xfrm>
            <a:off x="2286000" y="4648200"/>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 name="Oval 8"/>
          <p:cNvSpPr>
            <a:spLocks noChangeArrowheads="1"/>
          </p:cNvSpPr>
          <p:nvPr/>
        </p:nvSpPr>
        <p:spPr bwMode="auto">
          <a:xfrm>
            <a:off x="2552700" y="4792662"/>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 name="Oval 9"/>
          <p:cNvSpPr>
            <a:spLocks noChangeArrowheads="1"/>
          </p:cNvSpPr>
          <p:nvPr/>
        </p:nvSpPr>
        <p:spPr bwMode="auto">
          <a:xfrm>
            <a:off x="2352675" y="5829300"/>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 name="Oval 10"/>
          <p:cNvSpPr>
            <a:spLocks noChangeArrowheads="1"/>
          </p:cNvSpPr>
          <p:nvPr/>
        </p:nvSpPr>
        <p:spPr bwMode="auto">
          <a:xfrm>
            <a:off x="3238500" y="4792662"/>
            <a:ext cx="457200" cy="457200"/>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4" name="AutoShape 11"/>
          <p:cNvCxnSpPr>
            <a:cxnSpLocks noChangeShapeType="1"/>
            <a:stCxn id="11" idx="6"/>
            <a:endCxn id="13" idx="2"/>
          </p:cNvCxnSpPr>
          <p:nvPr/>
        </p:nvCxnSpPr>
        <p:spPr bwMode="auto">
          <a:xfrm>
            <a:off x="3009900" y="5021262"/>
            <a:ext cx="228600" cy="1588"/>
          </a:xfrm>
          <a:prstGeom prst="straightConnector1">
            <a:avLst/>
          </a:prstGeom>
          <a:noFill/>
          <a:ln w="38100">
            <a:solidFill>
              <a:schemeClr val="tx1"/>
            </a:solidFill>
            <a:round/>
            <a:headEnd/>
            <a:tailEnd type="stealth" w="med" len="med"/>
          </a:ln>
          <a:effectLst/>
        </p:spPr>
      </p:cxnSp>
      <p:cxnSp>
        <p:nvCxnSpPr>
          <p:cNvPr id="15" name="AutoShape 12"/>
          <p:cNvCxnSpPr>
            <a:cxnSpLocks noChangeShapeType="1"/>
            <a:stCxn id="11" idx="4"/>
            <a:endCxn id="12" idx="0"/>
          </p:cNvCxnSpPr>
          <p:nvPr/>
        </p:nvCxnSpPr>
        <p:spPr bwMode="auto">
          <a:xfrm rot="5400000">
            <a:off x="2391569" y="5439569"/>
            <a:ext cx="579438" cy="200025"/>
          </a:xfrm>
          <a:prstGeom prst="straightConnector1">
            <a:avLst/>
          </a:prstGeom>
          <a:noFill/>
          <a:ln w="38100">
            <a:solidFill>
              <a:schemeClr val="tx1"/>
            </a:solidFill>
            <a:round/>
            <a:headEnd/>
            <a:tailEnd type="stealth" w="med" len="med"/>
          </a:ln>
          <a:effectLst/>
        </p:spPr>
      </p:cxnSp>
      <p:sp>
        <p:nvSpPr>
          <p:cNvPr id="16" name="Oval 13"/>
          <p:cNvSpPr>
            <a:spLocks noChangeArrowheads="1"/>
          </p:cNvSpPr>
          <p:nvPr/>
        </p:nvSpPr>
        <p:spPr bwMode="auto">
          <a:xfrm>
            <a:off x="3648075" y="5829300"/>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7" name="AutoShape 14"/>
          <p:cNvCxnSpPr>
            <a:cxnSpLocks noChangeShapeType="1"/>
            <a:stCxn id="13" idx="4"/>
            <a:endCxn id="16" idx="1"/>
          </p:cNvCxnSpPr>
          <p:nvPr/>
        </p:nvCxnSpPr>
        <p:spPr bwMode="auto">
          <a:xfrm rot="16200000" flipH="1">
            <a:off x="3267869" y="5449093"/>
            <a:ext cx="646393" cy="247930"/>
          </a:xfrm>
          <a:prstGeom prst="straightConnector1">
            <a:avLst/>
          </a:prstGeom>
          <a:noFill/>
          <a:ln w="38100">
            <a:solidFill>
              <a:schemeClr val="tx1"/>
            </a:solidFill>
            <a:round/>
            <a:headEnd/>
            <a:tailEnd type="stealth" w="med" len="med"/>
          </a:ln>
          <a:effectLst/>
        </p:spPr>
      </p:cxnSp>
      <p:sp>
        <p:nvSpPr>
          <p:cNvPr id="18" name="Oval 15"/>
          <p:cNvSpPr>
            <a:spLocks noChangeArrowheads="1"/>
          </p:cNvSpPr>
          <p:nvPr/>
        </p:nvSpPr>
        <p:spPr bwMode="auto">
          <a:xfrm>
            <a:off x="3924300" y="4800600"/>
            <a:ext cx="457200" cy="457200"/>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9" name="AutoShape 17"/>
          <p:cNvCxnSpPr>
            <a:cxnSpLocks noChangeShapeType="1"/>
            <a:stCxn id="12" idx="7"/>
            <a:endCxn id="18" idx="3"/>
          </p:cNvCxnSpPr>
          <p:nvPr/>
        </p:nvCxnSpPr>
        <p:spPr bwMode="auto">
          <a:xfrm rot="5400000" flipH="1" flipV="1">
            <a:off x="3014382" y="4919383"/>
            <a:ext cx="705410" cy="1248335"/>
          </a:xfrm>
          <a:prstGeom prst="straightConnector1">
            <a:avLst/>
          </a:prstGeom>
          <a:noFill/>
          <a:ln w="38100">
            <a:solidFill>
              <a:schemeClr val="tx1"/>
            </a:solidFill>
            <a:round/>
            <a:headEnd/>
            <a:tailEnd type="stealth" w="med" len="med"/>
          </a:ln>
          <a:effectLst/>
        </p:spPr>
      </p:cxnSp>
      <p:cxnSp>
        <p:nvCxnSpPr>
          <p:cNvPr id="20" name="AutoShape 18"/>
          <p:cNvCxnSpPr>
            <a:cxnSpLocks noChangeShapeType="1"/>
            <a:stCxn id="16" idx="0"/>
            <a:endCxn id="18" idx="4"/>
          </p:cNvCxnSpPr>
          <p:nvPr/>
        </p:nvCxnSpPr>
        <p:spPr bwMode="auto">
          <a:xfrm rot="5400000" flipH="1" flipV="1">
            <a:off x="3729037" y="5405438"/>
            <a:ext cx="571500" cy="276225"/>
          </a:xfrm>
          <a:prstGeom prst="straightConnector1">
            <a:avLst/>
          </a:prstGeom>
          <a:noFill/>
          <a:ln w="38100">
            <a:solidFill>
              <a:schemeClr val="tx1"/>
            </a:solidFill>
            <a:round/>
            <a:headEnd/>
            <a:tailEnd type="stealth" w="med" len="med"/>
          </a:ln>
          <a:effectLst/>
        </p:spPr>
      </p:cxnSp>
      <p:sp>
        <p:nvSpPr>
          <p:cNvPr id="21" name="AutoShape 20"/>
          <p:cNvSpPr>
            <a:spLocks noChangeArrowheads="1"/>
          </p:cNvSpPr>
          <p:nvPr/>
        </p:nvSpPr>
        <p:spPr bwMode="auto">
          <a:xfrm>
            <a:off x="5715000" y="2514600"/>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2" name="Oval 21"/>
          <p:cNvSpPr>
            <a:spLocks noChangeArrowheads="1"/>
          </p:cNvSpPr>
          <p:nvPr/>
        </p:nvSpPr>
        <p:spPr bwMode="auto">
          <a:xfrm>
            <a:off x="5943600" y="2674938"/>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3" name="Oval 22"/>
          <p:cNvSpPr>
            <a:spLocks noChangeArrowheads="1"/>
          </p:cNvSpPr>
          <p:nvPr/>
        </p:nvSpPr>
        <p:spPr bwMode="auto">
          <a:xfrm>
            <a:off x="6629400" y="2674938"/>
            <a:ext cx="457200" cy="457200"/>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4" name="AutoShape 23"/>
          <p:cNvCxnSpPr>
            <a:cxnSpLocks noChangeShapeType="1"/>
            <a:stCxn id="22" idx="6"/>
            <a:endCxn id="23" idx="2"/>
          </p:cNvCxnSpPr>
          <p:nvPr/>
        </p:nvCxnSpPr>
        <p:spPr bwMode="auto">
          <a:xfrm>
            <a:off x="6400800" y="2903538"/>
            <a:ext cx="228600" cy="0"/>
          </a:xfrm>
          <a:prstGeom prst="straightConnector1">
            <a:avLst/>
          </a:prstGeom>
          <a:noFill/>
          <a:ln w="38100">
            <a:solidFill>
              <a:schemeClr val="tx1"/>
            </a:solidFill>
            <a:round/>
            <a:headEnd/>
            <a:tailEnd type="stealth" w="med" len="med"/>
          </a:ln>
          <a:effectLst/>
        </p:spPr>
      </p:cxnSp>
      <p:sp>
        <p:nvSpPr>
          <p:cNvPr id="25" name="AutoShape 24"/>
          <p:cNvSpPr>
            <a:spLocks noChangeArrowheads="1"/>
          </p:cNvSpPr>
          <p:nvPr/>
        </p:nvSpPr>
        <p:spPr bwMode="auto">
          <a:xfrm>
            <a:off x="3733800" y="3581400"/>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6" name="Oval 25"/>
          <p:cNvSpPr>
            <a:spLocks noChangeArrowheads="1"/>
          </p:cNvSpPr>
          <p:nvPr/>
        </p:nvSpPr>
        <p:spPr bwMode="auto">
          <a:xfrm>
            <a:off x="4000500" y="3727449"/>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7" name="AutoShape 26"/>
          <p:cNvCxnSpPr>
            <a:cxnSpLocks noChangeShapeType="1"/>
            <a:stCxn id="22" idx="3"/>
            <a:endCxn id="26" idx="7"/>
          </p:cNvCxnSpPr>
          <p:nvPr/>
        </p:nvCxnSpPr>
        <p:spPr bwMode="auto">
          <a:xfrm rot="5400000">
            <a:off x="4836040" y="2619888"/>
            <a:ext cx="729221" cy="1619810"/>
          </a:xfrm>
          <a:prstGeom prst="straightConnector1">
            <a:avLst/>
          </a:prstGeom>
          <a:noFill/>
          <a:ln w="38100">
            <a:solidFill>
              <a:schemeClr val="tx1"/>
            </a:solidFill>
            <a:round/>
            <a:headEnd/>
            <a:tailEnd type="stealth" w="med" len="med"/>
          </a:ln>
          <a:effectLst/>
        </p:spPr>
      </p:cxnSp>
      <p:sp>
        <p:nvSpPr>
          <p:cNvPr id="28" name="Oval 27"/>
          <p:cNvSpPr>
            <a:spLocks noChangeArrowheads="1"/>
          </p:cNvSpPr>
          <p:nvPr/>
        </p:nvSpPr>
        <p:spPr bwMode="auto">
          <a:xfrm>
            <a:off x="4686300" y="3727449"/>
            <a:ext cx="457200" cy="457200"/>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9" name="AutoShape 28"/>
          <p:cNvCxnSpPr>
            <a:cxnSpLocks noChangeShapeType="1"/>
            <a:stCxn id="26" idx="6"/>
            <a:endCxn id="28" idx="2"/>
          </p:cNvCxnSpPr>
          <p:nvPr/>
        </p:nvCxnSpPr>
        <p:spPr bwMode="auto">
          <a:xfrm>
            <a:off x="4457700" y="3956049"/>
            <a:ext cx="228600" cy="1588"/>
          </a:xfrm>
          <a:prstGeom prst="straightConnector1">
            <a:avLst/>
          </a:prstGeom>
          <a:noFill/>
          <a:ln w="38100">
            <a:solidFill>
              <a:schemeClr val="tx1"/>
            </a:solidFill>
            <a:round/>
            <a:headEnd/>
            <a:tailEnd type="stealth" w="med" len="med"/>
          </a:ln>
          <a:effectLst/>
        </p:spPr>
      </p:cxnSp>
      <p:sp>
        <p:nvSpPr>
          <p:cNvPr id="30" name="AutoShape 29"/>
          <p:cNvSpPr>
            <a:spLocks noChangeArrowheads="1"/>
          </p:cNvSpPr>
          <p:nvPr/>
        </p:nvSpPr>
        <p:spPr bwMode="auto">
          <a:xfrm>
            <a:off x="6477000" y="3598863"/>
            <a:ext cx="2286000" cy="779462"/>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31" name="Oval 30"/>
          <p:cNvSpPr>
            <a:spLocks noChangeArrowheads="1"/>
          </p:cNvSpPr>
          <p:nvPr/>
        </p:nvSpPr>
        <p:spPr bwMode="auto">
          <a:xfrm>
            <a:off x="6743700" y="3743324"/>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32" name="AutoShape 31"/>
          <p:cNvCxnSpPr>
            <a:cxnSpLocks noChangeShapeType="1"/>
            <a:stCxn id="23" idx="4"/>
            <a:endCxn id="31" idx="0"/>
          </p:cNvCxnSpPr>
          <p:nvPr/>
        </p:nvCxnSpPr>
        <p:spPr bwMode="auto">
          <a:xfrm rot="16200000" flipH="1">
            <a:off x="6609557" y="3380581"/>
            <a:ext cx="611186" cy="114300"/>
          </a:xfrm>
          <a:prstGeom prst="straightConnector1">
            <a:avLst/>
          </a:prstGeom>
          <a:noFill/>
          <a:ln w="38100">
            <a:solidFill>
              <a:schemeClr val="tx1"/>
            </a:solidFill>
            <a:round/>
            <a:headEnd/>
            <a:tailEnd type="stealth" w="med" len="med"/>
          </a:ln>
          <a:effectLst/>
        </p:spPr>
      </p:cxnSp>
      <p:cxnSp>
        <p:nvCxnSpPr>
          <p:cNvPr id="33" name="AutoShape 32"/>
          <p:cNvCxnSpPr>
            <a:cxnSpLocks noChangeShapeType="1"/>
            <a:stCxn id="26" idx="3"/>
            <a:endCxn id="11" idx="7"/>
          </p:cNvCxnSpPr>
          <p:nvPr/>
        </p:nvCxnSpPr>
        <p:spPr bwMode="auto">
          <a:xfrm rot="5400000">
            <a:off x="3134239" y="3926400"/>
            <a:ext cx="741923" cy="1124510"/>
          </a:xfrm>
          <a:prstGeom prst="straightConnector1">
            <a:avLst/>
          </a:prstGeom>
          <a:noFill/>
          <a:ln w="38100">
            <a:solidFill>
              <a:schemeClr val="tx1"/>
            </a:solidFill>
            <a:round/>
            <a:headEnd/>
            <a:tailEnd type="stealth" w="med" len="med"/>
          </a:ln>
          <a:effectLst/>
        </p:spPr>
      </p:cxnSp>
      <p:sp>
        <p:nvSpPr>
          <p:cNvPr id="34" name="Text Box 34"/>
          <p:cNvSpPr txBox="1">
            <a:spLocks noChangeArrowheads="1"/>
          </p:cNvSpPr>
          <p:nvPr/>
        </p:nvSpPr>
        <p:spPr bwMode="auto">
          <a:xfrm>
            <a:off x="5105399" y="5857339"/>
            <a:ext cx="3657601" cy="807029"/>
          </a:xfrm>
          <a:prstGeom prst="roundRect">
            <a:avLst/>
          </a:prstGeom>
          <a:solidFill>
            <a:schemeClr val="accent3"/>
          </a:solidFill>
          <a:ln w="63500">
            <a:solidFill>
              <a:schemeClr val="bg1">
                <a:lumMod val="50000"/>
              </a:schemeClr>
            </a:solidFill>
            <a:miter lim="800000"/>
            <a:headEnd/>
            <a:tailEnd/>
          </a:ln>
          <a:effectLst/>
        </p:spPr>
        <p:txBody>
          <a:bodyPr wrap="square" anchor="ctr">
            <a:spAutoFit/>
          </a:bodyPr>
          <a:lstStyle/>
          <a:p>
            <a:pPr algn="ctr">
              <a:lnSpc>
                <a:spcPct val="85000"/>
              </a:lnSpc>
              <a:spcBef>
                <a:spcPct val="0"/>
              </a:spcBef>
            </a:pPr>
            <a:r>
              <a:rPr lang="en-US" sz="2400" i="1" dirty="0">
                <a:latin typeface="Lucida Sans Unicode" pitchFamily="34" charset="0"/>
              </a:rPr>
              <a:t>The </a:t>
            </a:r>
            <a:r>
              <a:rPr lang="en-US" sz="2400" b="1" i="1" dirty="0">
                <a:solidFill>
                  <a:srgbClr val="FF0000"/>
                </a:solidFill>
                <a:latin typeface="Lucida Sans Unicode" pitchFamily="34" charset="0"/>
              </a:rPr>
              <a:t>computation </a:t>
            </a:r>
            <a:r>
              <a:rPr lang="en-US" sz="2400" b="1" i="1" dirty="0" err="1">
                <a:solidFill>
                  <a:srgbClr val="FF0000"/>
                </a:solidFill>
                <a:latin typeface="Lucida Sans Unicode" pitchFamily="34" charset="0"/>
              </a:rPr>
              <a:t>dag</a:t>
            </a:r>
            <a:r>
              <a:rPr lang="en-US" sz="2400" b="1" i="1" dirty="0">
                <a:solidFill>
                  <a:srgbClr val="FF0000"/>
                </a:solidFill>
                <a:latin typeface="Lucida Sans Unicode" pitchFamily="34" charset="0"/>
              </a:rPr>
              <a:t> </a:t>
            </a:r>
            <a:r>
              <a:rPr lang="en-US" sz="2400" i="1" dirty="0">
                <a:latin typeface="Lucida Sans Unicode" pitchFamily="34" charset="0"/>
              </a:rPr>
              <a:t>unfolds dynamically.</a:t>
            </a:r>
          </a:p>
        </p:txBody>
      </p:sp>
      <p:sp>
        <p:nvSpPr>
          <p:cNvPr id="35" name="Oval 35"/>
          <p:cNvSpPr>
            <a:spLocks noChangeArrowheads="1"/>
          </p:cNvSpPr>
          <p:nvPr/>
        </p:nvSpPr>
        <p:spPr bwMode="auto">
          <a:xfrm>
            <a:off x="7429500" y="3743324"/>
            <a:ext cx="457200" cy="457200"/>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36" name="AutoShape 36"/>
          <p:cNvCxnSpPr>
            <a:cxnSpLocks noChangeShapeType="1"/>
            <a:stCxn id="31" idx="6"/>
            <a:endCxn id="35" idx="2"/>
          </p:cNvCxnSpPr>
          <p:nvPr/>
        </p:nvCxnSpPr>
        <p:spPr bwMode="auto">
          <a:xfrm>
            <a:off x="7200900" y="3971924"/>
            <a:ext cx="228600" cy="1588"/>
          </a:xfrm>
          <a:prstGeom prst="straightConnector1">
            <a:avLst/>
          </a:prstGeom>
          <a:noFill/>
          <a:ln w="38100">
            <a:solidFill>
              <a:schemeClr val="tx1"/>
            </a:solidFill>
            <a:round/>
            <a:headEnd/>
            <a:tailEnd type="stealth" w="med" len="med"/>
          </a:ln>
          <a:effectLst/>
        </p:spPr>
      </p:cxnSp>
      <p:sp>
        <p:nvSpPr>
          <p:cNvPr id="37" name="Oval 37"/>
          <p:cNvSpPr>
            <a:spLocks noChangeArrowheads="1"/>
          </p:cNvSpPr>
          <p:nvPr/>
        </p:nvSpPr>
        <p:spPr bwMode="auto">
          <a:xfrm>
            <a:off x="5181600" y="4808538"/>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38" name="Oval 38"/>
          <p:cNvSpPr>
            <a:spLocks noChangeArrowheads="1"/>
          </p:cNvSpPr>
          <p:nvPr/>
        </p:nvSpPr>
        <p:spPr bwMode="auto">
          <a:xfrm>
            <a:off x="6553200" y="4809331"/>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39" name="AutoShape 39"/>
          <p:cNvCxnSpPr>
            <a:cxnSpLocks noChangeShapeType="1"/>
            <a:stCxn id="28" idx="4"/>
            <a:endCxn id="37" idx="1"/>
          </p:cNvCxnSpPr>
          <p:nvPr/>
        </p:nvCxnSpPr>
        <p:spPr bwMode="auto">
          <a:xfrm rot="16200000" flipH="1">
            <a:off x="4736305" y="4363243"/>
            <a:ext cx="690844" cy="333655"/>
          </a:xfrm>
          <a:prstGeom prst="straightConnector1">
            <a:avLst/>
          </a:prstGeom>
          <a:noFill/>
          <a:ln w="38100">
            <a:solidFill>
              <a:schemeClr val="tx1"/>
            </a:solidFill>
            <a:round/>
            <a:headEnd/>
            <a:tailEnd type="stealth" w="med" len="med"/>
          </a:ln>
          <a:effectLst/>
        </p:spPr>
      </p:cxnSp>
      <p:cxnSp>
        <p:nvCxnSpPr>
          <p:cNvPr id="40" name="AutoShape 40"/>
          <p:cNvCxnSpPr>
            <a:cxnSpLocks noChangeShapeType="1"/>
            <a:stCxn id="31" idx="4"/>
            <a:endCxn id="38" idx="0"/>
          </p:cNvCxnSpPr>
          <p:nvPr/>
        </p:nvCxnSpPr>
        <p:spPr bwMode="auto">
          <a:xfrm rot="5400000">
            <a:off x="6572647" y="4409677"/>
            <a:ext cx="608807" cy="190500"/>
          </a:xfrm>
          <a:prstGeom prst="straightConnector1">
            <a:avLst/>
          </a:prstGeom>
          <a:noFill/>
          <a:ln w="38100">
            <a:solidFill>
              <a:schemeClr val="tx1"/>
            </a:solidFill>
            <a:round/>
            <a:headEnd/>
            <a:tailEnd type="stealth" w="med" len="med"/>
          </a:ln>
          <a:effectLst/>
        </p:spPr>
      </p:cxnSp>
      <p:sp>
        <p:nvSpPr>
          <p:cNvPr id="41" name="Oval 41"/>
          <p:cNvSpPr>
            <a:spLocks noChangeArrowheads="1"/>
          </p:cNvSpPr>
          <p:nvPr/>
        </p:nvSpPr>
        <p:spPr bwMode="auto">
          <a:xfrm>
            <a:off x="5372100" y="3727449"/>
            <a:ext cx="457200" cy="457200"/>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2" name="Oval 43"/>
          <p:cNvSpPr>
            <a:spLocks noChangeArrowheads="1"/>
          </p:cNvSpPr>
          <p:nvPr/>
        </p:nvSpPr>
        <p:spPr bwMode="auto">
          <a:xfrm>
            <a:off x="7810500" y="4810125"/>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43" name="AutoShape 44"/>
          <p:cNvCxnSpPr>
            <a:cxnSpLocks noChangeShapeType="1"/>
            <a:stCxn id="18" idx="7"/>
            <a:endCxn id="41" idx="3"/>
          </p:cNvCxnSpPr>
          <p:nvPr/>
        </p:nvCxnSpPr>
        <p:spPr bwMode="auto">
          <a:xfrm rot="5400000" flipH="1" flipV="1">
            <a:off x="4501870" y="3930370"/>
            <a:ext cx="749861" cy="1124510"/>
          </a:xfrm>
          <a:prstGeom prst="straightConnector1">
            <a:avLst/>
          </a:prstGeom>
          <a:noFill/>
          <a:ln w="38100">
            <a:solidFill>
              <a:schemeClr val="tx1"/>
            </a:solidFill>
            <a:round/>
            <a:headEnd/>
            <a:tailEnd type="stealth" w="med" len="med"/>
          </a:ln>
          <a:effectLst/>
        </p:spPr>
      </p:cxnSp>
      <p:cxnSp>
        <p:nvCxnSpPr>
          <p:cNvPr id="44" name="AutoShape 45"/>
          <p:cNvCxnSpPr>
            <a:cxnSpLocks noChangeShapeType="1"/>
            <a:stCxn id="37" idx="0"/>
            <a:endCxn id="41" idx="4"/>
          </p:cNvCxnSpPr>
          <p:nvPr/>
        </p:nvCxnSpPr>
        <p:spPr bwMode="auto">
          <a:xfrm rot="5400000" flipH="1" flipV="1">
            <a:off x="5193506" y="4401344"/>
            <a:ext cx="623889" cy="190500"/>
          </a:xfrm>
          <a:prstGeom prst="straightConnector1">
            <a:avLst/>
          </a:prstGeom>
          <a:noFill/>
          <a:ln w="38100">
            <a:solidFill>
              <a:schemeClr val="tx1"/>
            </a:solidFill>
            <a:round/>
            <a:headEnd/>
            <a:tailEnd type="stealth" w="med" len="med"/>
          </a:ln>
          <a:effectLst/>
        </p:spPr>
      </p:cxnSp>
      <p:cxnSp>
        <p:nvCxnSpPr>
          <p:cNvPr id="45" name="AutoShape 46"/>
          <p:cNvCxnSpPr>
            <a:cxnSpLocks noChangeShapeType="1"/>
            <a:stCxn id="35" idx="4"/>
            <a:endCxn id="42" idx="1"/>
          </p:cNvCxnSpPr>
          <p:nvPr/>
        </p:nvCxnSpPr>
        <p:spPr bwMode="auto">
          <a:xfrm rot="16200000" flipH="1">
            <a:off x="7429499" y="4429124"/>
            <a:ext cx="676556" cy="219355"/>
          </a:xfrm>
          <a:prstGeom prst="straightConnector1">
            <a:avLst/>
          </a:prstGeom>
          <a:noFill/>
          <a:ln w="38100">
            <a:solidFill>
              <a:schemeClr val="tx1"/>
            </a:solidFill>
            <a:round/>
            <a:headEnd/>
            <a:tailEnd type="stealth" w="med" len="med"/>
          </a:ln>
          <a:effectLst/>
        </p:spPr>
      </p:cxnSp>
      <p:sp>
        <p:nvSpPr>
          <p:cNvPr id="46" name="Oval 47"/>
          <p:cNvSpPr>
            <a:spLocks noChangeArrowheads="1"/>
          </p:cNvSpPr>
          <p:nvPr/>
        </p:nvSpPr>
        <p:spPr bwMode="auto">
          <a:xfrm>
            <a:off x="8115300" y="3743324"/>
            <a:ext cx="457200" cy="457200"/>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47" name="AutoShape 49"/>
          <p:cNvCxnSpPr>
            <a:cxnSpLocks noChangeShapeType="1"/>
            <a:stCxn id="38" idx="7"/>
            <a:endCxn id="46" idx="3"/>
          </p:cNvCxnSpPr>
          <p:nvPr/>
        </p:nvCxnSpPr>
        <p:spPr bwMode="auto">
          <a:xfrm rot="5400000" flipH="1" flipV="1">
            <a:off x="7191492" y="3885523"/>
            <a:ext cx="742717" cy="1238810"/>
          </a:xfrm>
          <a:prstGeom prst="straightConnector1">
            <a:avLst/>
          </a:prstGeom>
          <a:noFill/>
          <a:ln w="38100">
            <a:solidFill>
              <a:schemeClr val="tx1"/>
            </a:solidFill>
            <a:round/>
            <a:headEnd/>
            <a:tailEnd type="stealth" w="med" len="med"/>
          </a:ln>
          <a:effectLst/>
        </p:spPr>
      </p:cxnSp>
      <p:cxnSp>
        <p:nvCxnSpPr>
          <p:cNvPr id="48" name="AutoShape 50"/>
          <p:cNvCxnSpPr>
            <a:cxnSpLocks noChangeShapeType="1"/>
            <a:stCxn id="42" idx="0"/>
            <a:endCxn id="46" idx="4"/>
          </p:cNvCxnSpPr>
          <p:nvPr/>
        </p:nvCxnSpPr>
        <p:spPr bwMode="auto">
          <a:xfrm rot="5400000" flipH="1" flipV="1">
            <a:off x="7886700" y="4352925"/>
            <a:ext cx="609601" cy="304800"/>
          </a:xfrm>
          <a:prstGeom prst="straightConnector1">
            <a:avLst/>
          </a:prstGeom>
          <a:noFill/>
          <a:ln w="38100">
            <a:solidFill>
              <a:schemeClr val="tx1"/>
            </a:solidFill>
            <a:round/>
            <a:headEnd/>
            <a:tailEnd type="stealth" w="med" len="med"/>
          </a:ln>
          <a:effectLst/>
        </p:spPr>
      </p:cxnSp>
      <p:sp>
        <p:nvSpPr>
          <p:cNvPr id="49" name="Oval 51"/>
          <p:cNvSpPr>
            <a:spLocks noChangeArrowheads="1"/>
          </p:cNvSpPr>
          <p:nvPr/>
        </p:nvSpPr>
        <p:spPr bwMode="auto">
          <a:xfrm>
            <a:off x="7315200" y="2674938"/>
            <a:ext cx="457200" cy="457200"/>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50" name="AutoShape 53"/>
          <p:cNvCxnSpPr>
            <a:cxnSpLocks noChangeShapeType="1"/>
            <a:stCxn id="41" idx="7"/>
            <a:endCxn id="49" idx="3"/>
          </p:cNvCxnSpPr>
          <p:nvPr/>
        </p:nvCxnSpPr>
        <p:spPr bwMode="auto">
          <a:xfrm rot="5400000" flipH="1" flipV="1">
            <a:off x="6207640" y="2619889"/>
            <a:ext cx="729221" cy="1619810"/>
          </a:xfrm>
          <a:prstGeom prst="straightConnector1">
            <a:avLst/>
          </a:prstGeom>
          <a:noFill/>
          <a:ln w="38100">
            <a:solidFill>
              <a:schemeClr val="tx1"/>
            </a:solidFill>
            <a:round/>
            <a:headEnd/>
            <a:tailEnd type="stealth" w="med" len="med"/>
          </a:ln>
          <a:effectLst/>
        </p:spPr>
      </p:cxnSp>
      <p:cxnSp>
        <p:nvCxnSpPr>
          <p:cNvPr id="51" name="AutoShape 54"/>
          <p:cNvCxnSpPr>
            <a:cxnSpLocks noChangeShapeType="1"/>
            <a:stCxn id="46" idx="0"/>
            <a:endCxn id="49" idx="5"/>
          </p:cNvCxnSpPr>
          <p:nvPr/>
        </p:nvCxnSpPr>
        <p:spPr bwMode="auto">
          <a:xfrm rot="16200000" flipV="1">
            <a:off x="7685603" y="3085026"/>
            <a:ext cx="678141" cy="638455"/>
          </a:xfrm>
          <a:prstGeom prst="straightConnector1">
            <a:avLst/>
          </a:prstGeom>
          <a:noFill/>
          <a:ln w="38100">
            <a:solidFill>
              <a:schemeClr val="tx1"/>
            </a:solidFill>
            <a:round/>
            <a:headEnd/>
            <a:tailEnd type="stealth" w="med" len="med"/>
          </a:ln>
          <a:effectLst/>
        </p:spPr>
      </p:cxnSp>
      <p:sp>
        <p:nvSpPr>
          <p:cNvPr id="53" name="Text Box 58"/>
          <p:cNvSpPr txBox="1">
            <a:spLocks noChangeArrowheads="1"/>
          </p:cNvSpPr>
          <p:nvPr/>
        </p:nvSpPr>
        <p:spPr bwMode="auto">
          <a:xfrm>
            <a:off x="5715000" y="25146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4</a:t>
            </a:r>
          </a:p>
        </p:txBody>
      </p:sp>
      <p:sp>
        <p:nvSpPr>
          <p:cNvPr id="54" name="Text Box 59"/>
          <p:cNvSpPr txBox="1">
            <a:spLocks noChangeArrowheads="1"/>
          </p:cNvSpPr>
          <p:nvPr/>
        </p:nvSpPr>
        <p:spPr bwMode="auto">
          <a:xfrm>
            <a:off x="3733800" y="35814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3</a:t>
            </a:r>
          </a:p>
        </p:txBody>
      </p:sp>
      <p:sp>
        <p:nvSpPr>
          <p:cNvPr id="55" name="Text Box 60"/>
          <p:cNvSpPr txBox="1">
            <a:spLocks noChangeArrowheads="1"/>
          </p:cNvSpPr>
          <p:nvPr/>
        </p:nvSpPr>
        <p:spPr bwMode="auto">
          <a:xfrm>
            <a:off x="2286000" y="46482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2</a:t>
            </a:r>
          </a:p>
        </p:txBody>
      </p:sp>
      <p:sp>
        <p:nvSpPr>
          <p:cNvPr id="56" name="Text Box 61"/>
          <p:cNvSpPr txBox="1">
            <a:spLocks noChangeArrowheads="1"/>
          </p:cNvSpPr>
          <p:nvPr/>
        </p:nvSpPr>
        <p:spPr bwMode="auto">
          <a:xfrm>
            <a:off x="6477000" y="3598863"/>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2</a:t>
            </a:r>
          </a:p>
        </p:txBody>
      </p:sp>
      <p:sp>
        <p:nvSpPr>
          <p:cNvPr id="57" name="Text Box 62"/>
          <p:cNvSpPr txBox="1">
            <a:spLocks noChangeArrowheads="1"/>
          </p:cNvSpPr>
          <p:nvPr/>
        </p:nvSpPr>
        <p:spPr bwMode="auto">
          <a:xfrm>
            <a:off x="2133600" y="57150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1</a:t>
            </a:r>
          </a:p>
        </p:txBody>
      </p:sp>
      <p:sp>
        <p:nvSpPr>
          <p:cNvPr id="58" name="Text Box 63"/>
          <p:cNvSpPr txBox="1">
            <a:spLocks noChangeArrowheads="1"/>
          </p:cNvSpPr>
          <p:nvPr/>
        </p:nvSpPr>
        <p:spPr bwMode="auto">
          <a:xfrm>
            <a:off x="4953000" y="46482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1</a:t>
            </a:r>
          </a:p>
        </p:txBody>
      </p:sp>
      <p:sp>
        <p:nvSpPr>
          <p:cNvPr id="59" name="Text Box 64"/>
          <p:cNvSpPr txBox="1">
            <a:spLocks noChangeArrowheads="1"/>
          </p:cNvSpPr>
          <p:nvPr/>
        </p:nvSpPr>
        <p:spPr bwMode="auto">
          <a:xfrm>
            <a:off x="6324600" y="46482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1</a:t>
            </a:r>
          </a:p>
        </p:txBody>
      </p:sp>
      <p:sp>
        <p:nvSpPr>
          <p:cNvPr id="60" name="Text Box 65"/>
          <p:cNvSpPr txBox="1">
            <a:spLocks noChangeArrowheads="1"/>
          </p:cNvSpPr>
          <p:nvPr/>
        </p:nvSpPr>
        <p:spPr bwMode="auto">
          <a:xfrm>
            <a:off x="7620000" y="46482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0</a:t>
            </a:r>
          </a:p>
        </p:txBody>
      </p:sp>
      <p:sp>
        <p:nvSpPr>
          <p:cNvPr id="61" name="Text Box 66"/>
          <p:cNvSpPr txBox="1">
            <a:spLocks noChangeArrowheads="1"/>
          </p:cNvSpPr>
          <p:nvPr/>
        </p:nvSpPr>
        <p:spPr bwMode="auto">
          <a:xfrm>
            <a:off x="3419475" y="57150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0</a:t>
            </a:r>
          </a:p>
        </p:txBody>
      </p:sp>
      <p:sp>
        <p:nvSpPr>
          <p:cNvPr id="2" name="Slide Number Placeholder 1">
            <a:extLst>
              <a:ext uri="{FF2B5EF4-FFF2-40B4-BE49-F238E27FC236}">
                <a16:creationId xmlns:a16="http://schemas.microsoft.com/office/drawing/2014/main" id="{0B2F5896-04F8-8B4F-8AAC-B2EB84745F3B}"/>
              </a:ext>
            </a:extLst>
          </p:cNvPr>
          <p:cNvSpPr>
            <a:spLocks noGrp="1"/>
          </p:cNvSpPr>
          <p:nvPr>
            <p:ph type="sldNum" sz="quarter" idx="12"/>
          </p:nvPr>
        </p:nvSpPr>
        <p:spPr/>
        <p:txBody>
          <a:bodyPr/>
          <a:lstStyle/>
          <a:p>
            <a:fld id="{B8C56D54-80CA-1040-8800-40C19FBCAC37}" type="slidenum">
              <a:rPr lang="en-US" smtClean="0"/>
              <a:t>112</a:t>
            </a:fld>
            <a:endParaRPr lang="en-US"/>
          </a:p>
        </p:txBody>
      </p:sp>
    </p:spTree>
    <p:extLst>
      <p:ext uri="{BB962C8B-B14F-4D97-AF65-F5344CB8AC3E}">
        <p14:creationId xmlns:p14="http://schemas.microsoft.com/office/powerpoint/2010/main" val="33985131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lded Corner 13">
            <a:extLst>
              <a:ext uri="{FF2B5EF4-FFF2-40B4-BE49-F238E27FC236}">
                <a16:creationId xmlns:a16="http://schemas.microsoft.com/office/drawing/2014/main" id="{9D22EEC9-998C-F94A-A84A-238F2D73DBD3}"/>
              </a:ext>
            </a:extLst>
          </p:cNvPr>
          <p:cNvSpPr/>
          <p:nvPr/>
        </p:nvSpPr>
        <p:spPr>
          <a:xfrm>
            <a:off x="1720032" y="1253672"/>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cxnSp>
        <p:nvCxnSpPr>
          <p:cNvPr id="489498" name="AutoShape 26"/>
          <p:cNvCxnSpPr>
            <a:cxnSpLocks noChangeShapeType="1"/>
            <a:stCxn id="489492" idx="0"/>
            <a:endCxn id="489496" idx="0"/>
          </p:cNvCxnSpPr>
          <p:nvPr/>
        </p:nvCxnSpPr>
        <p:spPr bwMode="auto">
          <a:xfrm flipH="1">
            <a:off x="5029200" y="2878135"/>
            <a:ext cx="1981200" cy="1066800"/>
          </a:xfrm>
          <a:prstGeom prst="straightConnector1">
            <a:avLst/>
          </a:prstGeom>
          <a:noFill/>
          <a:ln w="38100">
            <a:solidFill>
              <a:schemeClr val="tx1"/>
            </a:solidFill>
            <a:round/>
            <a:headEnd/>
            <a:tailEnd type="stealth" w="med" len="med"/>
          </a:ln>
          <a:effectLst/>
        </p:spPr>
      </p:cxnSp>
      <p:sp>
        <p:nvSpPr>
          <p:cNvPr id="489505" name="Rectangle 33"/>
          <p:cNvSpPr>
            <a:spLocks noGrp="1" noChangeArrowheads="1"/>
          </p:cNvSpPr>
          <p:nvPr>
            <p:ph type="title"/>
          </p:nvPr>
        </p:nvSpPr>
        <p:spPr/>
        <p:txBody>
          <a:bodyPr>
            <a:normAutofit fontScale="90000"/>
          </a:bodyPr>
          <a:lstStyle/>
          <a:p>
            <a:r>
              <a:rPr lang="en-US" dirty="0"/>
              <a:t>A Worker’s Behavior Mirrors </a:t>
            </a:r>
            <a:br>
              <a:rPr lang="en-US" dirty="0"/>
            </a:br>
            <a:r>
              <a:rPr lang="en-US" dirty="0"/>
              <a:t>Serial Execution</a:t>
            </a:r>
          </a:p>
        </p:txBody>
      </p:sp>
      <p:sp>
        <p:nvSpPr>
          <p:cNvPr id="489527" name="Text Box 55"/>
          <p:cNvSpPr txBox="1">
            <a:spLocks noChangeArrowheads="1"/>
          </p:cNvSpPr>
          <p:nvPr/>
        </p:nvSpPr>
        <p:spPr bwMode="auto">
          <a:xfrm>
            <a:off x="6693064" y="1656100"/>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489492" name="AutoShape 20"/>
          <p:cNvSpPr>
            <a:spLocks noChangeArrowheads="1"/>
          </p:cNvSpPr>
          <p:nvPr/>
        </p:nvSpPr>
        <p:spPr bwMode="auto">
          <a:xfrm>
            <a:off x="5867400" y="2878135"/>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6" name="AutoShape 24"/>
          <p:cNvSpPr>
            <a:spLocks noChangeArrowheads="1"/>
          </p:cNvSpPr>
          <p:nvPr/>
        </p:nvSpPr>
        <p:spPr bwMode="auto">
          <a:xfrm>
            <a:off x="3886200" y="3944935"/>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0" name="Text Box 58"/>
          <p:cNvSpPr txBox="1">
            <a:spLocks noChangeArrowheads="1"/>
          </p:cNvSpPr>
          <p:nvPr/>
        </p:nvSpPr>
        <p:spPr bwMode="auto">
          <a:xfrm>
            <a:off x="5867400" y="2878135"/>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489531" name="Text Box 59"/>
          <p:cNvSpPr txBox="1">
            <a:spLocks noChangeArrowheads="1"/>
          </p:cNvSpPr>
          <p:nvPr/>
        </p:nvSpPr>
        <p:spPr bwMode="auto">
          <a:xfrm>
            <a:off x="3886200" y="3944935"/>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31" name="Oval 2">
            <a:extLst>
              <a:ext uri="{FF2B5EF4-FFF2-40B4-BE49-F238E27FC236}">
                <a16:creationId xmlns:a16="http://schemas.microsoft.com/office/drawing/2014/main" id="{B9D0C162-FFFD-3244-BD42-3F06CD082CEB}"/>
              </a:ext>
            </a:extLst>
          </p:cNvPr>
          <p:cNvSpPr>
            <a:spLocks noChangeArrowheads="1"/>
          </p:cNvSpPr>
          <p:nvPr/>
        </p:nvSpPr>
        <p:spPr bwMode="auto">
          <a:xfrm>
            <a:off x="6200529" y="3006597"/>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grpSp>
        <p:nvGrpSpPr>
          <p:cNvPr id="32" name="Group 31">
            <a:extLst>
              <a:ext uri="{FF2B5EF4-FFF2-40B4-BE49-F238E27FC236}">
                <a16:creationId xmlns:a16="http://schemas.microsoft.com/office/drawing/2014/main" id="{311BF948-8E50-7545-9323-21165F75E659}"/>
              </a:ext>
            </a:extLst>
          </p:cNvPr>
          <p:cNvGrpSpPr/>
          <p:nvPr/>
        </p:nvGrpSpPr>
        <p:grpSpPr>
          <a:xfrm>
            <a:off x="76200" y="1178745"/>
            <a:ext cx="1629109" cy="461665"/>
            <a:chOff x="76200" y="873947"/>
            <a:chExt cx="1629109" cy="461665"/>
          </a:xfrm>
        </p:grpSpPr>
        <p:sp>
          <p:nvSpPr>
            <p:cNvPr id="33" name="TextBox 32">
              <a:extLst>
                <a:ext uri="{FF2B5EF4-FFF2-40B4-BE49-F238E27FC236}">
                  <a16:creationId xmlns:a16="http://schemas.microsoft.com/office/drawing/2014/main" id="{AAB3251B-4498-3A41-BE1B-843E6AA1167B}"/>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P1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4" name="Straight Arrow Connector 33">
              <a:extLst>
                <a:ext uri="{FF2B5EF4-FFF2-40B4-BE49-F238E27FC236}">
                  <a16:creationId xmlns:a16="http://schemas.microsoft.com/office/drawing/2014/main" id="{1215767E-4111-DB45-BF55-4E76BBC40890}"/>
                </a:ext>
              </a:extLst>
            </p:cNvPr>
            <p:cNvCxnSpPr>
              <a:cxnSpLocks/>
              <a:stCxn id="33"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1BB9FA1A-8E76-6445-B8EB-9EDABB0EB524}"/>
              </a:ext>
            </a:extLst>
          </p:cNvPr>
          <p:cNvSpPr>
            <a:spLocks noGrp="1"/>
          </p:cNvSpPr>
          <p:nvPr>
            <p:ph type="sldNum" sz="quarter" idx="12"/>
          </p:nvPr>
        </p:nvSpPr>
        <p:spPr/>
        <p:txBody>
          <a:bodyPr/>
          <a:lstStyle/>
          <a:p>
            <a:fld id="{B8C56D54-80CA-1040-8800-40C19FBCAC37}" type="slidenum">
              <a:rPr lang="en-US" smtClean="0"/>
              <a:t>113</a:t>
            </a:fld>
            <a:endParaRPr lang="en-US"/>
          </a:p>
        </p:txBody>
      </p:sp>
    </p:spTree>
    <p:extLst>
      <p:ext uri="{BB962C8B-B14F-4D97-AF65-F5344CB8AC3E}">
        <p14:creationId xmlns:p14="http://schemas.microsoft.com/office/powerpoint/2010/main" val="20106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11111E-6 L -0.00157 0.16366 " pathEditMode="relative" rAng="0" ptsTypes="AA">
                                      <p:cBhvr>
                                        <p:cTn id="6" dur="2000" fill="hold"/>
                                        <p:tgtEl>
                                          <p:spTgt spid="32"/>
                                        </p:tgtEl>
                                        <p:attrNameLst>
                                          <p:attrName>ppt_x</p:attrName>
                                          <p:attrName>ppt_y</p:attrName>
                                        </p:attrNameLst>
                                      </p:cBhvr>
                                      <p:rCtr x="-87" y="8171"/>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89498"/>
                                        </p:tgtEl>
                                        <p:attrNameLst>
                                          <p:attrName>style.visibility</p:attrName>
                                        </p:attrNameLst>
                                      </p:cBhvr>
                                      <p:to>
                                        <p:strVal val="visible"/>
                                      </p:to>
                                    </p:set>
                                    <p:animEffect transition="in" filter="dissolve">
                                      <p:cBhvr>
                                        <p:cTn id="11" dur="500"/>
                                        <p:tgtEl>
                                          <p:spTgt spid="4894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89496"/>
                                        </p:tgtEl>
                                        <p:attrNameLst>
                                          <p:attrName>style.visibility</p:attrName>
                                        </p:attrNameLst>
                                      </p:cBhvr>
                                      <p:to>
                                        <p:strVal val="visible"/>
                                      </p:to>
                                    </p:set>
                                    <p:animEffect transition="in" filter="dissolve">
                                      <p:cBhvr>
                                        <p:cTn id="14" dur="500"/>
                                        <p:tgtEl>
                                          <p:spTgt spid="489496"/>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489531"/>
                                        </p:tgtEl>
                                        <p:attrNameLst>
                                          <p:attrName>style.visibility</p:attrName>
                                        </p:attrNameLst>
                                      </p:cBhvr>
                                      <p:to>
                                        <p:strVal val="visible"/>
                                      </p:to>
                                    </p:set>
                                    <p:animEffect transition="in" filter="dissolve">
                                      <p:cBhvr>
                                        <p:cTn id="17" dur="500"/>
                                        <p:tgtEl>
                                          <p:spTgt spid="489531"/>
                                        </p:tgtEl>
                                      </p:cBhvr>
                                    </p:animEffect>
                                  </p:childTnLst>
                                </p:cTn>
                              </p:par>
                            </p:childTnLst>
                          </p:cTn>
                        </p:par>
                        <p:par>
                          <p:cTn id="18" fill="hold">
                            <p:stCondLst>
                              <p:cond delay="500"/>
                            </p:stCondLst>
                            <p:childTnLst>
                              <p:par>
                                <p:cTn id="19" presetID="42" presetClass="path" presetSubtype="0" accel="50000" decel="50000" fill="hold" grpId="0" nodeType="afterEffect">
                                  <p:stCondLst>
                                    <p:cond delay="0"/>
                                  </p:stCondLst>
                                  <p:childTnLst>
                                    <p:animMotion origin="layout" path="M -4.16667E-6 7.40741E-7 L -0.21822 0.15347 " pathEditMode="relative" rAng="0" ptsTypes="AA">
                                      <p:cBhvr>
                                        <p:cTn id="20" dur="2000" fill="hold"/>
                                        <p:tgtEl>
                                          <p:spTgt spid="31"/>
                                        </p:tgtEl>
                                        <p:attrNameLst>
                                          <p:attrName>ppt_x</p:attrName>
                                          <p:attrName>ppt_y</p:attrName>
                                        </p:attrNameLst>
                                      </p:cBhvr>
                                      <p:rCtr x="-10920" y="7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96" grpId="0" animBg="1"/>
      <p:bldP spid="489531" grpId="0"/>
      <p:bldP spid="31"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lded Corner 17">
            <a:extLst>
              <a:ext uri="{FF2B5EF4-FFF2-40B4-BE49-F238E27FC236}">
                <a16:creationId xmlns:a16="http://schemas.microsoft.com/office/drawing/2014/main" id="{786623A7-5BDC-2A43-95A8-8A7A12A0E38A}"/>
              </a:ext>
            </a:extLst>
          </p:cNvPr>
          <p:cNvSpPr/>
          <p:nvPr/>
        </p:nvSpPr>
        <p:spPr>
          <a:xfrm>
            <a:off x="1720032" y="1241949"/>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cxnSp>
        <p:nvCxnSpPr>
          <p:cNvPr id="489498" name="AutoShape 26"/>
          <p:cNvCxnSpPr>
            <a:cxnSpLocks noChangeShapeType="1"/>
            <a:stCxn id="489492" idx="0"/>
            <a:endCxn id="489496" idx="0"/>
          </p:cNvCxnSpPr>
          <p:nvPr/>
        </p:nvCxnSpPr>
        <p:spPr bwMode="auto">
          <a:xfrm flipH="1">
            <a:off x="5029200" y="2866412"/>
            <a:ext cx="1981200" cy="1066800"/>
          </a:xfrm>
          <a:prstGeom prst="straightConnector1">
            <a:avLst/>
          </a:prstGeom>
          <a:noFill/>
          <a:ln w="38100">
            <a:solidFill>
              <a:schemeClr val="tx1"/>
            </a:solidFill>
            <a:round/>
            <a:headEnd/>
            <a:tailEnd type="stealth" w="med" len="med"/>
          </a:ln>
          <a:effectLst/>
        </p:spPr>
      </p:cxnSp>
      <p:cxnSp>
        <p:nvCxnSpPr>
          <p:cNvPr id="489504" name="AutoShape 32"/>
          <p:cNvCxnSpPr>
            <a:cxnSpLocks noChangeShapeType="1"/>
            <a:stCxn id="489496" idx="0"/>
            <a:endCxn id="489479" idx="0"/>
          </p:cNvCxnSpPr>
          <p:nvPr/>
        </p:nvCxnSpPr>
        <p:spPr bwMode="auto">
          <a:xfrm flipH="1">
            <a:off x="3581400" y="3933212"/>
            <a:ext cx="1447800" cy="1066800"/>
          </a:xfrm>
          <a:prstGeom prst="straightConnector1">
            <a:avLst/>
          </a:prstGeom>
          <a:noFill/>
          <a:ln w="38100">
            <a:solidFill>
              <a:schemeClr val="tx1"/>
            </a:solidFill>
            <a:round/>
            <a:headEnd/>
            <a:tailEnd type="stealth" w="med" len="med"/>
          </a:ln>
          <a:effectLst/>
        </p:spPr>
      </p:cxnSp>
      <p:sp>
        <p:nvSpPr>
          <p:cNvPr id="489505" name="Rectangle 33"/>
          <p:cNvSpPr>
            <a:spLocks noGrp="1" noChangeArrowheads="1"/>
          </p:cNvSpPr>
          <p:nvPr>
            <p:ph type="title"/>
          </p:nvPr>
        </p:nvSpPr>
        <p:spPr/>
        <p:txBody>
          <a:bodyPr>
            <a:normAutofit fontScale="90000"/>
          </a:bodyPr>
          <a:lstStyle/>
          <a:p>
            <a:r>
              <a:rPr lang="en-US" dirty="0"/>
              <a:t>A Worker’s Behavior Mirrors </a:t>
            </a:r>
            <a:br>
              <a:rPr lang="en-US" dirty="0"/>
            </a:br>
            <a:r>
              <a:rPr lang="en-US" dirty="0"/>
              <a:t>Serial Execution</a:t>
            </a:r>
          </a:p>
        </p:txBody>
      </p:sp>
      <p:sp>
        <p:nvSpPr>
          <p:cNvPr id="489527" name="Text Box 55"/>
          <p:cNvSpPr txBox="1">
            <a:spLocks noChangeArrowheads="1"/>
          </p:cNvSpPr>
          <p:nvPr/>
        </p:nvSpPr>
        <p:spPr bwMode="auto">
          <a:xfrm>
            <a:off x="6693064" y="1644377"/>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489479" name="AutoShape 7"/>
          <p:cNvSpPr>
            <a:spLocks noChangeArrowheads="1"/>
          </p:cNvSpPr>
          <p:nvPr/>
        </p:nvSpPr>
        <p:spPr bwMode="auto">
          <a:xfrm>
            <a:off x="2438400" y="50000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2" name="AutoShape 20"/>
          <p:cNvSpPr>
            <a:spLocks noChangeArrowheads="1"/>
          </p:cNvSpPr>
          <p:nvPr/>
        </p:nvSpPr>
        <p:spPr bwMode="auto">
          <a:xfrm>
            <a:off x="5867400" y="28664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6" name="AutoShape 24"/>
          <p:cNvSpPr>
            <a:spLocks noChangeArrowheads="1"/>
          </p:cNvSpPr>
          <p:nvPr/>
        </p:nvSpPr>
        <p:spPr bwMode="auto">
          <a:xfrm>
            <a:off x="3886200" y="39332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0" name="Text Box 58"/>
          <p:cNvSpPr txBox="1">
            <a:spLocks noChangeArrowheads="1"/>
          </p:cNvSpPr>
          <p:nvPr/>
        </p:nvSpPr>
        <p:spPr bwMode="auto">
          <a:xfrm>
            <a:off x="5867400" y="28664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489531" name="Text Box 59"/>
          <p:cNvSpPr txBox="1">
            <a:spLocks noChangeArrowheads="1"/>
          </p:cNvSpPr>
          <p:nvPr/>
        </p:nvSpPr>
        <p:spPr bwMode="auto">
          <a:xfrm>
            <a:off x="3886200" y="39332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489532" name="Text Box 60"/>
          <p:cNvSpPr txBox="1">
            <a:spLocks noChangeArrowheads="1"/>
          </p:cNvSpPr>
          <p:nvPr/>
        </p:nvSpPr>
        <p:spPr bwMode="auto">
          <a:xfrm>
            <a:off x="2438400" y="50000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31" name="Oval 2">
            <a:extLst>
              <a:ext uri="{FF2B5EF4-FFF2-40B4-BE49-F238E27FC236}">
                <a16:creationId xmlns:a16="http://schemas.microsoft.com/office/drawing/2014/main" id="{B9D0C162-FFFD-3244-BD42-3F06CD082CEB}"/>
              </a:ext>
            </a:extLst>
          </p:cNvPr>
          <p:cNvSpPr>
            <a:spLocks noChangeArrowheads="1"/>
          </p:cNvSpPr>
          <p:nvPr/>
        </p:nvSpPr>
        <p:spPr bwMode="auto">
          <a:xfrm>
            <a:off x="4203592" y="4046556"/>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grpSp>
        <p:nvGrpSpPr>
          <p:cNvPr id="32" name="Group 31">
            <a:extLst>
              <a:ext uri="{FF2B5EF4-FFF2-40B4-BE49-F238E27FC236}">
                <a16:creationId xmlns:a16="http://schemas.microsoft.com/office/drawing/2014/main" id="{311BF948-8E50-7545-9323-21165F75E659}"/>
              </a:ext>
            </a:extLst>
          </p:cNvPr>
          <p:cNvGrpSpPr/>
          <p:nvPr/>
        </p:nvGrpSpPr>
        <p:grpSpPr>
          <a:xfrm>
            <a:off x="76200" y="1167022"/>
            <a:ext cx="1629109" cy="461665"/>
            <a:chOff x="76200" y="873947"/>
            <a:chExt cx="1629109" cy="461665"/>
          </a:xfrm>
        </p:grpSpPr>
        <p:sp>
          <p:nvSpPr>
            <p:cNvPr id="33" name="TextBox 32">
              <a:extLst>
                <a:ext uri="{FF2B5EF4-FFF2-40B4-BE49-F238E27FC236}">
                  <a16:creationId xmlns:a16="http://schemas.microsoft.com/office/drawing/2014/main" id="{AAB3251B-4498-3A41-BE1B-843E6AA1167B}"/>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P1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4" name="Straight Arrow Connector 33">
              <a:extLst>
                <a:ext uri="{FF2B5EF4-FFF2-40B4-BE49-F238E27FC236}">
                  <a16:creationId xmlns:a16="http://schemas.microsoft.com/office/drawing/2014/main" id="{1215767E-4111-DB45-BF55-4E76BBC40890}"/>
                </a:ext>
              </a:extLst>
            </p:cNvPr>
            <p:cNvCxnSpPr>
              <a:cxnSpLocks/>
              <a:stCxn id="33"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7F3A0AAB-C769-A24E-B15D-E916CA44B1AD}"/>
              </a:ext>
            </a:extLst>
          </p:cNvPr>
          <p:cNvSpPr>
            <a:spLocks noGrp="1"/>
          </p:cNvSpPr>
          <p:nvPr>
            <p:ph type="sldNum" sz="quarter" idx="12"/>
          </p:nvPr>
        </p:nvSpPr>
        <p:spPr/>
        <p:txBody>
          <a:bodyPr/>
          <a:lstStyle/>
          <a:p>
            <a:fld id="{B8C56D54-80CA-1040-8800-40C19FBCAC37}" type="slidenum">
              <a:rPr lang="en-US" smtClean="0"/>
              <a:t>114</a:t>
            </a:fld>
            <a:endParaRPr lang="en-US"/>
          </a:p>
        </p:txBody>
      </p:sp>
    </p:spTree>
    <p:extLst>
      <p:ext uri="{BB962C8B-B14F-4D97-AF65-F5344CB8AC3E}">
        <p14:creationId xmlns:p14="http://schemas.microsoft.com/office/powerpoint/2010/main" val="41413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11111E-6 L -0.00157 0.16366 " pathEditMode="relative" rAng="0" ptsTypes="AA">
                                      <p:cBhvr>
                                        <p:cTn id="6" dur="2000" fill="hold"/>
                                        <p:tgtEl>
                                          <p:spTgt spid="32"/>
                                        </p:tgtEl>
                                        <p:attrNameLst>
                                          <p:attrName>ppt_x</p:attrName>
                                          <p:attrName>ppt_y</p:attrName>
                                        </p:attrNameLst>
                                      </p:cBhvr>
                                      <p:rCtr x="-87" y="8171"/>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89504"/>
                                        </p:tgtEl>
                                        <p:attrNameLst>
                                          <p:attrName>style.visibility</p:attrName>
                                        </p:attrNameLst>
                                      </p:cBhvr>
                                      <p:to>
                                        <p:strVal val="visible"/>
                                      </p:to>
                                    </p:set>
                                    <p:animEffect transition="in" filter="dissolve">
                                      <p:cBhvr>
                                        <p:cTn id="11" dur="500"/>
                                        <p:tgtEl>
                                          <p:spTgt spid="489504"/>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89479"/>
                                        </p:tgtEl>
                                        <p:attrNameLst>
                                          <p:attrName>style.visibility</p:attrName>
                                        </p:attrNameLst>
                                      </p:cBhvr>
                                      <p:to>
                                        <p:strVal val="visible"/>
                                      </p:to>
                                    </p:set>
                                    <p:animEffect transition="in" filter="dissolve">
                                      <p:cBhvr>
                                        <p:cTn id="14" dur="500"/>
                                        <p:tgtEl>
                                          <p:spTgt spid="489479"/>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489532"/>
                                        </p:tgtEl>
                                        <p:attrNameLst>
                                          <p:attrName>style.visibility</p:attrName>
                                        </p:attrNameLst>
                                      </p:cBhvr>
                                      <p:to>
                                        <p:strVal val="visible"/>
                                      </p:to>
                                    </p:set>
                                    <p:animEffect transition="in" filter="dissolve">
                                      <p:cBhvr>
                                        <p:cTn id="17" dur="500"/>
                                        <p:tgtEl>
                                          <p:spTgt spid="489532"/>
                                        </p:tgtEl>
                                      </p:cBhvr>
                                    </p:animEffect>
                                  </p:childTnLst>
                                </p:cTn>
                              </p:par>
                            </p:childTnLst>
                          </p:cTn>
                        </p:par>
                        <p:par>
                          <p:cTn id="18" fill="hold">
                            <p:stCondLst>
                              <p:cond delay="500"/>
                            </p:stCondLst>
                            <p:childTnLst>
                              <p:par>
                                <p:cTn id="19" presetID="42" presetClass="path" presetSubtype="0" accel="50000" decel="50000" fill="hold" grpId="0" nodeType="afterEffect">
                                  <p:stCondLst>
                                    <p:cond delay="0"/>
                                  </p:stCondLst>
                                  <p:childTnLst>
                                    <p:animMotion origin="layout" path="M -1.38889E-6 0 L -0.16232 0.15949 " pathEditMode="relative" rAng="0" ptsTypes="AA">
                                      <p:cBhvr>
                                        <p:cTn id="20" dur="2000" fill="hold"/>
                                        <p:tgtEl>
                                          <p:spTgt spid="31"/>
                                        </p:tgtEl>
                                        <p:attrNameLst>
                                          <p:attrName>ppt_x</p:attrName>
                                          <p:attrName>ppt_y</p:attrName>
                                        </p:attrNameLst>
                                      </p:cBhvr>
                                      <p:rCtr x="-8125" y="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9" grpId="0" animBg="1"/>
      <p:bldP spid="489532" grpId="0"/>
      <p:bldP spid="3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lded Corner 19">
            <a:extLst>
              <a:ext uri="{FF2B5EF4-FFF2-40B4-BE49-F238E27FC236}">
                <a16:creationId xmlns:a16="http://schemas.microsoft.com/office/drawing/2014/main" id="{4A152984-CA1D-8B45-9CB9-5F526AE0F75E}"/>
              </a:ext>
            </a:extLst>
          </p:cNvPr>
          <p:cNvSpPr/>
          <p:nvPr/>
        </p:nvSpPr>
        <p:spPr>
          <a:xfrm>
            <a:off x="1720032" y="1241949"/>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cxnSp>
        <p:nvCxnSpPr>
          <p:cNvPr id="489484" name="AutoShape 12"/>
          <p:cNvCxnSpPr>
            <a:cxnSpLocks noChangeShapeType="1"/>
            <a:endCxn id="489478" idx="0"/>
          </p:cNvCxnSpPr>
          <p:nvPr/>
        </p:nvCxnSpPr>
        <p:spPr bwMode="auto">
          <a:xfrm flipH="1">
            <a:off x="2743200" y="5000012"/>
            <a:ext cx="876300" cy="1066800"/>
          </a:xfrm>
          <a:prstGeom prst="straightConnector1">
            <a:avLst/>
          </a:prstGeom>
          <a:noFill/>
          <a:ln w="38100">
            <a:solidFill>
              <a:schemeClr val="tx1"/>
            </a:solidFill>
            <a:round/>
            <a:headEnd/>
            <a:tailEnd type="stealth" w="med" len="med"/>
          </a:ln>
          <a:effectLst/>
        </p:spPr>
      </p:cxnSp>
      <p:cxnSp>
        <p:nvCxnSpPr>
          <p:cNvPr id="489498" name="AutoShape 26"/>
          <p:cNvCxnSpPr>
            <a:cxnSpLocks noChangeShapeType="1"/>
            <a:stCxn id="489492" idx="0"/>
            <a:endCxn id="489496" idx="0"/>
          </p:cNvCxnSpPr>
          <p:nvPr/>
        </p:nvCxnSpPr>
        <p:spPr bwMode="auto">
          <a:xfrm flipH="1">
            <a:off x="5029200" y="2866412"/>
            <a:ext cx="1981200" cy="1066800"/>
          </a:xfrm>
          <a:prstGeom prst="straightConnector1">
            <a:avLst/>
          </a:prstGeom>
          <a:noFill/>
          <a:ln w="38100">
            <a:solidFill>
              <a:schemeClr val="tx1"/>
            </a:solidFill>
            <a:round/>
            <a:headEnd/>
            <a:tailEnd type="stealth" w="med" len="med"/>
          </a:ln>
          <a:effectLst/>
        </p:spPr>
      </p:cxnSp>
      <p:cxnSp>
        <p:nvCxnSpPr>
          <p:cNvPr id="489504" name="AutoShape 32"/>
          <p:cNvCxnSpPr>
            <a:cxnSpLocks noChangeShapeType="1"/>
            <a:stCxn id="489496" idx="0"/>
            <a:endCxn id="489479" idx="0"/>
          </p:cNvCxnSpPr>
          <p:nvPr/>
        </p:nvCxnSpPr>
        <p:spPr bwMode="auto">
          <a:xfrm flipH="1">
            <a:off x="3581400" y="3933212"/>
            <a:ext cx="1447800" cy="1066800"/>
          </a:xfrm>
          <a:prstGeom prst="straightConnector1">
            <a:avLst/>
          </a:prstGeom>
          <a:noFill/>
          <a:ln w="38100">
            <a:solidFill>
              <a:schemeClr val="tx1"/>
            </a:solidFill>
            <a:round/>
            <a:headEnd/>
            <a:tailEnd type="stealth" w="med" len="med"/>
          </a:ln>
          <a:effectLst/>
        </p:spPr>
      </p:cxnSp>
      <p:sp>
        <p:nvSpPr>
          <p:cNvPr id="489505" name="Rectangle 33"/>
          <p:cNvSpPr>
            <a:spLocks noGrp="1" noChangeArrowheads="1"/>
          </p:cNvSpPr>
          <p:nvPr>
            <p:ph type="title"/>
          </p:nvPr>
        </p:nvSpPr>
        <p:spPr/>
        <p:txBody>
          <a:bodyPr>
            <a:normAutofit fontScale="90000"/>
          </a:bodyPr>
          <a:lstStyle/>
          <a:p>
            <a:r>
              <a:rPr lang="en-US" dirty="0"/>
              <a:t>A Worker’s Behavior Mirrors </a:t>
            </a:r>
            <a:br>
              <a:rPr lang="en-US" dirty="0"/>
            </a:br>
            <a:r>
              <a:rPr lang="en-US" dirty="0"/>
              <a:t>Serial Execution</a:t>
            </a:r>
          </a:p>
        </p:txBody>
      </p:sp>
      <p:sp>
        <p:nvSpPr>
          <p:cNvPr id="489527" name="Text Box 55"/>
          <p:cNvSpPr txBox="1">
            <a:spLocks noChangeArrowheads="1"/>
          </p:cNvSpPr>
          <p:nvPr/>
        </p:nvSpPr>
        <p:spPr bwMode="auto">
          <a:xfrm>
            <a:off x="6693064" y="1644377"/>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489478" name="AutoShape 6"/>
          <p:cNvSpPr>
            <a:spLocks noChangeArrowheads="1"/>
          </p:cNvSpPr>
          <p:nvPr/>
        </p:nvSpPr>
        <p:spPr bwMode="auto">
          <a:xfrm>
            <a:off x="2286000" y="6066812"/>
            <a:ext cx="914400" cy="7620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79" name="AutoShape 7"/>
          <p:cNvSpPr>
            <a:spLocks noChangeArrowheads="1"/>
          </p:cNvSpPr>
          <p:nvPr/>
        </p:nvSpPr>
        <p:spPr bwMode="auto">
          <a:xfrm>
            <a:off x="2438400" y="50000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2" name="AutoShape 20"/>
          <p:cNvSpPr>
            <a:spLocks noChangeArrowheads="1"/>
          </p:cNvSpPr>
          <p:nvPr/>
        </p:nvSpPr>
        <p:spPr bwMode="auto">
          <a:xfrm>
            <a:off x="5867400" y="28664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6" name="AutoShape 24"/>
          <p:cNvSpPr>
            <a:spLocks noChangeArrowheads="1"/>
          </p:cNvSpPr>
          <p:nvPr/>
        </p:nvSpPr>
        <p:spPr bwMode="auto">
          <a:xfrm>
            <a:off x="3886200" y="39332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0" name="Text Box 58"/>
          <p:cNvSpPr txBox="1">
            <a:spLocks noChangeArrowheads="1"/>
          </p:cNvSpPr>
          <p:nvPr/>
        </p:nvSpPr>
        <p:spPr bwMode="auto">
          <a:xfrm>
            <a:off x="5867400" y="28664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489531" name="Text Box 59"/>
          <p:cNvSpPr txBox="1">
            <a:spLocks noChangeArrowheads="1"/>
          </p:cNvSpPr>
          <p:nvPr/>
        </p:nvSpPr>
        <p:spPr bwMode="auto">
          <a:xfrm>
            <a:off x="3886200" y="39332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489532" name="Text Box 60"/>
          <p:cNvSpPr txBox="1">
            <a:spLocks noChangeArrowheads="1"/>
          </p:cNvSpPr>
          <p:nvPr/>
        </p:nvSpPr>
        <p:spPr bwMode="auto">
          <a:xfrm>
            <a:off x="2438400" y="50000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4" name="Text Box 62"/>
          <p:cNvSpPr txBox="1">
            <a:spLocks noChangeArrowheads="1"/>
          </p:cNvSpPr>
          <p:nvPr/>
        </p:nvSpPr>
        <p:spPr bwMode="auto">
          <a:xfrm>
            <a:off x="2286000" y="60668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31" name="Oval 2">
            <a:extLst>
              <a:ext uri="{FF2B5EF4-FFF2-40B4-BE49-F238E27FC236}">
                <a16:creationId xmlns:a16="http://schemas.microsoft.com/office/drawing/2014/main" id="{B9D0C162-FFFD-3244-BD42-3F06CD082CEB}"/>
              </a:ext>
            </a:extLst>
          </p:cNvPr>
          <p:cNvSpPr>
            <a:spLocks noChangeArrowheads="1"/>
          </p:cNvSpPr>
          <p:nvPr/>
        </p:nvSpPr>
        <p:spPr bwMode="auto">
          <a:xfrm>
            <a:off x="2751115" y="5123744"/>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grpSp>
        <p:nvGrpSpPr>
          <p:cNvPr id="32" name="Group 31">
            <a:extLst>
              <a:ext uri="{FF2B5EF4-FFF2-40B4-BE49-F238E27FC236}">
                <a16:creationId xmlns:a16="http://schemas.microsoft.com/office/drawing/2014/main" id="{311BF948-8E50-7545-9323-21165F75E659}"/>
              </a:ext>
            </a:extLst>
          </p:cNvPr>
          <p:cNvGrpSpPr/>
          <p:nvPr/>
        </p:nvGrpSpPr>
        <p:grpSpPr>
          <a:xfrm>
            <a:off x="76200" y="1167022"/>
            <a:ext cx="1629109" cy="461665"/>
            <a:chOff x="76200" y="873947"/>
            <a:chExt cx="1629109" cy="461665"/>
          </a:xfrm>
        </p:grpSpPr>
        <p:sp>
          <p:nvSpPr>
            <p:cNvPr id="33" name="TextBox 32">
              <a:extLst>
                <a:ext uri="{FF2B5EF4-FFF2-40B4-BE49-F238E27FC236}">
                  <a16:creationId xmlns:a16="http://schemas.microsoft.com/office/drawing/2014/main" id="{AAB3251B-4498-3A41-BE1B-843E6AA1167B}"/>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P1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4" name="Straight Arrow Connector 33">
              <a:extLst>
                <a:ext uri="{FF2B5EF4-FFF2-40B4-BE49-F238E27FC236}">
                  <a16:creationId xmlns:a16="http://schemas.microsoft.com/office/drawing/2014/main" id="{1215767E-4111-DB45-BF55-4E76BBC40890}"/>
                </a:ext>
              </a:extLst>
            </p:cNvPr>
            <p:cNvCxnSpPr>
              <a:cxnSpLocks/>
              <a:stCxn id="33"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E365C87F-7156-894D-8CD1-107804DBA8AE}"/>
              </a:ext>
            </a:extLst>
          </p:cNvPr>
          <p:cNvSpPr>
            <a:spLocks noGrp="1"/>
          </p:cNvSpPr>
          <p:nvPr>
            <p:ph type="sldNum" sz="quarter" idx="12"/>
          </p:nvPr>
        </p:nvSpPr>
        <p:spPr/>
        <p:txBody>
          <a:bodyPr/>
          <a:lstStyle/>
          <a:p>
            <a:fld id="{B8C56D54-80CA-1040-8800-40C19FBCAC37}" type="slidenum">
              <a:rPr lang="en-US" smtClean="0"/>
              <a:t>115</a:t>
            </a:fld>
            <a:endParaRPr lang="en-US"/>
          </a:p>
        </p:txBody>
      </p:sp>
    </p:spTree>
    <p:extLst>
      <p:ext uri="{BB962C8B-B14F-4D97-AF65-F5344CB8AC3E}">
        <p14:creationId xmlns:p14="http://schemas.microsoft.com/office/powerpoint/2010/main" val="248274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11111E-6 L -0.00157 0.16366 " pathEditMode="relative" rAng="0" ptsTypes="AA">
                                      <p:cBhvr>
                                        <p:cTn id="6" dur="2000" fill="hold"/>
                                        <p:tgtEl>
                                          <p:spTgt spid="32"/>
                                        </p:tgtEl>
                                        <p:attrNameLst>
                                          <p:attrName>ppt_x</p:attrName>
                                          <p:attrName>ppt_y</p:attrName>
                                        </p:attrNameLst>
                                      </p:cBhvr>
                                      <p:rCtr x="-87" y="8171"/>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89484"/>
                                        </p:tgtEl>
                                        <p:attrNameLst>
                                          <p:attrName>style.visibility</p:attrName>
                                        </p:attrNameLst>
                                      </p:cBhvr>
                                      <p:to>
                                        <p:strVal val="visible"/>
                                      </p:to>
                                    </p:set>
                                    <p:animEffect transition="in" filter="dissolve">
                                      <p:cBhvr>
                                        <p:cTn id="11" dur="500"/>
                                        <p:tgtEl>
                                          <p:spTgt spid="489484"/>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89478"/>
                                        </p:tgtEl>
                                        <p:attrNameLst>
                                          <p:attrName>style.visibility</p:attrName>
                                        </p:attrNameLst>
                                      </p:cBhvr>
                                      <p:to>
                                        <p:strVal val="visible"/>
                                      </p:to>
                                    </p:set>
                                    <p:animEffect transition="in" filter="dissolve">
                                      <p:cBhvr>
                                        <p:cTn id="14" dur="500"/>
                                        <p:tgtEl>
                                          <p:spTgt spid="489478"/>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489534"/>
                                        </p:tgtEl>
                                        <p:attrNameLst>
                                          <p:attrName>style.visibility</p:attrName>
                                        </p:attrNameLst>
                                      </p:cBhvr>
                                      <p:to>
                                        <p:strVal val="visible"/>
                                      </p:to>
                                    </p:set>
                                    <p:animEffect transition="in" filter="dissolve">
                                      <p:cBhvr>
                                        <p:cTn id="17" dur="500"/>
                                        <p:tgtEl>
                                          <p:spTgt spid="489534"/>
                                        </p:tgtEl>
                                      </p:cBhvr>
                                    </p:animEffect>
                                  </p:childTnLst>
                                </p:cTn>
                              </p:par>
                            </p:childTnLst>
                          </p:cTn>
                        </p:par>
                        <p:par>
                          <p:cTn id="18" fill="hold">
                            <p:stCondLst>
                              <p:cond delay="500"/>
                            </p:stCondLst>
                            <p:childTnLst>
                              <p:par>
                                <p:cTn id="19" presetID="42" presetClass="path" presetSubtype="0" accel="50000" decel="50000" fill="hold" grpId="0" nodeType="afterEffect">
                                  <p:stCondLst>
                                    <p:cond delay="0"/>
                                  </p:stCondLst>
                                  <p:childTnLst>
                                    <p:animMotion origin="layout" path="M 2.77778E-6 4.07407E-6 L -0.03073 0.15787 " pathEditMode="relative" rAng="0" ptsTypes="AA">
                                      <p:cBhvr>
                                        <p:cTn id="20" dur="2000" fill="hold"/>
                                        <p:tgtEl>
                                          <p:spTgt spid="31"/>
                                        </p:tgtEl>
                                        <p:attrNameLst>
                                          <p:attrName>ppt_x</p:attrName>
                                          <p:attrName>ppt_y</p:attrName>
                                        </p:attrNameLst>
                                      </p:cBhvr>
                                      <p:rCtr x="-1545" y="7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8" grpId="0" animBg="1"/>
      <p:bldP spid="489534" grpId="0"/>
      <p:bldP spid="31"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lded Corner 24">
            <a:extLst>
              <a:ext uri="{FF2B5EF4-FFF2-40B4-BE49-F238E27FC236}">
                <a16:creationId xmlns:a16="http://schemas.microsoft.com/office/drawing/2014/main" id="{DE70D6D5-6DCF-F943-8C54-0C354C37522B}"/>
              </a:ext>
            </a:extLst>
          </p:cNvPr>
          <p:cNvSpPr/>
          <p:nvPr/>
        </p:nvSpPr>
        <p:spPr>
          <a:xfrm>
            <a:off x="1720032" y="1241949"/>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cxnSp>
        <p:nvCxnSpPr>
          <p:cNvPr id="489484" name="AutoShape 12"/>
          <p:cNvCxnSpPr>
            <a:cxnSpLocks noChangeShapeType="1"/>
            <a:endCxn id="489478" idx="0"/>
          </p:cNvCxnSpPr>
          <p:nvPr/>
        </p:nvCxnSpPr>
        <p:spPr bwMode="auto">
          <a:xfrm flipH="1">
            <a:off x="2743200" y="5000012"/>
            <a:ext cx="876300" cy="1066800"/>
          </a:xfrm>
          <a:prstGeom prst="straightConnector1">
            <a:avLst/>
          </a:prstGeom>
          <a:noFill/>
          <a:ln w="38100">
            <a:solidFill>
              <a:schemeClr val="tx1"/>
            </a:solidFill>
            <a:round/>
            <a:headEnd/>
            <a:tailEnd type="stealth" w="med" len="med"/>
          </a:ln>
          <a:effectLst/>
        </p:spPr>
      </p:cxnSp>
      <p:cxnSp>
        <p:nvCxnSpPr>
          <p:cNvPr id="489498" name="AutoShape 26"/>
          <p:cNvCxnSpPr>
            <a:cxnSpLocks noChangeShapeType="1"/>
            <a:stCxn id="489492" idx="0"/>
            <a:endCxn id="489496" idx="0"/>
          </p:cNvCxnSpPr>
          <p:nvPr/>
        </p:nvCxnSpPr>
        <p:spPr bwMode="auto">
          <a:xfrm flipH="1">
            <a:off x="5029200" y="2866412"/>
            <a:ext cx="1981200" cy="1066800"/>
          </a:xfrm>
          <a:prstGeom prst="straightConnector1">
            <a:avLst/>
          </a:prstGeom>
          <a:noFill/>
          <a:ln w="38100">
            <a:solidFill>
              <a:schemeClr val="tx1"/>
            </a:solidFill>
            <a:round/>
            <a:headEnd/>
            <a:tailEnd type="stealth" w="med" len="med"/>
          </a:ln>
          <a:effectLst/>
        </p:spPr>
      </p:cxnSp>
      <p:cxnSp>
        <p:nvCxnSpPr>
          <p:cNvPr id="489504" name="AutoShape 32"/>
          <p:cNvCxnSpPr>
            <a:cxnSpLocks noChangeShapeType="1"/>
            <a:stCxn id="489496" idx="0"/>
            <a:endCxn id="489479" idx="0"/>
          </p:cNvCxnSpPr>
          <p:nvPr/>
        </p:nvCxnSpPr>
        <p:spPr bwMode="auto">
          <a:xfrm flipH="1">
            <a:off x="3581400" y="3933212"/>
            <a:ext cx="1447800" cy="1066800"/>
          </a:xfrm>
          <a:prstGeom prst="straightConnector1">
            <a:avLst/>
          </a:prstGeom>
          <a:noFill/>
          <a:ln w="38100">
            <a:solidFill>
              <a:schemeClr val="tx1"/>
            </a:solidFill>
            <a:round/>
            <a:headEnd/>
            <a:tailEnd type="stealth" w="med" len="med"/>
          </a:ln>
          <a:effectLst/>
        </p:spPr>
      </p:cxnSp>
      <p:sp>
        <p:nvSpPr>
          <p:cNvPr id="489505" name="Rectangle 33"/>
          <p:cNvSpPr>
            <a:spLocks noGrp="1" noChangeArrowheads="1"/>
          </p:cNvSpPr>
          <p:nvPr>
            <p:ph type="title"/>
          </p:nvPr>
        </p:nvSpPr>
        <p:spPr/>
        <p:txBody>
          <a:bodyPr>
            <a:normAutofit fontScale="90000"/>
          </a:bodyPr>
          <a:lstStyle/>
          <a:p>
            <a:r>
              <a:rPr lang="en-US" dirty="0"/>
              <a:t>Successful Steals Create Parallelism</a:t>
            </a:r>
          </a:p>
        </p:txBody>
      </p:sp>
      <p:sp>
        <p:nvSpPr>
          <p:cNvPr id="489527" name="Text Box 55"/>
          <p:cNvSpPr txBox="1">
            <a:spLocks noChangeArrowheads="1"/>
          </p:cNvSpPr>
          <p:nvPr/>
        </p:nvSpPr>
        <p:spPr bwMode="auto">
          <a:xfrm>
            <a:off x="6693064" y="1644377"/>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489478" name="AutoShape 6"/>
          <p:cNvSpPr>
            <a:spLocks noChangeArrowheads="1"/>
          </p:cNvSpPr>
          <p:nvPr/>
        </p:nvSpPr>
        <p:spPr bwMode="auto">
          <a:xfrm>
            <a:off x="2286000" y="6066812"/>
            <a:ext cx="914400" cy="7620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79" name="AutoShape 7"/>
          <p:cNvSpPr>
            <a:spLocks noChangeArrowheads="1"/>
          </p:cNvSpPr>
          <p:nvPr/>
        </p:nvSpPr>
        <p:spPr bwMode="auto">
          <a:xfrm>
            <a:off x="2438400" y="50000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2" name="AutoShape 20"/>
          <p:cNvSpPr>
            <a:spLocks noChangeArrowheads="1"/>
          </p:cNvSpPr>
          <p:nvPr/>
        </p:nvSpPr>
        <p:spPr bwMode="auto">
          <a:xfrm>
            <a:off x="5867400" y="28664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6" name="AutoShape 24"/>
          <p:cNvSpPr>
            <a:spLocks noChangeArrowheads="1"/>
          </p:cNvSpPr>
          <p:nvPr/>
        </p:nvSpPr>
        <p:spPr bwMode="auto">
          <a:xfrm>
            <a:off x="3886200" y="39332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0" name="Text Box 58"/>
          <p:cNvSpPr txBox="1">
            <a:spLocks noChangeArrowheads="1"/>
          </p:cNvSpPr>
          <p:nvPr/>
        </p:nvSpPr>
        <p:spPr bwMode="auto">
          <a:xfrm>
            <a:off x="5867400" y="28664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489531" name="Text Box 59"/>
          <p:cNvSpPr txBox="1">
            <a:spLocks noChangeArrowheads="1"/>
          </p:cNvSpPr>
          <p:nvPr/>
        </p:nvSpPr>
        <p:spPr bwMode="auto">
          <a:xfrm>
            <a:off x="3886200" y="39332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489532" name="Text Box 60"/>
          <p:cNvSpPr txBox="1">
            <a:spLocks noChangeArrowheads="1"/>
          </p:cNvSpPr>
          <p:nvPr/>
        </p:nvSpPr>
        <p:spPr bwMode="auto">
          <a:xfrm>
            <a:off x="2438400" y="50000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4" name="Text Box 62"/>
          <p:cNvSpPr txBox="1">
            <a:spLocks noChangeArrowheads="1"/>
          </p:cNvSpPr>
          <p:nvPr/>
        </p:nvSpPr>
        <p:spPr bwMode="auto">
          <a:xfrm>
            <a:off x="2286000" y="60668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31" name="Oval 2">
            <a:extLst>
              <a:ext uri="{FF2B5EF4-FFF2-40B4-BE49-F238E27FC236}">
                <a16:creationId xmlns:a16="http://schemas.microsoft.com/office/drawing/2014/main" id="{B9D0C162-FFFD-3244-BD42-3F06CD082CEB}"/>
              </a:ext>
            </a:extLst>
          </p:cNvPr>
          <p:cNvSpPr>
            <a:spLocks noChangeArrowheads="1"/>
          </p:cNvSpPr>
          <p:nvPr/>
        </p:nvSpPr>
        <p:spPr bwMode="auto">
          <a:xfrm>
            <a:off x="2486025" y="6172904"/>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grpSp>
        <p:nvGrpSpPr>
          <p:cNvPr id="32" name="Group 31">
            <a:extLst>
              <a:ext uri="{FF2B5EF4-FFF2-40B4-BE49-F238E27FC236}">
                <a16:creationId xmlns:a16="http://schemas.microsoft.com/office/drawing/2014/main" id="{311BF948-8E50-7545-9323-21165F75E659}"/>
              </a:ext>
            </a:extLst>
          </p:cNvPr>
          <p:cNvGrpSpPr/>
          <p:nvPr/>
        </p:nvGrpSpPr>
        <p:grpSpPr>
          <a:xfrm>
            <a:off x="76200" y="1527631"/>
            <a:ext cx="1629109" cy="461665"/>
            <a:chOff x="76200" y="873947"/>
            <a:chExt cx="1629109" cy="461665"/>
          </a:xfrm>
        </p:grpSpPr>
        <p:sp>
          <p:nvSpPr>
            <p:cNvPr id="33" name="TextBox 32">
              <a:extLst>
                <a:ext uri="{FF2B5EF4-FFF2-40B4-BE49-F238E27FC236}">
                  <a16:creationId xmlns:a16="http://schemas.microsoft.com/office/drawing/2014/main" id="{AAB3251B-4498-3A41-BE1B-843E6AA1167B}"/>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P1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4" name="Straight Arrow Connector 33">
              <a:extLst>
                <a:ext uri="{FF2B5EF4-FFF2-40B4-BE49-F238E27FC236}">
                  <a16:creationId xmlns:a16="http://schemas.microsoft.com/office/drawing/2014/main" id="{1215767E-4111-DB45-BF55-4E76BBC40890}"/>
                </a:ext>
              </a:extLst>
            </p:cNvPr>
            <p:cNvCxnSpPr>
              <a:cxnSpLocks/>
              <a:stCxn id="33"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Oval 2">
            <a:extLst>
              <a:ext uri="{FF2B5EF4-FFF2-40B4-BE49-F238E27FC236}">
                <a16:creationId xmlns:a16="http://schemas.microsoft.com/office/drawing/2014/main" id="{CD40D9CC-CF6E-2B4C-8DC0-96494942980A}"/>
              </a:ext>
            </a:extLst>
          </p:cNvPr>
          <p:cNvSpPr>
            <a:spLocks noChangeArrowheads="1"/>
          </p:cNvSpPr>
          <p:nvPr/>
        </p:nvSpPr>
        <p:spPr bwMode="auto">
          <a:xfrm>
            <a:off x="6235864" y="2979756"/>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grpSp>
        <p:nvGrpSpPr>
          <p:cNvPr id="36" name="Group 35">
            <a:extLst>
              <a:ext uri="{FF2B5EF4-FFF2-40B4-BE49-F238E27FC236}">
                <a16:creationId xmlns:a16="http://schemas.microsoft.com/office/drawing/2014/main" id="{4E1BB070-7395-9542-8514-29FF563D1142}"/>
              </a:ext>
            </a:extLst>
          </p:cNvPr>
          <p:cNvGrpSpPr/>
          <p:nvPr/>
        </p:nvGrpSpPr>
        <p:grpSpPr>
          <a:xfrm>
            <a:off x="76200" y="2672863"/>
            <a:ext cx="1629109" cy="461665"/>
            <a:chOff x="76200" y="873947"/>
            <a:chExt cx="1629109" cy="461665"/>
          </a:xfrm>
        </p:grpSpPr>
        <p:sp>
          <p:nvSpPr>
            <p:cNvPr id="37" name="TextBox 36">
              <a:extLst>
                <a:ext uri="{FF2B5EF4-FFF2-40B4-BE49-F238E27FC236}">
                  <a16:creationId xmlns:a16="http://schemas.microsoft.com/office/drawing/2014/main" id="{9214272D-9DAE-7345-AC75-192623493FAC}"/>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P2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8" name="Straight Arrow Connector 37">
              <a:extLst>
                <a:ext uri="{FF2B5EF4-FFF2-40B4-BE49-F238E27FC236}">
                  <a16:creationId xmlns:a16="http://schemas.microsoft.com/office/drawing/2014/main" id="{728A3A61-3496-7F43-9A8C-C36F646C2038}"/>
                </a:ext>
              </a:extLst>
            </p:cNvPr>
            <p:cNvCxnSpPr>
              <a:cxnSpLocks/>
              <a:stCxn id="37"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AutoShape 7">
            <a:extLst>
              <a:ext uri="{FF2B5EF4-FFF2-40B4-BE49-F238E27FC236}">
                <a16:creationId xmlns:a16="http://schemas.microsoft.com/office/drawing/2014/main" id="{A29FFCA8-EAFA-AC4C-A51A-E8109E1D0B08}"/>
              </a:ext>
            </a:extLst>
          </p:cNvPr>
          <p:cNvSpPr>
            <a:spLocks noChangeArrowheads="1"/>
          </p:cNvSpPr>
          <p:nvPr/>
        </p:nvSpPr>
        <p:spPr bwMode="auto">
          <a:xfrm>
            <a:off x="225756" y="3983355"/>
            <a:ext cx="2725738" cy="921814"/>
          </a:xfrm>
          <a:prstGeom prst="wedgeRoundRectCallout">
            <a:avLst>
              <a:gd name="adj1" fmla="val -17378"/>
              <a:gd name="adj2" fmla="val -134216"/>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Helvetica" pitchFamily="2" charset="0"/>
                <a:cs typeface="+mn-cs"/>
              </a:rPr>
              <a:t>P2 resumes </a:t>
            </a:r>
            <a:r>
              <a:rPr lang="en-US" sz="2400" dirty="0">
                <a:solidFill>
                  <a:srgbClr val="77351E"/>
                </a:solidFill>
                <a:latin typeface="Helvetica" pitchFamily="2" charset="0"/>
                <a:cs typeface="Consolas" panose="020B0609020204030204" pitchFamily="49" charset="0"/>
              </a:rPr>
              <a:t>fib(4)</a:t>
            </a:r>
            <a:r>
              <a:rPr lang="en-US" sz="2400" dirty="0">
                <a:solidFill>
                  <a:prstClr val="black"/>
                </a:solidFill>
                <a:latin typeface="Helvetica" pitchFamily="2" charset="0"/>
                <a:cs typeface="+mn-cs"/>
              </a:rPr>
              <a:t> </a:t>
            </a:r>
            <a:r>
              <a:rPr lang="en-US" sz="2400" dirty="0">
                <a:solidFill>
                  <a:srgbClr val="FF0000"/>
                </a:solidFill>
                <a:latin typeface="Helvetica" pitchFamily="2" charset="0"/>
                <a:cs typeface="+mn-cs"/>
              </a:rPr>
              <a:t>mid-execution</a:t>
            </a:r>
            <a:r>
              <a:rPr lang="en-US" sz="2400" dirty="0">
                <a:solidFill>
                  <a:prstClr val="black"/>
                </a:solidFill>
                <a:latin typeface="Helvetica" pitchFamily="2" charset="0"/>
                <a:cs typeface="+mn-cs"/>
              </a:rPr>
              <a:t>.</a:t>
            </a:r>
          </a:p>
        </p:txBody>
      </p:sp>
      <p:sp>
        <p:nvSpPr>
          <p:cNvPr id="2" name="Slide Number Placeholder 1">
            <a:extLst>
              <a:ext uri="{FF2B5EF4-FFF2-40B4-BE49-F238E27FC236}">
                <a16:creationId xmlns:a16="http://schemas.microsoft.com/office/drawing/2014/main" id="{F30D88EC-3FFA-7D4C-8C7E-274066899432}"/>
              </a:ext>
            </a:extLst>
          </p:cNvPr>
          <p:cNvSpPr>
            <a:spLocks noGrp="1"/>
          </p:cNvSpPr>
          <p:nvPr>
            <p:ph type="sldNum" sz="quarter" idx="12"/>
          </p:nvPr>
        </p:nvSpPr>
        <p:spPr/>
        <p:txBody>
          <a:bodyPr/>
          <a:lstStyle/>
          <a:p>
            <a:fld id="{B8C56D54-80CA-1040-8800-40C19FBCAC37}" type="slidenum">
              <a:rPr lang="en-US" smtClean="0"/>
              <a:t>116</a:t>
            </a:fld>
            <a:endParaRPr lang="en-US"/>
          </a:p>
        </p:txBody>
      </p:sp>
    </p:spTree>
    <p:extLst>
      <p:ext uri="{BB962C8B-B14F-4D97-AF65-F5344CB8AC3E}">
        <p14:creationId xmlns:p14="http://schemas.microsoft.com/office/powerpoint/2010/main" val="72591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0"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lded Corner 26">
            <a:extLst>
              <a:ext uri="{FF2B5EF4-FFF2-40B4-BE49-F238E27FC236}">
                <a16:creationId xmlns:a16="http://schemas.microsoft.com/office/drawing/2014/main" id="{2618501F-EAFA-9049-963C-2C38CE4B190D}"/>
              </a:ext>
            </a:extLst>
          </p:cNvPr>
          <p:cNvSpPr/>
          <p:nvPr/>
        </p:nvSpPr>
        <p:spPr>
          <a:xfrm>
            <a:off x="1720032" y="1241949"/>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cxnSp>
        <p:nvCxnSpPr>
          <p:cNvPr id="489484" name="AutoShape 12"/>
          <p:cNvCxnSpPr>
            <a:cxnSpLocks noChangeShapeType="1"/>
            <a:endCxn id="489478" idx="0"/>
          </p:cNvCxnSpPr>
          <p:nvPr/>
        </p:nvCxnSpPr>
        <p:spPr bwMode="auto">
          <a:xfrm flipH="1">
            <a:off x="2743200" y="5000012"/>
            <a:ext cx="876300" cy="1066800"/>
          </a:xfrm>
          <a:prstGeom prst="straightConnector1">
            <a:avLst/>
          </a:prstGeom>
          <a:noFill/>
          <a:ln w="38100">
            <a:solidFill>
              <a:schemeClr val="tx1"/>
            </a:solidFill>
            <a:round/>
            <a:headEnd/>
            <a:tailEnd type="stealth" w="med" len="med"/>
          </a:ln>
          <a:effectLst/>
        </p:spPr>
      </p:cxnSp>
      <p:cxnSp>
        <p:nvCxnSpPr>
          <p:cNvPr id="489498" name="AutoShape 26"/>
          <p:cNvCxnSpPr>
            <a:cxnSpLocks noChangeShapeType="1"/>
            <a:stCxn id="489492" idx="0"/>
            <a:endCxn id="489496" idx="0"/>
          </p:cNvCxnSpPr>
          <p:nvPr/>
        </p:nvCxnSpPr>
        <p:spPr bwMode="auto">
          <a:xfrm flipH="1">
            <a:off x="5029200" y="2866412"/>
            <a:ext cx="1981200" cy="1066800"/>
          </a:xfrm>
          <a:prstGeom prst="straightConnector1">
            <a:avLst/>
          </a:prstGeom>
          <a:noFill/>
          <a:ln w="38100">
            <a:solidFill>
              <a:schemeClr val="tx1"/>
            </a:solidFill>
            <a:round/>
            <a:headEnd/>
            <a:tailEnd type="stealth" w="med" len="med"/>
          </a:ln>
          <a:effectLst/>
        </p:spPr>
      </p:cxnSp>
      <p:cxnSp>
        <p:nvCxnSpPr>
          <p:cNvPr id="489503" name="AutoShape 31"/>
          <p:cNvCxnSpPr>
            <a:cxnSpLocks noChangeShapeType="1"/>
            <a:stCxn id="489492" idx="0"/>
            <a:endCxn id="489501" idx="0"/>
          </p:cNvCxnSpPr>
          <p:nvPr/>
        </p:nvCxnSpPr>
        <p:spPr bwMode="auto">
          <a:xfrm>
            <a:off x="7010400" y="2866412"/>
            <a:ext cx="762000" cy="1084263"/>
          </a:xfrm>
          <a:prstGeom prst="straightConnector1">
            <a:avLst/>
          </a:prstGeom>
          <a:noFill/>
          <a:ln w="38100">
            <a:solidFill>
              <a:schemeClr val="tx1"/>
            </a:solidFill>
            <a:round/>
            <a:headEnd/>
            <a:tailEnd type="stealth" w="med" len="med"/>
          </a:ln>
          <a:effectLst/>
        </p:spPr>
      </p:cxnSp>
      <p:cxnSp>
        <p:nvCxnSpPr>
          <p:cNvPr id="489504" name="AutoShape 32"/>
          <p:cNvCxnSpPr>
            <a:cxnSpLocks noChangeShapeType="1"/>
            <a:stCxn id="489496" idx="0"/>
            <a:endCxn id="489479" idx="0"/>
          </p:cNvCxnSpPr>
          <p:nvPr/>
        </p:nvCxnSpPr>
        <p:spPr bwMode="auto">
          <a:xfrm flipH="1">
            <a:off x="3581400" y="3933212"/>
            <a:ext cx="1447800" cy="1066800"/>
          </a:xfrm>
          <a:prstGeom prst="straightConnector1">
            <a:avLst/>
          </a:prstGeom>
          <a:noFill/>
          <a:ln w="38100">
            <a:solidFill>
              <a:schemeClr val="tx1"/>
            </a:solidFill>
            <a:round/>
            <a:headEnd/>
            <a:tailEnd type="stealth" w="med" len="med"/>
          </a:ln>
          <a:effectLst/>
        </p:spPr>
      </p:cxnSp>
      <p:sp>
        <p:nvSpPr>
          <p:cNvPr id="489505" name="Rectangle 33"/>
          <p:cNvSpPr>
            <a:spLocks noGrp="1" noChangeArrowheads="1"/>
          </p:cNvSpPr>
          <p:nvPr>
            <p:ph type="title"/>
          </p:nvPr>
        </p:nvSpPr>
        <p:spPr/>
        <p:txBody>
          <a:bodyPr>
            <a:normAutofit fontScale="90000"/>
          </a:bodyPr>
          <a:lstStyle/>
          <a:p>
            <a:r>
              <a:rPr lang="en-US" dirty="0"/>
              <a:t>Successful Steals Create Parallelism</a:t>
            </a:r>
          </a:p>
        </p:txBody>
      </p:sp>
      <p:sp>
        <p:nvSpPr>
          <p:cNvPr id="489527" name="Text Box 55"/>
          <p:cNvSpPr txBox="1">
            <a:spLocks noChangeArrowheads="1"/>
          </p:cNvSpPr>
          <p:nvPr/>
        </p:nvSpPr>
        <p:spPr bwMode="auto">
          <a:xfrm>
            <a:off x="6693064" y="1644377"/>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489478" name="AutoShape 6"/>
          <p:cNvSpPr>
            <a:spLocks noChangeArrowheads="1"/>
          </p:cNvSpPr>
          <p:nvPr/>
        </p:nvSpPr>
        <p:spPr bwMode="auto">
          <a:xfrm>
            <a:off x="2286000" y="6066812"/>
            <a:ext cx="914400" cy="7620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79" name="AutoShape 7"/>
          <p:cNvSpPr>
            <a:spLocks noChangeArrowheads="1"/>
          </p:cNvSpPr>
          <p:nvPr/>
        </p:nvSpPr>
        <p:spPr bwMode="auto">
          <a:xfrm>
            <a:off x="2438400" y="50000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2" name="AutoShape 20"/>
          <p:cNvSpPr>
            <a:spLocks noChangeArrowheads="1"/>
          </p:cNvSpPr>
          <p:nvPr/>
        </p:nvSpPr>
        <p:spPr bwMode="auto">
          <a:xfrm>
            <a:off x="5867400" y="28664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6" name="AutoShape 24"/>
          <p:cNvSpPr>
            <a:spLocks noChangeArrowheads="1"/>
          </p:cNvSpPr>
          <p:nvPr/>
        </p:nvSpPr>
        <p:spPr bwMode="auto">
          <a:xfrm>
            <a:off x="3886200" y="39332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01" name="AutoShape 29"/>
          <p:cNvSpPr>
            <a:spLocks noChangeArrowheads="1"/>
          </p:cNvSpPr>
          <p:nvPr/>
        </p:nvSpPr>
        <p:spPr bwMode="auto">
          <a:xfrm>
            <a:off x="6629400" y="3950675"/>
            <a:ext cx="2286000" cy="779462"/>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0" name="Text Box 58"/>
          <p:cNvSpPr txBox="1">
            <a:spLocks noChangeArrowheads="1"/>
          </p:cNvSpPr>
          <p:nvPr/>
        </p:nvSpPr>
        <p:spPr bwMode="auto">
          <a:xfrm>
            <a:off x="5867400" y="28664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489531" name="Text Box 59"/>
          <p:cNvSpPr txBox="1">
            <a:spLocks noChangeArrowheads="1"/>
          </p:cNvSpPr>
          <p:nvPr/>
        </p:nvSpPr>
        <p:spPr bwMode="auto">
          <a:xfrm>
            <a:off x="3886200" y="39332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489532" name="Text Box 60"/>
          <p:cNvSpPr txBox="1">
            <a:spLocks noChangeArrowheads="1"/>
          </p:cNvSpPr>
          <p:nvPr/>
        </p:nvSpPr>
        <p:spPr bwMode="auto">
          <a:xfrm>
            <a:off x="2438400" y="50000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3" name="Text Box 61"/>
          <p:cNvSpPr txBox="1">
            <a:spLocks noChangeArrowheads="1"/>
          </p:cNvSpPr>
          <p:nvPr/>
        </p:nvSpPr>
        <p:spPr bwMode="auto">
          <a:xfrm>
            <a:off x="6629400" y="3950675"/>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4" name="Text Box 62"/>
          <p:cNvSpPr txBox="1">
            <a:spLocks noChangeArrowheads="1"/>
          </p:cNvSpPr>
          <p:nvPr/>
        </p:nvSpPr>
        <p:spPr bwMode="auto">
          <a:xfrm>
            <a:off x="2286000" y="60668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31" name="Oval 2">
            <a:extLst>
              <a:ext uri="{FF2B5EF4-FFF2-40B4-BE49-F238E27FC236}">
                <a16:creationId xmlns:a16="http://schemas.microsoft.com/office/drawing/2014/main" id="{B9D0C162-FFFD-3244-BD42-3F06CD082CEB}"/>
              </a:ext>
            </a:extLst>
          </p:cNvPr>
          <p:cNvSpPr>
            <a:spLocks noChangeArrowheads="1"/>
          </p:cNvSpPr>
          <p:nvPr/>
        </p:nvSpPr>
        <p:spPr bwMode="auto">
          <a:xfrm>
            <a:off x="2486025" y="6172904"/>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grpSp>
        <p:nvGrpSpPr>
          <p:cNvPr id="32" name="Group 31">
            <a:extLst>
              <a:ext uri="{FF2B5EF4-FFF2-40B4-BE49-F238E27FC236}">
                <a16:creationId xmlns:a16="http://schemas.microsoft.com/office/drawing/2014/main" id="{311BF948-8E50-7545-9323-21165F75E659}"/>
              </a:ext>
            </a:extLst>
          </p:cNvPr>
          <p:cNvGrpSpPr/>
          <p:nvPr/>
        </p:nvGrpSpPr>
        <p:grpSpPr>
          <a:xfrm>
            <a:off x="76200" y="1527631"/>
            <a:ext cx="1629109" cy="461665"/>
            <a:chOff x="76200" y="873947"/>
            <a:chExt cx="1629109" cy="461665"/>
          </a:xfrm>
        </p:grpSpPr>
        <p:sp>
          <p:nvSpPr>
            <p:cNvPr id="33" name="TextBox 32">
              <a:extLst>
                <a:ext uri="{FF2B5EF4-FFF2-40B4-BE49-F238E27FC236}">
                  <a16:creationId xmlns:a16="http://schemas.microsoft.com/office/drawing/2014/main" id="{AAB3251B-4498-3A41-BE1B-843E6AA1167B}"/>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P1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4" name="Straight Arrow Connector 33">
              <a:extLst>
                <a:ext uri="{FF2B5EF4-FFF2-40B4-BE49-F238E27FC236}">
                  <a16:creationId xmlns:a16="http://schemas.microsoft.com/office/drawing/2014/main" id="{1215767E-4111-DB45-BF55-4E76BBC40890}"/>
                </a:ext>
              </a:extLst>
            </p:cNvPr>
            <p:cNvCxnSpPr>
              <a:cxnSpLocks/>
              <a:stCxn id="33"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Oval 2">
            <a:extLst>
              <a:ext uri="{FF2B5EF4-FFF2-40B4-BE49-F238E27FC236}">
                <a16:creationId xmlns:a16="http://schemas.microsoft.com/office/drawing/2014/main" id="{CD40D9CC-CF6E-2B4C-8DC0-96494942980A}"/>
              </a:ext>
            </a:extLst>
          </p:cNvPr>
          <p:cNvSpPr>
            <a:spLocks noChangeArrowheads="1"/>
          </p:cNvSpPr>
          <p:nvPr/>
        </p:nvSpPr>
        <p:spPr bwMode="auto">
          <a:xfrm>
            <a:off x="6235864" y="2979756"/>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grpSp>
        <p:nvGrpSpPr>
          <p:cNvPr id="36" name="Group 35">
            <a:extLst>
              <a:ext uri="{FF2B5EF4-FFF2-40B4-BE49-F238E27FC236}">
                <a16:creationId xmlns:a16="http://schemas.microsoft.com/office/drawing/2014/main" id="{4E1BB070-7395-9542-8514-29FF563D1142}"/>
              </a:ext>
            </a:extLst>
          </p:cNvPr>
          <p:cNvGrpSpPr/>
          <p:nvPr/>
        </p:nvGrpSpPr>
        <p:grpSpPr>
          <a:xfrm>
            <a:off x="76200" y="2672863"/>
            <a:ext cx="1629109" cy="461665"/>
            <a:chOff x="76200" y="873947"/>
            <a:chExt cx="1629109" cy="461665"/>
          </a:xfrm>
        </p:grpSpPr>
        <p:sp>
          <p:nvSpPr>
            <p:cNvPr id="37" name="TextBox 36">
              <a:extLst>
                <a:ext uri="{FF2B5EF4-FFF2-40B4-BE49-F238E27FC236}">
                  <a16:creationId xmlns:a16="http://schemas.microsoft.com/office/drawing/2014/main" id="{9214272D-9DAE-7345-AC75-192623493FAC}"/>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P2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8" name="Straight Arrow Connector 37">
              <a:extLst>
                <a:ext uri="{FF2B5EF4-FFF2-40B4-BE49-F238E27FC236}">
                  <a16:creationId xmlns:a16="http://schemas.microsoft.com/office/drawing/2014/main" id="{728A3A61-3496-7F43-9A8C-C36F646C2038}"/>
                </a:ext>
              </a:extLst>
            </p:cNvPr>
            <p:cNvCxnSpPr>
              <a:cxnSpLocks/>
              <a:stCxn id="37"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0AD0AACC-430F-3A48-9130-C6C7FD8395B2}"/>
              </a:ext>
            </a:extLst>
          </p:cNvPr>
          <p:cNvSpPr>
            <a:spLocks noGrp="1"/>
          </p:cNvSpPr>
          <p:nvPr>
            <p:ph type="sldNum" sz="quarter" idx="12"/>
          </p:nvPr>
        </p:nvSpPr>
        <p:spPr/>
        <p:txBody>
          <a:bodyPr/>
          <a:lstStyle/>
          <a:p>
            <a:fld id="{B8C56D54-80CA-1040-8800-40C19FBCAC37}" type="slidenum">
              <a:rPr lang="en-US" smtClean="0"/>
              <a:t>117</a:t>
            </a:fld>
            <a:endParaRPr lang="en-US"/>
          </a:p>
        </p:txBody>
      </p:sp>
    </p:spTree>
    <p:extLst>
      <p:ext uri="{BB962C8B-B14F-4D97-AF65-F5344CB8AC3E}">
        <p14:creationId xmlns:p14="http://schemas.microsoft.com/office/powerpoint/2010/main" val="25050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89503"/>
                                        </p:tgtEl>
                                        <p:attrNameLst>
                                          <p:attrName>style.visibility</p:attrName>
                                        </p:attrNameLst>
                                      </p:cBhvr>
                                      <p:to>
                                        <p:strVal val="visible"/>
                                      </p:to>
                                    </p:set>
                                    <p:animEffect transition="in" filter="dissolve">
                                      <p:cBhvr>
                                        <p:cTn id="7" dur="500"/>
                                        <p:tgtEl>
                                          <p:spTgt spid="4895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9501"/>
                                        </p:tgtEl>
                                        <p:attrNameLst>
                                          <p:attrName>style.visibility</p:attrName>
                                        </p:attrNameLst>
                                      </p:cBhvr>
                                      <p:to>
                                        <p:strVal val="visible"/>
                                      </p:to>
                                    </p:set>
                                    <p:animEffect transition="in" filter="dissolve">
                                      <p:cBhvr>
                                        <p:cTn id="10" dur="500"/>
                                        <p:tgtEl>
                                          <p:spTgt spid="48950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89533"/>
                                        </p:tgtEl>
                                        <p:attrNameLst>
                                          <p:attrName>style.visibility</p:attrName>
                                        </p:attrNameLst>
                                      </p:cBhvr>
                                      <p:to>
                                        <p:strVal val="visible"/>
                                      </p:to>
                                    </p:set>
                                    <p:animEffect transition="in" filter="dissolve">
                                      <p:cBhvr>
                                        <p:cTn id="13" dur="500"/>
                                        <p:tgtEl>
                                          <p:spTgt spid="48953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3.61111E-6 -4.44444E-6 L 0.08039 0.16204 " pathEditMode="relative" rAng="0" ptsTypes="AA">
                                      <p:cBhvr>
                                        <p:cTn id="17" dur="2000" fill="hold"/>
                                        <p:tgtEl>
                                          <p:spTgt spid="35"/>
                                        </p:tgtEl>
                                        <p:attrNameLst>
                                          <p:attrName>ppt_x</p:attrName>
                                          <p:attrName>ppt_y</p:attrName>
                                        </p:attrNameLst>
                                      </p:cBhvr>
                                      <p:rCtr x="4010" y="8102"/>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4.16667E-6 4.44444E-6 L -0.00105 -0.225 " pathEditMode="relative" rAng="0" ptsTypes="AA">
                                      <p:cBhvr>
                                        <p:cTn id="21" dur="2000" fill="hold"/>
                                        <p:tgtEl>
                                          <p:spTgt spid="36"/>
                                        </p:tgtEl>
                                        <p:attrNameLst>
                                          <p:attrName>ppt_x</p:attrName>
                                          <p:attrName>ppt_y</p:attrName>
                                        </p:attrNameLst>
                                      </p:cBhvr>
                                      <p:rCtr x="-52" y="-11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501" grpId="0" animBg="1"/>
      <p:bldP spid="489533" grpId="0"/>
      <p:bldP spid="3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lded Corner 42">
            <a:extLst>
              <a:ext uri="{FF2B5EF4-FFF2-40B4-BE49-F238E27FC236}">
                <a16:creationId xmlns:a16="http://schemas.microsoft.com/office/drawing/2014/main" id="{EF713237-4364-6F4F-80BE-7167F8C9D21D}"/>
              </a:ext>
            </a:extLst>
          </p:cNvPr>
          <p:cNvSpPr/>
          <p:nvPr/>
        </p:nvSpPr>
        <p:spPr>
          <a:xfrm>
            <a:off x="1720032" y="1241949"/>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cxnSp>
        <p:nvCxnSpPr>
          <p:cNvPr id="489484" name="AutoShape 12"/>
          <p:cNvCxnSpPr>
            <a:cxnSpLocks noChangeShapeType="1"/>
            <a:endCxn id="489478" idx="0"/>
          </p:cNvCxnSpPr>
          <p:nvPr/>
        </p:nvCxnSpPr>
        <p:spPr bwMode="auto">
          <a:xfrm flipH="1">
            <a:off x="2743200" y="5000012"/>
            <a:ext cx="876300" cy="1066800"/>
          </a:xfrm>
          <a:prstGeom prst="straightConnector1">
            <a:avLst/>
          </a:prstGeom>
          <a:noFill/>
          <a:ln w="38100">
            <a:solidFill>
              <a:schemeClr val="tx1"/>
            </a:solidFill>
            <a:round/>
            <a:headEnd/>
            <a:tailEnd type="stealth" w="med" len="med"/>
          </a:ln>
          <a:effectLst/>
        </p:spPr>
      </p:cxnSp>
      <p:cxnSp>
        <p:nvCxnSpPr>
          <p:cNvPr id="489498" name="AutoShape 26"/>
          <p:cNvCxnSpPr>
            <a:cxnSpLocks noChangeShapeType="1"/>
            <a:stCxn id="489492" idx="0"/>
            <a:endCxn id="489496" idx="0"/>
          </p:cNvCxnSpPr>
          <p:nvPr/>
        </p:nvCxnSpPr>
        <p:spPr bwMode="auto">
          <a:xfrm flipH="1">
            <a:off x="5029200" y="2866412"/>
            <a:ext cx="1981200" cy="1066800"/>
          </a:xfrm>
          <a:prstGeom prst="straightConnector1">
            <a:avLst/>
          </a:prstGeom>
          <a:noFill/>
          <a:ln w="38100">
            <a:solidFill>
              <a:schemeClr val="tx1"/>
            </a:solidFill>
            <a:round/>
            <a:headEnd/>
            <a:tailEnd type="stealth" w="med" len="med"/>
          </a:ln>
          <a:effectLst/>
        </p:spPr>
      </p:cxnSp>
      <p:cxnSp>
        <p:nvCxnSpPr>
          <p:cNvPr id="489503" name="AutoShape 31"/>
          <p:cNvCxnSpPr>
            <a:cxnSpLocks noChangeShapeType="1"/>
            <a:stCxn id="489492" idx="0"/>
            <a:endCxn id="489501" idx="0"/>
          </p:cNvCxnSpPr>
          <p:nvPr/>
        </p:nvCxnSpPr>
        <p:spPr bwMode="auto">
          <a:xfrm>
            <a:off x="7010400" y="2866412"/>
            <a:ext cx="762000" cy="1084263"/>
          </a:xfrm>
          <a:prstGeom prst="straightConnector1">
            <a:avLst/>
          </a:prstGeom>
          <a:noFill/>
          <a:ln w="38100">
            <a:solidFill>
              <a:schemeClr val="tx1"/>
            </a:solidFill>
            <a:round/>
            <a:headEnd/>
            <a:tailEnd type="stealth" w="med" len="med"/>
          </a:ln>
          <a:effectLst/>
        </p:spPr>
      </p:cxnSp>
      <p:cxnSp>
        <p:nvCxnSpPr>
          <p:cNvPr id="489504" name="AutoShape 32"/>
          <p:cNvCxnSpPr>
            <a:cxnSpLocks noChangeShapeType="1"/>
            <a:stCxn id="489496" idx="0"/>
            <a:endCxn id="489479" idx="0"/>
          </p:cNvCxnSpPr>
          <p:nvPr/>
        </p:nvCxnSpPr>
        <p:spPr bwMode="auto">
          <a:xfrm flipH="1">
            <a:off x="3581400" y="3933212"/>
            <a:ext cx="1447800" cy="1066800"/>
          </a:xfrm>
          <a:prstGeom prst="straightConnector1">
            <a:avLst/>
          </a:prstGeom>
          <a:noFill/>
          <a:ln w="38100">
            <a:solidFill>
              <a:schemeClr val="tx1"/>
            </a:solidFill>
            <a:round/>
            <a:headEnd/>
            <a:tailEnd type="stealth" w="med" len="med"/>
          </a:ln>
          <a:effectLst/>
        </p:spPr>
      </p:cxnSp>
      <p:sp>
        <p:nvSpPr>
          <p:cNvPr id="489505" name="Rectangle 33"/>
          <p:cNvSpPr>
            <a:spLocks noGrp="1" noChangeArrowheads="1"/>
          </p:cNvSpPr>
          <p:nvPr>
            <p:ph type="title"/>
          </p:nvPr>
        </p:nvSpPr>
        <p:spPr/>
        <p:txBody>
          <a:bodyPr>
            <a:normAutofit fontScale="90000"/>
          </a:bodyPr>
          <a:lstStyle/>
          <a:p>
            <a:r>
              <a:rPr lang="en-US" dirty="0"/>
              <a:t>Successful Steals Create Parallelism</a:t>
            </a:r>
          </a:p>
        </p:txBody>
      </p:sp>
      <p:sp>
        <p:nvSpPr>
          <p:cNvPr id="489527" name="Text Box 55"/>
          <p:cNvSpPr txBox="1">
            <a:spLocks noChangeArrowheads="1"/>
          </p:cNvSpPr>
          <p:nvPr/>
        </p:nvSpPr>
        <p:spPr bwMode="auto">
          <a:xfrm>
            <a:off x="6693064" y="1644377"/>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489478" name="AutoShape 6"/>
          <p:cNvSpPr>
            <a:spLocks noChangeArrowheads="1"/>
          </p:cNvSpPr>
          <p:nvPr/>
        </p:nvSpPr>
        <p:spPr bwMode="auto">
          <a:xfrm>
            <a:off x="2286000" y="6066812"/>
            <a:ext cx="914400" cy="7620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79" name="AutoShape 7"/>
          <p:cNvSpPr>
            <a:spLocks noChangeArrowheads="1"/>
          </p:cNvSpPr>
          <p:nvPr/>
        </p:nvSpPr>
        <p:spPr bwMode="auto">
          <a:xfrm>
            <a:off x="2438400" y="50000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2" name="AutoShape 20"/>
          <p:cNvSpPr>
            <a:spLocks noChangeArrowheads="1"/>
          </p:cNvSpPr>
          <p:nvPr/>
        </p:nvSpPr>
        <p:spPr bwMode="auto">
          <a:xfrm>
            <a:off x="5867400" y="28664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6" name="AutoShape 24"/>
          <p:cNvSpPr>
            <a:spLocks noChangeArrowheads="1"/>
          </p:cNvSpPr>
          <p:nvPr/>
        </p:nvSpPr>
        <p:spPr bwMode="auto">
          <a:xfrm>
            <a:off x="3886200" y="39332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01" name="AutoShape 29"/>
          <p:cNvSpPr>
            <a:spLocks noChangeArrowheads="1"/>
          </p:cNvSpPr>
          <p:nvPr/>
        </p:nvSpPr>
        <p:spPr bwMode="auto">
          <a:xfrm>
            <a:off x="6629400" y="3950675"/>
            <a:ext cx="2286000" cy="779462"/>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0" name="Text Box 58"/>
          <p:cNvSpPr txBox="1">
            <a:spLocks noChangeArrowheads="1"/>
          </p:cNvSpPr>
          <p:nvPr/>
        </p:nvSpPr>
        <p:spPr bwMode="auto">
          <a:xfrm>
            <a:off x="5867400" y="28664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489531" name="Text Box 59"/>
          <p:cNvSpPr txBox="1">
            <a:spLocks noChangeArrowheads="1"/>
          </p:cNvSpPr>
          <p:nvPr/>
        </p:nvSpPr>
        <p:spPr bwMode="auto">
          <a:xfrm>
            <a:off x="3886200" y="39332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489532" name="Text Box 60"/>
          <p:cNvSpPr txBox="1">
            <a:spLocks noChangeArrowheads="1"/>
          </p:cNvSpPr>
          <p:nvPr/>
        </p:nvSpPr>
        <p:spPr bwMode="auto">
          <a:xfrm>
            <a:off x="2438400" y="50000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3" name="Text Box 61"/>
          <p:cNvSpPr txBox="1">
            <a:spLocks noChangeArrowheads="1"/>
          </p:cNvSpPr>
          <p:nvPr/>
        </p:nvSpPr>
        <p:spPr bwMode="auto">
          <a:xfrm>
            <a:off x="6629400" y="3950675"/>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4" name="Text Box 62"/>
          <p:cNvSpPr txBox="1">
            <a:spLocks noChangeArrowheads="1"/>
          </p:cNvSpPr>
          <p:nvPr/>
        </p:nvSpPr>
        <p:spPr bwMode="auto">
          <a:xfrm>
            <a:off x="2286000" y="60668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31" name="Oval 2">
            <a:extLst>
              <a:ext uri="{FF2B5EF4-FFF2-40B4-BE49-F238E27FC236}">
                <a16:creationId xmlns:a16="http://schemas.microsoft.com/office/drawing/2014/main" id="{B9D0C162-FFFD-3244-BD42-3F06CD082CEB}"/>
              </a:ext>
            </a:extLst>
          </p:cNvPr>
          <p:cNvSpPr>
            <a:spLocks noChangeArrowheads="1"/>
          </p:cNvSpPr>
          <p:nvPr/>
        </p:nvSpPr>
        <p:spPr bwMode="auto">
          <a:xfrm>
            <a:off x="2486025" y="6172904"/>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grpSp>
        <p:nvGrpSpPr>
          <p:cNvPr id="32" name="Group 31">
            <a:extLst>
              <a:ext uri="{FF2B5EF4-FFF2-40B4-BE49-F238E27FC236}">
                <a16:creationId xmlns:a16="http://schemas.microsoft.com/office/drawing/2014/main" id="{311BF948-8E50-7545-9323-21165F75E659}"/>
              </a:ext>
            </a:extLst>
          </p:cNvPr>
          <p:cNvGrpSpPr/>
          <p:nvPr/>
        </p:nvGrpSpPr>
        <p:grpSpPr>
          <a:xfrm>
            <a:off x="76200" y="1527631"/>
            <a:ext cx="1629109" cy="461665"/>
            <a:chOff x="76200" y="873947"/>
            <a:chExt cx="1629109" cy="461665"/>
          </a:xfrm>
        </p:grpSpPr>
        <p:sp>
          <p:nvSpPr>
            <p:cNvPr id="33" name="TextBox 32">
              <a:extLst>
                <a:ext uri="{FF2B5EF4-FFF2-40B4-BE49-F238E27FC236}">
                  <a16:creationId xmlns:a16="http://schemas.microsoft.com/office/drawing/2014/main" id="{AAB3251B-4498-3A41-BE1B-843E6AA1167B}"/>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P1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4" name="Straight Arrow Connector 33">
              <a:extLst>
                <a:ext uri="{FF2B5EF4-FFF2-40B4-BE49-F238E27FC236}">
                  <a16:creationId xmlns:a16="http://schemas.microsoft.com/office/drawing/2014/main" id="{1215767E-4111-DB45-BF55-4E76BBC40890}"/>
                </a:ext>
              </a:extLst>
            </p:cNvPr>
            <p:cNvCxnSpPr>
              <a:cxnSpLocks/>
              <a:stCxn id="33"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Oval 2">
            <a:extLst>
              <a:ext uri="{FF2B5EF4-FFF2-40B4-BE49-F238E27FC236}">
                <a16:creationId xmlns:a16="http://schemas.microsoft.com/office/drawing/2014/main" id="{CD40D9CC-CF6E-2B4C-8DC0-96494942980A}"/>
              </a:ext>
            </a:extLst>
          </p:cNvPr>
          <p:cNvSpPr>
            <a:spLocks noChangeArrowheads="1"/>
          </p:cNvSpPr>
          <p:nvPr/>
        </p:nvSpPr>
        <p:spPr bwMode="auto">
          <a:xfrm>
            <a:off x="6942592" y="4046556"/>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grpSp>
        <p:nvGrpSpPr>
          <p:cNvPr id="36" name="Group 35">
            <a:extLst>
              <a:ext uri="{FF2B5EF4-FFF2-40B4-BE49-F238E27FC236}">
                <a16:creationId xmlns:a16="http://schemas.microsoft.com/office/drawing/2014/main" id="{4E1BB070-7395-9542-8514-29FF563D1142}"/>
              </a:ext>
            </a:extLst>
          </p:cNvPr>
          <p:cNvGrpSpPr/>
          <p:nvPr/>
        </p:nvGrpSpPr>
        <p:grpSpPr>
          <a:xfrm>
            <a:off x="61728" y="1156887"/>
            <a:ext cx="1629109" cy="461665"/>
            <a:chOff x="76200" y="873947"/>
            <a:chExt cx="1629109" cy="461665"/>
          </a:xfrm>
        </p:grpSpPr>
        <p:sp>
          <p:nvSpPr>
            <p:cNvPr id="37" name="TextBox 36">
              <a:extLst>
                <a:ext uri="{FF2B5EF4-FFF2-40B4-BE49-F238E27FC236}">
                  <a16:creationId xmlns:a16="http://schemas.microsoft.com/office/drawing/2014/main" id="{9214272D-9DAE-7345-AC75-192623493FAC}"/>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P2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8" name="Straight Arrow Connector 37">
              <a:extLst>
                <a:ext uri="{FF2B5EF4-FFF2-40B4-BE49-F238E27FC236}">
                  <a16:creationId xmlns:a16="http://schemas.microsoft.com/office/drawing/2014/main" id="{728A3A61-3496-7F43-9A8C-C36F646C2038}"/>
                </a:ext>
              </a:extLst>
            </p:cNvPr>
            <p:cNvCxnSpPr>
              <a:cxnSpLocks/>
              <a:stCxn id="37"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Oval 2">
            <a:extLst>
              <a:ext uri="{FF2B5EF4-FFF2-40B4-BE49-F238E27FC236}">
                <a16:creationId xmlns:a16="http://schemas.microsoft.com/office/drawing/2014/main" id="{7F321E41-281B-E946-B079-FD45CCE91B0A}"/>
              </a:ext>
            </a:extLst>
          </p:cNvPr>
          <p:cNvSpPr>
            <a:spLocks noChangeArrowheads="1"/>
          </p:cNvSpPr>
          <p:nvPr/>
        </p:nvSpPr>
        <p:spPr bwMode="auto">
          <a:xfrm>
            <a:off x="4213061" y="4064019"/>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grpSp>
        <p:nvGrpSpPr>
          <p:cNvPr id="40" name="Group 39">
            <a:extLst>
              <a:ext uri="{FF2B5EF4-FFF2-40B4-BE49-F238E27FC236}">
                <a16:creationId xmlns:a16="http://schemas.microsoft.com/office/drawing/2014/main" id="{F5C27588-A445-724A-896B-711CD56A2073}"/>
              </a:ext>
            </a:extLst>
          </p:cNvPr>
          <p:cNvGrpSpPr/>
          <p:nvPr/>
        </p:nvGrpSpPr>
        <p:grpSpPr>
          <a:xfrm>
            <a:off x="61728" y="2650810"/>
            <a:ext cx="1629109" cy="461665"/>
            <a:chOff x="76200" y="873947"/>
            <a:chExt cx="1629109" cy="461665"/>
          </a:xfrm>
        </p:grpSpPr>
        <p:sp>
          <p:nvSpPr>
            <p:cNvPr id="41" name="TextBox 40">
              <a:extLst>
                <a:ext uri="{FF2B5EF4-FFF2-40B4-BE49-F238E27FC236}">
                  <a16:creationId xmlns:a16="http://schemas.microsoft.com/office/drawing/2014/main" id="{5B067E1B-F36B-EC40-BEC3-9CBFB304687E}"/>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P3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42" name="Straight Arrow Connector 41">
              <a:extLst>
                <a:ext uri="{FF2B5EF4-FFF2-40B4-BE49-F238E27FC236}">
                  <a16:creationId xmlns:a16="http://schemas.microsoft.com/office/drawing/2014/main" id="{1E0A7AB8-9CFA-7E46-9309-7CE4DC68650C}"/>
                </a:ext>
              </a:extLst>
            </p:cNvPr>
            <p:cNvCxnSpPr>
              <a:cxnSpLocks/>
              <a:stCxn id="41"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AutoShape 7">
            <a:extLst>
              <a:ext uri="{FF2B5EF4-FFF2-40B4-BE49-F238E27FC236}">
                <a16:creationId xmlns:a16="http://schemas.microsoft.com/office/drawing/2014/main" id="{5027E293-0FBD-2B44-97AB-AFE1A0160FCF}"/>
              </a:ext>
            </a:extLst>
          </p:cNvPr>
          <p:cNvSpPr>
            <a:spLocks noChangeArrowheads="1"/>
          </p:cNvSpPr>
          <p:nvPr/>
        </p:nvSpPr>
        <p:spPr bwMode="auto">
          <a:xfrm>
            <a:off x="225756" y="3983355"/>
            <a:ext cx="2725738" cy="921814"/>
          </a:xfrm>
          <a:prstGeom prst="wedgeRoundRectCallout">
            <a:avLst>
              <a:gd name="adj1" fmla="val -17378"/>
              <a:gd name="adj2" fmla="val -134216"/>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Helvetica" pitchFamily="2" charset="0"/>
                <a:cs typeface="+mn-cs"/>
              </a:rPr>
              <a:t>P3 resumes </a:t>
            </a:r>
            <a:r>
              <a:rPr lang="en-US" sz="2400" dirty="0">
                <a:solidFill>
                  <a:srgbClr val="77351E"/>
                </a:solidFill>
                <a:latin typeface="Helvetica" pitchFamily="2" charset="0"/>
                <a:cs typeface="Consolas" panose="020B0609020204030204" pitchFamily="49" charset="0"/>
              </a:rPr>
              <a:t>fib(3)</a:t>
            </a:r>
            <a:r>
              <a:rPr lang="en-US" sz="2400" dirty="0">
                <a:solidFill>
                  <a:prstClr val="black"/>
                </a:solidFill>
                <a:latin typeface="Helvetica" pitchFamily="2" charset="0"/>
                <a:cs typeface="+mn-cs"/>
              </a:rPr>
              <a:t> </a:t>
            </a:r>
            <a:r>
              <a:rPr lang="en-US" sz="2400" dirty="0">
                <a:solidFill>
                  <a:srgbClr val="FF0000"/>
                </a:solidFill>
                <a:latin typeface="Helvetica" pitchFamily="2" charset="0"/>
                <a:cs typeface="+mn-cs"/>
              </a:rPr>
              <a:t>mid-execution</a:t>
            </a:r>
            <a:r>
              <a:rPr lang="en-US" sz="2400" dirty="0">
                <a:solidFill>
                  <a:prstClr val="black"/>
                </a:solidFill>
                <a:latin typeface="Helvetica" pitchFamily="2" charset="0"/>
                <a:cs typeface="+mn-cs"/>
              </a:rPr>
              <a:t>.</a:t>
            </a:r>
          </a:p>
        </p:txBody>
      </p:sp>
      <p:sp>
        <p:nvSpPr>
          <p:cNvPr id="2" name="Slide Number Placeholder 1">
            <a:extLst>
              <a:ext uri="{FF2B5EF4-FFF2-40B4-BE49-F238E27FC236}">
                <a16:creationId xmlns:a16="http://schemas.microsoft.com/office/drawing/2014/main" id="{004028E9-D1C8-0248-B69E-08310A24E4B3}"/>
              </a:ext>
            </a:extLst>
          </p:cNvPr>
          <p:cNvSpPr>
            <a:spLocks noGrp="1"/>
          </p:cNvSpPr>
          <p:nvPr>
            <p:ph type="sldNum" sz="quarter" idx="12"/>
          </p:nvPr>
        </p:nvSpPr>
        <p:spPr/>
        <p:txBody>
          <a:bodyPr/>
          <a:lstStyle/>
          <a:p>
            <a:fld id="{B8C56D54-80CA-1040-8800-40C19FBCAC37}" type="slidenum">
              <a:rPr lang="en-US" smtClean="0"/>
              <a:t>118</a:t>
            </a:fld>
            <a:endParaRPr lang="en-US"/>
          </a:p>
        </p:txBody>
      </p:sp>
    </p:spTree>
    <p:extLst>
      <p:ext uri="{BB962C8B-B14F-4D97-AF65-F5344CB8AC3E}">
        <p14:creationId xmlns:p14="http://schemas.microsoft.com/office/powerpoint/2010/main" val="262622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dissolv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62" name="Text Box 26"/>
          <p:cNvSpPr txBox="1">
            <a:spLocks noChangeArrowheads="1"/>
          </p:cNvSpPr>
          <p:nvPr/>
        </p:nvSpPr>
        <p:spPr bwMode="auto">
          <a:xfrm>
            <a:off x="6485985" y="2006953"/>
            <a:ext cx="2300052" cy="398892"/>
          </a:xfrm>
          <a:prstGeom prst="rect">
            <a:avLst/>
          </a:prstGeom>
          <a:noFill/>
          <a:ln w="50800">
            <a:noFill/>
            <a:miter lim="800000"/>
            <a:headEnd/>
            <a:tailEnd/>
          </a:ln>
          <a:effectLst/>
          <a:scene3d>
            <a:camera prst="orthographicFront"/>
            <a:lightRig rig="threePt" dir="t"/>
          </a:scene3d>
          <a:sp3d/>
        </p:spPr>
        <p:txBody>
          <a:bodyPr wrap="none">
            <a:spAutoFit/>
          </a:bodyPr>
          <a:lstStyle/>
          <a:p>
            <a:pPr algn="r">
              <a:lnSpc>
                <a:spcPct val="80000"/>
              </a:lnSpc>
              <a:spcBef>
                <a:spcPct val="0"/>
              </a:spcBef>
            </a:pPr>
            <a:r>
              <a:rPr lang="en-US" sz="2400" b="1" dirty="0">
                <a:solidFill>
                  <a:schemeClr val="accent5">
                    <a:lumMod val="75000"/>
                  </a:schemeClr>
                </a:solidFill>
                <a:latin typeface="Helvetica" pitchFamily="2" charset="0"/>
              </a:rPr>
              <a:t>Views of stack</a:t>
            </a:r>
            <a:endParaRPr lang="en-US" sz="2400" dirty="0">
              <a:solidFill>
                <a:schemeClr val="accent5">
                  <a:lumMod val="75000"/>
                </a:schemeClr>
              </a:solidFill>
              <a:latin typeface="Helvetica" pitchFamily="2" charset="0"/>
            </a:endParaRPr>
          </a:p>
        </p:txBody>
      </p:sp>
      <p:sp>
        <p:nvSpPr>
          <p:cNvPr id="577550" name="Rectangle 14"/>
          <p:cNvSpPr>
            <a:spLocks noChangeArrowheads="1"/>
          </p:cNvSpPr>
          <p:nvPr/>
        </p:nvSpPr>
        <p:spPr bwMode="auto">
          <a:xfrm>
            <a:off x="6605749" y="2977450"/>
            <a:ext cx="521208" cy="603504"/>
          </a:xfrm>
          <a:prstGeom prst="rect">
            <a:avLst/>
          </a:prstGeom>
          <a:solidFill>
            <a:schemeClr val="accent1"/>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p:spPr>
        <p:txBody>
          <a:bodyPr wrap="none" tIns="182880" anchor="ctr"/>
          <a:lstStyle/>
          <a:p>
            <a:pPr algn="ctr">
              <a:lnSpc>
                <a:spcPct val="80000"/>
              </a:lnSpc>
              <a:spcBef>
                <a:spcPct val="0"/>
              </a:spcBef>
            </a:pPr>
            <a:r>
              <a:rPr lang="en-US" sz="2400" dirty="0">
                <a:solidFill>
                  <a:schemeClr val="bg1"/>
                </a:solidFill>
                <a:latin typeface="Lucida Sans Unicode" pitchFamily="34" charset="0"/>
              </a:rPr>
              <a:t>4</a:t>
            </a:r>
          </a:p>
        </p:txBody>
      </p:sp>
      <p:sp>
        <p:nvSpPr>
          <p:cNvPr id="577552" name="Rectangle 16"/>
          <p:cNvSpPr>
            <a:spLocks noChangeArrowheads="1"/>
          </p:cNvSpPr>
          <p:nvPr/>
        </p:nvSpPr>
        <p:spPr bwMode="auto">
          <a:xfrm>
            <a:off x="7416962" y="2977450"/>
            <a:ext cx="521208" cy="603504"/>
          </a:xfrm>
          <a:prstGeom prst="rect">
            <a:avLst/>
          </a:prstGeom>
          <a:solidFill>
            <a:schemeClr val="accent1"/>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p:spPr>
        <p:txBody>
          <a:bodyPr wrap="none" tIns="182880" anchor="ctr"/>
          <a:lstStyle/>
          <a:p>
            <a:pPr algn="ctr">
              <a:lnSpc>
                <a:spcPct val="80000"/>
              </a:lnSpc>
              <a:spcBef>
                <a:spcPct val="0"/>
              </a:spcBef>
            </a:pPr>
            <a:r>
              <a:rPr lang="en-US" sz="2400" dirty="0">
                <a:solidFill>
                  <a:schemeClr val="bg1"/>
                </a:solidFill>
                <a:latin typeface="Lucida Sans Unicode" pitchFamily="34" charset="0"/>
              </a:rPr>
              <a:t>4</a:t>
            </a:r>
          </a:p>
        </p:txBody>
      </p:sp>
      <p:sp>
        <p:nvSpPr>
          <p:cNvPr id="577553" name="Rectangle 17"/>
          <p:cNvSpPr>
            <a:spLocks noChangeArrowheads="1"/>
          </p:cNvSpPr>
          <p:nvPr/>
        </p:nvSpPr>
        <p:spPr bwMode="auto">
          <a:xfrm>
            <a:off x="7416707" y="3578159"/>
            <a:ext cx="520700" cy="599515"/>
          </a:xfrm>
          <a:prstGeom prst="rect">
            <a:avLst/>
          </a:prstGeom>
          <a:solidFill>
            <a:srgbClr val="FFC00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p:spPr>
        <p:txBody>
          <a:bodyPr wrap="none" tIns="182880" anchor="ctr"/>
          <a:lstStyle/>
          <a:p>
            <a:pPr algn="ctr">
              <a:lnSpc>
                <a:spcPct val="80000"/>
              </a:lnSpc>
              <a:spcBef>
                <a:spcPct val="0"/>
              </a:spcBef>
            </a:pPr>
            <a:r>
              <a:rPr lang="en-US" sz="2400" dirty="0">
                <a:solidFill>
                  <a:schemeClr val="bg1"/>
                </a:solidFill>
                <a:latin typeface="Lucida Sans Unicode" pitchFamily="34" charset="0"/>
              </a:rPr>
              <a:t>2</a:t>
            </a:r>
          </a:p>
        </p:txBody>
      </p:sp>
      <p:sp>
        <p:nvSpPr>
          <p:cNvPr id="577554" name="Rectangle 18"/>
          <p:cNvSpPr>
            <a:spLocks noChangeArrowheads="1"/>
          </p:cNvSpPr>
          <p:nvPr/>
        </p:nvSpPr>
        <p:spPr bwMode="auto">
          <a:xfrm>
            <a:off x="8228174" y="2977450"/>
            <a:ext cx="521208" cy="603504"/>
          </a:xfrm>
          <a:prstGeom prst="rect">
            <a:avLst/>
          </a:prstGeom>
          <a:solidFill>
            <a:schemeClr val="accent1"/>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p:spPr>
        <p:txBody>
          <a:bodyPr wrap="none" tIns="182880" anchor="ctr"/>
          <a:lstStyle/>
          <a:p>
            <a:pPr algn="ctr">
              <a:lnSpc>
                <a:spcPct val="80000"/>
              </a:lnSpc>
              <a:spcBef>
                <a:spcPct val="0"/>
              </a:spcBef>
            </a:pPr>
            <a:r>
              <a:rPr lang="en-US" sz="2400" dirty="0">
                <a:solidFill>
                  <a:schemeClr val="bg1"/>
                </a:solidFill>
                <a:latin typeface="Lucida Sans Unicode" pitchFamily="34" charset="0"/>
              </a:rPr>
              <a:t>4</a:t>
            </a:r>
          </a:p>
        </p:txBody>
      </p:sp>
      <p:sp>
        <p:nvSpPr>
          <p:cNvPr id="577555" name="Rectangle 19"/>
          <p:cNvSpPr>
            <a:spLocks noChangeArrowheads="1"/>
          </p:cNvSpPr>
          <p:nvPr/>
        </p:nvSpPr>
        <p:spPr bwMode="auto">
          <a:xfrm>
            <a:off x="8228428" y="3590662"/>
            <a:ext cx="520700" cy="584200"/>
          </a:xfrm>
          <a:prstGeom prst="rect">
            <a:avLst/>
          </a:prstGeom>
          <a:solidFill>
            <a:schemeClr val="accent3">
              <a:lumMod val="75000"/>
            </a:schemeClr>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p:spPr>
        <p:txBody>
          <a:bodyPr wrap="none" tIns="182880" anchor="ctr"/>
          <a:lstStyle/>
          <a:p>
            <a:pPr algn="ctr">
              <a:lnSpc>
                <a:spcPct val="80000"/>
              </a:lnSpc>
              <a:spcBef>
                <a:spcPct val="0"/>
              </a:spcBef>
            </a:pPr>
            <a:r>
              <a:rPr lang="en-US" sz="2400" dirty="0">
                <a:solidFill>
                  <a:schemeClr val="bg1"/>
                </a:solidFill>
                <a:latin typeface="Lucida Sans Unicode" pitchFamily="34" charset="0"/>
              </a:rPr>
              <a:t>3</a:t>
            </a:r>
          </a:p>
        </p:txBody>
      </p:sp>
      <p:sp>
        <p:nvSpPr>
          <p:cNvPr id="577568" name="Text Box 32"/>
          <p:cNvSpPr txBox="1">
            <a:spLocks noChangeArrowheads="1"/>
          </p:cNvSpPr>
          <p:nvPr/>
        </p:nvSpPr>
        <p:spPr bwMode="auto">
          <a:xfrm>
            <a:off x="307357" y="1050483"/>
            <a:ext cx="8781558" cy="830997"/>
          </a:xfrm>
          <a:prstGeom prst="rect">
            <a:avLst/>
          </a:prstGeom>
          <a:noFill/>
          <a:ln w="50800">
            <a:noFill/>
            <a:miter lim="800000"/>
            <a:headEnd/>
            <a:tailEnd/>
          </a:ln>
          <a:effectLst/>
        </p:spPr>
        <p:txBody>
          <a:bodyPr wrap="square">
            <a:spAutoFit/>
          </a:bodyPr>
          <a:lstStyle/>
          <a:p>
            <a:pPr>
              <a:spcBef>
                <a:spcPct val="0"/>
              </a:spcBef>
            </a:pPr>
            <a:r>
              <a:rPr lang="en-US" sz="2400" dirty="0">
                <a:latin typeface="Helvetica" pitchFamily="2" charset="0"/>
              </a:rPr>
              <a:t>Cilk supports</a:t>
            </a:r>
            <a:r>
              <a:rPr lang="en-US" sz="2400" b="1" i="1" dirty="0">
                <a:solidFill>
                  <a:schemeClr val="tx2"/>
                </a:solidFill>
                <a:latin typeface="Helvetica" pitchFamily="2" charset="0"/>
              </a:rPr>
              <a:t> </a:t>
            </a:r>
            <a:r>
              <a:rPr lang="en-US" sz="2400" dirty="0">
                <a:latin typeface="Helvetica" pitchFamily="2" charset="0"/>
              </a:rPr>
              <a:t>C’s </a:t>
            </a:r>
            <a:r>
              <a:rPr lang="en-US" sz="2400" b="1" dirty="0">
                <a:solidFill>
                  <a:srgbClr val="FF0000"/>
                </a:solidFill>
                <a:latin typeface="Helvetica" pitchFamily="2" charset="0"/>
              </a:rPr>
              <a:t>rule for pointers</a:t>
            </a:r>
            <a:r>
              <a:rPr lang="en-US" sz="2400" dirty="0">
                <a:solidFill>
                  <a:srgbClr val="000000"/>
                </a:solidFill>
                <a:latin typeface="Helvetica" pitchFamily="2" charset="0"/>
              </a:rPr>
              <a:t>:</a:t>
            </a:r>
            <a:r>
              <a:rPr lang="en-US" sz="2400" dirty="0">
                <a:solidFill>
                  <a:schemeClr val="accent2"/>
                </a:solidFill>
                <a:latin typeface="Helvetica" pitchFamily="2" charset="0"/>
              </a:rPr>
              <a:t> </a:t>
            </a:r>
            <a:r>
              <a:rPr lang="en-US" sz="2400" dirty="0">
                <a:latin typeface="Helvetica" pitchFamily="2" charset="0"/>
              </a:rPr>
              <a:t> A pointer to stack space can be passed from parent to child, but not from child to parent.</a:t>
            </a:r>
          </a:p>
        </p:txBody>
      </p:sp>
      <p:sp>
        <p:nvSpPr>
          <p:cNvPr id="577569" name="AutoShape 33"/>
          <p:cNvSpPr>
            <a:spLocks noChangeArrowheads="1"/>
          </p:cNvSpPr>
          <p:nvPr/>
        </p:nvSpPr>
        <p:spPr bwMode="auto">
          <a:xfrm>
            <a:off x="1834284" y="5690878"/>
            <a:ext cx="5475433" cy="919401"/>
          </a:xfrm>
          <a:prstGeom prst="roundRect">
            <a:avLst>
              <a:gd name="adj" fmla="val 16667"/>
            </a:avLst>
          </a:prstGeom>
          <a:solidFill>
            <a:schemeClr val="accent3"/>
          </a:solidFill>
          <a:ln w="6350">
            <a:solidFill>
              <a:schemeClr val="tx1"/>
            </a:solidFill>
            <a:round/>
            <a:headEnd/>
            <a:tailEnd/>
          </a:ln>
          <a:effectLst/>
          <a:scene3d>
            <a:camera prst="orthographicFront"/>
            <a:lightRig rig="threePt" dir="t"/>
          </a:scene3d>
          <a:sp3d>
            <a:bevelT/>
          </a:sp3d>
        </p:spPr>
        <p:txBody>
          <a:bodyPr wrap="square" anchor="ctr">
            <a:spAutoFit/>
          </a:bodyPr>
          <a:lstStyle/>
          <a:p>
            <a:pPr algn="ctr">
              <a:spcBef>
                <a:spcPct val="0"/>
              </a:spcBef>
            </a:pPr>
            <a:r>
              <a:rPr lang="en-US" sz="2400" dirty="0" err="1">
                <a:latin typeface="Helvetica" pitchFamily="2" charset="0"/>
                <a:cs typeface="Lucida Sans Unicode"/>
              </a:rPr>
              <a:t>Cilk’s</a:t>
            </a:r>
            <a:r>
              <a:rPr lang="en-US" sz="2400" dirty="0">
                <a:latin typeface="Helvetica" pitchFamily="2" charset="0"/>
                <a:cs typeface="Lucida Sans Unicode"/>
              </a:rPr>
              <a:t> </a:t>
            </a:r>
            <a:r>
              <a:rPr lang="en-US" sz="2400" b="1" i="1" dirty="0">
                <a:solidFill>
                  <a:srgbClr val="8D418D"/>
                </a:solidFill>
                <a:latin typeface="Helvetica" pitchFamily="2" charset="0"/>
                <a:cs typeface="Lucida Sans Unicode"/>
              </a:rPr>
              <a:t>cactus stack </a:t>
            </a:r>
            <a:r>
              <a:rPr lang="en-US" sz="2400" dirty="0">
                <a:latin typeface="Helvetica" pitchFamily="2" charset="0"/>
                <a:cs typeface="Lucida Sans Unicode"/>
              </a:rPr>
              <a:t>supports multiple views in parallel.</a:t>
            </a:r>
          </a:p>
        </p:txBody>
      </p:sp>
      <p:sp>
        <p:nvSpPr>
          <p:cNvPr id="32" name="Title 31"/>
          <p:cNvSpPr>
            <a:spLocks noGrp="1"/>
          </p:cNvSpPr>
          <p:nvPr>
            <p:ph type="title"/>
          </p:nvPr>
        </p:nvSpPr>
        <p:spPr/>
        <p:txBody>
          <a:bodyPr/>
          <a:lstStyle/>
          <a:p>
            <a:r>
              <a:rPr lang="en-US" dirty="0"/>
              <a:t>Cactus Stack</a:t>
            </a:r>
          </a:p>
        </p:txBody>
      </p:sp>
      <p:sp>
        <p:nvSpPr>
          <p:cNvPr id="33" name="Oval 2">
            <a:extLst>
              <a:ext uri="{FF2B5EF4-FFF2-40B4-BE49-F238E27FC236}">
                <a16:creationId xmlns:a16="http://schemas.microsoft.com/office/drawing/2014/main" id="{E7788CA5-DF76-F342-B27D-061C2A9D72B6}"/>
              </a:ext>
            </a:extLst>
          </p:cNvPr>
          <p:cNvSpPr>
            <a:spLocks noChangeArrowheads="1"/>
          </p:cNvSpPr>
          <p:nvPr/>
        </p:nvSpPr>
        <p:spPr bwMode="auto">
          <a:xfrm>
            <a:off x="6585111" y="2346567"/>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34" name="Oval 2">
            <a:extLst>
              <a:ext uri="{FF2B5EF4-FFF2-40B4-BE49-F238E27FC236}">
                <a16:creationId xmlns:a16="http://schemas.microsoft.com/office/drawing/2014/main" id="{710D9ECD-041B-CA46-AC93-38B0E16496FE}"/>
              </a:ext>
            </a:extLst>
          </p:cNvPr>
          <p:cNvSpPr>
            <a:spLocks noChangeArrowheads="1"/>
          </p:cNvSpPr>
          <p:nvPr/>
        </p:nvSpPr>
        <p:spPr bwMode="auto">
          <a:xfrm>
            <a:off x="7416962" y="2346567"/>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35" name="Oval 2">
            <a:extLst>
              <a:ext uri="{FF2B5EF4-FFF2-40B4-BE49-F238E27FC236}">
                <a16:creationId xmlns:a16="http://schemas.microsoft.com/office/drawing/2014/main" id="{264B275C-72CE-8042-8ABE-AEED5E940381}"/>
              </a:ext>
            </a:extLst>
          </p:cNvPr>
          <p:cNvSpPr>
            <a:spLocks noChangeArrowheads="1"/>
          </p:cNvSpPr>
          <p:nvPr/>
        </p:nvSpPr>
        <p:spPr bwMode="auto">
          <a:xfrm>
            <a:off x="8224062" y="2346567"/>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cxnSp>
        <p:nvCxnSpPr>
          <p:cNvPr id="31" name="AutoShape 12">
            <a:extLst>
              <a:ext uri="{FF2B5EF4-FFF2-40B4-BE49-F238E27FC236}">
                <a16:creationId xmlns:a16="http://schemas.microsoft.com/office/drawing/2014/main" id="{C398AD42-4086-CE48-B7BC-57D49D940CBA}"/>
              </a:ext>
            </a:extLst>
          </p:cNvPr>
          <p:cNvCxnSpPr>
            <a:cxnSpLocks noChangeShapeType="1"/>
            <a:stCxn id="50" idx="0"/>
            <a:endCxn id="49" idx="0"/>
          </p:cNvCxnSpPr>
          <p:nvPr/>
        </p:nvCxnSpPr>
        <p:spPr bwMode="auto">
          <a:xfrm flipH="1">
            <a:off x="718966" y="4140553"/>
            <a:ext cx="609600" cy="1066800"/>
          </a:xfrm>
          <a:prstGeom prst="straightConnector1">
            <a:avLst/>
          </a:prstGeom>
          <a:noFill/>
          <a:ln w="38100">
            <a:solidFill>
              <a:schemeClr val="tx1"/>
            </a:solidFill>
            <a:round/>
            <a:headEnd/>
            <a:tailEnd type="stealth" w="med" len="med"/>
          </a:ln>
          <a:effectLst/>
        </p:spPr>
      </p:cxnSp>
      <p:cxnSp>
        <p:nvCxnSpPr>
          <p:cNvPr id="39" name="AutoShape 26">
            <a:extLst>
              <a:ext uri="{FF2B5EF4-FFF2-40B4-BE49-F238E27FC236}">
                <a16:creationId xmlns:a16="http://schemas.microsoft.com/office/drawing/2014/main" id="{06746E95-8B32-4947-916E-BABC74E958BE}"/>
              </a:ext>
            </a:extLst>
          </p:cNvPr>
          <p:cNvCxnSpPr>
            <a:cxnSpLocks noChangeShapeType="1"/>
            <a:stCxn id="51" idx="0"/>
            <a:endCxn id="52" idx="0"/>
          </p:cNvCxnSpPr>
          <p:nvPr/>
        </p:nvCxnSpPr>
        <p:spPr bwMode="auto">
          <a:xfrm flipH="1">
            <a:off x="2776366" y="2006953"/>
            <a:ext cx="1981200" cy="1066800"/>
          </a:xfrm>
          <a:prstGeom prst="straightConnector1">
            <a:avLst/>
          </a:prstGeom>
          <a:noFill/>
          <a:ln w="38100">
            <a:solidFill>
              <a:schemeClr val="tx1"/>
            </a:solidFill>
            <a:round/>
            <a:headEnd/>
            <a:tailEnd type="stealth" w="med" len="med"/>
          </a:ln>
          <a:effectLst/>
        </p:spPr>
      </p:cxnSp>
      <p:cxnSp>
        <p:nvCxnSpPr>
          <p:cNvPr id="40" name="AutoShape 31">
            <a:extLst>
              <a:ext uri="{FF2B5EF4-FFF2-40B4-BE49-F238E27FC236}">
                <a16:creationId xmlns:a16="http://schemas.microsoft.com/office/drawing/2014/main" id="{1620866F-2F64-F541-A511-E126EB882D37}"/>
              </a:ext>
            </a:extLst>
          </p:cNvPr>
          <p:cNvCxnSpPr>
            <a:cxnSpLocks noChangeShapeType="1"/>
            <a:stCxn id="51" idx="0"/>
            <a:endCxn id="53" idx="0"/>
          </p:cNvCxnSpPr>
          <p:nvPr/>
        </p:nvCxnSpPr>
        <p:spPr bwMode="auto">
          <a:xfrm>
            <a:off x="4757566" y="2006953"/>
            <a:ext cx="762000" cy="1084263"/>
          </a:xfrm>
          <a:prstGeom prst="straightConnector1">
            <a:avLst/>
          </a:prstGeom>
          <a:noFill/>
          <a:ln w="38100">
            <a:solidFill>
              <a:schemeClr val="tx1"/>
            </a:solidFill>
            <a:round/>
            <a:headEnd/>
            <a:tailEnd type="stealth" w="med" len="med"/>
          </a:ln>
          <a:effectLst/>
        </p:spPr>
      </p:cxnSp>
      <p:cxnSp>
        <p:nvCxnSpPr>
          <p:cNvPr id="41" name="AutoShape 32">
            <a:extLst>
              <a:ext uri="{FF2B5EF4-FFF2-40B4-BE49-F238E27FC236}">
                <a16:creationId xmlns:a16="http://schemas.microsoft.com/office/drawing/2014/main" id="{93222129-5867-344C-987D-0214D717D4E7}"/>
              </a:ext>
            </a:extLst>
          </p:cNvPr>
          <p:cNvCxnSpPr>
            <a:cxnSpLocks noChangeShapeType="1"/>
            <a:stCxn id="52" idx="0"/>
            <a:endCxn id="50" idx="0"/>
          </p:cNvCxnSpPr>
          <p:nvPr/>
        </p:nvCxnSpPr>
        <p:spPr bwMode="auto">
          <a:xfrm flipH="1">
            <a:off x="1328566" y="3073753"/>
            <a:ext cx="1447800" cy="1066800"/>
          </a:xfrm>
          <a:prstGeom prst="straightConnector1">
            <a:avLst/>
          </a:prstGeom>
          <a:noFill/>
          <a:ln w="38100">
            <a:solidFill>
              <a:schemeClr val="tx1"/>
            </a:solidFill>
            <a:round/>
            <a:headEnd/>
            <a:tailEnd type="stealth" w="med" len="med"/>
          </a:ln>
          <a:effectLst/>
        </p:spPr>
      </p:cxnSp>
      <p:sp>
        <p:nvSpPr>
          <p:cNvPr id="49" name="AutoShape 6">
            <a:extLst>
              <a:ext uri="{FF2B5EF4-FFF2-40B4-BE49-F238E27FC236}">
                <a16:creationId xmlns:a16="http://schemas.microsoft.com/office/drawing/2014/main" id="{DE71A50D-FFAF-9443-848A-74EDB7B94918}"/>
              </a:ext>
            </a:extLst>
          </p:cNvPr>
          <p:cNvSpPr>
            <a:spLocks noChangeArrowheads="1"/>
          </p:cNvSpPr>
          <p:nvPr/>
        </p:nvSpPr>
        <p:spPr bwMode="auto">
          <a:xfrm>
            <a:off x="261766" y="5207353"/>
            <a:ext cx="914400" cy="7620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0" name="AutoShape 7">
            <a:extLst>
              <a:ext uri="{FF2B5EF4-FFF2-40B4-BE49-F238E27FC236}">
                <a16:creationId xmlns:a16="http://schemas.microsoft.com/office/drawing/2014/main" id="{C41AE69E-083A-E649-A55E-48A313156548}"/>
              </a:ext>
            </a:extLst>
          </p:cNvPr>
          <p:cNvSpPr>
            <a:spLocks noChangeArrowheads="1"/>
          </p:cNvSpPr>
          <p:nvPr/>
        </p:nvSpPr>
        <p:spPr bwMode="auto">
          <a:xfrm>
            <a:off x="414166" y="4140553"/>
            <a:ext cx="18288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1" name="AutoShape 20">
            <a:extLst>
              <a:ext uri="{FF2B5EF4-FFF2-40B4-BE49-F238E27FC236}">
                <a16:creationId xmlns:a16="http://schemas.microsoft.com/office/drawing/2014/main" id="{6FB0E180-756B-3F4E-9C58-994FDBC00E53}"/>
              </a:ext>
            </a:extLst>
          </p:cNvPr>
          <p:cNvSpPr>
            <a:spLocks noChangeArrowheads="1"/>
          </p:cNvSpPr>
          <p:nvPr/>
        </p:nvSpPr>
        <p:spPr bwMode="auto">
          <a:xfrm>
            <a:off x="3843166" y="2006953"/>
            <a:ext cx="18288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2" name="AutoShape 24">
            <a:extLst>
              <a:ext uri="{FF2B5EF4-FFF2-40B4-BE49-F238E27FC236}">
                <a16:creationId xmlns:a16="http://schemas.microsoft.com/office/drawing/2014/main" id="{469A310D-12B4-C34A-A50C-645E5A00280E}"/>
              </a:ext>
            </a:extLst>
          </p:cNvPr>
          <p:cNvSpPr>
            <a:spLocks noChangeArrowheads="1"/>
          </p:cNvSpPr>
          <p:nvPr/>
        </p:nvSpPr>
        <p:spPr bwMode="auto">
          <a:xfrm>
            <a:off x="1861966" y="3073753"/>
            <a:ext cx="18288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3" name="AutoShape 29">
            <a:extLst>
              <a:ext uri="{FF2B5EF4-FFF2-40B4-BE49-F238E27FC236}">
                <a16:creationId xmlns:a16="http://schemas.microsoft.com/office/drawing/2014/main" id="{54DEC07D-DBD7-B04B-988D-A2F5805C06F4}"/>
              </a:ext>
            </a:extLst>
          </p:cNvPr>
          <p:cNvSpPr>
            <a:spLocks noChangeArrowheads="1"/>
          </p:cNvSpPr>
          <p:nvPr/>
        </p:nvSpPr>
        <p:spPr bwMode="auto">
          <a:xfrm>
            <a:off x="4605166" y="3091216"/>
            <a:ext cx="1828800" cy="779462"/>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4" name="Text Box 58">
            <a:extLst>
              <a:ext uri="{FF2B5EF4-FFF2-40B4-BE49-F238E27FC236}">
                <a16:creationId xmlns:a16="http://schemas.microsoft.com/office/drawing/2014/main" id="{E93E5C67-CA52-F64B-860C-FD0DD6CCACC5}"/>
              </a:ext>
            </a:extLst>
          </p:cNvPr>
          <p:cNvSpPr txBox="1">
            <a:spLocks noChangeArrowheads="1"/>
          </p:cNvSpPr>
          <p:nvPr/>
        </p:nvSpPr>
        <p:spPr bwMode="auto">
          <a:xfrm>
            <a:off x="3843166" y="200695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55" name="Text Box 59">
            <a:extLst>
              <a:ext uri="{FF2B5EF4-FFF2-40B4-BE49-F238E27FC236}">
                <a16:creationId xmlns:a16="http://schemas.microsoft.com/office/drawing/2014/main" id="{B5E03DA3-6E05-924D-9773-32FF1A1B8CDA}"/>
              </a:ext>
            </a:extLst>
          </p:cNvPr>
          <p:cNvSpPr txBox="1">
            <a:spLocks noChangeArrowheads="1"/>
          </p:cNvSpPr>
          <p:nvPr/>
        </p:nvSpPr>
        <p:spPr bwMode="auto">
          <a:xfrm>
            <a:off x="1861966" y="307375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56" name="Text Box 60">
            <a:extLst>
              <a:ext uri="{FF2B5EF4-FFF2-40B4-BE49-F238E27FC236}">
                <a16:creationId xmlns:a16="http://schemas.microsoft.com/office/drawing/2014/main" id="{B2D325AB-EB28-B142-9946-3CFE7F49B177}"/>
              </a:ext>
            </a:extLst>
          </p:cNvPr>
          <p:cNvSpPr txBox="1">
            <a:spLocks noChangeArrowheads="1"/>
          </p:cNvSpPr>
          <p:nvPr/>
        </p:nvSpPr>
        <p:spPr bwMode="auto">
          <a:xfrm>
            <a:off x="414166" y="414055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57" name="Text Box 61">
            <a:extLst>
              <a:ext uri="{FF2B5EF4-FFF2-40B4-BE49-F238E27FC236}">
                <a16:creationId xmlns:a16="http://schemas.microsoft.com/office/drawing/2014/main" id="{69B4DAEB-FA70-0640-9040-462C8E06D728}"/>
              </a:ext>
            </a:extLst>
          </p:cNvPr>
          <p:cNvSpPr txBox="1">
            <a:spLocks noChangeArrowheads="1"/>
          </p:cNvSpPr>
          <p:nvPr/>
        </p:nvSpPr>
        <p:spPr bwMode="auto">
          <a:xfrm>
            <a:off x="4605166" y="3091216"/>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58" name="Text Box 62">
            <a:extLst>
              <a:ext uri="{FF2B5EF4-FFF2-40B4-BE49-F238E27FC236}">
                <a16:creationId xmlns:a16="http://schemas.microsoft.com/office/drawing/2014/main" id="{2BF7336A-2430-8E4D-8F2B-DFD636BF17AA}"/>
              </a:ext>
            </a:extLst>
          </p:cNvPr>
          <p:cNvSpPr txBox="1">
            <a:spLocks noChangeArrowheads="1"/>
          </p:cNvSpPr>
          <p:nvPr/>
        </p:nvSpPr>
        <p:spPr bwMode="auto">
          <a:xfrm>
            <a:off x="261766" y="520735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63" name="Oval 2">
            <a:extLst>
              <a:ext uri="{FF2B5EF4-FFF2-40B4-BE49-F238E27FC236}">
                <a16:creationId xmlns:a16="http://schemas.microsoft.com/office/drawing/2014/main" id="{C179C378-5A9D-764B-A1D6-659CD413EF9E}"/>
              </a:ext>
            </a:extLst>
          </p:cNvPr>
          <p:cNvSpPr>
            <a:spLocks noChangeArrowheads="1"/>
          </p:cNvSpPr>
          <p:nvPr/>
        </p:nvSpPr>
        <p:spPr bwMode="auto">
          <a:xfrm>
            <a:off x="461791" y="5313445"/>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4" name="Oval 2">
            <a:extLst>
              <a:ext uri="{FF2B5EF4-FFF2-40B4-BE49-F238E27FC236}">
                <a16:creationId xmlns:a16="http://schemas.microsoft.com/office/drawing/2014/main" id="{4573A538-9618-E946-BECA-41D82495A7CA}"/>
              </a:ext>
            </a:extLst>
          </p:cNvPr>
          <p:cNvSpPr>
            <a:spLocks noChangeArrowheads="1"/>
          </p:cNvSpPr>
          <p:nvPr/>
        </p:nvSpPr>
        <p:spPr bwMode="auto">
          <a:xfrm>
            <a:off x="4918358" y="3187097"/>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65" name="Oval 2">
            <a:extLst>
              <a:ext uri="{FF2B5EF4-FFF2-40B4-BE49-F238E27FC236}">
                <a16:creationId xmlns:a16="http://schemas.microsoft.com/office/drawing/2014/main" id="{2CAD62B6-FA34-3945-B00C-FBAF0AC50DA1}"/>
              </a:ext>
            </a:extLst>
          </p:cNvPr>
          <p:cNvSpPr>
            <a:spLocks noChangeArrowheads="1"/>
          </p:cNvSpPr>
          <p:nvPr/>
        </p:nvSpPr>
        <p:spPr bwMode="auto">
          <a:xfrm>
            <a:off x="2188827" y="3204560"/>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sp>
        <p:nvSpPr>
          <p:cNvPr id="74" name="Rectangle 21">
            <a:extLst>
              <a:ext uri="{FF2B5EF4-FFF2-40B4-BE49-F238E27FC236}">
                <a16:creationId xmlns:a16="http://schemas.microsoft.com/office/drawing/2014/main" id="{A387ED60-C10E-1242-AC67-E10A0EC8DC3E}"/>
              </a:ext>
            </a:extLst>
          </p:cNvPr>
          <p:cNvSpPr>
            <a:spLocks noChangeArrowheads="1"/>
          </p:cNvSpPr>
          <p:nvPr/>
        </p:nvSpPr>
        <p:spPr bwMode="auto">
          <a:xfrm>
            <a:off x="6605749" y="3575637"/>
            <a:ext cx="520700" cy="584200"/>
          </a:xfrm>
          <a:prstGeom prst="rect">
            <a:avLst/>
          </a:prstGeom>
          <a:solidFill>
            <a:schemeClr val="accent3">
              <a:lumMod val="75000"/>
            </a:schemeClr>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p:spPr>
        <p:txBody>
          <a:bodyPr wrap="none" tIns="182880" anchor="ctr"/>
          <a:lstStyle/>
          <a:p>
            <a:pPr algn="ctr">
              <a:lnSpc>
                <a:spcPct val="80000"/>
              </a:lnSpc>
              <a:spcBef>
                <a:spcPct val="0"/>
              </a:spcBef>
            </a:pPr>
            <a:r>
              <a:rPr lang="en-US" sz="2400" dirty="0">
                <a:solidFill>
                  <a:schemeClr val="bg1"/>
                </a:solidFill>
                <a:latin typeface="Lucida Sans Unicode" pitchFamily="34" charset="0"/>
              </a:rPr>
              <a:t>3</a:t>
            </a:r>
          </a:p>
        </p:txBody>
      </p:sp>
      <p:sp>
        <p:nvSpPr>
          <p:cNvPr id="75" name="Rectangle 22">
            <a:extLst>
              <a:ext uri="{FF2B5EF4-FFF2-40B4-BE49-F238E27FC236}">
                <a16:creationId xmlns:a16="http://schemas.microsoft.com/office/drawing/2014/main" id="{86C4AAA3-85FE-514B-A25A-4A2824A14289}"/>
              </a:ext>
            </a:extLst>
          </p:cNvPr>
          <p:cNvSpPr>
            <a:spLocks noChangeArrowheads="1"/>
          </p:cNvSpPr>
          <p:nvPr/>
        </p:nvSpPr>
        <p:spPr bwMode="auto">
          <a:xfrm>
            <a:off x="6605749" y="4154520"/>
            <a:ext cx="521208" cy="603504"/>
          </a:xfrm>
          <a:prstGeom prst="rect">
            <a:avLst/>
          </a:prstGeom>
          <a:solidFill>
            <a:schemeClr val="accent6"/>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p:spPr>
        <p:txBody>
          <a:bodyPr wrap="none" tIns="182880" anchor="ctr"/>
          <a:lstStyle/>
          <a:p>
            <a:pPr algn="ctr">
              <a:lnSpc>
                <a:spcPct val="80000"/>
              </a:lnSpc>
              <a:spcBef>
                <a:spcPct val="0"/>
              </a:spcBef>
            </a:pPr>
            <a:r>
              <a:rPr lang="en-US" sz="2400" dirty="0">
                <a:solidFill>
                  <a:schemeClr val="bg1"/>
                </a:solidFill>
                <a:latin typeface="Lucida Sans Unicode" pitchFamily="34" charset="0"/>
              </a:rPr>
              <a:t>2</a:t>
            </a:r>
          </a:p>
        </p:txBody>
      </p:sp>
      <p:sp>
        <p:nvSpPr>
          <p:cNvPr id="76" name="Rectangle 25">
            <a:extLst>
              <a:ext uri="{FF2B5EF4-FFF2-40B4-BE49-F238E27FC236}">
                <a16:creationId xmlns:a16="http://schemas.microsoft.com/office/drawing/2014/main" id="{4792555E-BF0D-8C46-A367-A7A03EDBAB55}"/>
              </a:ext>
            </a:extLst>
          </p:cNvPr>
          <p:cNvSpPr>
            <a:spLocks noChangeArrowheads="1"/>
          </p:cNvSpPr>
          <p:nvPr/>
        </p:nvSpPr>
        <p:spPr bwMode="auto">
          <a:xfrm>
            <a:off x="6605749" y="4763092"/>
            <a:ext cx="520700" cy="679450"/>
          </a:xfrm>
          <a:prstGeom prst="rect">
            <a:avLst/>
          </a:prstGeom>
          <a:solidFill>
            <a:srgbClr val="8D418D"/>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p:spPr>
        <p:txBody>
          <a:bodyPr wrap="none" tIns="182880" anchor="ctr"/>
          <a:lstStyle/>
          <a:p>
            <a:pPr algn="ctr">
              <a:lnSpc>
                <a:spcPct val="80000"/>
              </a:lnSpc>
              <a:spcBef>
                <a:spcPct val="0"/>
              </a:spcBef>
            </a:pPr>
            <a:r>
              <a:rPr lang="en-US" sz="2400" dirty="0">
                <a:solidFill>
                  <a:schemeClr val="bg1"/>
                </a:solidFill>
                <a:latin typeface="Lucida Sans Unicode" pitchFamily="34" charset="0"/>
              </a:rPr>
              <a:t>1</a:t>
            </a:r>
          </a:p>
        </p:txBody>
      </p:sp>
      <p:sp>
        <p:nvSpPr>
          <p:cNvPr id="2" name="Slide Number Placeholder 1">
            <a:extLst>
              <a:ext uri="{FF2B5EF4-FFF2-40B4-BE49-F238E27FC236}">
                <a16:creationId xmlns:a16="http://schemas.microsoft.com/office/drawing/2014/main" id="{3A91EC75-2F4D-034A-A55A-2E265101CB4B}"/>
              </a:ext>
            </a:extLst>
          </p:cNvPr>
          <p:cNvSpPr>
            <a:spLocks noGrp="1"/>
          </p:cNvSpPr>
          <p:nvPr>
            <p:ph type="sldNum" sz="quarter" idx="12"/>
          </p:nvPr>
        </p:nvSpPr>
        <p:spPr/>
        <p:txBody>
          <a:bodyPr/>
          <a:lstStyle/>
          <a:p>
            <a:fld id="{B8C56D54-80CA-1040-8800-40C19FBCAC37}" type="slidenum">
              <a:rPr lang="en-US" smtClean="0"/>
              <a:t>119</a:t>
            </a:fld>
            <a:endParaRPr lang="en-US"/>
          </a:p>
        </p:txBody>
      </p:sp>
    </p:spTree>
    <p:extLst>
      <p:ext uri="{BB962C8B-B14F-4D97-AF65-F5344CB8AC3E}">
        <p14:creationId xmlns:p14="http://schemas.microsoft.com/office/powerpoint/2010/main" val="212203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dirty="0"/>
              <a:t>Scheduling in </a:t>
            </a:r>
            <a:r>
              <a:rPr lang="en-US" dirty="0" err="1"/>
              <a:t>Cilk</a:t>
            </a:r>
            <a:endParaRPr lang="en-US" dirty="0"/>
          </a:p>
        </p:txBody>
      </p:sp>
      <p:sp>
        <p:nvSpPr>
          <p:cNvPr id="499715" name="Rectangle 3"/>
          <p:cNvSpPr>
            <a:spLocks noGrp="1" noChangeArrowheads="1"/>
          </p:cNvSpPr>
          <p:nvPr>
            <p:ph type="body" idx="4294967295"/>
          </p:nvPr>
        </p:nvSpPr>
        <p:spPr>
          <a:xfrm>
            <a:off x="228600" y="1421054"/>
            <a:ext cx="4686420" cy="4675895"/>
          </a:xfrm>
          <a:noFill/>
        </p:spPr>
        <p:txBody>
          <a:bodyPr wrap="square">
            <a:spAutoFit/>
          </a:bodyPr>
          <a:lstStyle/>
          <a:p>
            <a:pPr>
              <a:lnSpc>
                <a:spcPct val="85000"/>
              </a:lnSpc>
              <a:buSzPct val="90000"/>
              <a:buFont typeface="Arial"/>
              <a:buChar char="•"/>
            </a:pPr>
            <a:r>
              <a:rPr lang="en-US" dirty="0" err="1">
                <a:solidFill>
                  <a:srgbClr val="000000"/>
                </a:solidFill>
              </a:rPr>
              <a:t>Cilk</a:t>
            </a:r>
            <a:r>
              <a:rPr lang="en-US" dirty="0">
                <a:solidFill>
                  <a:srgbClr val="000000"/>
                </a:solidFill>
              </a:rPr>
              <a:t> allows the programmer to express </a:t>
            </a:r>
            <a:r>
              <a:rPr lang="en-US" dirty="0">
                <a:solidFill>
                  <a:srgbClr val="FF0000"/>
                </a:solidFill>
              </a:rPr>
              <a:t>logical parallelism </a:t>
            </a:r>
            <a:r>
              <a:rPr lang="en-US" dirty="0">
                <a:solidFill>
                  <a:srgbClr val="000000"/>
                </a:solidFill>
              </a:rPr>
              <a:t>in an application.</a:t>
            </a:r>
          </a:p>
          <a:p>
            <a:pPr>
              <a:lnSpc>
                <a:spcPct val="85000"/>
              </a:lnSpc>
              <a:buFont typeface="Arial"/>
              <a:buChar char="•"/>
            </a:pPr>
            <a:r>
              <a:rPr lang="en-US" dirty="0">
                <a:solidFill>
                  <a:srgbClr val="000000"/>
                </a:solidFill>
              </a:rPr>
              <a:t>The </a:t>
            </a:r>
            <a:r>
              <a:rPr lang="en-US" dirty="0" err="1">
                <a:solidFill>
                  <a:srgbClr val="000000"/>
                </a:solidFill>
              </a:rPr>
              <a:t>Cilk</a:t>
            </a:r>
            <a:r>
              <a:rPr lang="en-US" dirty="0">
                <a:solidFill>
                  <a:srgbClr val="000000"/>
                </a:solidFill>
              </a:rPr>
              <a:t> </a:t>
            </a:r>
            <a:r>
              <a:rPr lang="en-US" dirty="0">
                <a:solidFill>
                  <a:srgbClr val="FF0000"/>
                </a:solidFill>
              </a:rPr>
              <a:t>scheduler </a:t>
            </a:r>
            <a:r>
              <a:rPr lang="en-US" dirty="0">
                <a:solidFill>
                  <a:srgbClr val="000000"/>
                </a:solidFill>
              </a:rPr>
              <a:t>maps the executing program onto the processor cores dynamically at runtime.</a:t>
            </a:r>
          </a:p>
          <a:p>
            <a:pPr>
              <a:lnSpc>
                <a:spcPct val="85000"/>
              </a:lnSpc>
              <a:buSzPct val="90000"/>
              <a:buFont typeface="Arial"/>
              <a:buChar char="•"/>
            </a:pPr>
            <a:r>
              <a:rPr lang="en-US" dirty="0" err="1">
                <a:solidFill>
                  <a:srgbClr val="000000"/>
                </a:solidFill>
              </a:rPr>
              <a:t>Cilk’s</a:t>
            </a:r>
            <a:r>
              <a:rPr lang="en-US" dirty="0">
                <a:solidFill>
                  <a:srgbClr val="000000"/>
                </a:solidFill>
              </a:rPr>
              <a:t> </a:t>
            </a:r>
            <a:r>
              <a:rPr lang="en-US" b="1" i="1" dirty="0">
                <a:solidFill>
                  <a:srgbClr val="660066"/>
                </a:solidFill>
              </a:rPr>
              <a:t>work-stealing scheduler </a:t>
            </a:r>
            <a:r>
              <a:rPr lang="en-US" dirty="0">
                <a:solidFill>
                  <a:srgbClr val="000000"/>
                </a:solidFill>
              </a:rPr>
              <a:t>is </a:t>
            </a:r>
            <a:r>
              <a:rPr lang="en-US" dirty="0">
                <a:solidFill>
                  <a:srgbClr val="FF0000"/>
                </a:solidFill>
              </a:rPr>
              <a:t>provably efficient</a:t>
            </a:r>
            <a:r>
              <a:rPr lang="en-US" dirty="0">
                <a:solidFill>
                  <a:srgbClr val="000000"/>
                </a:solidFill>
              </a:rPr>
              <a:t>.</a:t>
            </a:r>
          </a:p>
        </p:txBody>
      </p:sp>
      <p:sp>
        <p:nvSpPr>
          <p:cNvPr id="499795" name="AutoShape 83"/>
          <p:cNvSpPr>
            <a:spLocks noChangeArrowheads="1"/>
          </p:cNvSpPr>
          <p:nvPr/>
        </p:nvSpPr>
        <p:spPr bwMode="auto">
          <a:xfrm>
            <a:off x="6406778" y="3276600"/>
            <a:ext cx="763857" cy="533400"/>
          </a:xfrm>
          <a:prstGeom prst="downArrow">
            <a:avLst>
              <a:gd name="adj1" fmla="val 42463"/>
              <a:gd name="adj2" fmla="val 57958"/>
            </a:avLst>
          </a:prstGeom>
          <a:solidFill>
            <a:schemeClr val="accent1"/>
          </a:solidFill>
          <a:ln w="6350" algn="ctr">
            <a:noFill/>
            <a:miter lim="800000"/>
            <a:headEnd/>
            <a:tailEnd/>
          </a:ln>
          <a:effectLst>
            <a:outerShdw blurRad="50800" dist="38100" dir="2700000" algn="tl" rotWithShape="0">
              <a:prstClr val="black">
                <a:alpha val="40000"/>
              </a:prstClr>
            </a:outerShdw>
          </a:effectLst>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ucida Sans Unicode" pitchFamily="34" charset="0"/>
              <a:ea typeface="+mn-ea"/>
              <a:cs typeface="+mn-cs"/>
            </a:endParaRPr>
          </a:p>
        </p:txBody>
      </p:sp>
      <p:sp>
        <p:nvSpPr>
          <p:cNvPr id="80" name="AutoShape 2" descr="Parchment"/>
          <p:cNvSpPr>
            <a:spLocks noChangeArrowheads="1"/>
          </p:cNvSpPr>
          <p:nvPr/>
        </p:nvSpPr>
        <p:spPr bwMode="auto">
          <a:xfrm>
            <a:off x="5549694" y="1066799"/>
            <a:ext cx="2478024" cy="1965960"/>
          </a:xfrm>
          <a:prstGeom prst="foldedCorner">
            <a:avLst>
              <a:gd name="adj" fmla="val 12500"/>
            </a:avLst>
          </a:prstGeom>
          <a:solidFill>
            <a:srgbClr val="FFFED6"/>
          </a:solidFill>
          <a:ln w="9525">
            <a:solidFill>
              <a:schemeClr val="bg1">
                <a:lumMod val="50000"/>
              </a:schemeClr>
            </a:solidFill>
            <a:round/>
            <a:headEnd/>
            <a:tailEnd/>
          </a:ln>
          <a:effectLst>
            <a:outerShdw blurRad="50800" dist="38100" dir="2700000" algn="tl" rotWithShape="0">
              <a:prstClr val="black">
                <a:alpha val="40000"/>
              </a:prstClr>
            </a:outerShdw>
          </a:effectLst>
        </p:spPr>
        <p:txBody>
          <a:bodyPr lIns="91440" anchor="t" anchorCtr="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100" b="0"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1100" b="0" i="0" u="none" strike="noStrike" kern="1200" cap="none" spc="0" normalizeH="0" baseline="0" noProof="0" dirty="0">
                <a:ln>
                  <a:noFill/>
                </a:ln>
                <a:solidFill>
                  <a:srgbClr val="990099"/>
                </a:solidFill>
                <a:effectLst/>
                <a:uLnTx/>
                <a:uFillTx/>
                <a:latin typeface="Consolas"/>
                <a:ea typeface="+mn-ea"/>
                <a:cs typeface="Consolas"/>
              </a:rPr>
              <a:t> </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fib</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r>
              <a:rPr kumimoji="0" lang="en-US" sz="1100" b="0"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n</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008000"/>
                </a:solidFill>
                <a:effectLst/>
                <a:uLnTx/>
                <a:uFillTx/>
                <a:latin typeface="Consolas"/>
                <a:ea typeface="+mn-ea"/>
                <a:cs typeface="Consolas"/>
              </a:rPr>
              <a:t>if</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(n </a:t>
            </a:r>
            <a:r>
              <a:rPr kumimoji="0" lang="en-US" sz="1100" b="0"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0" i="0" u="none" strike="noStrike" kern="1200" cap="none" spc="0" normalizeH="0" baseline="0" noProof="0" dirty="0">
                <a:ln>
                  <a:noFill/>
                </a:ln>
                <a:solidFill>
                  <a:prstClr val="black"/>
                </a:solidFill>
                <a:effectLst/>
                <a:uLnTx/>
                <a:uFillTx/>
                <a:latin typeface="Consolas"/>
                <a:ea typeface="+mn-ea"/>
                <a:cs typeface="Consolas"/>
              </a:rPr>
              <a:t>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 </a:t>
            </a:r>
            <a:r>
              <a:rPr kumimoji="0" lang="en-US" sz="1100" b="0" i="0" u="none" strike="noStrike" kern="1200" cap="none" spc="0" normalizeH="0" baseline="0" noProof="0" dirty="0">
                <a:ln>
                  <a:noFill/>
                </a:ln>
                <a:solidFill>
                  <a:srgbClr val="008000"/>
                </a:solidFill>
                <a:effectLst/>
                <a:uLnTx/>
                <a:uFillTx/>
                <a:latin typeface="Consolas"/>
                <a:ea typeface="+mn-ea"/>
                <a:cs typeface="Consolas"/>
              </a:rPr>
              <a:t>else</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x, 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0" i="0" u="none" strike="noStrike" kern="1200" cap="none" spc="0" normalizeH="0" baseline="0" noProof="0" dirty="0">
                <a:ln>
                  <a:noFill/>
                </a:ln>
                <a:solidFill>
                  <a:srgbClr val="000000"/>
                </a:solidFill>
                <a:effectLst/>
                <a:uLnTx/>
                <a:uFillTx/>
                <a:latin typeface="Consolas"/>
                <a:ea typeface="+mn-ea"/>
                <a:cs typeface="Consolas"/>
              </a:rPr>
              <a:t>x </a:t>
            </a:r>
            <a:r>
              <a:rPr kumimoji="0" lang="en-US" sz="1100" b="0" i="0" u="none" strike="noStrike" kern="1200" cap="none" spc="0" normalizeH="0" baseline="0" noProof="0" dirty="0">
                <a:ln>
                  <a:noFill/>
                </a:ln>
                <a:solidFill>
                  <a:srgbClr val="595959"/>
                </a:solidFill>
                <a:effectLst/>
                <a:uLnTx/>
                <a:uFillTx/>
                <a:latin typeface="Consolas"/>
                <a:ea typeface="+mn-ea"/>
                <a:cs typeface="Consolas"/>
              </a:rPr>
              <a:t>=</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cilk_spawn</a:t>
            </a:r>
            <a:r>
              <a:rPr kumimoji="0" lang="en-US" sz="1100" b="1" i="0" u="none" strike="noStrike" kern="1200" cap="none" spc="0" normalizeH="0" baseline="0" noProof="0" dirty="0">
                <a:ln>
                  <a:noFill/>
                </a:ln>
                <a:solidFill>
                  <a:srgbClr val="FF0000"/>
                </a:solidFill>
                <a:effectLst/>
                <a:uLnTx/>
                <a:uFillTx/>
                <a:latin typeface="Consolas"/>
                <a:ea typeface="+mn-ea"/>
                <a:cs typeface="Consolas"/>
              </a:rPr>
              <a:t> </a:t>
            </a:r>
            <a:r>
              <a:rPr kumimoji="0" lang="en-US" sz="1100" b="0"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0"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1</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0" i="0" u="none" strike="noStrike" kern="1200" cap="none" spc="0" normalizeH="0" baseline="0" noProof="0" dirty="0">
                <a:ln>
                  <a:noFill/>
                </a:ln>
                <a:solidFill>
                  <a:srgbClr val="000000"/>
                </a:solidFill>
                <a:effectLst/>
                <a:uLnTx/>
                <a:uFillTx/>
                <a:latin typeface="Consolas"/>
                <a:ea typeface="+mn-ea"/>
                <a:cs typeface="Consolas"/>
              </a:rPr>
              <a:t>y</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0"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0" i="0" u="none" strike="noStrike" kern="1200" cap="none" spc="0" normalizeH="0" baseline="0" noProof="0" dirty="0">
                <a:ln>
                  <a:noFill/>
                </a:ln>
                <a:solidFill>
                  <a:srgbClr val="595959"/>
                </a:solidFill>
                <a:effectLst/>
                <a:uLnTx/>
                <a:uFillTx/>
                <a:latin typeface="Consolas"/>
                <a:ea typeface="+mn-ea"/>
                <a:cs typeface="Consolas"/>
              </a:rPr>
              <a:t>-</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br>
              <a:rPr kumimoji="0" lang="en-US" sz="1100" b="0" i="0" u="none" strike="noStrike" kern="1200" cap="none" spc="0" normalizeH="0" baseline="0" noProof="0" dirty="0">
                <a:ln>
                  <a:noFill/>
                </a:ln>
                <a:solidFill>
                  <a:prstClr val="black"/>
                </a:solidFill>
                <a:effectLst/>
                <a:uLnTx/>
                <a:uFillTx/>
                <a:latin typeface="Consolas"/>
                <a:ea typeface="+mn-ea"/>
                <a:cs typeface="Consolas"/>
              </a:rPr>
            </a:b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cilk_sync</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r>
              <a:rPr kumimoji="0" lang="en-US" sz="1100" b="0" i="0" u="none" strike="noStrike" kern="1200" cap="none" spc="0" normalizeH="0" baseline="0" noProof="0" dirty="0">
                <a:ln>
                  <a:noFill/>
                </a:ln>
                <a:solidFill>
                  <a:srgbClr val="000000"/>
                </a:solidFill>
                <a:effectLst/>
                <a:uLnTx/>
                <a:uFillTx/>
                <a:latin typeface="Consolas"/>
                <a:ea typeface="+mn-ea"/>
                <a:cs typeface="Consolas"/>
              </a:rPr>
              <a:t>x</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0" i="0" u="none" strike="noStrike" kern="1200" cap="none" spc="0" normalizeH="0" baseline="0" noProof="0" dirty="0">
                <a:ln>
                  <a:noFill/>
                </a:ln>
                <a:solidFill>
                  <a:srgbClr val="000000"/>
                </a:solidFill>
                <a:effectLst/>
                <a:uLnTx/>
                <a:uFillTx/>
                <a:latin typeface="Consolas"/>
                <a:ea typeface="+mn-ea"/>
                <a:cs typeface="Consolas"/>
              </a:rPr>
              <a:t>y</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endParaRPr kumimoji="0" lang="en-US" sz="1100" b="0"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p:txBody>
      </p:sp>
      <p:grpSp>
        <p:nvGrpSpPr>
          <p:cNvPr id="3" name="Group 30"/>
          <p:cNvGrpSpPr/>
          <p:nvPr/>
        </p:nvGrpSpPr>
        <p:grpSpPr>
          <a:xfrm>
            <a:off x="4762082" y="3965860"/>
            <a:ext cx="4153318" cy="2663540"/>
            <a:chOff x="1142998" y="990600"/>
            <a:chExt cx="7010402" cy="4495800"/>
          </a:xfrm>
        </p:grpSpPr>
        <p:sp>
          <p:nvSpPr>
            <p:cNvPr id="32" name="Rectangle 31"/>
            <p:cNvSpPr/>
            <p:nvPr/>
          </p:nvSpPr>
          <p:spPr>
            <a:xfrm>
              <a:off x="2057398" y="2286000"/>
              <a:ext cx="5181600" cy="3200400"/>
            </a:xfrm>
            <a:prstGeom prst="rect">
              <a:avLst/>
            </a:prstGeom>
            <a:solidFill>
              <a:srgbClr val="FFFF99"/>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Calibri"/>
                <a:ea typeface="+mn-ea"/>
                <a:cs typeface="+mn-cs"/>
              </a:endParaRPr>
            </a:p>
          </p:txBody>
        </p:sp>
        <p:sp>
          <p:nvSpPr>
            <p:cNvPr id="33" name="Line 16"/>
            <p:cNvSpPr>
              <a:spLocks noChangeShapeType="1"/>
            </p:cNvSpPr>
            <p:nvPr/>
          </p:nvSpPr>
          <p:spPr bwMode="auto">
            <a:xfrm flipV="1">
              <a:off x="3556000" y="2062329"/>
              <a:ext cx="0" cy="76546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4" name="Line 17"/>
            <p:cNvSpPr>
              <a:spLocks noChangeShapeType="1"/>
            </p:cNvSpPr>
            <p:nvPr/>
          </p:nvSpPr>
          <p:spPr bwMode="auto">
            <a:xfrm flipV="1">
              <a:off x="3962400" y="2062329"/>
              <a:ext cx="0" cy="76546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5" name="Line 18"/>
            <p:cNvSpPr>
              <a:spLocks noChangeShapeType="1"/>
            </p:cNvSpPr>
            <p:nvPr/>
          </p:nvSpPr>
          <p:spPr bwMode="auto">
            <a:xfrm flipV="1">
              <a:off x="2743200" y="2062329"/>
              <a:ext cx="0" cy="76546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6" name="Line 19"/>
            <p:cNvSpPr>
              <a:spLocks noChangeShapeType="1"/>
            </p:cNvSpPr>
            <p:nvPr/>
          </p:nvSpPr>
          <p:spPr bwMode="auto">
            <a:xfrm flipV="1">
              <a:off x="3149600" y="2062329"/>
              <a:ext cx="0" cy="76546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7" name="Line 22"/>
            <p:cNvSpPr>
              <a:spLocks noChangeShapeType="1"/>
            </p:cNvSpPr>
            <p:nvPr/>
          </p:nvSpPr>
          <p:spPr bwMode="auto">
            <a:xfrm flipV="1">
              <a:off x="6109494" y="2057400"/>
              <a:ext cx="0" cy="76546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8" name="Line 23"/>
            <p:cNvSpPr>
              <a:spLocks noChangeShapeType="1"/>
            </p:cNvSpPr>
            <p:nvPr/>
          </p:nvSpPr>
          <p:spPr bwMode="auto">
            <a:xfrm flipV="1">
              <a:off x="6515894" y="2057400"/>
              <a:ext cx="0" cy="76546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9" name="Line 24"/>
            <p:cNvSpPr>
              <a:spLocks noChangeShapeType="1"/>
            </p:cNvSpPr>
            <p:nvPr/>
          </p:nvSpPr>
          <p:spPr bwMode="auto">
            <a:xfrm flipV="1">
              <a:off x="5296694" y="2057400"/>
              <a:ext cx="0" cy="76546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0" name="Line 25"/>
            <p:cNvSpPr>
              <a:spLocks noChangeShapeType="1"/>
            </p:cNvSpPr>
            <p:nvPr/>
          </p:nvSpPr>
          <p:spPr bwMode="auto">
            <a:xfrm flipV="1">
              <a:off x="5703094" y="2057400"/>
              <a:ext cx="0" cy="76546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1" name="Text Box 13"/>
            <p:cNvSpPr txBox="1">
              <a:spLocks noChangeArrowheads="1"/>
            </p:cNvSpPr>
            <p:nvPr/>
          </p:nvSpPr>
          <p:spPr bwMode="auto">
            <a:xfrm>
              <a:off x="4449936" y="3529010"/>
              <a:ext cx="1524000" cy="1298743"/>
            </a:xfrm>
            <a:prstGeom prst="rect">
              <a:avLst/>
            </a:prstGeom>
            <a:noFill/>
            <a:ln w="6350">
              <a:noFill/>
              <a:miter lim="800000"/>
              <a:headEnd/>
              <a:tailEnd/>
            </a:ln>
            <a:effectLst/>
          </p:spPr>
          <p:txBody>
            <a:bodyPr anchor="ctr">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a:ea typeface="+mn-ea"/>
                  <a:cs typeface="+mn-cs"/>
                </a:rPr>
                <a: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2" name="AutoShape 20"/>
            <p:cNvSpPr>
              <a:spLocks noChangeArrowheads="1"/>
            </p:cNvSpPr>
            <p:nvPr/>
          </p:nvSpPr>
          <p:spPr bwMode="auto">
            <a:xfrm>
              <a:off x="2362200" y="990600"/>
              <a:ext cx="1981200" cy="1103991"/>
            </a:xfrm>
            <a:prstGeom prst="roundRect">
              <a:avLst>
                <a:gd name="adj" fmla="val 16667"/>
              </a:avLst>
            </a:prstGeom>
            <a:solidFill>
              <a:schemeClr val="accent3"/>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a:ea typeface="+mn-ea"/>
                  <a:cs typeface="+mn-cs"/>
                </a:rPr>
                <a:t>Memory</a:t>
              </a:r>
            </a:p>
          </p:txBody>
        </p:sp>
        <p:sp>
          <p:nvSpPr>
            <p:cNvPr id="43" name="AutoShape 26"/>
            <p:cNvSpPr>
              <a:spLocks noChangeArrowheads="1"/>
            </p:cNvSpPr>
            <p:nvPr/>
          </p:nvSpPr>
          <p:spPr bwMode="auto">
            <a:xfrm>
              <a:off x="4915694" y="990600"/>
              <a:ext cx="1981200" cy="1103991"/>
            </a:xfrm>
            <a:prstGeom prst="roundRect">
              <a:avLst>
                <a:gd name="adj" fmla="val 16667"/>
              </a:avLst>
            </a:prstGeom>
            <a:solidFill>
              <a:schemeClr val="accent3"/>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a:ea typeface="+mn-ea"/>
                  <a:cs typeface="+mn-cs"/>
                </a:rPr>
                <a:t>I/O</a:t>
              </a:r>
            </a:p>
          </p:txBody>
        </p:sp>
        <p:grpSp>
          <p:nvGrpSpPr>
            <p:cNvPr id="4" name="Group 29"/>
            <p:cNvGrpSpPr/>
            <p:nvPr/>
          </p:nvGrpSpPr>
          <p:grpSpPr>
            <a:xfrm>
              <a:off x="2286000" y="3200400"/>
              <a:ext cx="898872" cy="2102952"/>
              <a:chOff x="2408856" y="3200400"/>
              <a:chExt cx="898872" cy="2102952"/>
            </a:xfrm>
          </p:grpSpPr>
          <p:sp>
            <p:nvSpPr>
              <p:cNvPr id="58" name="Line 4"/>
              <p:cNvSpPr>
                <a:spLocks noChangeShapeType="1"/>
              </p:cNvSpPr>
              <p:nvPr/>
            </p:nvSpPr>
            <p:spPr bwMode="auto">
              <a:xfrm flipV="1">
                <a:off x="2858291" y="4114800"/>
                <a:ext cx="0" cy="45720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9" name="Line 4"/>
              <p:cNvSpPr>
                <a:spLocks noChangeShapeType="1"/>
              </p:cNvSpPr>
              <p:nvPr/>
            </p:nvSpPr>
            <p:spPr bwMode="auto">
              <a:xfrm flipV="1">
                <a:off x="2858291" y="3200400"/>
                <a:ext cx="0" cy="604603"/>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0" name="AutoShape 2"/>
              <p:cNvSpPr>
                <a:spLocks noChangeArrowheads="1"/>
              </p:cNvSpPr>
              <p:nvPr/>
            </p:nvSpPr>
            <p:spPr bwMode="auto">
              <a:xfrm>
                <a:off x="2408856" y="4435932"/>
                <a:ext cx="898872" cy="867420"/>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b" anchorCtr="1"/>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srgbClr val="800080"/>
                  </a:solidFill>
                  <a:effectLst/>
                  <a:uLnTx/>
                  <a:uFillTx/>
                  <a:latin typeface="Calibri"/>
                  <a:ea typeface="+mn-ea"/>
                  <a:cs typeface="+mn-cs"/>
                </a:endParaRPr>
              </a:p>
            </p:txBody>
          </p:sp>
          <p:sp>
            <p:nvSpPr>
              <p:cNvPr id="61" name="AutoShape 28"/>
              <p:cNvSpPr>
                <a:spLocks noChangeArrowheads="1"/>
              </p:cNvSpPr>
              <p:nvPr/>
            </p:nvSpPr>
            <p:spPr bwMode="auto">
              <a:xfrm>
                <a:off x="2515392" y="3810000"/>
                <a:ext cx="685800" cy="473139"/>
              </a:xfrm>
              <a:prstGeom prst="flowChartAlternateProcess">
                <a:avLst/>
              </a:prstGeom>
              <a:solidFill>
                <a:schemeClr val="accent3">
                  <a:lumMod val="60000"/>
                  <a:lumOff val="40000"/>
                </a:schemeClr>
              </a:solidFill>
              <a:ln w="6350">
                <a:solidFill>
                  <a:schemeClr val="tx1"/>
                </a:solidFill>
                <a:miter lim="800000"/>
                <a:headEnd/>
                <a:tailEnd/>
              </a:ln>
              <a:effectLst/>
              <a:scene3d>
                <a:camera prst="orthographicFront"/>
                <a:lightRig rig="threePt" dir="t"/>
              </a:scene3d>
              <a:sp3d>
                <a:bevelT w="114300" prst="hardEdge"/>
              </a:sp3d>
            </p:spPr>
            <p:txBody>
              <a:bodyPr wrap="none"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8000"/>
                    </a:solidFill>
                    <a:effectLst/>
                    <a:uLnTx/>
                    <a:uFillTx/>
                    <a:latin typeface="Calibri"/>
                    <a:ea typeface="+mn-ea"/>
                    <a:cs typeface="+mn-cs"/>
                  </a:rPr>
                  <a:t>$</a:t>
                </a:r>
              </a:p>
            </p:txBody>
          </p:sp>
          <p:sp>
            <p:nvSpPr>
              <p:cNvPr id="62" name="Rectangle 61"/>
              <p:cNvSpPr/>
              <p:nvPr/>
            </p:nvSpPr>
            <p:spPr>
              <a:xfrm>
                <a:off x="2594215" y="4557943"/>
                <a:ext cx="528156" cy="623397"/>
              </a:xfrm>
              <a:prstGeom prst="rect">
                <a:avLst/>
              </a:prstGeom>
            </p:spPr>
            <p:txBody>
              <a:bodyPr wrap="none"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Lucida Sans Unicode"/>
                    <a:ea typeface="+mn-ea"/>
                    <a:cs typeface="+mn-cs"/>
                  </a:rPr>
                  <a:t>P</a:t>
                </a:r>
              </a:p>
            </p:txBody>
          </p:sp>
        </p:grpSp>
        <p:grpSp>
          <p:nvGrpSpPr>
            <p:cNvPr id="5" name="Group 30"/>
            <p:cNvGrpSpPr/>
            <p:nvPr/>
          </p:nvGrpSpPr>
          <p:grpSpPr>
            <a:xfrm>
              <a:off x="3551064" y="3200400"/>
              <a:ext cx="898872" cy="2102952"/>
              <a:chOff x="2408856" y="3200400"/>
              <a:chExt cx="898872" cy="2102952"/>
            </a:xfrm>
          </p:grpSpPr>
          <p:sp>
            <p:nvSpPr>
              <p:cNvPr id="53" name="Line 4"/>
              <p:cNvSpPr>
                <a:spLocks noChangeShapeType="1"/>
              </p:cNvSpPr>
              <p:nvPr/>
            </p:nvSpPr>
            <p:spPr bwMode="auto">
              <a:xfrm flipV="1">
                <a:off x="2858291" y="4114800"/>
                <a:ext cx="0" cy="45720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4" name="Line 4"/>
              <p:cNvSpPr>
                <a:spLocks noChangeShapeType="1"/>
              </p:cNvSpPr>
              <p:nvPr/>
            </p:nvSpPr>
            <p:spPr bwMode="auto">
              <a:xfrm flipV="1">
                <a:off x="2858291" y="3200400"/>
                <a:ext cx="0" cy="604603"/>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5" name="AutoShape 2"/>
              <p:cNvSpPr>
                <a:spLocks noChangeArrowheads="1"/>
              </p:cNvSpPr>
              <p:nvPr/>
            </p:nvSpPr>
            <p:spPr bwMode="auto">
              <a:xfrm>
                <a:off x="2408856" y="4435932"/>
                <a:ext cx="898872" cy="867420"/>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b" anchorCtr="1"/>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srgbClr val="800080"/>
                  </a:solidFill>
                  <a:effectLst/>
                  <a:uLnTx/>
                  <a:uFillTx/>
                  <a:latin typeface="Calibri"/>
                  <a:ea typeface="+mn-ea"/>
                  <a:cs typeface="+mn-cs"/>
                </a:endParaRPr>
              </a:p>
            </p:txBody>
          </p:sp>
          <p:sp>
            <p:nvSpPr>
              <p:cNvPr id="56" name="AutoShape 28"/>
              <p:cNvSpPr>
                <a:spLocks noChangeArrowheads="1"/>
              </p:cNvSpPr>
              <p:nvPr/>
            </p:nvSpPr>
            <p:spPr bwMode="auto">
              <a:xfrm>
                <a:off x="2515392" y="3810000"/>
                <a:ext cx="685800" cy="473139"/>
              </a:xfrm>
              <a:prstGeom prst="flowChartAlternateProcess">
                <a:avLst/>
              </a:prstGeom>
              <a:solidFill>
                <a:schemeClr val="accent3">
                  <a:lumMod val="60000"/>
                  <a:lumOff val="40000"/>
                </a:schemeClr>
              </a:solidFill>
              <a:ln w="6350">
                <a:solidFill>
                  <a:schemeClr val="tx1"/>
                </a:solidFill>
                <a:miter lim="800000"/>
                <a:headEnd/>
                <a:tailEnd/>
              </a:ln>
              <a:effectLst/>
              <a:scene3d>
                <a:camera prst="orthographicFront"/>
                <a:lightRig rig="threePt" dir="t"/>
              </a:scene3d>
              <a:sp3d>
                <a:bevelT w="114300" prst="hardEdge"/>
              </a:sp3d>
            </p:spPr>
            <p:txBody>
              <a:bodyPr wrap="none"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a:ln>
                      <a:noFill/>
                    </a:ln>
                    <a:solidFill>
                      <a:srgbClr val="008000"/>
                    </a:solidFill>
                    <a:effectLst/>
                    <a:uLnTx/>
                    <a:uFillTx/>
                    <a:latin typeface="Calibri"/>
                    <a:ea typeface="+mn-ea"/>
                    <a:cs typeface="+mn-cs"/>
                  </a:rPr>
                  <a:t>$</a:t>
                </a:r>
              </a:p>
            </p:txBody>
          </p:sp>
          <p:sp>
            <p:nvSpPr>
              <p:cNvPr id="57" name="Rectangle 56"/>
              <p:cNvSpPr/>
              <p:nvPr/>
            </p:nvSpPr>
            <p:spPr>
              <a:xfrm>
                <a:off x="2594215" y="4557943"/>
                <a:ext cx="528156" cy="623397"/>
              </a:xfrm>
              <a:prstGeom prst="rect">
                <a:avLst/>
              </a:prstGeom>
            </p:spPr>
            <p:txBody>
              <a:bodyPr wrap="none"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Lucida Sans Unicode"/>
                    <a:ea typeface="+mn-ea"/>
                    <a:cs typeface="+mn-cs"/>
                  </a:rPr>
                  <a:t>P</a:t>
                </a:r>
              </a:p>
            </p:txBody>
          </p:sp>
        </p:grpSp>
        <p:grpSp>
          <p:nvGrpSpPr>
            <p:cNvPr id="6" name="Group 45"/>
            <p:cNvGrpSpPr/>
            <p:nvPr/>
          </p:nvGrpSpPr>
          <p:grpSpPr>
            <a:xfrm>
              <a:off x="6081192" y="3200400"/>
              <a:ext cx="898872" cy="2102952"/>
              <a:chOff x="2408856" y="3200400"/>
              <a:chExt cx="898872" cy="2102952"/>
            </a:xfrm>
          </p:grpSpPr>
          <p:sp>
            <p:nvSpPr>
              <p:cNvPr id="48" name="Line 4"/>
              <p:cNvSpPr>
                <a:spLocks noChangeShapeType="1"/>
              </p:cNvSpPr>
              <p:nvPr/>
            </p:nvSpPr>
            <p:spPr bwMode="auto">
              <a:xfrm flipV="1">
                <a:off x="2858291" y="4114800"/>
                <a:ext cx="0" cy="457200"/>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9" name="Line 4"/>
              <p:cNvSpPr>
                <a:spLocks noChangeShapeType="1"/>
              </p:cNvSpPr>
              <p:nvPr/>
            </p:nvSpPr>
            <p:spPr bwMode="auto">
              <a:xfrm flipV="1">
                <a:off x="2858291" y="3200400"/>
                <a:ext cx="0" cy="604603"/>
              </a:xfrm>
              <a:prstGeom prst="line">
                <a:avLst/>
              </a:prstGeom>
              <a:noFill/>
              <a:ln w="76200">
                <a:solidFill>
                  <a:schemeClr val="tx1"/>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0" name="AutoShape 2"/>
              <p:cNvSpPr>
                <a:spLocks noChangeArrowheads="1"/>
              </p:cNvSpPr>
              <p:nvPr/>
            </p:nvSpPr>
            <p:spPr bwMode="auto">
              <a:xfrm>
                <a:off x="2408856" y="4435932"/>
                <a:ext cx="898872" cy="867420"/>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b" anchorCtr="1"/>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a:ln>
                    <a:noFill/>
                  </a:ln>
                  <a:solidFill>
                    <a:srgbClr val="800080"/>
                  </a:solidFill>
                  <a:effectLst/>
                  <a:uLnTx/>
                  <a:uFillTx/>
                  <a:latin typeface="Calibri"/>
                  <a:ea typeface="+mn-ea"/>
                  <a:cs typeface="+mn-cs"/>
                </a:endParaRPr>
              </a:p>
            </p:txBody>
          </p:sp>
          <p:sp>
            <p:nvSpPr>
              <p:cNvPr id="51" name="AutoShape 28"/>
              <p:cNvSpPr>
                <a:spLocks noChangeArrowheads="1"/>
              </p:cNvSpPr>
              <p:nvPr/>
            </p:nvSpPr>
            <p:spPr bwMode="auto">
              <a:xfrm>
                <a:off x="2515392" y="3810000"/>
                <a:ext cx="685800" cy="473139"/>
              </a:xfrm>
              <a:prstGeom prst="flowChartAlternateProcess">
                <a:avLst/>
              </a:prstGeom>
              <a:solidFill>
                <a:schemeClr val="accent3">
                  <a:lumMod val="60000"/>
                  <a:lumOff val="40000"/>
                </a:schemeClr>
              </a:solidFill>
              <a:ln w="6350">
                <a:solidFill>
                  <a:schemeClr val="tx1"/>
                </a:solidFill>
                <a:miter lim="800000"/>
                <a:headEnd/>
                <a:tailEnd/>
              </a:ln>
              <a:effectLst/>
              <a:scene3d>
                <a:camera prst="orthographicFront"/>
                <a:lightRig rig="threePt" dir="t"/>
              </a:scene3d>
              <a:sp3d>
                <a:bevelT w="114300" prst="hardEdge"/>
              </a:sp3d>
            </p:spPr>
            <p:txBody>
              <a:bodyPr wrap="none" bIns="0"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a:ln>
                      <a:noFill/>
                    </a:ln>
                    <a:solidFill>
                      <a:srgbClr val="008000"/>
                    </a:solidFill>
                    <a:effectLst/>
                    <a:uLnTx/>
                    <a:uFillTx/>
                    <a:latin typeface="Calibri"/>
                    <a:ea typeface="+mn-ea"/>
                    <a:cs typeface="+mn-cs"/>
                  </a:rPr>
                  <a:t>$</a:t>
                </a:r>
              </a:p>
            </p:txBody>
          </p:sp>
          <p:sp>
            <p:nvSpPr>
              <p:cNvPr id="52" name="Rectangle 51"/>
              <p:cNvSpPr/>
              <p:nvPr/>
            </p:nvSpPr>
            <p:spPr>
              <a:xfrm>
                <a:off x="2594215" y="4557943"/>
                <a:ext cx="528156" cy="623397"/>
              </a:xfrm>
              <a:prstGeom prst="rect">
                <a:avLst/>
              </a:prstGeom>
            </p:spPr>
            <p:txBody>
              <a:bodyPr wrap="none"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Lucida Sans Unicode"/>
                    <a:ea typeface="+mn-ea"/>
                    <a:cs typeface="+mn-cs"/>
                  </a:rPr>
                  <a:t>P</a:t>
                </a:r>
              </a:p>
            </p:txBody>
          </p:sp>
        </p:grpSp>
        <p:sp>
          <p:nvSpPr>
            <p:cNvPr id="47" name="AutoShape 12"/>
            <p:cNvSpPr>
              <a:spLocks noChangeArrowheads="1"/>
            </p:cNvSpPr>
            <p:nvPr/>
          </p:nvSpPr>
          <p:spPr bwMode="auto">
            <a:xfrm>
              <a:off x="1142998" y="2438400"/>
              <a:ext cx="7010402" cy="1258419"/>
            </a:xfrm>
            <a:prstGeom prst="leftRightArrow">
              <a:avLst>
                <a:gd name="adj1" fmla="val 56509"/>
                <a:gd name="adj2" fmla="val 32890"/>
              </a:avLst>
            </a:prstGeom>
            <a:solidFill>
              <a:schemeClr val="accent5"/>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Network</a:t>
              </a:r>
            </a:p>
          </p:txBody>
        </p:sp>
      </p:grpSp>
      <p:sp>
        <p:nvSpPr>
          <p:cNvPr id="2" name="Slide Number Placeholder 1">
            <a:extLst>
              <a:ext uri="{FF2B5EF4-FFF2-40B4-BE49-F238E27FC236}">
                <a16:creationId xmlns:a16="http://schemas.microsoft.com/office/drawing/2014/main" id="{E908B41A-6103-9D4D-BE2D-D04CD1484EEE}"/>
              </a:ext>
            </a:extLst>
          </p:cNvPr>
          <p:cNvSpPr>
            <a:spLocks noGrp="1"/>
          </p:cNvSpPr>
          <p:nvPr>
            <p:ph type="sldNum" sz="quarter" idx="12"/>
          </p:nvPr>
        </p:nvSpPr>
        <p:spPr/>
        <p:txBody>
          <a:bodyPr/>
          <a:lstStyle/>
          <a:p>
            <a:fld id="{B8C56D54-80CA-1040-8800-40C19FBCAC37}" type="slidenum">
              <a:rPr lang="en-US" smtClean="0"/>
              <a:t>12</a:t>
            </a:fld>
            <a:endParaRPr lang="en-US"/>
          </a:p>
        </p:txBody>
      </p:sp>
    </p:spTree>
    <p:extLst>
      <p:ext uri="{BB962C8B-B14F-4D97-AF65-F5344CB8AC3E}">
        <p14:creationId xmlns:p14="http://schemas.microsoft.com/office/powerpoint/2010/main" val="11666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9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9715">
                                            <p:txEl>
                                              <p:pRg st="1" end="1"/>
                                            </p:txEl>
                                          </p:spTgt>
                                        </p:tgtEl>
                                        <p:attrNameLst>
                                          <p:attrName>style.visibility</p:attrName>
                                        </p:attrNameLst>
                                      </p:cBhvr>
                                      <p:to>
                                        <p:strVal val="visible"/>
                                      </p:to>
                                    </p:set>
                                  </p:childTnLst>
                                </p:cTn>
                              </p:par>
                            </p:childTnLst>
                          </p:cTn>
                        </p:par>
                        <p:par>
                          <p:cTn id="11" fill="hold">
                            <p:stCondLst>
                              <p:cond delay="0"/>
                            </p:stCondLst>
                            <p:childTnLst>
                              <p:par>
                                <p:cTn id="12" presetID="12" presetClass="entr" presetSubtype="1" fill="hold" nodeType="afterEffect">
                                  <p:stCondLst>
                                    <p:cond delay="0"/>
                                  </p:stCondLst>
                                  <p:childTnLst>
                                    <p:set>
                                      <p:cBhvr>
                                        <p:cTn id="13" dur="1" fill="hold">
                                          <p:stCondLst>
                                            <p:cond delay="0"/>
                                          </p:stCondLst>
                                        </p:cTn>
                                        <p:tgtEl>
                                          <p:spTgt spid="499795"/>
                                        </p:tgtEl>
                                        <p:attrNameLst>
                                          <p:attrName>style.visibility</p:attrName>
                                        </p:attrNameLst>
                                      </p:cBhvr>
                                      <p:to>
                                        <p:strVal val="visible"/>
                                      </p:to>
                                    </p:set>
                                    <p:animEffect transition="in" filter="slide(fromTop)">
                                      <p:cBhvr>
                                        <p:cTn id="14" dur="500"/>
                                        <p:tgtEl>
                                          <p:spTgt spid="499795"/>
                                        </p:tgtEl>
                                      </p:cBhvr>
                                    </p:animEffect>
                                  </p:childTnLst>
                                </p:cTn>
                              </p:par>
                            </p:childTnLst>
                          </p:cTn>
                        </p:par>
                        <p:par>
                          <p:cTn id="15" fill="hold">
                            <p:stCondLst>
                              <p:cond delay="500"/>
                            </p:stCondLst>
                            <p:childTnLst>
                              <p:par>
                                <p:cTn id="16" presetID="17"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ppt_h/2"/>
                                          </p:val>
                                        </p:tav>
                                        <p:tav tm="100000">
                                          <p:val>
                                            <p:strVal val="#ppt_y"/>
                                          </p:val>
                                        </p:tav>
                                      </p:tavLst>
                                    </p:anim>
                                    <p:anim calcmode="lin" valueType="num">
                                      <p:cBhvr>
                                        <p:cTn id="20" dur="500" fill="hold"/>
                                        <p:tgtEl>
                                          <p:spTgt spid="3"/>
                                        </p:tgtEl>
                                        <p:attrNameLst>
                                          <p:attrName>ppt_w</p:attrName>
                                        </p:attrNameLst>
                                      </p:cBhvr>
                                      <p:tavLst>
                                        <p:tav tm="0">
                                          <p:val>
                                            <p:strVal val="#ppt_w"/>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97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lded Corner 43">
            <a:extLst>
              <a:ext uri="{FF2B5EF4-FFF2-40B4-BE49-F238E27FC236}">
                <a16:creationId xmlns:a16="http://schemas.microsoft.com/office/drawing/2014/main" id="{DD96EA7B-78B4-B14C-919C-D29A7B34EB0C}"/>
              </a:ext>
            </a:extLst>
          </p:cNvPr>
          <p:cNvSpPr/>
          <p:nvPr/>
        </p:nvSpPr>
        <p:spPr>
          <a:xfrm>
            <a:off x="1720032" y="1241949"/>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cxnSp>
        <p:nvCxnSpPr>
          <p:cNvPr id="489486" name="AutoShape 14"/>
          <p:cNvCxnSpPr>
            <a:cxnSpLocks noChangeShapeType="1"/>
            <a:stCxn id="489479" idx="0"/>
            <a:endCxn id="489477" idx="0"/>
          </p:cNvCxnSpPr>
          <p:nvPr/>
        </p:nvCxnSpPr>
        <p:spPr bwMode="auto">
          <a:xfrm>
            <a:off x="3581400" y="5000012"/>
            <a:ext cx="447675" cy="1066800"/>
          </a:xfrm>
          <a:prstGeom prst="straightConnector1">
            <a:avLst/>
          </a:prstGeom>
          <a:noFill/>
          <a:ln w="38100">
            <a:solidFill>
              <a:schemeClr val="tx1"/>
            </a:solidFill>
            <a:round/>
            <a:headEnd/>
            <a:tailEnd type="stealth" w="med" len="med"/>
          </a:ln>
          <a:effectLst/>
        </p:spPr>
      </p:cxnSp>
      <p:cxnSp>
        <p:nvCxnSpPr>
          <p:cNvPr id="489498" name="AutoShape 26"/>
          <p:cNvCxnSpPr>
            <a:cxnSpLocks noChangeShapeType="1"/>
            <a:stCxn id="489492" idx="0"/>
            <a:endCxn id="489496" idx="0"/>
          </p:cNvCxnSpPr>
          <p:nvPr/>
        </p:nvCxnSpPr>
        <p:spPr bwMode="auto">
          <a:xfrm flipH="1">
            <a:off x="5029200" y="2866412"/>
            <a:ext cx="1981200" cy="1066800"/>
          </a:xfrm>
          <a:prstGeom prst="straightConnector1">
            <a:avLst/>
          </a:prstGeom>
          <a:noFill/>
          <a:ln w="38100">
            <a:solidFill>
              <a:schemeClr val="tx1"/>
            </a:solidFill>
            <a:round/>
            <a:headEnd/>
            <a:tailEnd type="stealth" w="med" len="med"/>
          </a:ln>
          <a:effectLst/>
        </p:spPr>
      </p:cxnSp>
      <p:cxnSp>
        <p:nvCxnSpPr>
          <p:cNvPr id="489503" name="AutoShape 31"/>
          <p:cNvCxnSpPr>
            <a:cxnSpLocks noChangeShapeType="1"/>
            <a:stCxn id="489492" idx="0"/>
            <a:endCxn id="489501" idx="0"/>
          </p:cNvCxnSpPr>
          <p:nvPr/>
        </p:nvCxnSpPr>
        <p:spPr bwMode="auto">
          <a:xfrm>
            <a:off x="7010400" y="2866412"/>
            <a:ext cx="762000" cy="1084263"/>
          </a:xfrm>
          <a:prstGeom prst="straightConnector1">
            <a:avLst/>
          </a:prstGeom>
          <a:noFill/>
          <a:ln w="38100">
            <a:solidFill>
              <a:schemeClr val="tx1"/>
            </a:solidFill>
            <a:round/>
            <a:headEnd/>
            <a:tailEnd type="stealth" w="med" len="med"/>
          </a:ln>
          <a:effectLst/>
        </p:spPr>
      </p:cxnSp>
      <p:cxnSp>
        <p:nvCxnSpPr>
          <p:cNvPr id="489504" name="AutoShape 32"/>
          <p:cNvCxnSpPr>
            <a:cxnSpLocks noChangeShapeType="1"/>
            <a:stCxn id="489496" idx="0"/>
            <a:endCxn id="489479" idx="0"/>
          </p:cNvCxnSpPr>
          <p:nvPr/>
        </p:nvCxnSpPr>
        <p:spPr bwMode="auto">
          <a:xfrm flipH="1">
            <a:off x="3581400" y="3933212"/>
            <a:ext cx="1447800" cy="1066800"/>
          </a:xfrm>
          <a:prstGeom prst="straightConnector1">
            <a:avLst/>
          </a:prstGeom>
          <a:noFill/>
          <a:ln w="38100">
            <a:solidFill>
              <a:schemeClr val="tx1"/>
            </a:solidFill>
            <a:round/>
            <a:headEnd/>
            <a:tailEnd type="stealth" w="med" len="med"/>
          </a:ln>
          <a:effectLst/>
        </p:spPr>
      </p:cxnSp>
      <p:sp>
        <p:nvSpPr>
          <p:cNvPr id="489505" name="Rectangle 33"/>
          <p:cNvSpPr>
            <a:spLocks noGrp="1" noChangeArrowheads="1"/>
          </p:cNvSpPr>
          <p:nvPr>
            <p:ph type="title"/>
          </p:nvPr>
        </p:nvSpPr>
        <p:spPr/>
        <p:txBody>
          <a:bodyPr/>
          <a:lstStyle/>
          <a:p>
            <a:r>
              <a:rPr lang="en-US" dirty="0"/>
              <a:t>Syncs</a:t>
            </a:r>
          </a:p>
        </p:txBody>
      </p:sp>
      <p:cxnSp>
        <p:nvCxnSpPr>
          <p:cNvPr id="489512" name="AutoShape 40"/>
          <p:cNvCxnSpPr>
            <a:cxnSpLocks noChangeShapeType="1"/>
            <a:endCxn id="489475" idx="0"/>
          </p:cNvCxnSpPr>
          <p:nvPr/>
        </p:nvCxnSpPr>
        <p:spPr bwMode="auto">
          <a:xfrm flipH="1">
            <a:off x="6896100" y="3933214"/>
            <a:ext cx="876302" cy="1066798"/>
          </a:xfrm>
          <a:prstGeom prst="straightConnector1">
            <a:avLst/>
          </a:prstGeom>
          <a:noFill/>
          <a:ln w="38100">
            <a:solidFill>
              <a:schemeClr val="tx1"/>
            </a:solidFill>
            <a:round/>
            <a:headEnd/>
            <a:tailEnd type="stealth" w="med" len="med"/>
          </a:ln>
          <a:effectLst/>
        </p:spPr>
      </p:cxnSp>
      <p:sp>
        <p:nvSpPr>
          <p:cNvPr id="489527" name="Text Box 55"/>
          <p:cNvSpPr txBox="1">
            <a:spLocks noChangeArrowheads="1"/>
          </p:cNvSpPr>
          <p:nvPr/>
        </p:nvSpPr>
        <p:spPr bwMode="auto">
          <a:xfrm>
            <a:off x="6693064" y="1644377"/>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489475" name="AutoShape 3"/>
          <p:cNvSpPr>
            <a:spLocks noChangeArrowheads="1"/>
          </p:cNvSpPr>
          <p:nvPr/>
        </p:nvSpPr>
        <p:spPr bwMode="auto">
          <a:xfrm>
            <a:off x="6477000" y="5000012"/>
            <a:ext cx="8382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77" name="AutoShape 5"/>
          <p:cNvSpPr>
            <a:spLocks noChangeArrowheads="1"/>
          </p:cNvSpPr>
          <p:nvPr/>
        </p:nvSpPr>
        <p:spPr bwMode="auto">
          <a:xfrm>
            <a:off x="3571875" y="6066812"/>
            <a:ext cx="914400" cy="7620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79" name="AutoShape 7"/>
          <p:cNvSpPr>
            <a:spLocks noChangeArrowheads="1"/>
          </p:cNvSpPr>
          <p:nvPr/>
        </p:nvSpPr>
        <p:spPr bwMode="auto">
          <a:xfrm>
            <a:off x="2438400" y="50000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2" name="AutoShape 20"/>
          <p:cNvSpPr>
            <a:spLocks noChangeArrowheads="1"/>
          </p:cNvSpPr>
          <p:nvPr/>
        </p:nvSpPr>
        <p:spPr bwMode="auto">
          <a:xfrm>
            <a:off x="5867400" y="28664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6" name="AutoShape 24"/>
          <p:cNvSpPr>
            <a:spLocks noChangeArrowheads="1"/>
          </p:cNvSpPr>
          <p:nvPr/>
        </p:nvSpPr>
        <p:spPr bwMode="auto">
          <a:xfrm>
            <a:off x="3886200" y="3933212"/>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01" name="AutoShape 29"/>
          <p:cNvSpPr>
            <a:spLocks noChangeArrowheads="1"/>
          </p:cNvSpPr>
          <p:nvPr/>
        </p:nvSpPr>
        <p:spPr bwMode="auto">
          <a:xfrm>
            <a:off x="6629400" y="3950675"/>
            <a:ext cx="2286000" cy="779462"/>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0" name="Text Box 58"/>
          <p:cNvSpPr txBox="1">
            <a:spLocks noChangeArrowheads="1"/>
          </p:cNvSpPr>
          <p:nvPr/>
        </p:nvSpPr>
        <p:spPr bwMode="auto">
          <a:xfrm>
            <a:off x="5867400" y="28664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489531" name="Text Box 59"/>
          <p:cNvSpPr txBox="1">
            <a:spLocks noChangeArrowheads="1"/>
          </p:cNvSpPr>
          <p:nvPr/>
        </p:nvSpPr>
        <p:spPr bwMode="auto">
          <a:xfrm>
            <a:off x="3886200" y="39332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489532" name="Text Box 60"/>
          <p:cNvSpPr txBox="1">
            <a:spLocks noChangeArrowheads="1"/>
          </p:cNvSpPr>
          <p:nvPr/>
        </p:nvSpPr>
        <p:spPr bwMode="auto">
          <a:xfrm>
            <a:off x="2438400" y="50000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3" name="Text Box 61"/>
          <p:cNvSpPr txBox="1">
            <a:spLocks noChangeArrowheads="1"/>
          </p:cNvSpPr>
          <p:nvPr/>
        </p:nvSpPr>
        <p:spPr bwMode="auto">
          <a:xfrm>
            <a:off x="6629400" y="3950675"/>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6" name="Text Box 64"/>
          <p:cNvSpPr txBox="1">
            <a:spLocks noChangeArrowheads="1"/>
          </p:cNvSpPr>
          <p:nvPr/>
        </p:nvSpPr>
        <p:spPr bwMode="auto">
          <a:xfrm>
            <a:off x="6477000" y="50000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489538" name="Text Box 66"/>
          <p:cNvSpPr txBox="1">
            <a:spLocks noChangeArrowheads="1"/>
          </p:cNvSpPr>
          <p:nvPr/>
        </p:nvSpPr>
        <p:spPr bwMode="auto">
          <a:xfrm>
            <a:off x="3571875" y="60668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0</a:t>
            </a:r>
          </a:p>
        </p:txBody>
      </p:sp>
      <p:sp>
        <p:nvSpPr>
          <p:cNvPr id="31" name="Oval 2">
            <a:extLst>
              <a:ext uri="{FF2B5EF4-FFF2-40B4-BE49-F238E27FC236}">
                <a16:creationId xmlns:a16="http://schemas.microsoft.com/office/drawing/2014/main" id="{B9D0C162-FFFD-3244-BD42-3F06CD082CEB}"/>
              </a:ext>
            </a:extLst>
          </p:cNvPr>
          <p:cNvSpPr>
            <a:spLocks noChangeArrowheads="1"/>
          </p:cNvSpPr>
          <p:nvPr/>
        </p:nvSpPr>
        <p:spPr bwMode="auto">
          <a:xfrm>
            <a:off x="3759284" y="6172904"/>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grpSp>
        <p:nvGrpSpPr>
          <p:cNvPr id="32" name="Group 31">
            <a:extLst>
              <a:ext uri="{FF2B5EF4-FFF2-40B4-BE49-F238E27FC236}">
                <a16:creationId xmlns:a16="http://schemas.microsoft.com/office/drawing/2014/main" id="{311BF948-8E50-7545-9323-21165F75E659}"/>
              </a:ext>
            </a:extLst>
          </p:cNvPr>
          <p:cNvGrpSpPr/>
          <p:nvPr/>
        </p:nvGrpSpPr>
        <p:grpSpPr>
          <a:xfrm>
            <a:off x="76200" y="1527631"/>
            <a:ext cx="1629109" cy="461665"/>
            <a:chOff x="76200" y="873947"/>
            <a:chExt cx="1629109" cy="461665"/>
          </a:xfrm>
        </p:grpSpPr>
        <p:sp>
          <p:nvSpPr>
            <p:cNvPr id="33" name="TextBox 32">
              <a:extLst>
                <a:ext uri="{FF2B5EF4-FFF2-40B4-BE49-F238E27FC236}">
                  <a16:creationId xmlns:a16="http://schemas.microsoft.com/office/drawing/2014/main" id="{AAB3251B-4498-3A41-BE1B-843E6AA1167B}"/>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P1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4" name="Straight Arrow Connector 33">
              <a:extLst>
                <a:ext uri="{FF2B5EF4-FFF2-40B4-BE49-F238E27FC236}">
                  <a16:creationId xmlns:a16="http://schemas.microsoft.com/office/drawing/2014/main" id="{1215767E-4111-DB45-BF55-4E76BBC40890}"/>
                </a:ext>
              </a:extLst>
            </p:cNvPr>
            <p:cNvCxnSpPr>
              <a:cxnSpLocks/>
              <a:stCxn id="33"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Oval 2">
            <a:extLst>
              <a:ext uri="{FF2B5EF4-FFF2-40B4-BE49-F238E27FC236}">
                <a16:creationId xmlns:a16="http://schemas.microsoft.com/office/drawing/2014/main" id="{CD40D9CC-CF6E-2B4C-8DC0-96494942980A}"/>
              </a:ext>
            </a:extLst>
          </p:cNvPr>
          <p:cNvSpPr>
            <a:spLocks noChangeArrowheads="1"/>
          </p:cNvSpPr>
          <p:nvPr/>
        </p:nvSpPr>
        <p:spPr bwMode="auto">
          <a:xfrm>
            <a:off x="6624637" y="5113357"/>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grpSp>
        <p:nvGrpSpPr>
          <p:cNvPr id="36" name="Group 35">
            <a:extLst>
              <a:ext uri="{FF2B5EF4-FFF2-40B4-BE49-F238E27FC236}">
                <a16:creationId xmlns:a16="http://schemas.microsoft.com/office/drawing/2014/main" id="{4E1BB070-7395-9542-8514-29FF563D1142}"/>
              </a:ext>
            </a:extLst>
          </p:cNvPr>
          <p:cNvGrpSpPr/>
          <p:nvPr/>
        </p:nvGrpSpPr>
        <p:grpSpPr>
          <a:xfrm>
            <a:off x="61728" y="1156887"/>
            <a:ext cx="1629109" cy="461665"/>
            <a:chOff x="76200" y="873947"/>
            <a:chExt cx="1629109" cy="461665"/>
          </a:xfrm>
        </p:grpSpPr>
        <p:sp>
          <p:nvSpPr>
            <p:cNvPr id="37" name="TextBox 36">
              <a:extLst>
                <a:ext uri="{FF2B5EF4-FFF2-40B4-BE49-F238E27FC236}">
                  <a16:creationId xmlns:a16="http://schemas.microsoft.com/office/drawing/2014/main" id="{9214272D-9DAE-7345-AC75-192623493FAC}"/>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P2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38" name="Straight Arrow Connector 37">
              <a:extLst>
                <a:ext uri="{FF2B5EF4-FFF2-40B4-BE49-F238E27FC236}">
                  <a16:creationId xmlns:a16="http://schemas.microsoft.com/office/drawing/2014/main" id="{728A3A61-3496-7F43-9A8C-C36F646C2038}"/>
                </a:ext>
              </a:extLst>
            </p:cNvPr>
            <p:cNvCxnSpPr>
              <a:cxnSpLocks/>
              <a:stCxn id="37"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Oval 2">
            <a:extLst>
              <a:ext uri="{FF2B5EF4-FFF2-40B4-BE49-F238E27FC236}">
                <a16:creationId xmlns:a16="http://schemas.microsoft.com/office/drawing/2014/main" id="{7F321E41-281B-E946-B079-FD45CCE91B0A}"/>
              </a:ext>
            </a:extLst>
          </p:cNvPr>
          <p:cNvSpPr>
            <a:spLocks noChangeArrowheads="1"/>
          </p:cNvSpPr>
          <p:nvPr/>
        </p:nvSpPr>
        <p:spPr bwMode="auto">
          <a:xfrm>
            <a:off x="5372100" y="4046557"/>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grpSp>
        <p:nvGrpSpPr>
          <p:cNvPr id="40" name="Group 39">
            <a:extLst>
              <a:ext uri="{FF2B5EF4-FFF2-40B4-BE49-F238E27FC236}">
                <a16:creationId xmlns:a16="http://schemas.microsoft.com/office/drawing/2014/main" id="{F5C27588-A445-724A-896B-711CD56A2073}"/>
              </a:ext>
            </a:extLst>
          </p:cNvPr>
          <p:cNvGrpSpPr/>
          <p:nvPr/>
        </p:nvGrpSpPr>
        <p:grpSpPr>
          <a:xfrm>
            <a:off x="61728" y="3004582"/>
            <a:ext cx="1629109" cy="461665"/>
            <a:chOff x="76200" y="873947"/>
            <a:chExt cx="1629109" cy="461665"/>
          </a:xfrm>
        </p:grpSpPr>
        <p:sp>
          <p:nvSpPr>
            <p:cNvPr id="41" name="TextBox 40">
              <a:extLst>
                <a:ext uri="{FF2B5EF4-FFF2-40B4-BE49-F238E27FC236}">
                  <a16:creationId xmlns:a16="http://schemas.microsoft.com/office/drawing/2014/main" id="{5B067E1B-F36B-EC40-BEC3-9CBFB304687E}"/>
                </a:ext>
              </a:extLst>
            </p:cNvPr>
            <p:cNvSpPr txBox="1"/>
            <p:nvPr/>
          </p:nvSpPr>
          <p:spPr>
            <a:xfrm>
              <a:off x="76200" y="873947"/>
              <a:ext cx="1326004" cy="461665"/>
            </a:xfrm>
            <a:prstGeom prst="rect">
              <a:avLst/>
            </a:prstGeom>
            <a:noFill/>
          </p:spPr>
          <p:txBody>
            <a:bodyPr wrap="none" rtlCol="0">
              <a:spAutoFit/>
            </a:bodyPr>
            <a:lstStyle/>
            <a:p>
              <a:r>
                <a:rPr lang="en-US" sz="2400" dirty="0">
                  <a:latin typeface="+mn-lt"/>
                </a:rPr>
                <a:t>P3 </a:t>
              </a:r>
              <a:r>
                <a:rPr lang="en-US" sz="2400" dirty="0">
                  <a:solidFill>
                    <a:srgbClr val="77351E"/>
                  </a:solidFill>
                  <a:latin typeface="Consolas" panose="020B0609020204030204" pitchFamily="49" charset="0"/>
                  <a:cs typeface="Consolas" panose="020B0609020204030204" pitchFamily="49" charset="0"/>
                </a:rPr>
                <a:t>%rip</a:t>
              </a:r>
            </a:p>
          </p:txBody>
        </p:sp>
        <p:cxnSp>
          <p:nvCxnSpPr>
            <p:cNvPr id="42" name="Straight Arrow Connector 41">
              <a:extLst>
                <a:ext uri="{FF2B5EF4-FFF2-40B4-BE49-F238E27FC236}">
                  <a16:creationId xmlns:a16="http://schemas.microsoft.com/office/drawing/2014/main" id="{1E0A7AB8-9CFA-7E46-9309-7CE4DC68650C}"/>
                </a:ext>
              </a:extLst>
            </p:cNvPr>
            <p:cNvCxnSpPr>
              <a:cxnSpLocks/>
              <a:stCxn id="41" idx="3"/>
            </p:cNvCxnSpPr>
            <p:nvPr/>
          </p:nvCxnSpPr>
          <p:spPr>
            <a:xfrm>
              <a:off x="1402204" y="1104780"/>
              <a:ext cx="3031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AutoShape 23">
            <a:extLst>
              <a:ext uri="{FF2B5EF4-FFF2-40B4-BE49-F238E27FC236}">
                <a16:creationId xmlns:a16="http://schemas.microsoft.com/office/drawing/2014/main" id="{DA66F141-249A-544E-A176-78EE1CD01CF8}"/>
              </a:ext>
            </a:extLst>
          </p:cNvPr>
          <p:cNvSpPr>
            <a:spLocks noChangeArrowheads="1"/>
          </p:cNvSpPr>
          <p:nvPr/>
        </p:nvSpPr>
        <p:spPr bwMode="auto">
          <a:xfrm>
            <a:off x="3816351" y="2628794"/>
            <a:ext cx="1822485" cy="832116"/>
          </a:xfrm>
          <a:prstGeom prst="wedgeRoundRectCallout">
            <a:avLst>
              <a:gd name="adj1" fmla="val 43523"/>
              <a:gd name="adj2" fmla="val 127465"/>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mn-lt"/>
                <a:ea typeface="Arial Unicode MS" pitchFamily="34" charset="-128"/>
                <a:cs typeface="Arial Unicode MS" pitchFamily="34" charset="-128"/>
              </a:rPr>
              <a:t>Sync?</a:t>
            </a:r>
          </a:p>
        </p:txBody>
      </p:sp>
      <p:sp>
        <p:nvSpPr>
          <p:cNvPr id="43" name="AutoShape 23">
            <a:extLst>
              <a:ext uri="{FF2B5EF4-FFF2-40B4-BE49-F238E27FC236}">
                <a16:creationId xmlns:a16="http://schemas.microsoft.com/office/drawing/2014/main" id="{B9AABB0E-6F14-5F48-A7B7-4D2FB9906038}"/>
              </a:ext>
            </a:extLst>
          </p:cNvPr>
          <p:cNvSpPr>
            <a:spLocks noChangeArrowheads="1"/>
          </p:cNvSpPr>
          <p:nvPr/>
        </p:nvSpPr>
        <p:spPr bwMode="auto">
          <a:xfrm>
            <a:off x="3811558" y="2623045"/>
            <a:ext cx="1822485" cy="832116"/>
          </a:xfrm>
          <a:prstGeom prst="wedgeRoundRectCallout">
            <a:avLst>
              <a:gd name="adj1" fmla="val 43523"/>
              <a:gd name="adj2" fmla="val 127465"/>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Helvetica" pitchFamily="2" charset="0"/>
                <a:ea typeface="Arial Unicode MS" pitchFamily="34" charset="-128"/>
                <a:cs typeface="Arial Unicode MS" pitchFamily="34" charset="-128"/>
              </a:rPr>
              <a:t>Can’t sync</a:t>
            </a:r>
            <a:br>
              <a:rPr lang="en-GB" sz="2400" b="1" dirty="0">
                <a:solidFill>
                  <a:srgbClr val="FF6600"/>
                </a:solidFill>
                <a:latin typeface="Helvetica" pitchFamily="2" charset="0"/>
                <a:ea typeface="Arial Unicode MS" pitchFamily="34" charset="-128"/>
                <a:cs typeface="Arial Unicode MS" pitchFamily="34" charset="-128"/>
              </a:rPr>
            </a:br>
            <a:r>
              <a:rPr lang="en-GB" sz="2400" b="1" dirty="0">
                <a:solidFill>
                  <a:srgbClr val="FF6600"/>
                </a:solidFill>
                <a:latin typeface="Helvetica" pitchFamily="2" charset="0"/>
                <a:ea typeface="Arial Unicode MS" pitchFamily="34" charset="-128"/>
                <a:cs typeface="Arial Unicode MS" pitchFamily="34" charset="-128"/>
              </a:rPr>
              <a:t>yet!</a:t>
            </a:r>
          </a:p>
        </p:txBody>
      </p:sp>
      <p:sp>
        <p:nvSpPr>
          <p:cNvPr id="2" name="Slide Number Placeholder 1">
            <a:extLst>
              <a:ext uri="{FF2B5EF4-FFF2-40B4-BE49-F238E27FC236}">
                <a16:creationId xmlns:a16="http://schemas.microsoft.com/office/drawing/2014/main" id="{1A828366-792F-C94E-8229-63746022442E}"/>
              </a:ext>
            </a:extLst>
          </p:cNvPr>
          <p:cNvSpPr>
            <a:spLocks noGrp="1"/>
          </p:cNvSpPr>
          <p:nvPr>
            <p:ph type="sldNum" sz="quarter" idx="12"/>
          </p:nvPr>
        </p:nvSpPr>
        <p:spPr/>
        <p:txBody>
          <a:bodyPr/>
          <a:lstStyle/>
          <a:p>
            <a:fld id="{B8C56D54-80CA-1040-8800-40C19FBCAC37}" type="slidenum">
              <a:rPr lang="en-US" smtClean="0"/>
              <a:t>120</a:t>
            </a:fld>
            <a:endParaRPr lang="en-US"/>
          </a:p>
        </p:txBody>
      </p:sp>
    </p:spTree>
    <p:extLst>
      <p:ext uri="{BB962C8B-B14F-4D97-AF65-F5344CB8AC3E}">
        <p14:creationId xmlns:p14="http://schemas.microsoft.com/office/powerpoint/2010/main" val="216192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repeatCount="2000" fill="hold" grpId="0" nodeType="clickEffect">
                                  <p:stCondLst>
                                    <p:cond delay="0"/>
                                  </p:stCondLst>
                                  <p:childTnLst>
                                    <p:animRot by="120000">
                                      <p:cBhvr>
                                        <p:cTn id="10" dur="100" fill="hold">
                                          <p:stCondLst>
                                            <p:cond delay="0"/>
                                          </p:stCondLst>
                                        </p:cTn>
                                        <p:tgtEl>
                                          <p:spTgt spid="489479"/>
                                        </p:tgtEl>
                                        <p:attrNameLst>
                                          <p:attrName>r</p:attrName>
                                        </p:attrNameLst>
                                      </p:cBhvr>
                                    </p:animRot>
                                    <p:animRot by="-240000">
                                      <p:cBhvr>
                                        <p:cTn id="11" dur="200" fill="hold">
                                          <p:stCondLst>
                                            <p:cond delay="200"/>
                                          </p:stCondLst>
                                        </p:cTn>
                                        <p:tgtEl>
                                          <p:spTgt spid="489479"/>
                                        </p:tgtEl>
                                        <p:attrNameLst>
                                          <p:attrName>r</p:attrName>
                                        </p:attrNameLst>
                                      </p:cBhvr>
                                    </p:animRot>
                                    <p:animRot by="240000">
                                      <p:cBhvr>
                                        <p:cTn id="12" dur="200" fill="hold">
                                          <p:stCondLst>
                                            <p:cond delay="400"/>
                                          </p:stCondLst>
                                        </p:cTn>
                                        <p:tgtEl>
                                          <p:spTgt spid="489479"/>
                                        </p:tgtEl>
                                        <p:attrNameLst>
                                          <p:attrName>r</p:attrName>
                                        </p:attrNameLst>
                                      </p:cBhvr>
                                    </p:animRot>
                                    <p:animRot by="-240000">
                                      <p:cBhvr>
                                        <p:cTn id="13" dur="200" fill="hold">
                                          <p:stCondLst>
                                            <p:cond delay="600"/>
                                          </p:stCondLst>
                                        </p:cTn>
                                        <p:tgtEl>
                                          <p:spTgt spid="489479"/>
                                        </p:tgtEl>
                                        <p:attrNameLst>
                                          <p:attrName>r</p:attrName>
                                        </p:attrNameLst>
                                      </p:cBhvr>
                                    </p:animRot>
                                    <p:animRot by="120000">
                                      <p:cBhvr>
                                        <p:cTn id="14" dur="200" fill="hold">
                                          <p:stCondLst>
                                            <p:cond delay="800"/>
                                          </p:stCondLst>
                                        </p:cTn>
                                        <p:tgtEl>
                                          <p:spTgt spid="489479"/>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childTnLst>
                          </p:cTn>
                        </p:par>
                        <p:par>
                          <p:cTn id="25" fill="hold">
                            <p:stCondLst>
                              <p:cond delay="0"/>
                            </p:stCondLst>
                            <p:childTnLst>
                              <p:par>
                                <p:cTn id="26" presetID="9" presetClass="exit" presetSubtype="0" fill="hold" nodeType="afterEffect">
                                  <p:stCondLst>
                                    <p:cond delay="0"/>
                                  </p:stCondLst>
                                  <p:childTnLst>
                                    <p:animEffect transition="out" filter="dissolve">
                                      <p:cBhvr>
                                        <p:cTn id="27" dur="500"/>
                                        <p:tgtEl>
                                          <p:spTgt spid="40"/>
                                        </p:tgtEl>
                                      </p:cBhvr>
                                    </p:animEffect>
                                    <p:set>
                                      <p:cBhvr>
                                        <p:cTn id="28" dur="1" fill="hold">
                                          <p:stCondLst>
                                            <p:cond delay="499"/>
                                          </p:stCondLst>
                                        </p:cTn>
                                        <p:tgtEl>
                                          <p:spTgt spid="40"/>
                                        </p:tgtEl>
                                        <p:attrNameLst>
                                          <p:attrName>style.visibility</p:attrName>
                                        </p:attrNameLst>
                                      </p:cBhvr>
                                      <p:to>
                                        <p:strVal val="hidden"/>
                                      </p:to>
                                    </p:set>
                                  </p:childTnLst>
                                </p:cTn>
                              </p:par>
                            </p:childTnLst>
                          </p:cTn>
                        </p:par>
                        <p:par>
                          <p:cTn id="29" fill="hold">
                            <p:stCondLst>
                              <p:cond delay="500"/>
                            </p:stCondLst>
                            <p:childTnLst>
                              <p:par>
                                <p:cTn id="30" presetID="15" presetClass="exit" presetSubtype="0" fill="hold" grpId="0" nodeType="afterEffect">
                                  <p:stCondLst>
                                    <p:cond delay="0"/>
                                  </p:stCondLst>
                                  <p:childTnLst>
                                    <p:anim calcmode="lin" valueType="num">
                                      <p:cBhvr>
                                        <p:cTn id="31" dur="1000"/>
                                        <p:tgtEl>
                                          <p:spTgt spid="39"/>
                                        </p:tgtEl>
                                        <p:attrNameLst>
                                          <p:attrName>ppt_w</p:attrName>
                                        </p:attrNameLst>
                                      </p:cBhvr>
                                      <p:tavLst>
                                        <p:tav tm="0">
                                          <p:val>
                                            <p:strVal val="ppt_w"/>
                                          </p:val>
                                        </p:tav>
                                        <p:tav tm="100000">
                                          <p:val>
                                            <p:fltVal val="0"/>
                                          </p:val>
                                        </p:tav>
                                      </p:tavLst>
                                    </p:anim>
                                    <p:anim calcmode="lin" valueType="num">
                                      <p:cBhvr>
                                        <p:cTn id="32" dur="1000"/>
                                        <p:tgtEl>
                                          <p:spTgt spid="39"/>
                                        </p:tgtEl>
                                        <p:attrNameLst>
                                          <p:attrName>ppt_h</p:attrName>
                                        </p:attrNameLst>
                                      </p:cBhvr>
                                      <p:tavLst>
                                        <p:tav tm="0">
                                          <p:val>
                                            <p:strVal val="ppt_h"/>
                                          </p:val>
                                        </p:tav>
                                        <p:tav tm="100000">
                                          <p:val>
                                            <p:fltVal val="0"/>
                                          </p:val>
                                        </p:tav>
                                      </p:tavLst>
                                    </p:anim>
                                    <p:anim calcmode="lin" valueType="num">
                                      <p:cBhvr>
                                        <p:cTn id="33" dur="1000"/>
                                        <p:tgtEl>
                                          <p:spTgt spid="39"/>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4" dur="1000"/>
                                        <p:tgtEl>
                                          <p:spTgt spid="39"/>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5"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9" grpId="0" animBg="1"/>
      <p:bldP spid="39" grpId="0" animBg="1"/>
      <p:bldP spid="55" grpId="0" animBg="1"/>
      <p:bldP spid="55" grpId="1" animBg="1"/>
      <p:bldP spid="43" grpId="0" animBg="1"/>
      <p:bldP spid="43" grpId="1" animBg="1"/>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 name="Rectangle 302">
            <a:extLst>
              <a:ext uri="{FF2B5EF4-FFF2-40B4-BE49-F238E27FC236}">
                <a16:creationId xmlns:a16="http://schemas.microsoft.com/office/drawing/2014/main" id="{AB646EA9-2212-D646-B77C-C1304B479AA1}"/>
              </a:ext>
            </a:extLst>
          </p:cNvPr>
          <p:cNvSpPr/>
          <p:nvPr/>
        </p:nvSpPr>
        <p:spPr>
          <a:xfrm>
            <a:off x="5125040" y="1380797"/>
            <a:ext cx="2190982" cy="274320"/>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304" name="Rectangle 303">
            <a:extLst>
              <a:ext uri="{FF2B5EF4-FFF2-40B4-BE49-F238E27FC236}">
                <a16:creationId xmlns:a16="http://schemas.microsoft.com/office/drawing/2014/main" id="{9AB4469B-7DBA-184B-B012-234D4ABBA2B4}"/>
              </a:ext>
            </a:extLst>
          </p:cNvPr>
          <p:cNvSpPr/>
          <p:nvPr/>
        </p:nvSpPr>
        <p:spPr>
          <a:xfrm>
            <a:off x="5125040" y="1676740"/>
            <a:ext cx="2190982" cy="274320"/>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305" name="Rectangle 304">
            <a:extLst>
              <a:ext uri="{FF2B5EF4-FFF2-40B4-BE49-F238E27FC236}">
                <a16:creationId xmlns:a16="http://schemas.microsoft.com/office/drawing/2014/main" id="{51232507-5EBC-3041-B1D0-DBE49888B96B}"/>
              </a:ext>
            </a:extLst>
          </p:cNvPr>
          <p:cNvSpPr/>
          <p:nvPr/>
        </p:nvSpPr>
        <p:spPr>
          <a:xfrm>
            <a:off x="5125040" y="2589836"/>
            <a:ext cx="2190982" cy="274320"/>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62" name="Folded Corner 61">
            <a:extLst>
              <a:ext uri="{FF2B5EF4-FFF2-40B4-BE49-F238E27FC236}">
                <a16:creationId xmlns:a16="http://schemas.microsoft.com/office/drawing/2014/main" id="{FC5C490E-C946-3647-817E-27021E7804E7}"/>
              </a:ext>
            </a:extLst>
          </p:cNvPr>
          <p:cNvSpPr/>
          <p:nvPr/>
        </p:nvSpPr>
        <p:spPr>
          <a:xfrm>
            <a:off x="5125041" y="1218520"/>
            <a:ext cx="4222398"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sp>
        <p:nvSpPr>
          <p:cNvPr id="282" name="Rounded Rectangle 281">
            <a:extLst>
              <a:ext uri="{FF2B5EF4-FFF2-40B4-BE49-F238E27FC236}">
                <a16:creationId xmlns:a16="http://schemas.microsoft.com/office/drawing/2014/main" id="{1EEAD3EE-652D-2344-9941-37D9EB028D98}"/>
              </a:ext>
            </a:extLst>
          </p:cNvPr>
          <p:cNvSpPr/>
          <p:nvPr/>
        </p:nvSpPr>
        <p:spPr>
          <a:xfrm>
            <a:off x="71674" y="4917992"/>
            <a:ext cx="3747240" cy="14313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ounded Rectangle 280">
            <a:extLst>
              <a:ext uri="{FF2B5EF4-FFF2-40B4-BE49-F238E27FC236}">
                <a16:creationId xmlns:a16="http://schemas.microsoft.com/office/drawing/2014/main" id="{4D046D35-B63F-454A-87A4-A34F93D00E08}"/>
              </a:ext>
            </a:extLst>
          </p:cNvPr>
          <p:cNvSpPr/>
          <p:nvPr/>
        </p:nvSpPr>
        <p:spPr>
          <a:xfrm>
            <a:off x="75836" y="3430288"/>
            <a:ext cx="3747240" cy="14313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a:extLst>
              <a:ext uri="{FF2B5EF4-FFF2-40B4-BE49-F238E27FC236}">
                <a16:creationId xmlns:a16="http://schemas.microsoft.com/office/drawing/2014/main" id="{83103B78-0CA9-E44E-8F99-7CAD2A4C3E97}"/>
              </a:ext>
            </a:extLst>
          </p:cNvPr>
          <p:cNvSpPr/>
          <p:nvPr/>
        </p:nvSpPr>
        <p:spPr>
          <a:xfrm>
            <a:off x="75836" y="1764471"/>
            <a:ext cx="3747240" cy="1637379"/>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505" name="Rectangle 33"/>
          <p:cNvSpPr>
            <a:spLocks noGrp="1" noChangeArrowheads="1"/>
          </p:cNvSpPr>
          <p:nvPr>
            <p:ph type="title"/>
          </p:nvPr>
        </p:nvSpPr>
        <p:spPr/>
        <p:txBody>
          <a:bodyPr/>
          <a:lstStyle/>
          <a:p>
            <a:r>
              <a:rPr lang="en-US" dirty="0"/>
              <a:t>Putting Everything Together</a:t>
            </a:r>
          </a:p>
        </p:txBody>
      </p:sp>
      <p:sp>
        <p:nvSpPr>
          <p:cNvPr id="66" name="Oval 2">
            <a:extLst>
              <a:ext uri="{FF2B5EF4-FFF2-40B4-BE49-F238E27FC236}">
                <a16:creationId xmlns:a16="http://schemas.microsoft.com/office/drawing/2014/main" id="{05F8F7E0-D23B-3040-A83A-C92F5A94730D}"/>
              </a:ext>
            </a:extLst>
          </p:cNvPr>
          <p:cNvSpPr>
            <a:spLocks noChangeAspect="1" noChangeArrowheads="1"/>
          </p:cNvSpPr>
          <p:nvPr/>
        </p:nvSpPr>
        <p:spPr bwMode="auto">
          <a:xfrm>
            <a:off x="3025297" y="1918364"/>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9" name="Oval 2">
            <a:extLst>
              <a:ext uri="{FF2B5EF4-FFF2-40B4-BE49-F238E27FC236}">
                <a16:creationId xmlns:a16="http://schemas.microsoft.com/office/drawing/2014/main" id="{82082AAF-B098-6243-B6A6-67B938E94CD0}"/>
              </a:ext>
            </a:extLst>
          </p:cNvPr>
          <p:cNvSpPr>
            <a:spLocks noChangeAspect="1" noChangeArrowheads="1"/>
          </p:cNvSpPr>
          <p:nvPr/>
        </p:nvSpPr>
        <p:spPr bwMode="auto">
          <a:xfrm>
            <a:off x="3033291" y="349963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70" name="Oval 2">
            <a:extLst>
              <a:ext uri="{FF2B5EF4-FFF2-40B4-BE49-F238E27FC236}">
                <a16:creationId xmlns:a16="http://schemas.microsoft.com/office/drawing/2014/main" id="{1D76D7E2-F305-114A-995F-5CF34D3616B1}"/>
              </a:ext>
            </a:extLst>
          </p:cNvPr>
          <p:cNvSpPr>
            <a:spLocks noChangeAspect="1" noChangeArrowheads="1"/>
          </p:cNvSpPr>
          <p:nvPr/>
        </p:nvSpPr>
        <p:spPr bwMode="auto">
          <a:xfrm>
            <a:off x="3034846" y="4985404"/>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cxnSp>
        <p:nvCxnSpPr>
          <p:cNvPr id="20" name="Curved Connector 19">
            <a:extLst>
              <a:ext uri="{FF2B5EF4-FFF2-40B4-BE49-F238E27FC236}">
                <a16:creationId xmlns:a16="http://schemas.microsoft.com/office/drawing/2014/main" id="{1F07E613-D0DC-BA45-8BF2-0311FE5904C6}"/>
              </a:ext>
            </a:extLst>
          </p:cNvPr>
          <p:cNvCxnSpPr>
            <a:cxnSpLocks/>
            <a:stCxn id="116" idx="3"/>
            <a:endCxn id="229" idx="1"/>
          </p:cNvCxnSpPr>
          <p:nvPr/>
        </p:nvCxnSpPr>
        <p:spPr>
          <a:xfrm>
            <a:off x="3720723" y="2758077"/>
            <a:ext cx="1808355" cy="3709743"/>
          </a:xfrm>
          <a:prstGeom prst="curvedConnector3">
            <a:avLst>
              <a:gd name="adj1" fmla="val 50000"/>
            </a:avLst>
          </a:prstGeom>
          <a:ln w="41275">
            <a:solidFill>
              <a:srgbClr val="67981A"/>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a:extLst>
              <a:ext uri="{FF2B5EF4-FFF2-40B4-BE49-F238E27FC236}">
                <a16:creationId xmlns:a16="http://schemas.microsoft.com/office/drawing/2014/main" id="{441F3D80-989A-C946-851B-F585ED0B6032}"/>
              </a:ext>
            </a:extLst>
          </p:cNvPr>
          <p:cNvCxnSpPr>
            <a:cxnSpLocks/>
            <a:stCxn id="314" idx="3"/>
            <a:endCxn id="225" idx="1"/>
          </p:cNvCxnSpPr>
          <p:nvPr/>
        </p:nvCxnSpPr>
        <p:spPr>
          <a:xfrm flipV="1">
            <a:off x="3717574" y="5210794"/>
            <a:ext cx="2215095" cy="522204"/>
          </a:xfrm>
          <a:prstGeom prst="curvedConnector3">
            <a:avLst>
              <a:gd name="adj1" fmla="val 50000"/>
            </a:avLst>
          </a:prstGeom>
          <a:ln w="41275">
            <a:solidFill>
              <a:srgbClr val="67981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E7A8EC9-20AE-7140-8D2F-26BF4EA3D750}"/>
              </a:ext>
            </a:extLst>
          </p:cNvPr>
          <p:cNvCxnSpPr>
            <a:cxnSpLocks/>
            <a:stCxn id="199" idx="3"/>
            <a:endCxn id="304" idx="1"/>
          </p:cNvCxnSpPr>
          <p:nvPr/>
        </p:nvCxnSpPr>
        <p:spPr>
          <a:xfrm flipV="1">
            <a:off x="3720723" y="1813900"/>
            <a:ext cx="1404317" cy="1360103"/>
          </a:xfrm>
          <a:prstGeom prst="straightConnector1">
            <a:avLst/>
          </a:prstGeom>
          <a:ln w="41275">
            <a:solidFill>
              <a:srgbClr val="77351E"/>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6A60D42-AFC7-2743-B716-7C5C45F0E7C7}"/>
              </a:ext>
            </a:extLst>
          </p:cNvPr>
          <p:cNvCxnSpPr>
            <a:cxnSpLocks/>
            <a:stCxn id="310" idx="3"/>
            <a:endCxn id="303" idx="1"/>
          </p:cNvCxnSpPr>
          <p:nvPr/>
        </p:nvCxnSpPr>
        <p:spPr>
          <a:xfrm flipV="1">
            <a:off x="3717574" y="1517957"/>
            <a:ext cx="1407466" cy="3112575"/>
          </a:xfrm>
          <a:prstGeom prst="straightConnector1">
            <a:avLst/>
          </a:prstGeom>
          <a:ln w="41275">
            <a:solidFill>
              <a:srgbClr val="77351E"/>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B31167D-4820-E14E-B834-9CDE46C8554E}"/>
              </a:ext>
            </a:extLst>
          </p:cNvPr>
          <p:cNvCxnSpPr>
            <a:cxnSpLocks/>
            <a:stCxn id="315" idx="3"/>
            <a:endCxn id="305" idx="1"/>
          </p:cNvCxnSpPr>
          <p:nvPr/>
        </p:nvCxnSpPr>
        <p:spPr>
          <a:xfrm flipV="1">
            <a:off x="3717574" y="2726996"/>
            <a:ext cx="1407466" cy="3421928"/>
          </a:xfrm>
          <a:prstGeom prst="straightConnector1">
            <a:avLst/>
          </a:prstGeom>
          <a:ln w="41275">
            <a:solidFill>
              <a:srgbClr val="77351E"/>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6C62FAC-3394-9448-8EE8-64C70D83576A}"/>
              </a:ext>
            </a:extLst>
          </p:cNvPr>
          <p:cNvSpPr/>
          <p:nvPr/>
        </p:nvSpPr>
        <p:spPr>
          <a:xfrm>
            <a:off x="990600" y="5812841"/>
            <a:ext cx="1984159" cy="365760"/>
          </a:xfrm>
          <a:prstGeom prst="rect">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77351E"/>
                </a:solidFill>
                <a:latin typeface="Consolas" panose="020B0609020204030204" pitchFamily="49" charset="0"/>
                <a:cs typeface="Consolas" panose="020B0609020204030204" pitchFamily="49" charset="0"/>
              </a:rPr>
              <a:t>%</a:t>
            </a:r>
            <a:r>
              <a:rPr lang="en-US" sz="2000" dirty="0" err="1">
                <a:solidFill>
                  <a:srgbClr val="77351E"/>
                </a:solidFill>
                <a:latin typeface="Consolas" panose="020B0609020204030204" pitchFamily="49" charset="0"/>
                <a:cs typeface="Consolas" panose="020B0609020204030204" pitchFamily="49" charset="0"/>
              </a:rPr>
              <a:t>rbx</a:t>
            </a:r>
            <a:r>
              <a:rPr lang="en-US" sz="2000" dirty="0">
                <a:solidFill>
                  <a:schemeClr val="tx1"/>
                </a:solidFill>
              </a:rPr>
              <a:t>, </a:t>
            </a:r>
            <a:r>
              <a:rPr lang="en-US" sz="2000" dirty="0">
                <a:solidFill>
                  <a:srgbClr val="77351E"/>
                </a:solidFill>
                <a:latin typeface="Consolas" panose="020B0609020204030204" pitchFamily="49" charset="0"/>
                <a:cs typeface="Consolas" panose="020B0609020204030204" pitchFamily="49" charset="0"/>
              </a:rPr>
              <a:t>%r10</a:t>
            </a:r>
            <a:r>
              <a:rPr lang="en-US" sz="2000" dirty="0">
                <a:solidFill>
                  <a:schemeClr val="tx1"/>
                </a:solidFill>
              </a:rPr>
              <a:t>, …</a:t>
            </a:r>
          </a:p>
        </p:txBody>
      </p:sp>
      <p:sp>
        <p:nvSpPr>
          <p:cNvPr id="128" name="Rectangle 127">
            <a:extLst>
              <a:ext uri="{FF2B5EF4-FFF2-40B4-BE49-F238E27FC236}">
                <a16:creationId xmlns:a16="http://schemas.microsoft.com/office/drawing/2014/main" id="{C023E5BB-E8EC-ED40-BDBF-354343A34587}"/>
              </a:ext>
            </a:extLst>
          </p:cNvPr>
          <p:cNvSpPr/>
          <p:nvPr/>
        </p:nvSpPr>
        <p:spPr>
          <a:xfrm>
            <a:off x="990601" y="4300843"/>
            <a:ext cx="1984159" cy="365760"/>
          </a:xfrm>
          <a:prstGeom prst="rect">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77351E"/>
                </a:solidFill>
                <a:latin typeface="Consolas" panose="020B0609020204030204" pitchFamily="49" charset="0"/>
                <a:cs typeface="Consolas" panose="020B0609020204030204" pitchFamily="49" charset="0"/>
              </a:rPr>
              <a:t>%</a:t>
            </a:r>
            <a:r>
              <a:rPr lang="en-US" sz="2000" dirty="0" err="1">
                <a:solidFill>
                  <a:srgbClr val="77351E"/>
                </a:solidFill>
                <a:latin typeface="Consolas" panose="020B0609020204030204" pitchFamily="49" charset="0"/>
                <a:cs typeface="Consolas" panose="020B0609020204030204" pitchFamily="49" charset="0"/>
              </a:rPr>
              <a:t>rbx</a:t>
            </a:r>
            <a:r>
              <a:rPr lang="en-US" sz="2000" dirty="0">
                <a:solidFill>
                  <a:schemeClr val="tx1"/>
                </a:solidFill>
              </a:rPr>
              <a:t>, </a:t>
            </a:r>
            <a:r>
              <a:rPr lang="en-US" sz="2000" dirty="0">
                <a:solidFill>
                  <a:srgbClr val="77351E"/>
                </a:solidFill>
                <a:latin typeface="Consolas" panose="020B0609020204030204" pitchFamily="49" charset="0"/>
                <a:cs typeface="Consolas" panose="020B0609020204030204" pitchFamily="49" charset="0"/>
              </a:rPr>
              <a:t>%r10</a:t>
            </a:r>
            <a:r>
              <a:rPr lang="en-US" sz="2000" dirty="0">
                <a:solidFill>
                  <a:schemeClr val="tx1"/>
                </a:solidFill>
              </a:rPr>
              <a:t>, …</a:t>
            </a:r>
          </a:p>
        </p:txBody>
      </p:sp>
      <p:sp>
        <p:nvSpPr>
          <p:cNvPr id="129" name="Rectangle 128">
            <a:extLst>
              <a:ext uri="{FF2B5EF4-FFF2-40B4-BE49-F238E27FC236}">
                <a16:creationId xmlns:a16="http://schemas.microsoft.com/office/drawing/2014/main" id="{2EC5B651-5648-E246-A721-9E2CA8EB8230}"/>
              </a:ext>
            </a:extLst>
          </p:cNvPr>
          <p:cNvSpPr/>
          <p:nvPr/>
        </p:nvSpPr>
        <p:spPr>
          <a:xfrm>
            <a:off x="990601" y="2973437"/>
            <a:ext cx="1984159" cy="365760"/>
          </a:xfrm>
          <a:prstGeom prst="rect">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77351E"/>
                </a:solidFill>
                <a:latin typeface="Consolas" panose="020B0609020204030204" pitchFamily="49" charset="0"/>
                <a:cs typeface="Consolas" panose="020B0609020204030204" pitchFamily="49" charset="0"/>
              </a:rPr>
              <a:t>%</a:t>
            </a:r>
            <a:r>
              <a:rPr lang="en-US" sz="2000" dirty="0" err="1">
                <a:solidFill>
                  <a:srgbClr val="77351E"/>
                </a:solidFill>
                <a:latin typeface="Consolas" panose="020B0609020204030204" pitchFamily="49" charset="0"/>
                <a:cs typeface="Consolas" panose="020B0609020204030204" pitchFamily="49" charset="0"/>
              </a:rPr>
              <a:t>rbx</a:t>
            </a:r>
            <a:r>
              <a:rPr lang="en-US" sz="2000" dirty="0">
                <a:solidFill>
                  <a:schemeClr val="tx1"/>
                </a:solidFill>
              </a:rPr>
              <a:t>, </a:t>
            </a:r>
            <a:r>
              <a:rPr lang="en-US" sz="2000" dirty="0">
                <a:solidFill>
                  <a:srgbClr val="77351E"/>
                </a:solidFill>
                <a:latin typeface="Consolas" panose="020B0609020204030204" pitchFamily="49" charset="0"/>
                <a:cs typeface="Consolas" panose="020B0609020204030204" pitchFamily="49" charset="0"/>
              </a:rPr>
              <a:t>%r10</a:t>
            </a:r>
            <a:r>
              <a:rPr lang="en-US" sz="2000" dirty="0">
                <a:solidFill>
                  <a:schemeClr val="tx1"/>
                </a:solidFill>
              </a:rPr>
              <a:t>, …</a:t>
            </a:r>
          </a:p>
        </p:txBody>
      </p:sp>
      <p:grpSp>
        <p:nvGrpSpPr>
          <p:cNvPr id="94" name="Group 93">
            <a:extLst>
              <a:ext uri="{FF2B5EF4-FFF2-40B4-BE49-F238E27FC236}">
                <a16:creationId xmlns:a16="http://schemas.microsoft.com/office/drawing/2014/main" id="{DBED281D-FD9C-EC46-912F-7E754F60D1FD}"/>
              </a:ext>
            </a:extLst>
          </p:cNvPr>
          <p:cNvGrpSpPr/>
          <p:nvPr/>
        </p:nvGrpSpPr>
        <p:grpSpPr>
          <a:xfrm>
            <a:off x="456387" y="2231151"/>
            <a:ext cx="457200" cy="1091574"/>
            <a:chOff x="263125" y="3207435"/>
            <a:chExt cx="457200" cy="1091574"/>
          </a:xfrm>
        </p:grpSpPr>
        <p:sp>
          <p:nvSpPr>
            <p:cNvPr id="92" name="Rectangle 91">
              <a:extLst>
                <a:ext uri="{FF2B5EF4-FFF2-40B4-BE49-F238E27FC236}">
                  <a16:creationId xmlns:a16="http://schemas.microsoft.com/office/drawing/2014/main" id="{617A9209-6E3E-974B-875E-CE624E054C39}"/>
                </a:ext>
              </a:extLst>
            </p:cNvPr>
            <p:cNvSpPr/>
            <p:nvPr/>
          </p:nvSpPr>
          <p:spPr>
            <a:xfrm>
              <a:off x="263125" y="3207435"/>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5A5FF"/>
                </a:solidFill>
              </a:endParaRPr>
            </a:p>
          </p:txBody>
        </p:sp>
        <p:sp>
          <p:nvSpPr>
            <p:cNvPr id="167" name="Rectangle 166">
              <a:extLst>
                <a:ext uri="{FF2B5EF4-FFF2-40B4-BE49-F238E27FC236}">
                  <a16:creationId xmlns:a16="http://schemas.microsoft.com/office/drawing/2014/main" id="{68B81092-F6DF-464D-B3A8-B07C1E38FF88}"/>
                </a:ext>
              </a:extLst>
            </p:cNvPr>
            <p:cNvSpPr/>
            <p:nvPr/>
          </p:nvSpPr>
          <p:spPr>
            <a:xfrm>
              <a:off x="263125" y="3575850"/>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168" name="Rectangle 167">
              <a:extLst>
                <a:ext uri="{FF2B5EF4-FFF2-40B4-BE49-F238E27FC236}">
                  <a16:creationId xmlns:a16="http://schemas.microsoft.com/office/drawing/2014/main" id="{551FBE47-C093-6442-9D1C-4D86801C897D}"/>
                </a:ext>
              </a:extLst>
            </p:cNvPr>
            <p:cNvSpPr/>
            <p:nvPr/>
          </p:nvSpPr>
          <p:spPr>
            <a:xfrm>
              <a:off x="263125" y="3933249"/>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grpSp>
      <p:grpSp>
        <p:nvGrpSpPr>
          <p:cNvPr id="170" name="Group 169">
            <a:extLst>
              <a:ext uri="{FF2B5EF4-FFF2-40B4-BE49-F238E27FC236}">
                <a16:creationId xmlns:a16="http://schemas.microsoft.com/office/drawing/2014/main" id="{787C7067-54DD-6249-91A5-F4A6BFE3A32E}"/>
              </a:ext>
            </a:extLst>
          </p:cNvPr>
          <p:cNvGrpSpPr/>
          <p:nvPr/>
        </p:nvGrpSpPr>
        <p:grpSpPr>
          <a:xfrm>
            <a:off x="456359" y="3582274"/>
            <a:ext cx="457200" cy="1102591"/>
            <a:chOff x="263125" y="3207435"/>
            <a:chExt cx="457200" cy="1102591"/>
          </a:xfrm>
        </p:grpSpPr>
        <p:sp>
          <p:nvSpPr>
            <p:cNvPr id="171" name="Rectangle 170">
              <a:extLst>
                <a:ext uri="{FF2B5EF4-FFF2-40B4-BE49-F238E27FC236}">
                  <a16:creationId xmlns:a16="http://schemas.microsoft.com/office/drawing/2014/main" id="{7BA6A11C-68FC-3748-BF45-43B9952E3B48}"/>
                </a:ext>
              </a:extLst>
            </p:cNvPr>
            <p:cNvSpPr/>
            <p:nvPr/>
          </p:nvSpPr>
          <p:spPr>
            <a:xfrm>
              <a:off x="263125" y="3207435"/>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172" name="Rectangle 171">
              <a:extLst>
                <a:ext uri="{FF2B5EF4-FFF2-40B4-BE49-F238E27FC236}">
                  <a16:creationId xmlns:a16="http://schemas.microsoft.com/office/drawing/2014/main" id="{600A0182-1D13-454B-A354-173AE23466EE}"/>
                </a:ext>
              </a:extLst>
            </p:cNvPr>
            <p:cNvSpPr/>
            <p:nvPr/>
          </p:nvSpPr>
          <p:spPr>
            <a:xfrm>
              <a:off x="263125" y="3575850"/>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173" name="Rectangle 172">
              <a:extLst>
                <a:ext uri="{FF2B5EF4-FFF2-40B4-BE49-F238E27FC236}">
                  <a16:creationId xmlns:a16="http://schemas.microsoft.com/office/drawing/2014/main" id="{783D7C8E-944B-2C40-8AA3-E852F142DD60}"/>
                </a:ext>
              </a:extLst>
            </p:cNvPr>
            <p:cNvSpPr/>
            <p:nvPr/>
          </p:nvSpPr>
          <p:spPr>
            <a:xfrm>
              <a:off x="263125" y="3944266"/>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grpSp>
      <p:grpSp>
        <p:nvGrpSpPr>
          <p:cNvPr id="174" name="Group 173">
            <a:extLst>
              <a:ext uri="{FF2B5EF4-FFF2-40B4-BE49-F238E27FC236}">
                <a16:creationId xmlns:a16="http://schemas.microsoft.com/office/drawing/2014/main" id="{EFD44801-192F-524B-8DEF-3BC086A95A73}"/>
              </a:ext>
            </a:extLst>
          </p:cNvPr>
          <p:cNvGrpSpPr/>
          <p:nvPr/>
        </p:nvGrpSpPr>
        <p:grpSpPr>
          <a:xfrm>
            <a:off x="456359" y="5086147"/>
            <a:ext cx="457200" cy="1102591"/>
            <a:chOff x="263125" y="3207435"/>
            <a:chExt cx="457200" cy="1102591"/>
          </a:xfrm>
        </p:grpSpPr>
        <p:sp>
          <p:nvSpPr>
            <p:cNvPr id="175" name="Rectangle 174">
              <a:extLst>
                <a:ext uri="{FF2B5EF4-FFF2-40B4-BE49-F238E27FC236}">
                  <a16:creationId xmlns:a16="http://schemas.microsoft.com/office/drawing/2014/main" id="{EE0CF756-C753-1549-95BB-CCDDD7B86BAB}"/>
                </a:ext>
              </a:extLst>
            </p:cNvPr>
            <p:cNvSpPr/>
            <p:nvPr/>
          </p:nvSpPr>
          <p:spPr>
            <a:xfrm>
              <a:off x="263125" y="3207435"/>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176" name="Rectangle 175">
              <a:extLst>
                <a:ext uri="{FF2B5EF4-FFF2-40B4-BE49-F238E27FC236}">
                  <a16:creationId xmlns:a16="http://schemas.microsoft.com/office/drawing/2014/main" id="{0F3A1B07-A2F2-8940-A507-AACB551F8117}"/>
                </a:ext>
              </a:extLst>
            </p:cNvPr>
            <p:cNvSpPr/>
            <p:nvPr/>
          </p:nvSpPr>
          <p:spPr>
            <a:xfrm>
              <a:off x="263125" y="3575850"/>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177" name="Rectangle 176">
              <a:extLst>
                <a:ext uri="{FF2B5EF4-FFF2-40B4-BE49-F238E27FC236}">
                  <a16:creationId xmlns:a16="http://schemas.microsoft.com/office/drawing/2014/main" id="{FB29296E-118B-1245-AE01-18899E84CF62}"/>
                </a:ext>
              </a:extLst>
            </p:cNvPr>
            <p:cNvSpPr/>
            <p:nvPr/>
          </p:nvSpPr>
          <p:spPr>
            <a:xfrm>
              <a:off x="263125" y="3944266"/>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grpSp>
      <p:sp>
        <p:nvSpPr>
          <p:cNvPr id="182" name="TextBox 181">
            <a:extLst>
              <a:ext uri="{FF2B5EF4-FFF2-40B4-BE49-F238E27FC236}">
                <a16:creationId xmlns:a16="http://schemas.microsoft.com/office/drawing/2014/main" id="{463B8C0B-DBC9-2747-9475-27C72393A4B1}"/>
              </a:ext>
            </a:extLst>
          </p:cNvPr>
          <p:cNvSpPr txBox="1"/>
          <p:nvPr/>
        </p:nvSpPr>
        <p:spPr>
          <a:xfrm>
            <a:off x="6607154" y="3953793"/>
            <a:ext cx="1745927" cy="461665"/>
          </a:xfrm>
          <a:prstGeom prst="rect">
            <a:avLst/>
          </a:prstGeom>
          <a:noFill/>
        </p:spPr>
        <p:txBody>
          <a:bodyPr wrap="none" rtlCol="0">
            <a:spAutoFit/>
          </a:bodyPr>
          <a:lstStyle/>
          <a:p>
            <a:pPr algn="r"/>
            <a:r>
              <a:rPr lang="en-US" sz="2400" b="1" dirty="0">
                <a:solidFill>
                  <a:schemeClr val="accent5">
                    <a:lumMod val="75000"/>
                  </a:schemeClr>
                </a:solidFill>
                <a:latin typeface="+mn-lt"/>
              </a:rPr>
              <a:t>Cactus stack</a:t>
            </a:r>
          </a:p>
        </p:txBody>
      </p:sp>
      <p:sp>
        <p:nvSpPr>
          <p:cNvPr id="183" name="TextBox 182">
            <a:extLst>
              <a:ext uri="{FF2B5EF4-FFF2-40B4-BE49-F238E27FC236}">
                <a16:creationId xmlns:a16="http://schemas.microsoft.com/office/drawing/2014/main" id="{A0E73A0A-099A-4C4C-8B8F-A9A6BEF48864}"/>
              </a:ext>
            </a:extLst>
          </p:cNvPr>
          <p:cNvSpPr txBox="1"/>
          <p:nvPr/>
        </p:nvSpPr>
        <p:spPr>
          <a:xfrm>
            <a:off x="1106457" y="2200567"/>
            <a:ext cx="1759979" cy="830997"/>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Processor state</a:t>
            </a:r>
          </a:p>
        </p:txBody>
      </p:sp>
      <p:sp>
        <p:nvSpPr>
          <p:cNvPr id="184" name="TextBox 183">
            <a:extLst>
              <a:ext uri="{FF2B5EF4-FFF2-40B4-BE49-F238E27FC236}">
                <a16:creationId xmlns:a16="http://schemas.microsoft.com/office/drawing/2014/main" id="{6C6C894D-160A-8545-937A-9F1B75B2B5D2}"/>
              </a:ext>
            </a:extLst>
          </p:cNvPr>
          <p:cNvSpPr txBox="1"/>
          <p:nvPr/>
        </p:nvSpPr>
        <p:spPr>
          <a:xfrm>
            <a:off x="75836" y="1769486"/>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sp>
        <p:nvSpPr>
          <p:cNvPr id="116" name="TextBox 115">
            <a:extLst>
              <a:ext uri="{FF2B5EF4-FFF2-40B4-BE49-F238E27FC236}">
                <a16:creationId xmlns:a16="http://schemas.microsoft.com/office/drawing/2014/main" id="{FCE57967-87DF-E242-AD50-762E20EC0F81}"/>
              </a:ext>
            </a:extLst>
          </p:cNvPr>
          <p:cNvSpPr txBox="1"/>
          <p:nvPr/>
        </p:nvSpPr>
        <p:spPr>
          <a:xfrm>
            <a:off x="2971800" y="2558022"/>
            <a:ext cx="748923" cy="400110"/>
          </a:xfrm>
          <a:prstGeom prst="rect">
            <a:avLst/>
          </a:prstGeom>
          <a:noFill/>
        </p:spPr>
        <p:txBody>
          <a:bodyPr wrap="none" rtlCol="0">
            <a:spAutoFit/>
          </a:bodyPr>
          <a:lstStyle/>
          <a:p>
            <a:pPr algn="r"/>
            <a:r>
              <a:rPr lang="en-US" sz="2000" dirty="0">
                <a:solidFill>
                  <a:srgbClr val="77351E"/>
                </a:solidFill>
                <a:latin typeface="Consolas" panose="020B0609020204030204" pitchFamily="49" charset="0"/>
                <a:cs typeface="Consolas" panose="020B0609020204030204" pitchFamily="49" charset="0"/>
              </a:rPr>
              <a:t>%</a:t>
            </a:r>
            <a:r>
              <a:rPr lang="en-US" sz="2000" dirty="0" err="1">
                <a:solidFill>
                  <a:srgbClr val="77351E"/>
                </a:solidFill>
                <a:latin typeface="Consolas" panose="020B0609020204030204" pitchFamily="49" charset="0"/>
                <a:cs typeface="Consolas" panose="020B0609020204030204" pitchFamily="49" charset="0"/>
              </a:rPr>
              <a:t>rsp</a:t>
            </a:r>
            <a:endParaRPr lang="en-US" sz="2000" dirty="0">
              <a:solidFill>
                <a:srgbClr val="77351E"/>
              </a:solidFill>
              <a:latin typeface="Consolas" panose="020B0609020204030204" pitchFamily="49" charset="0"/>
              <a:cs typeface="Consolas" panose="020B0609020204030204" pitchFamily="49" charset="0"/>
            </a:endParaRPr>
          </a:p>
        </p:txBody>
      </p:sp>
      <p:sp>
        <p:nvSpPr>
          <p:cNvPr id="199" name="TextBox 198">
            <a:extLst>
              <a:ext uri="{FF2B5EF4-FFF2-40B4-BE49-F238E27FC236}">
                <a16:creationId xmlns:a16="http://schemas.microsoft.com/office/drawing/2014/main" id="{9F07D59C-075C-1A4C-B03D-5FD3E70F51AB}"/>
              </a:ext>
            </a:extLst>
          </p:cNvPr>
          <p:cNvSpPr txBox="1"/>
          <p:nvPr/>
        </p:nvSpPr>
        <p:spPr>
          <a:xfrm>
            <a:off x="2971800" y="2973948"/>
            <a:ext cx="748923" cy="400110"/>
          </a:xfrm>
          <a:prstGeom prst="rect">
            <a:avLst/>
          </a:prstGeom>
          <a:noFill/>
        </p:spPr>
        <p:txBody>
          <a:bodyPr wrap="none" rtlCol="0">
            <a:spAutoFit/>
          </a:bodyPr>
          <a:lstStyle/>
          <a:p>
            <a:pPr algn="r"/>
            <a:r>
              <a:rPr lang="en-US" sz="2000" dirty="0">
                <a:solidFill>
                  <a:srgbClr val="77351E"/>
                </a:solidFill>
                <a:latin typeface="Consolas" panose="020B0609020204030204" pitchFamily="49" charset="0"/>
                <a:cs typeface="Consolas" panose="020B0609020204030204" pitchFamily="49" charset="0"/>
              </a:rPr>
              <a:t>%rip</a:t>
            </a:r>
          </a:p>
        </p:txBody>
      </p:sp>
      <p:sp>
        <p:nvSpPr>
          <p:cNvPr id="205" name="TextBox 204">
            <a:extLst>
              <a:ext uri="{FF2B5EF4-FFF2-40B4-BE49-F238E27FC236}">
                <a16:creationId xmlns:a16="http://schemas.microsoft.com/office/drawing/2014/main" id="{0F59B6D4-B63C-894B-8042-A08C3E5D0EF1}"/>
              </a:ext>
            </a:extLst>
          </p:cNvPr>
          <p:cNvSpPr txBox="1"/>
          <p:nvPr/>
        </p:nvSpPr>
        <p:spPr>
          <a:xfrm>
            <a:off x="1241588" y="1267863"/>
            <a:ext cx="1415735"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Workers</a:t>
            </a:r>
          </a:p>
        </p:txBody>
      </p:sp>
      <p:cxnSp>
        <p:nvCxnSpPr>
          <p:cNvPr id="213" name="AutoShape 14">
            <a:extLst>
              <a:ext uri="{FF2B5EF4-FFF2-40B4-BE49-F238E27FC236}">
                <a16:creationId xmlns:a16="http://schemas.microsoft.com/office/drawing/2014/main" id="{C8EF32D1-2BFE-B14B-A398-7402A706AD14}"/>
              </a:ext>
            </a:extLst>
          </p:cNvPr>
          <p:cNvCxnSpPr>
            <a:cxnSpLocks noChangeShapeType="1"/>
            <a:stCxn id="220" idx="0"/>
            <a:endCxn id="219" idx="0"/>
          </p:cNvCxnSpPr>
          <p:nvPr/>
        </p:nvCxnSpPr>
        <p:spPr bwMode="auto">
          <a:xfrm>
            <a:off x="6047127" y="5625542"/>
            <a:ext cx="167751" cy="634529"/>
          </a:xfrm>
          <a:prstGeom prst="straightConnector1">
            <a:avLst/>
          </a:prstGeom>
          <a:noFill/>
          <a:ln w="38100">
            <a:solidFill>
              <a:schemeClr val="tx1"/>
            </a:solidFill>
            <a:round/>
            <a:headEnd/>
            <a:tailEnd type="stealth" w="med" len="med"/>
          </a:ln>
          <a:effectLst/>
        </p:spPr>
      </p:cxnSp>
      <p:cxnSp>
        <p:nvCxnSpPr>
          <p:cNvPr id="214" name="AutoShape 26">
            <a:extLst>
              <a:ext uri="{FF2B5EF4-FFF2-40B4-BE49-F238E27FC236}">
                <a16:creationId xmlns:a16="http://schemas.microsoft.com/office/drawing/2014/main" id="{1CCB9094-54EB-9242-A0E5-A243E59B251C}"/>
              </a:ext>
            </a:extLst>
          </p:cNvPr>
          <p:cNvCxnSpPr>
            <a:cxnSpLocks noChangeShapeType="1"/>
            <a:stCxn id="221" idx="0"/>
            <a:endCxn id="222" idx="0"/>
          </p:cNvCxnSpPr>
          <p:nvPr/>
        </p:nvCxnSpPr>
        <p:spPr bwMode="auto">
          <a:xfrm flipH="1">
            <a:off x="6618469" y="4367997"/>
            <a:ext cx="800258" cy="635048"/>
          </a:xfrm>
          <a:prstGeom prst="straightConnector1">
            <a:avLst/>
          </a:prstGeom>
          <a:noFill/>
          <a:ln w="38100">
            <a:solidFill>
              <a:schemeClr val="tx1"/>
            </a:solidFill>
            <a:round/>
            <a:headEnd/>
            <a:tailEnd type="stealth" w="med" len="med"/>
          </a:ln>
          <a:effectLst/>
        </p:spPr>
      </p:cxnSp>
      <p:cxnSp>
        <p:nvCxnSpPr>
          <p:cNvPr id="215" name="AutoShape 31">
            <a:extLst>
              <a:ext uri="{FF2B5EF4-FFF2-40B4-BE49-F238E27FC236}">
                <a16:creationId xmlns:a16="http://schemas.microsoft.com/office/drawing/2014/main" id="{5E56064A-5B1B-A24D-B29C-D958DB84FD11}"/>
              </a:ext>
            </a:extLst>
          </p:cNvPr>
          <p:cNvCxnSpPr>
            <a:cxnSpLocks noChangeShapeType="1"/>
            <a:stCxn id="221" idx="0"/>
            <a:endCxn id="223" idx="0"/>
          </p:cNvCxnSpPr>
          <p:nvPr/>
        </p:nvCxnSpPr>
        <p:spPr bwMode="auto">
          <a:xfrm>
            <a:off x="7418727" y="4367997"/>
            <a:ext cx="929751" cy="626197"/>
          </a:xfrm>
          <a:prstGeom prst="straightConnector1">
            <a:avLst/>
          </a:prstGeom>
          <a:noFill/>
          <a:ln w="38100">
            <a:solidFill>
              <a:schemeClr val="tx1"/>
            </a:solidFill>
            <a:round/>
            <a:headEnd/>
            <a:tailEnd type="stealth" w="med" len="med"/>
          </a:ln>
          <a:effectLst/>
        </p:spPr>
      </p:cxnSp>
      <p:cxnSp>
        <p:nvCxnSpPr>
          <p:cNvPr id="216" name="AutoShape 32">
            <a:extLst>
              <a:ext uri="{FF2B5EF4-FFF2-40B4-BE49-F238E27FC236}">
                <a16:creationId xmlns:a16="http://schemas.microsoft.com/office/drawing/2014/main" id="{8B83C775-9157-9547-8EC1-1A4B44EB4A4C}"/>
              </a:ext>
            </a:extLst>
          </p:cNvPr>
          <p:cNvCxnSpPr>
            <a:cxnSpLocks noChangeShapeType="1"/>
            <a:stCxn id="222" idx="0"/>
            <a:endCxn id="220" idx="0"/>
          </p:cNvCxnSpPr>
          <p:nvPr/>
        </p:nvCxnSpPr>
        <p:spPr bwMode="auto">
          <a:xfrm flipH="1">
            <a:off x="6047127" y="5003045"/>
            <a:ext cx="571342" cy="622497"/>
          </a:xfrm>
          <a:prstGeom prst="straightConnector1">
            <a:avLst/>
          </a:prstGeom>
          <a:noFill/>
          <a:ln w="38100">
            <a:solidFill>
              <a:schemeClr val="tx1"/>
            </a:solidFill>
            <a:round/>
            <a:headEnd/>
            <a:tailEnd type="stealth" w="med" len="med"/>
          </a:ln>
          <a:effectLst/>
        </p:spPr>
      </p:cxnSp>
      <p:cxnSp>
        <p:nvCxnSpPr>
          <p:cNvPr id="217" name="AutoShape 40">
            <a:extLst>
              <a:ext uri="{FF2B5EF4-FFF2-40B4-BE49-F238E27FC236}">
                <a16:creationId xmlns:a16="http://schemas.microsoft.com/office/drawing/2014/main" id="{6542C13D-8218-4E47-8714-2B9837636089}"/>
              </a:ext>
            </a:extLst>
          </p:cNvPr>
          <p:cNvCxnSpPr>
            <a:cxnSpLocks noChangeShapeType="1"/>
            <a:stCxn id="223" idx="0"/>
            <a:endCxn id="218" idx="0"/>
          </p:cNvCxnSpPr>
          <p:nvPr/>
        </p:nvCxnSpPr>
        <p:spPr bwMode="auto">
          <a:xfrm flipH="1">
            <a:off x="8069245" y="4994194"/>
            <a:ext cx="279233" cy="631348"/>
          </a:xfrm>
          <a:prstGeom prst="straightConnector1">
            <a:avLst/>
          </a:prstGeom>
          <a:noFill/>
          <a:ln w="38100">
            <a:solidFill>
              <a:schemeClr val="tx1"/>
            </a:solidFill>
            <a:round/>
            <a:headEnd/>
            <a:tailEnd type="stealth" w="med" len="med"/>
          </a:ln>
          <a:effectLst/>
        </p:spPr>
      </p:cxnSp>
      <p:sp>
        <p:nvSpPr>
          <p:cNvPr id="218" name="AutoShape 3">
            <a:extLst>
              <a:ext uri="{FF2B5EF4-FFF2-40B4-BE49-F238E27FC236}">
                <a16:creationId xmlns:a16="http://schemas.microsoft.com/office/drawing/2014/main" id="{307EE97B-BCFD-CF4B-B36E-9A04F98968C0}"/>
              </a:ext>
            </a:extLst>
          </p:cNvPr>
          <p:cNvSpPr>
            <a:spLocks noChangeArrowheads="1"/>
          </p:cNvSpPr>
          <p:nvPr/>
        </p:nvSpPr>
        <p:spPr bwMode="auto">
          <a:xfrm>
            <a:off x="7383445" y="5625542"/>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19" name="AutoShape 5">
            <a:extLst>
              <a:ext uri="{FF2B5EF4-FFF2-40B4-BE49-F238E27FC236}">
                <a16:creationId xmlns:a16="http://schemas.microsoft.com/office/drawing/2014/main" id="{1EEB9416-0208-F94B-BC51-F706FE9DA216}"/>
              </a:ext>
            </a:extLst>
          </p:cNvPr>
          <p:cNvSpPr>
            <a:spLocks noChangeArrowheads="1"/>
          </p:cNvSpPr>
          <p:nvPr/>
        </p:nvSpPr>
        <p:spPr bwMode="auto">
          <a:xfrm>
            <a:off x="5529078" y="6260071"/>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20" name="AutoShape 7">
            <a:extLst>
              <a:ext uri="{FF2B5EF4-FFF2-40B4-BE49-F238E27FC236}">
                <a16:creationId xmlns:a16="http://schemas.microsoft.com/office/drawing/2014/main" id="{B5DC8D60-2F09-A144-B13D-07A0BFF43146}"/>
              </a:ext>
            </a:extLst>
          </p:cNvPr>
          <p:cNvSpPr>
            <a:spLocks noChangeArrowheads="1"/>
          </p:cNvSpPr>
          <p:nvPr/>
        </p:nvSpPr>
        <p:spPr bwMode="auto">
          <a:xfrm>
            <a:off x="5361327" y="5625542"/>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21" name="AutoShape 20">
            <a:extLst>
              <a:ext uri="{FF2B5EF4-FFF2-40B4-BE49-F238E27FC236}">
                <a16:creationId xmlns:a16="http://schemas.microsoft.com/office/drawing/2014/main" id="{34C0C8D9-9A58-B744-9E41-D03E229027DE}"/>
              </a:ext>
            </a:extLst>
          </p:cNvPr>
          <p:cNvSpPr>
            <a:spLocks noChangeArrowheads="1"/>
          </p:cNvSpPr>
          <p:nvPr/>
        </p:nvSpPr>
        <p:spPr bwMode="auto">
          <a:xfrm>
            <a:off x="6732927" y="436799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22" name="AutoShape 24">
            <a:extLst>
              <a:ext uri="{FF2B5EF4-FFF2-40B4-BE49-F238E27FC236}">
                <a16:creationId xmlns:a16="http://schemas.microsoft.com/office/drawing/2014/main" id="{EA19DD8A-43DC-AD49-9EA2-5AC1D5E91028}"/>
              </a:ext>
            </a:extLst>
          </p:cNvPr>
          <p:cNvSpPr>
            <a:spLocks noChangeArrowheads="1"/>
          </p:cNvSpPr>
          <p:nvPr/>
        </p:nvSpPr>
        <p:spPr bwMode="auto">
          <a:xfrm>
            <a:off x="5932669" y="5003045"/>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23" name="AutoShape 29">
            <a:extLst>
              <a:ext uri="{FF2B5EF4-FFF2-40B4-BE49-F238E27FC236}">
                <a16:creationId xmlns:a16="http://schemas.microsoft.com/office/drawing/2014/main" id="{7496C704-30AF-6246-83EB-E0B3E1487142}"/>
              </a:ext>
            </a:extLst>
          </p:cNvPr>
          <p:cNvSpPr>
            <a:spLocks noChangeArrowheads="1"/>
          </p:cNvSpPr>
          <p:nvPr/>
        </p:nvSpPr>
        <p:spPr bwMode="auto">
          <a:xfrm>
            <a:off x="7662678" y="4994194"/>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24" name="Text Box 58">
            <a:extLst>
              <a:ext uri="{FF2B5EF4-FFF2-40B4-BE49-F238E27FC236}">
                <a16:creationId xmlns:a16="http://schemas.microsoft.com/office/drawing/2014/main" id="{891FD4B8-B76E-C348-932B-8DC60AB6395F}"/>
              </a:ext>
            </a:extLst>
          </p:cNvPr>
          <p:cNvSpPr txBox="1">
            <a:spLocks noChangeArrowheads="1"/>
          </p:cNvSpPr>
          <p:nvPr/>
        </p:nvSpPr>
        <p:spPr bwMode="auto">
          <a:xfrm>
            <a:off x="6732927" y="4367997"/>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225" name="Text Box 59">
            <a:extLst>
              <a:ext uri="{FF2B5EF4-FFF2-40B4-BE49-F238E27FC236}">
                <a16:creationId xmlns:a16="http://schemas.microsoft.com/office/drawing/2014/main" id="{4C9A662B-D3CB-ED4F-A2A2-76607BF2D48E}"/>
              </a:ext>
            </a:extLst>
          </p:cNvPr>
          <p:cNvSpPr txBox="1">
            <a:spLocks noChangeArrowheads="1"/>
          </p:cNvSpPr>
          <p:nvPr/>
        </p:nvSpPr>
        <p:spPr bwMode="auto">
          <a:xfrm>
            <a:off x="5932669" y="5003045"/>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226" name="Text Box 60">
            <a:extLst>
              <a:ext uri="{FF2B5EF4-FFF2-40B4-BE49-F238E27FC236}">
                <a16:creationId xmlns:a16="http://schemas.microsoft.com/office/drawing/2014/main" id="{4EC518AE-B26E-6D47-A0ED-0CB618FD21B3}"/>
              </a:ext>
            </a:extLst>
          </p:cNvPr>
          <p:cNvSpPr txBox="1">
            <a:spLocks noChangeArrowheads="1"/>
          </p:cNvSpPr>
          <p:nvPr/>
        </p:nvSpPr>
        <p:spPr bwMode="auto">
          <a:xfrm>
            <a:off x="5361327" y="562554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227" name="Text Box 61">
            <a:extLst>
              <a:ext uri="{FF2B5EF4-FFF2-40B4-BE49-F238E27FC236}">
                <a16:creationId xmlns:a16="http://schemas.microsoft.com/office/drawing/2014/main" id="{00DE0F21-455E-DA4B-B915-04EF0BDD4180}"/>
              </a:ext>
            </a:extLst>
          </p:cNvPr>
          <p:cNvSpPr txBox="1">
            <a:spLocks noChangeArrowheads="1"/>
          </p:cNvSpPr>
          <p:nvPr/>
        </p:nvSpPr>
        <p:spPr bwMode="auto">
          <a:xfrm>
            <a:off x="7662678" y="4994194"/>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228" name="Text Box 64">
            <a:extLst>
              <a:ext uri="{FF2B5EF4-FFF2-40B4-BE49-F238E27FC236}">
                <a16:creationId xmlns:a16="http://schemas.microsoft.com/office/drawing/2014/main" id="{06B71D7B-F71A-1343-B678-36384443A20B}"/>
              </a:ext>
            </a:extLst>
          </p:cNvPr>
          <p:cNvSpPr txBox="1">
            <a:spLocks noChangeArrowheads="1"/>
          </p:cNvSpPr>
          <p:nvPr/>
        </p:nvSpPr>
        <p:spPr bwMode="auto">
          <a:xfrm>
            <a:off x="7383445" y="562554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229" name="Text Box 66">
            <a:extLst>
              <a:ext uri="{FF2B5EF4-FFF2-40B4-BE49-F238E27FC236}">
                <a16:creationId xmlns:a16="http://schemas.microsoft.com/office/drawing/2014/main" id="{4BBF60DD-0AE1-9D4C-9808-1B39F36365CD}"/>
              </a:ext>
            </a:extLst>
          </p:cNvPr>
          <p:cNvSpPr txBox="1">
            <a:spLocks noChangeArrowheads="1"/>
          </p:cNvSpPr>
          <p:nvPr/>
        </p:nvSpPr>
        <p:spPr bwMode="auto">
          <a:xfrm>
            <a:off x="5529078" y="6260071"/>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0</a:t>
            </a:r>
          </a:p>
        </p:txBody>
      </p:sp>
      <p:sp>
        <p:nvSpPr>
          <p:cNvPr id="309" name="TextBox 308">
            <a:extLst>
              <a:ext uri="{FF2B5EF4-FFF2-40B4-BE49-F238E27FC236}">
                <a16:creationId xmlns:a16="http://schemas.microsoft.com/office/drawing/2014/main" id="{5793CD9D-A78B-514C-9B89-34F7487B3B01}"/>
              </a:ext>
            </a:extLst>
          </p:cNvPr>
          <p:cNvSpPr txBox="1"/>
          <p:nvPr/>
        </p:nvSpPr>
        <p:spPr>
          <a:xfrm>
            <a:off x="2968651" y="4014551"/>
            <a:ext cx="748923" cy="400110"/>
          </a:xfrm>
          <a:prstGeom prst="rect">
            <a:avLst/>
          </a:prstGeom>
          <a:noFill/>
        </p:spPr>
        <p:txBody>
          <a:bodyPr wrap="none" rtlCol="0">
            <a:spAutoFit/>
          </a:bodyPr>
          <a:lstStyle/>
          <a:p>
            <a:pPr algn="r"/>
            <a:r>
              <a:rPr lang="en-US" sz="2000" dirty="0">
                <a:solidFill>
                  <a:srgbClr val="77351E"/>
                </a:solidFill>
                <a:latin typeface="Consolas" panose="020B0609020204030204" pitchFamily="49" charset="0"/>
                <a:cs typeface="Consolas" panose="020B0609020204030204" pitchFamily="49" charset="0"/>
              </a:rPr>
              <a:t>%</a:t>
            </a:r>
            <a:r>
              <a:rPr lang="en-US" sz="2000" dirty="0" err="1">
                <a:solidFill>
                  <a:srgbClr val="77351E"/>
                </a:solidFill>
                <a:latin typeface="Consolas" panose="020B0609020204030204" pitchFamily="49" charset="0"/>
                <a:cs typeface="Consolas" panose="020B0609020204030204" pitchFamily="49" charset="0"/>
              </a:rPr>
              <a:t>rsp</a:t>
            </a:r>
            <a:endParaRPr lang="en-US" sz="2000" dirty="0">
              <a:solidFill>
                <a:srgbClr val="77351E"/>
              </a:solidFill>
              <a:latin typeface="Consolas" panose="020B0609020204030204" pitchFamily="49" charset="0"/>
              <a:cs typeface="Consolas" panose="020B0609020204030204" pitchFamily="49" charset="0"/>
            </a:endParaRPr>
          </a:p>
        </p:txBody>
      </p:sp>
      <p:sp>
        <p:nvSpPr>
          <p:cNvPr id="310" name="TextBox 309">
            <a:extLst>
              <a:ext uri="{FF2B5EF4-FFF2-40B4-BE49-F238E27FC236}">
                <a16:creationId xmlns:a16="http://schemas.microsoft.com/office/drawing/2014/main" id="{62BB63A7-DE5C-AB43-99C7-B7518224472B}"/>
              </a:ext>
            </a:extLst>
          </p:cNvPr>
          <p:cNvSpPr txBox="1"/>
          <p:nvPr/>
        </p:nvSpPr>
        <p:spPr>
          <a:xfrm>
            <a:off x="2968651" y="4430477"/>
            <a:ext cx="748923" cy="400110"/>
          </a:xfrm>
          <a:prstGeom prst="rect">
            <a:avLst/>
          </a:prstGeom>
          <a:noFill/>
        </p:spPr>
        <p:txBody>
          <a:bodyPr wrap="none" rtlCol="0">
            <a:spAutoFit/>
          </a:bodyPr>
          <a:lstStyle/>
          <a:p>
            <a:pPr algn="r"/>
            <a:r>
              <a:rPr lang="en-US" sz="2000" dirty="0">
                <a:solidFill>
                  <a:srgbClr val="77351E"/>
                </a:solidFill>
                <a:latin typeface="Consolas" panose="020B0609020204030204" pitchFamily="49" charset="0"/>
                <a:cs typeface="Consolas" panose="020B0609020204030204" pitchFamily="49" charset="0"/>
              </a:rPr>
              <a:t>%rip</a:t>
            </a:r>
          </a:p>
        </p:txBody>
      </p:sp>
      <p:sp>
        <p:nvSpPr>
          <p:cNvPr id="314" name="TextBox 313">
            <a:extLst>
              <a:ext uri="{FF2B5EF4-FFF2-40B4-BE49-F238E27FC236}">
                <a16:creationId xmlns:a16="http://schemas.microsoft.com/office/drawing/2014/main" id="{CC2670EF-25F9-4E41-A8ED-39905ECC3627}"/>
              </a:ext>
            </a:extLst>
          </p:cNvPr>
          <p:cNvSpPr txBox="1"/>
          <p:nvPr/>
        </p:nvSpPr>
        <p:spPr>
          <a:xfrm>
            <a:off x="2968651" y="5532943"/>
            <a:ext cx="748923" cy="400110"/>
          </a:xfrm>
          <a:prstGeom prst="rect">
            <a:avLst/>
          </a:prstGeom>
          <a:noFill/>
        </p:spPr>
        <p:txBody>
          <a:bodyPr wrap="none" rtlCol="0">
            <a:spAutoFit/>
          </a:bodyPr>
          <a:lstStyle/>
          <a:p>
            <a:pPr algn="r"/>
            <a:r>
              <a:rPr lang="en-US" sz="2000" dirty="0">
                <a:solidFill>
                  <a:srgbClr val="77351E"/>
                </a:solidFill>
                <a:latin typeface="Consolas" panose="020B0609020204030204" pitchFamily="49" charset="0"/>
                <a:cs typeface="Consolas" panose="020B0609020204030204" pitchFamily="49" charset="0"/>
              </a:rPr>
              <a:t>%</a:t>
            </a:r>
            <a:r>
              <a:rPr lang="en-US" sz="2000" dirty="0" err="1">
                <a:solidFill>
                  <a:srgbClr val="77351E"/>
                </a:solidFill>
                <a:latin typeface="Consolas" panose="020B0609020204030204" pitchFamily="49" charset="0"/>
                <a:cs typeface="Consolas" panose="020B0609020204030204" pitchFamily="49" charset="0"/>
              </a:rPr>
              <a:t>rsp</a:t>
            </a:r>
            <a:endParaRPr lang="en-US" sz="2000" dirty="0">
              <a:solidFill>
                <a:srgbClr val="77351E"/>
              </a:solidFill>
              <a:latin typeface="Consolas" panose="020B0609020204030204" pitchFamily="49" charset="0"/>
              <a:cs typeface="Consolas" panose="020B0609020204030204" pitchFamily="49" charset="0"/>
            </a:endParaRPr>
          </a:p>
        </p:txBody>
      </p:sp>
      <p:sp>
        <p:nvSpPr>
          <p:cNvPr id="315" name="TextBox 314">
            <a:extLst>
              <a:ext uri="{FF2B5EF4-FFF2-40B4-BE49-F238E27FC236}">
                <a16:creationId xmlns:a16="http://schemas.microsoft.com/office/drawing/2014/main" id="{6616BC3B-4151-3B4B-8115-BA7854074980}"/>
              </a:ext>
            </a:extLst>
          </p:cNvPr>
          <p:cNvSpPr txBox="1"/>
          <p:nvPr/>
        </p:nvSpPr>
        <p:spPr>
          <a:xfrm>
            <a:off x="2968651" y="5948869"/>
            <a:ext cx="748923" cy="400110"/>
          </a:xfrm>
          <a:prstGeom prst="rect">
            <a:avLst/>
          </a:prstGeom>
          <a:noFill/>
        </p:spPr>
        <p:txBody>
          <a:bodyPr wrap="none" rtlCol="0">
            <a:spAutoFit/>
          </a:bodyPr>
          <a:lstStyle/>
          <a:p>
            <a:pPr algn="r"/>
            <a:r>
              <a:rPr lang="en-US" sz="2000" dirty="0">
                <a:solidFill>
                  <a:srgbClr val="77351E"/>
                </a:solidFill>
                <a:latin typeface="Consolas" panose="020B0609020204030204" pitchFamily="49" charset="0"/>
                <a:cs typeface="Consolas" panose="020B0609020204030204" pitchFamily="49" charset="0"/>
              </a:rPr>
              <a:t>%rip</a:t>
            </a:r>
          </a:p>
        </p:txBody>
      </p:sp>
      <p:cxnSp>
        <p:nvCxnSpPr>
          <p:cNvPr id="99" name="Curved Connector 98">
            <a:extLst>
              <a:ext uri="{FF2B5EF4-FFF2-40B4-BE49-F238E27FC236}">
                <a16:creationId xmlns:a16="http://schemas.microsoft.com/office/drawing/2014/main" id="{70427C90-D090-9E43-B04B-C572950E0893}"/>
              </a:ext>
            </a:extLst>
          </p:cNvPr>
          <p:cNvCxnSpPr>
            <a:cxnSpLocks/>
            <a:stCxn id="309" idx="3"/>
            <a:endCxn id="228" idx="1"/>
          </p:cNvCxnSpPr>
          <p:nvPr/>
        </p:nvCxnSpPr>
        <p:spPr>
          <a:xfrm>
            <a:off x="3717574" y="4214606"/>
            <a:ext cx="3665871" cy="1618685"/>
          </a:xfrm>
          <a:prstGeom prst="curvedConnector3">
            <a:avLst>
              <a:gd name="adj1" fmla="val 50000"/>
            </a:avLst>
          </a:prstGeom>
          <a:ln w="41275">
            <a:solidFill>
              <a:srgbClr val="67981A"/>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63B9B8C-D9B1-6F4C-ADB5-C52B4ECBBEB9}"/>
              </a:ext>
            </a:extLst>
          </p:cNvPr>
          <p:cNvSpPr>
            <a:spLocks noGrp="1"/>
          </p:cNvSpPr>
          <p:nvPr>
            <p:ph type="sldNum" sz="quarter" idx="12"/>
          </p:nvPr>
        </p:nvSpPr>
        <p:spPr/>
        <p:txBody>
          <a:bodyPr/>
          <a:lstStyle/>
          <a:p>
            <a:fld id="{B8C56D54-80CA-1040-8800-40C19FBCAC37}" type="slidenum">
              <a:rPr lang="en-US" smtClean="0"/>
              <a:t>121</a:t>
            </a:fld>
            <a:endParaRPr lang="en-US"/>
          </a:p>
        </p:txBody>
      </p:sp>
    </p:spTree>
    <p:extLst>
      <p:ext uri="{BB962C8B-B14F-4D97-AF65-F5344CB8AC3E}">
        <p14:creationId xmlns:p14="http://schemas.microsoft.com/office/powerpoint/2010/main" val="150031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dissolve">
                                      <p:cBhvr>
                                        <p:cTn id="7" dur="500"/>
                                        <p:tgtEl>
                                          <p:spTgt spid="199"/>
                                        </p:tgtEl>
                                      </p:cBhvr>
                                    </p:animEffect>
                                  </p:childTnLst>
                                </p:cTn>
                              </p:par>
                              <p:par>
                                <p:cTn id="8" presetID="9"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0"/>
                                        </p:tgtEl>
                                        <p:attrNameLst>
                                          <p:attrName>style.visibility</p:attrName>
                                        </p:attrNameLst>
                                      </p:cBhvr>
                                      <p:to>
                                        <p:strVal val="visible"/>
                                      </p:to>
                                    </p:set>
                                    <p:animEffect transition="in" filter="dissolve">
                                      <p:cBhvr>
                                        <p:cTn id="13" dur="500"/>
                                        <p:tgtEl>
                                          <p:spTgt spid="310"/>
                                        </p:tgtEl>
                                      </p:cBhvr>
                                    </p:animEffect>
                                  </p:childTnLst>
                                </p:cTn>
                              </p:par>
                              <p:par>
                                <p:cTn id="14" presetID="9" presetClass="entr" presetSubtype="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dissolve">
                                      <p:cBhvr>
                                        <p:cTn id="16" dur="500"/>
                                        <p:tgtEl>
                                          <p:spTgt spid="11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5"/>
                                        </p:tgtEl>
                                        <p:attrNameLst>
                                          <p:attrName>style.visibility</p:attrName>
                                        </p:attrNameLst>
                                      </p:cBhvr>
                                      <p:to>
                                        <p:strVal val="visible"/>
                                      </p:to>
                                    </p:set>
                                    <p:animEffect transition="in" filter="dissolve">
                                      <p:cBhvr>
                                        <p:cTn id="19" dur="500"/>
                                        <p:tgtEl>
                                          <p:spTgt spid="315"/>
                                        </p:tgtEl>
                                      </p:cBhvr>
                                    </p:animEffect>
                                  </p:childTnLst>
                                </p:cTn>
                              </p:par>
                              <p:par>
                                <p:cTn id="20" presetID="9" presetClass="entr" presetSubtype="0" fill="hold" nodeType="with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dissolve">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dissolve">
                                      <p:cBhvr>
                                        <p:cTn id="27" dur="500"/>
                                        <p:tgtEl>
                                          <p:spTgt spid="116"/>
                                        </p:tgtEl>
                                      </p:cBhvr>
                                    </p:animEffect>
                                  </p:childTnLst>
                                </p:cTn>
                              </p:par>
                              <p:par>
                                <p:cTn id="28" presetID="9"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09"/>
                                        </p:tgtEl>
                                        <p:attrNameLst>
                                          <p:attrName>style.visibility</p:attrName>
                                        </p:attrNameLst>
                                      </p:cBhvr>
                                      <p:to>
                                        <p:strVal val="visible"/>
                                      </p:to>
                                    </p:set>
                                    <p:animEffect transition="in" filter="dissolve">
                                      <p:cBhvr>
                                        <p:cTn id="33" dur="500"/>
                                        <p:tgtEl>
                                          <p:spTgt spid="309"/>
                                        </p:tgtEl>
                                      </p:cBhvr>
                                    </p:animEffect>
                                  </p:childTnLst>
                                </p:cTn>
                              </p:par>
                              <p:par>
                                <p:cTn id="34" presetID="9" presetClass="entr" presetSubtype="0" fill="hold" nodeType="with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dissolve">
                                      <p:cBhvr>
                                        <p:cTn id="36" dur="500"/>
                                        <p:tgtEl>
                                          <p:spTgt spid="9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14"/>
                                        </p:tgtEl>
                                        <p:attrNameLst>
                                          <p:attrName>style.visibility</p:attrName>
                                        </p:attrNameLst>
                                      </p:cBhvr>
                                      <p:to>
                                        <p:strVal val="visible"/>
                                      </p:to>
                                    </p:set>
                                    <p:animEffect transition="in" filter="dissolve">
                                      <p:cBhvr>
                                        <p:cTn id="39" dur="500"/>
                                        <p:tgtEl>
                                          <p:spTgt spid="314"/>
                                        </p:tgtEl>
                                      </p:cBhvr>
                                    </p:animEffect>
                                  </p:childTnLst>
                                </p:cTn>
                              </p:par>
                              <p:par>
                                <p:cTn id="40" presetID="9" presetClass="entr" presetSubtype="0" fill="hold" nodeType="with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dissolve">
                                      <p:cBhvr>
                                        <p:cTn id="42" dur="500"/>
                                        <p:tgtEl>
                                          <p:spTgt spid="10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3"/>
                                        </p:tgtEl>
                                        <p:attrNameLst>
                                          <p:attrName>style.visibility</p:attrName>
                                        </p:attrNameLst>
                                      </p:cBhvr>
                                      <p:to>
                                        <p:strVal val="visible"/>
                                      </p:to>
                                    </p:set>
                                    <p:animEffect transition="in" filter="dissolve">
                                      <p:cBhvr>
                                        <p:cTn id="47" dur="500"/>
                                        <p:tgtEl>
                                          <p:spTgt spid="18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dissolve">
                                      <p:cBhvr>
                                        <p:cTn id="50" dur="500"/>
                                        <p:tgtEl>
                                          <p:spTgt spid="129"/>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dissolve">
                                      <p:cBhvr>
                                        <p:cTn id="53" dur="500"/>
                                        <p:tgtEl>
                                          <p:spTgt spid="1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dissolve">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84"/>
                                        </p:tgtEl>
                                        <p:attrNameLst>
                                          <p:attrName>style.visibility</p:attrName>
                                        </p:attrNameLst>
                                      </p:cBhvr>
                                      <p:to>
                                        <p:strVal val="visible"/>
                                      </p:to>
                                    </p:set>
                                    <p:animEffect transition="in" filter="dissolve">
                                      <p:cBhvr>
                                        <p:cTn id="61" dur="500"/>
                                        <p:tgtEl>
                                          <p:spTgt spid="184"/>
                                        </p:tgtEl>
                                      </p:cBhvr>
                                    </p:animEffect>
                                  </p:childTnLst>
                                </p:cTn>
                              </p:par>
                              <p:par>
                                <p:cTn id="62" presetID="9" presetClass="entr" presetSubtype="0" fill="hold" nodeType="withEffect">
                                  <p:stCondLst>
                                    <p:cond delay="0"/>
                                  </p:stCondLst>
                                  <p:childTnLst>
                                    <p:set>
                                      <p:cBhvr>
                                        <p:cTn id="63" dur="1" fill="hold">
                                          <p:stCondLst>
                                            <p:cond delay="0"/>
                                          </p:stCondLst>
                                        </p:cTn>
                                        <p:tgtEl>
                                          <p:spTgt spid="94"/>
                                        </p:tgtEl>
                                        <p:attrNameLst>
                                          <p:attrName>style.visibility</p:attrName>
                                        </p:attrNameLst>
                                      </p:cBhvr>
                                      <p:to>
                                        <p:strVal val="visible"/>
                                      </p:to>
                                    </p:set>
                                    <p:animEffect transition="in" filter="dissolve">
                                      <p:cBhvr>
                                        <p:cTn id="64" dur="500"/>
                                        <p:tgtEl>
                                          <p:spTgt spid="94"/>
                                        </p:tgtEl>
                                      </p:cBhvr>
                                    </p:animEffect>
                                  </p:childTnLst>
                                </p:cTn>
                              </p:par>
                              <p:par>
                                <p:cTn id="65" presetID="9" presetClass="entr" presetSubtype="0" fill="hold" nodeType="withEffect">
                                  <p:stCondLst>
                                    <p:cond delay="0"/>
                                  </p:stCondLst>
                                  <p:childTnLst>
                                    <p:set>
                                      <p:cBhvr>
                                        <p:cTn id="66" dur="1" fill="hold">
                                          <p:stCondLst>
                                            <p:cond delay="0"/>
                                          </p:stCondLst>
                                        </p:cTn>
                                        <p:tgtEl>
                                          <p:spTgt spid="170"/>
                                        </p:tgtEl>
                                        <p:attrNameLst>
                                          <p:attrName>style.visibility</p:attrName>
                                        </p:attrNameLst>
                                      </p:cBhvr>
                                      <p:to>
                                        <p:strVal val="visible"/>
                                      </p:to>
                                    </p:set>
                                    <p:animEffect transition="in" filter="dissolve">
                                      <p:cBhvr>
                                        <p:cTn id="67" dur="500"/>
                                        <p:tgtEl>
                                          <p:spTgt spid="170"/>
                                        </p:tgtEl>
                                      </p:cBhvr>
                                    </p:animEffect>
                                  </p:childTnLst>
                                </p:cTn>
                              </p:par>
                              <p:par>
                                <p:cTn id="68" presetID="9" presetClass="entr" presetSubtype="0" fill="hold" nodeType="withEffect">
                                  <p:stCondLst>
                                    <p:cond delay="0"/>
                                  </p:stCondLst>
                                  <p:childTnLst>
                                    <p:set>
                                      <p:cBhvr>
                                        <p:cTn id="69" dur="1" fill="hold">
                                          <p:stCondLst>
                                            <p:cond delay="0"/>
                                          </p:stCondLst>
                                        </p:cTn>
                                        <p:tgtEl>
                                          <p:spTgt spid="174"/>
                                        </p:tgtEl>
                                        <p:attrNameLst>
                                          <p:attrName>style.visibility</p:attrName>
                                        </p:attrNameLst>
                                      </p:cBhvr>
                                      <p:to>
                                        <p:strVal val="visible"/>
                                      </p:to>
                                    </p:set>
                                    <p:animEffect transition="in" filter="dissolve">
                                      <p:cBhvr>
                                        <p:cTn id="70"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28" grpId="0" animBg="1"/>
      <p:bldP spid="129" grpId="0" animBg="1"/>
      <p:bldP spid="183" grpId="0"/>
      <p:bldP spid="184" grpId="0"/>
      <p:bldP spid="116" grpId="0"/>
      <p:bldP spid="199" grpId="0"/>
      <p:bldP spid="309" grpId="0"/>
      <p:bldP spid="310" grpId="0"/>
      <p:bldP spid="314" grpId="0"/>
      <p:bldP spid="315"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Required Functionalities</a:t>
            </a:r>
          </a:p>
        </p:txBody>
      </p:sp>
      <p:sp>
        <p:nvSpPr>
          <p:cNvPr id="3" name="TextBox 2"/>
          <p:cNvSpPr txBox="1"/>
          <p:nvPr/>
        </p:nvSpPr>
        <p:spPr>
          <a:xfrm>
            <a:off x="420144" y="1303338"/>
            <a:ext cx="8153400" cy="3539430"/>
          </a:xfrm>
          <a:prstGeom prst="rect">
            <a:avLst/>
          </a:prstGeom>
          <a:noFill/>
        </p:spPr>
        <p:txBody>
          <a:bodyPr wrap="square" rtlCol="0">
            <a:spAutoFit/>
          </a:bodyPr>
          <a:lstStyle/>
          <a:p>
            <a:pPr marL="457200" indent="-457200">
              <a:buFont typeface="Arial"/>
              <a:buChar char="•"/>
            </a:pPr>
            <a:r>
              <a:rPr lang="en-US" sz="2800" dirty="0">
                <a:latin typeface="Helvetica"/>
                <a:cs typeface="Helvetica"/>
              </a:rPr>
              <a:t>Each worker needs to keep track of its own execution context, including work that it is responsible for / available to be stolen.</a:t>
            </a:r>
          </a:p>
          <a:p>
            <a:pPr marL="457200" indent="-457200">
              <a:buFont typeface="Arial"/>
              <a:buChar char="•"/>
            </a:pPr>
            <a:r>
              <a:rPr lang="en-US" sz="2800" dirty="0">
                <a:latin typeface="Helvetica"/>
                <a:cs typeface="Helvetica"/>
              </a:rPr>
              <a:t>A worker after a successful steal, can resume the stolen function mid-execution.</a:t>
            </a:r>
          </a:p>
          <a:p>
            <a:pPr marL="457200" indent="-457200">
              <a:buFont typeface="Arial"/>
              <a:buChar char="•"/>
            </a:pPr>
            <a:r>
              <a:rPr lang="en-US" sz="2800" dirty="0">
                <a:latin typeface="Helvetica"/>
                <a:cs typeface="Helvetica"/>
              </a:rPr>
              <a:t>Upon a sync, a worker needs to know whether there is any spawned subroutine still executing on another worker.</a:t>
            </a:r>
          </a:p>
        </p:txBody>
      </p:sp>
      <p:sp>
        <p:nvSpPr>
          <p:cNvPr id="4" name="Slide Number Placeholder 3">
            <a:extLst>
              <a:ext uri="{FF2B5EF4-FFF2-40B4-BE49-F238E27FC236}">
                <a16:creationId xmlns:a16="http://schemas.microsoft.com/office/drawing/2014/main" id="{C965D62B-EEAF-5E49-8B1D-3F6734C719C5}"/>
              </a:ext>
            </a:extLst>
          </p:cNvPr>
          <p:cNvSpPr>
            <a:spLocks noGrp="1"/>
          </p:cNvSpPr>
          <p:nvPr>
            <p:ph type="sldNum" sz="quarter" idx="12"/>
          </p:nvPr>
        </p:nvSpPr>
        <p:spPr/>
        <p:txBody>
          <a:bodyPr/>
          <a:lstStyle/>
          <a:p>
            <a:fld id="{B8C56D54-80CA-1040-8800-40C19FBCAC37}" type="slidenum">
              <a:rPr lang="en-US" smtClean="0"/>
              <a:t>122</a:t>
            </a:fld>
            <a:endParaRPr lang="en-US"/>
          </a:p>
        </p:txBody>
      </p:sp>
    </p:spTree>
    <p:extLst>
      <p:ext uri="{BB962C8B-B14F-4D97-AF65-F5344CB8AC3E}">
        <p14:creationId xmlns:p14="http://schemas.microsoft.com/office/powerpoint/2010/main" val="5690738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Cheetah Runtime Data Structures</a:t>
            </a:r>
          </a:p>
        </p:txBody>
      </p:sp>
      <p:sp>
        <p:nvSpPr>
          <p:cNvPr id="3" name="TextBox 2"/>
          <p:cNvSpPr txBox="1"/>
          <p:nvPr/>
        </p:nvSpPr>
        <p:spPr>
          <a:xfrm>
            <a:off x="420144" y="1303338"/>
            <a:ext cx="8153400" cy="3970318"/>
          </a:xfrm>
          <a:prstGeom prst="rect">
            <a:avLst/>
          </a:prstGeom>
          <a:noFill/>
        </p:spPr>
        <p:txBody>
          <a:bodyPr wrap="square" rtlCol="0">
            <a:spAutoFit/>
          </a:bodyPr>
          <a:lstStyle/>
          <a:p>
            <a:pPr>
              <a:buClr>
                <a:srgbClr val="669900"/>
              </a:buClr>
            </a:pPr>
            <a:r>
              <a:rPr lang="en-US" sz="2800" dirty="0">
                <a:latin typeface="Helvetica"/>
                <a:cs typeface="Helvetica"/>
              </a:rPr>
              <a:t>The Cheetah runtime utilizes three basic data structures as workers execute work:</a:t>
            </a:r>
          </a:p>
          <a:p>
            <a:pPr marL="457200" indent="-457200">
              <a:buFont typeface="Arial"/>
              <a:buChar char="•"/>
            </a:pPr>
            <a:r>
              <a:rPr lang="en-US" sz="2800" dirty="0">
                <a:latin typeface="Helvetica"/>
                <a:cs typeface="Helvetica"/>
              </a:rPr>
              <a:t>A </a:t>
            </a:r>
            <a:r>
              <a:rPr lang="en-US" sz="2800" b="1" i="1" dirty="0">
                <a:solidFill>
                  <a:srgbClr val="660066"/>
                </a:solidFill>
                <a:latin typeface="Helvetica"/>
                <a:cs typeface="Helvetica"/>
              </a:rPr>
              <a:t>work deque</a:t>
            </a:r>
            <a:r>
              <a:rPr lang="en-US" sz="2800" dirty="0">
                <a:latin typeface="Helvetica"/>
                <a:cs typeface="Helvetica"/>
              </a:rPr>
              <a:t> storing the execution context of ready work.</a:t>
            </a:r>
          </a:p>
          <a:p>
            <a:pPr marL="457200" indent="-457200">
              <a:buFont typeface="Arial"/>
              <a:buChar char="•"/>
            </a:pPr>
            <a:r>
              <a:rPr lang="en-US" sz="2800" dirty="0">
                <a:latin typeface="Helvetica"/>
                <a:cs typeface="Helvetica"/>
              </a:rPr>
              <a:t>A</a:t>
            </a:r>
            <a:r>
              <a:rPr lang="en-US" sz="2800" b="1" i="1" dirty="0">
                <a:solidFill>
                  <a:srgbClr val="660066"/>
                </a:solidFill>
                <a:latin typeface="Helvetica"/>
                <a:cs typeface="Helvetica"/>
              </a:rPr>
              <a:t> </a:t>
            </a:r>
            <a:r>
              <a:rPr lang="en-US" sz="2800" b="1" i="1" dirty="0" err="1">
                <a:solidFill>
                  <a:srgbClr val="660066"/>
                </a:solidFill>
                <a:latin typeface="Helvetica"/>
                <a:cs typeface="Helvetica"/>
              </a:rPr>
              <a:t>Cilk</a:t>
            </a:r>
            <a:r>
              <a:rPr lang="en-US" sz="2800" b="1" i="1" dirty="0">
                <a:solidFill>
                  <a:srgbClr val="660066"/>
                </a:solidFill>
                <a:latin typeface="Helvetica"/>
                <a:cs typeface="Helvetica"/>
              </a:rPr>
              <a:t> stack frame structure</a:t>
            </a:r>
            <a:r>
              <a:rPr lang="en-US" sz="2800" dirty="0">
                <a:latin typeface="Helvetica"/>
                <a:cs typeface="Helvetica"/>
              </a:rPr>
              <a:t> to represent each spawning function (</a:t>
            </a:r>
            <a:r>
              <a:rPr lang="en-US" sz="2800" b="1" i="1" dirty="0" err="1">
                <a:solidFill>
                  <a:srgbClr val="660066"/>
                </a:solidFill>
                <a:latin typeface="Helvetica"/>
                <a:cs typeface="Helvetica"/>
              </a:rPr>
              <a:t>Cilk</a:t>
            </a:r>
            <a:r>
              <a:rPr lang="en-US" sz="2800" dirty="0">
                <a:solidFill>
                  <a:srgbClr val="660066"/>
                </a:solidFill>
                <a:latin typeface="Helvetica"/>
                <a:cs typeface="Helvetica"/>
              </a:rPr>
              <a:t> </a:t>
            </a:r>
            <a:r>
              <a:rPr lang="en-US" sz="2800" dirty="0">
                <a:latin typeface="Helvetica"/>
                <a:cs typeface="Helvetica"/>
              </a:rPr>
              <a:t>function).</a:t>
            </a:r>
          </a:p>
          <a:p>
            <a:pPr marL="457200" indent="-457200">
              <a:buFont typeface="Arial"/>
              <a:buChar char="•"/>
            </a:pPr>
            <a:r>
              <a:rPr lang="en-US" sz="2800" dirty="0">
                <a:latin typeface="Helvetica"/>
                <a:cs typeface="Helvetica"/>
              </a:rPr>
              <a:t>A </a:t>
            </a:r>
            <a:r>
              <a:rPr lang="en-US" sz="2800" b="1" i="1" dirty="0">
                <a:solidFill>
                  <a:srgbClr val="660066"/>
                </a:solidFill>
                <a:latin typeface="Helvetica"/>
                <a:cs typeface="Helvetica"/>
              </a:rPr>
              <a:t>closure tree </a:t>
            </a:r>
            <a:r>
              <a:rPr lang="en-US" sz="2800" dirty="0">
                <a:solidFill>
                  <a:srgbClr val="000000"/>
                </a:solidFill>
                <a:latin typeface="Helvetica"/>
                <a:cs typeface="Helvetica"/>
              </a:rPr>
              <a:t>to represent function instances that has every been stolen to support true parallel execution.</a:t>
            </a:r>
            <a:r>
              <a:rPr lang="en-US" sz="2800" dirty="0">
                <a:latin typeface="Helvetica"/>
                <a:cs typeface="Helvetica"/>
              </a:rPr>
              <a:t> </a:t>
            </a:r>
          </a:p>
        </p:txBody>
      </p:sp>
      <p:sp>
        <p:nvSpPr>
          <p:cNvPr id="6" name="Slide Number Placeholder 5">
            <a:extLst>
              <a:ext uri="{FF2B5EF4-FFF2-40B4-BE49-F238E27FC236}">
                <a16:creationId xmlns:a16="http://schemas.microsoft.com/office/drawing/2014/main" id="{DFDA7054-2518-DA40-B57D-55DAFDE8E163}"/>
              </a:ext>
            </a:extLst>
          </p:cNvPr>
          <p:cNvSpPr>
            <a:spLocks noGrp="1"/>
          </p:cNvSpPr>
          <p:nvPr>
            <p:ph type="sldNum" sz="quarter" idx="12"/>
          </p:nvPr>
        </p:nvSpPr>
        <p:spPr/>
        <p:txBody>
          <a:bodyPr/>
          <a:lstStyle/>
          <a:p>
            <a:fld id="{B8C56D54-80CA-1040-8800-40C19FBCAC37}" type="slidenum">
              <a:rPr lang="en-US" smtClean="0"/>
              <a:t>123</a:t>
            </a:fld>
            <a:endParaRPr lang="en-US"/>
          </a:p>
        </p:txBody>
      </p:sp>
    </p:spTree>
    <p:extLst>
      <p:ext uri="{BB962C8B-B14F-4D97-AF65-F5344CB8AC3E}">
        <p14:creationId xmlns:p14="http://schemas.microsoft.com/office/powerpoint/2010/main" val="21755665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Labor</a:t>
            </a:r>
          </a:p>
        </p:txBody>
      </p:sp>
      <p:sp>
        <p:nvSpPr>
          <p:cNvPr id="3" name="Rectangle 3"/>
          <p:cNvSpPr>
            <a:spLocks noChangeArrowheads="1"/>
          </p:cNvSpPr>
          <p:nvPr/>
        </p:nvSpPr>
        <p:spPr bwMode="auto">
          <a:xfrm>
            <a:off x="339725" y="1315018"/>
            <a:ext cx="8464550" cy="830997"/>
          </a:xfrm>
          <a:prstGeom prst="rect">
            <a:avLst/>
          </a:prstGeom>
          <a:noFill/>
          <a:ln w="6350">
            <a:noFill/>
            <a:miter lim="800000"/>
            <a:headEnd/>
            <a:tailEnd/>
          </a:ln>
          <a:effectLst/>
        </p:spPr>
        <p:txBody>
          <a:bodyPr wrap="square">
            <a:spAutoFit/>
          </a:bodyPr>
          <a:lstStyle/>
          <a:p>
            <a:pPr>
              <a:spcBef>
                <a:spcPts val="600"/>
              </a:spcBef>
            </a:pPr>
            <a:r>
              <a:rPr lang="en-US" sz="2400" dirty="0">
                <a:latin typeface="Helvetica"/>
                <a:cs typeface="Helvetica"/>
                <a:sym typeface="Symbol" pitchFamily="18" charset="2"/>
              </a:rPr>
              <a:t>The work-first principle guides the division of the </a:t>
            </a:r>
            <a:r>
              <a:rPr lang="en-US" sz="2400" dirty="0" err="1">
                <a:latin typeface="Helvetica"/>
                <a:cs typeface="Helvetica"/>
                <a:sym typeface="Symbol" pitchFamily="18" charset="2"/>
              </a:rPr>
              <a:t>Cilk</a:t>
            </a:r>
            <a:r>
              <a:rPr lang="en-US" sz="2400" dirty="0">
                <a:latin typeface="Helvetica"/>
                <a:cs typeface="Helvetica"/>
                <a:sym typeface="Symbol" pitchFamily="18" charset="2"/>
              </a:rPr>
              <a:t> scheduler between the </a:t>
            </a:r>
            <a:r>
              <a:rPr lang="en-US" sz="2400" dirty="0">
                <a:solidFill>
                  <a:srgbClr val="FF0000"/>
                </a:solidFill>
                <a:latin typeface="Helvetica"/>
                <a:cs typeface="Helvetica"/>
                <a:sym typeface="Symbol" pitchFamily="18" charset="2"/>
              </a:rPr>
              <a:t>compiler </a:t>
            </a:r>
            <a:r>
              <a:rPr lang="en-US" sz="2400" dirty="0">
                <a:latin typeface="Helvetica"/>
                <a:cs typeface="Helvetica"/>
                <a:sym typeface="Symbol" pitchFamily="18" charset="2"/>
              </a:rPr>
              <a:t>and the </a:t>
            </a:r>
            <a:r>
              <a:rPr lang="en-US" sz="2400" dirty="0">
                <a:solidFill>
                  <a:srgbClr val="FF0000"/>
                </a:solidFill>
                <a:latin typeface="Helvetica"/>
                <a:cs typeface="Helvetica"/>
                <a:sym typeface="Symbol" pitchFamily="18" charset="2"/>
              </a:rPr>
              <a:t>runtime library</a:t>
            </a:r>
            <a:r>
              <a:rPr lang="en-US" sz="2400" dirty="0">
                <a:latin typeface="Helvetica"/>
                <a:cs typeface="Helvetica"/>
                <a:sym typeface="Symbol" pitchFamily="18" charset="2"/>
              </a:rPr>
              <a:t>.</a:t>
            </a:r>
          </a:p>
        </p:txBody>
      </p:sp>
      <p:sp>
        <p:nvSpPr>
          <p:cNvPr id="4" name="TextBox 3"/>
          <p:cNvSpPr txBox="1"/>
          <p:nvPr/>
        </p:nvSpPr>
        <p:spPr>
          <a:xfrm>
            <a:off x="331841" y="2350996"/>
            <a:ext cx="8602093" cy="4154984"/>
          </a:xfrm>
          <a:prstGeom prst="rect">
            <a:avLst/>
          </a:prstGeom>
          <a:noFill/>
        </p:spPr>
        <p:txBody>
          <a:bodyPr wrap="square" rtlCol="0">
            <a:spAutoFit/>
          </a:bodyPr>
          <a:lstStyle/>
          <a:p>
            <a:pPr>
              <a:buClr>
                <a:srgbClr val="669900"/>
              </a:buClr>
            </a:pPr>
            <a:r>
              <a:rPr lang="en-US" sz="2400" b="1" dirty="0">
                <a:solidFill>
                  <a:schemeClr val="accent5">
                    <a:lumMod val="75000"/>
                  </a:schemeClr>
                </a:solidFill>
                <a:latin typeface="Helvetica"/>
                <a:cs typeface="Helvetica"/>
              </a:rPr>
              <a:t>Compiler</a:t>
            </a:r>
          </a:p>
          <a:p>
            <a:pPr marL="342900" indent="-342900">
              <a:buFont typeface="Arial"/>
              <a:buChar char="•"/>
            </a:pPr>
            <a:r>
              <a:rPr lang="en-US" sz="2400" dirty="0">
                <a:latin typeface="Helvetica"/>
                <a:cs typeface="Helvetica"/>
              </a:rPr>
              <a:t>Manages a handful of small data structures (e.g., initialization / operations on </a:t>
            </a:r>
            <a:r>
              <a:rPr lang="en-US" sz="2400" dirty="0" err="1">
                <a:latin typeface="Helvetica"/>
                <a:cs typeface="Helvetica"/>
              </a:rPr>
              <a:t>Cilk</a:t>
            </a:r>
            <a:r>
              <a:rPr lang="en-US" sz="2400" dirty="0">
                <a:latin typeface="Helvetica"/>
                <a:cs typeface="Helvetica"/>
              </a:rPr>
              <a:t> stack frames and deques).</a:t>
            </a:r>
          </a:p>
          <a:p>
            <a:pPr marL="342900" indent="-342900">
              <a:buFont typeface="Arial"/>
              <a:buChar char="•"/>
            </a:pPr>
            <a:r>
              <a:rPr lang="en-US" sz="2400" dirty="0">
                <a:latin typeface="Helvetica"/>
                <a:cs typeface="Helvetica"/>
              </a:rPr>
              <a:t>Implements optimized </a:t>
            </a:r>
            <a:r>
              <a:rPr lang="en-US" sz="2400" dirty="0">
                <a:solidFill>
                  <a:srgbClr val="FF0000"/>
                </a:solidFill>
                <a:latin typeface="Helvetica"/>
                <a:cs typeface="Helvetica"/>
              </a:rPr>
              <a:t>fast paths </a:t>
            </a:r>
            <a:r>
              <a:rPr lang="en-US" sz="2400" dirty="0">
                <a:latin typeface="Helvetica"/>
                <a:cs typeface="Helvetica"/>
              </a:rPr>
              <a:t>for execution of functions when no steals have occurred (i.e., no actual parallelism has been realized).</a:t>
            </a:r>
          </a:p>
          <a:p>
            <a:pPr>
              <a:buClr>
                <a:srgbClr val="669900"/>
              </a:buClr>
            </a:pPr>
            <a:endParaRPr lang="en-US" sz="2400" dirty="0">
              <a:latin typeface="Helvetica"/>
              <a:cs typeface="Helvetica"/>
            </a:endParaRPr>
          </a:p>
          <a:p>
            <a:pPr>
              <a:buClr>
                <a:srgbClr val="669900"/>
              </a:buClr>
            </a:pPr>
            <a:r>
              <a:rPr lang="en-US" sz="2400" b="1" dirty="0">
                <a:solidFill>
                  <a:srgbClr val="31859C"/>
                </a:solidFill>
                <a:latin typeface="Helvetica"/>
                <a:cs typeface="Helvetica"/>
              </a:rPr>
              <a:t>Runtime library</a:t>
            </a:r>
          </a:p>
          <a:p>
            <a:pPr marL="342900" indent="-342900">
              <a:buFont typeface="Arial"/>
              <a:buChar char="•"/>
            </a:pPr>
            <a:r>
              <a:rPr lang="en-US" sz="2400" dirty="0">
                <a:latin typeface="Helvetica"/>
                <a:cs typeface="Helvetica"/>
              </a:rPr>
              <a:t>Manages the more heavy-weight data structures (e.g., the closure tree).</a:t>
            </a:r>
          </a:p>
          <a:p>
            <a:pPr marL="342900" indent="-342900">
              <a:buFont typeface="Arial"/>
              <a:buChar char="•"/>
            </a:pPr>
            <a:r>
              <a:rPr lang="en-US" sz="2400" dirty="0">
                <a:latin typeface="Helvetica"/>
                <a:cs typeface="Helvetica"/>
              </a:rPr>
              <a:t>Handles </a:t>
            </a:r>
            <a:r>
              <a:rPr lang="en-US" sz="2400" dirty="0">
                <a:solidFill>
                  <a:srgbClr val="FF0000"/>
                </a:solidFill>
                <a:latin typeface="Helvetica"/>
                <a:cs typeface="Helvetica"/>
              </a:rPr>
              <a:t>slow paths </a:t>
            </a:r>
            <a:r>
              <a:rPr lang="en-US" sz="2400" dirty="0">
                <a:latin typeface="Helvetica"/>
                <a:cs typeface="Helvetica"/>
              </a:rPr>
              <a:t>of execution, e.g., when a steal occurs.</a:t>
            </a:r>
          </a:p>
        </p:txBody>
      </p:sp>
      <p:sp>
        <p:nvSpPr>
          <p:cNvPr id="5" name="Slide Number Placeholder 4">
            <a:extLst>
              <a:ext uri="{FF2B5EF4-FFF2-40B4-BE49-F238E27FC236}">
                <a16:creationId xmlns:a16="http://schemas.microsoft.com/office/drawing/2014/main" id="{8ECF1045-0923-7149-815F-7D77225DB95C}"/>
              </a:ext>
            </a:extLst>
          </p:cNvPr>
          <p:cNvSpPr>
            <a:spLocks noGrp="1"/>
          </p:cNvSpPr>
          <p:nvPr>
            <p:ph type="sldNum" sz="quarter" idx="12"/>
          </p:nvPr>
        </p:nvSpPr>
        <p:spPr/>
        <p:txBody>
          <a:bodyPr/>
          <a:lstStyle/>
          <a:p>
            <a:fld id="{B8C56D54-80CA-1040-8800-40C19FBCAC37}" type="slidenum">
              <a:rPr lang="en-US" smtClean="0"/>
              <a:t>124</a:t>
            </a:fld>
            <a:endParaRPr lang="en-US"/>
          </a:p>
        </p:txBody>
      </p:sp>
    </p:spTree>
    <p:extLst>
      <p:ext uri="{BB962C8B-B14F-4D97-AF65-F5344CB8AC3E}">
        <p14:creationId xmlns:p14="http://schemas.microsoft.com/office/powerpoint/2010/main" val="24345198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Cheetah Runtime System:</a:t>
            </a:r>
            <a:br>
              <a:rPr lang="en-US" dirty="0"/>
            </a:br>
            <a:r>
              <a:rPr lang="en-US" dirty="0"/>
              <a:t>Organization of the Runtime Data Structure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125</a:t>
            </a:fld>
            <a:endParaRPr lang="en-US"/>
          </a:p>
        </p:txBody>
      </p:sp>
    </p:spTree>
    <p:extLst>
      <p:ext uri="{BB962C8B-B14F-4D97-AF65-F5344CB8AC3E}">
        <p14:creationId xmlns:p14="http://schemas.microsoft.com/office/powerpoint/2010/main" val="15757863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AutoShape 40">
            <a:extLst>
              <a:ext uri="{FF2B5EF4-FFF2-40B4-BE49-F238E27FC236}">
                <a16:creationId xmlns:a16="http://schemas.microsoft.com/office/drawing/2014/main" id="{CF7F58AA-7804-9540-933E-B01FC942E777}"/>
              </a:ext>
            </a:extLst>
          </p:cNvPr>
          <p:cNvCxnSpPr>
            <a:cxnSpLocks noChangeShapeType="1"/>
            <a:stCxn id="52" idx="0"/>
            <a:endCxn id="54" idx="0"/>
          </p:cNvCxnSpPr>
          <p:nvPr/>
        </p:nvCxnSpPr>
        <p:spPr bwMode="auto">
          <a:xfrm flipH="1">
            <a:off x="5306574" y="4212748"/>
            <a:ext cx="120535" cy="628004"/>
          </a:xfrm>
          <a:prstGeom prst="straightConnector1">
            <a:avLst/>
          </a:prstGeom>
          <a:noFill/>
          <a:ln w="38100">
            <a:solidFill>
              <a:schemeClr val="tx1"/>
            </a:solidFill>
            <a:round/>
            <a:headEnd/>
            <a:tailEnd type="stealth" w="med" len="med"/>
          </a:ln>
          <a:effectLst/>
        </p:spPr>
      </p:cxnSp>
      <p:sp>
        <p:nvSpPr>
          <p:cNvPr id="2" name="Title 1"/>
          <p:cNvSpPr>
            <a:spLocks noGrp="1"/>
          </p:cNvSpPr>
          <p:nvPr>
            <p:ph type="title"/>
          </p:nvPr>
        </p:nvSpPr>
        <p:spPr/>
        <p:txBody>
          <a:bodyPr/>
          <a:lstStyle/>
          <a:p>
            <a:r>
              <a:rPr lang="en-US" dirty="0"/>
              <a:t>Deque of Frames</a:t>
            </a:r>
          </a:p>
        </p:txBody>
      </p:sp>
      <p:sp>
        <p:nvSpPr>
          <p:cNvPr id="30" name="TextBox 29"/>
          <p:cNvSpPr txBox="1"/>
          <p:nvPr/>
        </p:nvSpPr>
        <p:spPr>
          <a:xfrm>
            <a:off x="354228" y="1172920"/>
            <a:ext cx="8534400" cy="954107"/>
          </a:xfrm>
          <a:prstGeom prst="rect">
            <a:avLst/>
          </a:prstGeom>
          <a:noFill/>
        </p:spPr>
        <p:txBody>
          <a:bodyPr wrap="square" rtlCol="0">
            <a:spAutoFit/>
          </a:bodyPr>
          <a:lstStyle/>
          <a:p>
            <a:pPr>
              <a:buClr>
                <a:srgbClr val="669900"/>
              </a:buClr>
            </a:pPr>
            <a:r>
              <a:rPr lang="en-US" sz="2800" dirty="0">
                <a:latin typeface="+mn-lt"/>
              </a:rPr>
              <a:t>Each </a:t>
            </a:r>
            <a:r>
              <a:rPr lang="en-US" sz="2800" dirty="0" err="1">
                <a:latin typeface="+mn-lt"/>
              </a:rPr>
              <a:t>Cilk</a:t>
            </a:r>
            <a:r>
              <a:rPr lang="en-US" sz="2800" dirty="0">
                <a:latin typeface="+mn-lt"/>
              </a:rPr>
              <a:t> worker maintains a deque of references to </a:t>
            </a:r>
            <a:r>
              <a:rPr lang="en-US" sz="2800" dirty="0" err="1">
                <a:latin typeface="+mn-lt"/>
              </a:rPr>
              <a:t>Cilk</a:t>
            </a:r>
            <a:r>
              <a:rPr lang="en-US" sz="2800" dirty="0">
                <a:latin typeface="+mn-lt"/>
              </a:rPr>
              <a:t> stack frames</a:t>
            </a:r>
            <a:r>
              <a:rPr lang="en-US" sz="2800" dirty="0">
                <a:solidFill>
                  <a:srgbClr val="FF0000"/>
                </a:solidFill>
                <a:latin typeface="+mn-lt"/>
              </a:rPr>
              <a:t>*</a:t>
            </a:r>
            <a:r>
              <a:rPr lang="en-US" sz="2800" dirty="0">
                <a:latin typeface="+mn-lt"/>
              </a:rPr>
              <a:t> containing work available to be stolen.</a:t>
            </a:r>
          </a:p>
        </p:txBody>
      </p:sp>
      <p:sp>
        <p:nvSpPr>
          <p:cNvPr id="24" name="Rounded Rectangle 23">
            <a:extLst>
              <a:ext uri="{FF2B5EF4-FFF2-40B4-BE49-F238E27FC236}">
                <a16:creationId xmlns:a16="http://schemas.microsoft.com/office/drawing/2014/main" id="{B958B5EC-B37F-EE48-A9D9-72748D5D93E2}"/>
              </a:ext>
            </a:extLst>
          </p:cNvPr>
          <p:cNvSpPr/>
          <p:nvPr/>
        </p:nvSpPr>
        <p:spPr>
          <a:xfrm>
            <a:off x="381059" y="2980258"/>
            <a:ext cx="3484237" cy="26585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07CCECE-99B6-5F41-8CBA-307AC1AF2853}"/>
              </a:ext>
            </a:extLst>
          </p:cNvPr>
          <p:cNvSpPr/>
          <p:nvPr/>
        </p:nvSpPr>
        <p:spPr>
          <a:xfrm>
            <a:off x="3021261" y="3511506"/>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2" name="Rectangle 31">
            <a:extLst>
              <a:ext uri="{FF2B5EF4-FFF2-40B4-BE49-F238E27FC236}">
                <a16:creationId xmlns:a16="http://schemas.microsoft.com/office/drawing/2014/main" id="{571F5F33-B970-5147-8D8A-58B0501FB74E}"/>
              </a:ext>
            </a:extLst>
          </p:cNvPr>
          <p:cNvSpPr/>
          <p:nvPr/>
        </p:nvSpPr>
        <p:spPr>
          <a:xfrm>
            <a:off x="3021261" y="3879921"/>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3" name="Rectangle 32">
            <a:extLst>
              <a:ext uri="{FF2B5EF4-FFF2-40B4-BE49-F238E27FC236}">
                <a16:creationId xmlns:a16="http://schemas.microsoft.com/office/drawing/2014/main" id="{D3F25281-E356-724F-9B5D-53DAA0079603}"/>
              </a:ext>
            </a:extLst>
          </p:cNvPr>
          <p:cNvSpPr/>
          <p:nvPr/>
        </p:nvSpPr>
        <p:spPr>
          <a:xfrm>
            <a:off x="3021261" y="424833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4" name="TextBox 33">
            <a:extLst>
              <a:ext uri="{FF2B5EF4-FFF2-40B4-BE49-F238E27FC236}">
                <a16:creationId xmlns:a16="http://schemas.microsoft.com/office/drawing/2014/main" id="{DF2B99F6-79F9-714C-9115-941C67D7FE4B}"/>
              </a:ext>
            </a:extLst>
          </p:cNvPr>
          <p:cNvSpPr txBox="1"/>
          <p:nvPr/>
        </p:nvSpPr>
        <p:spPr>
          <a:xfrm>
            <a:off x="5755795" y="2493538"/>
            <a:ext cx="2085827" cy="461665"/>
          </a:xfrm>
          <a:prstGeom prst="rect">
            <a:avLst/>
          </a:prstGeom>
          <a:noFill/>
        </p:spPr>
        <p:txBody>
          <a:bodyPr wrap="none" rtlCol="0">
            <a:spAutoFit/>
          </a:bodyPr>
          <a:lstStyle/>
          <a:p>
            <a:pPr algn="ctr"/>
            <a:r>
              <a:rPr lang="en-US" sz="2400" b="1" dirty="0">
                <a:solidFill>
                  <a:schemeClr val="accent5">
                    <a:lumMod val="75000"/>
                  </a:schemeClr>
                </a:solidFill>
                <a:latin typeface="Helvetica" pitchFamily="2" charset="0"/>
                <a:cs typeface="Hadassah Friedlaender" panose="020F0502020204030204" pitchFamily="34" charset="0"/>
              </a:rPr>
              <a:t>Cactus stack</a:t>
            </a:r>
          </a:p>
        </p:txBody>
      </p:sp>
      <p:sp>
        <p:nvSpPr>
          <p:cNvPr id="36" name="TextBox 35">
            <a:extLst>
              <a:ext uri="{FF2B5EF4-FFF2-40B4-BE49-F238E27FC236}">
                <a16:creationId xmlns:a16="http://schemas.microsoft.com/office/drawing/2014/main" id="{D2277699-20B8-F946-95BA-B69FD1AB50BF}"/>
              </a:ext>
            </a:extLst>
          </p:cNvPr>
          <p:cNvSpPr txBox="1"/>
          <p:nvPr/>
        </p:nvSpPr>
        <p:spPr>
          <a:xfrm>
            <a:off x="2640710" y="3049841"/>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cs typeface="Hadassah Friedlaender" panose="020F0502020204030204" pitchFamily="34" charset="0"/>
              </a:rPr>
              <a:t>Deque</a:t>
            </a:r>
          </a:p>
        </p:txBody>
      </p:sp>
      <p:cxnSp>
        <p:nvCxnSpPr>
          <p:cNvPr id="41" name="AutoShape 26">
            <a:extLst>
              <a:ext uri="{FF2B5EF4-FFF2-40B4-BE49-F238E27FC236}">
                <a16:creationId xmlns:a16="http://schemas.microsoft.com/office/drawing/2014/main" id="{0649A25B-13BC-2542-8D07-3EC9C408C87B}"/>
              </a:ext>
            </a:extLst>
          </p:cNvPr>
          <p:cNvCxnSpPr>
            <a:cxnSpLocks noChangeShapeType="1"/>
            <a:stCxn id="55" idx="0"/>
            <a:endCxn id="56" idx="0"/>
          </p:cNvCxnSpPr>
          <p:nvPr/>
        </p:nvCxnSpPr>
        <p:spPr bwMode="auto">
          <a:xfrm flipH="1">
            <a:off x="5998451" y="2955203"/>
            <a:ext cx="800258" cy="635048"/>
          </a:xfrm>
          <a:prstGeom prst="straightConnector1">
            <a:avLst/>
          </a:prstGeom>
          <a:noFill/>
          <a:ln w="38100">
            <a:solidFill>
              <a:schemeClr val="tx1"/>
            </a:solidFill>
            <a:round/>
            <a:headEnd/>
            <a:tailEnd type="stealth" w="med" len="med"/>
          </a:ln>
          <a:effectLst/>
        </p:spPr>
      </p:cxnSp>
      <p:cxnSp>
        <p:nvCxnSpPr>
          <p:cNvPr id="42" name="AutoShape 31">
            <a:extLst>
              <a:ext uri="{FF2B5EF4-FFF2-40B4-BE49-F238E27FC236}">
                <a16:creationId xmlns:a16="http://schemas.microsoft.com/office/drawing/2014/main" id="{B4A1867B-BBA0-1541-B50A-EA7D25E1A62D}"/>
              </a:ext>
            </a:extLst>
          </p:cNvPr>
          <p:cNvCxnSpPr>
            <a:cxnSpLocks noChangeShapeType="1"/>
            <a:stCxn id="55" idx="0"/>
            <a:endCxn id="57" idx="0"/>
          </p:cNvCxnSpPr>
          <p:nvPr/>
        </p:nvCxnSpPr>
        <p:spPr bwMode="auto">
          <a:xfrm>
            <a:off x="6798709" y="2955203"/>
            <a:ext cx="929751" cy="626197"/>
          </a:xfrm>
          <a:prstGeom prst="straightConnector1">
            <a:avLst/>
          </a:prstGeom>
          <a:noFill/>
          <a:ln w="38100">
            <a:solidFill>
              <a:schemeClr val="tx1"/>
            </a:solidFill>
            <a:round/>
            <a:headEnd/>
            <a:tailEnd type="stealth" w="med" len="med"/>
          </a:ln>
          <a:effectLst/>
        </p:spPr>
      </p:cxnSp>
      <p:cxnSp>
        <p:nvCxnSpPr>
          <p:cNvPr id="43" name="AutoShape 32">
            <a:extLst>
              <a:ext uri="{FF2B5EF4-FFF2-40B4-BE49-F238E27FC236}">
                <a16:creationId xmlns:a16="http://schemas.microsoft.com/office/drawing/2014/main" id="{BB80993A-A9AA-6348-8595-0268FCC24943}"/>
              </a:ext>
            </a:extLst>
          </p:cNvPr>
          <p:cNvCxnSpPr>
            <a:cxnSpLocks noChangeShapeType="1"/>
            <a:stCxn id="56" idx="0"/>
            <a:endCxn id="52" idx="0"/>
          </p:cNvCxnSpPr>
          <p:nvPr/>
        </p:nvCxnSpPr>
        <p:spPr bwMode="auto">
          <a:xfrm flipH="1">
            <a:off x="5427109" y="3590251"/>
            <a:ext cx="571342" cy="622497"/>
          </a:xfrm>
          <a:prstGeom prst="straightConnector1">
            <a:avLst/>
          </a:prstGeom>
          <a:noFill/>
          <a:ln w="38100">
            <a:solidFill>
              <a:schemeClr val="tx1"/>
            </a:solidFill>
            <a:round/>
            <a:headEnd/>
            <a:tailEnd type="stealth" w="med" len="med"/>
          </a:ln>
          <a:effectLst/>
        </p:spPr>
      </p:cxnSp>
      <p:cxnSp>
        <p:nvCxnSpPr>
          <p:cNvPr id="44" name="AutoShape 40">
            <a:extLst>
              <a:ext uri="{FF2B5EF4-FFF2-40B4-BE49-F238E27FC236}">
                <a16:creationId xmlns:a16="http://schemas.microsoft.com/office/drawing/2014/main" id="{661EBFE3-0EFC-EC4C-94A9-CB720B28DF7D}"/>
              </a:ext>
            </a:extLst>
          </p:cNvPr>
          <p:cNvCxnSpPr>
            <a:cxnSpLocks noChangeShapeType="1"/>
            <a:stCxn id="57" idx="0"/>
            <a:endCxn id="45" idx="0"/>
          </p:cNvCxnSpPr>
          <p:nvPr/>
        </p:nvCxnSpPr>
        <p:spPr bwMode="auto">
          <a:xfrm flipH="1">
            <a:off x="7580783" y="3581400"/>
            <a:ext cx="147677" cy="631348"/>
          </a:xfrm>
          <a:prstGeom prst="straightConnector1">
            <a:avLst/>
          </a:prstGeom>
          <a:noFill/>
          <a:ln w="38100">
            <a:solidFill>
              <a:schemeClr val="tx1"/>
            </a:solidFill>
            <a:round/>
            <a:headEnd/>
            <a:tailEnd type="stealth" w="med" len="med"/>
          </a:ln>
          <a:effectLst/>
        </p:spPr>
      </p:cxnSp>
      <p:sp>
        <p:nvSpPr>
          <p:cNvPr id="45" name="AutoShape 3">
            <a:extLst>
              <a:ext uri="{FF2B5EF4-FFF2-40B4-BE49-F238E27FC236}">
                <a16:creationId xmlns:a16="http://schemas.microsoft.com/office/drawing/2014/main" id="{FD5E2C28-43BD-A24F-9A6E-6752568CAD05}"/>
              </a:ext>
            </a:extLst>
          </p:cNvPr>
          <p:cNvSpPr>
            <a:spLocks noChangeArrowheads="1"/>
          </p:cNvSpPr>
          <p:nvPr/>
        </p:nvSpPr>
        <p:spPr bwMode="auto">
          <a:xfrm>
            <a:off x="6894983" y="4212748"/>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2" name="AutoShape 7">
            <a:extLst>
              <a:ext uri="{FF2B5EF4-FFF2-40B4-BE49-F238E27FC236}">
                <a16:creationId xmlns:a16="http://schemas.microsoft.com/office/drawing/2014/main" id="{6A55CFAA-AD9D-8E4B-BED4-C2D0121FDBAA}"/>
              </a:ext>
            </a:extLst>
          </p:cNvPr>
          <p:cNvSpPr>
            <a:spLocks noChangeArrowheads="1"/>
          </p:cNvSpPr>
          <p:nvPr/>
        </p:nvSpPr>
        <p:spPr bwMode="auto">
          <a:xfrm>
            <a:off x="4741309" y="4212748"/>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AutoShape 20">
            <a:extLst>
              <a:ext uri="{FF2B5EF4-FFF2-40B4-BE49-F238E27FC236}">
                <a16:creationId xmlns:a16="http://schemas.microsoft.com/office/drawing/2014/main" id="{EDE23F05-0461-C74D-9004-65D9552E73B2}"/>
              </a:ext>
            </a:extLst>
          </p:cNvPr>
          <p:cNvSpPr>
            <a:spLocks noChangeArrowheads="1"/>
          </p:cNvSpPr>
          <p:nvPr/>
        </p:nvSpPr>
        <p:spPr bwMode="auto">
          <a:xfrm>
            <a:off x="6112909" y="2955203"/>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AutoShape 24">
            <a:extLst>
              <a:ext uri="{FF2B5EF4-FFF2-40B4-BE49-F238E27FC236}">
                <a16:creationId xmlns:a16="http://schemas.microsoft.com/office/drawing/2014/main" id="{42296AA8-531D-904D-9F30-97A2230A4AD7}"/>
              </a:ext>
            </a:extLst>
          </p:cNvPr>
          <p:cNvSpPr>
            <a:spLocks noChangeArrowheads="1"/>
          </p:cNvSpPr>
          <p:nvPr/>
        </p:nvSpPr>
        <p:spPr bwMode="auto">
          <a:xfrm>
            <a:off x="5312651" y="359025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7" name="AutoShape 29">
            <a:extLst>
              <a:ext uri="{FF2B5EF4-FFF2-40B4-BE49-F238E27FC236}">
                <a16:creationId xmlns:a16="http://schemas.microsoft.com/office/drawing/2014/main" id="{CEB0B2E9-82F9-6E4D-B114-D636EC3C0488}"/>
              </a:ext>
            </a:extLst>
          </p:cNvPr>
          <p:cNvSpPr>
            <a:spLocks noChangeArrowheads="1"/>
          </p:cNvSpPr>
          <p:nvPr/>
        </p:nvSpPr>
        <p:spPr bwMode="auto">
          <a:xfrm>
            <a:off x="7042660" y="3581400"/>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Text Box 58">
            <a:extLst>
              <a:ext uri="{FF2B5EF4-FFF2-40B4-BE49-F238E27FC236}">
                <a16:creationId xmlns:a16="http://schemas.microsoft.com/office/drawing/2014/main" id="{4C03EF54-8AC6-B44D-95D3-0BB4B85C06C7}"/>
              </a:ext>
            </a:extLst>
          </p:cNvPr>
          <p:cNvSpPr txBox="1">
            <a:spLocks noChangeArrowheads="1"/>
          </p:cNvSpPr>
          <p:nvPr/>
        </p:nvSpPr>
        <p:spPr bwMode="auto">
          <a:xfrm>
            <a:off x="6112909" y="295520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59" name="Text Box 59">
            <a:extLst>
              <a:ext uri="{FF2B5EF4-FFF2-40B4-BE49-F238E27FC236}">
                <a16:creationId xmlns:a16="http://schemas.microsoft.com/office/drawing/2014/main" id="{9E359B9D-CD31-4F4E-AA38-86CCCF6D07E0}"/>
              </a:ext>
            </a:extLst>
          </p:cNvPr>
          <p:cNvSpPr txBox="1">
            <a:spLocks noChangeArrowheads="1"/>
          </p:cNvSpPr>
          <p:nvPr/>
        </p:nvSpPr>
        <p:spPr bwMode="auto">
          <a:xfrm>
            <a:off x="5312651" y="3590251"/>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60" name="Text Box 60">
            <a:extLst>
              <a:ext uri="{FF2B5EF4-FFF2-40B4-BE49-F238E27FC236}">
                <a16:creationId xmlns:a16="http://schemas.microsoft.com/office/drawing/2014/main" id="{B15C6DD5-0999-494C-BA56-F4652A44C485}"/>
              </a:ext>
            </a:extLst>
          </p:cNvPr>
          <p:cNvSpPr txBox="1">
            <a:spLocks noChangeArrowheads="1"/>
          </p:cNvSpPr>
          <p:nvPr/>
        </p:nvSpPr>
        <p:spPr bwMode="auto">
          <a:xfrm>
            <a:off x="4741309" y="4212748"/>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1" name="Text Box 61">
            <a:extLst>
              <a:ext uri="{FF2B5EF4-FFF2-40B4-BE49-F238E27FC236}">
                <a16:creationId xmlns:a16="http://schemas.microsoft.com/office/drawing/2014/main" id="{0CD00567-AF03-3F48-B281-01B5C97E2D7C}"/>
              </a:ext>
            </a:extLst>
          </p:cNvPr>
          <p:cNvSpPr txBox="1">
            <a:spLocks noChangeArrowheads="1"/>
          </p:cNvSpPr>
          <p:nvPr/>
        </p:nvSpPr>
        <p:spPr bwMode="auto">
          <a:xfrm>
            <a:off x="7042660" y="35814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2" name="Text Box 64">
            <a:extLst>
              <a:ext uri="{FF2B5EF4-FFF2-40B4-BE49-F238E27FC236}">
                <a16:creationId xmlns:a16="http://schemas.microsoft.com/office/drawing/2014/main" id="{8F1F9274-972E-3F4F-8114-A12C8C47978A}"/>
              </a:ext>
            </a:extLst>
          </p:cNvPr>
          <p:cNvSpPr txBox="1">
            <a:spLocks noChangeArrowheads="1"/>
          </p:cNvSpPr>
          <p:nvPr/>
        </p:nvSpPr>
        <p:spPr bwMode="auto">
          <a:xfrm>
            <a:off x="6894983" y="4212748"/>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64" name="Oval 2">
            <a:extLst>
              <a:ext uri="{FF2B5EF4-FFF2-40B4-BE49-F238E27FC236}">
                <a16:creationId xmlns:a16="http://schemas.microsoft.com/office/drawing/2014/main" id="{58933EC9-2314-EE4C-8053-309A1565EAA4}"/>
              </a:ext>
            </a:extLst>
          </p:cNvPr>
          <p:cNvSpPr>
            <a:spLocks noChangeAspect="1" noChangeArrowheads="1"/>
          </p:cNvSpPr>
          <p:nvPr/>
        </p:nvSpPr>
        <p:spPr bwMode="auto">
          <a:xfrm>
            <a:off x="583883" y="3049812"/>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5" name="Rectangle 64">
            <a:extLst>
              <a:ext uri="{FF2B5EF4-FFF2-40B4-BE49-F238E27FC236}">
                <a16:creationId xmlns:a16="http://schemas.microsoft.com/office/drawing/2014/main" id="{74B4322B-8054-F54D-8638-CD90955D6A09}"/>
              </a:ext>
            </a:extLst>
          </p:cNvPr>
          <p:cNvSpPr/>
          <p:nvPr/>
        </p:nvSpPr>
        <p:spPr>
          <a:xfrm>
            <a:off x="2183335" y="3508851"/>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6" name="Rectangle 65">
            <a:extLst>
              <a:ext uri="{FF2B5EF4-FFF2-40B4-BE49-F238E27FC236}">
                <a16:creationId xmlns:a16="http://schemas.microsoft.com/office/drawing/2014/main" id="{2476325D-4EBA-1549-BC0E-62BF4AE31CCF}"/>
              </a:ext>
            </a:extLst>
          </p:cNvPr>
          <p:cNvSpPr/>
          <p:nvPr/>
        </p:nvSpPr>
        <p:spPr>
          <a:xfrm>
            <a:off x="2183335" y="4018853"/>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8" name="TextBox 67">
            <a:extLst>
              <a:ext uri="{FF2B5EF4-FFF2-40B4-BE49-F238E27FC236}">
                <a16:creationId xmlns:a16="http://schemas.microsoft.com/office/drawing/2014/main" id="{1E381A7A-3162-AD46-B56E-CC8EC79C35BA}"/>
              </a:ext>
            </a:extLst>
          </p:cNvPr>
          <p:cNvSpPr txBox="1"/>
          <p:nvPr/>
        </p:nvSpPr>
        <p:spPr>
          <a:xfrm flipH="1">
            <a:off x="842152" y="3452364"/>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69" name="TextBox 68">
            <a:extLst>
              <a:ext uri="{FF2B5EF4-FFF2-40B4-BE49-F238E27FC236}">
                <a16:creationId xmlns:a16="http://schemas.microsoft.com/office/drawing/2014/main" id="{EC7F7867-A9B1-834E-A313-41BAFBA47F8F}"/>
              </a:ext>
            </a:extLst>
          </p:cNvPr>
          <p:cNvSpPr txBox="1"/>
          <p:nvPr/>
        </p:nvSpPr>
        <p:spPr>
          <a:xfrm flipH="1">
            <a:off x="842152" y="3969224"/>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sp>
        <p:nvSpPr>
          <p:cNvPr id="70" name="Rectangle 69">
            <a:extLst>
              <a:ext uri="{FF2B5EF4-FFF2-40B4-BE49-F238E27FC236}">
                <a16:creationId xmlns:a16="http://schemas.microsoft.com/office/drawing/2014/main" id="{76538123-7635-7C4E-BD55-FFFDBA127A78}"/>
              </a:ext>
            </a:extLst>
          </p:cNvPr>
          <p:cNvSpPr/>
          <p:nvPr/>
        </p:nvSpPr>
        <p:spPr>
          <a:xfrm>
            <a:off x="3021261" y="461409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cxnSp>
        <p:nvCxnSpPr>
          <p:cNvPr id="71" name="AutoShape 14">
            <a:extLst>
              <a:ext uri="{FF2B5EF4-FFF2-40B4-BE49-F238E27FC236}">
                <a16:creationId xmlns:a16="http://schemas.microsoft.com/office/drawing/2014/main" id="{E98AA454-7D0B-D64F-9903-E041FEE0AF00}"/>
              </a:ext>
            </a:extLst>
          </p:cNvPr>
          <p:cNvCxnSpPr>
            <a:cxnSpLocks noChangeShapeType="1"/>
            <a:endCxn id="32" idx="1"/>
          </p:cNvCxnSpPr>
          <p:nvPr/>
        </p:nvCxnSpPr>
        <p:spPr bwMode="auto">
          <a:xfrm>
            <a:off x="2411935" y="3691731"/>
            <a:ext cx="609326" cy="371070"/>
          </a:xfrm>
          <a:prstGeom prst="straightConnector1">
            <a:avLst/>
          </a:prstGeom>
          <a:noFill/>
          <a:ln w="38100">
            <a:solidFill>
              <a:schemeClr val="tx1"/>
            </a:solidFill>
            <a:round/>
            <a:headEnd type="oval"/>
            <a:tailEnd type="stealth" w="med" len="med"/>
          </a:ln>
          <a:effectLst/>
        </p:spPr>
      </p:cxnSp>
      <p:cxnSp>
        <p:nvCxnSpPr>
          <p:cNvPr id="74" name="AutoShape 14">
            <a:extLst>
              <a:ext uri="{FF2B5EF4-FFF2-40B4-BE49-F238E27FC236}">
                <a16:creationId xmlns:a16="http://schemas.microsoft.com/office/drawing/2014/main" id="{380963F2-A3A0-D241-A6CB-A2E9C0A1BA9E}"/>
              </a:ext>
            </a:extLst>
          </p:cNvPr>
          <p:cNvCxnSpPr>
            <a:cxnSpLocks noChangeShapeType="1"/>
            <a:endCxn id="70" idx="1"/>
          </p:cNvCxnSpPr>
          <p:nvPr/>
        </p:nvCxnSpPr>
        <p:spPr bwMode="auto">
          <a:xfrm>
            <a:off x="2391748" y="4192034"/>
            <a:ext cx="629513" cy="604943"/>
          </a:xfrm>
          <a:prstGeom prst="straightConnector1">
            <a:avLst/>
          </a:prstGeom>
          <a:noFill/>
          <a:ln w="38100">
            <a:solidFill>
              <a:schemeClr val="tx1"/>
            </a:solidFill>
            <a:round/>
            <a:headEnd type="oval"/>
            <a:tailEnd type="stealth" w="med" len="med"/>
          </a:ln>
          <a:effectLst/>
        </p:spPr>
      </p:cxnSp>
      <p:cxnSp>
        <p:nvCxnSpPr>
          <p:cNvPr id="76" name="AutoShape 14">
            <a:extLst>
              <a:ext uri="{FF2B5EF4-FFF2-40B4-BE49-F238E27FC236}">
                <a16:creationId xmlns:a16="http://schemas.microsoft.com/office/drawing/2014/main" id="{EED1F30F-733D-9949-86D9-03A08E26DE6E}"/>
              </a:ext>
            </a:extLst>
          </p:cNvPr>
          <p:cNvCxnSpPr>
            <a:cxnSpLocks noChangeShapeType="1"/>
            <a:endCxn id="59" idx="1"/>
          </p:cNvCxnSpPr>
          <p:nvPr/>
        </p:nvCxnSpPr>
        <p:spPr bwMode="auto">
          <a:xfrm flipV="1">
            <a:off x="3260414" y="3798000"/>
            <a:ext cx="2052237" cy="272866"/>
          </a:xfrm>
          <a:prstGeom prst="straightConnector1">
            <a:avLst/>
          </a:prstGeom>
          <a:noFill/>
          <a:ln w="38100">
            <a:solidFill>
              <a:schemeClr val="tx1"/>
            </a:solidFill>
            <a:round/>
            <a:headEnd type="oval"/>
            <a:tailEnd type="triangle" w="med" len="med"/>
          </a:ln>
          <a:effectLst/>
        </p:spPr>
      </p:cxnSp>
      <p:sp>
        <p:nvSpPr>
          <p:cNvPr id="89" name="TextBox 88">
            <a:extLst>
              <a:ext uri="{FF2B5EF4-FFF2-40B4-BE49-F238E27FC236}">
                <a16:creationId xmlns:a16="http://schemas.microsoft.com/office/drawing/2014/main" id="{6128A0D1-6B73-8F46-BD9D-2C0D334A41FE}"/>
              </a:ext>
            </a:extLst>
          </p:cNvPr>
          <p:cNvSpPr txBox="1"/>
          <p:nvPr/>
        </p:nvSpPr>
        <p:spPr>
          <a:xfrm>
            <a:off x="1454835" y="2518594"/>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cs typeface="Hadassah Friedlaender" panose="020F0502020204030204" pitchFamily="34" charset="0"/>
              </a:rPr>
              <a:t>Worker</a:t>
            </a:r>
          </a:p>
        </p:txBody>
      </p:sp>
      <p:cxnSp>
        <p:nvCxnSpPr>
          <p:cNvPr id="90" name="Straight Connector 89">
            <a:extLst>
              <a:ext uri="{FF2B5EF4-FFF2-40B4-BE49-F238E27FC236}">
                <a16:creationId xmlns:a16="http://schemas.microsoft.com/office/drawing/2014/main" id="{A165620C-59F7-A448-BFD7-F3C9E8114892}"/>
              </a:ext>
            </a:extLst>
          </p:cNvPr>
          <p:cNvCxnSpPr>
            <a:cxnSpLocks/>
          </p:cNvCxnSpPr>
          <p:nvPr/>
        </p:nvCxnSpPr>
        <p:spPr>
          <a:xfrm flipH="1">
            <a:off x="3029433" y="4614605"/>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41D8AC3-6BA4-6E4F-9D70-BB029249CF05}"/>
              </a:ext>
            </a:extLst>
          </p:cNvPr>
          <p:cNvSpPr/>
          <p:nvPr/>
        </p:nvSpPr>
        <p:spPr>
          <a:xfrm>
            <a:off x="3031814" y="5150275"/>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47" name="TextBox 46">
            <a:extLst>
              <a:ext uri="{FF2B5EF4-FFF2-40B4-BE49-F238E27FC236}">
                <a16:creationId xmlns:a16="http://schemas.microsoft.com/office/drawing/2014/main" id="{112A0E2B-C600-A84E-9A75-410519FEE65C}"/>
              </a:ext>
            </a:extLst>
          </p:cNvPr>
          <p:cNvSpPr txBox="1"/>
          <p:nvPr/>
        </p:nvSpPr>
        <p:spPr>
          <a:xfrm flipH="1">
            <a:off x="1454835" y="5100089"/>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cxnSp>
        <p:nvCxnSpPr>
          <p:cNvPr id="48" name="AutoShape 14">
            <a:extLst>
              <a:ext uri="{FF2B5EF4-FFF2-40B4-BE49-F238E27FC236}">
                <a16:creationId xmlns:a16="http://schemas.microsoft.com/office/drawing/2014/main" id="{909A07C1-C3D7-7E47-9C90-80E2973033A0}"/>
              </a:ext>
            </a:extLst>
          </p:cNvPr>
          <p:cNvCxnSpPr>
            <a:cxnSpLocks noChangeShapeType="1"/>
            <a:endCxn id="54" idx="1"/>
          </p:cNvCxnSpPr>
          <p:nvPr/>
        </p:nvCxnSpPr>
        <p:spPr bwMode="auto">
          <a:xfrm flipV="1">
            <a:off x="3227206" y="5069352"/>
            <a:ext cx="1393568" cy="253548"/>
          </a:xfrm>
          <a:prstGeom prst="straightConnector1">
            <a:avLst/>
          </a:prstGeom>
          <a:noFill/>
          <a:ln w="38100">
            <a:solidFill>
              <a:schemeClr val="tx1"/>
            </a:solidFill>
            <a:round/>
            <a:headEnd type="oval"/>
            <a:tailEnd type="stealth" w="med" len="med"/>
          </a:ln>
          <a:effectLst/>
        </p:spPr>
      </p:cxnSp>
      <p:sp>
        <p:nvSpPr>
          <p:cNvPr id="49" name="TextBox 48">
            <a:extLst>
              <a:ext uri="{FF2B5EF4-FFF2-40B4-BE49-F238E27FC236}">
                <a16:creationId xmlns:a16="http://schemas.microsoft.com/office/drawing/2014/main" id="{283A0694-8A49-1647-BEAA-8AB72F57003F}"/>
              </a:ext>
            </a:extLst>
          </p:cNvPr>
          <p:cNvSpPr txBox="1"/>
          <p:nvPr/>
        </p:nvSpPr>
        <p:spPr>
          <a:xfrm>
            <a:off x="3489014" y="5950803"/>
            <a:ext cx="5399614" cy="830997"/>
          </a:xfrm>
          <a:prstGeom prst="rect">
            <a:avLst/>
          </a:prstGeom>
          <a:noFill/>
        </p:spPr>
        <p:txBody>
          <a:bodyPr wrap="square" rtlCol="0">
            <a:spAutoFit/>
          </a:bodyPr>
          <a:lstStyle/>
          <a:p>
            <a:pPr>
              <a:buClr>
                <a:srgbClr val="669900"/>
              </a:buClr>
            </a:pPr>
            <a:r>
              <a:rPr lang="en-US" sz="2400" dirty="0">
                <a:solidFill>
                  <a:srgbClr val="FF0000"/>
                </a:solidFill>
                <a:latin typeface="+mn-lt"/>
              </a:rPr>
              <a:t>*</a:t>
            </a:r>
            <a:r>
              <a:rPr lang="en-US" sz="2400" dirty="0">
                <a:latin typeface="+mn-lt"/>
              </a:rPr>
              <a:t>We’ll discuss what a </a:t>
            </a:r>
            <a:r>
              <a:rPr lang="en-US" sz="2400" dirty="0" err="1">
                <a:latin typeface="+mn-lt"/>
              </a:rPr>
              <a:t>Cilk</a:t>
            </a:r>
            <a:r>
              <a:rPr lang="en-US" sz="2400" dirty="0">
                <a:latin typeface="+mn-lt"/>
              </a:rPr>
              <a:t> stack frame contains later.</a:t>
            </a:r>
          </a:p>
        </p:txBody>
      </p:sp>
      <p:cxnSp>
        <p:nvCxnSpPr>
          <p:cNvPr id="50" name="Straight Connector 49">
            <a:extLst>
              <a:ext uri="{FF2B5EF4-FFF2-40B4-BE49-F238E27FC236}">
                <a16:creationId xmlns:a16="http://schemas.microsoft.com/office/drawing/2014/main" id="{8F2E68AC-6D39-0147-B392-560E8DC05283}"/>
              </a:ext>
            </a:extLst>
          </p:cNvPr>
          <p:cNvCxnSpPr/>
          <p:nvPr/>
        </p:nvCxnSpPr>
        <p:spPr>
          <a:xfrm>
            <a:off x="3478461" y="5944511"/>
            <a:ext cx="1219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utoShape 3">
            <a:extLst>
              <a:ext uri="{FF2B5EF4-FFF2-40B4-BE49-F238E27FC236}">
                <a16:creationId xmlns:a16="http://schemas.microsoft.com/office/drawing/2014/main" id="{E395E47C-0E42-9641-BC95-AE1E2090EDFE}"/>
              </a:ext>
            </a:extLst>
          </p:cNvPr>
          <p:cNvSpPr>
            <a:spLocks noChangeArrowheads="1"/>
          </p:cNvSpPr>
          <p:nvPr/>
        </p:nvSpPr>
        <p:spPr bwMode="auto">
          <a:xfrm>
            <a:off x="4620774" y="4840752"/>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7" name="Text Box 64">
            <a:extLst>
              <a:ext uri="{FF2B5EF4-FFF2-40B4-BE49-F238E27FC236}">
                <a16:creationId xmlns:a16="http://schemas.microsoft.com/office/drawing/2014/main" id="{44067B02-851F-4B40-8108-BC87169D1CC3}"/>
              </a:ext>
            </a:extLst>
          </p:cNvPr>
          <p:cNvSpPr txBox="1">
            <a:spLocks noChangeArrowheads="1"/>
          </p:cNvSpPr>
          <p:nvPr/>
        </p:nvSpPr>
        <p:spPr bwMode="auto">
          <a:xfrm>
            <a:off x="4620774" y="484075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cxnSp>
        <p:nvCxnSpPr>
          <p:cNvPr id="72" name="AutoShape 14">
            <a:extLst>
              <a:ext uri="{FF2B5EF4-FFF2-40B4-BE49-F238E27FC236}">
                <a16:creationId xmlns:a16="http://schemas.microsoft.com/office/drawing/2014/main" id="{97E68BD2-DEBC-CE4A-84E7-0A41D1E42EE1}"/>
              </a:ext>
            </a:extLst>
          </p:cNvPr>
          <p:cNvCxnSpPr>
            <a:cxnSpLocks noChangeShapeType="1"/>
            <a:endCxn id="60" idx="1"/>
          </p:cNvCxnSpPr>
          <p:nvPr/>
        </p:nvCxnSpPr>
        <p:spPr bwMode="auto">
          <a:xfrm flipV="1">
            <a:off x="3243701" y="4420497"/>
            <a:ext cx="1497608" cy="16129"/>
          </a:xfrm>
          <a:prstGeom prst="straightConnector1">
            <a:avLst/>
          </a:prstGeom>
          <a:noFill/>
          <a:ln w="38100">
            <a:solidFill>
              <a:schemeClr val="tx1"/>
            </a:solidFill>
            <a:round/>
            <a:headEnd type="oval"/>
            <a:tailEnd type="triangle" w="med" len="med"/>
          </a:ln>
          <a:effectLst/>
        </p:spPr>
      </p:cxnSp>
      <p:sp>
        <p:nvSpPr>
          <p:cNvPr id="3" name="Slide Number Placeholder 2">
            <a:extLst>
              <a:ext uri="{FF2B5EF4-FFF2-40B4-BE49-F238E27FC236}">
                <a16:creationId xmlns:a16="http://schemas.microsoft.com/office/drawing/2014/main" id="{6C7C3BB7-94DE-274A-9F91-6F6BA1F90743}"/>
              </a:ext>
            </a:extLst>
          </p:cNvPr>
          <p:cNvSpPr>
            <a:spLocks noGrp="1"/>
          </p:cNvSpPr>
          <p:nvPr>
            <p:ph type="sldNum" sz="quarter" idx="12"/>
          </p:nvPr>
        </p:nvSpPr>
        <p:spPr/>
        <p:txBody>
          <a:bodyPr/>
          <a:lstStyle/>
          <a:p>
            <a:fld id="{B8C56D54-80CA-1040-8800-40C19FBCAC37}" type="slidenum">
              <a:rPr lang="en-US" smtClean="0"/>
              <a:t>126</a:t>
            </a:fld>
            <a:endParaRPr lang="en-US"/>
          </a:p>
        </p:txBody>
      </p:sp>
    </p:spTree>
    <p:extLst>
      <p:ext uri="{BB962C8B-B14F-4D97-AF65-F5344CB8AC3E}">
        <p14:creationId xmlns:p14="http://schemas.microsoft.com/office/powerpoint/2010/main" val="15135609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AutoShape 40">
            <a:extLst>
              <a:ext uri="{FF2B5EF4-FFF2-40B4-BE49-F238E27FC236}">
                <a16:creationId xmlns:a16="http://schemas.microsoft.com/office/drawing/2014/main" id="{0DA4B1CC-1525-894E-8965-EC4F902FAE59}"/>
              </a:ext>
            </a:extLst>
          </p:cNvPr>
          <p:cNvCxnSpPr>
            <a:cxnSpLocks noChangeShapeType="1"/>
            <a:stCxn id="52" idx="0"/>
            <a:endCxn id="39" idx="0"/>
          </p:cNvCxnSpPr>
          <p:nvPr/>
        </p:nvCxnSpPr>
        <p:spPr bwMode="auto">
          <a:xfrm flipH="1">
            <a:off x="5306574" y="4212748"/>
            <a:ext cx="120535" cy="628004"/>
          </a:xfrm>
          <a:prstGeom prst="straightConnector1">
            <a:avLst/>
          </a:prstGeom>
          <a:noFill/>
          <a:ln w="38100">
            <a:solidFill>
              <a:schemeClr val="tx1"/>
            </a:solidFill>
            <a:round/>
            <a:headEnd/>
            <a:tailEnd type="stealth" w="med" len="med"/>
          </a:ln>
          <a:effectLst/>
        </p:spPr>
      </p:cxnSp>
      <p:sp>
        <p:nvSpPr>
          <p:cNvPr id="2" name="Title 1"/>
          <p:cNvSpPr>
            <a:spLocks noGrp="1"/>
          </p:cNvSpPr>
          <p:nvPr>
            <p:ph type="title"/>
          </p:nvPr>
        </p:nvSpPr>
        <p:spPr/>
        <p:txBody>
          <a:bodyPr/>
          <a:lstStyle/>
          <a:p>
            <a:r>
              <a:rPr lang="en-US" dirty="0"/>
              <a:t>Spawn</a:t>
            </a:r>
          </a:p>
        </p:txBody>
      </p:sp>
      <p:sp>
        <p:nvSpPr>
          <p:cNvPr id="30" name="TextBox 29"/>
          <p:cNvSpPr txBox="1"/>
          <p:nvPr/>
        </p:nvSpPr>
        <p:spPr>
          <a:xfrm>
            <a:off x="354228" y="1185277"/>
            <a:ext cx="8534400" cy="954107"/>
          </a:xfrm>
          <a:prstGeom prst="rect">
            <a:avLst/>
          </a:prstGeom>
          <a:noFill/>
        </p:spPr>
        <p:txBody>
          <a:bodyPr wrap="square" rtlCol="0">
            <a:spAutoFit/>
          </a:bodyPr>
          <a:lstStyle/>
          <a:p>
            <a:pPr>
              <a:buClr>
                <a:srgbClr val="669900"/>
              </a:buClr>
            </a:pPr>
            <a:r>
              <a:rPr lang="en-US" sz="2800" dirty="0">
                <a:latin typeface="+mn-lt"/>
              </a:rPr>
              <a:t>When spawning, the current frame is pushed onto the bottom of the deque.</a:t>
            </a:r>
          </a:p>
        </p:txBody>
      </p:sp>
      <p:sp>
        <p:nvSpPr>
          <p:cNvPr id="24" name="Rounded Rectangle 23">
            <a:extLst>
              <a:ext uri="{FF2B5EF4-FFF2-40B4-BE49-F238E27FC236}">
                <a16:creationId xmlns:a16="http://schemas.microsoft.com/office/drawing/2014/main" id="{B958B5EC-B37F-EE48-A9D9-72748D5D93E2}"/>
              </a:ext>
            </a:extLst>
          </p:cNvPr>
          <p:cNvSpPr/>
          <p:nvPr/>
        </p:nvSpPr>
        <p:spPr>
          <a:xfrm>
            <a:off x="381059" y="2980258"/>
            <a:ext cx="3484237" cy="26585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07CCECE-99B6-5F41-8CBA-307AC1AF2853}"/>
              </a:ext>
            </a:extLst>
          </p:cNvPr>
          <p:cNvSpPr/>
          <p:nvPr/>
        </p:nvSpPr>
        <p:spPr>
          <a:xfrm>
            <a:off x="3021261" y="3511506"/>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2" name="Rectangle 31">
            <a:extLst>
              <a:ext uri="{FF2B5EF4-FFF2-40B4-BE49-F238E27FC236}">
                <a16:creationId xmlns:a16="http://schemas.microsoft.com/office/drawing/2014/main" id="{571F5F33-B970-5147-8D8A-58B0501FB74E}"/>
              </a:ext>
            </a:extLst>
          </p:cNvPr>
          <p:cNvSpPr/>
          <p:nvPr/>
        </p:nvSpPr>
        <p:spPr>
          <a:xfrm>
            <a:off x="3021261" y="3879921"/>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3" name="Rectangle 32">
            <a:extLst>
              <a:ext uri="{FF2B5EF4-FFF2-40B4-BE49-F238E27FC236}">
                <a16:creationId xmlns:a16="http://schemas.microsoft.com/office/drawing/2014/main" id="{D3F25281-E356-724F-9B5D-53DAA0079603}"/>
              </a:ext>
            </a:extLst>
          </p:cNvPr>
          <p:cNvSpPr/>
          <p:nvPr/>
        </p:nvSpPr>
        <p:spPr>
          <a:xfrm>
            <a:off x="3021261" y="424833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4" name="TextBox 33">
            <a:extLst>
              <a:ext uri="{FF2B5EF4-FFF2-40B4-BE49-F238E27FC236}">
                <a16:creationId xmlns:a16="http://schemas.microsoft.com/office/drawing/2014/main" id="{DF2B99F6-79F9-714C-9115-941C67D7FE4B}"/>
              </a:ext>
            </a:extLst>
          </p:cNvPr>
          <p:cNvSpPr txBox="1"/>
          <p:nvPr/>
        </p:nvSpPr>
        <p:spPr>
          <a:xfrm>
            <a:off x="5755795" y="2493538"/>
            <a:ext cx="2085827" cy="461665"/>
          </a:xfrm>
          <a:prstGeom prst="rect">
            <a:avLst/>
          </a:prstGeom>
          <a:noFill/>
        </p:spPr>
        <p:txBody>
          <a:bodyPr wrap="none" rtlCol="0">
            <a:spAutoFit/>
          </a:bodyPr>
          <a:lstStyle/>
          <a:p>
            <a:pPr algn="ctr"/>
            <a:r>
              <a:rPr lang="en-US" sz="2400" b="1" dirty="0">
                <a:solidFill>
                  <a:schemeClr val="accent5">
                    <a:lumMod val="75000"/>
                  </a:schemeClr>
                </a:solidFill>
                <a:latin typeface="Helvetica" pitchFamily="2" charset="0"/>
              </a:rPr>
              <a:t>Cactus stack</a:t>
            </a:r>
          </a:p>
        </p:txBody>
      </p:sp>
      <p:sp>
        <p:nvSpPr>
          <p:cNvPr id="36" name="TextBox 35">
            <a:extLst>
              <a:ext uri="{FF2B5EF4-FFF2-40B4-BE49-F238E27FC236}">
                <a16:creationId xmlns:a16="http://schemas.microsoft.com/office/drawing/2014/main" id="{D2277699-20B8-F946-95BA-B69FD1AB50BF}"/>
              </a:ext>
            </a:extLst>
          </p:cNvPr>
          <p:cNvSpPr txBox="1"/>
          <p:nvPr/>
        </p:nvSpPr>
        <p:spPr>
          <a:xfrm>
            <a:off x="2640710" y="3049841"/>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cxnSp>
        <p:nvCxnSpPr>
          <p:cNvPr id="41" name="AutoShape 26">
            <a:extLst>
              <a:ext uri="{FF2B5EF4-FFF2-40B4-BE49-F238E27FC236}">
                <a16:creationId xmlns:a16="http://schemas.microsoft.com/office/drawing/2014/main" id="{0649A25B-13BC-2542-8D07-3EC9C408C87B}"/>
              </a:ext>
            </a:extLst>
          </p:cNvPr>
          <p:cNvCxnSpPr>
            <a:cxnSpLocks noChangeShapeType="1"/>
            <a:stCxn id="55" idx="0"/>
            <a:endCxn id="56" idx="0"/>
          </p:cNvCxnSpPr>
          <p:nvPr/>
        </p:nvCxnSpPr>
        <p:spPr bwMode="auto">
          <a:xfrm flipH="1">
            <a:off x="5998451" y="2955203"/>
            <a:ext cx="800258" cy="635048"/>
          </a:xfrm>
          <a:prstGeom prst="straightConnector1">
            <a:avLst/>
          </a:prstGeom>
          <a:noFill/>
          <a:ln w="38100">
            <a:solidFill>
              <a:schemeClr val="tx1"/>
            </a:solidFill>
            <a:round/>
            <a:headEnd/>
            <a:tailEnd type="stealth" w="med" len="med"/>
          </a:ln>
          <a:effectLst/>
        </p:spPr>
      </p:cxnSp>
      <p:cxnSp>
        <p:nvCxnSpPr>
          <p:cNvPr id="42" name="AutoShape 31">
            <a:extLst>
              <a:ext uri="{FF2B5EF4-FFF2-40B4-BE49-F238E27FC236}">
                <a16:creationId xmlns:a16="http://schemas.microsoft.com/office/drawing/2014/main" id="{B4A1867B-BBA0-1541-B50A-EA7D25E1A62D}"/>
              </a:ext>
            </a:extLst>
          </p:cNvPr>
          <p:cNvCxnSpPr>
            <a:cxnSpLocks noChangeShapeType="1"/>
            <a:stCxn id="55" idx="0"/>
            <a:endCxn id="57" idx="0"/>
          </p:cNvCxnSpPr>
          <p:nvPr/>
        </p:nvCxnSpPr>
        <p:spPr bwMode="auto">
          <a:xfrm>
            <a:off x="6798709" y="2955203"/>
            <a:ext cx="929751" cy="626197"/>
          </a:xfrm>
          <a:prstGeom prst="straightConnector1">
            <a:avLst/>
          </a:prstGeom>
          <a:noFill/>
          <a:ln w="38100">
            <a:solidFill>
              <a:schemeClr val="tx1"/>
            </a:solidFill>
            <a:round/>
            <a:headEnd/>
            <a:tailEnd type="stealth" w="med" len="med"/>
          </a:ln>
          <a:effectLst/>
        </p:spPr>
      </p:cxnSp>
      <p:cxnSp>
        <p:nvCxnSpPr>
          <p:cNvPr id="43" name="AutoShape 32">
            <a:extLst>
              <a:ext uri="{FF2B5EF4-FFF2-40B4-BE49-F238E27FC236}">
                <a16:creationId xmlns:a16="http://schemas.microsoft.com/office/drawing/2014/main" id="{BB80993A-A9AA-6348-8595-0268FCC24943}"/>
              </a:ext>
            </a:extLst>
          </p:cNvPr>
          <p:cNvCxnSpPr>
            <a:cxnSpLocks noChangeShapeType="1"/>
            <a:stCxn id="56" idx="0"/>
            <a:endCxn id="52" idx="0"/>
          </p:cNvCxnSpPr>
          <p:nvPr/>
        </p:nvCxnSpPr>
        <p:spPr bwMode="auto">
          <a:xfrm flipH="1">
            <a:off x="5427109" y="3590251"/>
            <a:ext cx="571342" cy="622497"/>
          </a:xfrm>
          <a:prstGeom prst="straightConnector1">
            <a:avLst/>
          </a:prstGeom>
          <a:noFill/>
          <a:ln w="38100">
            <a:solidFill>
              <a:schemeClr val="tx1"/>
            </a:solidFill>
            <a:round/>
            <a:headEnd/>
            <a:tailEnd type="stealth" w="med" len="med"/>
          </a:ln>
          <a:effectLst/>
        </p:spPr>
      </p:cxnSp>
      <p:cxnSp>
        <p:nvCxnSpPr>
          <p:cNvPr id="44" name="AutoShape 40">
            <a:extLst>
              <a:ext uri="{FF2B5EF4-FFF2-40B4-BE49-F238E27FC236}">
                <a16:creationId xmlns:a16="http://schemas.microsoft.com/office/drawing/2014/main" id="{661EBFE3-0EFC-EC4C-94A9-CB720B28DF7D}"/>
              </a:ext>
            </a:extLst>
          </p:cNvPr>
          <p:cNvCxnSpPr>
            <a:cxnSpLocks noChangeShapeType="1"/>
            <a:stCxn id="57" idx="0"/>
            <a:endCxn id="45" idx="0"/>
          </p:cNvCxnSpPr>
          <p:nvPr/>
        </p:nvCxnSpPr>
        <p:spPr bwMode="auto">
          <a:xfrm flipH="1">
            <a:off x="7580783" y="3581400"/>
            <a:ext cx="147677" cy="631348"/>
          </a:xfrm>
          <a:prstGeom prst="straightConnector1">
            <a:avLst/>
          </a:prstGeom>
          <a:noFill/>
          <a:ln w="38100">
            <a:solidFill>
              <a:schemeClr val="tx1"/>
            </a:solidFill>
            <a:round/>
            <a:headEnd/>
            <a:tailEnd type="stealth" w="med" len="med"/>
          </a:ln>
          <a:effectLst/>
        </p:spPr>
      </p:cxnSp>
      <p:sp>
        <p:nvSpPr>
          <p:cNvPr id="45" name="AutoShape 3">
            <a:extLst>
              <a:ext uri="{FF2B5EF4-FFF2-40B4-BE49-F238E27FC236}">
                <a16:creationId xmlns:a16="http://schemas.microsoft.com/office/drawing/2014/main" id="{FD5E2C28-43BD-A24F-9A6E-6752568CAD05}"/>
              </a:ext>
            </a:extLst>
          </p:cNvPr>
          <p:cNvSpPr>
            <a:spLocks noChangeArrowheads="1"/>
          </p:cNvSpPr>
          <p:nvPr/>
        </p:nvSpPr>
        <p:spPr bwMode="auto">
          <a:xfrm>
            <a:off x="6894983" y="4212748"/>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2" name="AutoShape 7">
            <a:extLst>
              <a:ext uri="{FF2B5EF4-FFF2-40B4-BE49-F238E27FC236}">
                <a16:creationId xmlns:a16="http://schemas.microsoft.com/office/drawing/2014/main" id="{6A55CFAA-AD9D-8E4B-BED4-C2D0121FDBAA}"/>
              </a:ext>
            </a:extLst>
          </p:cNvPr>
          <p:cNvSpPr>
            <a:spLocks noChangeArrowheads="1"/>
          </p:cNvSpPr>
          <p:nvPr/>
        </p:nvSpPr>
        <p:spPr bwMode="auto">
          <a:xfrm>
            <a:off x="4741309" y="4212748"/>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AutoShape 20">
            <a:extLst>
              <a:ext uri="{FF2B5EF4-FFF2-40B4-BE49-F238E27FC236}">
                <a16:creationId xmlns:a16="http://schemas.microsoft.com/office/drawing/2014/main" id="{EDE23F05-0461-C74D-9004-65D9552E73B2}"/>
              </a:ext>
            </a:extLst>
          </p:cNvPr>
          <p:cNvSpPr>
            <a:spLocks noChangeArrowheads="1"/>
          </p:cNvSpPr>
          <p:nvPr/>
        </p:nvSpPr>
        <p:spPr bwMode="auto">
          <a:xfrm>
            <a:off x="6112909" y="2955203"/>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AutoShape 24">
            <a:extLst>
              <a:ext uri="{FF2B5EF4-FFF2-40B4-BE49-F238E27FC236}">
                <a16:creationId xmlns:a16="http://schemas.microsoft.com/office/drawing/2014/main" id="{42296AA8-531D-904D-9F30-97A2230A4AD7}"/>
              </a:ext>
            </a:extLst>
          </p:cNvPr>
          <p:cNvSpPr>
            <a:spLocks noChangeArrowheads="1"/>
          </p:cNvSpPr>
          <p:nvPr/>
        </p:nvSpPr>
        <p:spPr bwMode="auto">
          <a:xfrm>
            <a:off x="5312651" y="359025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7" name="AutoShape 29">
            <a:extLst>
              <a:ext uri="{FF2B5EF4-FFF2-40B4-BE49-F238E27FC236}">
                <a16:creationId xmlns:a16="http://schemas.microsoft.com/office/drawing/2014/main" id="{CEB0B2E9-82F9-6E4D-B114-D636EC3C0488}"/>
              </a:ext>
            </a:extLst>
          </p:cNvPr>
          <p:cNvSpPr>
            <a:spLocks noChangeArrowheads="1"/>
          </p:cNvSpPr>
          <p:nvPr/>
        </p:nvSpPr>
        <p:spPr bwMode="auto">
          <a:xfrm>
            <a:off x="7042660" y="3581400"/>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Text Box 58">
            <a:extLst>
              <a:ext uri="{FF2B5EF4-FFF2-40B4-BE49-F238E27FC236}">
                <a16:creationId xmlns:a16="http://schemas.microsoft.com/office/drawing/2014/main" id="{4C03EF54-8AC6-B44D-95D3-0BB4B85C06C7}"/>
              </a:ext>
            </a:extLst>
          </p:cNvPr>
          <p:cNvSpPr txBox="1">
            <a:spLocks noChangeArrowheads="1"/>
          </p:cNvSpPr>
          <p:nvPr/>
        </p:nvSpPr>
        <p:spPr bwMode="auto">
          <a:xfrm>
            <a:off x="6112909" y="295520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59" name="Text Box 59">
            <a:extLst>
              <a:ext uri="{FF2B5EF4-FFF2-40B4-BE49-F238E27FC236}">
                <a16:creationId xmlns:a16="http://schemas.microsoft.com/office/drawing/2014/main" id="{9E359B9D-CD31-4F4E-AA38-86CCCF6D07E0}"/>
              </a:ext>
            </a:extLst>
          </p:cNvPr>
          <p:cNvSpPr txBox="1">
            <a:spLocks noChangeArrowheads="1"/>
          </p:cNvSpPr>
          <p:nvPr/>
        </p:nvSpPr>
        <p:spPr bwMode="auto">
          <a:xfrm>
            <a:off x="5312651" y="3590251"/>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60" name="Text Box 60">
            <a:extLst>
              <a:ext uri="{FF2B5EF4-FFF2-40B4-BE49-F238E27FC236}">
                <a16:creationId xmlns:a16="http://schemas.microsoft.com/office/drawing/2014/main" id="{B15C6DD5-0999-494C-BA56-F4652A44C485}"/>
              </a:ext>
            </a:extLst>
          </p:cNvPr>
          <p:cNvSpPr txBox="1">
            <a:spLocks noChangeArrowheads="1"/>
          </p:cNvSpPr>
          <p:nvPr/>
        </p:nvSpPr>
        <p:spPr bwMode="auto">
          <a:xfrm>
            <a:off x="4741309" y="4212748"/>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1" name="Text Box 61">
            <a:extLst>
              <a:ext uri="{FF2B5EF4-FFF2-40B4-BE49-F238E27FC236}">
                <a16:creationId xmlns:a16="http://schemas.microsoft.com/office/drawing/2014/main" id="{0CD00567-AF03-3F48-B281-01B5C97E2D7C}"/>
              </a:ext>
            </a:extLst>
          </p:cNvPr>
          <p:cNvSpPr txBox="1">
            <a:spLocks noChangeArrowheads="1"/>
          </p:cNvSpPr>
          <p:nvPr/>
        </p:nvSpPr>
        <p:spPr bwMode="auto">
          <a:xfrm>
            <a:off x="7042660" y="35814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2" name="Text Box 64">
            <a:extLst>
              <a:ext uri="{FF2B5EF4-FFF2-40B4-BE49-F238E27FC236}">
                <a16:creationId xmlns:a16="http://schemas.microsoft.com/office/drawing/2014/main" id="{8F1F9274-972E-3F4F-8114-A12C8C47978A}"/>
              </a:ext>
            </a:extLst>
          </p:cNvPr>
          <p:cNvSpPr txBox="1">
            <a:spLocks noChangeArrowheads="1"/>
          </p:cNvSpPr>
          <p:nvPr/>
        </p:nvSpPr>
        <p:spPr bwMode="auto">
          <a:xfrm>
            <a:off x="6894983" y="4212748"/>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64" name="Oval 2">
            <a:extLst>
              <a:ext uri="{FF2B5EF4-FFF2-40B4-BE49-F238E27FC236}">
                <a16:creationId xmlns:a16="http://schemas.microsoft.com/office/drawing/2014/main" id="{58933EC9-2314-EE4C-8053-309A1565EAA4}"/>
              </a:ext>
            </a:extLst>
          </p:cNvPr>
          <p:cNvSpPr>
            <a:spLocks noChangeAspect="1" noChangeArrowheads="1"/>
          </p:cNvSpPr>
          <p:nvPr/>
        </p:nvSpPr>
        <p:spPr bwMode="auto">
          <a:xfrm>
            <a:off x="583883" y="3049812"/>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5" name="Rectangle 64">
            <a:extLst>
              <a:ext uri="{FF2B5EF4-FFF2-40B4-BE49-F238E27FC236}">
                <a16:creationId xmlns:a16="http://schemas.microsoft.com/office/drawing/2014/main" id="{74B4322B-8054-F54D-8638-CD90955D6A09}"/>
              </a:ext>
            </a:extLst>
          </p:cNvPr>
          <p:cNvSpPr/>
          <p:nvPr/>
        </p:nvSpPr>
        <p:spPr>
          <a:xfrm>
            <a:off x="2183335" y="3508851"/>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6" name="Rectangle 65">
            <a:extLst>
              <a:ext uri="{FF2B5EF4-FFF2-40B4-BE49-F238E27FC236}">
                <a16:creationId xmlns:a16="http://schemas.microsoft.com/office/drawing/2014/main" id="{2476325D-4EBA-1549-BC0E-62BF4AE31CCF}"/>
              </a:ext>
            </a:extLst>
          </p:cNvPr>
          <p:cNvSpPr/>
          <p:nvPr/>
        </p:nvSpPr>
        <p:spPr>
          <a:xfrm>
            <a:off x="2183335" y="4018853"/>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8" name="TextBox 67">
            <a:extLst>
              <a:ext uri="{FF2B5EF4-FFF2-40B4-BE49-F238E27FC236}">
                <a16:creationId xmlns:a16="http://schemas.microsoft.com/office/drawing/2014/main" id="{1E381A7A-3162-AD46-B56E-CC8EC79C35BA}"/>
              </a:ext>
            </a:extLst>
          </p:cNvPr>
          <p:cNvSpPr txBox="1"/>
          <p:nvPr/>
        </p:nvSpPr>
        <p:spPr>
          <a:xfrm flipH="1">
            <a:off x="842152" y="3452364"/>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69" name="TextBox 68">
            <a:extLst>
              <a:ext uri="{FF2B5EF4-FFF2-40B4-BE49-F238E27FC236}">
                <a16:creationId xmlns:a16="http://schemas.microsoft.com/office/drawing/2014/main" id="{EC7F7867-A9B1-834E-A313-41BAFBA47F8F}"/>
              </a:ext>
            </a:extLst>
          </p:cNvPr>
          <p:cNvSpPr txBox="1"/>
          <p:nvPr/>
        </p:nvSpPr>
        <p:spPr>
          <a:xfrm flipH="1">
            <a:off x="842152" y="3969224"/>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sp>
        <p:nvSpPr>
          <p:cNvPr id="70" name="Rectangle 69">
            <a:extLst>
              <a:ext uri="{FF2B5EF4-FFF2-40B4-BE49-F238E27FC236}">
                <a16:creationId xmlns:a16="http://schemas.microsoft.com/office/drawing/2014/main" id="{76538123-7635-7C4E-BD55-FFFDBA127A78}"/>
              </a:ext>
            </a:extLst>
          </p:cNvPr>
          <p:cNvSpPr/>
          <p:nvPr/>
        </p:nvSpPr>
        <p:spPr>
          <a:xfrm>
            <a:off x="3021261" y="461409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cxnSp>
        <p:nvCxnSpPr>
          <p:cNvPr id="71" name="AutoShape 14">
            <a:extLst>
              <a:ext uri="{FF2B5EF4-FFF2-40B4-BE49-F238E27FC236}">
                <a16:creationId xmlns:a16="http://schemas.microsoft.com/office/drawing/2014/main" id="{E98AA454-7D0B-D64F-9903-E041FEE0AF00}"/>
              </a:ext>
            </a:extLst>
          </p:cNvPr>
          <p:cNvCxnSpPr>
            <a:cxnSpLocks noChangeShapeType="1"/>
            <a:endCxn id="32" idx="1"/>
          </p:cNvCxnSpPr>
          <p:nvPr/>
        </p:nvCxnSpPr>
        <p:spPr bwMode="auto">
          <a:xfrm>
            <a:off x="2411935" y="3691731"/>
            <a:ext cx="609326" cy="371070"/>
          </a:xfrm>
          <a:prstGeom prst="straightConnector1">
            <a:avLst/>
          </a:prstGeom>
          <a:noFill/>
          <a:ln w="38100">
            <a:solidFill>
              <a:schemeClr val="tx1"/>
            </a:solidFill>
            <a:round/>
            <a:headEnd type="oval"/>
            <a:tailEnd type="stealth" w="med" len="med"/>
          </a:ln>
          <a:effectLst/>
        </p:spPr>
      </p:cxnSp>
      <p:cxnSp>
        <p:nvCxnSpPr>
          <p:cNvPr id="74" name="AutoShape 14">
            <a:extLst>
              <a:ext uri="{FF2B5EF4-FFF2-40B4-BE49-F238E27FC236}">
                <a16:creationId xmlns:a16="http://schemas.microsoft.com/office/drawing/2014/main" id="{380963F2-A3A0-D241-A6CB-A2E9C0A1BA9E}"/>
              </a:ext>
            </a:extLst>
          </p:cNvPr>
          <p:cNvCxnSpPr>
            <a:cxnSpLocks noChangeShapeType="1"/>
            <a:endCxn id="33" idx="1"/>
          </p:cNvCxnSpPr>
          <p:nvPr/>
        </p:nvCxnSpPr>
        <p:spPr bwMode="auto">
          <a:xfrm>
            <a:off x="2408828" y="4196806"/>
            <a:ext cx="612433" cy="234411"/>
          </a:xfrm>
          <a:prstGeom prst="straightConnector1">
            <a:avLst/>
          </a:prstGeom>
          <a:noFill/>
          <a:ln w="38100">
            <a:solidFill>
              <a:schemeClr val="tx1"/>
            </a:solidFill>
            <a:round/>
            <a:headEnd type="oval"/>
            <a:tailEnd type="stealth" w="med" len="med"/>
          </a:ln>
          <a:effectLst/>
        </p:spPr>
      </p:cxnSp>
      <p:cxnSp>
        <p:nvCxnSpPr>
          <p:cNvPr id="76" name="AutoShape 14">
            <a:extLst>
              <a:ext uri="{FF2B5EF4-FFF2-40B4-BE49-F238E27FC236}">
                <a16:creationId xmlns:a16="http://schemas.microsoft.com/office/drawing/2014/main" id="{EED1F30F-733D-9949-86D9-03A08E26DE6E}"/>
              </a:ext>
            </a:extLst>
          </p:cNvPr>
          <p:cNvCxnSpPr>
            <a:cxnSpLocks noChangeShapeType="1"/>
            <a:endCxn id="59" idx="1"/>
          </p:cNvCxnSpPr>
          <p:nvPr/>
        </p:nvCxnSpPr>
        <p:spPr bwMode="auto">
          <a:xfrm flipV="1">
            <a:off x="3260414" y="3798000"/>
            <a:ext cx="2052237" cy="272866"/>
          </a:xfrm>
          <a:prstGeom prst="straightConnector1">
            <a:avLst/>
          </a:prstGeom>
          <a:noFill/>
          <a:ln w="38100">
            <a:solidFill>
              <a:schemeClr val="tx1"/>
            </a:solidFill>
            <a:round/>
            <a:headEnd type="oval"/>
            <a:tailEnd type="triangle" w="med" len="med"/>
          </a:ln>
          <a:effectLst/>
        </p:spPr>
      </p:cxnSp>
      <p:sp>
        <p:nvSpPr>
          <p:cNvPr id="89" name="TextBox 88">
            <a:extLst>
              <a:ext uri="{FF2B5EF4-FFF2-40B4-BE49-F238E27FC236}">
                <a16:creationId xmlns:a16="http://schemas.microsoft.com/office/drawing/2014/main" id="{6128A0D1-6B73-8F46-BD9D-2C0D334A41FE}"/>
              </a:ext>
            </a:extLst>
          </p:cNvPr>
          <p:cNvSpPr txBox="1"/>
          <p:nvPr/>
        </p:nvSpPr>
        <p:spPr>
          <a:xfrm>
            <a:off x="1454835" y="2518594"/>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Worker</a:t>
            </a:r>
          </a:p>
        </p:txBody>
      </p:sp>
      <p:cxnSp>
        <p:nvCxnSpPr>
          <p:cNvPr id="90" name="Straight Connector 89">
            <a:extLst>
              <a:ext uri="{FF2B5EF4-FFF2-40B4-BE49-F238E27FC236}">
                <a16:creationId xmlns:a16="http://schemas.microsoft.com/office/drawing/2014/main" id="{A165620C-59F7-A448-BFD7-F3C9E8114892}"/>
              </a:ext>
            </a:extLst>
          </p:cNvPr>
          <p:cNvCxnSpPr>
            <a:cxnSpLocks/>
          </p:cNvCxnSpPr>
          <p:nvPr/>
        </p:nvCxnSpPr>
        <p:spPr>
          <a:xfrm flipH="1">
            <a:off x="3029433" y="4255413"/>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39" name="AutoShape 3">
            <a:extLst>
              <a:ext uri="{FF2B5EF4-FFF2-40B4-BE49-F238E27FC236}">
                <a16:creationId xmlns:a16="http://schemas.microsoft.com/office/drawing/2014/main" id="{ACDF6437-E970-0D42-AE42-408A2D801951}"/>
              </a:ext>
            </a:extLst>
          </p:cNvPr>
          <p:cNvSpPr>
            <a:spLocks noChangeArrowheads="1"/>
          </p:cNvSpPr>
          <p:nvPr/>
        </p:nvSpPr>
        <p:spPr bwMode="auto">
          <a:xfrm>
            <a:off x="4620774" y="4840752"/>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0" name="Text Box 64">
            <a:extLst>
              <a:ext uri="{FF2B5EF4-FFF2-40B4-BE49-F238E27FC236}">
                <a16:creationId xmlns:a16="http://schemas.microsoft.com/office/drawing/2014/main" id="{C00D6C44-FBF8-2A44-AF8A-AAF315A599AF}"/>
              </a:ext>
            </a:extLst>
          </p:cNvPr>
          <p:cNvSpPr txBox="1">
            <a:spLocks noChangeArrowheads="1"/>
          </p:cNvSpPr>
          <p:nvPr/>
        </p:nvSpPr>
        <p:spPr bwMode="auto">
          <a:xfrm>
            <a:off x="4620774" y="484075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47" name="Rectangle 46">
            <a:extLst>
              <a:ext uri="{FF2B5EF4-FFF2-40B4-BE49-F238E27FC236}">
                <a16:creationId xmlns:a16="http://schemas.microsoft.com/office/drawing/2014/main" id="{7358D99C-44DC-3941-AFCD-7C0E10AB42B3}"/>
              </a:ext>
            </a:extLst>
          </p:cNvPr>
          <p:cNvSpPr/>
          <p:nvPr/>
        </p:nvSpPr>
        <p:spPr>
          <a:xfrm>
            <a:off x="3031814" y="5150275"/>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48" name="TextBox 47">
            <a:extLst>
              <a:ext uri="{FF2B5EF4-FFF2-40B4-BE49-F238E27FC236}">
                <a16:creationId xmlns:a16="http://schemas.microsoft.com/office/drawing/2014/main" id="{52DDB36B-E574-144C-99B9-0EB7388F1912}"/>
              </a:ext>
            </a:extLst>
          </p:cNvPr>
          <p:cNvSpPr txBox="1"/>
          <p:nvPr/>
        </p:nvSpPr>
        <p:spPr>
          <a:xfrm flipH="1">
            <a:off x="1454835" y="5100089"/>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cxnSp>
        <p:nvCxnSpPr>
          <p:cNvPr id="49" name="AutoShape 14">
            <a:extLst>
              <a:ext uri="{FF2B5EF4-FFF2-40B4-BE49-F238E27FC236}">
                <a16:creationId xmlns:a16="http://schemas.microsoft.com/office/drawing/2014/main" id="{AC1EAF1B-00E0-2242-9EBF-C61ABED058B5}"/>
              </a:ext>
            </a:extLst>
          </p:cNvPr>
          <p:cNvCxnSpPr>
            <a:cxnSpLocks noChangeShapeType="1"/>
          </p:cNvCxnSpPr>
          <p:nvPr/>
        </p:nvCxnSpPr>
        <p:spPr bwMode="auto">
          <a:xfrm flipV="1">
            <a:off x="3268909" y="4420497"/>
            <a:ext cx="1472400" cy="908991"/>
          </a:xfrm>
          <a:prstGeom prst="straightConnector1">
            <a:avLst/>
          </a:prstGeom>
          <a:noFill/>
          <a:ln w="38100">
            <a:solidFill>
              <a:schemeClr val="tx1"/>
            </a:solidFill>
            <a:round/>
            <a:headEnd type="oval"/>
            <a:tailEnd type="stealth" w="med" len="med"/>
          </a:ln>
          <a:effectLst/>
        </p:spPr>
      </p:cxnSp>
      <p:cxnSp>
        <p:nvCxnSpPr>
          <p:cNvPr id="50" name="AutoShape 14">
            <a:extLst>
              <a:ext uri="{FF2B5EF4-FFF2-40B4-BE49-F238E27FC236}">
                <a16:creationId xmlns:a16="http://schemas.microsoft.com/office/drawing/2014/main" id="{58DEEDD4-C738-5541-BB64-9EBB8983A539}"/>
              </a:ext>
            </a:extLst>
          </p:cNvPr>
          <p:cNvCxnSpPr>
            <a:cxnSpLocks noChangeShapeType="1"/>
            <a:endCxn id="40" idx="1"/>
          </p:cNvCxnSpPr>
          <p:nvPr/>
        </p:nvCxnSpPr>
        <p:spPr bwMode="auto">
          <a:xfrm flipV="1">
            <a:off x="3255202" y="5048501"/>
            <a:ext cx="1365572" cy="280987"/>
          </a:xfrm>
          <a:prstGeom prst="straightConnector1">
            <a:avLst/>
          </a:prstGeom>
          <a:noFill/>
          <a:ln w="38100">
            <a:solidFill>
              <a:schemeClr val="tx1"/>
            </a:solidFill>
            <a:round/>
            <a:headEnd type="oval"/>
            <a:tailEnd type="stealth" w="med" len="med"/>
          </a:ln>
          <a:effectLst/>
        </p:spPr>
      </p:cxnSp>
      <p:cxnSp>
        <p:nvCxnSpPr>
          <p:cNvPr id="53" name="Straight Connector 52">
            <a:extLst>
              <a:ext uri="{FF2B5EF4-FFF2-40B4-BE49-F238E27FC236}">
                <a16:creationId xmlns:a16="http://schemas.microsoft.com/office/drawing/2014/main" id="{73479D08-FE9D-5640-972A-D25D23246E61}"/>
              </a:ext>
            </a:extLst>
          </p:cNvPr>
          <p:cNvCxnSpPr>
            <a:cxnSpLocks/>
          </p:cNvCxnSpPr>
          <p:nvPr/>
        </p:nvCxnSpPr>
        <p:spPr>
          <a:xfrm flipH="1">
            <a:off x="3038770" y="4614097"/>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4" name="AutoShape 14">
            <a:extLst>
              <a:ext uri="{FF2B5EF4-FFF2-40B4-BE49-F238E27FC236}">
                <a16:creationId xmlns:a16="http://schemas.microsoft.com/office/drawing/2014/main" id="{5B856A57-FBAE-3447-A19C-14EEFCE8618F}"/>
              </a:ext>
            </a:extLst>
          </p:cNvPr>
          <p:cNvCxnSpPr>
            <a:cxnSpLocks noChangeShapeType="1"/>
            <a:endCxn id="60" idx="1"/>
          </p:cNvCxnSpPr>
          <p:nvPr/>
        </p:nvCxnSpPr>
        <p:spPr bwMode="auto">
          <a:xfrm flipV="1">
            <a:off x="3260414" y="4420497"/>
            <a:ext cx="1480895" cy="5988"/>
          </a:xfrm>
          <a:prstGeom prst="straightConnector1">
            <a:avLst/>
          </a:prstGeom>
          <a:noFill/>
          <a:ln w="38100">
            <a:solidFill>
              <a:schemeClr val="tx1"/>
            </a:solidFill>
            <a:round/>
            <a:headEnd type="oval"/>
            <a:tailEnd type="stealth" w="med" len="med"/>
          </a:ln>
          <a:effectLst/>
        </p:spPr>
      </p:cxnSp>
      <p:cxnSp>
        <p:nvCxnSpPr>
          <p:cNvPr id="63" name="AutoShape 14">
            <a:extLst>
              <a:ext uri="{FF2B5EF4-FFF2-40B4-BE49-F238E27FC236}">
                <a16:creationId xmlns:a16="http://schemas.microsoft.com/office/drawing/2014/main" id="{E797E443-512B-8D45-95FB-BADC9A529E1A}"/>
              </a:ext>
            </a:extLst>
          </p:cNvPr>
          <p:cNvCxnSpPr>
            <a:cxnSpLocks noChangeShapeType="1"/>
            <a:endCxn id="70" idx="1"/>
          </p:cNvCxnSpPr>
          <p:nvPr/>
        </p:nvCxnSpPr>
        <p:spPr bwMode="auto">
          <a:xfrm>
            <a:off x="2408828" y="4202116"/>
            <a:ext cx="612433" cy="594861"/>
          </a:xfrm>
          <a:prstGeom prst="straightConnector1">
            <a:avLst/>
          </a:prstGeom>
          <a:noFill/>
          <a:ln w="38100">
            <a:solidFill>
              <a:schemeClr val="tx1"/>
            </a:solidFill>
            <a:round/>
            <a:headEnd type="oval"/>
            <a:tailEnd type="stealth" w="med" len="med"/>
          </a:ln>
          <a:effectLst/>
        </p:spPr>
      </p:cxnSp>
      <p:sp>
        <p:nvSpPr>
          <p:cNvPr id="3" name="Slide Number Placeholder 2">
            <a:extLst>
              <a:ext uri="{FF2B5EF4-FFF2-40B4-BE49-F238E27FC236}">
                <a16:creationId xmlns:a16="http://schemas.microsoft.com/office/drawing/2014/main" id="{FE4B55A1-C5D2-DD43-8361-AE7277947155}"/>
              </a:ext>
            </a:extLst>
          </p:cNvPr>
          <p:cNvSpPr>
            <a:spLocks noGrp="1"/>
          </p:cNvSpPr>
          <p:nvPr>
            <p:ph type="sldNum" sz="quarter" idx="12"/>
          </p:nvPr>
        </p:nvSpPr>
        <p:spPr/>
        <p:txBody>
          <a:bodyPr/>
          <a:lstStyle/>
          <a:p>
            <a:fld id="{B8C56D54-80CA-1040-8800-40C19FBCAC37}" type="slidenum">
              <a:rPr lang="en-US" smtClean="0"/>
              <a:t>127</a:t>
            </a:fld>
            <a:endParaRPr lang="en-US"/>
          </a:p>
        </p:txBody>
      </p:sp>
    </p:spTree>
    <p:extLst>
      <p:ext uri="{BB962C8B-B14F-4D97-AF65-F5344CB8AC3E}">
        <p14:creationId xmlns:p14="http://schemas.microsoft.com/office/powerpoint/2010/main" val="403155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dissolv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1" fill="hold" nodeType="clickEffect">
                                  <p:stCondLst>
                                    <p:cond delay="0"/>
                                  </p:stCondLst>
                                  <p:childTnLst>
                                    <p:animEffect transition="out" filter="wipe(up)">
                                      <p:cBhvr>
                                        <p:cTn id="17" dur="500"/>
                                        <p:tgtEl>
                                          <p:spTgt spid="90"/>
                                        </p:tgtEl>
                                      </p:cBhvr>
                                    </p:animEffect>
                                    <p:set>
                                      <p:cBhvr>
                                        <p:cTn id="18" dur="1" fill="hold">
                                          <p:stCondLst>
                                            <p:cond delay="499"/>
                                          </p:stCondLst>
                                        </p:cTn>
                                        <p:tgtEl>
                                          <p:spTgt spid="90"/>
                                        </p:tgtEl>
                                        <p:attrNameLst>
                                          <p:attrName>style.visibility</p:attrName>
                                        </p:attrNameLst>
                                      </p:cBhvr>
                                      <p:to>
                                        <p:strVal val="hidden"/>
                                      </p:to>
                                    </p:se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up)">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2" fill="hold" nodeType="clickEffect">
                                  <p:stCondLst>
                                    <p:cond delay="0"/>
                                  </p:stCondLst>
                                  <p:childTnLst>
                                    <p:animEffect transition="out" filter="wipe(right)">
                                      <p:cBhvr>
                                        <p:cTn id="30" dur="500"/>
                                        <p:tgtEl>
                                          <p:spTgt spid="49"/>
                                        </p:tgtEl>
                                      </p:cBhvr>
                                    </p:animEffect>
                                    <p:set>
                                      <p:cBhvr>
                                        <p:cTn id="31" dur="1" fill="hold">
                                          <p:stCondLst>
                                            <p:cond delay="499"/>
                                          </p:stCondLst>
                                        </p:cTn>
                                        <p:tgtEl>
                                          <p:spTgt spid="49"/>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nodeType="clickEffect">
                                  <p:stCondLst>
                                    <p:cond delay="0"/>
                                  </p:stCondLst>
                                  <p:childTnLst>
                                    <p:animEffect transition="out" filter="wipe(right)">
                                      <p:cBhvr>
                                        <p:cTn id="39" dur="500"/>
                                        <p:tgtEl>
                                          <p:spTgt spid="74"/>
                                        </p:tgtEl>
                                      </p:cBhvr>
                                    </p:animEffect>
                                    <p:set>
                                      <p:cBhvr>
                                        <p:cTn id="40" dur="1" fill="hold">
                                          <p:stCondLst>
                                            <p:cond delay="499"/>
                                          </p:stCondLst>
                                        </p:cTn>
                                        <p:tgtEl>
                                          <p:spTgt spid="74"/>
                                        </p:tgtEl>
                                        <p:attrNameLst>
                                          <p:attrName>style.visibility</p:attrName>
                                        </p:attrNameLst>
                                      </p:cBhvr>
                                      <p:to>
                                        <p:strVal val="hidden"/>
                                      </p:to>
                                    </p:se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wipe(left)">
                                      <p:cBhvr>
                                        <p:cTn id="4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AutoShape 40">
            <a:extLst>
              <a:ext uri="{FF2B5EF4-FFF2-40B4-BE49-F238E27FC236}">
                <a16:creationId xmlns:a16="http://schemas.microsoft.com/office/drawing/2014/main" id="{0DA4B1CC-1525-894E-8965-EC4F902FAE59}"/>
              </a:ext>
            </a:extLst>
          </p:cNvPr>
          <p:cNvCxnSpPr>
            <a:cxnSpLocks noChangeShapeType="1"/>
            <a:stCxn id="52" idx="0"/>
            <a:endCxn id="39" idx="0"/>
          </p:cNvCxnSpPr>
          <p:nvPr/>
        </p:nvCxnSpPr>
        <p:spPr bwMode="auto">
          <a:xfrm flipH="1">
            <a:off x="5306574" y="4212748"/>
            <a:ext cx="120535" cy="628004"/>
          </a:xfrm>
          <a:prstGeom prst="straightConnector1">
            <a:avLst/>
          </a:prstGeom>
          <a:noFill/>
          <a:ln w="38100">
            <a:solidFill>
              <a:schemeClr val="tx1"/>
            </a:solidFill>
            <a:round/>
            <a:headEnd/>
            <a:tailEnd type="stealth" w="med" len="med"/>
          </a:ln>
          <a:effectLst/>
        </p:spPr>
      </p:cxnSp>
      <p:sp>
        <p:nvSpPr>
          <p:cNvPr id="2" name="Title 1"/>
          <p:cNvSpPr>
            <a:spLocks noGrp="1"/>
          </p:cNvSpPr>
          <p:nvPr>
            <p:ph type="title"/>
          </p:nvPr>
        </p:nvSpPr>
        <p:spPr/>
        <p:txBody>
          <a:bodyPr/>
          <a:lstStyle/>
          <a:p>
            <a:r>
              <a:rPr lang="en-US" dirty="0"/>
              <a:t>Return from Spawn</a:t>
            </a:r>
          </a:p>
        </p:txBody>
      </p:sp>
      <p:sp>
        <p:nvSpPr>
          <p:cNvPr id="30" name="TextBox 29"/>
          <p:cNvSpPr txBox="1"/>
          <p:nvPr/>
        </p:nvSpPr>
        <p:spPr>
          <a:xfrm>
            <a:off x="354228" y="1172920"/>
            <a:ext cx="8534400" cy="954107"/>
          </a:xfrm>
          <a:prstGeom prst="rect">
            <a:avLst/>
          </a:prstGeom>
          <a:noFill/>
        </p:spPr>
        <p:txBody>
          <a:bodyPr wrap="square" rtlCol="0">
            <a:spAutoFit/>
          </a:bodyPr>
          <a:lstStyle/>
          <a:p>
            <a:pPr>
              <a:buClr>
                <a:srgbClr val="669900"/>
              </a:buClr>
            </a:pPr>
            <a:r>
              <a:rPr lang="en-US" sz="2800" dirty="0">
                <a:latin typeface="+mn-lt"/>
              </a:rPr>
              <a:t>When returning from a spawn, the current frame is popped from the bottom of the deque.</a:t>
            </a:r>
          </a:p>
        </p:txBody>
      </p:sp>
      <p:sp>
        <p:nvSpPr>
          <p:cNvPr id="24" name="Rounded Rectangle 23">
            <a:extLst>
              <a:ext uri="{FF2B5EF4-FFF2-40B4-BE49-F238E27FC236}">
                <a16:creationId xmlns:a16="http://schemas.microsoft.com/office/drawing/2014/main" id="{B958B5EC-B37F-EE48-A9D9-72748D5D93E2}"/>
              </a:ext>
            </a:extLst>
          </p:cNvPr>
          <p:cNvSpPr/>
          <p:nvPr/>
        </p:nvSpPr>
        <p:spPr>
          <a:xfrm>
            <a:off x="381059" y="2980258"/>
            <a:ext cx="3484237" cy="26585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07CCECE-99B6-5F41-8CBA-307AC1AF2853}"/>
              </a:ext>
            </a:extLst>
          </p:cNvPr>
          <p:cNvSpPr/>
          <p:nvPr/>
        </p:nvSpPr>
        <p:spPr>
          <a:xfrm>
            <a:off x="3021261" y="3511506"/>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2" name="Rectangle 31">
            <a:extLst>
              <a:ext uri="{FF2B5EF4-FFF2-40B4-BE49-F238E27FC236}">
                <a16:creationId xmlns:a16="http://schemas.microsoft.com/office/drawing/2014/main" id="{571F5F33-B970-5147-8D8A-58B0501FB74E}"/>
              </a:ext>
            </a:extLst>
          </p:cNvPr>
          <p:cNvSpPr/>
          <p:nvPr/>
        </p:nvSpPr>
        <p:spPr>
          <a:xfrm>
            <a:off x="3021261" y="3879921"/>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3" name="Rectangle 32">
            <a:extLst>
              <a:ext uri="{FF2B5EF4-FFF2-40B4-BE49-F238E27FC236}">
                <a16:creationId xmlns:a16="http://schemas.microsoft.com/office/drawing/2014/main" id="{D3F25281-E356-724F-9B5D-53DAA0079603}"/>
              </a:ext>
            </a:extLst>
          </p:cNvPr>
          <p:cNvSpPr/>
          <p:nvPr/>
        </p:nvSpPr>
        <p:spPr>
          <a:xfrm>
            <a:off x="3021261" y="424833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4" name="TextBox 33">
            <a:extLst>
              <a:ext uri="{FF2B5EF4-FFF2-40B4-BE49-F238E27FC236}">
                <a16:creationId xmlns:a16="http://schemas.microsoft.com/office/drawing/2014/main" id="{DF2B99F6-79F9-714C-9115-941C67D7FE4B}"/>
              </a:ext>
            </a:extLst>
          </p:cNvPr>
          <p:cNvSpPr txBox="1"/>
          <p:nvPr/>
        </p:nvSpPr>
        <p:spPr>
          <a:xfrm>
            <a:off x="5755795" y="2493538"/>
            <a:ext cx="2085827" cy="461665"/>
          </a:xfrm>
          <a:prstGeom prst="rect">
            <a:avLst/>
          </a:prstGeom>
          <a:noFill/>
        </p:spPr>
        <p:txBody>
          <a:bodyPr wrap="none" rtlCol="0">
            <a:spAutoFit/>
          </a:bodyPr>
          <a:lstStyle/>
          <a:p>
            <a:pPr algn="ctr"/>
            <a:r>
              <a:rPr lang="en-US" sz="2400" b="1" dirty="0">
                <a:solidFill>
                  <a:schemeClr val="accent5">
                    <a:lumMod val="75000"/>
                  </a:schemeClr>
                </a:solidFill>
                <a:latin typeface="Helvetica" pitchFamily="2" charset="0"/>
              </a:rPr>
              <a:t>Cactus stack</a:t>
            </a:r>
          </a:p>
        </p:txBody>
      </p:sp>
      <p:sp>
        <p:nvSpPr>
          <p:cNvPr id="36" name="TextBox 35">
            <a:extLst>
              <a:ext uri="{FF2B5EF4-FFF2-40B4-BE49-F238E27FC236}">
                <a16:creationId xmlns:a16="http://schemas.microsoft.com/office/drawing/2014/main" id="{D2277699-20B8-F946-95BA-B69FD1AB50BF}"/>
              </a:ext>
            </a:extLst>
          </p:cNvPr>
          <p:cNvSpPr txBox="1"/>
          <p:nvPr/>
        </p:nvSpPr>
        <p:spPr>
          <a:xfrm>
            <a:off x="2640710" y="3049841"/>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cxnSp>
        <p:nvCxnSpPr>
          <p:cNvPr id="41" name="AutoShape 26">
            <a:extLst>
              <a:ext uri="{FF2B5EF4-FFF2-40B4-BE49-F238E27FC236}">
                <a16:creationId xmlns:a16="http://schemas.microsoft.com/office/drawing/2014/main" id="{0649A25B-13BC-2542-8D07-3EC9C408C87B}"/>
              </a:ext>
            </a:extLst>
          </p:cNvPr>
          <p:cNvCxnSpPr>
            <a:cxnSpLocks noChangeShapeType="1"/>
            <a:stCxn id="55" idx="0"/>
            <a:endCxn id="56" idx="0"/>
          </p:cNvCxnSpPr>
          <p:nvPr/>
        </p:nvCxnSpPr>
        <p:spPr bwMode="auto">
          <a:xfrm flipH="1">
            <a:off x="5998451" y="2955203"/>
            <a:ext cx="800258" cy="635048"/>
          </a:xfrm>
          <a:prstGeom prst="straightConnector1">
            <a:avLst/>
          </a:prstGeom>
          <a:noFill/>
          <a:ln w="38100">
            <a:solidFill>
              <a:schemeClr val="tx1"/>
            </a:solidFill>
            <a:round/>
            <a:headEnd/>
            <a:tailEnd type="stealth" w="med" len="med"/>
          </a:ln>
          <a:effectLst/>
        </p:spPr>
      </p:cxnSp>
      <p:cxnSp>
        <p:nvCxnSpPr>
          <p:cNvPr id="42" name="AutoShape 31">
            <a:extLst>
              <a:ext uri="{FF2B5EF4-FFF2-40B4-BE49-F238E27FC236}">
                <a16:creationId xmlns:a16="http://schemas.microsoft.com/office/drawing/2014/main" id="{B4A1867B-BBA0-1541-B50A-EA7D25E1A62D}"/>
              </a:ext>
            </a:extLst>
          </p:cNvPr>
          <p:cNvCxnSpPr>
            <a:cxnSpLocks noChangeShapeType="1"/>
            <a:stCxn id="55" idx="0"/>
            <a:endCxn id="57" idx="0"/>
          </p:cNvCxnSpPr>
          <p:nvPr/>
        </p:nvCxnSpPr>
        <p:spPr bwMode="auto">
          <a:xfrm>
            <a:off x="6798709" y="2955203"/>
            <a:ext cx="929751" cy="626197"/>
          </a:xfrm>
          <a:prstGeom prst="straightConnector1">
            <a:avLst/>
          </a:prstGeom>
          <a:noFill/>
          <a:ln w="38100">
            <a:solidFill>
              <a:schemeClr val="tx1"/>
            </a:solidFill>
            <a:round/>
            <a:headEnd/>
            <a:tailEnd type="stealth" w="med" len="med"/>
          </a:ln>
          <a:effectLst/>
        </p:spPr>
      </p:cxnSp>
      <p:cxnSp>
        <p:nvCxnSpPr>
          <p:cNvPr id="43" name="AutoShape 32">
            <a:extLst>
              <a:ext uri="{FF2B5EF4-FFF2-40B4-BE49-F238E27FC236}">
                <a16:creationId xmlns:a16="http://schemas.microsoft.com/office/drawing/2014/main" id="{BB80993A-A9AA-6348-8595-0268FCC24943}"/>
              </a:ext>
            </a:extLst>
          </p:cNvPr>
          <p:cNvCxnSpPr>
            <a:cxnSpLocks noChangeShapeType="1"/>
            <a:stCxn id="56" idx="0"/>
            <a:endCxn id="52" idx="0"/>
          </p:cNvCxnSpPr>
          <p:nvPr/>
        </p:nvCxnSpPr>
        <p:spPr bwMode="auto">
          <a:xfrm flipH="1">
            <a:off x="5427109" y="3590251"/>
            <a:ext cx="571342" cy="622497"/>
          </a:xfrm>
          <a:prstGeom prst="straightConnector1">
            <a:avLst/>
          </a:prstGeom>
          <a:noFill/>
          <a:ln w="38100">
            <a:solidFill>
              <a:schemeClr val="tx1"/>
            </a:solidFill>
            <a:round/>
            <a:headEnd/>
            <a:tailEnd type="stealth" w="med" len="med"/>
          </a:ln>
          <a:effectLst/>
        </p:spPr>
      </p:cxnSp>
      <p:cxnSp>
        <p:nvCxnSpPr>
          <p:cNvPr id="44" name="AutoShape 40">
            <a:extLst>
              <a:ext uri="{FF2B5EF4-FFF2-40B4-BE49-F238E27FC236}">
                <a16:creationId xmlns:a16="http://schemas.microsoft.com/office/drawing/2014/main" id="{661EBFE3-0EFC-EC4C-94A9-CB720B28DF7D}"/>
              </a:ext>
            </a:extLst>
          </p:cNvPr>
          <p:cNvCxnSpPr>
            <a:cxnSpLocks noChangeShapeType="1"/>
            <a:stCxn id="57" idx="0"/>
            <a:endCxn id="45" idx="0"/>
          </p:cNvCxnSpPr>
          <p:nvPr/>
        </p:nvCxnSpPr>
        <p:spPr bwMode="auto">
          <a:xfrm flipH="1">
            <a:off x="7580783" y="3581400"/>
            <a:ext cx="147677" cy="631348"/>
          </a:xfrm>
          <a:prstGeom prst="straightConnector1">
            <a:avLst/>
          </a:prstGeom>
          <a:noFill/>
          <a:ln w="38100">
            <a:solidFill>
              <a:schemeClr val="tx1"/>
            </a:solidFill>
            <a:round/>
            <a:headEnd/>
            <a:tailEnd type="stealth" w="med" len="med"/>
          </a:ln>
          <a:effectLst/>
        </p:spPr>
      </p:cxnSp>
      <p:sp>
        <p:nvSpPr>
          <p:cNvPr id="45" name="AutoShape 3">
            <a:extLst>
              <a:ext uri="{FF2B5EF4-FFF2-40B4-BE49-F238E27FC236}">
                <a16:creationId xmlns:a16="http://schemas.microsoft.com/office/drawing/2014/main" id="{FD5E2C28-43BD-A24F-9A6E-6752568CAD05}"/>
              </a:ext>
            </a:extLst>
          </p:cNvPr>
          <p:cNvSpPr>
            <a:spLocks noChangeArrowheads="1"/>
          </p:cNvSpPr>
          <p:nvPr/>
        </p:nvSpPr>
        <p:spPr bwMode="auto">
          <a:xfrm>
            <a:off x="6894983" y="4212748"/>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2" name="AutoShape 7">
            <a:extLst>
              <a:ext uri="{FF2B5EF4-FFF2-40B4-BE49-F238E27FC236}">
                <a16:creationId xmlns:a16="http://schemas.microsoft.com/office/drawing/2014/main" id="{6A55CFAA-AD9D-8E4B-BED4-C2D0121FDBAA}"/>
              </a:ext>
            </a:extLst>
          </p:cNvPr>
          <p:cNvSpPr>
            <a:spLocks noChangeArrowheads="1"/>
          </p:cNvSpPr>
          <p:nvPr/>
        </p:nvSpPr>
        <p:spPr bwMode="auto">
          <a:xfrm>
            <a:off x="4741309" y="4212748"/>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AutoShape 20">
            <a:extLst>
              <a:ext uri="{FF2B5EF4-FFF2-40B4-BE49-F238E27FC236}">
                <a16:creationId xmlns:a16="http://schemas.microsoft.com/office/drawing/2014/main" id="{EDE23F05-0461-C74D-9004-65D9552E73B2}"/>
              </a:ext>
            </a:extLst>
          </p:cNvPr>
          <p:cNvSpPr>
            <a:spLocks noChangeArrowheads="1"/>
          </p:cNvSpPr>
          <p:nvPr/>
        </p:nvSpPr>
        <p:spPr bwMode="auto">
          <a:xfrm>
            <a:off x="6112909" y="2955203"/>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AutoShape 24">
            <a:extLst>
              <a:ext uri="{FF2B5EF4-FFF2-40B4-BE49-F238E27FC236}">
                <a16:creationId xmlns:a16="http://schemas.microsoft.com/office/drawing/2014/main" id="{42296AA8-531D-904D-9F30-97A2230A4AD7}"/>
              </a:ext>
            </a:extLst>
          </p:cNvPr>
          <p:cNvSpPr>
            <a:spLocks noChangeArrowheads="1"/>
          </p:cNvSpPr>
          <p:nvPr/>
        </p:nvSpPr>
        <p:spPr bwMode="auto">
          <a:xfrm>
            <a:off x="5312651" y="359025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7" name="AutoShape 29">
            <a:extLst>
              <a:ext uri="{FF2B5EF4-FFF2-40B4-BE49-F238E27FC236}">
                <a16:creationId xmlns:a16="http://schemas.microsoft.com/office/drawing/2014/main" id="{CEB0B2E9-82F9-6E4D-B114-D636EC3C0488}"/>
              </a:ext>
            </a:extLst>
          </p:cNvPr>
          <p:cNvSpPr>
            <a:spLocks noChangeArrowheads="1"/>
          </p:cNvSpPr>
          <p:nvPr/>
        </p:nvSpPr>
        <p:spPr bwMode="auto">
          <a:xfrm>
            <a:off x="7042660" y="3581400"/>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Text Box 58">
            <a:extLst>
              <a:ext uri="{FF2B5EF4-FFF2-40B4-BE49-F238E27FC236}">
                <a16:creationId xmlns:a16="http://schemas.microsoft.com/office/drawing/2014/main" id="{4C03EF54-8AC6-B44D-95D3-0BB4B85C06C7}"/>
              </a:ext>
            </a:extLst>
          </p:cNvPr>
          <p:cNvSpPr txBox="1">
            <a:spLocks noChangeArrowheads="1"/>
          </p:cNvSpPr>
          <p:nvPr/>
        </p:nvSpPr>
        <p:spPr bwMode="auto">
          <a:xfrm>
            <a:off x="6112909" y="295520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59" name="Text Box 59">
            <a:extLst>
              <a:ext uri="{FF2B5EF4-FFF2-40B4-BE49-F238E27FC236}">
                <a16:creationId xmlns:a16="http://schemas.microsoft.com/office/drawing/2014/main" id="{9E359B9D-CD31-4F4E-AA38-86CCCF6D07E0}"/>
              </a:ext>
            </a:extLst>
          </p:cNvPr>
          <p:cNvSpPr txBox="1">
            <a:spLocks noChangeArrowheads="1"/>
          </p:cNvSpPr>
          <p:nvPr/>
        </p:nvSpPr>
        <p:spPr bwMode="auto">
          <a:xfrm>
            <a:off x="5312651" y="3590251"/>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60" name="Text Box 60">
            <a:extLst>
              <a:ext uri="{FF2B5EF4-FFF2-40B4-BE49-F238E27FC236}">
                <a16:creationId xmlns:a16="http://schemas.microsoft.com/office/drawing/2014/main" id="{B15C6DD5-0999-494C-BA56-F4652A44C485}"/>
              </a:ext>
            </a:extLst>
          </p:cNvPr>
          <p:cNvSpPr txBox="1">
            <a:spLocks noChangeArrowheads="1"/>
          </p:cNvSpPr>
          <p:nvPr/>
        </p:nvSpPr>
        <p:spPr bwMode="auto">
          <a:xfrm>
            <a:off x="4741309" y="4212748"/>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1" name="Text Box 61">
            <a:extLst>
              <a:ext uri="{FF2B5EF4-FFF2-40B4-BE49-F238E27FC236}">
                <a16:creationId xmlns:a16="http://schemas.microsoft.com/office/drawing/2014/main" id="{0CD00567-AF03-3F48-B281-01B5C97E2D7C}"/>
              </a:ext>
            </a:extLst>
          </p:cNvPr>
          <p:cNvSpPr txBox="1">
            <a:spLocks noChangeArrowheads="1"/>
          </p:cNvSpPr>
          <p:nvPr/>
        </p:nvSpPr>
        <p:spPr bwMode="auto">
          <a:xfrm>
            <a:off x="7042660" y="35814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2" name="Text Box 64">
            <a:extLst>
              <a:ext uri="{FF2B5EF4-FFF2-40B4-BE49-F238E27FC236}">
                <a16:creationId xmlns:a16="http://schemas.microsoft.com/office/drawing/2014/main" id="{8F1F9274-972E-3F4F-8114-A12C8C47978A}"/>
              </a:ext>
            </a:extLst>
          </p:cNvPr>
          <p:cNvSpPr txBox="1">
            <a:spLocks noChangeArrowheads="1"/>
          </p:cNvSpPr>
          <p:nvPr/>
        </p:nvSpPr>
        <p:spPr bwMode="auto">
          <a:xfrm>
            <a:off x="6894983" y="4212748"/>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64" name="Oval 2">
            <a:extLst>
              <a:ext uri="{FF2B5EF4-FFF2-40B4-BE49-F238E27FC236}">
                <a16:creationId xmlns:a16="http://schemas.microsoft.com/office/drawing/2014/main" id="{58933EC9-2314-EE4C-8053-309A1565EAA4}"/>
              </a:ext>
            </a:extLst>
          </p:cNvPr>
          <p:cNvSpPr>
            <a:spLocks noChangeAspect="1" noChangeArrowheads="1"/>
          </p:cNvSpPr>
          <p:nvPr/>
        </p:nvSpPr>
        <p:spPr bwMode="auto">
          <a:xfrm>
            <a:off x="583883" y="3049812"/>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5" name="Rectangle 64">
            <a:extLst>
              <a:ext uri="{FF2B5EF4-FFF2-40B4-BE49-F238E27FC236}">
                <a16:creationId xmlns:a16="http://schemas.microsoft.com/office/drawing/2014/main" id="{74B4322B-8054-F54D-8638-CD90955D6A09}"/>
              </a:ext>
            </a:extLst>
          </p:cNvPr>
          <p:cNvSpPr/>
          <p:nvPr/>
        </p:nvSpPr>
        <p:spPr>
          <a:xfrm>
            <a:off x="2183335" y="3508851"/>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6" name="Rectangle 65">
            <a:extLst>
              <a:ext uri="{FF2B5EF4-FFF2-40B4-BE49-F238E27FC236}">
                <a16:creationId xmlns:a16="http://schemas.microsoft.com/office/drawing/2014/main" id="{2476325D-4EBA-1549-BC0E-62BF4AE31CCF}"/>
              </a:ext>
            </a:extLst>
          </p:cNvPr>
          <p:cNvSpPr/>
          <p:nvPr/>
        </p:nvSpPr>
        <p:spPr>
          <a:xfrm>
            <a:off x="2183335" y="4018853"/>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8" name="TextBox 67">
            <a:extLst>
              <a:ext uri="{FF2B5EF4-FFF2-40B4-BE49-F238E27FC236}">
                <a16:creationId xmlns:a16="http://schemas.microsoft.com/office/drawing/2014/main" id="{1E381A7A-3162-AD46-B56E-CC8EC79C35BA}"/>
              </a:ext>
            </a:extLst>
          </p:cNvPr>
          <p:cNvSpPr txBox="1"/>
          <p:nvPr/>
        </p:nvSpPr>
        <p:spPr>
          <a:xfrm flipH="1">
            <a:off x="842152" y="3452364"/>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69" name="TextBox 68">
            <a:extLst>
              <a:ext uri="{FF2B5EF4-FFF2-40B4-BE49-F238E27FC236}">
                <a16:creationId xmlns:a16="http://schemas.microsoft.com/office/drawing/2014/main" id="{EC7F7867-A9B1-834E-A313-41BAFBA47F8F}"/>
              </a:ext>
            </a:extLst>
          </p:cNvPr>
          <p:cNvSpPr txBox="1"/>
          <p:nvPr/>
        </p:nvSpPr>
        <p:spPr>
          <a:xfrm flipH="1">
            <a:off x="842152" y="3969224"/>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sp>
        <p:nvSpPr>
          <p:cNvPr id="70" name="Rectangle 69">
            <a:extLst>
              <a:ext uri="{FF2B5EF4-FFF2-40B4-BE49-F238E27FC236}">
                <a16:creationId xmlns:a16="http://schemas.microsoft.com/office/drawing/2014/main" id="{76538123-7635-7C4E-BD55-FFFDBA127A78}"/>
              </a:ext>
            </a:extLst>
          </p:cNvPr>
          <p:cNvSpPr/>
          <p:nvPr/>
        </p:nvSpPr>
        <p:spPr>
          <a:xfrm>
            <a:off x="3021261" y="461409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cxnSp>
        <p:nvCxnSpPr>
          <p:cNvPr id="71" name="AutoShape 14">
            <a:extLst>
              <a:ext uri="{FF2B5EF4-FFF2-40B4-BE49-F238E27FC236}">
                <a16:creationId xmlns:a16="http://schemas.microsoft.com/office/drawing/2014/main" id="{E98AA454-7D0B-D64F-9903-E041FEE0AF00}"/>
              </a:ext>
            </a:extLst>
          </p:cNvPr>
          <p:cNvCxnSpPr>
            <a:cxnSpLocks noChangeShapeType="1"/>
            <a:endCxn id="32" idx="1"/>
          </p:cNvCxnSpPr>
          <p:nvPr/>
        </p:nvCxnSpPr>
        <p:spPr bwMode="auto">
          <a:xfrm>
            <a:off x="2411935" y="3691731"/>
            <a:ext cx="609326" cy="371070"/>
          </a:xfrm>
          <a:prstGeom prst="straightConnector1">
            <a:avLst/>
          </a:prstGeom>
          <a:noFill/>
          <a:ln w="38100">
            <a:solidFill>
              <a:schemeClr val="tx1"/>
            </a:solidFill>
            <a:round/>
            <a:headEnd type="oval"/>
            <a:tailEnd type="stealth" w="med" len="med"/>
          </a:ln>
          <a:effectLst/>
        </p:spPr>
      </p:cxnSp>
      <p:cxnSp>
        <p:nvCxnSpPr>
          <p:cNvPr id="74" name="AutoShape 14">
            <a:extLst>
              <a:ext uri="{FF2B5EF4-FFF2-40B4-BE49-F238E27FC236}">
                <a16:creationId xmlns:a16="http://schemas.microsoft.com/office/drawing/2014/main" id="{380963F2-A3A0-D241-A6CB-A2E9C0A1BA9E}"/>
              </a:ext>
            </a:extLst>
          </p:cNvPr>
          <p:cNvCxnSpPr>
            <a:cxnSpLocks noChangeShapeType="1"/>
            <a:endCxn id="33" idx="1"/>
          </p:cNvCxnSpPr>
          <p:nvPr/>
        </p:nvCxnSpPr>
        <p:spPr bwMode="auto">
          <a:xfrm>
            <a:off x="2408828" y="4196806"/>
            <a:ext cx="612433" cy="234411"/>
          </a:xfrm>
          <a:prstGeom prst="straightConnector1">
            <a:avLst/>
          </a:prstGeom>
          <a:noFill/>
          <a:ln w="38100">
            <a:solidFill>
              <a:schemeClr val="tx1"/>
            </a:solidFill>
            <a:round/>
            <a:headEnd type="oval"/>
            <a:tailEnd type="stealth" w="med" len="med"/>
          </a:ln>
          <a:effectLst/>
        </p:spPr>
      </p:cxnSp>
      <p:cxnSp>
        <p:nvCxnSpPr>
          <p:cNvPr id="76" name="AutoShape 14">
            <a:extLst>
              <a:ext uri="{FF2B5EF4-FFF2-40B4-BE49-F238E27FC236}">
                <a16:creationId xmlns:a16="http://schemas.microsoft.com/office/drawing/2014/main" id="{EED1F30F-733D-9949-86D9-03A08E26DE6E}"/>
              </a:ext>
            </a:extLst>
          </p:cNvPr>
          <p:cNvCxnSpPr>
            <a:cxnSpLocks noChangeShapeType="1"/>
            <a:endCxn id="59" idx="1"/>
          </p:cNvCxnSpPr>
          <p:nvPr/>
        </p:nvCxnSpPr>
        <p:spPr bwMode="auto">
          <a:xfrm flipV="1">
            <a:off x="3260414" y="3798000"/>
            <a:ext cx="2052237" cy="272866"/>
          </a:xfrm>
          <a:prstGeom prst="straightConnector1">
            <a:avLst/>
          </a:prstGeom>
          <a:noFill/>
          <a:ln w="38100">
            <a:solidFill>
              <a:schemeClr val="tx1"/>
            </a:solidFill>
            <a:round/>
            <a:headEnd type="oval"/>
            <a:tailEnd type="triangle" w="med" len="med"/>
          </a:ln>
          <a:effectLst/>
        </p:spPr>
      </p:cxnSp>
      <p:sp>
        <p:nvSpPr>
          <p:cNvPr id="89" name="TextBox 88">
            <a:extLst>
              <a:ext uri="{FF2B5EF4-FFF2-40B4-BE49-F238E27FC236}">
                <a16:creationId xmlns:a16="http://schemas.microsoft.com/office/drawing/2014/main" id="{6128A0D1-6B73-8F46-BD9D-2C0D334A41FE}"/>
              </a:ext>
            </a:extLst>
          </p:cNvPr>
          <p:cNvSpPr txBox="1"/>
          <p:nvPr/>
        </p:nvSpPr>
        <p:spPr>
          <a:xfrm>
            <a:off x="1454835" y="2518594"/>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Worker</a:t>
            </a:r>
          </a:p>
        </p:txBody>
      </p:sp>
      <p:cxnSp>
        <p:nvCxnSpPr>
          <p:cNvPr id="90" name="Straight Connector 89">
            <a:extLst>
              <a:ext uri="{FF2B5EF4-FFF2-40B4-BE49-F238E27FC236}">
                <a16:creationId xmlns:a16="http://schemas.microsoft.com/office/drawing/2014/main" id="{A165620C-59F7-A448-BFD7-F3C9E8114892}"/>
              </a:ext>
            </a:extLst>
          </p:cNvPr>
          <p:cNvCxnSpPr>
            <a:cxnSpLocks/>
          </p:cNvCxnSpPr>
          <p:nvPr/>
        </p:nvCxnSpPr>
        <p:spPr>
          <a:xfrm flipH="1">
            <a:off x="3029433" y="4255413"/>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39" name="AutoShape 3">
            <a:extLst>
              <a:ext uri="{FF2B5EF4-FFF2-40B4-BE49-F238E27FC236}">
                <a16:creationId xmlns:a16="http://schemas.microsoft.com/office/drawing/2014/main" id="{ACDF6437-E970-0D42-AE42-408A2D801951}"/>
              </a:ext>
            </a:extLst>
          </p:cNvPr>
          <p:cNvSpPr>
            <a:spLocks noChangeArrowheads="1"/>
          </p:cNvSpPr>
          <p:nvPr/>
        </p:nvSpPr>
        <p:spPr bwMode="auto">
          <a:xfrm>
            <a:off x="4620774" y="4840752"/>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0" name="Text Box 64">
            <a:extLst>
              <a:ext uri="{FF2B5EF4-FFF2-40B4-BE49-F238E27FC236}">
                <a16:creationId xmlns:a16="http://schemas.microsoft.com/office/drawing/2014/main" id="{C00D6C44-FBF8-2A44-AF8A-AAF315A599AF}"/>
              </a:ext>
            </a:extLst>
          </p:cNvPr>
          <p:cNvSpPr txBox="1">
            <a:spLocks noChangeArrowheads="1"/>
          </p:cNvSpPr>
          <p:nvPr/>
        </p:nvSpPr>
        <p:spPr bwMode="auto">
          <a:xfrm>
            <a:off x="4620774" y="484075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47" name="Rectangle 46">
            <a:extLst>
              <a:ext uri="{FF2B5EF4-FFF2-40B4-BE49-F238E27FC236}">
                <a16:creationId xmlns:a16="http://schemas.microsoft.com/office/drawing/2014/main" id="{7358D99C-44DC-3941-AFCD-7C0E10AB42B3}"/>
              </a:ext>
            </a:extLst>
          </p:cNvPr>
          <p:cNvSpPr/>
          <p:nvPr/>
        </p:nvSpPr>
        <p:spPr>
          <a:xfrm>
            <a:off x="3031814" y="5150275"/>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48" name="TextBox 47">
            <a:extLst>
              <a:ext uri="{FF2B5EF4-FFF2-40B4-BE49-F238E27FC236}">
                <a16:creationId xmlns:a16="http://schemas.microsoft.com/office/drawing/2014/main" id="{52DDB36B-E574-144C-99B9-0EB7388F1912}"/>
              </a:ext>
            </a:extLst>
          </p:cNvPr>
          <p:cNvSpPr txBox="1"/>
          <p:nvPr/>
        </p:nvSpPr>
        <p:spPr>
          <a:xfrm flipH="1">
            <a:off x="1454835" y="5100089"/>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cxnSp>
        <p:nvCxnSpPr>
          <p:cNvPr id="49" name="AutoShape 14">
            <a:extLst>
              <a:ext uri="{FF2B5EF4-FFF2-40B4-BE49-F238E27FC236}">
                <a16:creationId xmlns:a16="http://schemas.microsoft.com/office/drawing/2014/main" id="{AC1EAF1B-00E0-2242-9EBF-C61ABED058B5}"/>
              </a:ext>
            </a:extLst>
          </p:cNvPr>
          <p:cNvCxnSpPr>
            <a:cxnSpLocks noChangeShapeType="1"/>
          </p:cNvCxnSpPr>
          <p:nvPr/>
        </p:nvCxnSpPr>
        <p:spPr bwMode="auto">
          <a:xfrm flipV="1">
            <a:off x="3268909" y="4420497"/>
            <a:ext cx="1472400" cy="908991"/>
          </a:xfrm>
          <a:prstGeom prst="straightConnector1">
            <a:avLst/>
          </a:prstGeom>
          <a:noFill/>
          <a:ln w="38100">
            <a:solidFill>
              <a:schemeClr val="tx1"/>
            </a:solidFill>
            <a:round/>
            <a:headEnd type="oval"/>
            <a:tailEnd type="stealth" w="med" len="med"/>
          </a:ln>
          <a:effectLst/>
        </p:spPr>
      </p:cxnSp>
      <p:cxnSp>
        <p:nvCxnSpPr>
          <p:cNvPr id="50" name="AutoShape 14">
            <a:extLst>
              <a:ext uri="{FF2B5EF4-FFF2-40B4-BE49-F238E27FC236}">
                <a16:creationId xmlns:a16="http://schemas.microsoft.com/office/drawing/2014/main" id="{58DEEDD4-C738-5541-BB64-9EBB8983A539}"/>
              </a:ext>
            </a:extLst>
          </p:cNvPr>
          <p:cNvCxnSpPr>
            <a:cxnSpLocks noChangeShapeType="1"/>
            <a:endCxn id="40" idx="1"/>
          </p:cNvCxnSpPr>
          <p:nvPr/>
        </p:nvCxnSpPr>
        <p:spPr bwMode="auto">
          <a:xfrm flipV="1">
            <a:off x="3255202" y="5048501"/>
            <a:ext cx="1365572" cy="280987"/>
          </a:xfrm>
          <a:prstGeom prst="straightConnector1">
            <a:avLst/>
          </a:prstGeom>
          <a:noFill/>
          <a:ln w="38100">
            <a:solidFill>
              <a:schemeClr val="tx1"/>
            </a:solidFill>
            <a:round/>
            <a:headEnd type="oval"/>
            <a:tailEnd type="stealth" w="med" len="med"/>
          </a:ln>
          <a:effectLst/>
        </p:spPr>
      </p:cxnSp>
      <p:cxnSp>
        <p:nvCxnSpPr>
          <p:cNvPr id="53" name="Straight Connector 52">
            <a:extLst>
              <a:ext uri="{FF2B5EF4-FFF2-40B4-BE49-F238E27FC236}">
                <a16:creationId xmlns:a16="http://schemas.microsoft.com/office/drawing/2014/main" id="{73479D08-FE9D-5640-972A-D25D23246E61}"/>
              </a:ext>
            </a:extLst>
          </p:cNvPr>
          <p:cNvCxnSpPr>
            <a:cxnSpLocks/>
          </p:cNvCxnSpPr>
          <p:nvPr/>
        </p:nvCxnSpPr>
        <p:spPr>
          <a:xfrm flipH="1">
            <a:off x="3038770" y="4614097"/>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4" name="AutoShape 14">
            <a:extLst>
              <a:ext uri="{FF2B5EF4-FFF2-40B4-BE49-F238E27FC236}">
                <a16:creationId xmlns:a16="http://schemas.microsoft.com/office/drawing/2014/main" id="{5B856A57-FBAE-3447-A19C-14EEFCE8618F}"/>
              </a:ext>
            </a:extLst>
          </p:cNvPr>
          <p:cNvCxnSpPr>
            <a:cxnSpLocks noChangeShapeType="1"/>
            <a:endCxn id="60" idx="1"/>
          </p:cNvCxnSpPr>
          <p:nvPr/>
        </p:nvCxnSpPr>
        <p:spPr bwMode="auto">
          <a:xfrm flipV="1">
            <a:off x="3260414" y="4420497"/>
            <a:ext cx="1480895" cy="5988"/>
          </a:xfrm>
          <a:prstGeom prst="straightConnector1">
            <a:avLst/>
          </a:prstGeom>
          <a:noFill/>
          <a:ln w="38100">
            <a:solidFill>
              <a:schemeClr val="tx1"/>
            </a:solidFill>
            <a:round/>
            <a:headEnd type="oval"/>
            <a:tailEnd type="stealth" w="med" len="med"/>
          </a:ln>
          <a:effectLst/>
        </p:spPr>
      </p:cxnSp>
      <p:cxnSp>
        <p:nvCxnSpPr>
          <p:cNvPr id="63" name="AutoShape 14">
            <a:extLst>
              <a:ext uri="{FF2B5EF4-FFF2-40B4-BE49-F238E27FC236}">
                <a16:creationId xmlns:a16="http://schemas.microsoft.com/office/drawing/2014/main" id="{E797E443-512B-8D45-95FB-BADC9A529E1A}"/>
              </a:ext>
            </a:extLst>
          </p:cNvPr>
          <p:cNvCxnSpPr>
            <a:cxnSpLocks noChangeShapeType="1"/>
            <a:endCxn id="70" idx="1"/>
          </p:cNvCxnSpPr>
          <p:nvPr/>
        </p:nvCxnSpPr>
        <p:spPr bwMode="auto">
          <a:xfrm>
            <a:off x="2408828" y="4202116"/>
            <a:ext cx="612433" cy="594861"/>
          </a:xfrm>
          <a:prstGeom prst="straightConnector1">
            <a:avLst/>
          </a:prstGeom>
          <a:noFill/>
          <a:ln w="38100">
            <a:solidFill>
              <a:schemeClr val="tx1"/>
            </a:solidFill>
            <a:round/>
            <a:headEnd type="oval"/>
            <a:tailEnd type="stealth" w="med" len="med"/>
          </a:ln>
          <a:effectLst/>
        </p:spPr>
      </p:cxnSp>
      <p:sp>
        <p:nvSpPr>
          <p:cNvPr id="3" name="Slide Number Placeholder 2">
            <a:extLst>
              <a:ext uri="{FF2B5EF4-FFF2-40B4-BE49-F238E27FC236}">
                <a16:creationId xmlns:a16="http://schemas.microsoft.com/office/drawing/2014/main" id="{16C86B28-46AB-DE42-BBD8-704F87C5D3CD}"/>
              </a:ext>
            </a:extLst>
          </p:cNvPr>
          <p:cNvSpPr>
            <a:spLocks noGrp="1"/>
          </p:cNvSpPr>
          <p:nvPr>
            <p:ph type="sldNum" sz="quarter" idx="12"/>
          </p:nvPr>
        </p:nvSpPr>
        <p:spPr/>
        <p:txBody>
          <a:bodyPr/>
          <a:lstStyle/>
          <a:p>
            <a:fld id="{B8C56D54-80CA-1040-8800-40C19FBCAC37}" type="slidenum">
              <a:rPr lang="en-US" smtClean="0"/>
              <a:t>128</a:t>
            </a:fld>
            <a:endParaRPr lang="en-US"/>
          </a:p>
        </p:txBody>
      </p:sp>
    </p:spTree>
    <p:extLst>
      <p:ext uri="{BB962C8B-B14F-4D97-AF65-F5344CB8AC3E}">
        <p14:creationId xmlns:p14="http://schemas.microsoft.com/office/powerpoint/2010/main" val="25807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63"/>
                                        </p:tgtEl>
                                      </p:cBhvr>
                                    </p:animEffect>
                                    <p:set>
                                      <p:cBhvr>
                                        <p:cTn id="7" dur="1" fill="hold">
                                          <p:stCondLst>
                                            <p:cond delay="499"/>
                                          </p:stCondLst>
                                        </p:cTn>
                                        <p:tgtEl>
                                          <p:spTgt spid="63"/>
                                        </p:tgtEl>
                                        <p:attrNameLst>
                                          <p:attrName>style.visibility</p:attrName>
                                        </p:attrNameLst>
                                      </p:cBhvr>
                                      <p:to>
                                        <p:strVal val="hidden"/>
                                      </p:to>
                                    </p:se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up)">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nodeType="clickEffect">
                                  <p:stCondLst>
                                    <p:cond delay="0"/>
                                  </p:stCondLst>
                                  <p:childTnLst>
                                    <p:animEffect transition="out" filter="wipe(right)">
                                      <p:cBhvr>
                                        <p:cTn id="15" dur="500"/>
                                        <p:tgtEl>
                                          <p:spTgt spid="50"/>
                                        </p:tgtEl>
                                      </p:cBhvr>
                                    </p:animEffect>
                                    <p:set>
                                      <p:cBhvr>
                                        <p:cTn id="16" dur="1" fill="hold">
                                          <p:stCondLst>
                                            <p:cond delay="499"/>
                                          </p:stCondLst>
                                        </p:cTn>
                                        <p:tgtEl>
                                          <p:spTgt spid="5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2" fill="hold" nodeType="clickEffect">
                                  <p:stCondLst>
                                    <p:cond delay="0"/>
                                  </p:stCondLst>
                                  <p:childTnLst>
                                    <p:animEffect transition="out" filter="wipe(right)">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wipe(down)">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0" nodeType="clickEffect">
                                  <p:stCondLst>
                                    <p:cond delay="0"/>
                                  </p:stCondLst>
                                  <p:childTnLst>
                                    <p:animEffect transition="out" filter="dissolve">
                                      <p:cBhvr>
                                        <p:cTn id="33" dur="500"/>
                                        <p:tgtEl>
                                          <p:spTgt spid="39"/>
                                        </p:tgtEl>
                                      </p:cBhvr>
                                    </p:animEffect>
                                    <p:set>
                                      <p:cBhvr>
                                        <p:cTn id="34" dur="1" fill="hold">
                                          <p:stCondLst>
                                            <p:cond delay="499"/>
                                          </p:stCondLst>
                                        </p:cTn>
                                        <p:tgtEl>
                                          <p:spTgt spid="39"/>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40"/>
                                        </p:tgtEl>
                                      </p:cBhvr>
                                    </p:animEffect>
                                    <p:set>
                                      <p:cBhvr>
                                        <p:cTn id="37" dur="1" fill="hold">
                                          <p:stCondLst>
                                            <p:cond delay="499"/>
                                          </p:stCondLst>
                                        </p:cTn>
                                        <p:tgtEl>
                                          <p:spTgt spid="40"/>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38"/>
                                        </p:tgtEl>
                                      </p:cBhvr>
                                    </p:animEffect>
                                    <p:set>
                                      <p:cBhvr>
                                        <p:cTn id="4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Stealing Frames</a:t>
            </a:r>
          </a:p>
        </p:txBody>
      </p:sp>
      <p:sp>
        <p:nvSpPr>
          <p:cNvPr id="24" name="Rounded Rectangle 23">
            <a:extLst>
              <a:ext uri="{FF2B5EF4-FFF2-40B4-BE49-F238E27FC236}">
                <a16:creationId xmlns:a16="http://schemas.microsoft.com/office/drawing/2014/main" id="{B958B5EC-B37F-EE48-A9D9-72748D5D93E2}"/>
              </a:ext>
            </a:extLst>
          </p:cNvPr>
          <p:cNvSpPr/>
          <p:nvPr/>
        </p:nvSpPr>
        <p:spPr>
          <a:xfrm>
            <a:off x="381059" y="2839851"/>
            <a:ext cx="3484237" cy="26585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07CCECE-99B6-5F41-8CBA-307AC1AF2853}"/>
              </a:ext>
            </a:extLst>
          </p:cNvPr>
          <p:cNvSpPr/>
          <p:nvPr/>
        </p:nvSpPr>
        <p:spPr>
          <a:xfrm>
            <a:off x="3021261" y="3371099"/>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2" name="Rectangle 31">
            <a:extLst>
              <a:ext uri="{FF2B5EF4-FFF2-40B4-BE49-F238E27FC236}">
                <a16:creationId xmlns:a16="http://schemas.microsoft.com/office/drawing/2014/main" id="{571F5F33-B970-5147-8D8A-58B0501FB74E}"/>
              </a:ext>
            </a:extLst>
          </p:cNvPr>
          <p:cNvSpPr/>
          <p:nvPr/>
        </p:nvSpPr>
        <p:spPr>
          <a:xfrm>
            <a:off x="3021261" y="3739514"/>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3" name="Rectangle 32">
            <a:extLst>
              <a:ext uri="{FF2B5EF4-FFF2-40B4-BE49-F238E27FC236}">
                <a16:creationId xmlns:a16="http://schemas.microsoft.com/office/drawing/2014/main" id="{D3F25281-E356-724F-9B5D-53DAA0079603}"/>
              </a:ext>
            </a:extLst>
          </p:cNvPr>
          <p:cNvSpPr/>
          <p:nvPr/>
        </p:nvSpPr>
        <p:spPr>
          <a:xfrm>
            <a:off x="3021261" y="4107930"/>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4" name="TextBox 33">
            <a:extLst>
              <a:ext uri="{FF2B5EF4-FFF2-40B4-BE49-F238E27FC236}">
                <a16:creationId xmlns:a16="http://schemas.microsoft.com/office/drawing/2014/main" id="{DF2B99F6-79F9-714C-9115-941C67D7FE4B}"/>
              </a:ext>
            </a:extLst>
          </p:cNvPr>
          <p:cNvSpPr txBox="1"/>
          <p:nvPr/>
        </p:nvSpPr>
        <p:spPr>
          <a:xfrm>
            <a:off x="5863017" y="4387847"/>
            <a:ext cx="2085827" cy="461665"/>
          </a:xfrm>
          <a:prstGeom prst="rect">
            <a:avLst/>
          </a:prstGeom>
          <a:noFill/>
        </p:spPr>
        <p:txBody>
          <a:bodyPr wrap="none" rtlCol="0">
            <a:spAutoFit/>
          </a:bodyPr>
          <a:lstStyle/>
          <a:p>
            <a:pPr algn="ctr"/>
            <a:r>
              <a:rPr lang="en-US" sz="2400" b="1" dirty="0">
                <a:solidFill>
                  <a:schemeClr val="accent5">
                    <a:lumMod val="75000"/>
                  </a:schemeClr>
                </a:solidFill>
                <a:latin typeface="Helvetica" pitchFamily="2" charset="0"/>
              </a:rPr>
              <a:t>Cactus stack</a:t>
            </a:r>
          </a:p>
        </p:txBody>
      </p:sp>
      <p:sp>
        <p:nvSpPr>
          <p:cNvPr id="36" name="TextBox 35">
            <a:extLst>
              <a:ext uri="{FF2B5EF4-FFF2-40B4-BE49-F238E27FC236}">
                <a16:creationId xmlns:a16="http://schemas.microsoft.com/office/drawing/2014/main" id="{D2277699-20B8-F946-95BA-B69FD1AB50BF}"/>
              </a:ext>
            </a:extLst>
          </p:cNvPr>
          <p:cNvSpPr txBox="1"/>
          <p:nvPr/>
        </p:nvSpPr>
        <p:spPr>
          <a:xfrm>
            <a:off x="2640710" y="2909434"/>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cxnSp>
        <p:nvCxnSpPr>
          <p:cNvPr id="41" name="AutoShape 26">
            <a:extLst>
              <a:ext uri="{FF2B5EF4-FFF2-40B4-BE49-F238E27FC236}">
                <a16:creationId xmlns:a16="http://schemas.microsoft.com/office/drawing/2014/main" id="{0649A25B-13BC-2542-8D07-3EC9C408C87B}"/>
              </a:ext>
            </a:extLst>
          </p:cNvPr>
          <p:cNvCxnSpPr>
            <a:cxnSpLocks noChangeShapeType="1"/>
            <a:stCxn id="55" idx="0"/>
            <a:endCxn id="56" idx="0"/>
          </p:cNvCxnSpPr>
          <p:nvPr/>
        </p:nvCxnSpPr>
        <p:spPr bwMode="auto">
          <a:xfrm flipH="1">
            <a:off x="6105673" y="4849512"/>
            <a:ext cx="800258" cy="635048"/>
          </a:xfrm>
          <a:prstGeom prst="straightConnector1">
            <a:avLst/>
          </a:prstGeom>
          <a:noFill/>
          <a:ln w="38100">
            <a:solidFill>
              <a:schemeClr val="tx1"/>
            </a:solidFill>
            <a:round/>
            <a:headEnd/>
            <a:tailEnd type="stealth" w="med" len="med"/>
          </a:ln>
          <a:effectLst/>
        </p:spPr>
      </p:cxnSp>
      <p:cxnSp>
        <p:nvCxnSpPr>
          <p:cNvPr id="42" name="AutoShape 31">
            <a:extLst>
              <a:ext uri="{FF2B5EF4-FFF2-40B4-BE49-F238E27FC236}">
                <a16:creationId xmlns:a16="http://schemas.microsoft.com/office/drawing/2014/main" id="{B4A1867B-BBA0-1541-B50A-EA7D25E1A62D}"/>
              </a:ext>
            </a:extLst>
          </p:cNvPr>
          <p:cNvCxnSpPr>
            <a:cxnSpLocks noChangeShapeType="1"/>
            <a:stCxn id="55" idx="0"/>
            <a:endCxn id="57" idx="0"/>
          </p:cNvCxnSpPr>
          <p:nvPr/>
        </p:nvCxnSpPr>
        <p:spPr bwMode="auto">
          <a:xfrm>
            <a:off x="6905931" y="4849512"/>
            <a:ext cx="929751" cy="626197"/>
          </a:xfrm>
          <a:prstGeom prst="straightConnector1">
            <a:avLst/>
          </a:prstGeom>
          <a:noFill/>
          <a:ln w="38100">
            <a:solidFill>
              <a:schemeClr val="tx1"/>
            </a:solidFill>
            <a:round/>
            <a:headEnd/>
            <a:tailEnd type="stealth" w="med" len="med"/>
          </a:ln>
          <a:effectLst/>
        </p:spPr>
      </p:cxnSp>
      <p:cxnSp>
        <p:nvCxnSpPr>
          <p:cNvPr id="43" name="AutoShape 32">
            <a:extLst>
              <a:ext uri="{FF2B5EF4-FFF2-40B4-BE49-F238E27FC236}">
                <a16:creationId xmlns:a16="http://schemas.microsoft.com/office/drawing/2014/main" id="{BB80993A-A9AA-6348-8595-0268FCC24943}"/>
              </a:ext>
            </a:extLst>
          </p:cNvPr>
          <p:cNvCxnSpPr>
            <a:cxnSpLocks noChangeShapeType="1"/>
            <a:stCxn id="56" idx="0"/>
            <a:endCxn id="52" idx="0"/>
          </p:cNvCxnSpPr>
          <p:nvPr/>
        </p:nvCxnSpPr>
        <p:spPr bwMode="auto">
          <a:xfrm flipH="1">
            <a:off x="5534331" y="5484560"/>
            <a:ext cx="571342" cy="622497"/>
          </a:xfrm>
          <a:prstGeom prst="straightConnector1">
            <a:avLst/>
          </a:prstGeom>
          <a:noFill/>
          <a:ln w="38100">
            <a:solidFill>
              <a:schemeClr val="tx1"/>
            </a:solidFill>
            <a:round/>
            <a:headEnd/>
            <a:tailEnd type="stealth" w="med" len="med"/>
          </a:ln>
          <a:effectLst/>
        </p:spPr>
      </p:cxnSp>
      <p:sp>
        <p:nvSpPr>
          <p:cNvPr id="52" name="AutoShape 7">
            <a:extLst>
              <a:ext uri="{FF2B5EF4-FFF2-40B4-BE49-F238E27FC236}">
                <a16:creationId xmlns:a16="http://schemas.microsoft.com/office/drawing/2014/main" id="{6A55CFAA-AD9D-8E4B-BED4-C2D0121FDBAA}"/>
              </a:ext>
            </a:extLst>
          </p:cNvPr>
          <p:cNvSpPr>
            <a:spLocks noChangeArrowheads="1"/>
          </p:cNvSpPr>
          <p:nvPr/>
        </p:nvSpPr>
        <p:spPr bwMode="auto">
          <a:xfrm>
            <a:off x="4848531" y="610705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AutoShape 20">
            <a:extLst>
              <a:ext uri="{FF2B5EF4-FFF2-40B4-BE49-F238E27FC236}">
                <a16:creationId xmlns:a16="http://schemas.microsoft.com/office/drawing/2014/main" id="{EDE23F05-0461-C74D-9004-65D9552E73B2}"/>
              </a:ext>
            </a:extLst>
          </p:cNvPr>
          <p:cNvSpPr>
            <a:spLocks noChangeArrowheads="1"/>
          </p:cNvSpPr>
          <p:nvPr/>
        </p:nvSpPr>
        <p:spPr bwMode="auto">
          <a:xfrm>
            <a:off x="6220131" y="4849512"/>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AutoShape 24">
            <a:extLst>
              <a:ext uri="{FF2B5EF4-FFF2-40B4-BE49-F238E27FC236}">
                <a16:creationId xmlns:a16="http://schemas.microsoft.com/office/drawing/2014/main" id="{42296AA8-531D-904D-9F30-97A2230A4AD7}"/>
              </a:ext>
            </a:extLst>
          </p:cNvPr>
          <p:cNvSpPr>
            <a:spLocks noChangeArrowheads="1"/>
          </p:cNvSpPr>
          <p:nvPr/>
        </p:nvSpPr>
        <p:spPr bwMode="auto">
          <a:xfrm>
            <a:off x="5419873" y="5484560"/>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7" name="AutoShape 29">
            <a:extLst>
              <a:ext uri="{FF2B5EF4-FFF2-40B4-BE49-F238E27FC236}">
                <a16:creationId xmlns:a16="http://schemas.microsoft.com/office/drawing/2014/main" id="{CEB0B2E9-82F9-6E4D-B114-D636EC3C0488}"/>
              </a:ext>
            </a:extLst>
          </p:cNvPr>
          <p:cNvSpPr>
            <a:spLocks noChangeArrowheads="1"/>
          </p:cNvSpPr>
          <p:nvPr/>
        </p:nvSpPr>
        <p:spPr bwMode="auto">
          <a:xfrm>
            <a:off x="7149882" y="5475709"/>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Text Box 58">
            <a:extLst>
              <a:ext uri="{FF2B5EF4-FFF2-40B4-BE49-F238E27FC236}">
                <a16:creationId xmlns:a16="http://schemas.microsoft.com/office/drawing/2014/main" id="{4C03EF54-8AC6-B44D-95D3-0BB4B85C06C7}"/>
              </a:ext>
            </a:extLst>
          </p:cNvPr>
          <p:cNvSpPr txBox="1">
            <a:spLocks noChangeArrowheads="1"/>
          </p:cNvSpPr>
          <p:nvPr/>
        </p:nvSpPr>
        <p:spPr bwMode="auto">
          <a:xfrm>
            <a:off x="6220131" y="48495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59" name="Text Box 59">
            <a:extLst>
              <a:ext uri="{FF2B5EF4-FFF2-40B4-BE49-F238E27FC236}">
                <a16:creationId xmlns:a16="http://schemas.microsoft.com/office/drawing/2014/main" id="{9E359B9D-CD31-4F4E-AA38-86CCCF6D07E0}"/>
              </a:ext>
            </a:extLst>
          </p:cNvPr>
          <p:cNvSpPr txBox="1">
            <a:spLocks noChangeArrowheads="1"/>
          </p:cNvSpPr>
          <p:nvPr/>
        </p:nvSpPr>
        <p:spPr bwMode="auto">
          <a:xfrm>
            <a:off x="5419873" y="548456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60" name="Text Box 60">
            <a:extLst>
              <a:ext uri="{FF2B5EF4-FFF2-40B4-BE49-F238E27FC236}">
                <a16:creationId xmlns:a16="http://schemas.microsoft.com/office/drawing/2014/main" id="{B15C6DD5-0999-494C-BA56-F4652A44C485}"/>
              </a:ext>
            </a:extLst>
          </p:cNvPr>
          <p:cNvSpPr txBox="1">
            <a:spLocks noChangeArrowheads="1"/>
          </p:cNvSpPr>
          <p:nvPr/>
        </p:nvSpPr>
        <p:spPr bwMode="auto">
          <a:xfrm>
            <a:off x="4848531" y="6107057"/>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1" name="Text Box 61">
            <a:extLst>
              <a:ext uri="{FF2B5EF4-FFF2-40B4-BE49-F238E27FC236}">
                <a16:creationId xmlns:a16="http://schemas.microsoft.com/office/drawing/2014/main" id="{0CD00567-AF03-3F48-B281-01B5C97E2D7C}"/>
              </a:ext>
            </a:extLst>
          </p:cNvPr>
          <p:cNvSpPr txBox="1">
            <a:spLocks noChangeArrowheads="1"/>
          </p:cNvSpPr>
          <p:nvPr/>
        </p:nvSpPr>
        <p:spPr bwMode="auto">
          <a:xfrm>
            <a:off x="7149882" y="5475709"/>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4" name="Oval 2">
            <a:extLst>
              <a:ext uri="{FF2B5EF4-FFF2-40B4-BE49-F238E27FC236}">
                <a16:creationId xmlns:a16="http://schemas.microsoft.com/office/drawing/2014/main" id="{58933EC9-2314-EE4C-8053-309A1565EAA4}"/>
              </a:ext>
            </a:extLst>
          </p:cNvPr>
          <p:cNvSpPr>
            <a:spLocks noChangeAspect="1" noChangeArrowheads="1"/>
          </p:cNvSpPr>
          <p:nvPr/>
        </p:nvSpPr>
        <p:spPr bwMode="auto">
          <a:xfrm>
            <a:off x="583883" y="2909405"/>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5" name="Rectangle 64">
            <a:extLst>
              <a:ext uri="{FF2B5EF4-FFF2-40B4-BE49-F238E27FC236}">
                <a16:creationId xmlns:a16="http://schemas.microsoft.com/office/drawing/2014/main" id="{74B4322B-8054-F54D-8638-CD90955D6A09}"/>
              </a:ext>
            </a:extLst>
          </p:cNvPr>
          <p:cNvSpPr/>
          <p:nvPr/>
        </p:nvSpPr>
        <p:spPr>
          <a:xfrm>
            <a:off x="2183335" y="3368444"/>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6" name="Rectangle 65">
            <a:extLst>
              <a:ext uri="{FF2B5EF4-FFF2-40B4-BE49-F238E27FC236}">
                <a16:creationId xmlns:a16="http://schemas.microsoft.com/office/drawing/2014/main" id="{2476325D-4EBA-1549-BC0E-62BF4AE31CCF}"/>
              </a:ext>
            </a:extLst>
          </p:cNvPr>
          <p:cNvSpPr/>
          <p:nvPr/>
        </p:nvSpPr>
        <p:spPr>
          <a:xfrm>
            <a:off x="2183335" y="3878446"/>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8" name="TextBox 67">
            <a:extLst>
              <a:ext uri="{FF2B5EF4-FFF2-40B4-BE49-F238E27FC236}">
                <a16:creationId xmlns:a16="http://schemas.microsoft.com/office/drawing/2014/main" id="{1E381A7A-3162-AD46-B56E-CC8EC79C35BA}"/>
              </a:ext>
            </a:extLst>
          </p:cNvPr>
          <p:cNvSpPr txBox="1"/>
          <p:nvPr/>
        </p:nvSpPr>
        <p:spPr>
          <a:xfrm flipH="1">
            <a:off x="842152" y="3311957"/>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69" name="TextBox 68">
            <a:extLst>
              <a:ext uri="{FF2B5EF4-FFF2-40B4-BE49-F238E27FC236}">
                <a16:creationId xmlns:a16="http://schemas.microsoft.com/office/drawing/2014/main" id="{EC7F7867-A9B1-834E-A313-41BAFBA47F8F}"/>
              </a:ext>
            </a:extLst>
          </p:cNvPr>
          <p:cNvSpPr txBox="1"/>
          <p:nvPr/>
        </p:nvSpPr>
        <p:spPr>
          <a:xfrm flipH="1">
            <a:off x="842152" y="3828817"/>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sp>
        <p:nvSpPr>
          <p:cNvPr id="70" name="Rectangle 69">
            <a:extLst>
              <a:ext uri="{FF2B5EF4-FFF2-40B4-BE49-F238E27FC236}">
                <a16:creationId xmlns:a16="http://schemas.microsoft.com/office/drawing/2014/main" id="{76538123-7635-7C4E-BD55-FFFDBA127A78}"/>
              </a:ext>
            </a:extLst>
          </p:cNvPr>
          <p:cNvSpPr/>
          <p:nvPr/>
        </p:nvSpPr>
        <p:spPr>
          <a:xfrm>
            <a:off x="3021261" y="4473690"/>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cxnSp>
        <p:nvCxnSpPr>
          <p:cNvPr id="74" name="AutoShape 14">
            <a:extLst>
              <a:ext uri="{FF2B5EF4-FFF2-40B4-BE49-F238E27FC236}">
                <a16:creationId xmlns:a16="http://schemas.microsoft.com/office/drawing/2014/main" id="{380963F2-A3A0-D241-A6CB-A2E9C0A1BA9E}"/>
              </a:ext>
            </a:extLst>
          </p:cNvPr>
          <p:cNvCxnSpPr>
            <a:cxnSpLocks noChangeShapeType="1"/>
            <a:endCxn id="33" idx="1"/>
          </p:cNvCxnSpPr>
          <p:nvPr/>
        </p:nvCxnSpPr>
        <p:spPr bwMode="auto">
          <a:xfrm>
            <a:off x="2391748" y="4051627"/>
            <a:ext cx="629513" cy="239183"/>
          </a:xfrm>
          <a:prstGeom prst="straightConnector1">
            <a:avLst/>
          </a:prstGeom>
          <a:noFill/>
          <a:ln w="38100">
            <a:solidFill>
              <a:schemeClr val="tx1"/>
            </a:solidFill>
            <a:round/>
            <a:headEnd type="oval"/>
            <a:tailEnd type="stealth" w="med" len="med"/>
          </a:ln>
          <a:effectLst/>
        </p:spPr>
      </p:cxnSp>
      <p:sp>
        <p:nvSpPr>
          <p:cNvPr id="89" name="TextBox 88">
            <a:extLst>
              <a:ext uri="{FF2B5EF4-FFF2-40B4-BE49-F238E27FC236}">
                <a16:creationId xmlns:a16="http://schemas.microsoft.com/office/drawing/2014/main" id="{6128A0D1-6B73-8F46-BD9D-2C0D334A41FE}"/>
              </a:ext>
            </a:extLst>
          </p:cNvPr>
          <p:cNvSpPr txBox="1"/>
          <p:nvPr/>
        </p:nvSpPr>
        <p:spPr>
          <a:xfrm>
            <a:off x="1454835" y="2378187"/>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Worker</a:t>
            </a:r>
          </a:p>
        </p:txBody>
      </p:sp>
      <p:cxnSp>
        <p:nvCxnSpPr>
          <p:cNvPr id="90" name="Straight Connector 89">
            <a:extLst>
              <a:ext uri="{FF2B5EF4-FFF2-40B4-BE49-F238E27FC236}">
                <a16:creationId xmlns:a16="http://schemas.microsoft.com/office/drawing/2014/main" id="{A165620C-59F7-A448-BFD7-F3C9E8114892}"/>
              </a:ext>
            </a:extLst>
          </p:cNvPr>
          <p:cNvCxnSpPr>
            <a:cxnSpLocks/>
          </p:cNvCxnSpPr>
          <p:nvPr/>
        </p:nvCxnSpPr>
        <p:spPr>
          <a:xfrm flipH="1">
            <a:off x="3029433" y="4115006"/>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41D8AC3-6BA4-6E4F-9D70-BB029249CF05}"/>
              </a:ext>
            </a:extLst>
          </p:cNvPr>
          <p:cNvSpPr/>
          <p:nvPr/>
        </p:nvSpPr>
        <p:spPr>
          <a:xfrm>
            <a:off x="3031814" y="5009868"/>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47" name="TextBox 46">
            <a:extLst>
              <a:ext uri="{FF2B5EF4-FFF2-40B4-BE49-F238E27FC236}">
                <a16:creationId xmlns:a16="http://schemas.microsoft.com/office/drawing/2014/main" id="{112A0E2B-C600-A84E-9A75-410519FEE65C}"/>
              </a:ext>
            </a:extLst>
          </p:cNvPr>
          <p:cNvSpPr txBox="1"/>
          <p:nvPr/>
        </p:nvSpPr>
        <p:spPr>
          <a:xfrm flipH="1">
            <a:off x="1454835" y="4959682"/>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cxnSp>
        <p:nvCxnSpPr>
          <p:cNvPr id="48" name="AutoShape 14">
            <a:extLst>
              <a:ext uri="{FF2B5EF4-FFF2-40B4-BE49-F238E27FC236}">
                <a16:creationId xmlns:a16="http://schemas.microsoft.com/office/drawing/2014/main" id="{909A07C1-C3D7-7E47-9C90-80E2973033A0}"/>
              </a:ext>
            </a:extLst>
          </p:cNvPr>
          <p:cNvCxnSpPr>
            <a:cxnSpLocks noChangeShapeType="1"/>
            <a:endCxn id="60" idx="1"/>
          </p:cNvCxnSpPr>
          <p:nvPr/>
        </p:nvCxnSpPr>
        <p:spPr bwMode="auto">
          <a:xfrm>
            <a:off x="3261577" y="5198134"/>
            <a:ext cx="1586954" cy="1116672"/>
          </a:xfrm>
          <a:prstGeom prst="straightConnector1">
            <a:avLst/>
          </a:prstGeom>
          <a:noFill/>
          <a:ln w="38100">
            <a:solidFill>
              <a:schemeClr val="tx1"/>
            </a:solidFill>
            <a:round/>
            <a:headEnd type="oval"/>
            <a:tailEnd type="stealth" w="med" len="med"/>
          </a:ln>
          <a:effectLst/>
        </p:spPr>
      </p:cxnSp>
      <p:sp>
        <p:nvSpPr>
          <p:cNvPr id="49" name="Rounded Rectangle 48">
            <a:extLst>
              <a:ext uri="{FF2B5EF4-FFF2-40B4-BE49-F238E27FC236}">
                <a16:creationId xmlns:a16="http://schemas.microsoft.com/office/drawing/2014/main" id="{799B16F2-7F6D-6C4D-900D-28C8C1320E68}"/>
              </a:ext>
            </a:extLst>
          </p:cNvPr>
          <p:cNvSpPr/>
          <p:nvPr/>
        </p:nvSpPr>
        <p:spPr>
          <a:xfrm>
            <a:off x="5146355" y="2138065"/>
            <a:ext cx="3484237" cy="2072232"/>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6921015-015A-A44D-8DC4-EA79A6613845}"/>
              </a:ext>
            </a:extLst>
          </p:cNvPr>
          <p:cNvSpPr/>
          <p:nvPr/>
        </p:nvSpPr>
        <p:spPr>
          <a:xfrm>
            <a:off x="7786557" y="2669312"/>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51" name="Rectangle 50">
            <a:extLst>
              <a:ext uri="{FF2B5EF4-FFF2-40B4-BE49-F238E27FC236}">
                <a16:creationId xmlns:a16="http://schemas.microsoft.com/office/drawing/2014/main" id="{A0106CA8-7BA2-A243-8BD9-2613FF44B2B2}"/>
              </a:ext>
            </a:extLst>
          </p:cNvPr>
          <p:cNvSpPr/>
          <p:nvPr/>
        </p:nvSpPr>
        <p:spPr>
          <a:xfrm>
            <a:off x="7786557" y="303772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54" name="TextBox 53">
            <a:extLst>
              <a:ext uri="{FF2B5EF4-FFF2-40B4-BE49-F238E27FC236}">
                <a16:creationId xmlns:a16="http://schemas.microsoft.com/office/drawing/2014/main" id="{CCEE7E9D-300D-CD48-9551-2C766F5D7A77}"/>
              </a:ext>
            </a:extLst>
          </p:cNvPr>
          <p:cNvSpPr txBox="1"/>
          <p:nvPr/>
        </p:nvSpPr>
        <p:spPr>
          <a:xfrm>
            <a:off x="7406006" y="2207647"/>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sp>
        <p:nvSpPr>
          <p:cNvPr id="63" name="Oval 2">
            <a:extLst>
              <a:ext uri="{FF2B5EF4-FFF2-40B4-BE49-F238E27FC236}">
                <a16:creationId xmlns:a16="http://schemas.microsoft.com/office/drawing/2014/main" id="{21E2A883-2862-2546-956E-915AC647C50D}"/>
              </a:ext>
            </a:extLst>
          </p:cNvPr>
          <p:cNvSpPr>
            <a:spLocks noChangeAspect="1" noChangeArrowheads="1"/>
          </p:cNvSpPr>
          <p:nvPr/>
        </p:nvSpPr>
        <p:spPr bwMode="auto">
          <a:xfrm>
            <a:off x="5349179" y="220761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67" name="Rectangle 66">
            <a:extLst>
              <a:ext uri="{FF2B5EF4-FFF2-40B4-BE49-F238E27FC236}">
                <a16:creationId xmlns:a16="http://schemas.microsoft.com/office/drawing/2014/main" id="{70C71245-9BD8-4142-9525-D1BE33EF3D3B}"/>
              </a:ext>
            </a:extLst>
          </p:cNvPr>
          <p:cNvSpPr/>
          <p:nvPr/>
        </p:nvSpPr>
        <p:spPr>
          <a:xfrm>
            <a:off x="6948631" y="2666657"/>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72" name="Rectangle 71">
            <a:extLst>
              <a:ext uri="{FF2B5EF4-FFF2-40B4-BE49-F238E27FC236}">
                <a16:creationId xmlns:a16="http://schemas.microsoft.com/office/drawing/2014/main" id="{B2A6F3CC-0852-7646-835E-05F9D901BDF7}"/>
              </a:ext>
            </a:extLst>
          </p:cNvPr>
          <p:cNvSpPr/>
          <p:nvPr/>
        </p:nvSpPr>
        <p:spPr>
          <a:xfrm>
            <a:off x="6948631" y="3176659"/>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73" name="TextBox 72">
            <a:extLst>
              <a:ext uri="{FF2B5EF4-FFF2-40B4-BE49-F238E27FC236}">
                <a16:creationId xmlns:a16="http://schemas.microsoft.com/office/drawing/2014/main" id="{CEF00EC1-1C14-5A41-A8BE-EA654EE92F96}"/>
              </a:ext>
            </a:extLst>
          </p:cNvPr>
          <p:cNvSpPr txBox="1"/>
          <p:nvPr/>
        </p:nvSpPr>
        <p:spPr>
          <a:xfrm flipH="1">
            <a:off x="5607448" y="2610170"/>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77" name="TextBox 76">
            <a:extLst>
              <a:ext uri="{FF2B5EF4-FFF2-40B4-BE49-F238E27FC236}">
                <a16:creationId xmlns:a16="http://schemas.microsoft.com/office/drawing/2014/main" id="{C102A3AC-986A-6341-9CDC-664096F614E7}"/>
              </a:ext>
            </a:extLst>
          </p:cNvPr>
          <p:cNvSpPr txBox="1"/>
          <p:nvPr/>
        </p:nvSpPr>
        <p:spPr>
          <a:xfrm flipH="1">
            <a:off x="5607448" y="3127030"/>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cxnSp>
        <p:nvCxnSpPr>
          <p:cNvPr id="79" name="AutoShape 14">
            <a:extLst>
              <a:ext uri="{FF2B5EF4-FFF2-40B4-BE49-F238E27FC236}">
                <a16:creationId xmlns:a16="http://schemas.microsoft.com/office/drawing/2014/main" id="{833EE1B7-5C7B-304C-BB4D-76C1263FB8CA}"/>
              </a:ext>
            </a:extLst>
          </p:cNvPr>
          <p:cNvCxnSpPr>
            <a:cxnSpLocks noChangeShapeType="1"/>
            <a:endCxn id="50" idx="1"/>
          </p:cNvCxnSpPr>
          <p:nvPr/>
        </p:nvCxnSpPr>
        <p:spPr bwMode="auto">
          <a:xfrm>
            <a:off x="7177231" y="2849537"/>
            <a:ext cx="609326" cy="2655"/>
          </a:xfrm>
          <a:prstGeom prst="straightConnector1">
            <a:avLst/>
          </a:prstGeom>
          <a:noFill/>
          <a:ln w="38100">
            <a:solidFill>
              <a:schemeClr val="tx1"/>
            </a:solidFill>
            <a:round/>
            <a:headEnd type="oval"/>
            <a:tailEnd type="stealth" w="med" len="med"/>
          </a:ln>
          <a:effectLst/>
        </p:spPr>
      </p:cxnSp>
      <p:cxnSp>
        <p:nvCxnSpPr>
          <p:cNvPr id="80" name="AutoShape 14">
            <a:extLst>
              <a:ext uri="{FF2B5EF4-FFF2-40B4-BE49-F238E27FC236}">
                <a16:creationId xmlns:a16="http://schemas.microsoft.com/office/drawing/2014/main" id="{91E4BB55-1C57-D644-AAEC-5FD569FD76D0}"/>
              </a:ext>
            </a:extLst>
          </p:cNvPr>
          <p:cNvCxnSpPr>
            <a:cxnSpLocks noChangeShapeType="1"/>
            <a:endCxn id="50" idx="1"/>
          </p:cNvCxnSpPr>
          <p:nvPr/>
        </p:nvCxnSpPr>
        <p:spPr bwMode="auto">
          <a:xfrm flipV="1">
            <a:off x="7157044" y="2852192"/>
            <a:ext cx="629513" cy="497648"/>
          </a:xfrm>
          <a:prstGeom prst="straightConnector1">
            <a:avLst/>
          </a:prstGeom>
          <a:noFill/>
          <a:ln w="38100">
            <a:solidFill>
              <a:schemeClr val="tx1"/>
            </a:solidFill>
            <a:round/>
            <a:headEnd type="oval"/>
            <a:tailEnd type="stealth" w="med" len="med"/>
          </a:ln>
          <a:effectLst/>
        </p:spPr>
      </p:cxnSp>
      <p:sp>
        <p:nvSpPr>
          <p:cNvPr id="81" name="TextBox 80">
            <a:extLst>
              <a:ext uri="{FF2B5EF4-FFF2-40B4-BE49-F238E27FC236}">
                <a16:creationId xmlns:a16="http://schemas.microsoft.com/office/drawing/2014/main" id="{09245888-10D7-F441-A288-51C14FC872DD}"/>
              </a:ext>
            </a:extLst>
          </p:cNvPr>
          <p:cNvSpPr txBox="1"/>
          <p:nvPr/>
        </p:nvSpPr>
        <p:spPr>
          <a:xfrm>
            <a:off x="6220131" y="1676400"/>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Thief</a:t>
            </a:r>
          </a:p>
        </p:txBody>
      </p:sp>
      <p:cxnSp>
        <p:nvCxnSpPr>
          <p:cNvPr id="82" name="Straight Connector 81">
            <a:extLst>
              <a:ext uri="{FF2B5EF4-FFF2-40B4-BE49-F238E27FC236}">
                <a16:creationId xmlns:a16="http://schemas.microsoft.com/office/drawing/2014/main" id="{CB8FD3C2-B347-5247-9C48-F0EEFBAA8402}"/>
              </a:ext>
            </a:extLst>
          </p:cNvPr>
          <p:cNvCxnSpPr>
            <a:cxnSpLocks/>
          </p:cNvCxnSpPr>
          <p:nvPr/>
        </p:nvCxnSpPr>
        <p:spPr>
          <a:xfrm flipH="1">
            <a:off x="7794729" y="2666084"/>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FF41AE63-A551-9243-BE69-1F5677FC5E68}"/>
              </a:ext>
            </a:extLst>
          </p:cNvPr>
          <p:cNvSpPr/>
          <p:nvPr/>
        </p:nvSpPr>
        <p:spPr>
          <a:xfrm>
            <a:off x="7797110" y="3719779"/>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84" name="TextBox 83">
            <a:extLst>
              <a:ext uri="{FF2B5EF4-FFF2-40B4-BE49-F238E27FC236}">
                <a16:creationId xmlns:a16="http://schemas.microsoft.com/office/drawing/2014/main" id="{A6D319AC-065E-064D-81D1-C6435E826928}"/>
              </a:ext>
            </a:extLst>
          </p:cNvPr>
          <p:cNvSpPr txBox="1"/>
          <p:nvPr/>
        </p:nvSpPr>
        <p:spPr>
          <a:xfrm flipH="1">
            <a:off x="6220131" y="3669593"/>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sp>
        <p:nvSpPr>
          <p:cNvPr id="10" name="Bent Arrow 9">
            <a:extLst>
              <a:ext uri="{FF2B5EF4-FFF2-40B4-BE49-F238E27FC236}">
                <a16:creationId xmlns:a16="http://schemas.microsoft.com/office/drawing/2014/main" id="{8C523AAA-9195-1543-BBC4-5F9219FE98C7}"/>
              </a:ext>
            </a:extLst>
          </p:cNvPr>
          <p:cNvSpPr/>
          <p:nvPr/>
        </p:nvSpPr>
        <p:spPr>
          <a:xfrm rot="16200000" flipH="1">
            <a:off x="3274824" y="1286700"/>
            <a:ext cx="982867" cy="3165842"/>
          </a:xfrm>
          <a:prstGeom prst="bentArrow">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93036FA-4A06-1847-BF7C-00992B6E115C}"/>
              </a:ext>
            </a:extLst>
          </p:cNvPr>
          <p:cNvSpPr/>
          <p:nvPr/>
        </p:nvSpPr>
        <p:spPr>
          <a:xfrm rot="10800000" flipH="1">
            <a:off x="745200" y="3488529"/>
            <a:ext cx="1933606" cy="1663020"/>
          </a:xfrm>
          <a:prstGeom prst="uturnArrow">
            <a:avLst>
              <a:gd name="adj1" fmla="val 15969"/>
              <a:gd name="adj2" fmla="val 16380"/>
              <a:gd name="adj3" fmla="val 20074"/>
              <a:gd name="adj4" fmla="val 27013"/>
              <a:gd name="adj5" fmla="val 52834"/>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Rounded Rectangle 85">
            <a:extLst>
              <a:ext uri="{FF2B5EF4-FFF2-40B4-BE49-F238E27FC236}">
                <a16:creationId xmlns:a16="http://schemas.microsoft.com/office/drawing/2014/main" id="{21C70531-62FD-8E45-9A83-B70C0EBFFD56}"/>
              </a:ext>
            </a:extLst>
          </p:cNvPr>
          <p:cNvSpPr/>
          <p:nvPr/>
        </p:nvSpPr>
        <p:spPr>
          <a:xfrm>
            <a:off x="619885" y="5583893"/>
            <a:ext cx="2869129" cy="934200"/>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Some coordination is required.</a:t>
            </a:r>
          </a:p>
        </p:txBody>
      </p:sp>
      <p:cxnSp>
        <p:nvCxnSpPr>
          <p:cNvPr id="87" name="AutoShape 14">
            <a:extLst>
              <a:ext uri="{FF2B5EF4-FFF2-40B4-BE49-F238E27FC236}">
                <a16:creationId xmlns:a16="http://schemas.microsoft.com/office/drawing/2014/main" id="{5EA13EED-D8BF-D740-9CE0-57E80FE4E22D}"/>
              </a:ext>
            </a:extLst>
          </p:cNvPr>
          <p:cNvCxnSpPr>
            <a:cxnSpLocks noChangeShapeType="1"/>
            <a:endCxn id="32" idx="1"/>
          </p:cNvCxnSpPr>
          <p:nvPr/>
        </p:nvCxnSpPr>
        <p:spPr bwMode="auto">
          <a:xfrm>
            <a:off x="2411935" y="3551324"/>
            <a:ext cx="609326" cy="371070"/>
          </a:xfrm>
          <a:prstGeom prst="straightConnector1">
            <a:avLst/>
          </a:prstGeom>
          <a:noFill/>
          <a:ln w="38100">
            <a:solidFill>
              <a:schemeClr val="tx1"/>
            </a:solidFill>
            <a:round/>
            <a:headEnd type="oval"/>
            <a:tailEnd type="stealth" w="med" len="med"/>
          </a:ln>
          <a:effectLst/>
        </p:spPr>
      </p:cxnSp>
      <p:cxnSp>
        <p:nvCxnSpPr>
          <p:cNvPr id="76" name="AutoShape 14">
            <a:extLst>
              <a:ext uri="{FF2B5EF4-FFF2-40B4-BE49-F238E27FC236}">
                <a16:creationId xmlns:a16="http://schemas.microsoft.com/office/drawing/2014/main" id="{EED1F30F-733D-9949-86D9-03A08E26DE6E}"/>
              </a:ext>
            </a:extLst>
          </p:cNvPr>
          <p:cNvCxnSpPr>
            <a:cxnSpLocks noChangeShapeType="1"/>
            <a:endCxn id="59" idx="1"/>
          </p:cNvCxnSpPr>
          <p:nvPr/>
        </p:nvCxnSpPr>
        <p:spPr bwMode="auto">
          <a:xfrm>
            <a:off x="3250187" y="3943858"/>
            <a:ext cx="2169686" cy="1748451"/>
          </a:xfrm>
          <a:prstGeom prst="straightConnector1">
            <a:avLst/>
          </a:prstGeom>
          <a:noFill/>
          <a:ln w="38100">
            <a:solidFill>
              <a:schemeClr val="tx1"/>
            </a:solidFill>
            <a:round/>
            <a:headEnd type="oval"/>
            <a:tailEnd type="triangle" w="med" len="med"/>
          </a:ln>
          <a:effectLst/>
        </p:spPr>
      </p:cxnSp>
      <p:sp>
        <p:nvSpPr>
          <p:cNvPr id="53" name="TextBox 52">
            <a:extLst>
              <a:ext uri="{FF2B5EF4-FFF2-40B4-BE49-F238E27FC236}">
                <a16:creationId xmlns:a16="http://schemas.microsoft.com/office/drawing/2014/main" id="{B9565297-EBE0-4442-8C55-B3AA075FD6FA}"/>
              </a:ext>
            </a:extLst>
          </p:cNvPr>
          <p:cNvSpPr txBox="1"/>
          <p:nvPr/>
        </p:nvSpPr>
        <p:spPr>
          <a:xfrm>
            <a:off x="368850" y="1045501"/>
            <a:ext cx="8534400" cy="830997"/>
          </a:xfrm>
          <a:prstGeom prst="rect">
            <a:avLst/>
          </a:prstGeom>
          <a:noFill/>
        </p:spPr>
        <p:txBody>
          <a:bodyPr wrap="square" rtlCol="0">
            <a:spAutoFit/>
          </a:bodyPr>
          <a:lstStyle/>
          <a:p>
            <a:pPr>
              <a:buClr>
                <a:srgbClr val="669900"/>
              </a:buClr>
            </a:pPr>
            <a:r>
              <a:rPr lang="en-US" sz="2400" dirty="0">
                <a:solidFill>
                  <a:srgbClr val="FF0000"/>
                </a:solidFill>
                <a:latin typeface="Helvetica" pitchFamily="2" charset="0"/>
              </a:rPr>
              <a:t>Workers</a:t>
            </a:r>
            <a:r>
              <a:rPr lang="en-US" sz="2400" dirty="0">
                <a:latin typeface="Helvetica" pitchFamily="2" charset="0"/>
              </a:rPr>
              <a:t> operate on the </a:t>
            </a:r>
            <a:r>
              <a:rPr lang="en-US" sz="2400" dirty="0">
                <a:solidFill>
                  <a:srgbClr val="FF0000"/>
                </a:solidFill>
                <a:latin typeface="Helvetica" pitchFamily="2" charset="0"/>
              </a:rPr>
              <a:t>bottom</a:t>
            </a:r>
            <a:r>
              <a:rPr lang="en-US" sz="2400" dirty="0">
                <a:latin typeface="Helvetica" pitchFamily="2" charset="0"/>
              </a:rPr>
              <a:t> of the deque, while </a:t>
            </a:r>
            <a:r>
              <a:rPr lang="en-US" sz="2400" dirty="0">
                <a:solidFill>
                  <a:srgbClr val="FF0000"/>
                </a:solidFill>
                <a:latin typeface="Helvetica" pitchFamily="2" charset="0"/>
              </a:rPr>
              <a:t>thieves</a:t>
            </a:r>
            <a:r>
              <a:rPr lang="en-US" sz="2400" dirty="0">
                <a:latin typeface="Helvetica" pitchFamily="2" charset="0"/>
              </a:rPr>
              <a:t> try to steal work from the </a:t>
            </a:r>
            <a:r>
              <a:rPr lang="en-US" sz="2400" dirty="0">
                <a:solidFill>
                  <a:srgbClr val="FF0000"/>
                </a:solidFill>
                <a:latin typeface="Helvetica" pitchFamily="2" charset="0"/>
              </a:rPr>
              <a:t>top</a:t>
            </a:r>
            <a:r>
              <a:rPr lang="en-US" sz="2400" dirty="0">
                <a:latin typeface="Helvetica" pitchFamily="2" charset="0"/>
              </a:rPr>
              <a:t> of the deque.</a:t>
            </a:r>
          </a:p>
        </p:txBody>
      </p:sp>
      <p:sp>
        <p:nvSpPr>
          <p:cNvPr id="3" name="Slide Number Placeholder 2">
            <a:extLst>
              <a:ext uri="{FF2B5EF4-FFF2-40B4-BE49-F238E27FC236}">
                <a16:creationId xmlns:a16="http://schemas.microsoft.com/office/drawing/2014/main" id="{4892ECCA-5920-134D-87C1-891A5F5C91EA}"/>
              </a:ext>
            </a:extLst>
          </p:cNvPr>
          <p:cNvSpPr>
            <a:spLocks noGrp="1"/>
          </p:cNvSpPr>
          <p:nvPr>
            <p:ph type="sldNum" sz="quarter" idx="12"/>
          </p:nvPr>
        </p:nvSpPr>
        <p:spPr/>
        <p:txBody>
          <a:bodyPr/>
          <a:lstStyle/>
          <a:p>
            <a:fld id="{B8C56D54-80CA-1040-8800-40C19FBCAC37}" type="slidenum">
              <a:rPr lang="en-US" smtClean="0"/>
              <a:t>129</a:t>
            </a:fld>
            <a:endParaRPr lang="en-US"/>
          </a:p>
        </p:txBody>
      </p:sp>
    </p:spTree>
    <p:extLst>
      <p:ext uri="{BB962C8B-B14F-4D97-AF65-F5344CB8AC3E}">
        <p14:creationId xmlns:p14="http://schemas.microsoft.com/office/powerpoint/2010/main" val="399837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dissolve">
                                      <p:cBhvr>
                                        <p:cTn id="1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Text Box 3"/>
          <p:cNvSpPr txBox="1">
            <a:spLocks noChangeArrowheads="1"/>
          </p:cNvSpPr>
          <p:nvPr/>
        </p:nvSpPr>
        <p:spPr bwMode="auto">
          <a:xfrm>
            <a:off x="375557" y="133654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34500" name="Oval 4"/>
          <p:cNvSpPr>
            <a:spLocks noChangeArrowheads="1"/>
          </p:cNvSpPr>
          <p:nvPr/>
        </p:nvSpPr>
        <p:spPr bwMode="auto">
          <a:xfrm>
            <a:off x="990600" y="4796115"/>
            <a:ext cx="838200" cy="838200"/>
          </a:xfrm>
          <a:prstGeom prst="ellipse">
            <a:avLst/>
          </a:prstGeom>
          <a:solidFill>
            <a:srgbClr val="A3A3A3"/>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4501" name="Rectangle 5"/>
          <p:cNvSpPr>
            <a:spLocks noChangeArrowheads="1"/>
          </p:cNvSpPr>
          <p:nvPr/>
        </p:nvSpPr>
        <p:spPr bwMode="auto">
          <a:xfrm>
            <a:off x="914400" y="2738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4502" name="Rectangle 6"/>
          <p:cNvSpPr>
            <a:spLocks noChangeArrowheads="1"/>
          </p:cNvSpPr>
          <p:nvPr/>
        </p:nvSpPr>
        <p:spPr bwMode="auto">
          <a:xfrm>
            <a:off x="91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4503" name="Rectangle 7"/>
          <p:cNvSpPr>
            <a:spLocks noChangeArrowheads="1"/>
          </p:cNvSpPr>
          <p:nvPr/>
        </p:nvSpPr>
        <p:spPr bwMode="auto">
          <a:xfrm>
            <a:off x="91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4504" name="Rectangle 8"/>
          <p:cNvSpPr>
            <a:spLocks noChangeArrowheads="1"/>
          </p:cNvSpPr>
          <p:nvPr/>
        </p:nvSpPr>
        <p:spPr bwMode="auto">
          <a:xfrm>
            <a:off x="91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4506" name="Oval 10"/>
          <p:cNvSpPr>
            <a:spLocks noChangeArrowheads="1"/>
          </p:cNvSpPr>
          <p:nvPr/>
        </p:nvSpPr>
        <p:spPr bwMode="auto">
          <a:xfrm>
            <a:off x="2895600" y="4796115"/>
            <a:ext cx="838200" cy="838200"/>
          </a:xfrm>
          <a:prstGeom prst="ellipse">
            <a:avLst/>
          </a:prstGeom>
          <a:solidFill>
            <a:srgbClr val="A3A3A3"/>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4507" name="Rectangle 11"/>
          <p:cNvSpPr>
            <a:spLocks noChangeArrowheads="1"/>
          </p:cNvSpPr>
          <p:nvPr/>
        </p:nvSpPr>
        <p:spPr bwMode="auto">
          <a:xfrm>
            <a:off x="281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4508" name="Rectangle 12"/>
          <p:cNvSpPr>
            <a:spLocks noChangeArrowheads="1"/>
          </p:cNvSpPr>
          <p:nvPr/>
        </p:nvSpPr>
        <p:spPr bwMode="auto">
          <a:xfrm>
            <a:off x="2819400" y="3348315"/>
            <a:ext cx="990600" cy="304800"/>
          </a:xfrm>
          <a:prstGeom prst="rect">
            <a:avLst/>
          </a:prstGeom>
          <a:solidFill>
            <a:schemeClr val="accent1"/>
          </a:solidFill>
          <a:ln w="6480">
            <a:solidFill>
              <a:srgbClr val="000000"/>
            </a:solidFill>
            <a:miter lim="800000"/>
            <a:headEnd/>
            <a:tailEnd/>
          </a:ln>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4509" name="Rectangle 13"/>
          <p:cNvSpPr>
            <a:spLocks noChangeArrowheads="1"/>
          </p:cNvSpPr>
          <p:nvPr/>
        </p:nvSpPr>
        <p:spPr bwMode="auto">
          <a:xfrm>
            <a:off x="472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43022" name="Rectangle 14"/>
          <p:cNvSpPr>
            <a:spLocks noChangeArrowheads="1"/>
          </p:cNvSpPr>
          <p:nvPr/>
        </p:nvSpPr>
        <p:spPr bwMode="auto">
          <a:xfrm>
            <a:off x="4724400" y="3043515"/>
            <a:ext cx="990600" cy="304800"/>
          </a:xfrm>
          <a:prstGeom prst="rect">
            <a:avLst/>
          </a:prstGeom>
          <a:solidFill>
            <a:schemeClr val="accent1"/>
          </a:solidFill>
          <a:ln w="6480">
            <a:solidFill>
              <a:srgbClr val="000000"/>
            </a:solidFill>
            <a:prstDash val="sysDot"/>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34511" name="Oval 15"/>
          <p:cNvSpPr>
            <a:spLocks noChangeArrowheads="1"/>
          </p:cNvSpPr>
          <p:nvPr/>
        </p:nvSpPr>
        <p:spPr bwMode="auto">
          <a:xfrm>
            <a:off x="6705600" y="4796115"/>
            <a:ext cx="838200" cy="838200"/>
          </a:xfrm>
          <a:prstGeom prst="ellipse">
            <a:avLst/>
          </a:prstGeom>
          <a:solidFill>
            <a:srgbClr val="A3A3A3"/>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4512" name="Oval 16"/>
          <p:cNvSpPr>
            <a:spLocks noChangeArrowheads="1"/>
          </p:cNvSpPr>
          <p:nvPr/>
        </p:nvSpPr>
        <p:spPr bwMode="auto">
          <a:xfrm>
            <a:off x="4800600" y="4796115"/>
            <a:ext cx="838200" cy="838200"/>
          </a:xfrm>
          <a:prstGeom prst="ellipse">
            <a:avLst/>
          </a:prstGeom>
          <a:solidFill>
            <a:srgbClr val="A3A3A3"/>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4513" name="Rectangle 17"/>
          <p:cNvSpPr>
            <a:spLocks noChangeArrowheads="1"/>
          </p:cNvSpPr>
          <p:nvPr/>
        </p:nvSpPr>
        <p:spPr bwMode="auto">
          <a:xfrm>
            <a:off x="472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4514" name="Rectangle 18"/>
          <p:cNvSpPr>
            <a:spLocks noChangeArrowheads="1"/>
          </p:cNvSpPr>
          <p:nvPr/>
        </p:nvSpPr>
        <p:spPr bwMode="auto">
          <a:xfrm>
            <a:off x="472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4515" name="Rectangle 19"/>
          <p:cNvSpPr>
            <a:spLocks noChangeArrowheads="1"/>
          </p:cNvSpPr>
          <p:nvPr/>
        </p:nvSpPr>
        <p:spPr bwMode="auto">
          <a:xfrm>
            <a:off x="472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4517" name="Rectangle 21"/>
          <p:cNvSpPr>
            <a:spLocks noChangeArrowheads="1"/>
          </p:cNvSpPr>
          <p:nvPr/>
        </p:nvSpPr>
        <p:spPr bwMode="auto">
          <a:xfrm>
            <a:off x="662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4518" name="Rectangle 22"/>
          <p:cNvSpPr>
            <a:spLocks noChangeArrowheads="1"/>
          </p:cNvSpPr>
          <p:nvPr/>
        </p:nvSpPr>
        <p:spPr bwMode="auto">
          <a:xfrm>
            <a:off x="662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4519" name="Rectangle 23"/>
          <p:cNvSpPr>
            <a:spLocks noChangeArrowheads="1"/>
          </p:cNvSpPr>
          <p:nvPr/>
        </p:nvSpPr>
        <p:spPr bwMode="auto">
          <a:xfrm>
            <a:off x="281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4520" name="AutoShape 24"/>
          <p:cNvSpPr>
            <a:spLocks noChangeArrowheads="1"/>
          </p:cNvSpPr>
          <p:nvPr/>
        </p:nvSpPr>
        <p:spPr bwMode="auto">
          <a:xfrm>
            <a:off x="1752600" y="4110315"/>
            <a:ext cx="1524000" cy="762000"/>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dirty="0">
                <a:ln>
                  <a:noFill/>
                </a:ln>
                <a:solidFill>
                  <a:srgbClr val="FF6600"/>
                </a:solidFill>
                <a:effectLst/>
                <a:uLnTx/>
                <a:uFillTx/>
                <a:latin typeface="Helvetica"/>
                <a:ea typeface="Arial Unicode MS" pitchFamily="34" charset="-128"/>
                <a:cs typeface="Helvetica"/>
              </a:rPr>
              <a:t>Spawn!</a:t>
            </a:r>
          </a:p>
        </p:txBody>
      </p:sp>
      <p:sp>
        <p:nvSpPr>
          <p:cNvPr id="3" name="Title 2">
            <a:extLst>
              <a:ext uri="{FF2B5EF4-FFF2-40B4-BE49-F238E27FC236}">
                <a16:creationId xmlns:a16="http://schemas.microsoft.com/office/drawing/2014/main" id="{BE1F9439-EA44-B747-B000-DE565E022CB1}"/>
              </a:ext>
            </a:extLst>
          </p:cNvPr>
          <p:cNvSpPr>
            <a:spLocks noGrp="1"/>
          </p:cNvSpPr>
          <p:nvPr>
            <p:ph type="title"/>
          </p:nvPr>
        </p:nvSpPr>
        <p:spPr/>
        <p:txBody>
          <a:bodyPr>
            <a:normAutofit/>
          </a:bodyPr>
          <a:lstStyle/>
          <a:p>
            <a:r>
              <a:rPr lang="en-US" dirty="0" err="1"/>
              <a:t>Cilk’s</a:t>
            </a:r>
            <a:r>
              <a:rPr lang="en-US" dirty="0"/>
              <a:t> Work-Stealing Scheduler</a:t>
            </a:r>
          </a:p>
        </p:txBody>
      </p:sp>
      <p:sp>
        <p:nvSpPr>
          <p:cNvPr id="2" name="Slide Number Placeholder 1">
            <a:extLst>
              <a:ext uri="{FF2B5EF4-FFF2-40B4-BE49-F238E27FC236}">
                <a16:creationId xmlns:a16="http://schemas.microsoft.com/office/drawing/2014/main" id="{F3FD2792-B935-C241-A8F5-9327CC8C4A59}"/>
              </a:ext>
            </a:extLst>
          </p:cNvPr>
          <p:cNvSpPr>
            <a:spLocks noGrp="1"/>
          </p:cNvSpPr>
          <p:nvPr>
            <p:ph type="sldNum" sz="quarter" idx="12"/>
          </p:nvPr>
        </p:nvSpPr>
        <p:spPr/>
        <p:txBody>
          <a:bodyPr/>
          <a:lstStyle/>
          <a:p>
            <a:fld id="{B8C56D54-80CA-1040-8800-40C19FBCAC37}" type="slidenum">
              <a:rPr lang="en-US" smtClean="0"/>
              <a:t>13</a:t>
            </a:fld>
            <a:endParaRPr lang="en-US"/>
          </a:p>
        </p:txBody>
      </p:sp>
    </p:spTree>
    <p:extLst>
      <p:ext uri="{BB962C8B-B14F-4D97-AF65-F5344CB8AC3E}">
        <p14:creationId xmlns:p14="http://schemas.microsoft.com/office/powerpoint/2010/main" val="22823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4520"/>
                                        </p:tgtEl>
                                        <p:attrNameLst>
                                          <p:attrName>style.visibility</p:attrName>
                                        </p:attrNameLst>
                                      </p:cBhvr>
                                      <p:to>
                                        <p:strVal val="visible"/>
                                      </p:to>
                                    </p:set>
                                  </p:childTnLst>
                                  <p:subTnLst>
                                    <p:set>
                                      <p:cBhvr override="childStyle">
                                        <p:cTn dur="1" fill="hold" display="0" masterRel="nextClick" afterEffect="1"/>
                                        <p:tgtEl>
                                          <p:spTgt spid="2345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34504"/>
                                        </p:tgtEl>
                                        <p:attrNameLst>
                                          <p:attrName>style.visibility</p:attrName>
                                        </p:attrNameLst>
                                      </p:cBhvr>
                                      <p:to>
                                        <p:strVal val="visible"/>
                                      </p:to>
                                    </p:set>
                                    <p:animEffect transition="in" filter="wipe(up)">
                                      <p:cBhvr>
                                        <p:cTn id="11" dur="500"/>
                                        <p:tgtEl>
                                          <p:spTgt spid="234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Synchronizing Thieves and Workers</a:t>
            </a:r>
          </a:p>
        </p:txBody>
      </p:sp>
      <p:sp>
        <p:nvSpPr>
          <p:cNvPr id="30" name="TextBox 29"/>
          <p:cNvSpPr txBox="1"/>
          <p:nvPr/>
        </p:nvSpPr>
        <p:spPr>
          <a:xfrm>
            <a:off x="368850" y="1045501"/>
            <a:ext cx="8534400" cy="830997"/>
          </a:xfrm>
          <a:prstGeom prst="rect">
            <a:avLst/>
          </a:prstGeom>
          <a:noFill/>
        </p:spPr>
        <p:txBody>
          <a:bodyPr wrap="square" rtlCol="0">
            <a:spAutoFit/>
          </a:bodyPr>
          <a:lstStyle/>
          <a:p>
            <a:pPr>
              <a:buClr>
                <a:srgbClr val="669900"/>
              </a:buClr>
            </a:pPr>
            <a:r>
              <a:rPr lang="en-US" sz="2400" dirty="0" err="1">
                <a:latin typeface="Helvetica" pitchFamily="2" charset="0"/>
              </a:rPr>
              <a:t>Cilk</a:t>
            </a:r>
            <a:r>
              <a:rPr lang="en-US" sz="2400" dirty="0">
                <a:latin typeface="Helvetica" pitchFamily="2" charset="0"/>
              </a:rPr>
              <a:t> uses a </a:t>
            </a:r>
            <a:r>
              <a:rPr lang="en-US" sz="2400" dirty="0">
                <a:solidFill>
                  <a:srgbClr val="FF0000"/>
                </a:solidFill>
                <a:latin typeface="Helvetica" pitchFamily="2" charset="0"/>
              </a:rPr>
              <a:t>mutex</a:t>
            </a:r>
            <a:r>
              <a:rPr lang="en-US" sz="2400" dirty="0">
                <a:latin typeface="Helvetica" pitchFamily="2" charset="0"/>
              </a:rPr>
              <a:t> associated with each deque to perform synchronization.</a:t>
            </a:r>
          </a:p>
        </p:txBody>
      </p:sp>
      <p:sp>
        <p:nvSpPr>
          <p:cNvPr id="24" name="Rounded Rectangle 23">
            <a:extLst>
              <a:ext uri="{FF2B5EF4-FFF2-40B4-BE49-F238E27FC236}">
                <a16:creationId xmlns:a16="http://schemas.microsoft.com/office/drawing/2014/main" id="{B958B5EC-B37F-EE48-A9D9-72748D5D93E2}"/>
              </a:ext>
            </a:extLst>
          </p:cNvPr>
          <p:cNvSpPr/>
          <p:nvPr/>
        </p:nvSpPr>
        <p:spPr>
          <a:xfrm>
            <a:off x="395740" y="2837640"/>
            <a:ext cx="3484237" cy="26585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07CCECE-99B6-5F41-8CBA-307AC1AF2853}"/>
              </a:ext>
            </a:extLst>
          </p:cNvPr>
          <p:cNvSpPr/>
          <p:nvPr/>
        </p:nvSpPr>
        <p:spPr>
          <a:xfrm>
            <a:off x="3035942" y="3368888"/>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2" name="Rectangle 31">
            <a:extLst>
              <a:ext uri="{FF2B5EF4-FFF2-40B4-BE49-F238E27FC236}">
                <a16:creationId xmlns:a16="http://schemas.microsoft.com/office/drawing/2014/main" id="{571F5F33-B970-5147-8D8A-58B0501FB74E}"/>
              </a:ext>
            </a:extLst>
          </p:cNvPr>
          <p:cNvSpPr/>
          <p:nvPr/>
        </p:nvSpPr>
        <p:spPr>
          <a:xfrm>
            <a:off x="3035942" y="3737303"/>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3" name="Rectangle 32">
            <a:extLst>
              <a:ext uri="{FF2B5EF4-FFF2-40B4-BE49-F238E27FC236}">
                <a16:creationId xmlns:a16="http://schemas.microsoft.com/office/drawing/2014/main" id="{D3F25281-E356-724F-9B5D-53DAA0079603}"/>
              </a:ext>
            </a:extLst>
          </p:cNvPr>
          <p:cNvSpPr/>
          <p:nvPr/>
        </p:nvSpPr>
        <p:spPr>
          <a:xfrm>
            <a:off x="3035942" y="4105719"/>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4" name="TextBox 33">
            <a:extLst>
              <a:ext uri="{FF2B5EF4-FFF2-40B4-BE49-F238E27FC236}">
                <a16:creationId xmlns:a16="http://schemas.microsoft.com/office/drawing/2014/main" id="{DF2B99F6-79F9-714C-9115-941C67D7FE4B}"/>
              </a:ext>
            </a:extLst>
          </p:cNvPr>
          <p:cNvSpPr txBox="1"/>
          <p:nvPr/>
        </p:nvSpPr>
        <p:spPr>
          <a:xfrm>
            <a:off x="5877698" y="4385636"/>
            <a:ext cx="2085827" cy="461665"/>
          </a:xfrm>
          <a:prstGeom prst="rect">
            <a:avLst/>
          </a:prstGeom>
          <a:noFill/>
        </p:spPr>
        <p:txBody>
          <a:bodyPr wrap="none" rtlCol="0">
            <a:spAutoFit/>
          </a:bodyPr>
          <a:lstStyle/>
          <a:p>
            <a:pPr algn="ctr"/>
            <a:r>
              <a:rPr lang="en-US" sz="2400" b="1" dirty="0">
                <a:solidFill>
                  <a:schemeClr val="accent5">
                    <a:lumMod val="75000"/>
                  </a:schemeClr>
                </a:solidFill>
                <a:latin typeface="Helvetica" pitchFamily="2" charset="0"/>
              </a:rPr>
              <a:t>Cactus stack</a:t>
            </a:r>
          </a:p>
        </p:txBody>
      </p:sp>
      <p:sp>
        <p:nvSpPr>
          <p:cNvPr id="36" name="TextBox 35">
            <a:extLst>
              <a:ext uri="{FF2B5EF4-FFF2-40B4-BE49-F238E27FC236}">
                <a16:creationId xmlns:a16="http://schemas.microsoft.com/office/drawing/2014/main" id="{D2277699-20B8-F946-95BA-B69FD1AB50BF}"/>
              </a:ext>
            </a:extLst>
          </p:cNvPr>
          <p:cNvSpPr txBox="1"/>
          <p:nvPr/>
        </p:nvSpPr>
        <p:spPr>
          <a:xfrm>
            <a:off x="2655391" y="2907223"/>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cxnSp>
        <p:nvCxnSpPr>
          <p:cNvPr id="41" name="AutoShape 26">
            <a:extLst>
              <a:ext uri="{FF2B5EF4-FFF2-40B4-BE49-F238E27FC236}">
                <a16:creationId xmlns:a16="http://schemas.microsoft.com/office/drawing/2014/main" id="{0649A25B-13BC-2542-8D07-3EC9C408C87B}"/>
              </a:ext>
            </a:extLst>
          </p:cNvPr>
          <p:cNvCxnSpPr>
            <a:cxnSpLocks noChangeShapeType="1"/>
            <a:stCxn id="55" idx="0"/>
            <a:endCxn id="56" idx="0"/>
          </p:cNvCxnSpPr>
          <p:nvPr/>
        </p:nvCxnSpPr>
        <p:spPr bwMode="auto">
          <a:xfrm flipH="1">
            <a:off x="6120354" y="4847301"/>
            <a:ext cx="800258" cy="635048"/>
          </a:xfrm>
          <a:prstGeom prst="straightConnector1">
            <a:avLst/>
          </a:prstGeom>
          <a:noFill/>
          <a:ln w="38100">
            <a:solidFill>
              <a:schemeClr val="tx1"/>
            </a:solidFill>
            <a:round/>
            <a:headEnd/>
            <a:tailEnd type="stealth" w="med" len="med"/>
          </a:ln>
          <a:effectLst/>
        </p:spPr>
      </p:cxnSp>
      <p:cxnSp>
        <p:nvCxnSpPr>
          <p:cNvPr id="42" name="AutoShape 31">
            <a:extLst>
              <a:ext uri="{FF2B5EF4-FFF2-40B4-BE49-F238E27FC236}">
                <a16:creationId xmlns:a16="http://schemas.microsoft.com/office/drawing/2014/main" id="{B4A1867B-BBA0-1541-B50A-EA7D25E1A62D}"/>
              </a:ext>
            </a:extLst>
          </p:cNvPr>
          <p:cNvCxnSpPr>
            <a:cxnSpLocks noChangeShapeType="1"/>
            <a:stCxn id="55" idx="0"/>
            <a:endCxn id="57" idx="0"/>
          </p:cNvCxnSpPr>
          <p:nvPr/>
        </p:nvCxnSpPr>
        <p:spPr bwMode="auto">
          <a:xfrm>
            <a:off x="6920612" y="4847301"/>
            <a:ext cx="929751" cy="626197"/>
          </a:xfrm>
          <a:prstGeom prst="straightConnector1">
            <a:avLst/>
          </a:prstGeom>
          <a:noFill/>
          <a:ln w="38100">
            <a:solidFill>
              <a:schemeClr val="tx1"/>
            </a:solidFill>
            <a:round/>
            <a:headEnd/>
            <a:tailEnd type="stealth" w="med" len="med"/>
          </a:ln>
          <a:effectLst/>
        </p:spPr>
      </p:cxnSp>
      <p:cxnSp>
        <p:nvCxnSpPr>
          <p:cNvPr id="43" name="AutoShape 32">
            <a:extLst>
              <a:ext uri="{FF2B5EF4-FFF2-40B4-BE49-F238E27FC236}">
                <a16:creationId xmlns:a16="http://schemas.microsoft.com/office/drawing/2014/main" id="{BB80993A-A9AA-6348-8595-0268FCC24943}"/>
              </a:ext>
            </a:extLst>
          </p:cNvPr>
          <p:cNvCxnSpPr>
            <a:cxnSpLocks noChangeShapeType="1"/>
            <a:stCxn id="56" idx="0"/>
          </p:cNvCxnSpPr>
          <p:nvPr/>
        </p:nvCxnSpPr>
        <p:spPr bwMode="auto">
          <a:xfrm flipH="1">
            <a:off x="5549012" y="5482349"/>
            <a:ext cx="571342" cy="622497"/>
          </a:xfrm>
          <a:prstGeom prst="straightConnector1">
            <a:avLst/>
          </a:prstGeom>
          <a:noFill/>
          <a:ln w="38100">
            <a:solidFill>
              <a:schemeClr val="tx1"/>
            </a:solidFill>
            <a:round/>
            <a:headEnd/>
            <a:tailEnd type="stealth" w="med" len="med"/>
          </a:ln>
          <a:effectLst/>
        </p:spPr>
      </p:cxnSp>
      <p:sp>
        <p:nvSpPr>
          <p:cNvPr id="52" name="AutoShape 7">
            <a:extLst>
              <a:ext uri="{FF2B5EF4-FFF2-40B4-BE49-F238E27FC236}">
                <a16:creationId xmlns:a16="http://schemas.microsoft.com/office/drawing/2014/main" id="{6A55CFAA-AD9D-8E4B-BED4-C2D0121FDBAA}"/>
              </a:ext>
            </a:extLst>
          </p:cNvPr>
          <p:cNvSpPr>
            <a:spLocks noChangeArrowheads="1"/>
          </p:cNvSpPr>
          <p:nvPr/>
        </p:nvSpPr>
        <p:spPr bwMode="auto">
          <a:xfrm>
            <a:off x="4863212" y="611720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AutoShape 20">
            <a:extLst>
              <a:ext uri="{FF2B5EF4-FFF2-40B4-BE49-F238E27FC236}">
                <a16:creationId xmlns:a16="http://schemas.microsoft.com/office/drawing/2014/main" id="{EDE23F05-0461-C74D-9004-65D9552E73B2}"/>
              </a:ext>
            </a:extLst>
          </p:cNvPr>
          <p:cNvSpPr>
            <a:spLocks noChangeArrowheads="1"/>
          </p:cNvSpPr>
          <p:nvPr/>
        </p:nvSpPr>
        <p:spPr bwMode="auto">
          <a:xfrm>
            <a:off x="6234812" y="484730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AutoShape 24">
            <a:extLst>
              <a:ext uri="{FF2B5EF4-FFF2-40B4-BE49-F238E27FC236}">
                <a16:creationId xmlns:a16="http://schemas.microsoft.com/office/drawing/2014/main" id="{42296AA8-531D-904D-9F30-97A2230A4AD7}"/>
              </a:ext>
            </a:extLst>
          </p:cNvPr>
          <p:cNvSpPr>
            <a:spLocks noChangeArrowheads="1"/>
          </p:cNvSpPr>
          <p:nvPr/>
        </p:nvSpPr>
        <p:spPr bwMode="auto">
          <a:xfrm>
            <a:off x="5434554" y="5482349"/>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7" name="AutoShape 29">
            <a:extLst>
              <a:ext uri="{FF2B5EF4-FFF2-40B4-BE49-F238E27FC236}">
                <a16:creationId xmlns:a16="http://schemas.microsoft.com/office/drawing/2014/main" id="{CEB0B2E9-82F9-6E4D-B114-D636EC3C0488}"/>
              </a:ext>
            </a:extLst>
          </p:cNvPr>
          <p:cNvSpPr>
            <a:spLocks noChangeArrowheads="1"/>
          </p:cNvSpPr>
          <p:nvPr/>
        </p:nvSpPr>
        <p:spPr bwMode="auto">
          <a:xfrm>
            <a:off x="7164563" y="5473498"/>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Text Box 58">
            <a:extLst>
              <a:ext uri="{FF2B5EF4-FFF2-40B4-BE49-F238E27FC236}">
                <a16:creationId xmlns:a16="http://schemas.microsoft.com/office/drawing/2014/main" id="{4C03EF54-8AC6-B44D-95D3-0BB4B85C06C7}"/>
              </a:ext>
            </a:extLst>
          </p:cNvPr>
          <p:cNvSpPr txBox="1">
            <a:spLocks noChangeArrowheads="1"/>
          </p:cNvSpPr>
          <p:nvPr/>
        </p:nvSpPr>
        <p:spPr bwMode="auto">
          <a:xfrm>
            <a:off x="6234812" y="4847301"/>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59" name="Text Box 59">
            <a:extLst>
              <a:ext uri="{FF2B5EF4-FFF2-40B4-BE49-F238E27FC236}">
                <a16:creationId xmlns:a16="http://schemas.microsoft.com/office/drawing/2014/main" id="{9E359B9D-CD31-4F4E-AA38-86CCCF6D07E0}"/>
              </a:ext>
            </a:extLst>
          </p:cNvPr>
          <p:cNvSpPr txBox="1">
            <a:spLocks noChangeArrowheads="1"/>
          </p:cNvSpPr>
          <p:nvPr/>
        </p:nvSpPr>
        <p:spPr bwMode="auto">
          <a:xfrm>
            <a:off x="5434554" y="5482349"/>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60" name="Text Box 60">
            <a:extLst>
              <a:ext uri="{FF2B5EF4-FFF2-40B4-BE49-F238E27FC236}">
                <a16:creationId xmlns:a16="http://schemas.microsoft.com/office/drawing/2014/main" id="{B15C6DD5-0999-494C-BA56-F4652A44C485}"/>
              </a:ext>
            </a:extLst>
          </p:cNvPr>
          <p:cNvSpPr txBox="1">
            <a:spLocks noChangeArrowheads="1"/>
          </p:cNvSpPr>
          <p:nvPr/>
        </p:nvSpPr>
        <p:spPr bwMode="auto">
          <a:xfrm>
            <a:off x="4863212" y="5919491"/>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1" name="Text Box 61">
            <a:extLst>
              <a:ext uri="{FF2B5EF4-FFF2-40B4-BE49-F238E27FC236}">
                <a16:creationId xmlns:a16="http://schemas.microsoft.com/office/drawing/2014/main" id="{0CD00567-AF03-3F48-B281-01B5C97E2D7C}"/>
              </a:ext>
            </a:extLst>
          </p:cNvPr>
          <p:cNvSpPr txBox="1">
            <a:spLocks noChangeArrowheads="1"/>
          </p:cNvSpPr>
          <p:nvPr/>
        </p:nvSpPr>
        <p:spPr bwMode="auto">
          <a:xfrm>
            <a:off x="7164563" y="5473498"/>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4" name="Oval 2">
            <a:extLst>
              <a:ext uri="{FF2B5EF4-FFF2-40B4-BE49-F238E27FC236}">
                <a16:creationId xmlns:a16="http://schemas.microsoft.com/office/drawing/2014/main" id="{58933EC9-2314-EE4C-8053-309A1565EAA4}"/>
              </a:ext>
            </a:extLst>
          </p:cNvPr>
          <p:cNvSpPr>
            <a:spLocks noChangeAspect="1" noChangeArrowheads="1"/>
          </p:cNvSpPr>
          <p:nvPr/>
        </p:nvSpPr>
        <p:spPr bwMode="auto">
          <a:xfrm>
            <a:off x="598564" y="2907194"/>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5" name="Rectangle 64">
            <a:extLst>
              <a:ext uri="{FF2B5EF4-FFF2-40B4-BE49-F238E27FC236}">
                <a16:creationId xmlns:a16="http://schemas.microsoft.com/office/drawing/2014/main" id="{74B4322B-8054-F54D-8638-CD90955D6A09}"/>
              </a:ext>
            </a:extLst>
          </p:cNvPr>
          <p:cNvSpPr/>
          <p:nvPr/>
        </p:nvSpPr>
        <p:spPr>
          <a:xfrm>
            <a:off x="2198016" y="3366233"/>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6" name="Rectangle 65">
            <a:extLst>
              <a:ext uri="{FF2B5EF4-FFF2-40B4-BE49-F238E27FC236}">
                <a16:creationId xmlns:a16="http://schemas.microsoft.com/office/drawing/2014/main" id="{2476325D-4EBA-1549-BC0E-62BF4AE31CCF}"/>
              </a:ext>
            </a:extLst>
          </p:cNvPr>
          <p:cNvSpPr/>
          <p:nvPr/>
        </p:nvSpPr>
        <p:spPr>
          <a:xfrm>
            <a:off x="2198016" y="3876235"/>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8" name="TextBox 67">
            <a:extLst>
              <a:ext uri="{FF2B5EF4-FFF2-40B4-BE49-F238E27FC236}">
                <a16:creationId xmlns:a16="http://schemas.microsoft.com/office/drawing/2014/main" id="{1E381A7A-3162-AD46-B56E-CC8EC79C35BA}"/>
              </a:ext>
            </a:extLst>
          </p:cNvPr>
          <p:cNvSpPr txBox="1"/>
          <p:nvPr/>
        </p:nvSpPr>
        <p:spPr>
          <a:xfrm flipH="1">
            <a:off x="856833" y="3309746"/>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69" name="TextBox 68">
            <a:extLst>
              <a:ext uri="{FF2B5EF4-FFF2-40B4-BE49-F238E27FC236}">
                <a16:creationId xmlns:a16="http://schemas.microsoft.com/office/drawing/2014/main" id="{EC7F7867-A9B1-834E-A313-41BAFBA47F8F}"/>
              </a:ext>
            </a:extLst>
          </p:cNvPr>
          <p:cNvSpPr txBox="1"/>
          <p:nvPr/>
        </p:nvSpPr>
        <p:spPr>
          <a:xfrm flipH="1">
            <a:off x="856833" y="3826606"/>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sp>
        <p:nvSpPr>
          <p:cNvPr id="70" name="Rectangle 69">
            <a:extLst>
              <a:ext uri="{FF2B5EF4-FFF2-40B4-BE49-F238E27FC236}">
                <a16:creationId xmlns:a16="http://schemas.microsoft.com/office/drawing/2014/main" id="{76538123-7635-7C4E-BD55-FFFDBA127A78}"/>
              </a:ext>
            </a:extLst>
          </p:cNvPr>
          <p:cNvSpPr/>
          <p:nvPr/>
        </p:nvSpPr>
        <p:spPr>
          <a:xfrm>
            <a:off x="3035942" y="4471479"/>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cxnSp>
        <p:nvCxnSpPr>
          <p:cNvPr id="71" name="AutoShape 14">
            <a:extLst>
              <a:ext uri="{FF2B5EF4-FFF2-40B4-BE49-F238E27FC236}">
                <a16:creationId xmlns:a16="http://schemas.microsoft.com/office/drawing/2014/main" id="{E98AA454-7D0B-D64F-9903-E041FEE0AF00}"/>
              </a:ext>
            </a:extLst>
          </p:cNvPr>
          <p:cNvCxnSpPr>
            <a:cxnSpLocks noChangeShapeType="1"/>
            <a:endCxn id="32" idx="1"/>
          </p:cNvCxnSpPr>
          <p:nvPr/>
        </p:nvCxnSpPr>
        <p:spPr bwMode="auto">
          <a:xfrm>
            <a:off x="2426616" y="3549113"/>
            <a:ext cx="609326" cy="371070"/>
          </a:xfrm>
          <a:prstGeom prst="straightConnector1">
            <a:avLst/>
          </a:prstGeom>
          <a:noFill/>
          <a:ln w="38100">
            <a:solidFill>
              <a:schemeClr val="tx1"/>
            </a:solidFill>
            <a:round/>
            <a:headEnd type="oval"/>
            <a:tailEnd type="stealth" w="med" len="med"/>
          </a:ln>
          <a:effectLst/>
        </p:spPr>
      </p:cxnSp>
      <p:cxnSp>
        <p:nvCxnSpPr>
          <p:cNvPr id="74" name="AutoShape 14">
            <a:extLst>
              <a:ext uri="{FF2B5EF4-FFF2-40B4-BE49-F238E27FC236}">
                <a16:creationId xmlns:a16="http://schemas.microsoft.com/office/drawing/2014/main" id="{380963F2-A3A0-D241-A6CB-A2E9C0A1BA9E}"/>
              </a:ext>
            </a:extLst>
          </p:cNvPr>
          <p:cNvCxnSpPr>
            <a:cxnSpLocks noChangeShapeType="1"/>
            <a:endCxn id="33" idx="1"/>
          </p:cNvCxnSpPr>
          <p:nvPr/>
        </p:nvCxnSpPr>
        <p:spPr bwMode="auto">
          <a:xfrm>
            <a:off x="2406429" y="4049416"/>
            <a:ext cx="629513" cy="239183"/>
          </a:xfrm>
          <a:prstGeom prst="straightConnector1">
            <a:avLst/>
          </a:prstGeom>
          <a:noFill/>
          <a:ln w="38100">
            <a:solidFill>
              <a:schemeClr val="tx1"/>
            </a:solidFill>
            <a:round/>
            <a:headEnd type="oval"/>
            <a:tailEnd type="stealth" w="med" len="med"/>
          </a:ln>
          <a:effectLst/>
        </p:spPr>
      </p:cxnSp>
      <p:sp>
        <p:nvSpPr>
          <p:cNvPr id="89" name="TextBox 88">
            <a:extLst>
              <a:ext uri="{FF2B5EF4-FFF2-40B4-BE49-F238E27FC236}">
                <a16:creationId xmlns:a16="http://schemas.microsoft.com/office/drawing/2014/main" id="{6128A0D1-6B73-8F46-BD9D-2C0D334A41FE}"/>
              </a:ext>
            </a:extLst>
          </p:cNvPr>
          <p:cNvSpPr txBox="1"/>
          <p:nvPr/>
        </p:nvSpPr>
        <p:spPr>
          <a:xfrm>
            <a:off x="1469516" y="2375976"/>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Worker</a:t>
            </a:r>
          </a:p>
        </p:txBody>
      </p:sp>
      <p:cxnSp>
        <p:nvCxnSpPr>
          <p:cNvPr id="90" name="Straight Connector 89">
            <a:extLst>
              <a:ext uri="{FF2B5EF4-FFF2-40B4-BE49-F238E27FC236}">
                <a16:creationId xmlns:a16="http://schemas.microsoft.com/office/drawing/2014/main" id="{A165620C-59F7-A448-BFD7-F3C9E8114892}"/>
              </a:ext>
            </a:extLst>
          </p:cNvPr>
          <p:cNvCxnSpPr>
            <a:cxnSpLocks/>
          </p:cNvCxnSpPr>
          <p:nvPr/>
        </p:nvCxnSpPr>
        <p:spPr>
          <a:xfrm flipH="1">
            <a:off x="3044114" y="4112795"/>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41D8AC3-6BA4-6E4F-9D70-BB029249CF05}"/>
              </a:ext>
            </a:extLst>
          </p:cNvPr>
          <p:cNvSpPr/>
          <p:nvPr/>
        </p:nvSpPr>
        <p:spPr>
          <a:xfrm>
            <a:off x="3046495" y="5007657"/>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47" name="TextBox 46">
            <a:extLst>
              <a:ext uri="{FF2B5EF4-FFF2-40B4-BE49-F238E27FC236}">
                <a16:creationId xmlns:a16="http://schemas.microsoft.com/office/drawing/2014/main" id="{112A0E2B-C600-A84E-9A75-410519FEE65C}"/>
              </a:ext>
            </a:extLst>
          </p:cNvPr>
          <p:cNvSpPr txBox="1"/>
          <p:nvPr/>
        </p:nvSpPr>
        <p:spPr>
          <a:xfrm flipH="1">
            <a:off x="1469516" y="4957471"/>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cxnSp>
        <p:nvCxnSpPr>
          <p:cNvPr id="48" name="AutoShape 14">
            <a:extLst>
              <a:ext uri="{FF2B5EF4-FFF2-40B4-BE49-F238E27FC236}">
                <a16:creationId xmlns:a16="http://schemas.microsoft.com/office/drawing/2014/main" id="{909A07C1-C3D7-7E47-9C90-80E2973033A0}"/>
              </a:ext>
            </a:extLst>
          </p:cNvPr>
          <p:cNvCxnSpPr>
            <a:cxnSpLocks noChangeShapeType="1"/>
          </p:cNvCxnSpPr>
          <p:nvPr/>
        </p:nvCxnSpPr>
        <p:spPr bwMode="auto">
          <a:xfrm>
            <a:off x="3276258" y="5195923"/>
            <a:ext cx="1586954" cy="1116672"/>
          </a:xfrm>
          <a:prstGeom prst="straightConnector1">
            <a:avLst/>
          </a:prstGeom>
          <a:noFill/>
          <a:ln w="38100">
            <a:solidFill>
              <a:schemeClr val="tx1"/>
            </a:solidFill>
            <a:round/>
            <a:headEnd type="oval"/>
            <a:tailEnd type="stealth" w="med" len="med"/>
          </a:ln>
          <a:effectLst/>
        </p:spPr>
      </p:cxnSp>
      <p:sp>
        <p:nvSpPr>
          <p:cNvPr id="49" name="Rounded Rectangle 48">
            <a:extLst>
              <a:ext uri="{FF2B5EF4-FFF2-40B4-BE49-F238E27FC236}">
                <a16:creationId xmlns:a16="http://schemas.microsoft.com/office/drawing/2014/main" id="{799B16F2-7F6D-6C4D-900D-28C8C1320E68}"/>
              </a:ext>
            </a:extLst>
          </p:cNvPr>
          <p:cNvSpPr/>
          <p:nvPr/>
        </p:nvSpPr>
        <p:spPr>
          <a:xfrm>
            <a:off x="5161036" y="2135854"/>
            <a:ext cx="3484237" cy="2072232"/>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6921015-015A-A44D-8DC4-EA79A6613845}"/>
              </a:ext>
            </a:extLst>
          </p:cNvPr>
          <p:cNvSpPr/>
          <p:nvPr/>
        </p:nvSpPr>
        <p:spPr>
          <a:xfrm>
            <a:off x="7801238" y="2667101"/>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51" name="Rectangle 50">
            <a:extLst>
              <a:ext uri="{FF2B5EF4-FFF2-40B4-BE49-F238E27FC236}">
                <a16:creationId xmlns:a16="http://schemas.microsoft.com/office/drawing/2014/main" id="{A0106CA8-7BA2-A243-8BD9-2613FF44B2B2}"/>
              </a:ext>
            </a:extLst>
          </p:cNvPr>
          <p:cNvSpPr/>
          <p:nvPr/>
        </p:nvSpPr>
        <p:spPr>
          <a:xfrm>
            <a:off x="7801238" y="3035516"/>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54" name="TextBox 53">
            <a:extLst>
              <a:ext uri="{FF2B5EF4-FFF2-40B4-BE49-F238E27FC236}">
                <a16:creationId xmlns:a16="http://schemas.microsoft.com/office/drawing/2014/main" id="{CCEE7E9D-300D-CD48-9551-2C766F5D7A77}"/>
              </a:ext>
            </a:extLst>
          </p:cNvPr>
          <p:cNvSpPr txBox="1"/>
          <p:nvPr/>
        </p:nvSpPr>
        <p:spPr>
          <a:xfrm>
            <a:off x="7420687" y="2205436"/>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sp>
        <p:nvSpPr>
          <p:cNvPr id="63" name="Oval 2">
            <a:extLst>
              <a:ext uri="{FF2B5EF4-FFF2-40B4-BE49-F238E27FC236}">
                <a16:creationId xmlns:a16="http://schemas.microsoft.com/office/drawing/2014/main" id="{21E2A883-2862-2546-956E-915AC647C50D}"/>
              </a:ext>
            </a:extLst>
          </p:cNvPr>
          <p:cNvSpPr>
            <a:spLocks noChangeAspect="1" noChangeArrowheads="1"/>
          </p:cNvSpPr>
          <p:nvPr/>
        </p:nvSpPr>
        <p:spPr bwMode="auto">
          <a:xfrm>
            <a:off x="5363860" y="2205407"/>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67" name="Rectangle 66">
            <a:extLst>
              <a:ext uri="{FF2B5EF4-FFF2-40B4-BE49-F238E27FC236}">
                <a16:creationId xmlns:a16="http://schemas.microsoft.com/office/drawing/2014/main" id="{70C71245-9BD8-4142-9525-D1BE33EF3D3B}"/>
              </a:ext>
            </a:extLst>
          </p:cNvPr>
          <p:cNvSpPr/>
          <p:nvPr/>
        </p:nvSpPr>
        <p:spPr>
          <a:xfrm>
            <a:off x="6963312" y="2664446"/>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72" name="Rectangle 71">
            <a:extLst>
              <a:ext uri="{FF2B5EF4-FFF2-40B4-BE49-F238E27FC236}">
                <a16:creationId xmlns:a16="http://schemas.microsoft.com/office/drawing/2014/main" id="{B2A6F3CC-0852-7646-835E-05F9D901BDF7}"/>
              </a:ext>
            </a:extLst>
          </p:cNvPr>
          <p:cNvSpPr/>
          <p:nvPr/>
        </p:nvSpPr>
        <p:spPr>
          <a:xfrm>
            <a:off x="6963312" y="3174448"/>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73" name="TextBox 72">
            <a:extLst>
              <a:ext uri="{FF2B5EF4-FFF2-40B4-BE49-F238E27FC236}">
                <a16:creationId xmlns:a16="http://schemas.microsoft.com/office/drawing/2014/main" id="{CEF00EC1-1C14-5A41-A8BE-EA654EE92F96}"/>
              </a:ext>
            </a:extLst>
          </p:cNvPr>
          <p:cNvSpPr txBox="1"/>
          <p:nvPr/>
        </p:nvSpPr>
        <p:spPr>
          <a:xfrm flipH="1">
            <a:off x="5622129" y="2607959"/>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77" name="TextBox 76">
            <a:extLst>
              <a:ext uri="{FF2B5EF4-FFF2-40B4-BE49-F238E27FC236}">
                <a16:creationId xmlns:a16="http://schemas.microsoft.com/office/drawing/2014/main" id="{C102A3AC-986A-6341-9CDC-664096F614E7}"/>
              </a:ext>
            </a:extLst>
          </p:cNvPr>
          <p:cNvSpPr txBox="1"/>
          <p:nvPr/>
        </p:nvSpPr>
        <p:spPr>
          <a:xfrm flipH="1">
            <a:off x="5622129" y="3124819"/>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cxnSp>
        <p:nvCxnSpPr>
          <p:cNvPr id="79" name="AutoShape 14">
            <a:extLst>
              <a:ext uri="{FF2B5EF4-FFF2-40B4-BE49-F238E27FC236}">
                <a16:creationId xmlns:a16="http://schemas.microsoft.com/office/drawing/2014/main" id="{833EE1B7-5C7B-304C-BB4D-76C1263FB8CA}"/>
              </a:ext>
            </a:extLst>
          </p:cNvPr>
          <p:cNvCxnSpPr>
            <a:cxnSpLocks noChangeShapeType="1"/>
            <a:endCxn id="50" idx="1"/>
          </p:cNvCxnSpPr>
          <p:nvPr/>
        </p:nvCxnSpPr>
        <p:spPr bwMode="auto">
          <a:xfrm>
            <a:off x="7191912" y="2847326"/>
            <a:ext cx="609326" cy="2655"/>
          </a:xfrm>
          <a:prstGeom prst="straightConnector1">
            <a:avLst/>
          </a:prstGeom>
          <a:noFill/>
          <a:ln w="38100">
            <a:solidFill>
              <a:schemeClr val="tx1"/>
            </a:solidFill>
            <a:round/>
            <a:headEnd type="oval"/>
            <a:tailEnd type="stealth" w="med" len="med"/>
          </a:ln>
          <a:effectLst/>
        </p:spPr>
      </p:cxnSp>
      <p:cxnSp>
        <p:nvCxnSpPr>
          <p:cNvPr id="80" name="AutoShape 14">
            <a:extLst>
              <a:ext uri="{FF2B5EF4-FFF2-40B4-BE49-F238E27FC236}">
                <a16:creationId xmlns:a16="http://schemas.microsoft.com/office/drawing/2014/main" id="{91E4BB55-1C57-D644-AAEC-5FD569FD76D0}"/>
              </a:ext>
            </a:extLst>
          </p:cNvPr>
          <p:cNvCxnSpPr>
            <a:cxnSpLocks noChangeShapeType="1"/>
            <a:endCxn id="50" idx="1"/>
          </p:cNvCxnSpPr>
          <p:nvPr/>
        </p:nvCxnSpPr>
        <p:spPr bwMode="auto">
          <a:xfrm flipV="1">
            <a:off x="7171725" y="2849981"/>
            <a:ext cx="629513" cy="497648"/>
          </a:xfrm>
          <a:prstGeom prst="straightConnector1">
            <a:avLst/>
          </a:prstGeom>
          <a:noFill/>
          <a:ln w="38100">
            <a:solidFill>
              <a:schemeClr val="tx1"/>
            </a:solidFill>
            <a:round/>
            <a:headEnd type="oval"/>
            <a:tailEnd type="stealth" w="med" len="med"/>
          </a:ln>
          <a:effectLst/>
        </p:spPr>
      </p:cxnSp>
      <p:sp>
        <p:nvSpPr>
          <p:cNvPr id="81" name="TextBox 80">
            <a:extLst>
              <a:ext uri="{FF2B5EF4-FFF2-40B4-BE49-F238E27FC236}">
                <a16:creationId xmlns:a16="http://schemas.microsoft.com/office/drawing/2014/main" id="{09245888-10D7-F441-A288-51C14FC872DD}"/>
              </a:ext>
            </a:extLst>
          </p:cNvPr>
          <p:cNvSpPr txBox="1"/>
          <p:nvPr/>
        </p:nvSpPr>
        <p:spPr>
          <a:xfrm>
            <a:off x="6234812" y="1674189"/>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Thief</a:t>
            </a:r>
          </a:p>
        </p:txBody>
      </p:sp>
      <p:cxnSp>
        <p:nvCxnSpPr>
          <p:cNvPr id="82" name="Straight Connector 81">
            <a:extLst>
              <a:ext uri="{FF2B5EF4-FFF2-40B4-BE49-F238E27FC236}">
                <a16:creationId xmlns:a16="http://schemas.microsoft.com/office/drawing/2014/main" id="{CB8FD3C2-B347-5247-9C48-F0EEFBAA8402}"/>
              </a:ext>
            </a:extLst>
          </p:cNvPr>
          <p:cNvCxnSpPr>
            <a:cxnSpLocks/>
          </p:cNvCxnSpPr>
          <p:nvPr/>
        </p:nvCxnSpPr>
        <p:spPr>
          <a:xfrm flipH="1">
            <a:off x="7809410" y="2663873"/>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FF41AE63-A551-9243-BE69-1F5677FC5E68}"/>
              </a:ext>
            </a:extLst>
          </p:cNvPr>
          <p:cNvSpPr/>
          <p:nvPr/>
        </p:nvSpPr>
        <p:spPr>
          <a:xfrm>
            <a:off x="7811791" y="3717568"/>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84" name="TextBox 83">
            <a:extLst>
              <a:ext uri="{FF2B5EF4-FFF2-40B4-BE49-F238E27FC236}">
                <a16:creationId xmlns:a16="http://schemas.microsoft.com/office/drawing/2014/main" id="{A6D319AC-065E-064D-81D1-C6435E826928}"/>
              </a:ext>
            </a:extLst>
          </p:cNvPr>
          <p:cNvSpPr txBox="1"/>
          <p:nvPr/>
        </p:nvSpPr>
        <p:spPr>
          <a:xfrm flipH="1">
            <a:off x="6234812" y="3667382"/>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sp>
        <p:nvSpPr>
          <p:cNvPr id="10" name="Bent Arrow 9">
            <a:extLst>
              <a:ext uri="{FF2B5EF4-FFF2-40B4-BE49-F238E27FC236}">
                <a16:creationId xmlns:a16="http://schemas.microsoft.com/office/drawing/2014/main" id="{8C523AAA-9195-1543-BBC4-5F9219FE98C7}"/>
              </a:ext>
            </a:extLst>
          </p:cNvPr>
          <p:cNvSpPr/>
          <p:nvPr/>
        </p:nvSpPr>
        <p:spPr>
          <a:xfrm rot="16200000" flipH="1">
            <a:off x="3289505" y="1284489"/>
            <a:ext cx="982867" cy="3165842"/>
          </a:xfrm>
          <a:prstGeom prst="bentArrow">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93036FA-4A06-1847-BF7C-00992B6E115C}"/>
              </a:ext>
            </a:extLst>
          </p:cNvPr>
          <p:cNvSpPr/>
          <p:nvPr/>
        </p:nvSpPr>
        <p:spPr>
          <a:xfrm rot="10800000" flipH="1">
            <a:off x="759881" y="3486318"/>
            <a:ext cx="1933606" cy="1663020"/>
          </a:xfrm>
          <a:prstGeom prst="uturnArrow">
            <a:avLst>
              <a:gd name="adj1" fmla="val 15969"/>
              <a:gd name="adj2" fmla="val 16380"/>
              <a:gd name="adj3" fmla="val 20074"/>
              <a:gd name="adj4" fmla="val 27013"/>
              <a:gd name="adj5" fmla="val 52834"/>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D61C4E3-1710-7D4D-8F15-4AE18688EFF1}"/>
              </a:ext>
            </a:extLst>
          </p:cNvPr>
          <p:cNvSpPr txBox="1"/>
          <p:nvPr/>
        </p:nvSpPr>
        <p:spPr>
          <a:xfrm>
            <a:off x="1469516" y="2901667"/>
            <a:ext cx="492443" cy="584775"/>
          </a:xfrm>
          <a:prstGeom prst="rect">
            <a:avLst/>
          </a:prstGeom>
          <a:noFill/>
        </p:spPr>
        <p:txBody>
          <a:bodyPr wrap="square" rtlCol="0">
            <a:spAutoFit/>
          </a:bodyPr>
          <a:lstStyle/>
          <a:p>
            <a:r>
              <a:rPr lang="en-US" sz="3200" dirty="0">
                <a:latin typeface="+mn-lt"/>
              </a:rPr>
              <a:t>🔒</a:t>
            </a:r>
          </a:p>
        </p:txBody>
      </p:sp>
      <p:sp>
        <p:nvSpPr>
          <p:cNvPr id="87" name="TextBox 86">
            <a:extLst>
              <a:ext uri="{FF2B5EF4-FFF2-40B4-BE49-F238E27FC236}">
                <a16:creationId xmlns:a16="http://schemas.microsoft.com/office/drawing/2014/main" id="{40EFA57D-5A50-1940-A96F-EC805D016621}"/>
              </a:ext>
            </a:extLst>
          </p:cNvPr>
          <p:cNvSpPr txBox="1"/>
          <p:nvPr/>
        </p:nvSpPr>
        <p:spPr>
          <a:xfrm>
            <a:off x="6234812" y="2205797"/>
            <a:ext cx="492443" cy="584775"/>
          </a:xfrm>
          <a:prstGeom prst="rect">
            <a:avLst/>
          </a:prstGeom>
          <a:noFill/>
        </p:spPr>
        <p:txBody>
          <a:bodyPr wrap="square" rtlCol="0">
            <a:spAutoFit/>
          </a:bodyPr>
          <a:lstStyle/>
          <a:p>
            <a:r>
              <a:rPr lang="en-US" sz="3200" dirty="0">
                <a:latin typeface="+mn-lt"/>
              </a:rPr>
              <a:t>🔒</a:t>
            </a:r>
          </a:p>
        </p:txBody>
      </p:sp>
      <p:cxnSp>
        <p:nvCxnSpPr>
          <p:cNvPr id="76" name="AutoShape 14">
            <a:extLst>
              <a:ext uri="{FF2B5EF4-FFF2-40B4-BE49-F238E27FC236}">
                <a16:creationId xmlns:a16="http://schemas.microsoft.com/office/drawing/2014/main" id="{EED1F30F-733D-9949-86D9-03A08E26DE6E}"/>
              </a:ext>
            </a:extLst>
          </p:cNvPr>
          <p:cNvCxnSpPr>
            <a:cxnSpLocks noChangeShapeType="1"/>
            <a:endCxn id="59" idx="1"/>
          </p:cNvCxnSpPr>
          <p:nvPr/>
        </p:nvCxnSpPr>
        <p:spPr bwMode="auto">
          <a:xfrm>
            <a:off x="3264868" y="3941647"/>
            <a:ext cx="2169686" cy="1748451"/>
          </a:xfrm>
          <a:prstGeom prst="straightConnector1">
            <a:avLst/>
          </a:prstGeom>
          <a:noFill/>
          <a:ln w="38100">
            <a:solidFill>
              <a:schemeClr val="tx1"/>
            </a:solidFill>
            <a:round/>
            <a:headEnd type="oval"/>
            <a:tailEnd type="triangle" w="med" len="med"/>
          </a:ln>
          <a:effectLst/>
        </p:spPr>
      </p:cxnSp>
      <p:sp>
        <p:nvSpPr>
          <p:cNvPr id="78" name="Rounded Rectangle 77">
            <a:extLst>
              <a:ext uri="{FF2B5EF4-FFF2-40B4-BE49-F238E27FC236}">
                <a16:creationId xmlns:a16="http://schemas.microsoft.com/office/drawing/2014/main" id="{D030C2CF-42CB-5941-BD51-59533DB99F13}"/>
              </a:ext>
            </a:extLst>
          </p:cNvPr>
          <p:cNvSpPr/>
          <p:nvPr/>
        </p:nvSpPr>
        <p:spPr>
          <a:xfrm>
            <a:off x="228601" y="5181951"/>
            <a:ext cx="5057830" cy="1363682"/>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Helvetica" pitchFamily="2" charset="0"/>
              </a:rPr>
              <a:t>Question: </a:t>
            </a:r>
            <a:r>
              <a:rPr lang="en-US" sz="2400" dirty="0">
                <a:solidFill>
                  <a:schemeClr val="tx1"/>
                </a:solidFill>
                <a:latin typeface="Helvetica" pitchFamily="2" charset="0"/>
              </a:rPr>
              <a:t>Is it more important to optimize the operations of workers or those of thieves?</a:t>
            </a:r>
          </a:p>
        </p:txBody>
      </p:sp>
      <p:sp>
        <p:nvSpPr>
          <p:cNvPr id="85" name="Rounded Rectangle 84">
            <a:extLst>
              <a:ext uri="{FF2B5EF4-FFF2-40B4-BE49-F238E27FC236}">
                <a16:creationId xmlns:a16="http://schemas.microsoft.com/office/drawing/2014/main" id="{0C0A97A6-95E9-2142-87B0-5391C60B99A0}"/>
              </a:ext>
            </a:extLst>
          </p:cNvPr>
          <p:cNvSpPr/>
          <p:nvPr/>
        </p:nvSpPr>
        <p:spPr>
          <a:xfrm>
            <a:off x="5467561" y="5961352"/>
            <a:ext cx="3297733" cy="777558"/>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Helvetica" pitchFamily="2" charset="0"/>
              </a:rPr>
              <a:t>Answer: </a:t>
            </a:r>
            <a:r>
              <a:rPr lang="en-US" sz="2400" dirty="0">
                <a:solidFill>
                  <a:schemeClr val="tx1"/>
                </a:solidFill>
                <a:latin typeface="Helvetica" pitchFamily="2" charset="0"/>
              </a:rPr>
              <a:t>Operations of workers.</a:t>
            </a:r>
          </a:p>
        </p:txBody>
      </p:sp>
      <p:sp>
        <p:nvSpPr>
          <p:cNvPr id="4" name="Slide Number Placeholder 3">
            <a:extLst>
              <a:ext uri="{FF2B5EF4-FFF2-40B4-BE49-F238E27FC236}">
                <a16:creationId xmlns:a16="http://schemas.microsoft.com/office/drawing/2014/main" id="{A7491A87-EA6B-294A-8C58-D48229BA1544}"/>
              </a:ext>
            </a:extLst>
          </p:cNvPr>
          <p:cNvSpPr>
            <a:spLocks noGrp="1"/>
          </p:cNvSpPr>
          <p:nvPr>
            <p:ph type="sldNum" sz="quarter" idx="12"/>
          </p:nvPr>
        </p:nvSpPr>
        <p:spPr/>
        <p:txBody>
          <a:bodyPr/>
          <a:lstStyle/>
          <a:p>
            <a:fld id="{B8C56D54-80CA-1040-8800-40C19FBCAC37}" type="slidenum">
              <a:rPr lang="en-US" smtClean="0"/>
              <a:t>130</a:t>
            </a:fld>
            <a:endParaRPr lang="en-US"/>
          </a:p>
        </p:txBody>
      </p:sp>
    </p:spTree>
    <p:extLst>
      <p:ext uri="{BB962C8B-B14F-4D97-AF65-F5344CB8AC3E}">
        <p14:creationId xmlns:p14="http://schemas.microsoft.com/office/powerpoint/2010/main" val="368597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 calcmode="lin" valueType="num">
                                      <p:cBhvr>
                                        <p:cTn id="13" dur="500" fill="hold"/>
                                        <p:tgtEl>
                                          <p:spTgt spid="87"/>
                                        </p:tgtEl>
                                        <p:attrNameLst>
                                          <p:attrName>ppt_w</p:attrName>
                                        </p:attrNameLst>
                                      </p:cBhvr>
                                      <p:tavLst>
                                        <p:tav tm="0">
                                          <p:val>
                                            <p:fltVal val="0"/>
                                          </p:val>
                                        </p:tav>
                                        <p:tav tm="100000">
                                          <p:val>
                                            <p:strVal val="#ppt_w"/>
                                          </p:val>
                                        </p:tav>
                                      </p:tavLst>
                                    </p:anim>
                                    <p:anim calcmode="lin" valueType="num">
                                      <p:cBhvr>
                                        <p:cTn id="14" dur="500" fill="hold"/>
                                        <p:tgtEl>
                                          <p:spTgt spid="87"/>
                                        </p:tgtEl>
                                        <p:attrNameLst>
                                          <p:attrName>ppt_h</p:attrName>
                                        </p:attrNameLst>
                                      </p:cBhvr>
                                      <p:tavLst>
                                        <p:tav tm="0">
                                          <p:val>
                                            <p:fltVal val="0"/>
                                          </p:val>
                                        </p:tav>
                                        <p:tav tm="100000">
                                          <p:val>
                                            <p:strVal val="#ppt_h"/>
                                          </p:val>
                                        </p:tav>
                                      </p:tavLst>
                                    </p:anim>
                                    <p:anim calcmode="lin" valueType="num">
                                      <p:cBhvr>
                                        <p:cTn id="15" dur="500" fill="hold"/>
                                        <p:tgtEl>
                                          <p:spTgt spid="87"/>
                                        </p:tgtEl>
                                        <p:attrNameLst>
                                          <p:attrName>style.rotation</p:attrName>
                                        </p:attrNameLst>
                                      </p:cBhvr>
                                      <p:tavLst>
                                        <p:tav tm="0">
                                          <p:val>
                                            <p:fltVal val="360"/>
                                          </p:val>
                                        </p:tav>
                                        <p:tav tm="100000">
                                          <p:val>
                                            <p:fltVal val="0"/>
                                          </p:val>
                                        </p:tav>
                                      </p:tavLst>
                                    </p:anim>
                                    <p:animEffect transition="in" filter="fade">
                                      <p:cBhvr>
                                        <p:cTn id="16" dur="500"/>
                                        <p:tgtEl>
                                          <p:spTgt spid="8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7" grpId="0"/>
      <p:bldP spid="78" grpId="0" animBg="1"/>
      <p:bldP spid="8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Popping the </a:t>
            </a:r>
            <a:r>
              <a:rPr lang="en-US" dirty="0" err="1"/>
              <a:t>Deque</a:t>
            </a:r>
            <a:endParaRPr lang="en-US" dirty="0"/>
          </a:p>
        </p:txBody>
      </p:sp>
      <p:sp>
        <p:nvSpPr>
          <p:cNvPr id="4" name="Slide Number Placeholder 3"/>
          <p:cNvSpPr>
            <a:spLocks noGrp="1"/>
          </p:cNvSpPr>
          <p:nvPr>
            <p:ph type="sldNum" sz="quarter" idx="12"/>
          </p:nvPr>
        </p:nvSpPr>
        <p:spPr/>
        <p:txBody>
          <a:bodyPr/>
          <a:lstStyle/>
          <a:p>
            <a:fld id="{B8C56D54-80CA-1040-8800-40C19FBCAC37}" type="slidenum">
              <a:rPr lang="en-US" smtClean="0"/>
              <a:t>131</a:t>
            </a:fld>
            <a:endParaRPr lang="en-US"/>
          </a:p>
        </p:txBody>
      </p:sp>
      <p:sp>
        <p:nvSpPr>
          <p:cNvPr id="9" name="TextBox 8"/>
          <p:cNvSpPr txBox="1"/>
          <p:nvPr/>
        </p:nvSpPr>
        <p:spPr>
          <a:xfrm>
            <a:off x="381000" y="1357305"/>
            <a:ext cx="8382000" cy="31085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669900"/>
              </a:buClr>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Helvetica"/>
                <a:cs typeface="Helvetica"/>
              </a:rPr>
              <a:t>When a worker is about to return from a spawned function, it needs to </a:t>
            </a:r>
            <a:r>
              <a:rPr kumimoji="0" lang="en-US" sz="2800" b="0" i="0" u="none" strike="noStrike" kern="0" cap="none" spc="0" normalizeH="0" baseline="0" noProof="0" dirty="0">
                <a:ln>
                  <a:noFill/>
                </a:ln>
                <a:solidFill>
                  <a:srgbClr val="000000"/>
                </a:solidFill>
                <a:effectLst/>
                <a:uLnTx/>
                <a:uFillTx/>
                <a:latin typeface="Helvetica"/>
                <a:cs typeface="Helvetica"/>
              </a:rPr>
              <a:t>pop the stack frame from the </a:t>
            </a:r>
            <a:r>
              <a:rPr kumimoji="0" lang="en-US" sz="2800" b="0" i="0" u="none" strike="noStrike" kern="0" cap="none" spc="0" normalizeH="0" baseline="0" noProof="0" dirty="0">
                <a:ln>
                  <a:noFill/>
                </a:ln>
                <a:solidFill>
                  <a:srgbClr val="FF0000"/>
                </a:solidFill>
                <a:effectLst/>
                <a:uLnTx/>
                <a:uFillTx/>
                <a:latin typeface="Helvetica"/>
                <a:cs typeface="Helvetica"/>
              </a:rPr>
              <a:t>tail</a:t>
            </a:r>
            <a:r>
              <a:rPr kumimoji="0" lang="en-US" sz="2800" b="0" i="0" u="none" strike="noStrike" kern="0" cap="none" spc="0" normalizeH="0" baseline="0" noProof="0" dirty="0">
                <a:ln>
                  <a:noFill/>
                </a:ln>
                <a:solidFill>
                  <a:srgbClr val="000000"/>
                </a:solidFill>
                <a:effectLst/>
                <a:uLnTx/>
                <a:uFillTx/>
                <a:latin typeface="Helvetica"/>
                <a:cs typeface="Helvetica"/>
              </a:rPr>
              <a:t> of the deque.  </a:t>
            </a:r>
            <a:r>
              <a:rPr kumimoji="0" lang="en-US" sz="2800" b="0" i="0" u="none" strike="noStrike" kern="0" cap="none" spc="0" normalizeH="0" baseline="0" noProof="0" dirty="0">
                <a:ln>
                  <a:noFill/>
                </a:ln>
                <a:solidFill>
                  <a:sysClr val="windowText" lastClr="000000"/>
                </a:solidFill>
                <a:effectLst/>
                <a:uLnTx/>
                <a:uFillTx/>
                <a:latin typeface="Helvetica"/>
                <a:cs typeface="Helvetica"/>
              </a:rPr>
              <a:t>There are two possible outcomes:</a:t>
            </a:r>
          </a:p>
          <a:p>
            <a:pPr marL="514350" marR="0" lvl="0" indent="-514350" defTabSz="914400" eaLnBrk="1" fontAlgn="auto" latinLnBrk="0" hangingPunct="1">
              <a:lnSpc>
                <a:spcPct val="100000"/>
              </a:lnSpc>
              <a:spcBef>
                <a:spcPts val="0"/>
              </a:spcBef>
              <a:spcAft>
                <a:spcPts val="0"/>
              </a:spcAft>
              <a:buSzTx/>
              <a:buFont typeface="+mj-lt"/>
              <a:buAutoNum type="arabicPeriod"/>
              <a:tabLst/>
              <a:defRPr/>
            </a:pPr>
            <a:r>
              <a:rPr kumimoji="0" lang="en-US" sz="2800" b="0" i="0" u="none" strike="noStrike" kern="0" cap="none" spc="0" normalizeH="0" baseline="0" noProof="0" dirty="0">
                <a:ln>
                  <a:noFill/>
                </a:ln>
                <a:solidFill>
                  <a:sysClr val="windowText" lastClr="000000"/>
                </a:solidFill>
                <a:effectLst/>
                <a:uLnTx/>
                <a:uFillTx/>
                <a:latin typeface="Helvetica"/>
                <a:cs typeface="Helvetica"/>
              </a:rPr>
              <a:t>If the pop </a:t>
            </a:r>
            <a:r>
              <a:rPr kumimoji="0" lang="en-US" sz="2800" b="0" i="0" u="none" strike="noStrike" kern="0" cap="none" spc="0" normalizeH="0" baseline="0" noProof="0" dirty="0">
                <a:ln>
                  <a:noFill/>
                </a:ln>
                <a:solidFill>
                  <a:srgbClr val="FF0000"/>
                </a:solidFill>
                <a:effectLst/>
                <a:uLnTx/>
                <a:uFillTx/>
                <a:latin typeface="Helvetica"/>
                <a:cs typeface="Helvetica"/>
              </a:rPr>
              <a:t>succeeds</a:t>
            </a:r>
            <a:r>
              <a:rPr kumimoji="0" lang="en-US" sz="2800" b="0" i="0" u="none" strike="noStrike" kern="0" cap="none" spc="0" normalizeH="0" baseline="0" noProof="0" dirty="0">
                <a:ln>
                  <a:noFill/>
                </a:ln>
                <a:solidFill>
                  <a:sysClr val="windowText" lastClr="000000"/>
                </a:solidFill>
                <a:effectLst/>
                <a:uLnTx/>
                <a:uFillTx/>
                <a:latin typeface="Helvetica"/>
                <a:cs typeface="Helvetica"/>
              </a:rPr>
              <a:t>, then the execution continues as normal.</a:t>
            </a:r>
          </a:p>
          <a:p>
            <a:pPr marL="514350" marR="0" lvl="0" indent="-514350" defTabSz="914400" eaLnBrk="1" fontAlgn="auto" latinLnBrk="0" hangingPunct="1">
              <a:lnSpc>
                <a:spcPct val="100000"/>
              </a:lnSpc>
              <a:spcBef>
                <a:spcPts val="0"/>
              </a:spcBef>
              <a:spcAft>
                <a:spcPts val="0"/>
              </a:spcAft>
              <a:buSzTx/>
              <a:buFont typeface="+mj-lt"/>
              <a:buAutoNum type="arabicPeriod"/>
              <a:tabLst/>
              <a:defRPr/>
            </a:pPr>
            <a:r>
              <a:rPr kumimoji="0" lang="en-US" sz="2800" b="0" i="0" u="none" strike="noStrike" kern="0" cap="none" spc="0" normalizeH="0" baseline="0" noProof="0" dirty="0">
                <a:ln>
                  <a:noFill/>
                </a:ln>
                <a:solidFill>
                  <a:sysClr val="windowText" lastClr="000000"/>
                </a:solidFill>
                <a:effectLst/>
                <a:uLnTx/>
                <a:uFillTx/>
                <a:latin typeface="Helvetica"/>
                <a:cs typeface="Helvetica"/>
              </a:rPr>
              <a:t>If the pop </a:t>
            </a:r>
            <a:r>
              <a:rPr kumimoji="0" lang="en-US" sz="2800" b="0" i="0" u="none" strike="noStrike" kern="0" cap="none" spc="0" normalizeH="0" baseline="0" noProof="0" dirty="0">
                <a:ln>
                  <a:noFill/>
                </a:ln>
                <a:solidFill>
                  <a:srgbClr val="FF0000"/>
                </a:solidFill>
                <a:effectLst/>
                <a:uLnTx/>
                <a:uFillTx/>
                <a:latin typeface="Helvetica"/>
                <a:cs typeface="Helvetica"/>
              </a:rPr>
              <a:t>fails</a:t>
            </a:r>
            <a:r>
              <a:rPr kumimoji="0" lang="en-US" sz="2800" b="0" i="0" u="none" strike="noStrike" kern="0" cap="none" spc="0" normalizeH="0" baseline="0" noProof="0" dirty="0">
                <a:ln>
                  <a:noFill/>
                </a:ln>
                <a:solidFill>
                  <a:sysClr val="windowText" lastClr="000000"/>
                </a:solidFill>
                <a:effectLst/>
                <a:uLnTx/>
                <a:uFillTx/>
                <a:latin typeface="Helvetica"/>
                <a:cs typeface="Helvetica"/>
              </a:rPr>
              <a:t>, then the worker is out of work to do,</a:t>
            </a:r>
            <a:r>
              <a:rPr kumimoji="0" lang="en-US" sz="2800" b="0" i="0" u="none" strike="noStrike" kern="0" cap="none" spc="0" normalizeH="0" noProof="0" dirty="0">
                <a:ln>
                  <a:noFill/>
                </a:ln>
                <a:solidFill>
                  <a:sysClr val="windowText" lastClr="000000"/>
                </a:solidFill>
                <a:effectLst/>
                <a:uLnTx/>
                <a:uFillTx/>
                <a:latin typeface="Helvetica"/>
                <a:cs typeface="Helvetica"/>
              </a:rPr>
              <a:t> and </a:t>
            </a:r>
            <a:r>
              <a:rPr kumimoji="0" lang="en-US" sz="2800" b="0" i="0" u="none" strike="noStrike" kern="0" cap="none" spc="0" normalizeH="0" baseline="0" noProof="0" dirty="0">
                <a:ln>
                  <a:noFill/>
                </a:ln>
                <a:solidFill>
                  <a:sysClr val="windowText" lastClr="000000"/>
                </a:solidFill>
                <a:effectLst/>
                <a:uLnTx/>
                <a:uFillTx/>
                <a:latin typeface="Helvetica"/>
                <a:cs typeface="Helvetica"/>
              </a:rPr>
              <a:t>it becomes a </a:t>
            </a:r>
            <a:r>
              <a:rPr kumimoji="0" lang="en-US" sz="2800" b="0" i="0" u="none" strike="noStrike" kern="0" cap="none" spc="0" normalizeH="0" baseline="0" noProof="0" dirty="0">
                <a:ln>
                  <a:noFill/>
                </a:ln>
                <a:solidFill>
                  <a:srgbClr val="FF0000"/>
                </a:solidFill>
                <a:effectLst/>
                <a:uLnTx/>
                <a:uFillTx/>
                <a:latin typeface="Helvetica"/>
                <a:cs typeface="Helvetica"/>
              </a:rPr>
              <a:t>thief </a:t>
            </a:r>
            <a:r>
              <a:rPr kumimoji="0" lang="en-US" sz="2800" b="0" i="0" u="none" strike="noStrike" kern="0" cap="none" spc="0" normalizeH="0" baseline="0" noProof="0" dirty="0">
                <a:ln>
                  <a:noFill/>
                </a:ln>
                <a:solidFill>
                  <a:sysClr val="windowText" lastClr="000000"/>
                </a:solidFill>
                <a:effectLst/>
                <a:uLnTx/>
                <a:uFillTx/>
                <a:latin typeface="Helvetica"/>
                <a:cs typeface="Helvetica"/>
              </a:rPr>
              <a:t>and tries to steal.</a:t>
            </a:r>
          </a:p>
        </p:txBody>
      </p:sp>
      <p:pic>
        <p:nvPicPr>
          <p:cNvPr id="10" name="Picture 5" descr="http://upload.wikimedia.org/wikipedia/commons/thumb/3/36/Two_red_dice_01.svg/671px-Two_red_dice_01.svg.png"/>
          <p:cNvPicPr>
            <a:picLocks noChangeAspect="1" noChangeArrowheads="1"/>
          </p:cNvPicPr>
          <p:nvPr/>
        </p:nvPicPr>
        <p:blipFill>
          <a:blip r:embed="rId2" cstate="print"/>
          <a:srcRect/>
          <a:stretch>
            <a:fillRect/>
          </a:stretch>
        </p:blipFill>
        <p:spPr bwMode="auto">
          <a:xfrm>
            <a:off x="7414475" y="4782326"/>
            <a:ext cx="1521519" cy="975042"/>
          </a:xfrm>
          <a:prstGeom prst="rect">
            <a:avLst/>
          </a:prstGeom>
          <a:noFill/>
          <a:effectLst>
            <a:outerShdw blurRad="76200" dir="18900000" sy="23000" kx="-1200000" algn="bl" rotWithShape="0">
              <a:prstClr val="black">
                <a:alpha val="20000"/>
              </a:prstClr>
            </a:outerShdw>
          </a:effectLst>
        </p:spPr>
      </p:pic>
      <p:sp>
        <p:nvSpPr>
          <p:cNvPr id="11" name="Rounded Rectangle 10"/>
          <p:cNvSpPr/>
          <p:nvPr/>
        </p:nvSpPr>
        <p:spPr>
          <a:xfrm>
            <a:off x="553994" y="4686612"/>
            <a:ext cx="3541005" cy="1143000"/>
          </a:xfrm>
          <a:prstGeom prst="roundRect">
            <a:avLst/>
          </a:prstGeom>
          <a:solidFill>
            <a:srgbClr val="FFFFEC"/>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ea typeface="+mn-ea"/>
                <a:cs typeface="Helvetica"/>
              </a:rPr>
              <a:t>Question: </a:t>
            </a:r>
            <a:r>
              <a:rPr kumimoji="0" lang="en-US" sz="2400" b="0" i="0" u="none" strike="noStrike" kern="0" cap="none" spc="0" normalizeH="0" baseline="0" noProof="0" dirty="0">
                <a:ln>
                  <a:noFill/>
                </a:ln>
                <a:solidFill>
                  <a:sysClr val="windowText" lastClr="000000"/>
                </a:solidFill>
                <a:effectLst/>
                <a:uLnTx/>
                <a:uFillTx/>
                <a:latin typeface="Helvetica"/>
                <a:ea typeface="+mn-ea"/>
                <a:cs typeface="Helvetica"/>
              </a:rPr>
              <a:t>Which case is more important to optimize?</a:t>
            </a:r>
          </a:p>
        </p:txBody>
      </p:sp>
      <p:sp>
        <p:nvSpPr>
          <p:cNvPr id="12" name="Rounded Rectangle 11"/>
          <p:cNvSpPr/>
          <p:nvPr/>
        </p:nvSpPr>
        <p:spPr>
          <a:xfrm>
            <a:off x="4502263" y="4686612"/>
            <a:ext cx="2636919" cy="651727"/>
          </a:xfrm>
          <a:prstGeom prst="roundRect">
            <a:avLst/>
          </a:prstGeom>
          <a:solidFill>
            <a:srgbClr val="FFFFEC"/>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31859C"/>
                </a:solidFill>
                <a:effectLst/>
                <a:uLnTx/>
                <a:uFillTx/>
                <a:latin typeface="Helvetica"/>
                <a:ea typeface="+mn-ea"/>
                <a:cs typeface="Helvetica"/>
              </a:rPr>
              <a:t>Answer: </a:t>
            </a:r>
            <a:r>
              <a:rPr kumimoji="0" lang="en-US" sz="2400" b="0" i="0" u="none" strike="noStrike" kern="0" cap="none" spc="0" normalizeH="0" baseline="0" noProof="0" dirty="0">
                <a:ln>
                  <a:noFill/>
                </a:ln>
                <a:solidFill>
                  <a:sysClr val="windowText" lastClr="000000"/>
                </a:solidFill>
                <a:effectLst/>
                <a:uLnTx/>
                <a:uFillTx/>
                <a:latin typeface="Helvetica"/>
                <a:ea typeface="+mn-ea"/>
                <a:cs typeface="Helvetica"/>
              </a:rPr>
              <a:t>Case 1.</a:t>
            </a:r>
          </a:p>
        </p:txBody>
      </p:sp>
    </p:spTree>
    <p:extLst>
      <p:ext uri="{BB962C8B-B14F-4D97-AF65-F5344CB8AC3E}">
        <p14:creationId xmlns:p14="http://schemas.microsoft.com/office/powerpoint/2010/main" val="332985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THE Protocol</a:t>
            </a:r>
          </a:p>
        </p:txBody>
      </p:sp>
      <p:sp>
        <p:nvSpPr>
          <p:cNvPr id="4" name="Slide Number Placeholder 3"/>
          <p:cNvSpPr>
            <a:spLocks noGrp="1"/>
          </p:cNvSpPr>
          <p:nvPr>
            <p:ph type="sldNum" sz="quarter" idx="12"/>
          </p:nvPr>
        </p:nvSpPr>
        <p:spPr/>
        <p:txBody>
          <a:bodyPr/>
          <a:lstStyle/>
          <a:p>
            <a:fld id="{B8C56D54-80CA-1040-8800-40C19FBCAC37}" type="slidenum">
              <a:rPr lang="en-US" smtClean="0"/>
              <a:t>132</a:t>
            </a:fld>
            <a:endParaRPr lang="en-US"/>
          </a:p>
        </p:txBody>
      </p:sp>
      <p:sp>
        <p:nvSpPr>
          <p:cNvPr id="17" name="Folded Corner 16"/>
          <p:cNvSpPr/>
          <p:nvPr/>
        </p:nvSpPr>
        <p:spPr>
          <a:xfrm>
            <a:off x="382920" y="1671855"/>
            <a:ext cx="3488620" cy="5078506"/>
          </a:xfrm>
          <a:prstGeom prst="foldedCorner">
            <a:avLst>
              <a:gd name="adj" fmla="val 16555"/>
            </a:avLst>
          </a:prstGeom>
          <a:solidFill>
            <a:srgbClr val="FFFF99"/>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void</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push</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lang="en-US" sz="2000" b="1" kern="0" dirty="0">
                <a:solidFill>
                  <a:srgbClr val="000000"/>
                </a:solidFill>
                <a:latin typeface="Consolas" charset="0"/>
                <a:ea typeface="Consolas" charset="0"/>
                <a:cs typeface="Consolas" charset="0"/>
              </a:rPr>
              <a:t> </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tail++;</a:t>
            </a:r>
            <a:r>
              <a:rPr lang="en-US" sz="2000" b="1" kern="0" dirty="0">
                <a:solidFill>
                  <a:srgbClr val="000000"/>
                </a:solidFill>
                <a:latin typeface="Consolas" charset="0"/>
                <a:ea typeface="Consolas" charset="0"/>
                <a:cs typeface="Consolas" charset="0"/>
              </a:rPr>
              <a:t> </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bool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pop</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return FAILURE;</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return</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SUCCESS;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p:txBody>
      </p:sp>
      <p:sp>
        <p:nvSpPr>
          <p:cNvPr id="18" name="TextBox 17"/>
          <p:cNvSpPr txBox="1"/>
          <p:nvPr/>
        </p:nvSpPr>
        <p:spPr>
          <a:xfrm>
            <a:off x="382920" y="1210190"/>
            <a:ext cx="317042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Worker</a:t>
            </a:r>
            <a:r>
              <a:rPr kumimoji="0" lang="en-US" sz="2400" b="1" i="0" u="none" strike="noStrike" kern="0" cap="none" spc="0" normalizeH="0" noProof="0" dirty="0">
                <a:ln>
                  <a:noFill/>
                </a:ln>
                <a:solidFill>
                  <a:schemeClr val="accent5">
                    <a:lumMod val="75000"/>
                  </a:schemeClr>
                </a:solidFill>
                <a:effectLst/>
                <a:uLnTx/>
                <a:uFillTx/>
                <a:latin typeface="Helvetica"/>
                <a:cs typeface="Helvetica"/>
              </a:rPr>
              <a:t> </a:t>
            </a: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protocol</a:t>
            </a:r>
          </a:p>
        </p:txBody>
      </p:sp>
      <p:sp>
        <p:nvSpPr>
          <p:cNvPr id="19" name="Folded Corner 18"/>
          <p:cNvSpPr/>
          <p:nvPr/>
        </p:nvSpPr>
        <p:spPr>
          <a:xfrm>
            <a:off x="4095661" y="3224406"/>
            <a:ext cx="3264408" cy="3505200"/>
          </a:xfrm>
          <a:prstGeom prst="foldedCorner">
            <a:avLst>
              <a:gd name="adj" fmla="val 16555"/>
            </a:avLst>
          </a:prstGeom>
          <a:solidFill>
            <a:srgbClr val="FFFF99"/>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bool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steal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head</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return FAILURE;</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unlock(L);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return</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SUCCESS;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p:txBody>
      </p:sp>
      <p:sp>
        <p:nvSpPr>
          <p:cNvPr id="20" name="TextBox 19"/>
          <p:cNvSpPr txBox="1"/>
          <p:nvPr/>
        </p:nvSpPr>
        <p:spPr>
          <a:xfrm>
            <a:off x="4095661" y="2762741"/>
            <a:ext cx="23622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Thief protocol</a:t>
            </a:r>
          </a:p>
        </p:txBody>
      </p:sp>
      <p:sp>
        <p:nvSpPr>
          <p:cNvPr id="29" name="Rounded Rectangle 28"/>
          <p:cNvSpPr/>
          <p:nvPr/>
        </p:nvSpPr>
        <p:spPr>
          <a:xfrm>
            <a:off x="4213413" y="1508967"/>
            <a:ext cx="3979118" cy="1238790"/>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a:cs typeface="Helvetica"/>
              </a:rPr>
              <a:t>The worker and the thief coordinate using </a:t>
            </a:r>
            <a:br>
              <a:rPr lang="en-US" sz="2400" dirty="0">
                <a:solidFill>
                  <a:schemeClr val="tx1"/>
                </a:solidFill>
                <a:latin typeface="Helvetica"/>
                <a:cs typeface="Helvetica"/>
              </a:rPr>
            </a:br>
            <a:r>
              <a:rPr lang="en-US" sz="2400" b="1" i="1" dirty="0">
                <a:solidFill>
                  <a:srgbClr val="660066"/>
                </a:solidFill>
                <a:latin typeface="Helvetica"/>
                <a:cs typeface="Helvetica"/>
              </a:rPr>
              <a:t>the THE protocol </a:t>
            </a:r>
          </a:p>
        </p:txBody>
      </p:sp>
    </p:spTree>
    <p:extLst>
      <p:ext uri="{BB962C8B-B14F-4D97-AF65-F5344CB8AC3E}">
        <p14:creationId xmlns:p14="http://schemas.microsoft.com/office/powerpoint/2010/main" val="132760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THE Protocol</a:t>
            </a:r>
          </a:p>
        </p:txBody>
      </p:sp>
      <p:sp>
        <p:nvSpPr>
          <p:cNvPr id="4" name="Slide Number Placeholder 3"/>
          <p:cNvSpPr>
            <a:spLocks noGrp="1"/>
          </p:cNvSpPr>
          <p:nvPr>
            <p:ph type="sldNum" sz="quarter" idx="12"/>
          </p:nvPr>
        </p:nvSpPr>
        <p:spPr/>
        <p:txBody>
          <a:bodyPr/>
          <a:lstStyle/>
          <a:p>
            <a:fld id="{B8C56D54-80CA-1040-8800-40C19FBCAC37}" type="slidenum">
              <a:rPr lang="en-US" smtClean="0"/>
              <a:t>133</a:t>
            </a:fld>
            <a:endParaRPr lang="en-US"/>
          </a:p>
        </p:txBody>
      </p:sp>
      <p:sp>
        <p:nvSpPr>
          <p:cNvPr id="17" name="Folded Corner 16"/>
          <p:cNvSpPr/>
          <p:nvPr/>
        </p:nvSpPr>
        <p:spPr>
          <a:xfrm>
            <a:off x="382920" y="1671855"/>
            <a:ext cx="3488620" cy="5078506"/>
          </a:xfrm>
          <a:prstGeom prst="foldedCorner">
            <a:avLst>
              <a:gd name="adj" fmla="val 16555"/>
            </a:avLst>
          </a:prstGeom>
          <a:solidFill>
            <a:srgbClr val="FFFF99"/>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void</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push</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lang="en-US" sz="2000" b="1" kern="0" dirty="0">
                <a:solidFill>
                  <a:srgbClr val="000000"/>
                </a:solidFill>
                <a:latin typeface="Consolas" charset="0"/>
                <a:ea typeface="Consolas" charset="0"/>
                <a:cs typeface="Consolas" charset="0"/>
              </a:rPr>
              <a:t> </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tail++;</a:t>
            </a:r>
            <a:r>
              <a:rPr lang="en-US" sz="2000" b="1" kern="0" dirty="0">
                <a:solidFill>
                  <a:srgbClr val="000000"/>
                </a:solidFill>
                <a:latin typeface="Consolas" charset="0"/>
                <a:ea typeface="Consolas" charset="0"/>
                <a:cs typeface="Consolas" charset="0"/>
              </a:rPr>
              <a:t> </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bool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pop</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return FAILURE;</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return</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SUCCESS;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p:txBody>
      </p:sp>
      <p:sp>
        <p:nvSpPr>
          <p:cNvPr id="18" name="TextBox 17"/>
          <p:cNvSpPr txBox="1"/>
          <p:nvPr/>
        </p:nvSpPr>
        <p:spPr>
          <a:xfrm>
            <a:off x="382920" y="1210190"/>
            <a:ext cx="317042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Worker</a:t>
            </a:r>
            <a:r>
              <a:rPr kumimoji="0" lang="en-US" sz="2400" b="1" i="0" u="none" strike="noStrike" kern="0" cap="none" spc="0" normalizeH="0" noProof="0" dirty="0">
                <a:ln>
                  <a:noFill/>
                </a:ln>
                <a:solidFill>
                  <a:schemeClr val="accent5">
                    <a:lumMod val="75000"/>
                  </a:schemeClr>
                </a:solidFill>
                <a:effectLst/>
                <a:uLnTx/>
                <a:uFillTx/>
                <a:latin typeface="Helvetica"/>
                <a:cs typeface="Helvetica"/>
              </a:rPr>
              <a:t> </a:t>
            </a: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protocol</a:t>
            </a:r>
          </a:p>
        </p:txBody>
      </p:sp>
      <p:sp>
        <p:nvSpPr>
          <p:cNvPr id="19" name="Folded Corner 18"/>
          <p:cNvSpPr/>
          <p:nvPr/>
        </p:nvSpPr>
        <p:spPr>
          <a:xfrm>
            <a:off x="4095661" y="3224406"/>
            <a:ext cx="3264408" cy="3505200"/>
          </a:xfrm>
          <a:prstGeom prst="foldedCorner">
            <a:avLst>
              <a:gd name="adj" fmla="val 16555"/>
            </a:avLst>
          </a:prstGeom>
          <a:solidFill>
            <a:srgbClr val="FFFF99"/>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bool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steal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head</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return FAILURE;</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unlock(L);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return</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SUCCESS;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p:txBody>
      </p:sp>
      <p:sp>
        <p:nvSpPr>
          <p:cNvPr id="20" name="TextBox 19"/>
          <p:cNvSpPr txBox="1"/>
          <p:nvPr/>
        </p:nvSpPr>
        <p:spPr>
          <a:xfrm>
            <a:off x="4095661" y="2762741"/>
            <a:ext cx="23622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Thief protocol</a:t>
            </a:r>
          </a:p>
        </p:txBody>
      </p:sp>
      <p:sp>
        <p:nvSpPr>
          <p:cNvPr id="29" name="Rounded Rectangle 28"/>
          <p:cNvSpPr/>
          <p:nvPr/>
        </p:nvSpPr>
        <p:spPr>
          <a:xfrm>
            <a:off x="4213412" y="1508967"/>
            <a:ext cx="4615705" cy="1238790"/>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Helvetica"/>
                <a:cs typeface="Helvetica"/>
              </a:rPr>
              <a:t>Observation I: </a:t>
            </a:r>
            <a:r>
              <a:rPr lang="en-US" sz="2400" dirty="0">
                <a:solidFill>
                  <a:schemeClr val="tx1"/>
                </a:solidFill>
                <a:latin typeface="Helvetica"/>
                <a:cs typeface="Helvetica"/>
              </a:rPr>
              <a:t>Synchronization is only necessary when the deque is almost empty.</a:t>
            </a:r>
          </a:p>
        </p:txBody>
      </p:sp>
    </p:spTree>
    <p:extLst>
      <p:ext uri="{BB962C8B-B14F-4D97-AF65-F5344CB8AC3E}">
        <p14:creationId xmlns:p14="http://schemas.microsoft.com/office/powerpoint/2010/main" val="7974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THE Protocol</a:t>
            </a:r>
          </a:p>
        </p:txBody>
      </p:sp>
      <p:sp>
        <p:nvSpPr>
          <p:cNvPr id="4" name="Slide Number Placeholder 3"/>
          <p:cNvSpPr>
            <a:spLocks noGrp="1"/>
          </p:cNvSpPr>
          <p:nvPr>
            <p:ph type="sldNum" sz="quarter" idx="12"/>
          </p:nvPr>
        </p:nvSpPr>
        <p:spPr/>
        <p:txBody>
          <a:bodyPr/>
          <a:lstStyle/>
          <a:p>
            <a:fld id="{B8C56D54-80CA-1040-8800-40C19FBCAC37}" type="slidenum">
              <a:rPr lang="en-US" smtClean="0"/>
              <a:t>134</a:t>
            </a:fld>
            <a:endParaRPr lang="en-US"/>
          </a:p>
        </p:txBody>
      </p:sp>
      <p:sp>
        <p:nvSpPr>
          <p:cNvPr id="17" name="Folded Corner 16"/>
          <p:cNvSpPr/>
          <p:nvPr/>
        </p:nvSpPr>
        <p:spPr>
          <a:xfrm>
            <a:off x="382920" y="1671855"/>
            <a:ext cx="3488620" cy="5078506"/>
          </a:xfrm>
          <a:prstGeom prst="foldedCorner">
            <a:avLst>
              <a:gd name="adj" fmla="val 16555"/>
            </a:avLst>
          </a:prstGeom>
          <a:solidFill>
            <a:srgbClr val="FFFF99"/>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void</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push</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lang="en-US" sz="2000" b="1" kern="0" dirty="0">
                <a:solidFill>
                  <a:srgbClr val="000000"/>
                </a:solidFill>
                <a:latin typeface="Consolas" charset="0"/>
                <a:ea typeface="Consolas" charset="0"/>
                <a:cs typeface="Consolas" charset="0"/>
              </a:rPr>
              <a:t> </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tail++;</a:t>
            </a:r>
            <a:r>
              <a:rPr lang="en-US" sz="2000" b="1" kern="0" dirty="0">
                <a:solidFill>
                  <a:srgbClr val="000000"/>
                </a:solidFill>
                <a:latin typeface="Consolas" charset="0"/>
                <a:ea typeface="Consolas" charset="0"/>
                <a:cs typeface="Consolas" charset="0"/>
              </a:rPr>
              <a:t> </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bool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pop</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return FAILURE;</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return</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SUCCESS;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p:txBody>
      </p:sp>
      <p:sp>
        <p:nvSpPr>
          <p:cNvPr id="18" name="TextBox 17"/>
          <p:cNvSpPr txBox="1"/>
          <p:nvPr/>
        </p:nvSpPr>
        <p:spPr>
          <a:xfrm>
            <a:off x="382920" y="1210190"/>
            <a:ext cx="317042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Worker</a:t>
            </a:r>
            <a:r>
              <a:rPr kumimoji="0" lang="en-US" sz="2400" b="1" i="0" u="none" strike="noStrike" kern="0" cap="none" spc="0" normalizeH="0" noProof="0" dirty="0">
                <a:ln>
                  <a:noFill/>
                </a:ln>
                <a:solidFill>
                  <a:schemeClr val="accent5">
                    <a:lumMod val="75000"/>
                  </a:schemeClr>
                </a:solidFill>
                <a:effectLst/>
                <a:uLnTx/>
                <a:uFillTx/>
                <a:latin typeface="Helvetica"/>
                <a:cs typeface="Helvetica"/>
              </a:rPr>
              <a:t> </a:t>
            </a: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protocol</a:t>
            </a:r>
          </a:p>
        </p:txBody>
      </p:sp>
      <p:sp>
        <p:nvSpPr>
          <p:cNvPr id="19" name="Folded Corner 18"/>
          <p:cNvSpPr/>
          <p:nvPr/>
        </p:nvSpPr>
        <p:spPr>
          <a:xfrm>
            <a:off x="4095661" y="3224406"/>
            <a:ext cx="3264408" cy="3505200"/>
          </a:xfrm>
          <a:prstGeom prst="foldedCorner">
            <a:avLst>
              <a:gd name="adj" fmla="val 16555"/>
            </a:avLst>
          </a:prstGeom>
          <a:solidFill>
            <a:srgbClr val="FFFF99"/>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bool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steal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head</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return FAILURE;</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unlock(L);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return</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SUCCESS;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p:txBody>
      </p:sp>
      <p:sp>
        <p:nvSpPr>
          <p:cNvPr id="20" name="TextBox 19"/>
          <p:cNvSpPr txBox="1"/>
          <p:nvPr/>
        </p:nvSpPr>
        <p:spPr>
          <a:xfrm>
            <a:off x="4095661" y="2762741"/>
            <a:ext cx="23622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Thief protocol</a:t>
            </a:r>
          </a:p>
        </p:txBody>
      </p:sp>
      <p:sp>
        <p:nvSpPr>
          <p:cNvPr id="29" name="Rounded Rectangle 28"/>
          <p:cNvSpPr/>
          <p:nvPr/>
        </p:nvSpPr>
        <p:spPr>
          <a:xfrm>
            <a:off x="4213412" y="1508967"/>
            <a:ext cx="4615705" cy="1238790"/>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Helvetica"/>
                <a:cs typeface="Helvetica"/>
              </a:rPr>
              <a:t>Observation II: </a:t>
            </a:r>
            <a:r>
              <a:rPr lang="en-US" sz="2400" dirty="0">
                <a:solidFill>
                  <a:schemeClr val="tx1"/>
                </a:solidFill>
                <a:latin typeface="Helvetica"/>
                <a:cs typeface="Helvetica"/>
              </a:rPr>
              <a:t>The pop operation is more likely to succeed than fail.</a:t>
            </a:r>
          </a:p>
        </p:txBody>
      </p:sp>
    </p:spTree>
    <p:extLst>
      <p:ext uri="{BB962C8B-B14F-4D97-AF65-F5344CB8AC3E}">
        <p14:creationId xmlns:p14="http://schemas.microsoft.com/office/powerpoint/2010/main" val="315694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THE Protocol</a:t>
            </a:r>
          </a:p>
        </p:txBody>
      </p:sp>
      <p:sp>
        <p:nvSpPr>
          <p:cNvPr id="4" name="Slide Number Placeholder 3"/>
          <p:cNvSpPr>
            <a:spLocks noGrp="1"/>
          </p:cNvSpPr>
          <p:nvPr>
            <p:ph type="sldNum" sz="quarter" idx="12"/>
          </p:nvPr>
        </p:nvSpPr>
        <p:spPr/>
        <p:txBody>
          <a:bodyPr/>
          <a:lstStyle/>
          <a:p>
            <a:fld id="{B8C56D54-80CA-1040-8800-40C19FBCAC37}" type="slidenum">
              <a:rPr lang="en-US" smtClean="0"/>
              <a:t>135</a:t>
            </a:fld>
            <a:endParaRPr lang="en-US"/>
          </a:p>
        </p:txBody>
      </p:sp>
      <p:sp>
        <p:nvSpPr>
          <p:cNvPr id="17" name="Folded Corner 16"/>
          <p:cNvSpPr/>
          <p:nvPr/>
        </p:nvSpPr>
        <p:spPr>
          <a:xfrm>
            <a:off x="382920" y="1671855"/>
            <a:ext cx="3488620" cy="5078506"/>
          </a:xfrm>
          <a:prstGeom prst="foldedCorner">
            <a:avLst>
              <a:gd name="adj" fmla="val 16555"/>
            </a:avLst>
          </a:prstGeom>
          <a:solidFill>
            <a:srgbClr val="FFFF99"/>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void</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push</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lang="en-US" sz="2000" b="1" kern="0" dirty="0">
                <a:solidFill>
                  <a:srgbClr val="000000"/>
                </a:solidFill>
                <a:latin typeface="Consolas" charset="0"/>
                <a:ea typeface="Consolas" charset="0"/>
                <a:cs typeface="Consolas" charset="0"/>
              </a:rPr>
              <a:t> </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tail++;</a:t>
            </a:r>
            <a:r>
              <a:rPr lang="en-US" sz="2000" b="1" kern="0" dirty="0">
                <a:solidFill>
                  <a:srgbClr val="000000"/>
                </a:solidFill>
                <a:latin typeface="Consolas" charset="0"/>
                <a:ea typeface="Consolas" charset="0"/>
                <a:cs typeface="Consolas" charset="0"/>
              </a:rPr>
              <a:t> </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bool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pop</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tail</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return FAILURE;</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return</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SUCCESS;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p:txBody>
      </p:sp>
      <p:sp>
        <p:nvSpPr>
          <p:cNvPr id="18" name="TextBox 17"/>
          <p:cNvSpPr txBox="1"/>
          <p:nvPr/>
        </p:nvSpPr>
        <p:spPr>
          <a:xfrm>
            <a:off x="382920" y="1210190"/>
            <a:ext cx="317042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Worker</a:t>
            </a:r>
            <a:r>
              <a:rPr kumimoji="0" lang="en-US" sz="2400" b="1" i="0" u="none" strike="noStrike" kern="0" cap="none" spc="0" normalizeH="0" noProof="0" dirty="0">
                <a:ln>
                  <a:noFill/>
                </a:ln>
                <a:solidFill>
                  <a:schemeClr val="accent5">
                    <a:lumMod val="75000"/>
                  </a:schemeClr>
                </a:solidFill>
                <a:effectLst/>
                <a:uLnTx/>
                <a:uFillTx/>
                <a:latin typeface="Helvetica"/>
                <a:cs typeface="Helvetica"/>
              </a:rPr>
              <a:t> </a:t>
            </a: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protocol</a:t>
            </a:r>
          </a:p>
        </p:txBody>
      </p:sp>
      <p:sp>
        <p:nvSpPr>
          <p:cNvPr id="19" name="Folded Corner 18"/>
          <p:cNvSpPr/>
          <p:nvPr/>
        </p:nvSpPr>
        <p:spPr>
          <a:xfrm>
            <a:off x="4095661" y="3224406"/>
            <a:ext cx="3264408" cy="3505200"/>
          </a:xfrm>
          <a:prstGeom prst="foldedCorner">
            <a:avLst>
              <a:gd name="adj" fmla="val 16555"/>
            </a:avLst>
          </a:prstGeom>
          <a:solidFill>
            <a:srgbClr val="FFFF99"/>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0066"/>
                </a:solidFill>
                <a:effectLst/>
                <a:uLnTx/>
                <a:uFillTx/>
                <a:latin typeface="Consolas" charset="0"/>
                <a:ea typeface="Consolas" charset="0"/>
                <a:cs typeface="Consolas" charset="0"/>
              </a:rPr>
              <a:t>bool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00FF"/>
                </a:solidFill>
                <a:effectLst/>
                <a:uLnTx/>
                <a:uFillTx/>
                <a:latin typeface="Consolas" charset="0"/>
                <a:ea typeface="Consolas" charset="0"/>
                <a:cs typeface="Consolas" charset="0"/>
              </a:rPr>
              <a:t>steal</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if</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(head &gt; tail) {</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head</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mr-IN" sz="2000" b="1" i="0" u="none" strike="noStrike" kern="0" cap="none" spc="0" normalizeH="0" baseline="0" noProof="0" dirty="0" err="1">
                <a:ln>
                  <a:noFill/>
                </a:ln>
                <a:solidFill>
                  <a:srgbClr val="000000"/>
                </a:solidFill>
                <a:effectLst/>
                <a:uLnTx/>
                <a:uFillTx/>
                <a:latin typeface="Consolas" charset="0"/>
                <a:ea typeface="Consolas" charset="0"/>
                <a:cs typeface="Consolas" charset="0"/>
              </a:rPr>
              <a:t>unlock</a:t>
            </a: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return FAILURE;</a:t>
            </a:r>
          </a:p>
          <a:p>
            <a:pPr marL="0" marR="0" lvl="0" indent="0" defTabSz="914400" eaLnBrk="1" fontAlgn="auto" latinLnBrk="0" hangingPunct="1">
              <a:lnSpc>
                <a:spcPct val="100000"/>
              </a:lnSpc>
              <a:spcBef>
                <a:spcPts val="0"/>
              </a:spcBef>
              <a:spcAft>
                <a:spcPts val="0"/>
              </a:spcAft>
              <a:buClrTx/>
              <a:buSzTx/>
              <a:buFontTx/>
              <a:buNone/>
              <a:tabLst/>
              <a:defRPr/>
            </a:pPr>
            <a:r>
              <a:rPr kumimoji="0" lang="mr-IN"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unlock(L);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a:t>
            </a:r>
            <a:r>
              <a:rPr kumimoji="0" lang="en-US" sz="2000" b="1" i="0" u="none" strike="noStrike" kern="0" cap="none" spc="0" normalizeH="0" baseline="0" noProof="0" dirty="0">
                <a:ln>
                  <a:noFill/>
                </a:ln>
                <a:solidFill>
                  <a:srgbClr val="008000"/>
                </a:solidFill>
                <a:effectLst/>
                <a:uLnTx/>
                <a:uFillTx/>
                <a:latin typeface="Consolas" charset="0"/>
                <a:ea typeface="Consolas" charset="0"/>
                <a:cs typeface="Consolas" charset="0"/>
              </a:rPr>
              <a:t>return</a:t>
            </a: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 SUCCESS;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onsolas" charset="0"/>
                <a:ea typeface="Consolas" charset="0"/>
                <a:cs typeface="Consolas" charset="0"/>
              </a:rPr>
              <a:t>}</a:t>
            </a:r>
          </a:p>
        </p:txBody>
      </p:sp>
      <p:sp>
        <p:nvSpPr>
          <p:cNvPr id="20" name="TextBox 19"/>
          <p:cNvSpPr txBox="1"/>
          <p:nvPr/>
        </p:nvSpPr>
        <p:spPr>
          <a:xfrm>
            <a:off x="4095661" y="2762741"/>
            <a:ext cx="23622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5">
                    <a:lumMod val="75000"/>
                  </a:schemeClr>
                </a:solidFill>
                <a:effectLst/>
                <a:uLnTx/>
                <a:uFillTx/>
                <a:latin typeface="Helvetica"/>
                <a:cs typeface="Helvetica"/>
              </a:rPr>
              <a:t>Thief protocol</a:t>
            </a:r>
          </a:p>
        </p:txBody>
      </p:sp>
      <p:sp>
        <p:nvSpPr>
          <p:cNvPr id="29" name="Rounded Rectangle 28"/>
          <p:cNvSpPr/>
          <p:nvPr/>
        </p:nvSpPr>
        <p:spPr>
          <a:xfrm>
            <a:off x="4213412" y="1508967"/>
            <a:ext cx="3744339" cy="1238790"/>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75000"/>
                  </a:schemeClr>
                </a:solidFill>
                <a:latin typeface="Helvetica"/>
                <a:cs typeface="Helvetica"/>
              </a:rPr>
              <a:t>The Work-First Principle: </a:t>
            </a:r>
            <a:r>
              <a:rPr lang="en-US" sz="2400" dirty="0">
                <a:solidFill>
                  <a:schemeClr val="tx1"/>
                </a:solidFill>
                <a:latin typeface="Helvetica"/>
                <a:cs typeface="Helvetica"/>
              </a:rPr>
              <a:t>Optimize the operations of workers.</a:t>
            </a:r>
          </a:p>
        </p:txBody>
      </p:sp>
      <p:sp>
        <p:nvSpPr>
          <p:cNvPr id="9" name="Rectangle 8">
            <a:extLst>
              <a:ext uri="{FF2B5EF4-FFF2-40B4-BE49-F238E27FC236}">
                <a16:creationId xmlns:a16="http://schemas.microsoft.com/office/drawing/2014/main" id="{E5A1A9C1-49BD-334E-91F9-ADE545C779EB}"/>
              </a:ext>
            </a:extLst>
          </p:cNvPr>
          <p:cNvSpPr/>
          <p:nvPr/>
        </p:nvSpPr>
        <p:spPr>
          <a:xfrm>
            <a:off x="722269" y="2326717"/>
            <a:ext cx="1130808"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0" name="Rectangle 9">
            <a:extLst>
              <a:ext uri="{FF2B5EF4-FFF2-40B4-BE49-F238E27FC236}">
                <a16:creationId xmlns:a16="http://schemas.microsoft.com/office/drawing/2014/main" id="{3B6B3D06-9B12-C642-B130-647DD168A716}"/>
              </a:ext>
            </a:extLst>
          </p:cNvPr>
          <p:cNvSpPr/>
          <p:nvPr/>
        </p:nvSpPr>
        <p:spPr>
          <a:xfrm>
            <a:off x="728365" y="2649805"/>
            <a:ext cx="2877312" cy="3374111"/>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 name="AutoShape 7">
            <a:extLst>
              <a:ext uri="{FF2B5EF4-FFF2-40B4-BE49-F238E27FC236}">
                <a16:creationId xmlns:a16="http://schemas.microsoft.com/office/drawing/2014/main" id="{C7841C0B-A55B-B84F-B4A9-28F77D97EC29}"/>
              </a:ext>
            </a:extLst>
          </p:cNvPr>
          <p:cNvSpPr>
            <a:spLocks noChangeArrowheads="1"/>
          </p:cNvSpPr>
          <p:nvPr/>
        </p:nvSpPr>
        <p:spPr bwMode="auto">
          <a:xfrm>
            <a:off x="2306434" y="1462453"/>
            <a:ext cx="3578454" cy="921814"/>
          </a:xfrm>
          <a:prstGeom prst="wedgeRoundRectCallout">
            <a:avLst>
              <a:gd name="adj1" fmla="val -57265"/>
              <a:gd name="adj2" fmla="val 50869"/>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Workers pop the deque </a:t>
            </a:r>
            <a:r>
              <a:rPr lang="en-US" sz="2400" dirty="0">
                <a:solidFill>
                  <a:srgbClr val="FF0000"/>
                </a:solidFill>
                <a:latin typeface="Lucida Sans Unicode"/>
                <a:cs typeface="+mn-cs"/>
              </a:rPr>
              <a:t>optimistically</a:t>
            </a:r>
            <a:r>
              <a:rPr lang="en-US" sz="2400" dirty="0">
                <a:solidFill>
                  <a:prstClr val="black"/>
                </a:solidFill>
                <a:latin typeface="Lucida Sans Unicode"/>
                <a:cs typeface="+mn-cs"/>
              </a:rPr>
              <a:t>…</a:t>
            </a:r>
          </a:p>
        </p:txBody>
      </p:sp>
      <p:sp>
        <p:nvSpPr>
          <p:cNvPr id="12" name="AutoShape 7">
            <a:extLst>
              <a:ext uri="{FF2B5EF4-FFF2-40B4-BE49-F238E27FC236}">
                <a16:creationId xmlns:a16="http://schemas.microsoft.com/office/drawing/2014/main" id="{B8EA40DA-499D-7247-AFDF-A6985E2294ED}"/>
              </a:ext>
            </a:extLst>
          </p:cNvPr>
          <p:cNvSpPr>
            <a:spLocks noChangeArrowheads="1"/>
          </p:cNvSpPr>
          <p:nvPr/>
        </p:nvSpPr>
        <p:spPr bwMode="auto">
          <a:xfrm>
            <a:off x="2974130" y="5774899"/>
            <a:ext cx="5438486" cy="921814"/>
          </a:xfrm>
          <a:prstGeom prst="wedgeRoundRectCallout">
            <a:avLst>
              <a:gd name="adj1" fmla="val -37771"/>
              <a:gd name="adj2" fmla="val -101519"/>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…and only grab the deque’s lock if the deque appears to be empty.</a:t>
            </a:r>
          </a:p>
        </p:txBody>
      </p:sp>
      <p:sp>
        <p:nvSpPr>
          <p:cNvPr id="13" name="AutoShape 7">
            <a:extLst>
              <a:ext uri="{FF2B5EF4-FFF2-40B4-BE49-F238E27FC236}">
                <a16:creationId xmlns:a16="http://schemas.microsoft.com/office/drawing/2014/main" id="{73CC52DB-B032-F74D-BFC7-CE2CC634CBA4}"/>
              </a:ext>
            </a:extLst>
          </p:cNvPr>
          <p:cNvSpPr>
            <a:spLocks noChangeArrowheads="1"/>
          </p:cNvSpPr>
          <p:nvPr/>
        </p:nvSpPr>
        <p:spPr bwMode="auto">
          <a:xfrm>
            <a:off x="6332652" y="2829631"/>
            <a:ext cx="2599221" cy="921814"/>
          </a:xfrm>
          <a:prstGeom prst="wedgeRoundRectCallout">
            <a:avLst>
              <a:gd name="adj1" fmla="val -60324"/>
              <a:gd name="adj2" fmla="val 17804"/>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Thieves </a:t>
            </a:r>
            <a:r>
              <a:rPr lang="en-US" sz="2400" dirty="0">
                <a:solidFill>
                  <a:srgbClr val="FF0000"/>
                </a:solidFill>
                <a:latin typeface="Lucida Sans Unicode"/>
                <a:cs typeface="+mn-cs"/>
              </a:rPr>
              <a:t>always</a:t>
            </a:r>
            <a:r>
              <a:rPr lang="en-US" sz="2400" dirty="0">
                <a:solidFill>
                  <a:prstClr val="black"/>
                </a:solidFill>
                <a:latin typeface="Lucida Sans Unicode"/>
                <a:cs typeface="+mn-cs"/>
              </a:rPr>
              <a:t> grab the lock.</a:t>
            </a:r>
          </a:p>
        </p:txBody>
      </p:sp>
    </p:spTree>
    <p:extLst>
      <p:ext uri="{BB962C8B-B14F-4D97-AF65-F5344CB8AC3E}">
        <p14:creationId xmlns:p14="http://schemas.microsoft.com/office/powerpoint/2010/main" val="394632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10" grpId="0" animBg="1"/>
      <p:bldP spid="11" grpId="0" animBg="1"/>
      <p:bldP spid="12" grpId="0" animBg="1"/>
      <p:bldP spid="13"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Successful Steal</a:t>
            </a:r>
          </a:p>
        </p:txBody>
      </p:sp>
      <p:sp>
        <p:nvSpPr>
          <p:cNvPr id="30" name="TextBox 29"/>
          <p:cNvSpPr txBox="1"/>
          <p:nvPr/>
        </p:nvSpPr>
        <p:spPr>
          <a:xfrm>
            <a:off x="368850" y="1045501"/>
            <a:ext cx="8534400" cy="830997"/>
          </a:xfrm>
          <a:prstGeom prst="rect">
            <a:avLst/>
          </a:prstGeom>
          <a:noFill/>
        </p:spPr>
        <p:txBody>
          <a:bodyPr wrap="square" rtlCol="0">
            <a:spAutoFit/>
          </a:bodyPr>
          <a:lstStyle/>
          <a:p>
            <a:pPr>
              <a:buClr>
                <a:srgbClr val="669900"/>
              </a:buClr>
            </a:pPr>
            <a:r>
              <a:rPr lang="en-US" sz="2400" dirty="0">
                <a:solidFill>
                  <a:srgbClr val="FF0000"/>
                </a:solidFill>
                <a:latin typeface="Helvetica" pitchFamily="2" charset="0"/>
              </a:rPr>
              <a:t>Workers</a:t>
            </a:r>
            <a:r>
              <a:rPr lang="en-US" sz="2400" dirty="0">
                <a:latin typeface="Helvetica" pitchFamily="2" charset="0"/>
              </a:rPr>
              <a:t> operate on the </a:t>
            </a:r>
            <a:r>
              <a:rPr lang="en-US" sz="2400" dirty="0">
                <a:solidFill>
                  <a:srgbClr val="FF0000"/>
                </a:solidFill>
                <a:latin typeface="Helvetica" pitchFamily="2" charset="0"/>
              </a:rPr>
              <a:t>bottom</a:t>
            </a:r>
            <a:r>
              <a:rPr lang="en-US" sz="2400" dirty="0">
                <a:latin typeface="Helvetica" pitchFamily="2" charset="0"/>
              </a:rPr>
              <a:t> of the deque, while </a:t>
            </a:r>
            <a:r>
              <a:rPr lang="en-US" sz="2400" dirty="0">
                <a:solidFill>
                  <a:srgbClr val="FF0000"/>
                </a:solidFill>
                <a:latin typeface="Helvetica" pitchFamily="2" charset="0"/>
              </a:rPr>
              <a:t>thieves</a:t>
            </a:r>
            <a:r>
              <a:rPr lang="en-US" sz="2400" dirty="0">
                <a:latin typeface="Helvetica" pitchFamily="2" charset="0"/>
              </a:rPr>
              <a:t> try to steal work from the </a:t>
            </a:r>
            <a:r>
              <a:rPr lang="en-US" sz="2400" dirty="0">
                <a:solidFill>
                  <a:srgbClr val="FF0000"/>
                </a:solidFill>
                <a:latin typeface="Helvetica" pitchFamily="2" charset="0"/>
              </a:rPr>
              <a:t>top</a:t>
            </a:r>
            <a:r>
              <a:rPr lang="en-US" sz="2400" dirty="0">
                <a:latin typeface="Helvetica" pitchFamily="2" charset="0"/>
              </a:rPr>
              <a:t> of the deque.</a:t>
            </a:r>
          </a:p>
        </p:txBody>
      </p:sp>
      <p:sp>
        <p:nvSpPr>
          <p:cNvPr id="24" name="Rounded Rectangle 23">
            <a:extLst>
              <a:ext uri="{FF2B5EF4-FFF2-40B4-BE49-F238E27FC236}">
                <a16:creationId xmlns:a16="http://schemas.microsoft.com/office/drawing/2014/main" id="{B958B5EC-B37F-EE48-A9D9-72748D5D93E2}"/>
              </a:ext>
            </a:extLst>
          </p:cNvPr>
          <p:cNvSpPr/>
          <p:nvPr/>
        </p:nvSpPr>
        <p:spPr>
          <a:xfrm>
            <a:off x="381059" y="2839851"/>
            <a:ext cx="3484237" cy="26585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07CCECE-99B6-5F41-8CBA-307AC1AF2853}"/>
              </a:ext>
            </a:extLst>
          </p:cNvPr>
          <p:cNvSpPr/>
          <p:nvPr/>
        </p:nvSpPr>
        <p:spPr>
          <a:xfrm>
            <a:off x="3021261" y="3371099"/>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2" name="Rectangle 31">
            <a:extLst>
              <a:ext uri="{FF2B5EF4-FFF2-40B4-BE49-F238E27FC236}">
                <a16:creationId xmlns:a16="http://schemas.microsoft.com/office/drawing/2014/main" id="{571F5F33-B970-5147-8D8A-58B0501FB74E}"/>
              </a:ext>
            </a:extLst>
          </p:cNvPr>
          <p:cNvSpPr/>
          <p:nvPr/>
        </p:nvSpPr>
        <p:spPr>
          <a:xfrm>
            <a:off x="3021261" y="3739514"/>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3" name="Rectangle 32">
            <a:extLst>
              <a:ext uri="{FF2B5EF4-FFF2-40B4-BE49-F238E27FC236}">
                <a16:creationId xmlns:a16="http://schemas.microsoft.com/office/drawing/2014/main" id="{D3F25281-E356-724F-9B5D-53DAA0079603}"/>
              </a:ext>
            </a:extLst>
          </p:cNvPr>
          <p:cNvSpPr/>
          <p:nvPr/>
        </p:nvSpPr>
        <p:spPr>
          <a:xfrm>
            <a:off x="3021261" y="4107930"/>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4" name="TextBox 33">
            <a:extLst>
              <a:ext uri="{FF2B5EF4-FFF2-40B4-BE49-F238E27FC236}">
                <a16:creationId xmlns:a16="http://schemas.microsoft.com/office/drawing/2014/main" id="{DF2B99F6-79F9-714C-9115-941C67D7FE4B}"/>
              </a:ext>
            </a:extLst>
          </p:cNvPr>
          <p:cNvSpPr txBox="1"/>
          <p:nvPr/>
        </p:nvSpPr>
        <p:spPr>
          <a:xfrm>
            <a:off x="5863017" y="4387847"/>
            <a:ext cx="2085827" cy="461665"/>
          </a:xfrm>
          <a:prstGeom prst="rect">
            <a:avLst/>
          </a:prstGeom>
          <a:noFill/>
        </p:spPr>
        <p:txBody>
          <a:bodyPr wrap="none" rtlCol="0">
            <a:spAutoFit/>
          </a:bodyPr>
          <a:lstStyle/>
          <a:p>
            <a:pPr algn="ctr"/>
            <a:r>
              <a:rPr lang="en-US" sz="2400" b="1" dirty="0">
                <a:solidFill>
                  <a:schemeClr val="accent5">
                    <a:lumMod val="75000"/>
                  </a:schemeClr>
                </a:solidFill>
                <a:latin typeface="Helvetica" pitchFamily="2" charset="0"/>
              </a:rPr>
              <a:t>Cactus stack</a:t>
            </a:r>
          </a:p>
        </p:txBody>
      </p:sp>
      <p:sp>
        <p:nvSpPr>
          <p:cNvPr id="36" name="TextBox 35">
            <a:extLst>
              <a:ext uri="{FF2B5EF4-FFF2-40B4-BE49-F238E27FC236}">
                <a16:creationId xmlns:a16="http://schemas.microsoft.com/office/drawing/2014/main" id="{D2277699-20B8-F946-95BA-B69FD1AB50BF}"/>
              </a:ext>
            </a:extLst>
          </p:cNvPr>
          <p:cNvSpPr txBox="1"/>
          <p:nvPr/>
        </p:nvSpPr>
        <p:spPr>
          <a:xfrm>
            <a:off x="2640710" y="2909434"/>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cxnSp>
        <p:nvCxnSpPr>
          <p:cNvPr id="41" name="AutoShape 26">
            <a:extLst>
              <a:ext uri="{FF2B5EF4-FFF2-40B4-BE49-F238E27FC236}">
                <a16:creationId xmlns:a16="http://schemas.microsoft.com/office/drawing/2014/main" id="{0649A25B-13BC-2542-8D07-3EC9C408C87B}"/>
              </a:ext>
            </a:extLst>
          </p:cNvPr>
          <p:cNvCxnSpPr>
            <a:cxnSpLocks noChangeShapeType="1"/>
            <a:stCxn id="55" idx="0"/>
            <a:endCxn id="56" idx="0"/>
          </p:cNvCxnSpPr>
          <p:nvPr/>
        </p:nvCxnSpPr>
        <p:spPr bwMode="auto">
          <a:xfrm flipH="1">
            <a:off x="6105673" y="4849512"/>
            <a:ext cx="800258" cy="635048"/>
          </a:xfrm>
          <a:prstGeom prst="straightConnector1">
            <a:avLst/>
          </a:prstGeom>
          <a:noFill/>
          <a:ln w="38100">
            <a:solidFill>
              <a:schemeClr val="tx1"/>
            </a:solidFill>
            <a:round/>
            <a:headEnd/>
            <a:tailEnd type="stealth" w="med" len="med"/>
          </a:ln>
          <a:effectLst/>
        </p:spPr>
      </p:cxnSp>
      <p:cxnSp>
        <p:nvCxnSpPr>
          <p:cNvPr id="42" name="AutoShape 31">
            <a:extLst>
              <a:ext uri="{FF2B5EF4-FFF2-40B4-BE49-F238E27FC236}">
                <a16:creationId xmlns:a16="http://schemas.microsoft.com/office/drawing/2014/main" id="{B4A1867B-BBA0-1541-B50A-EA7D25E1A62D}"/>
              </a:ext>
            </a:extLst>
          </p:cNvPr>
          <p:cNvCxnSpPr>
            <a:cxnSpLocks noChangeShapeType="1"/>
            <a:stCxn id="55" idx="0"/>
            <a:endCxn id="57" idx="0"/>
          </p:cNvCxnSpPr>
          <p:nvPr/>
        </p:nvCxnSpPr>
        <p:spPr bwMode="auto">
          <a:xfrm>
            <a:off x="6905931" y="4849512"/>
            <a:ext cx="929751" cy="626197"/>
          </a:xfrm>
          <a:prstGeom prst="straightConnector1">
            <a:avLst/>
          </a:prstGeom>
          <a:noFill/>
          <a:ln w="38100">
            <a:solidFill>
              <a:schemeClr val="tx1"/>
            </a:solidFill>
            <a:round/>
            <a:headEnd/>
            <a:tailEnd type="stealth" w="med" len="med"/>
          </a:ln>
          <a:effectLst/>
        </p:spPr>
      </p:cxnSp>
      <p:cxnSp>
        <p:nvCxnSpPr>
          <p:cNvPr id="43" name="AutoShape 32">
            <a:extLst>
              <a:ext uri="{FF2B5EF4-FFF2-40B4-BE49-F238E27FC236}">
                <a16:creationId xmlns:a16="http://schemas.microsoft.com/office/drawing/2014/main" id="{BB80993A-A9AA-6348-8595-0268FCC24943}"/>
              </a:ext>
            </a:extLst>
          </p:cNvPr>
          <p:cNvCxnSpPr>
            <a:cxnSpLocks noChangeShapeType="1"/>
            <a:stCxn id="56" idx="0"/>
            <a:endCxn id="52" idx="0"/>
          </p:cNvCxnSpPr>
          <p:nvPr/>
        </p:nvCxnSpPr>
        <p:spPr bwMode="auto">
          <a:xfrm flipH="1">
            <a:off x="5534331" y="5484560"/>
            <a:ext cx="571342" cy="622497"/>
          </a:xfrm>
          <a:prstGeom prst="straightConnector1">
            <a:avLst/>
          </a:prstGeom>
          <a:noFill/>
          <a:ln w="38100">
            <a:solidFill>
              <a:schemeClr val="tx1"/>
            </a:solidFill>
            <a:round/>
            <a:headEnd/>
            <a:tailEnd type="stealth" w="med" len="med"/>
          </a:ln>
          <a:effectLst/>
        </p:spPr>
      </p:cxnSp>
      <p:sp>
        <p:nvSpPr>
          <p:cNvPr id="52" name="AutoShape 7">
            <a:extLst>
              <a:ext uri="{FF2B5EF4-FFF2-40B4-BE49-F238E27FC236}">
                <a16:creationId xmlns:a16="http://schemas.microsoft.com/office/drawing/2014/main" id="{6A55CFAA-AD9D-8E4B-BED4-C2D0121FDBAA}"/>
              </a:ext>
            </a:extLst>
          </p:cNvPr>
          <p:cNvSpPr>
            <a:spLocks noChangeArrowheads="1"/>
          </p:cNvSpPr>
          <p:nvPr/>
        </p:nvSpPr>
        <p:spPr bwMode="auto">
          <a:xfrm>
            <a:off x="4848531" y="610705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AutoShape 20">
            <a:extLst>
              <a:ext uri="{FF2B5EF4-FFF2-40B4-BE49-F238E27FC236}">
                <a16:creationId xmlns:a16="http://schemas.microsoft.com/office/drawing/2014/main" id="{EDE23F05-0461-C74D-9004-65D9552E73B2}"/>
              </a:ext>
            </a:extLst>
          </p:cNvPr>
          <p:cNvSpPr>
            <a:spLocks noChangeArrowheads="1"/>
          </p:cNvSpPr>
          <p:nvPr/>
        </p:nvSpPr>
        <p:spPr bwMode="auto">
          <a:xfrm>
            <a:off x="6220131" y="4849512"/>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AutoShape 24">
            <a:extLst>
              <a:ext uri="{FF2B5EF4-FFF2-40B4-BE49-F238E27FC236}">
                <a16:creationId xmlns:a16="http://schemas.microsoft.com/office/drawing/2014/main" id="{42296AA8-531D-904D-9F30-97A2230A4AD7}"/>
              </a:ext>
            </a:extLst>
          </p:cNvPr>
          <p:cNvSpPr>
            <a:spLocks noChangeArrowheads="1"/>
          </p:cNvSpPr>
          <p:nvPr/>
        </p:nvSpPr>
        <p:spPr bwMode="auto">
          <a:xfrm>
            <a:off x="5419873" y="5484560"/>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7" name="AutoShape 29">
            <a:extLst>
              <a:ext uri="{FF2B5EF4-FFF2-40B4-BE49-F238E27FC236}">
                <a16:creationId xmlns:a16="http://schemas.microsoft.com/office/drawing/2014/main" id="{CEB0B2E9-82F9-6E4D-B114-D636EC3C0488}"/>
              </a:ext>
            </a:extLst>
          </p:cNvPr>
          <p:cNvSpPr>
            <a:spLocks noChangeArrowheads="1"/>
          </p:cNvSpPr>
          <p:nvPr/>
        </p:nvSpPr>
        <p:spPr bwMode="auto">
          <a:xfrm>
            <a:off x="7149882" y="5475709"/>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Text Box 58">
            <a:extLst>
              <a:ext uri="{FF2B5EF4-FFF2-40B4-BE49-F238E27FC236}">
                <a16:creationId xmlns:a16="http://schemas.microsoft.com/office/drawing/2014/main" id="{4C03EF54-8AC6-B44D-95D3-0BB4B85C06C7}"/>
              </a:ext>
            </a:extLst>
          </p:cNvPr>
          <p:cNvSpPr txBox="1">
            <a:spLocks noChangeArrowheads="1"/>
          </p:cNvSpPr>
          <p:nvPr/>
        </p:nvSpPr>
        <p:spPr bwMode="auto">
          <a:xfrm>
            <a:off x="6220131" y="4849512"/>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59" name="Text Box 59">
            <a:extLst>
              <a:ext uri="{FF2B5EF4-FFF2-40B4-BE49-F238E27FC236}">
                <a16:creationId xmlns:a16="http://schemas.microsoft.com/office/drawing/2014/main" id="{9E359B9D-CD31-4F4E-AA38-86CCCF6D07E0}"/>
              </a:ext>
            </a:extLst>
          </p:cNvPr>
          <p:cNvSpPr txBox="1">
            <a:spLocks noChangeArrowheads="1"/>
          </p:cNvSpPr>
          <p:nvPr/>
        </p:nvSpPr>
        <p:spPr bwMode="auto">
          <a:xfrm>
            <a:off x="5419873" y="548456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60" name="Text Box 60">
            <a:extLst>
              <a:ext uri="{FF2B5EF4-FFF2-40B4-BE49-F238E27FC236}">
                <a16:creationId xmlns:a16="http://schemas.microsoft.com/office/drawing/2014/main" id="{B15C6DD5-0999-494C-BA56-F4652A44C485}"/>
              </a:ext>
            </a:extLst>
          </p:cNvPr>
          <p:cNvSpPr txBox="1">
            <a:spLocks noChangeArrowheads="1"/>
          </p:cNvSpPr>
          <p:nvPr/>
        </p:nvSpPr>
        <p:spPr bwMode="auto">
          <a:xfrm>
            <a:off x="4848531" y="6107057"/>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1" name="Text Box 61">
            <a:extLst>
              <a:ext uri="{FF2B5EF4-FFF2-40B4-BE49-F238E27FC236}">
                <a16:creationId xmlns:a16="http://schemas.microsoft.com/office/drawing/2014/main" id="{0CD00567-AF03-3F48-B281-01B5C97E2D7C}"/>
              </a:ext>
            </a:extLst>
          </p:cNvPr>
          <p:cNvSpPr txBox="1">
            <a:spLocks noChangeArrowheads="1"/>
          </p:cNvSpPr>
          <p:nvPr/>
        </p:nvSpPr>
        <p:spPr bwMode="auto">
          <a:xfrm>
            <a:off x="7149882" y="5475709"/>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4" name="Oval 2">
            <a:extLst>
              <a:ext uri="{FF2B5EF4-FFF2-40B4-BE49-F238E27FC236}">
                <a16:creationId xmlns:a16="http://schemas.microsoft.com/office/drawing/2014/main" id="{58933EC9-2314-EE4C-8053-309A1565EAA4}"/>
              </a:ext>
            </a:extLst>
          </p:cNvPr>
          <p:cNvSpPr>
            <a:spLocks noChangeAspect="1" noChangeArrowheads="1"/>
          </p:cNvSpPr>
          <p:nvPr/>
        </p:nvSpPr>
        <p:spPr bwMode="auto">
          <a:xfrm>
            <a:off x="583883" y="2909405"/>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5" name="Rectangle 64">
            <a:extLst>
              <a:ext uri="{FF2B5EF4-FFF2-40B4-BE49-F238E27FC236}">
                <a16:creationId xmlns:a16="http://schemas.microsoft.com/office/drawing/2014/main" id="{74B4322B-8054-F54D-8638-CD90955D6A09}"/>
              </a:ext>
            </a:extLst>
          </p:cNvPr>
          <p:cNvSpPr/>
          <p:nvPr/>
        </p:nvSpPr>
        <p:spPr>
          <a:xfrm>
            <a:off x="2183335" y="3368444"/>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6" name="Rectangle 65">
            <a:extLst>
              <a:ext uri="{FF2B5EF4-FFF2-40B4-BE49-F238E27FC236}">
                <a16:creationId xmlns:a16="http://schemas.microsoft.com/office/drawing/2014/main" id="{2476325D-4EBA-1549-BC0E-62BF4AE31CCF}"/>
              </a:ext>
            </a:extLst>
          </p:cNvPr>
          <p:cNvSpPr/>
          <p:nvPr/>
        </p:nvSpPr>
        <p:spPr>
          <a:xfrm>
            <a:off x="2183335" y="3878446"/>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8" name="TextBox 67">
            <a:extLst>
              <a:ext uri="{FF2B5EF4-FFF2-40B4-BE49-F238E27FC236}">
                <a16:creationId xmlns:a16="http://schemas.microsoft.com/office/drawing/2014/main" id="{1E381A7A-3162-AD46-B56E-CC8EC79C35BA}"/>
              </a:ext>
            </a:extLst>
          </p:cNvPr>
          <p:cNvSpPr txBox="1"/>
          <p:nvPr/>
        </p:nvSpPr>
        <p:spPr>
          <a:xfrm flipH="1">
            <a:off x="842152" y="3311957"/>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69" name="TextBox 68">
            <a:extLst>
              <a:ext uri="{FF2B5EF4-FFF2-40B4-BE49-F238E27FC236}">
                <a16:creationId xmlns:a16="http://schemas.microsoft.com/office/drawing/2014/main" id="{EC7F7867-A9B1-834E-A313-41BAFBA47F8F}"/>
              </a:ext>
            </a:extLst>
          </p:cNvPr>
          <p:cNvSpPr txBox="1"/>
          <p:nvPr/>
        </p:nvSpPr>
        <p:spPr>
          <a:xfrm flipH="1">
            <a:off x="842152" y="3828817"/>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sp>
        <p:nvSpPr>
          <p:cNvPr id="70" name="Rectangle 69">
            <a:extLst>
              <a:ext uri="{FF2B5EF4-FFF2-40B4-BE49-F238E27FC236}">
                <a16:creationId xmlns:a16="http://schemas.microsoft.com/office/drawing/2014/main" id="{76538123-7635-7C4E-BD55-FFFDBA127A78}"/>
              </a:ext>
            </a:extLst>
          </p:cNvPr>
          <p:cNvSpPr/>
          <p:nvPr/>
        </p:nvSpPr>
        <p:spPr>
          <a:xfrm>
            <a:off x="3021261" y="4473690"/>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cxnSp>
        <p:nvCxnSpPr>
          <p:cNvPr id="71" name="AutoShape 14">
            <a:extLst>
              <a:ext uri="{FF2B5EF4-FFF2-40B4-BE49-F238E27FC236}">
                <a16:creationId xmlns:a16="http://schemas.microsoft.com/office/drawing/2014/main" id="{E98AA454-7D0B-D64F-9903-E041FEE0AF00}"/>
              </a:ext>
            </a:extLst>
          </p:cNvPr>
          <p:cNvCxnSpPr>
            <a:cxnSpLocks noChangeShapeType="1"/>
            <a:endCxn id="31" idx="1"/>
          </p:cNvCxnSpPr>
          <p:nvPr/>
        </p:nvCxnSpPr>
        <p:spPr bwMode="auto">
          <a:xfrm>
            <a:off x="2411935" y="3551324"/>
            <a:ext cx="609326" cy="2655"/>
          </a:xfrm>
          <a:prstGeom prst="straightConnector1">
            <a:avLst/>
          </a:prstGeom>
          <a:noFill/>
          <a:ln w="38100">
            <a:solidFill>
              <a:schemeClr val="tx1"/>
            </a:solidFill>
            <a:round/>
            <a:headEnd type="oval"/>
            <a:tailEnd type="stealth" w="med" len="med"/>
          </a:ln>
          <a:effectLst/>
        </p:spPr>
      </p:cxnSp>
      <p:cxnSp>
        <p:nvCxnSpPr>
          <p:cNvPr id="74" name="AutoShape 14">
            <a:extLst>
              <a:ext uri="{FF2B5EF4-FFF2-40B4-BE49-F238E27FC236}">
                <a16:creationId xmlns:a16="http://schemas.microsoft.com/office/drawing/2014/main" id="{380963F2-A3A0-D241-A6CB-A2E9C0A1BA9E}"/>
              </a:ext>
            </a:extLst>
          </p:cNvPr>
          <p:cNvCxnSpPr>
            <a:cxnSpLocks noChangeShapeType="1"/>
            <a:endCxn id="33" idx="1"/>
          </p:cNvCxnSpPr>
          <p:nvPr/>
        </p:nvCxnSpPr>
        <p:spPr bwMode="auto">
          <a:xfrm>
            <a:off x="2391748" y="4051627"/>
            <a:ext cx="629513" cy="239183"/>
          </a:xfrm>
          <a:prstGeom prst="straightConnector1">
            <a:avLst/>
          </a:prstGeom>
          <a:noFill/>
          <a:ln w="38100">
            <a:solidFill>
              <a:schemeClr val="tx1"/>
            </a:solidFill>
            <a:round/>
            <a:headEnd type="oval"/>
            <a:tailEnd type="stealth" w="med" len="med"/>
          </a:ln>
          <a:effectLst/>
        </p:spPr>
      </p:cxnSp>
      <p:cxnSp>
        <p:nvCxnSpPr>
          <p:cNvPr id="75" name="AutoShape 14">
            <a:extLst>
              <a:ext uri="{FF2B5EF4-FFF2-40B4-BE49-F238E27FC236}">
                <a16:creationId xmlns:a16="http://schemas.microsoft.com/office/drawing/2014/main" id="{5F5C4496-2F56-714A-B7C2-7CA99D41A1FC}"/>
              </a:ext>
            </a:extLst>
          </p:cNvPr>
          <p:cNvCxnSpPr>
            <a:cxnSpLocks noChangeShapeType="1"/>
            <a:endCxn id="58" idx="1"/>
          </p:cNvCxnSpPr>
          <p:nvPr/>
        </p:nvCxnSpPr>
        <p:spPr bwMode="auto">
          <a:xfrm>
            <a:off x="3250568" y="3556374"/>
            <a:ext cx="2969563" cy="1500887"/>
          </a:xfrm>
          <a:prstGeom prst="straightConnector1">
            <a:avLst/>
          </a:prstGeom>
          <a:noFill/>
          <a:ln w="38100">
            <a:solidFill>
              <a:schemeClr val="tx1"/>
            </a:solidFill>
            <a:round/>
            <a:headEnd type="oval"/>
            <a:tailEnd type="triangle" w="med" len="med"/>
          </a:ln>
          <a:effectLst/>
        </p:spPr>
      </p:cxnSp>
      <p:cxnSp>
        <p:nvCxnSpPr>
          <p:cNvPr id="76" name="AutoShape 14">
            <a:extLst>
              <a:ext uri="{FF2B5EF4-FFF2-40B4-BE49-F238E27FC236}">
                <a16:creationId xmlns:a16="http://schemas.microsoft.com/office/drawing/2014/main" id="{EED1F30F-733D-9949-86D9-03A08E26DE6E}"/>
              </a:ext>
            </a:extLst>
          </p:cNvPr>
          <p:cNvCxnSpPr>
            <a:cxnSpLocks noChangeShapeType="1"/>
            <a:endCxn id="59" idx="1"/>
          </p:cNvCxnSpPr>
          <p:nvPr/>
        </p:nvCxnSpPr>
        <p:spPr bwMode="auto">
          <a:xfrm>
            <a:off x="3250187" y="3943858"/>
            <a:ext cx="2169686" cy="1748451"/>
          </a:xfrm>
          <a:prstGeom prst="straightConnector1">
            <a:avLst/>
          </a:prstGeom>
          <a:noFill/>
          <a:ln w="38100">
            <a:solidFill>
              <a:schemeClr val="tx1"/>
            </a:solidFill>
            <a:round/>
            <a:headEnd type="oval"/>
            <a:tailEnd type="triangle" w="med" len="med"/>
          </a:ln>
          <a:effectLst/>
        </p:spPr>
      </p:cxnSp>
      <p:sp>
        <p:nvSpPr>
          <p:cNvPr id="89" name="TextBox 88">
            <a:extLst>
              <a:ext uri="{FF2B5EF4-FFF2-40B4-BE49-F238E27FC236}">
                <a16:creationId xmlns:a16="http://schemas.microsoft.com/office/drawing/2014/main" id="{6128A0D1-6B73-8F46-BD9D-2C0D334A41FE}"/>
              </a:ext>
            </a:extLst>
          </p:cNvPr>
          <p:cNvSpPr txBox="1"/>
          <p:nvPr/>
        </p:nvSpPr>
        <p:spPr>
          <a:xfrm>
            <a:off x="1454835" y="2378187"/>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Worker</a:t>
            </a:r>
          </a:p>
        </p:txBody>
      </p:sp>
      <p:cxnSp>
        <p:nvCxnSpPr>
          <p:cNvPr id="90" name="Straight Connector 89">
            <a:extLst>
              <a:ext uri="{FF2B5EF4-FFF2-40B4-BE49-F238E27FC236}">
                <a16:creationId xmlns:a16="http://schemas.microsoft.com/office/drawing/2014/main" id="{A165620C-59F7-A448-BFD7-F3C9E8114892}"/>
              </a:ext>
            </a:extLst>
          </p:cNvPr>
          <p:cNvCxnSpPr>
            <a:cxnSpLocks/>
          </p:cNvCxnSpPr>
          <p:nvPr/>
        </p:nvCxnSpPr>
        <p:spPr>
          <a:xfrm flipH="1">
            <a:off x="3029433" y="4115006"/>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41D8AC3-6BA4-6E4F-9D70-BB029249CF05}"/>
              </a:ext>
            </a:extLst>
          </p:cNvPr>
          <p:cNvSpPr/>
          <p:nvPr/>
        </p:nvSpPr>
        <p:spPr>
          <a:xfrm>
            <a:off x="3031814" y="5009868"/>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47" name="TextBox 46">
            <a:extLst>
              <a:ext uri="{FF2B5EF4-FFF2-40B4-BE49-F238E27FC236}">
                <a16:creationId xmlns:a16="http://schemas.microsoft.com/office/drawing/2014/main" id="{112A0E2B-C600-A84E-9A75-410519FEE65C}"/>
              </a:ext>
            </a:extLst>
          </p:cNvPr>
          <p:cNvSpPr txBox="1"/>
          <p:nvPr/>
        </p:nvSpPr>
        <p:spPr>
          <a:xfrm flipH="1">
            <a:off x="1454835" y="4959682"/>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cxnSp>
        <p:nvCxnSpPr>
          <p:cNvPr id="48" name="AutoShape 14">
            <a:extLst>
              <a:ext uri="{FF2B5EF4-FFF2-40B4-BE49-F238E27FC236}">
                <a16:creationId xmlns:a16="http://schemas.microsoft.com/office/drawing/2014/main" id="{909A07C1-C3D7-7E47-9C90-80E2973033A0}"/>
              </a:ext>
            </a:extLst>
          </p:cNvPr>
          <p:cNvCxnSpPr>
            <a:cxnSpLocks noChangeShapeType="1"/>
            <a:endCxn id="60" idx="1"/>
          </p:cNvCxnSpPr>
          <p:nvPr/>
        </p:nvCxnSpPr>
        <p:spPr bwMode="auto">
          <a:xfrm>
            <a:off x="3261577" y="5198134"/>
            <a:ext cx="1586954" cy="1116672"/>
          </a:xfrm>
          <a:prstGeom prst="straightConnector1">
            <a:avLst/>
          </a:prstGeom>
          <a:noFill/>
          <a:ln w="38100">
            <a:solidFill>
              <a:schemeClr val="tx1"/>
            </a:solidFill>
            <a:round/>
            <a:headEnd type="oval"/>
            <a:tailEnd type="stealth" w="med" len="med"/>
          </a:ln>
          <a:effectLst/>
        </p:spPr>
      </p:cxnSp>
      <p:sp>
        <p:nvSpPr>
          <p:cNvPr id="49" name="Rounded Rectangle 48">
            <a:extLst>
              <a:ext uri="{FF2B5EF4-FFF2-40B4-BE49-F238E27FC236}">
                <a16:creationId xmlns:a16="http://schemas.microsoft.com/office/drawing/2014/main" id="{799B16F2-7F6D-6C4D-900D-28C8C1320E68}"/>
              </a:ext>
            </a:extLst>
          </p:cNvPr>
          <p:cNvSpPr/>
          <p:nvPr/>
        </p:nvSpPr>
        <p:spPr>
          <a:xfrm>
            <a:off x="5146355" y="2138065"/>
            <a:ext cx="3484237" cy="2072232"/>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6921015-015A-A44D-8DC4-EA79A6613845}"/>
              </a:ext>
            </a:extLst>
          </p:cNvPr>
          <p:cNvSpPr/>
          <p:nvPr/>
        </p:nvSpPr>
        <p:spPr>
          <a:xfrm>
            <a:off x="7786557" y="2669312"/>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51" name="Rectangle 50">
            <a:extLst>
              <a:ext uri="{FF2B5EF4-FFF2-40B4-BE49-F238E27FC236}">
                <a16:creationId xmlns:a16="http://schemas.microsoft.com/office/drawing/2014/main" id="{A0106CA8-7BA2-A243-8BD9-2613FF44B2B2}"/>
              </a:ext>
            </a:extLst>
          </p:cNvPr>
          <p:cNvSpPr/>
          <p:nvPr/>
        </p:nvSpPr>
        <p:spPr>
          <a:xfrm>
            <a:off x="7786557" y="303772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54" name="TextBox 53">
            <a:extLst>
              <a:ext uri="{FF2B5EF4-FFF2-40B4-BE49-F238E27FC236}">
                <a16:creationId xmlns:a16="http://schemas.microsoft.com/office/drawing/2014/main" id="{CCEE7E9D-300D-CD48-9551-2C766F5D7A77}"/>
              </a:ext>
            </a:extLst>
          </p:cNvPr>
          <p:cNvSpPr txBox="1"/>
          <p:nvPr/>
        </p:nvSpPr>
        <p:spPr>
          <a:xfrm>
            <a:off x="7406006" y="2207647"/>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sp>
        <p:nvSpPr>
          <p:cNvPr id="63" name="Oval 2">
            <a:extLst>
              <a:ext uri="{FF2B5EF4-FFF2-40B4-BE49-F238E27FC236}">
                <a16:creationId xmlns:a16="http://schemas.microsoft.com/office/drawing/2014/main" id="{21E2A883-2862-2546-956E-915AC647C50D}"/>
              </a:ext>
            </a:extLst>
          </p:cNvPr>
          <p:cNvSpPr>
            <a:spLocks noChangeAspect="1" noChangeArrowheads="1"/>
          </p:cNvSpPr>
          <p:nvPr/>
        </p:nvSpPr>
        <p:spPr bwMode="auto">
          <a:xfrm>
            <a:off x="5349179" y="220761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67" name="Rectangle 66">
            <a:extLst>
              <a:ext uri="{FF2B5EF4-FFF2-40B4-BE49-F238E27FC236}">
                <a16:creationId xmlns:a16="http://schemas.microsoft.com/office/drawing/2014/main" id="{70C71245-9BD8-4142-9525-D1BE33EF3D3B}"/>
              </a:ext>
            </a:extLst>
          </p:cNvPr>
          <p:cNvSpPr/>
          <p:nvPr/>
        </p:nvSpPr>
        <p:spPr>
          <a:xfrm>
            <a:off x="6948631" y="2666657"/>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72" name="Rectangle 71">
            <a:extLst>
              <a:ext uri="{FF2B5EF4-FFF2-40B4-BE49-F238E27FC236}">
                <a16:creationId xmlns:a16="http://schemas.microsoft.com/office/drawing/2014/main" id="{B2A6F3CC-0852-7646-835E-05F9D901BDF7}"/>
              </a:ext>
            </a:extLst>
          </p:cNvPr>
          <p:cNvSpPr/>
          <p:nvPr/>
        </p:nvSpPr>
        <p:spPr>
          <a:xfrm>
            <a:off x="6948631" y="3176659"/>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73" name="TextBox 72">
            <a:extLst>
              <a:ext uri="{FF2B5EF4-FFF2-40B4-BE49-F238E27FC236}">
                <a16:creationId xmlns:a16="http://schemas.microsoft.com/office/drawing/2014/main" id="{CEF00EC1-1C14-5A41-A8BE-EA654EE92F96}"/>
              </a:ext>
            </a:extLst>
          </p:cNvPr>
          <p:cNvSpPr txBox="1"/>
          <p:nvPr/>
        </p:nvSpPr>
        <p:spPr>
          <a:xfrm flipH="1">
            <a:off x="5607448" y="2610170"/>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77" name="TextBox 76">
            <a:extLst>
              <a:ext uri="{FF2B5EF4-FFF2-40B4-BE49-F238E27FC236}">
                <a16:creationId xmlns:a16="http://schemas.microsoft.com/office/drawing/2014/main" id="{C102A3AC-986A-6341-9CDC-664096F614E7}"/>
              </a:ext>
            </a:extLst>
          </p:cNvPr>
          <p:cNvSpPr txBox="1"/>
          <p:nvPr/>
        </p:nvSpPr>
        <p:spPr>
          <a:xfrm flipH="1">
            <a:off x="5607448" y="3127030"/>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cxnSp>
        <p:nvCxnSpPr>
          <p:cNvPr id="79" name="AutoShape 14">
            <a:extLst>
              <a:ext uri="{FF2B5EF4-FFF2-40B4-BE49-F238E27FC236}">
                <a16:creationId xmlns:a16="http://schemas.microsoft.com/office/drawing/2014/main" id="{833EE1B7-5C7B-304C-BB4D-76C1263FB8CA}"/>
              </a:ext>
            </a:extLst>
          </p:cNvPr>
          <p:cNvCxnSpPr>
            <a:cxnSpLocks noChangeShapeType="1"/>
            <a:endCxn id="50" idx="1"/>
          </p:cNvCxnSpPr>
          <p:nvPr/>
        </p:nvCxnSpPr>
        <p:spPr bwMode="auto">
          <a:xfrm>
            <a:off x="7177231" y="2849537"/>
            <a:ext cx="609326" cy="2655"/>
          </a:xfrm>
          <a:prstGeom prst="straightConnector1">
            <a:avLst/>
          </a:prstGeom>
          <a:noFill/>
          <a:ln w="38100">
            <a:solidFill>
              <a:schemeClr val="tx1"/>
            </a:solidFill>
            <a:round/>
            <a:headEnd type="oval"/>
            <a:tailEnd type="stealth" w="med" len="med"/>
          </a:ln>
          <a:effectLst/>
        </p:spPr>
      </p:cxnSp>
      <p:cxnSp>
        <p:nvCxnSpPr>
          <p:cNvPr id="80" name="AutoShape 14">
            <a:extLst>
              <a:ext uri="{FF2B5EF4-FFF2-40B4-BE49-F238E27FC236}">
                <a16:creationId xmlns:a16="http://schemas.microsoft.com/office/drawing/2014/main" id="{91E4BB55-1C57-D644-AAEC-5FD569FD76D0}"/>
              </a:ext>
            </a:extLst>
          </p:cNvPr>
          <p:cNvCxnSpPr>
            <a:cxnSpLocks noChangeShapeType="1"/>
            <a:endCxn id="50" idx="1"/>
          </p:cNvCxnSpPr>
          <p:nvPr/>
        </p:nvCxnSpPr>
        <p:spPr bwMode="auto">
          <a:xfrm flipV="1">
            <a:off x="7157044" y="2852192"/>
            <a:ext cx="629513" cy="497648"/>
          </a:xfrm>
          <a:prstGeom prst="straightConnector1">
            <a:avLst/>
          </a:prstGeom>
          <a:noFill/>
          <a:ln w="38100">
            <a:solidFill>
              <a:schemeClr val="tx1"/>
            </a:solidFill>
            <a:round/>
            <a:headEnd type="oval"/>
            <a:tailEnd type="stealth" w="med" len="med"/>
          </a:ln>
          <a:effectLst/>
        </p:spPr>
      </p:cxnSp>
      <p:sp>
        <p:nvSpPr>
          <p:cNvPr id="81" name="TextBox 80">
            <a:extLst>
              <a:ext uri="{FF2B5EF4-FFF2-40B4-BE49-F238E27FC236}">
                <a16:creationId xmlns:a16="http://schemas.microsoft.com/office/drawing/2014/main" id="{09245888-10D7-F441-A288-51C14FC872DD}"/>
              </a:ext>
            </a:extLst>
          </p:cNvPr>
          <p:cNvSpPr txBox="1"/>
          <p:nvPr/>
        </p:nvSpPr>
        <p:spPr>
          <a:xfrm>
            <a:off x="6220131" y="1676400"/>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Thief</a:t>
            </a:r>
          </a:p>
        </p:txBody>
      </p:sp>
      <p:cxnSp>
        <p:nvCxnSpPr>
          <p:cNvPr id="82" name="Straight Connector 81">
            <a:extLst>
              <a:ext uri="{FF2B5EF4-FFF2-40B4-BE49-F238E27FC236}">
                <a16:creationId xmlns:a16="http://schemas.microsoft.com/office/drawing/2014/main" id="{CB8FD3C2-B347-5247-9C48-F0EEFBAA8402}"/>
              </a:ext>
            </a:extLst>
          </p:cNvPr>
          <p:cNvCxnSpPr>
            <a:cxnSpLocks/>
          </p:cNvCxnSpPr>
          <p:nvPr/>
        </p:nvCxnSpPr>
        <p:spPr>
          <a:xfrm flipH="1">
            <a:off x="7794729" y="2666084"/>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FF41AE63-A551-9243-BE69-1F5677FC5E68}"/>
              </a:ext>
            </a:extLst>
          </p:cNvPr>
          <p:cNvSpPr/>
          <p:nvPr/>
        </p:nvSpPr>
        <p:spPr>
          <a:xfrm>
            <a:off x="7797110" y="3719779"/>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84" name="TextBox 83">
            <a:extLst>
              <a:ext uri="{FF2B5EF4-FFF2-40B4-BE49-F238E27FC236}">
                <a16:creationId xmlns:a16="http://schemas.microsoft.com/office/drawing/2014/main" id="{A6D319AC-065E-064D-81D1-C6435E826928}"/>
              </a:ext>
            </a:extLst>
          </p:cNvPr>
          <p:cNvSpPr txBox="1"/>
          <p:nvPr/>
        </p:nvSpPr>
        <p:spPr>
          <a:xfrm flipH="1">
            <a:off x="6220131" y="3669593"/>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sp>
        <p:nvSpPr>
          <p:cNvPr id="10" name="Bent Arrow 9">
            <a:extLst>
              <a:ext uri="{FF2B5EF4-FFF2-40B4-BE49-F238E27FC236}">
                <a16:creationId xmlns:a16="http://schemas.microsoft.com/office/drawing/2014/main" id="{8C523AAA-9195-1543-BBC4-5F9219FE98C7}"/>
              </a:ext>
            </a:extLst>
          </p:cNvPr>
          <p:cNvSpPr/>
          <p:nvPr/>
        </p:nvSpPr>
        <p:spPr>
          <a:xfrm rot="16200000" flipH="1">
            <a:off x="3274824" y="1286700"/>
            <a:ext cx="982867" cy="3165842"/>
          </a:xfrm>
          <a:prstGeom prst="bentArrow">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7" name="AutoShape 14">
            <a:extLst>
              <a:ext uri="{FF2B5EF4-FFF2-40B4-BE49-F238E27FC236}">
                <a16:creationId xmlns:a16="http://schemas.microsoft.com/office/drawing/2014/main" id="{5EA13EED-D8BF-D740-9CE0-57E80FE4E22D}"/>
              </a:ext>
            </a:extLst>
          </p:cNvPr>
          <p:cNvCxnSpPr>
            <a:cxnSpLocks noChangeShapeType="1"/>
            <a:endCxn id="32" idx="1"/>
          </p:cNvCxnSpPr>
          <p:nvPr/>
        </p:nvCxnSpPr>
        <p:spPr bwMode="auto">
          <a:xfrm>
            <a:off x="2411935" y="3551324"/>
            <a:ext cx="609326" cy="371070"/>
          </a:xfrm>
          <a:prstGeom prst="straightConnector1">
            <a:avLst/>
          </a:prstGeom>
          <a:noFill/>
          <a:ln w="38100">
            <a:solidFill>
              <a:schemeClr val="tx1"/>
            </a:solidFill>
            <a:round/>
            <a:headEnd type="oval"/>
            <a:tailEnd type="stealth" w="med" len="med"/>
          </a:ln>
          <a:effectLst/>
        </p:spPr>
      </p:cxnSp>
      <p:cxnSp>
        <p:nvCxnSpPr>
          <p:cNvPr id="15" name="Curved Connector 14">
            <a:extLst>
              <a:ext uri="{FF2B5EF4-FFF2-40B4-BE49-F238E27FC236}">
                <a16:creationId xmlns:a16="http://schemas.microsoft.com/office/drawing/2014/main" id="{767D2BDE-B90B-E44E-97BF-EBF5860A77F8}"/>
              </a:ext>
            </a:extLst>
          </p:cNvPr>
          <p:cNvCxnSpPr>
            <a:cxnSpLocks/>
            <a:endCxn id="55" idx="3"/>
          </p:cNvCxnSpPr>
          <p:nvPr/>
        </p:nvCxnSpPr>
        <p:spPr>
          <a:xfrm rot="5400000">
            <a:off x="7232608" y="4274303"/>
            <a:ext cx="1162932" cy="444686"/>
          </a:xfrm>
          <a:prstGeom prst="curvedConnector2">
            <a:avLst/>
          </a:prstGeom>
          <a:ln w="381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D9B0EE4-9372-164A-8082-D30D6A473FA9}"/>
              </a:ext>
            </a:extLst>
          </p:cNvPr>
          <p:cNvSpPr txBox="1"/>
          <p:nvPr/>
        </p:nvSpPr>
        <p:spPr>
          <a:xfrm>
            <a:off x="1465452" y="2927612"/>
            <a:ext cx="492443" cy="584775"/>
          </a:xfrm>
          <a:prstGeom prst="rect">
            <a:avLst/>
          </a:prstGeom>
          <a:noFill/>
        </p:spPr>
        <p:txBody>
          <a:bodyPr wrap="square" rtlCol="0">
            <a:spAutoFit/>
          </a:bodyPr>
          <a:lstStyle/>
          <a:p>
            <a:r>
              <a:rPr lang="en-US" sz="3200" dirty="0">
                <a:latin typeface="+mn-lt"/>
              </a:rPr>
              <a:t>🔒</a:t>
            </a:r>
          </a:p>
        </p:txBody>
      </p:sp>
      <p:sp>
        <p:nvSpPr>
          <p:cNvPr id="93" name="AutoShape 7">
            <a:extLst>
              <a:ext uri="{FF2B5EF4-FFF2-40B4-BE49-F238E27FC236}">
                <a16:creationId xmlns:a16="http://schemas.microsoft.com/office/drawing/2014/main" id="{7D3CB83D-CD0D-6046-AEEF-090DCEF98AA0}"/>
              </a:ext>
            </a:extLst>
          </p:cNvPr>
          <p:cNvSpPr>
            <a:spLocks noChangeArrowheads="1"/>
          </p:cNvSpPr>
          <p:nvPr/>
        </p:nvSpPr>
        <p:spPr bwMode="auto">
          <a:xfrm>
            <a:off x="988278" y="4980323"/>
            <a:ext cx="4619170" cy="1330436"/>
          </a:xfrm>
          <a:prstGeom prst="wedgeRoundRectCallout">
            <a:avLst>
              <a:gd name="adj1" fmla="val 44263"/>
              <a:gd name="adj2" fmla="val -118134"/>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Need to set up the thief’s stack and processor state after a successful steal.</a:t>
            </a:r>
          </a:p>
        </p:txBody>
      </p:sp>
      <p:sp>
        <p:nvSpPr>
          <p:cNvPr id="3" name="Slide Number Placeholder 2">
            <a:extLst>
              <a:ext uri="{FF2B5EF4-FFF2-40B4-BE49-F238E27FC236}">
                <a16:creationId xmlns:a16="http://schemas.microsoft.com/office/drawing/2014/main" id="{4742EAAA-074D-724C-8101-2153257C56ED}"/>
              </a:ext>
            </a:extLst>
          </p:cNvPr>
          <p:cNvSpPr>
            <a:spLocks noGrp="1"/>
          </p:cNvSpPr>
          <p:nvPr>
            <p:ph type="sldNum" sz="quarter" idx="12"/>
          </p:nvPr>
        </p:nvSpPr>
        <p:spPr/>
        <p:txBody>
          <a:bodyPr/>
          <a:lstStyle/>
          <a:p>
            <a:fld id="{B8C56D54-80CA-1040-8800-40C19FBCAC37}" type="slidenum">
              <a:rPr lang="en-US" smtClean="0"/>
              <a:t>136</a:t>
            </a:fld>
            <a:endParaRPr lang="en-US"/>
          </a:p>
        </p:txBody>
      </p:sp>
    </p:spTree>
    <p:extLst>
      <p:ext uri="{BB962C8B-B14F-4D97-AF65-F5344CB8AC3E}">
        <p14:creationId xmlns:p14="http://schemas.microsoft.com/office/powerpoint/2010/main" val="226446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ppt_w</p:attrName>
                                        </p:attrNameLst>
                                      </p:cBhvr>
                                      <p:tavLst>
                                        <p:tav tm="0">
                                          <p:val>
                                            <p:fltVal val="0"/>
                                          </p:val>
                                        </p:tav>
                                        <p:tav tm="100000">
                                          <p:val>
                                            <p:strVal val="#ppt_w"/>
                                          </p:val>
                                        </p:tav>
                                      </p:tavLst>
                                    </p:anim>
                                    <p:anim calcmode="lin" valueType="num">
                                      <p:cBhvr>
                                        <p:cTn id="8" dur="500" fill="hold"/>
                                        <p:tgtEl>
                                          <p:spTgt spid="62"/>
                                        </p:tgtEl>
                                        <p:attrNameLst>
                                          <p:attrName>ppt_h</p:attrName>
                                        </p:attrNameLst>
                                      </p:cBhvr>
                                      <p:tavLst>
                                        <p:tav tm="0">
                                          <p:val>
                                            <p:fltVal val="0"/>
                                          </p:val>
                                        </p:tav>
                                        <p:tav tm="100000">
                                          <p:val>
                                            <p:strVal val="#ppt_h"/>
                                          </p:val>
                                        </p:tav>
                                      </p:tavLst>
                                    </p:anim>
                                    <p:anim calcmode="lin" valueType="num">
                                      <p:cBhvr>
                                        <p:cTn id="9" dur="500" fill="hold"/>
                                        <p:tgtEl>
                                          <p:spTgt spid="62"/>
                                        </p:tgtEl>
                                        <p:attrNameLst>
                                          <p:attrName>style.rotation</p:attrName>
                                        </p:attrNameLst>
                                      </p:cBhvr>
                                      <p:tavLst>
                                        <p:tav tm="0">
                                          <p:val>
                                            <p:fltVal val="360"/>
                                          </p:val>
                                        </p:tav>
                                        <p:tav tm="100000">
                                          <p:val>
                                            <p:fltVal val="0"/>
                                          </p:val>
                                        </p:tav>
                                      </p:tavLst>
                                    </p:anim>
                                    <p:animEffect transition="in" filter="fade">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2" fill="hold" nodeType="clickEffect">
                                  <p:stCondLst>
                                    <p:cond delay="0"/>
                                  </p:stCondLst>
                                  <p:childTnLst>
                                    <p:animEffect transition="out" filter="wipe(right)">
                                      <p:cBhvr>
                                        <p:cTn id="14" dur="500"/>
                                        <p:tgtEl>
                                          <p:spTgt spid="71"/>
                                        </p:tgtEl>
                                      </p:cBhvr>
                                    </p:animEffect>
                                    <p:set>
                                      <p:cBhvr>
                                        <p:cTn id="15" dur="1" fill="hold">
                                          <p:stCondLst>
                                            <p:cond delay="499"/>
                                          </p:stCondLst>
                                        </p:cTn>
                                        <p:tgtEl>
                                          <p:spTgt spid="71"/>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wipe(left)">
                                      <p:cBhvr>
                                        <p:cTn id="19" dur="500"/>
                                        <p:tgtEl>
                                          <p:spTgt spid="87"/>
                                        </p:tgtEl>
                                      </p:cBhvr>
                                    </p:animEffect>
                                  </p:childTnLst>
                                </p:cTn>
                              </p:par>
                            </p:childTnLst>
                          </p:cTn>
                        </p:par>
                      </p:childTnLst>
                    </p:cTn>
                  </p:par>
                  <p:par>
                    <p:cTn id="20" fill="hold">
                      <p:stCondLst>
                        <p:cond delay="indefinite"/>
                      </p:stCondLst>
                      <p:childTnLst>
                        <p:par>
                          <p:cTn id="21" fill="hold">
                            <p:stCondLst>
                              <p:cond delay="0"/>
                            </p:stCondLst>
                            <p:childTnLst>
                              <p:par>
                                <p:cTn id="22" presetID="49" presetClass="exit" presetSubtype="0" accel="100000" fill="hold" grpId="1" nodeType="clickEffect">
                                  <p:stCondLst>
                                    <p:cond delay="0"/>
                                  </p:stCondLst>
                                  <p:childTnLst>
                                    <p:anim calcmode="lin" valueType="num">
                                      <p:cBhvr>
                                        <p:cTn id="23" dur="500"/>
                                        <p:tgtEl>
                                          <p:spTgt spid="62"/>
                                        </p:tgtEl>
                                        <p:attrNameLst>
                                          <p:attrName>ppt_w</p:attrName>
                                        </p:attrNameLst>
                                      </p:cBhvr>
                                      <p:tavLst>
                                        <p:tav tm="0">
                                          <p:val>
                                            <p:strVal val="ppt_w"/>
                                          </p:val>
                                        </p:tav>
                                        <p:tav tm="100000">
                                          <p:val>
                                            <p:fltVal val="0"/>
                                          </p:val>
                                        </p:tav>
                                      </p:tavLst>
                                    </p:anim>
                                    <p:anim calcmode="lin" valueType="num">
                                      <p:cBhvr>
                                        <p:cTn id="24" dur="500"/>
                                        <p:tgtEl>
                                          <p:spTgt spid="62"/>
                                        </p:tgtEl>
                                        <p:attrNameLst>
                                          <p:attrName>ppt_h</p:attrName>
                                        </p:attrNameLst>
                                      </p:cBhvr>
                                      <p:tavLst>
                                        <p:tav tm="0">
                                          <p:val>
                                            <p:strVal val="ppt_h"/>
                                          </p:val>
                                        </p:tav>
                                        <p:tav tm="100000">
                                          <p:val>
                                            <p:fltVal val="0"/>
                                          </p:val>
                                        </p:tav>
                                      </p:tavLst>
                                    </p:anim>
                                    <p:anim calcmode="lin" valueType="num">
                                      <p:cBhvr>
                                        <p:cTn id="25" dur="500"/>
                                        <p:tgtEl>
                                          <p:spTgt spid="62"/>
                                        </p:tgtEl>
                                        <p:attrNameLst>
                                          <p:attrName>style.rotation</p:attrName>
                                        </p:attrNameLst>
                                      </p:cBhvr>
                                      <p:tavLst>
                                        <p:tav tm="0">
                                          <p:val>
                                            <p:fltVal val="0"/>
                                          </p:val>
                                        </p:tav>
                                        <p:tav tm="100000">
                                          <p:val>
                                            <p:fltVal val="360"/>
                                          </p:val>
                                        </p:tav>
                                      </p:tavLst>
                                    </p:anim>
                                    <p:animEffect transition="out" filter="fade">
                                      <p:cBhvr>
                                        <p:cTn id="26" dur="500"/>
                                        <p:tgtEl>
                                          <p:spTgt spid="62"/>
                                        </p:tgtEl>
                                      </p:cBhvr>
                                    </p:animEffect>
                                    <p:set>
                                      <p:cBhvr>
                                        <p:cTn id="27" dur="1" fill="hold">
                                          <p:stCondLst>
                                            <p:cond delay="499"/>
                                          </p:stCondLst>
                                        </p:cTn>
                                        <p:tgtEl>
                                          <p:spTgt spid="6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repeatCount="2000" fill="hold" nodeType="clickEffect">
                                  <p:stCondLst>
                                    <p:cond delay="0"/>
                                  </p:stCondLst>
                                  <p:childTnLst>
                                    <p:animEffect transition="out" filter="fade">
                                      <p:cBhvr>
                                        <p:cTn id="31" dur="500" tmFilter="0, 0; .2, .5; .8, .5; 1, 0"/>
                                        <p:tgtEl>
                                          <p:spTgt spid="75"/>
                                        </p:tgtEl>
                                      </p:cBhvr>
                                    </p:animEffect>
                                    <p:animScale>
                                      <p:cBhvr>
                                        <p:cTn id="32" dur="250" autoRev="1" fill="hold"/>
                                        <p:tgtEl>
                                          <p:spTgt spid="75"/>
                                        </p:tgtEl>
                                      </p:cBhvr>
                                      <p:by x="105000" y="105000"/>
                                    </p:animScale>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2" fill="hold" nodeType="clickEffect">
                                  <p:stCondLst>
                                    <p:cond delay="0"/>
                                  </p:stCondLst>
                                  <p:childTnLst>
                                    <p:animEffect transition="out" filter="wipe(right)">
                                      <p:cBhvr>
                                        <p:cTn id="40" dur="500"/>
                                        <p:tgtEl>
                                          <p:spTgt spid="75"/>
                                        </p:tgtEl>
                                      </p:cBhvr>
                                    </p:animEffect>
                                    <p:set>
                                      <p:cBhvr>
                                        <p:cTn id="41" dur="1" fill="hold">
                                          <p:stCondLst>
                                            <p:cond delay="499"/>
                                          </p:stCondLst>
                                        </p:cTn>
                                        <p:tgtEl>
                                          <p:spTgt spid="7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dissolve">
                                      <p:cBhvr>
                                        <p:cTn id="50" dur="500"/>
                                        <p:tgtEl>
                                          <p:spTgt spid="42"/>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dissolve">
                                      <p:cBhvr>
                                        <p:cTn id="5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1" grpId="0"/>
      <p:bldP spid="62" grpId="0"/>
      <p:bldP spid="62" grpId="1"/>
      <p:bldP spid="9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A55E-326B-4F47-A434-FF7147FB6B29}"/>
              </a:ext>
            </a:extLst>
          </p:cNvPr>
          <p:cNvSpPr>
            <a:spLocks noGrp="1"/>
          </p:cNvSpPr>
          <p:nvPr>
            <p:ph type="title"/>
          </p:nvPr>
        </p:nvSpPr>
        <p:spPr>
          <a:xfrm>
            <a:off x="266700" y="160338"/>
            <a:ext cx="8572500" cy="1143000"/>
          </a:xfrm>
        </p:spPr>
        <p:txBody>
          <a:bodyPr>
            <a:noAutofit/>
          </a:bodyPr>
          <a:lstStyle/>
          <a:p>
            <a:r>
              <a:rPr lang="en-US" sz="3600" dirty="0"/>
              <a:t>Saving and Restoring Processor State</a:t>
            </a:r>
          </a:p>
        </p:txBody>
      </p:sp>
      <p:sp>
        <p:nvSpPr>
          <p:cNvPr id="3" name="TextBox 2">
            <a:extLst>
              <a:ext uri="{FF2B5EF4-FFF2-40B4-BE49-F238E27FC236}">
                <a16:creationId xmlns:a16="http://schemas.microsoft.com/office/drawing/2014/main" id="{94D40F56-057F-7143-A24A-3CFD75C202D8}"/>
              </a:ext>
            </a:extLst>
          </p:cNvPr>
          <p:cNvSpPr txBox="1"/>
          <p:nvPr/>
        </p:nvSpPr>
        <p:spPr>
          <a:xfrm>
            <a:off x="304800" y="1110313"/>
            <a:ext cx="8534400" cy="830997"/>
          </a:xfrm>
          <a:prstGeom prst="rect">
            <a:avLst/>
          </a:prstGeom>
          <a:noFill/>
        </p:spPr>
        <p:txBody>
          <a:bodyPr wrap="square" rtlCol="0">
            <a:spAutoFit/>
          </a:bodyPr>
          <a:lstStyle/>
          <a:p>
            <a:pPr>
              <a:buClr>
                <a:srgbClr val="669900"/>
              </a:buClr>
            </a:pPr>
            <a:r>
              <a:rPr lang="en-US" sz="2400" dirty="0">
                <a:latin typeface="Helvetica" pitchFamily="2" charset="0"/>
              </a:rPr>
              <a:t>To save and restore processor state, the </a:t>
            </a:r>
            <a:r>
              <a:rPr lang="en-US" sz="2400" dirty="0" err="1">
                <a:latin typeface="Helvetica" pitchFamily="2" charset="0"/>
              </a:rPr>
              <a:t>Cilk</a:t>
            </a:r>
            <a:r>
              <a:rPr lang="en-US" sz="2400" dirty="0">
                <a:latin typeface="Helvetica" pitchFamily="2" charset="0"/>
              </a:rPr>
              <a:t> compiler allocates a local </a:t>
            </a:r>
            <a:r>
              <a:rPr lang="en-US" sz="2400" dirty="0">
                <a:solidFill>
                  <a:srgbClr val="FF0000"/>
                </a:solidFill>
                <a:latin typeface="Helvetica" pitchFamily="2" charset="0"/>
              </a:rPr>
              <a:t>buffer</a:t>
            </a:r>
            <a:r>
              <a:rPr lang="en-US" sz="2400" dirty="0">
                <a:latin typeface="Helvetica" pitchFamily="2" charset="0"/>
              </a:rPr>
              <a:t> in each frame that spawns.</a:t>
            </a:r>
          </a:p>
        </p:txBody>
      </p:sp>
      <p:sp>
        <p:nvSpPr>
          <p:cNvPr id="5" name="TextBox 4">
            <a:extLst>
              <a:ext uri="{FF2B5EF4-FFF2-40B4-BE49-F238E27FC236}">
                <a16:creationId xmlns:a16="http://schemas.microsoft.com/office/drawing/2014/main" id="{3BB1DC8B-1D29-2041-BCCA-BA00736279E7}"/>
              </a:ext>
            </a:extLst>
          </p:cNvPr>
          <p:cNvSpPr txBox="1"/>
          <p:nvPr/>
        </p:nvSpPr>
        <p:spPr>
          <a:xfrm>
            <a:off x="344228" y="2830368"/>
            <a:ext cx="3654615" cy="457200"/>
          </a:xfrm>
          <a:prstGeom prst="foldedCorner">
            <a:avLst>
              <a:gd name="adj" fmla="val 34201"/>
            </a:avLst>
          </a:prstGeom>
          <a:solidFill>
            <a:srgbClr val="FFFF99"/>
          </a:solidFill>
          <a:ln>
            <a:solidFill>
              <a:schemeClr val="bg1">
                <a:lumMod val="50000"/>
              </a:schemeClr>
            </a:solidFill>
          </a:ln>
          <a:effectLst>
            <a:outerShdw blurRad="50800" dist="38100" dir="2700000" algn="tl" rotWithShape="0">
              <a:prstClr val="black">
                <a:alpha val="40000"/>
              </a:prstClr>
            </a:outerShdw>
          </a:effectLst>
        </p:spPr>
        <p:txBody>
          <a:bodyPr wrap="square" rtlCol="0">
            <a:noAutofit/>
          </a:bodyPr>
          <a:lstStyle/>
          <a:p>
            <a:r>
              <a:rPr lang="en-US" sz="2000" dirty="0">
                <a:solidFill>
                  <a:srgbClr val="632618"/>
                </a:solidFill>
                <a:latin typeface="Consolas" panose="020B0609020204030204" pitchFamily="49" charset="0"/>
                <a:cs typeface="Consolas" panose="020B0609020204030204" pitchFamily="49" charset="0"/>
              </a:rPr>
              <a:t>x</a:t>
            </a:r>
            <a:r>
              <a:rPr lang="en-US" sz="2000" dirty="0">
                <a:solidFill>
                  <a:srgbClr val="000000"/>
                </a:solidFill>
                <a:latin typeface="Consolas" panose="020B0609020204030204" pitchFamily="49" charset="0"/>
                <a:cs typeface="Consolas" panose="020B0609020204030204" pitchFamily="49" charset="0"/>
              </a:rPr>
              <a:t> </a:t>
            </a:r>
            <a:r>
              <a:rPr lang="en-US" sz="2000" dirty="0">
                <a:solidFill>
                  <a:srgbClr val="404040"/>
                </a:solidFill>
                <a:latin typeface="Consolas" panose="020B0609020204030204" pitchFamily="49" charset="0"/>
                <a:cs typeface="Consolas" panose="020B0609020204030204" pitchFamily="49" charset="0"/>
              </a:rPr>
              <a:t>=</a:t>
            </a:r>
            <a:r>
              <a:rPr lang="en-US" sz="2000" dirty="0">
                <a:solidFill>
                  <a:srgbClr val="00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cilk_spawn</a:t>
            </a:r>
            <a:r>
              <a:rPr lang="en-US" sz="2000" b="1" dirty="0">
                <a:solidFill>
                  <a:srgbClr val="000000"/>
                </a:solidFill>
                <a:latin typeface="Consolas" panose="020B0609020204030204" pitchFamily="49" charset="0"/>
                <a:cs typeface="Consolas" panose="020B0609020204030204" pitchFamily="49" charset="0"/>
              </a:rPr>
              <a:t> </a:t>
            </a:r>
            <a:r>
              <a:rPr lang="en-US" sz="2000" dirty="0">
                <a:solidFill>
                  <a:srgbClr val="632618"/>
                </a:solidFill>
                <a:latin typeface="Consolas" panose="020B0609020204030204" pitchFamily="49" charset="0"/>
                <a:cs typeface="Consolas" panose="020B0609020204030204" pitchFamily="49" charset="0"/>
              </a:rPr>
              <a:t>fib(n</a:t>
            </a:r>
            <a:r>
              <a:rPr lang="en-US" sz="2000" dirty="0">
                <a:solidFill>
                  <a:srgbClr val="404040"/>
                </a:solidFill>
                <a:latin typeface="Consolas" panose="020B0609020204030204" pitchFamily="49" charset="0"/>
                <a:cs typeface="Consolas" panose="020B0609020204030204" pitchFamily="49" charset="0"/>
              </a:rPr>
              <a:t>-</a:t>
            </a:r>
            <a:r>
              <a:rPr lang="en-US" sz="2000" dirty="0">
                <a:solidFill>
                  <a:srgbClr val="632618"/>
                </a:solidFill>
                <a:latin typeface="Consolas" panose="020B0609020204030204" pitchFamily="49" charset="0"/>
                <a:cs typeface="Consolas" panose="020B0609020204030204" pitchFamily="49" charset="0"/>
              </a:rPr>
              <a:t>1);</a:t>
            </a:r>
            <a:endParaRPr lang="en-US" sz="2000" dirty="0">
              <a:solidFill>
                <a:srgbClr val="FF0000"/>
              </a:solidFill>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D0F71010-2ABD-A246-80A7-7DAB23AEA2D0}"/>
              </a:ext>
            </a:extLst>
          </p:cNvPr>
          <p:cNvSpPr txBox="1"/>
          <p:nvPr/>
        </p:nvSpPr>
        <p:spPr>
          <a:xfrm>
            <a:off x="337930" y="2368702"/>
            <a:ext cx="1552028" cy="461665"/>
          </a:xfrm>
          <a:prstGeom prst="rect">
            <a:avLst/>
          </a:prstGeom>
          <a:noFill/>
        </p:spPr>
        <p:txBody>
          <a:bodyPr wrap="none" rtlCol="0">
            <a:spAutoFit/>
          </a:bodyPr>
          <a:lstStyle/>
          <a:p>
            <a:r>
              <a:rPr lang="en-US" sz="2400" b="1" dirty="0" err="1">
                <a:solidFill>
                  <a:schemeClr val="accent5">
                    <a:lumMod val="75000"/>
                  </a:schemeClr>
                </a:solidFill>
                <a:latin typeface="Helvetica" pitchFamily="2" charset="0"/>
              </a:rPr>
              <a:t>Cilk</a:t>
            </a:r>
            <a:r>
              <a:rPr lang="en-US" sz="2400" b="1" dirty="0">
                <a:solidFill>
                  <a:schemeClr val="accent5">
                    <a:lumMod val="75000"/>
                  </a:schemeClr>
                </a:solidFill>
                <a:latin typeface="Helvetica" pitchFamily="2" charset="0"/>
              </a:rPr>
              <a:t> code</a:t>
            </a:r>
          </a:p>
        </p:txBody>
      </p:sp>
      <p:sp>
        <p:nvSpPr>
          <p:cNvPr id="7" name="TextBox 6">
            <a:extLst>
              <a:ext uri="{FF2B5EF4-FFF2-40B4-BE49-F238E27FC236}">
                <a16:creationId xmlns:a16="http://schemas.microsoft.com/office/drawing/2014/main" id="{174E766A-22A2-F849-8F51-604DFE10DC7D}"/>
              </a:ext>
            </a:extLst>
          </p:cNvPr>
          <p:cNvSpPr txBox="1"/>
          <p:nvPr/>
        </p:nvSpPr>
        <p:spPr>
          <a:xfrm>
            <a:off x="5029200" y="2826931"/>
            <a:ext cx="3657600" cy="1295400"/>
          </a:xfrm>
          <a:prstGeom prst="foldedCorner">
            <a:avLst>
              <a:gd name="adj" fmla="val 17151"/>
            </a:avLst>
          </a:prstGeom>
          <a:solidFill>
            <a:srgbClr val="FFFF99"/>
          </a:solidFill>
          <a:ln>
            <a:solidFill>
              <a:schemeClr val="bg1">
                <a:lumMod val="50000"/>
              </a:schemeClr>
            </a:solidFill>
          </a:ln>
          <a:effectLst>
            <a:outerShdw blurRad="50800" dist="38100" dir="2700000" algn="tl" rotWithShape="0">
              <a:prstClr val="black">
                <a:alpha val="40000"/>
              </a:prstClr>
            </a:outerShdw>
          </a:effectLst>
        </p:spPr>
        <p:txBody>
          <a:bodyPr wrap="square" rtlCol="0">
            <a:noAutofit/>
          </a:bodyPr>
          <a:lstStyle/>
          <a:p>
            <a:r>
              <a:rPr lang="en-US" sz="2000" dirty="0">
                <a:solidFill>
                  <a:srgbClr val="689304"/>
                </a:solidFill>
                <a:latin typeface="Consolas" charset="0"/>
                <a:ea typeface="Consolas" charset="0"/>
                <a:cs typeface="Consolas" charset="0"/>
              </a:rPr>
              <a:t>BUFFER </a:t>
            </a:r>
            <a:r>
              <a:rPr lang="en-US" sz="2000" dirty="0" err="1">
                <a:solidFill>
                  <a:srgbClr val="B88606"/>
                </a:solidFill>
                <a:latin typeface="Consolas" charset="0"/>
                <a:ea typeface="Consolas" charset="0"/>
                <a:cs typeface="Consolas" charset="0"/>
              </a:rPr>
              <a:t>ctx</a:t>
            </a:r>
            <a:r>
              <a:rPr lang="en-US" sz="2000" dirty="0">
                <a:solidFill>
                  <a:srgbClr val="632618"/>
                </a:solidFill>
                <a:latin typeface="Consolas" charset="0"/>
                <a:ea typeface="Consolas" charset="0"/>
                <a:cs typeface="Consolas" charset="0"/>
              </a:rPr>
              <a:t>;</a:t>
            </a:r>
          </a:p>
          <a:p>
            <a:r>
              <a:rPr lang="en-US" sz="2000" dirty="0">
                <a:solidFill>
                  <a:srgbClr val="632618"/>
                </a:solidFill>
                <a:latin typeface="Consolas" charset="0"/>
                <a:cs typeface="Consolas" charset="0"/>
              </a:rPr>
              <a:t>SAVE_STATE(</a:t>
            </a:r>
            <a:r>
              <a:rPr lang="mr-IN" sz="2000" dirty="0">
                <a:solidFill>
                  <a:srgbClr val="404040"/>
                </a:solidFill>
                <a:latin typeface="Consolas" charset="0"/>
                <a:ea typeface="Consolas" charset="0"/>
                <a:cs typeface="Consolas" charset="0"/>
              </a:rPr>
              <a:t>&amp;</a:t>
            </a:r>
            <a:r>
              <a:rPr lang="en-US" sz="2000" dirty="0" err="1">
                <a:solidFill>
                  <a:srgbClr val="632618"/>
                </a:solidFill>
                <a:latin typeface="Consolas" charset="0"/>
                <a:cs typeface="Consolas" charset="0"/>
              </a:rPr>
              <a:t>ctx</a:t>
            </a:r>
            <a:r>
              <a:rPr lang="en-US" sz="2000" dirty="0">
                <a:solidFill>
                  <a:srgbClr val="632618"/>
                </a:solidFill>
                <a:latin typeface="Consolas" charset="0"/>
                <a:cs typeface="Consolas" charset="0"/>
              </a:rPr>
              <a:t>);</a:t>
            </a:r>
          </a:p>
          <a:p>
            <a:r>
              <a:rPr lang="en-US" sz="2000" dirty="0">
                <a:solidFill>
                  <a:srgbClr val="9900F8"/>
                </a:solidFill>
                <a:latin typeface="Consolas" charset="0"/>
                <a:ea typeface="Consolas" charset="0"/>
                <a:cs typeface="Consolas" charset="0"/>
              </a:rPr>
              <a:t>if</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r>
              <a:rPr lang="en-US" sz="2000" dirty="0">
                <a:solidFill>
                  <a:srgbClr val="404040"/>
                </a:solidFill>
                <a:latin typeface="Consolas" charset="0"/>
                <a:ea typeface="Consolas" charset="0"/>
                <a:cs typeface="Consolas" charset="0"/>
              </a:rPr>
              <a:t>!</a:t>
            </a:r>
            <a:r>
              <a:rPr lang="en-US" sz="2000" dirty="0" err="1">
                <a:solidFill>
                  <a:srgbClr val="632618"/>
                </a:solidFill>
                <a:latin typeface="Consolas" charset="0"/>
                <a:ea typeface="Consolas" charset="0"/>
                <a:cs typeface="Consolas" charset="0"/>
              </a:rPr>
              <a:t>setjmp</a:t>
            </a:r>
            <a:r>
              <a:rPr lang="en-US" sz="2000" dirty="0">
                <a:solidFill>
                  <a:srgbClr val="632618"/>
                </a:solidFill>
                <a:latin typeface="Consolas" charset="0"/>
                <a:ea typeface="Consolas" charset="0"/>
                <a:cs typeface="Consolas" charset="0"/>
              </a:rPr>
              <a:t>(</a:t>
            </a:r>
            <a:r>
              <a:rPr lang="mr-IN" sz="2000" dirty="0">
                <a:solidFill>
                  <a:srgbClr val="404040"/>
                </a:solidFill>
                <a:latin typeface="Consolas" charset="0"/>
                <a:ea typeface="Consolas" charset="0"/>
                <a:cs typeface="Consolas" charset="0"/>
              </a:rPr>
              <a:t>&amp;</a:t>
            </a:r>
            <a:r>
              <a:rPr lang="en-US" sz="2000" dirty="0" err="1">
                <a:solidFill>
                  <a:srgbClr val="632618"/>
                </a:solidFill>
                <a:latin typeface="Consolas" charset="0"/>
                <a:ea typeface="Consolas" charset="0"/>
                <a:cs typeface="Consolas" charset="0"/>
              </a:rPr>
              <a:t>ctx</a:t>
            </a:r>
            <a:r>
              <a:rPr lang="en-US" sz="2000" dirty="0">
                <a:solidFill>
                  <a:srgbClr val="632618"/>
                </a:solidFill>
                <a:latin typeface="Consolas" charset="0"/>
                <a:ea typeface="Consolas" charset="0"/>
                <a:cs typeface="Consolas" charset="0"/>
              </a:rPr>
              <a:t>))</a:t>
            </a:r>
            <a:endParaRPr lang="en-US" sz="2000" dirty="0">
              <a:latin typeface="Consolas" panose="020B0609020204030204" pitchFamily="49" charset="0"/>
              <a:cs typeface="Consolas" panose="020B0609020204030204" pitchFamily="49" charset="0"/>
            </a:endParaRPr>
          </a:p>
          <a:p>
            <a:r>
              <a:rPr lang="en-US" sz="2000" dirty="0">
                <a:solidFill>
                  <a:srgbClr val="000000"/>
                </a:solidFill>
                <a:latin typeface="Consolas" panose="020B0609020204030204" pitchFamily="49" charset="0"/>
                <a:cs typeface="Consolas" panose="020B0609020204030204" pitchFamily="49" charset="0"/>
              </a:rPr>
              <a:t>  </a:t>
            </a:r>
            <a:r>
              <a:rPr lang="en-US" sz="2000" dirty="0">
                <a:solidFill>
                  <a:srgbClr val="632618"/>
                </a:solidFill>
                <a:latin typeface="Consolas" panose="020B0609020204030204" pitchFamily="49" charset="0"/>
                <a:cs typeface="Consolas" panose="020B0609020204030204" pitchFamily="49" charset="0"/>
              </a:rPr>
              <a:t>x</a:t>
            </a:r>
            <a:r>
              <a:rPr lang="en-US" sz="2000" dirty="0">
                <a:solidFill>
                  <a:srgbClr val="000000"/>
                </a:solidFill>
                <a:latin typeface="Consolas" panose="020B0609020204030204" pitchFamily="49" charset="0"/>
                <a:cs typeface="Consolas" panose="020B0609020204030204" pitchFamily="49" charset="0"/>
              </a:rPr>
              <a:t> </a:t>
            </a:r>
            <a:r>
              <a:rPr lang="en-US" sz="2000" dirty="0">
                <a:solidFill>
                  <a:srgbClr val="404040"/>
                </a:solidFill>
                <a:latin typeface="Consolas" panose="020B0609020204030204" pitchFamily="49" charset="0"/>
                <a:cs typeface="Consolas" panose="020B0609020204030204" pitchFamily="49" charset="0"/>
              </a:rPr>
              <a:t>=</a:t>
            </a:r>
            <a:r>
              <a:rPr lang="en-US" sz="2000" dirty="0">
                <a:solidFill>
                  <a:srgbClr val="000000"/>
                </a:solidFill>
                <a:latin typeface="Consolas" panose="020B0609020204030204" pitchFamily="49" charset="0"/>
                <a:cs typeface="Consolas" panose="020B0609020204030204" pitchFamily="49" charset="0"/>
              </a:rPr>
              <a:t> </a:t>
            </a:r>
            <a:r>
              <a:rPr lang="en-US" sz="2000" dirty="0">
                <a:solidFill>
                  <a:srgbClr val="632618"/>
                </a:solidFill>
                <a:latin typeface="Consolas" panose="020B0609020204030204" pitchFamily="49" charset="0"/>
                <a:cs typeface="Consolas" panose="020B0609020204030204" pitchFamily="49" charset="0"/>
              </a:rPr>
              <a:t>fib(n</a:t>
            </a:r>
            <a:r>
              <a:rPr lang="en-US" sz="2000" dirty="0">
                <a:solidFill>
                  <a:srgbClr val="404040"/>
                </a:solidFill>
                <a:latin typeface="Consolas" panose="020B0609020204030204" pitchFamily="49" charset="0"/>
                <a:cs typeface="Consolas" panose="020B0609020204030204" pitchFamily="49" charset="0"/>
              </a:rPr>
              <a:t>-</a:t>
            </a:r>
            <a:r>
              <a:rPr lang="en-US" sz="2000" dirty="0">
                <a:solidFill>
                  <a:srgbClr val="632618"/>
                </a:solidFill>
                <a:latin typeface="Consolas" panose="020B0609020204030204" pitchFamily="49" charset="0"/>
                <a:cs typeface="Consolas" panose="020B0609020204030204" pitchFamily="49" charset="0"/>
              </a:rPr>
              <a:t>1);</a:t>
            </a:r>
          </a:p>
        </p:txBody>
      </p:sp>
      <p:sp>
        <p:nvSpPr>
          <p:cNvPr id="8" name="TextBox 7">
            <a:extLst>
              <a:ext uri="{FF2B5EF4-FFF2-40B4-BE49-F238E27FC236}">
                <a16:creationId xmlns:a16="http://schemas.microsoft.com/office/drawing/2014/main" id="{2919276E-8F4B-EA47-949A-EFAC245BA286}"/>
              </a:ext>
            </a:extLst>
          </p:cNvPr>
          <p:cNvSpPr txBox="1"/>
          <p:nvPr/>
        </p:nvSpPr>
        <p:spPr>
          <a:xfrm>
            <a:off x="5029200" y="2365265"/>
            <a:ext cx="3482043" cy="461665"/>
          </a:xfrm>
          <a:prstGeom prst="rect">
            <a:avLst/>
          </a:prstGeom>
          <a:noFill/>
        </p:spPr>
        <p:txBody>
          <a:bodyPr wrap="none" rtlCol="0">
            <a:spAutoFit/>
          </a:bodyPr>
          <a:lstStyle/>
          <a:p>
            <a:r>
              <a:rPr lang="en-US" sz="2400" b="1" dirty="0">
                <a:solidFill>
                  <a:schemeClr val="accent5">
                    <a:lumMod val="75000"/>
                  </a:schemeClr>
                </a:solidFill>
                <a:latin typeface="Helvetica" pitchFamily="2" charset="0"/>
              </a:rPr>
              <a:t>Compiled pseudocode</a:t>
            </a:r>
          </a:p>
        </p:txBody>
      </p:sp>
      <p:sp>
        <p:nvSpPr>
          <p:cNvPr id="11" name="AutoShape 7">
            <a:extLst>
              <a:ext uri="{FF2B5EF4-FFF2-40B4-BE49-F238E27FC236}">
                <a16:creationId xmlns:a16="http://schemas.microsoft.com/office/drawing/2014/main" id="{E9457575-7823-4F41-B956-F12CE7C43628}"/>
              </a:ext>
            </a:extLst>
          </p:cNvPr>
          <p:cNvSpPr>
            <a:spLocks noChangeArrowheads="1"/>
          </p:cNvSpPr>
          <p:nvPr/>
        </p:nvSpPr>
        <p:spPr bwMode="auto">
          <a:xfrm>
            <a:off x="1205160" y="3546489"/>
            <a:ext cx="2787057" cy="921814"/>
          </a:xfrm>
          <a:prstGeom prst="wedgeRoundRectCallout">
            <a:avLst>
              <a:gd name="adj1" fmla="val 85843"/>
              <a:gd name="adj2" fmla="val -107269"/>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Buffer to store processor state.</a:t>
            </a:r>
          </a:p>
        </p:txBody>
      </p:sp>
      <p:sp>
        <p:nvSpPr>
          <p:cNvPr id="13" name="AutoShape 7">
            <a:extLst>
              <a:ext uri="{FF2B5EF4-FFF2-40B4-BE49-F238E27FC236}">
                <a16:creationId xmlns:a16="http://schemas.microsoft.com/office/drawing/2014/main" id="{325CC649-C7D6-9640-8550-B2408CF47A59}"/>
              </a:ext>
            </a:extLst>
          </p:cNvPr>
          <p:cNvSpPr>
            <a:spLocks noChangeArrowheads="1"/>
          </p:cNvSpPr>
          <p:nvPr/>
        </p:nvSpPr>
        <p:spPr bwMode="auto">
          <a:xfrm>
            <a:off x="1205160" y="4994164"/>
            <a:ext cx="4281240" cy="1330436"/>
          </a:xfrm>
          <a:prstGeom prst="wedgeRoundRectCallout">
            <a:avLst>
              <a:gd name="adj1" fmla="val 38356"/>
              <a:gd name="adj2" fmla="val -159590"/>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Save processor state into </a:t>
            </a:r>
            <a:r>
              <a:rPr lang="en-US" sz="2400" dirty="0" err="1">
                <a:solidFill>
                  <a:srgbClr val="C00000"/>
                </a:solidFill>
                <a:latin typeface="Consolas" panose="020B0609020204030204" pitchFamily="49" charset="0"/>
                <a:cs typeface="Consolas" panose="020B0609020204030204" pitchFamily="49" charset="0"/>
              </a:rPr>
              <a:t>ctx</a:t>
            </a:r>
            <a:r>
              <a:rPr lang="en-US" sz="2400" dirty="0">
                <a:solidFill>
                  <a:prstClr val="black"/>
                </a:solidFill>
                <a:latin typeface="Lucida Sans Unicode"/>
                <a:cs typeface="+mn-cs"/>
              </a:rPr>
              <a:t>, and allow a worker to resume the continuation.</a:t>
            </a:r>
          </a:p>
        </p:txBody>
      </p:sp>
      <p:sp>
        <p:nvSpPr>
          <p:cNvPr id="14" name="Rectangle 13">
            <a:extLst>
              <a:ext uri="{FF2B5EF4-FFF2-40B4-BE49-F238E27FC236}">
                <a16:creationId xmlns:a16="http://schemas.microsoft.com/office/drawing/2014/main" id="{BDFA1823-FB14-7C4B-A82D-0B6C69F42C03}"/>
              </a:ext>
            </a:extLst>
          </p:cNvPr>
          <p:cNvSpPr/>
          <p:nvPr/>
        </p:nvSpPr>
        <p:spPr>
          <a:xfrm>
            <a:off x="5072387" y="3190618"/>
            <a:ext cx="2547613" cy="626008"/>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4" name="Slide Number Placeholder 3">
            <a:extLst>
              <a:ext uri="{FF2B5EF4-FFF2-40B4-BE49-F238E27FC236}">
                <a16:creationId xmlns:a16="http://schemas.microsoft.com/office/drawing/2014/main" id="{2C47B166-CC6C-E04A-ADDA-FEDC341606B6}"/>
              </a:ext>
            </a:extLst>
          </p:cNvPr>
          <p:cNvSpPr>
            <a:spLocks noGrp="1"/>
          </p:cNvSpPr>
          <p:nvPr>
            <p:ph type="sldNum" sz="quarter" idx="12"/>
          </p:nvPr>
        </p:nvSpPr>
        <p:spPr/>
        <p:txBody>
          <a:bodyPr/>
          <a:lstStyle/>
          <a:p>
            <a:fld id="{B8C56D54-80CA-1040-8800-40C19FBCAC37}" type="slidenum">
              <a:rPr lang="en-US" smtClean="0"/>
              <a:t>137</a:t>
            </a:fld>
            <a:endParaRPr lang="en-US"/>
          </a:p>
        </p:txBody>
      </p:sp>
    </p:spTree>
    <p:extLst>
      <p:ext uri="{BB962C8B-B14F-4D97-AF65-F5344CB8AC3E}">
        <p14:creationId xmlns:p14="http://schemas.microsoft.com/office/powerpoint/2010/main" val="406760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Deque References to Frames</a:t>
            </a:r>
          </a:p>
        </p:txBody>
      </p:sp>
      <p:sp>
        <p:nvSpPr>
          <p:cNvPr id="30" name="TextBox 29"/>
          <p:cNvSpPr txBox="1"/>
          <p:nvPr/>
        </p:nvSpPr>
        <p:spPr>
          <a:xfrm>
            <a:off x="304800" y="1096318"/>
            <a:ext cx="8534400" cy="830997"/>
          </a:xfrm>
          <a:prstGeom prst="rect">
            <a:avLst/>
          </a:prstGeom>
          <a:noFill/>
        </p:spPr>
        <p:txBody>
          <a:bodyPr wrap="square" rtlCol="0">
            <a:spAutoFit/>
          </a:bodyPr>
          <a:lstStyle/>
          <a:p>
            <a:pPr>
              <a:buClr>
                <a:srgbClr val="669900"/>
              </a:buClr>
            </a:pPr>
            <a:r>
              <a:rPr lang="en-US" sz="2400" dirty="0">
                <a:latin typeface="Helvetica" pitchFamily="2" charset="0"/>
              </a:rPr>
              <a:t>Worker deques store references to the </a:t>
            </a:r>
            <a:r>
              <a:rPr lang="en-US" sz="2400" dirty="0">
                <a:solidFill>
                  <a:srgbClr val="FF0000"/>
                </a:solidFill>
                <a:latin typeface="Helvetica" pitchFamily="2" charset="0"/>
              </a:rPr>
              <a:t>buffers</a:t>
            </a:r>
            <a:r>
              <a:rPr lang="en-US" sz="2400" dirty="0">
                <a:latin typeface="Helvetica" pitchFamily="2" charset="0"/>
              </a:rPr>
              <a:t> in each frame, from which thieves can retrieve processor state.</a:t>
            </a:r>
          </a:p>
        </p:txBody>
      </p:sp>
      <p:sp>
        <p:nvSpPr>
          <p:cNvPr id="24" name="Rounded Rectangle 23">
            <a:extLst>
              <a:ext uri="{FF2B5EF4-FFF2-40B4-BE49-F238E27FC236}">
                <a16:creationId xmlns:a16="http://schemas.microsoft.com/office/drawing/2014/main" id="{B958B5EC-B37F-EE48-A9D9-72748D5D93E2}"/>
              </a:ext>
            </a:extLst>
          </p:cNvPr>
          <p:cNvSpPr/>
          <p:nvPr/>
        </p:nvSpPr>
        <p:spPr>
          <a:xfrm>
            <a:off x="381059" y="3057394"/>
            <a:ext cx="3484237" cy="265854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07CCECE-99B6-5F41-8CBA-307AC1AF2853}"/>
              </a:ext>
            </a:extLst>
          </p:cNvPr>
          <p:cNvSpPr/>
          <p:nvPr/>
        </p:nvSpPr>
        <p:spPr>
          <a:xfrm>
            <a:off x="3021261" y="3588642"/>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2" name="Rectangle 31">
            <a:extLst>
              <a:ext uri="{FF2B5EF4-FFF2-40B4-BE49-F238E27FC236}">
                <a16:creationId xmlns:a16="http://schemas.microsoft.com/office/drawing/2014/main" id="{571F5F33-B970-5147-8D8A-58B0501FB74E}"/>
              </a:ext>
            </a:extLst>
          </p:cNvPr>
          <p:cNvSpPr/>
          <p:nvPr/>
        </p:nvSpPr>
        <p:spPr>
          <a:xfrm>
            <a:off x="3021261" y="395705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3" name="Rectangle 32">
            <a:extLst>
              <a:ext uri="{FF2B5EF4-FFF2-40B4-BE49-F238E27FC236}">
                <a16:creationId xmlns:a16="http://schemas.microsoft.com/office/drawing/2014/main" id="{D3F25281-E356-724F-9B5D-53DAA0079603}"/>
              </a:ext>
            </a:extLst>
          </p:cNvPr>
          <p:cNvSpPr/>
          <p:nvPr/>
        </p:nvSpPr>
        <p:spPr>
          <a:xfrm>
            <a:off x="3021261" y="4325473"/>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34" name="TextBox 33">
            <a:extLst>
              <a:ext uri="{FF2B5EF4-FFF2-40B4-BE49-F238E27FC236}">
                <a16:creationId xmlns:a16="http://schemas.microsoft.com/office/drawing/2014/main" id="{DF2B99F6-79F9-714C-9115-941C67D7FE4B}"/>
              </a:ext>
            </a:extLst>
          </p:cNvPr>
          <p:cNvSpPr txBox="1"/>
          <p:nvPr/>
        </p:nvSpPr>
        <p:spPr>
          <a:xfrm>
            <a:off x="5863017" y="4605390"/>
            <a:ext cx="2085828" cy="461665"/>
          </a:xfrm>
          <a:prstGeom prst="rect">
            <a:avLst/>
          </a:prstGeom>
          <a:noFill/>
        </p:spPr>
        <p:txBody>
          <a:bodyPr wrap="none" rtlCol="0">
            <a:spAutoFit/>
          </a:bodyPr>
          <a:lstStyle/>
          <a:p>
            <a:pPr algn="ctr"/>
            <a:r>
              <a:rPr lang="en-US" sz="2400" b="1" dirty="0">
                <a:solidFill>
                  <a:schemeClr val="accent5">
                    <a:lumMod val="75000"/>
                  </a:schemeClr>
                </a:solidFill>
                <a:latin typeface="Helvetica" pitchFamily="2" charset="0"/>
              </a:rPr>
              <a:t>Cactus stack</a:t>
            </a:r>
          </a:p>
        </p:txBody>
      </p:sp>
      <p:sp>
        <p:nvSpPr>
          <p:cNvPr id="36" name="TextBox 35">
            <a:extLst>
              <a:ext uri="{FF2B5EF4-FFF2-40B4-BE49-F238E27FC236}">
                <a16:creationId xmlns:a16="http://schemas.microsoft.com/office/drawing/2014/main" id="{D2277699-20B8-F946-95BA-B69FD1AB50BF}"/>
              </a:ext>
            </a:extLst>
          </p:cNvPr>
          <p:cNvSpPr txBox="1"/>
          <p:nvPr/>
        </p:nvSpPr>
        <p:spPr>
          <a:xfrm>
            <a:off x="2640710" y="3126977"/>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cxnSp>
        <p:nvCxnSpPr>
          <p:cNvPr id="41" name="AutoShape 26">
            <a:extLst>
              <a:ext uri="{FF2B5EF4-FFF2-40B4-BE49-F238E27FC236}">
                <a16:creationId xmlns:a16="http://schemas.microsoft.com/office/drawing/2014/main" id="{0649A25B-13BC-2542-8D07-3EC9C408C87B}"/>
              </a:ext>
            </a:extLst>
          </p:cNvPr>
          <p:cNvCxnSpPr>
            <a:cxnSpLocks noChangeShapeType="1"/>
            <a:stCxn id="55" idx="0"/>
            <a:endCxn id="56" idx="0"/>
          </p:cNvCxnSpPr>
          <p:nvPr/>
        </p:nvCxnSpPr>
        <p:spPr bwMode="auto">
          <a:xfrm flipH="1">
            <a:off x="6105673" y="5067055"/>
            <a:ext cx="800258" cy="635048"/>
          </a:xfrm>
          <a:prstGeom prst="straightConnector1">
            <a:avLst/>
          </a:prstGeom>
          <a:noFill/>
          <a:ln w="38100">
            <a:solidFill>
              <a:schemeClr val="tx1"/>
            </a:solidFill>
            <a:round/>
            <a:headEnd/>
            <a:tailEnd type="stealth" w="med" len="med"/>
          </a:ln>
          <a:effectLst/>
        </p:spPr>
      </p:cxnSp>
      <p:cxnSp>
        <p:nvCxnSpPr>
          <p:cNvPr id="43" name="AutoShape 32">
            <a:extLst>
              <a:ext uri="{FF2B5EF4-FFF2-40B4-BE49-F238E27FC236}">
                <a16:creationId xmlns:a16="http://schemas.microsoft.com/office/drawing/2014/main" id="{BB80993A-A9AA-6348-8595-0268FCC24943}"/>
              </a:ext>
            </a:extLst>
          </p:cNvPr>
          <p:cNvCxnSpPr>
            <a:cxnSpLocks noChangeShapeType="1"/>
            <a:stCxn id="56" idx="0"/>
            <a:endCxn id="52" idx="0"/>
          </p:cNvCxnSpPr>
          <p:nvPr/>
        </p:nvCxnSpPr>
        <p:spPr bwMode="auto">
          <a:xfrm flipH="1">
            <a:off x="5534331" y="5702103"/>
            <a:ext cx="571342" cy="622497"/>
          </a:xfrm>
          <a:prstGeom prst="straightConnector1">
            <a:avLst/>
          </a:prstGeom>
          <a:noFill/>
          <a:ln w="38100">
            <a:solidFill>
              <a:schemeClr val="tx1"/>
            </a:solidFill>
            <a:round/>
            <a:headEnd/>
            <a:tailEnd type="stealth" w="med" len="med"/>
          </a:ln>
          <a:effectLst/>
        </p:spPr>
      </p:cxnSp>
      <p:sp>
        <p:nvSpPr>
          <p:cNvPr id="52" name="AutoShape 7">
            <a:extLst>
              <a:ext uri="{FF2B5EF4-FFF2-40B4-BE49-F238E27FC236}">
                <a16:creationId xmlns:a16="http://schemas.microsoft.com/office/drawing/2014/main" id="{6A55CFAA-AD9D-8E4B-BED4-C2D0121FDBAA}"/>
              </a:ext>
            </a:extLst>
          </p:cNvPr>
          <p:cNvSpPr>
            <a:spLocks noChangeArrowheads="1"/>
          </p:cNvSpPr>
          <p:nvPr/>
        </p:nvSpPr>
        <p:spPr bwMode="auto">
          <a:xfrm>
            <a:off x="4848531" y="6324600"/>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AutoShape 20">
            <a:extLst>
              <a:ext uri="{FF2B5EF4-FFF2-40B4-BE49-F238E27FC236}">
                <a16:creationId xmlns:a16="http://schemas.microsoft.com/office/drawing/2014/main" id="{EDE23F05-0461-C74D-9004-65D9552E73B2}"/>
              </a:ext>
            </a:extLst>
          </p:cNvPr>
          <p:cNvSpPr>
            <a:spLocks noChangeArrowheads="1"/>
          </p:cNvSpPr>
          <p:nvPr/>
        </p:nvSpPr>
        <p:spPr bwMode="auto">
          <a:xfrm>
            <a:off x="6220131" y="5067055"/>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AutoShape 24">
            <a:extLst>
              <a:ext uri="{FF2B5EF4-FFF2-40B4-BE49-F238E27FC236}">
                <a16:creationId xmlns:a16="http://schemas.microsoft.com/office/drawing/2014/main" id="{42296AA8-531D-904D-9F30-97A2230A4AD7}"/>
              </a:ext>
            </a:extLst>
          </p:cNvPr>
          <p:cNvSpPr>
            <a:spLocks noChangeArrowheads="1"/>
          </p:cNvSpPr>
          <p:nvPr/>
        </p:nvSpPr>
        <p:spPr bwMode="auto">
          <a:xfrm>
            <a:off x="5419873" y="5702103"/>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Text Box 58">
            <a:extLst>
              <a:ext uri="{FF2B5EF4-FFF2-40B4-BE49-F238E27FC236}">
                <a16:creationId xmlns:a16="http://schemas.microsoft.com/office/drawing/2014/main" id="{4C03EF54-8AC6-B44D-95D3-0BB4B85C06C7}"/>
              </a:ext>
            </a:extLst>
          </p:cNvPr>
          <p:cNvSpPr txBox="1">
            <a:spLocks noChangeArrowheads="1"/>
          </p:cNvSpPr>
          <p:nvPr/>
        </p:nvSpPr>
        <p:spPr bwMode="auto">
          <a:xfrm>
            <a:off x="6220131" y="5067055"/>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59" name="Text Box 59">
            <a:extLst>
              <a:ext uri="{FF2B5EF4-FFF2-40B4-BE49-F238E27FC236}">
                <a16:creationId xmlns:a16="http://schemas.microsoft.com/office/drawing/2014/main" id="{9E359B9D-CD31-4F4E-AA38-86CCCF6D07E0}"/>
              </a:ext>
            </a:extLst>
          </p:cNvPr>
          <p:cNvSpPr txBox="1">
            <a:spLocks noChangeArrowheads="1"/>
          </p:cNvSpPr>
          <p:nvPr/>
        </p:nvSpPr>
        <p:spPr bwMode="auto">
          <a:xfrm>
            <a:off x="5419873" y="570210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60" name="Text Box 60">
            <a:extLst>
              <a:ext uri="{FF2B5EF4-FFF2-40B4-BE49-F238E27FC236}">
                <a16:creationId xmlns:a16="http://schemas.microsoft.com/office/drawing/2014/main" id="{B15C6DD5-0999-494C-BA56-F4652A44C485}"/>
              </a:ext>
            </a:extLst>
          </p:cNvPr>
          <p:cNvSpPr txBox="1">
            <a:spLocks noChangeArrowheads="1"/>
          </p:cNvSpPr>
          <p:nvPr/>
        </p:nvSpPr>
        <p:spPr bwMode="auto">
          <a:xfrm>
            <a:off x="4848531" y="63246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64" name="Oval 2">
            <a:extLst>
              <a:ext uri="{FF2B5EF4-FFF2-40B4-BE49-F238E27FC236}">
                <a16:creationId xmlns:a16="http://schemas.microsoft.com/office/drawing/2014/main" id="{58933EC9-2314-EE4C-8053-309A1565EAA4}"/>
              </a:ext>
            </a:extLst>
          </p:cNvPr>
          <p:cNvSpPr>
            <a:spLocks noChangeAspect="1" noChangeArrowheads="1"/>
          </p:cNvSpPr>
          <p:nvPr/>
        </p:nvSpPr>
        <p:spPr bwMode="auto">
          <a:xfrm>
            <a:off x="583883" y="312694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65" name="Rectangle 64">
            <a:extLst>
              <a:ext uri="{FF2B5EF4-FFF2-40B4-BE49-F238E27FC236}">
                <a16:creationId xmlns:a16="http://schemas.microsoft.com/office/drawing/2014/main" id="{74B4322B-8054-F54D-8638-CD90955D6A09}"/>
              </a:ext>
            </a:extLst>
          </p:cNvPr>
          <p:cNvSpPr/>
          <p:nvPr/>
        </p:nvSpPr>
        <p:spPr>
          <a:xfrm>
            <a:off x="2183335" y="3585987"/>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6" name="Rectangle 65">
            <a:extLst>
              <a:ext uri="{FF2B5EF4-FFF2-40B4-BE49-F238E27FC236}">
                <a16:creationId xmlns:a16="http://schemas.microsoft.com/office/drawing/2014/main" id="{2476325D-4EBA-1549-BC0E-62BF4AE31CCF}"/>
              </a:ext>
            </a:extLst>
          </p:cNvPr>
          <p:cNvSpPr/>
          <p:nvPr/>
        </p:nvSpPr>
        <p:spPr>
          <a:xfrm>
            <a:off x="2183335" y="4095989"/>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68" name="TextBox 67">
            <a:extLst>
              <a:ext uri="{FF2B5EF4-FFF2-40B4-BE49-F238E27FC236}">
                <a16:creationId xmlns:a16="http://schemas.microsoft.com/office/drawing/2014/main" id="{1E381A7A-3162-AD46-B56E-CC8EC79C35BA}"/>
              </a:ext>
            </a:extLst>
          </p:cNvPr>
          <p:cNvSpPr txBox="1"/>
          <p:nvPr/>
        </p:nvSpPr>
        <p:spPr>
          <a:xfrm flipH="1">
            <a:off x="842152" y="3529500"/>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69" name="TextBox 68">
            <a:extLst>
              <a:ext uri="{FF2B5EF4-FFF2-40B4-BE49-F238E27FC236}">
                <a16:creationId xmlns:a16="http://schemas.microsoft.com/office/drawing/2014/main" id="{EC7F7867-A9B1-834E-A313-41BAFBA47F8F}"/>
              </a:ext>
            </a:extLst>
          </p:cNvPr>
          <p:cNvSpPr txBox="1"/>
          <p:nvPr/>
        </p:nvSpPr>
        <p:spPr>
          <a:xfrm flipH="1">
            <a:off x="842152" y="4046360"/>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sp>
        <p:nvSpPr>
          <p:cNvPr id="70" name="Rectangle 69">
            <a:extLst>
              <a:ext uri="{FF2B5EF4-FFF2-40B4-BE49-F238E27FC236}">
                <a16:creationId xmlns:a16="http://schemas.microsoft.com/office/drawing/2014/main" id="{76538123-7635-7C4E-BD55-FFFDBA127A78}"/>
              </a:ext>
            </a:extLst>
          </p:cNvPr>
          <p:cNvSpPr/>
          <p:nvPr/>
        </p:nvSpPr>
        <p:spPr>
          <a:xfrm>
            <a:off x="3021261" y="4691233"/>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cxnSp>
        <p:nvCxnSpPr>
          <p:cNvPr id="71" name="AutoShape 14">
            <a:extLst>
              <a:ext uri="{FF2B5EF4-FFF2-40B4-BE49-F238E27FC236}">
                <a16:creationId xmlns:a16="http://schemas.microsoft.com/office/drawing/2014/main" id="{E98AA454-7D0B-D64F-9903-E041FEE0AF00}"/>
              </a:ext>
            </a:extLst>
          </p:cNvPr>
          <p:cNvCxnSpPr>
            <a:cxnSpLocks noChangeShapeType="1"/>
            <a:endCxn id="31" idx="1"/>
          </p:cNvCxnSpPr>
          <p:nvPr/>
        </p:nvCxnSpPr>
        <p:spPr bwMode="auto">
          <a:xfrm>
            <a:off x="2411935" y="3768867"/>
            <a:ext cx="609326" cy="2655"/>
          </a:xfrm>
          <a:prstGeom prst="straightConnector1">
            <a:avLst/>
          </a:prstGeom>
          <a:noFill/>
          <a:ln w="38100">
            <a:solidFill>
              <a:schemeClr val="tx1"/>
            </a:solidFill>
            <a:round/>
            <a:headEnd type="oval"/>
            <a:tailEnd type="stealth" w="med" len="med"/>
          </a:ln>
          <a:effectLst/>
        </p:spPr>
      </p:cxnSp>
      <p:cxnSp>
        <p:nvCxnSpPr>
          <p:cNvPr id="74" name="AutoShape 14">
            <a:extLst>
              <a:ext uri="{FF2B5EF4-FFF2-40B4-BE49-F238E27FC236}">
                <a16:creationId xmlns:a16="http://schemas.microsoft.com/office/drawing/2014/main" id="{380963F2-A3A0-D241-A6CB-A2E9C0A1BA9E}"/>
              </a:ext>
            </a:extLst>
          </p:cNvPr>
          <p:cNvCxnSpPr>
            <a:cxnSpLocks noChangeShapeType="1"/>
            <a:endCxn id="33" idx="1"/>
          </p:cNvCxnSpPr>
          <p:nvPr/>
        </p:nvCxnSpPr>
        <p:spPr bwMode="auto">
          <a:xfrm>
            <a:off x="2391748" y="4269170"/>
            <a:ext cx="629513" cy="239183"/>
          </a:xfrm>
          <a:prstGeom prst="straightConnector1">
            <a:avLst/>
          </a:prstGeom>
          <a:noFill/>
          <a:ln w="38100">
            <a:solidFill>
              <a:schemeClr val="tx1"/>
            </a:solidFill>
            <a:round/>
            <a:headEnd type="oval"/>
            <a:tailEnd type="stealth" w="med" len="med"/>
          </a:ln>
          <a:effectLst/>
        </p:spPr>
      </p:cxnSp>
      <p:cxnSp>
        <p:nvCxnSpPr>
          <p:cNvPr id="75" name="AutoShape 14">
            <a:extLst>
              <a:ext uri="{FF2B5EF4-FFF2-40B4-BE49-F238E27FC236}">
                <a16:creationId xmlns:a16="http://schemas.microsoft.com/office/drawing/2014/main" id="{5F5C4496-2F56-714A-B7C2-7CA99D41A1FC}"/>
              </a:ext>
            </a:extLst>
          </p:cNvPr>
          <p:cNvCxnSpPr>
            <a:cxnSpLocks noChangeShapeType="1"/>
            <a:endCxn id="78" idx="1"/>
          </p:cNvCxnSpPr>
          <p:nvPr/>
        </p:nvCxnSpPr>
        <p:spPr bwMode="auto">
          <a:xfrm>
            <a:off x="3250568" y="3773917"/>
            <a:ext cx="3378831" cy="1521738"/>
          </a:xfrm>
          <a:prstGeom prst="straightConnector1">
            <a:avLst/>
          </a:prstGeom>
          <a:noFill/>
          <a:ln w="38100">
            <a:solidFill>
              <a:schemeClr val="tx1"/>
            </a:solidFill>
            <a:round/>
            <a:headEnd type="oval"/>
            <a:tailEnd type="triangle" w="med" len="med"/>
          </a:ln>
          <a:effectLst/>
        </p:spPr>
      </p:cxnSp>
      <p:cxnSp>
        <p:nvCxnSpPr>
          <p:cNvPr id="76" name="AutoShape 14">
            <a:extLst>
              <a:ext uri="{FF2B5EF4-FFF2-40B4-BE49-F238E27FC236}">
                <a16:creationId xmlns:a16="http://schemas.microsoft.com/office/drawing/2014/main" id="{EED1F30F-733D-9949-86D9-03A08E26DE6E}"/>
              </a:ext>
            </a:extLst>
          </p:cNvPr>
          <p:cNvCxnSpPr>
            <a:cxnSpLocks noChangeShapeType="1"/>
            <a:endCxn id="85" idx="1"/>
          </p:cNvCxnSpPr>
          <p:nvPr/>
        </p:nvCxnSpPr>
        <p:spPr bwMode="auto">
          <a:xfrm>
            <a:off x="3250187" y="4161401"/>
            <a:ext cx="2560211" cy="1764469"/>
          </a:xfrm>
          <a:prstGeom prst="straightConnector1">
            <a:avLst/>
          </a:prstGeom>
          <a:noFill/>
          <a:ln w="38100">
            <a:solidFill>
              <a:schemeClr val="tx1"/>
            </a:solidFill>
            <a:round/>
            <a:headEnd type="oval"/>
            <a:tailEnd type="triangle" w="med" len="med"/>
          </a:ln>
          <a:effectLst/>
        </p:spPr>
      </p:cxnSp>
      <p:sp>
        <p:nvSpPr>
          <p:cNvPr id="89" name="TextBox 88">
            <a:extLst>
              <a:ext uri="{FF2B5EF4-FFF2-40B4-BE49-F238E27FC236}">
                <a16:creationId xmlns:a16="http://schemas.microsoft.com/office/drawing/2014/main" id="{6128A0D1-6B73-8F46-BD9D-2C0D334A41FE}"/>
              </a:ext>
            </a:extLst>
          </p:cNvPr>
          <p:cNvSpPr txBox="1"/>
          <p:nvPr/>
        </p:nvSpPr>
        <p:spPr>
          <a:xfrm>
            <a:off x="1454835" y="2595730"/>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Worker</a:t>
            </a:r>
          </a:p>
        </p:txBody>
      </p:sp>
      <p:cxnSp>
        <p:nvCxnSpPr>
          <p:cNvPr id="90" name="Straight Connector 89">
            <a:extLst>
              <a:ext uri="{FF2B5EF4-FFF2-40B4-BE49-F238E27FC236}">
                <a16:creationId xmlns:a16="http://schemas.microsoft.com/office/drawing/2014/main" id="{A165620C-59F7-A448-BFD7-F3C9E8114892}"/>
              </a:ext>
            </a:extLst>
          </p:cNvPr>
          <p:cNvCxnSpPr>
            <a:cxnSpLocks/>
          </p:cNvCxnSpPr>
          <p:nvPr/>
        </p:nvCxnSpPr>
        <p:spPr>
          <a:xfrm flipH="1">
            <a:off x="3029433" y="4332549"/>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41D8AC3-6BA4-6E4F-9D70-BB029249CF05}"/>
              </a:ext>
            </a:extLst>
          </p:cNvPr>
          <p:cNvSpPr/>
          <p:nvPr/>
        </p:nvSpPr>
        <p:spPr>
          <a:xfrm>
            <a:off x="3031814" y="5227411"/>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47" name="TextBox 46">
            <a:extLst>
              <a:ext uri="{FF2B5EF4-FFF2-40B4-BE49-F238E27FC236}">
                <a16:creationId xmlns:a16="http://schemas.microsoft.com/office/drawing/2014/main" id="{112A0E2B-C600-A84E-9A75-410519FEE65C}"/>
              </a:ext>
            </a:extLst>
          </p:cNvPr>
          <p:cNvSpPr txBox="1"/>
          <p:nvPr/>
        </p:nvSpPr>
        <p:spPr>
          <a:xfrm flipH="1">
            <a:off x="1454835" y="5177225"/>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cxnSp>
        <p:nvCxnSpPr>
          <p:cNvPr id="48" name="AutoShape 14">
            <a:extLst>
              <a:ext uri="{FF2B5EF4-FFF2-40B4-BE49-F238E27FC236}">
                <a16:creationId xmlns:a16="http://schemas.microsoft.com/office/drawing/2014/main" id="{909A07C1-C3D7-7E47-9C90-80E2973033A0}"/>
              </a:ext>
            </a:extLst>
          </p:cNvPr>
          <p:cNvCxnSpPr>
            <a:cxnSpLocks noChangeShapeType="1"/>
            <a:endCxn id="86" idx="1"/>
          </p:cNvCxnSpPr>
          <p:nvPr/>
        </p:nvCxnSpPr>
        <p:spPr bwMode="auto">
          <a:xfrm>
            <a:off x="3261577" y="5415677"/>
            <a:ext cx="2020029" cy="1140791"/>
          </a:xfrm>
          <a:prstGeom prst="straightConnector1">
            <a:avLst/>
          </a:prstGeom>
          <a:noFill/>
          <a:ln w="38100">
            <a:solidFill>
              <a:schemeClr val="tx1"/>
            </a:solidFill>
            <a:round/>
            <a:headEnd type="oval"/>
            <a:tailEnd type="stealth" w="med" len="med"/>
          </a:ln>
          <a:effectLst/>
        </p:spPr>
      </p:cxnSp>
      <p:sp>
        <p:nvSpPr>
          <p:cNvPr id="49" name="Rounded Rectangle 48">
            <a:extLst>
              <a:ext uri="{FF2B5EF4-FFF2-40B4-BE49-F238E27FC236}">
                <a16:creationId xmlns:a16="http://schemas.microsoft.com/office/drawing/2014/main" id="{799B16F2-7F6D-6C4D-900D-28C8C1320E68}"/>
              </a:ext>
            </a:extLst>
          </p:cNvPr>
          <p:cNvSpPr/>
          <p:nvPr/>
        </p:nvSpPr>
        <p:spPr>
          <a:xfrm>
            <a:off x="5146355" y="2138064"/>
            <a:ext cx="3484237" cy="2429471"/>
          </a:xfrm>
          <a:prstGeom prst="roundRect">
            <a:avLst/>
          </a:prstGeom>
          <a:solidFill>
            <a:schemeClr val="accent1">
              <a:lumMod val="20000"/>
              <a:lumOff val="8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6921015-015A-A44D-8DC4-EA79A6613845}"/>
              </a:ext>
            </a:extLst>
          </p:cNvPr>
          <p:cNvSpPr/>
          <p:nvPr/>
        </p:nvSpPr>
        <p:spPr>
          <a:xfrm>
            <a:off x="7786557" y="2669312"/>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51" name="Rectangle 50">
            <a:extLst>
              <a:ext uri="{FF2B5EF4-FFF2-40B4-BE49-F238E27FC236}">
                <a16:creationId xmlns:a16="http://schemas.microsoft.com/office/drawing/2014/main" id="{A0106CA8-7BA2-A243-8BD9-2613FF44B2B2}"/>
              </a:ext>
            </a:extLst>
          </p:cNvPr>
          <p:cNvSpPr/>
          <p:nvPr/>
        </p:nvSpPr>
        <p:spPr>
          <a:xfrm>
            <a:off x="7786557" y="3037727"/>
            <a:ext cx="457200" cy="365760"/>
          </a:xfrm>
          <a:prstGeom prst="rect">
            <a:avLst/>
          </a:prstGeom>
          <a:solidFill>
            <a:schemeClr val="bg1">
              <a:lumMod val="85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54" name="TextBox 53">
            <a:extLst>
              <a:ext uri="{FF2B5EF4-FFF2-40B4-BE49-F238E27FC236}">
                <a16:creationId xmlns:a16="http://schemas.microsoft.com/office/drawing/2014/main" id="{CCEE7E9D-300D-CD48-9551-2C766F5D7A77}"/>
              </a:ext>
            </a:extLst>
          </p:cNvPr>
          <p:cNvSpPr txBox="1"/>
          <p:nvPr/>
        </p:nvSpPr>
        <p:spPr>
          <a:xfrm>
            <a:off x="7406006" y="2207647"/>
            <a:ext cx="12059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Deque</a:t>
            </a:r>
          </a:p>
        </p:txBody>
      </p:sp>
      <p:sp>
        <p:nvSpPr>
          <p:cNvPr id="63" name="Oval 2">
            <a:extLst>
              <a:ext uri="{FF2B5EF4-FFF2-40B4-BE49-F238E27FC236}">
                <a16:creationId xmlns:a16="http://schemas.microsoft.com/office/drawing/2014/main" id="{21E2A883-2862-2546-956E-915AC647C50D}"/>
              </a:ext>
            </a:extLst>
          </p:cNvPr>
          <p:cNvSpPr>
            <a:spLocks noChangeAspect="1" noChangeArrowheads="1"/>
          </p:cNvSpPr>
          <p:nvPr/>
        </p:nvSpPr>
        <p:spPr bwMode="auto">
          <a:xfrm>
            <a:off x="5349179" y="220761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67" name="Rectangle 66">
            <a:extLst>
              <a:ext uri="{FF2B5EF4-FFF2-40B4-BE49-F238E27FC236}">
                <a16:creationId xmlns:a16="http://schemas.microsoft.com/office/drawing/2014/main" id="{70C71245-9BD8-4142-9525-D1BE33EF3D3B}"/>
              </a:ext>
            </a:extLst>
          </p:cNvPr>
          <p:cNvSpPr/>
          <p:nvPr/>
        </p:nvSpPr>
        <p:spPr>
          <a:xfrm>
            <a:off x="6948631" y="2666657"/>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72" name="Rectangle 71">
            <a:extLst>
              <a:ext uri="{FF2B5EF4-FFF2-40B4-BE49-F238E27FC236}">
                <a16:creationId xmlns:a16="http://schemas.microsoft.com/office/drawing/2014/main" id="{B2A6F3CC-0852-7646-835E-05F9D901BDF7}"/>
              </a:ext>
            </a:extLst>
          </p:cNvPr>
          <p:cNvSpPr/>
          <p:nvPr/>
        </p:nvSpPr>
        <p:spPr>
          <a:xfrm>
            <a:off x="6948631" y="3176659"/>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73" name="TextBox 72">
            <a:extLst>
              <a:ext uri="{FF2B5EF4-FFF2-40B4-BE49-F238E27FC236}">
                <a16:creationId xmlns:a16="http://schemas.microsoft.com/office/drawing/2014/main" id="{CEF00EC1-1C14-5A41-A8BE-EA654EE92F96}"/>
              </a:ext>
            </a:extLst>
          </p:cNvPr>
          <p:cNvSpPr txBox="1"/>
          <p:nvPr/>
        </p:nvSpPr>
        <p:spPr>
          <a:xfrm flipH="1">
            <a:off x="5607448" y="2610170"/>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head</a:t>
            </a:r>
          </a:p>
        </p:txBody>
      </p:sp>
      <p:sp>
        <p:nvSpPr>
          <p:cNvPr id="77" name="TextBox 76">
            <a:extLst>
              <a:ext uri="{FF2B5EF4-FFF2-40B4-BE49-F238E27FC236}">
                <a16:creationId xmlns:a16="http://schemas.microsoft.com/office/drawing/2014/main" id="{C102A3AC-986A-6341-9CDC-664096F614E7}"/>
              </a:ext>
            </a:extLst>
          </p:cNvPr>
          <p:cNvSpPr txBox="1"/>
          <p:nvPr/>
        </p:nvSpPr>
        <p:spPr>
          <a:xfrm flipH="1">
            <a:off x="5607448" y="3127030"/>
            <a:ext cx="1343270"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tail</a:t>
            </a:r>
          </a:p>
        </p:txBody>
      </p:sp>
      <p:cxnSp>
        <p:nvCxnSpPr>
          <p:cNvPr id="79" name="AutoShape 14">
            <a:extLst>
              <a:ext uri="{FF2B5EF4-FFF2-40B4-BE49-F238E27FC236}">
                <a16:creationId xmlns:a16="http://schemas.microsoft.com/office/drawing/2014/main" id="{833EE1B7-5C7B-304C-BB4D-76C1263FB8CA}"/>
              </a:ext>
            </a:extLst>
          </p:cNvPr>
          <p:cNvCxnSpPr>
            <a:cxnSpLocks noChangeShapeType="1"/>
            <a:endCxn id="50" idx="1"/>
          </p:cNvCxnSpPr>
          <p:nvPr/>
        </p:nvCxnSpPr>
        <p:spPr bwMode="auto">
          <a:xfrm>
            <a:off x="7177231" y="2849537"/>
            <a:ext cx="609326" cy="2655"/>
          </a:xfrm>
          <a:prstGeom prst="straightConnector1">
            <a:avLst/>
          </a:prstGeom>
          <a:noFill/>
          <a:ln w="38100">
            <a:solidFill>
              <a:schemeClr val="tx1"/>
            </a:solidFill>
            <a:round/>
            <a:headEnd type="oval"/>
            <a:tailEnd type="stealth" w="med" len="med"/>
          </a:ln>
          <a:effectLst/>
        </p:spPr>
      </p:cxnSp>
      <p:cxnSp>
        <p:nvCxnSpPr>
          <p:cNvPr id="80" name="AutoShape 14">
            <a:extLst>
              <a:ext uri="{FF2B5EF4-FFF2-40B4-BE49-F238E27FC236}">
                <a16:creationId xmlns:a16="http://schemas.microsoft.com/office/drawing/2014/main" id="{91E4BB55-1C57-D644-AAEC-5FD569FD76D0}"/>
              </a:ext>
            </a:extLst>
          </p:cNvPr>
          <p:cNvCxnSpPr>
            <a:cxnSpLocks noChangeShapeType="1"/>
            <a:endCxn id="50" idx="1"/>
          </p:cNvCxnSpPr>
          <p:nvPr/>
        </p:nvCxnSpPr>
        <p:spPr bwMode="auto">
          <a:xfrm flipV="1">
            <a:off x="7157044" y="2852192"/>
            <a:ext cx="629513" cy="497648"/>
          </a:xfrm>
          <a:prstGeom prst="straightConnector1">
            <a:avLst/>
          </a:prstGeom>
          <a:noFill/>
          <a:ln w="38100">
            <a:solidFill>
              <a:schemeClr val="tx1"/>
            </a:solidFill>
            <a:round/>
            <a:headEnd type="oval"/>
            <a:tailEnd type="stealth" w="med" len="med"/>
          </a:ln>
          <a:effectLst/>
        </p:spPr>
      </p:cxnSp>
      <p:sp>
        <p:nvSpPr>
          <p:cNvPr id="81" name="TextBox 80">
            <a:extLst>
              <a:ext uri="{FF2B5EF4-FFF2-40B4-BE49-F238E27FC236}">
                <a16:creationId xmlns:a16="http://schemas.microsoft.com/office/drawing/2014/main" id="{09245888-10D7-F441-A288-51C14FC872DD}"/>
              </a:ext>
            </a:extLst>
          </p:cNvPr>
          <p:cNvSpPr txBox="1"/>
          <p:nvPr/>
        </p:nvSpPr>
        <p:spPr>
          <a:xfrm>
            <a:off x="6220131" y="1752600"/>
            <a:ext cx="1336683" cy="461665"/>
          </a:xfrm>
          <a:prstGeom prst="rect">
            <a:avLst/>
          </a:prstGeom>
          <a:noFill/>
        </p:spPr>
        <p:txBody>
          <a:bodyPr wrap="square" rtlCol="0">
            <a:spAutoFit/>
          </a:bodyPr>
          <a:lstStyle/>
          <a:p>
            <a:pPr algn="ctr"/>
            <a:r>
              <a:rPr lang="en-US" sz="2400" b="1" dirty="0">
                <a:solidFill>
                  <a:schemeClr val="accent5">
                    <a:lumMod val="75000"/>
                  </a:schemeClr>
                </a:solidFill>
                <a:latin typeface="Helvetica" pitchFamily="2" charset="0"/>
              </a:rPr>
              <a:t>Thief</a:t>
            </a:r>
          </a:p>
        </p:txBody>
      </p:sp>
      <p:cxnSp>
        <p:nvCxnSpPr>
          <p:cNvPr id="82" name="Straight Connector 81">
            <a:extLst>
              <a:ext uri="{FF2B5EF4-FFF2-40B4-BE49-F238E27FC236}">
                <a16:creationId xmlns:a16="http://schemas.microsoft.com/office/drawing/2014/main" id="{CB8FD3C2-B347-5247-9C48-F0EEFBAA8402}"/>
              </a:ext>
            </a:extLst>
          </p:cNvPr>
          <p:cNvCxnSpPr>
            <a:cxnSpLocks/>
          </p:cNvCxnSpPr>
          <p:nvPr/>
        </p:nvCxnSpPr>
        <p:spPr>
          <a:xfrm flipH="1">
            <a:off x="7794729" y="2666084"/>
            <a:ext cx="449028" cy="384126"/>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FF41AE63-A551-9243-BE69-1F5677FC5E68}"/>
              </a:ext>
            </a:extLst>
          </p:cNvPr>
          <p:cNvSpPr/>
          <p:nvPr/>
        </p:nvSpPr>
        <p:spPr>
          <a:xfrm>
            <a:off x="7797110" y="3719779"/>
            <a:ext cx="457200" cy="365760"/>
          </a:xfrm>
          <a:prstGeom prst="rect">
            <a:avLst/>
          </a:prstGeom>
          <a:solidFill>
            <a:schemeClr val="bg1"/>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FF"/>
              </a:solidFill>
            </a:endParaRPr>
          </a:p>
        </p:txBody>
      </p:sp>
      <p:sp>
        <p:nvSpPr>
          <p:cNvPr id="84" name="TextBox 83">
            <a:extLst>
              <a:ext uri="{FF2B5EF4-FFF2-40B4-BE49-F238E27FC236}">
                <a16:creationId xmlns:a16="http://schemas.microsoft.com/office/drawing/2014/main" id="{A6D319AC-065E-064D-81D1-C6435E826928}"/>
              </a:ext>
            </a:extLst>
          </p:cNvPr>
          <p:cNvSpPr txBox="1"/>
          <p:nvPr/>
        </p:nvSpPr>
        <p:spPr>
          <a:xfrm flipH="1">
            <a:off x="6220131" y="3669593"/>
            <a:ext cx="1566045" cy="461665"/>
          </a:xfrm>
          <a:prstGeom prst="rect">
            <a:avLst/>
          </a:prstGeom>
          <a:noFill/>
        </p:spPr>
        <p:txBody>
          <a:bodyPr wrap="square" rtlCol="0">
            <a:spAutoFit/>
          </a:bodyPr>
          <a:lstStyle/>
          <a:p>
            <a:pPr algn="r"/>
            <a:r>
              <a:rPr lang="en-US" sz="2400" dirty="0">
                <a:solidFill>
                  <a:srgbClr val="77351E"/>
                </a:solidFill>
                <a:latin typeface="Consolas" charset="0"/>
                <a:ea typeface="Consolas" charset="0"/>
                <a:cs typeface="Consolas" charset="0"/>
              </a:rPr>
              <a:t>current</a:t>
            </a:r>
          </a:p>
        </p:txBody>
      </p:sp>
      <p:sp>
        <p:nvSpPr>
          <p:cNvPr id="10" name="Bent Arrow 9">
            <a:extLst>
              <a:ext uri="{FF2B5EF4-FFF2-40B4-BE49-F238E27FC236}">
                <a16:creationId xmlns:a16="http://schemas.microsoft.com/office/drawing/2014/main" id="{8C523AAA-9195-1543-BBC4-5F9219FE98C7}"/>
              </a:ext>
            </a:extLst>
          </p:cNvPr>
          <p:cNvSpPr/>
          <p:nvPr/>
        </p:nvSpPr>
        <p:spPr>
          <a:xfrm rot="16200000" flipH="1">
            <a:off x="3148120" y="1377540"/>
            <a:ext cx="1236276" cy="3165842"/>
          </a:xfrm>
          <a:prstGeom prst="bentArrow">
            <a:avLst>
              <a:gd name="adj1" fmla="val 25000"/>
              <a:gd name="adj2" fmla="val 19104"/>
              <a:gd name="adj3" fmla="val 25000"/>
              <a:gd name="adj4" fmla="val 43750"/>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7" name="AutoShape 14">
            <a:extLst>
              <a:ext uri="{FF2B5EF4-FFF2-40B4-BE49-F238E27FC236}">
                <a16:creationId xmlns:a16="http://schemas.microsoft.com/office/drawing/2014/main" id="{5EA13EED-D8BF-D740-9CE0-57E80FE4E22D}"/>
              </a:ext>
            </a:extLst>
          </p:cNvPr>
          <p:cNvCxnSpPr>
            <a:cxnSpLocks noChangeShapeType="1"/>
            <a:endCxn id="32" idx="1"/>
          </p:cNvCxnSpPr>
          <p:nvPr/>
        </p:nvCxnSpPr>
        <p:spPr bwMode="auto">
          <a:xfrm>
            <a:off x="2411935" y="3768867"/>
            <a:ext cx="609326" cy="371070"/>
          </a:xfrm>
          <a:prstGeom prst="straightConnector1">
            <a:avLst/>
          </a:prstGeom>
          <a:noFill/>
          <a:ln w="38100">
            <a:solidFill>
              <a:schemeClr val="tx1"/>
            </a:solidFill>
            <a:round/>
            <a:headEnd type="oval"/>
            <a:tailEnd type="stealth" w="med" len="med"/>
          </a:ln>
          <a:effectLst/>
        </p:spPr>
      </p:cxnSp>
      <p:cxnSp>
        <p:nvCxnSpPr>
          <p:cNvPr id="15" name="Curved Connector 14">
            <a:extLst>
              <a:ext uri="{FF2B5EF4-FFF2-40B4-BE49-F238E27FC236}">
                <a16:creationId xmlns:a16="http://schemas.microsoft.com/office/drawing/2014/main" id="{767D2BDE-B90B-E44E-97BF-EBF5860A77F8}"/>
              </a:ext>
            </a:extLst>
          </p:cNvPr>
          <p:cNvCxnSpPr>
            <a:cxnSpLocks/>
            <a:endCxn id="78" idx="3"/>
          </p:cNvCxnSpPr>
          <p:nvPr/>
        </p:nvCxnSpPr>
        <p:spPr>
          <a:xfrm rot="5400000">
            <a:off x="6921225" y="4186063"/>
            <a:ext cx="1389574" cy="829611"/>
          </a:xfrm>
          <a:prstGeom prst="curvedConnector2">
            <a:avLst/>
          </a:prstGeom>
          <a:ln w="381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185F357B-B6E6-9346-A93E-C38BAB4F0601}"/>
              </a:ext>
            </a:extLst>
          </p:cNvPr>
          <p:cNvSpPr/>
          <p:nvPr/>
        </p:nvSpPr>
        <p:spPr>
          <a:xfrm>
            <a:off x="6629399" y="5112775"/>
            <a:ext cx="571807" cy="365760"/>
          </a:xfrm>
          <a:prstGeom prst="rect">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77351E"/>
                </a:solidFill>
                <a:latin typeface="Consolas" panose="020B0609020204030204" pitchFamily="49" charset="0"/>
                <a:cs typeface="Consolas" panose="020B0609020204030204" pitchFamily="49" charset="0"/>
              </a:rPr>
              <a:t>ctx</a:t>
            </a:r>
            <a:endParaRPr lang="en-US" dirty="0">
              <a:solidFill>
                <a:srgbClr val="77351E"/>
              </a:solidFill>
              <a:latin typeface="Consolas" panose="020B0609020204030204" pitchFamily="49" charset="0"/>
              <a:cs typeface="Consolas" panose="020B0609020204030204" pitchFamily="49" charset="0"/>
            </a:endParaRPr>
          </a:p>
        </p:txBody>
      </p:sp>
      <p:sp>
        <p:nvSpPr>
          <p:cNvPr id="85" name="Rectangle 84">
            <a:extLst>
              <a:ext uri="{FF2B5EF4-FFF2-40B4-BE49-F238E27FC236}">
                <a16:creationId xmlns:a16="http://schemas.microsoft.com/office/drawing/2014/main" id="{1037FBB7-674A-7641-94B5-E2272ADFB0DB}"/>
              </a:ext>
            </a:extLst>
          </p:cNvPr>
          <p:cNvSpPr/>
          <p:nvPr/>
        </p:nvSpPr>
        <p:spPr>
          <a:xfrm>
            <a:off x="5810398" y="5742990"/>
            <a:ext cx="571807" cy="365760"/>
          </a:xfrm>
          <a:prstGeom prst="rect">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77351E"/>
                </a:solidFill>
                <a:latin typeface="Consolas" panose="020B0609020204030204" pitchFamily="49" charset="0"/>
                <a:cs typeface="Consolas" panose="020B0609020204030204" pitchFamily="49" charset="0"/>
              </a:rPr>
              <a:t>ctx</a:t>
            </a:r>
            <a:endParaRPr lang="en-US" dirty="0">
              <a:solidFill>
                <a:srgbClr val="77351E"/>
              </a:solidFill>
              <a:latin typeface="Consolas" panose="020B0609020204030204" pitchFamily="49" charset="0"/>
              <a:cs typeface="Consolas" panose="020B0609020204030204" pitchFamily="49" charset="0"/>
            </a:endParaRPr>
          </a:p>
        </p:txBody>
      </p:sp>
      <p:sp>
        <p:nvSpPr>
          <p:cNvPr id="86" name="Rectangle 85">
            <a:extLst>
              <a:ext uri="{FF2B5EF4-FFF2-40B4-BE49-F238E27FC236}">
                <a16:creationId xmlns:a16="http://schemas.microsoft.com/office/drawing/2014/main" id="{11676A8A-A4F9-C443-A3DB-10C6FBFE24E4}"/>
              </a:ext>
            </a:extLst>
          </p:cNvPr>
          <p:cNvSpPr/>
          <p:nvPr/>
        </p:nvSpPr>
        <p:spPr>
          <a:xfrm>
            <a:off x="5281606" y="6373588"/>
            <a:ext cx="571807" cy="365760"/>
          </a:xfrm>
          <a:prstGeom prst="rect">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77351E"/>
                </a:solidFill>
                <a:latin typeface="Consolas" panose="020B0609020204030204" pitchFamily="49" charset="0"/>
                <a:cs typeface="Consolas" panose="020B0609020204030204" pitchFamily="49" charset="0"/>
              </a:rPr>
              <a:t>ctx</a:t>
            </a:r>
            <a:endParaRPr lang="en-US" dirty="0">
              <a:solidFill>
                <a:srgbClr val="77351E"/>
              </a:solidFill>
              <a:latin typeface="Consolas" panose="020B0609020204030204" pitchFamily="49" charset="0"/>
              <a:cs typeface="Consolas" panose="020B0609020204030204" pitchFamily="49" charset="0"/>
            </a:endParaRPr>
          </a:p>
        </p:txBody>
      </p:sp>
      <p:sp>
        <p:nvSpPr>
          <p:cNvPr id="88" name="Rectangle 87">
            <a:extLst>
              <a:ext uri="{FF2B5EF4-FFF2-40B4-BE49-F238E27FC236}">
                <a16:creationId xmlns:a16="http://schemas.microsoft.com/office/drawing/2014/main" id="{71945FD8-456C-2743-8711-C6EE1B487165}"/>
              </a:ext>
            </a:extLst>
          </p:cNvPr>
          <p:cNvSpPr/>
          <p:nvPr/>
        </p:nvSpPr>
        <p:spPr>
          <a:xfrm>
            <a:off x="5609352" y="4121386"/>
            <a:ext cx="1984159" cy="365760"/>
          </a:xfrm>
          <a:prstGeom prst="rect">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77351E"/>
                </a:solidFill>
                <a:latin typeface="Consolas" panose="020B0609020204030204" pitchFamily="49" charset="0"/>
                <a:cs typeface="Consolas" panose="020B0609020204030204" pitchFamily="49" charset="0"/>
              </a:rPr>
              <a:t>%</a:t>
            </a:r>
            <a:r>
              <a:rPr lang="en-US" sz="2000" dirty="0" err="1">
                <a:solidFill>
                  <a:srgbClr val="77351E"/>
                </a:solidFill>
                <a:latin typeface="Consolas" panose="020B0609020204030204" pitchFamily="49" charset="0"/>
                <a:cs typeface="Consolas" panose="020B0609020204030204" pitchFamily="49" charset="0"/>
              </a:rPr>
              <a:t>rbx</a:t>
            </a:r>
            <a:r>
              <a:rPr lang="en-US" sz="2000" dirty="0">
                <a:solidFill>
                  <a:schemeClr val="tx1"/>
                </a:solidFill>
              </a:rPr>
              <a:t>, </a:t>
            </a:r>
            <a:r>
              <a:rPr lang="en-US" sz="2000" dirty="0">
                <a:solidFill>
                  <a:srgbClr val="77351E"/>
                </a:solidFill>
                <a:latin typeface="Consolas" panose="020B0609020204030204" pitchFamily="49" charset="0"/>
                <a:cs typeface="Consolas" panose="020B0609020204030204" pitchFamily="49" charset="0"/>
              </a:rPr>
              <a:t>%r10</a:t>
            </a:r>
            <a:r>
              <a:rPr lang="en-US" sz="2000" dirty="0">
                <a:solidFill>
                  <a:schemeClr val="tx1"/>
                </a:solidFill>
              </a:rPr>
              <a:t>, …</a:t>
            </a:r>
          </a:p>
        </p:txBody>
      </p:sp>
      <p:sp>
        <p:nvSpPr>
          <p:cNvPr id="3" name="Slide Number Placeholder 2">
            <a:extLst>
              <a:ext uri="{FF2B5EF4-FFF2-40B4-BE49-F238E27FC236}">
                <a16:creationId xmlns:a16="http://schemas.microsoft.com/office/drawing/2014/main" id="{A78F5D35-9219-4849-872D-CD7D19E3C671}"/>
              </a:ext>
            </a:extLst>
          </p:cNvPr>
          <p:cNvSpPr>
            <a:spLocks noGrp="1"/>
          </p:cNvSpPr>
          <p:nvPr>
            <p:ph type="sldNum" sz="quarter" idx="12"/>
          </p:nvPr>
        </p:nvSpPr>
        <p:spPr/>
        <p:txBody>
          <a:bodyPr/>
          <a:lstStyle/>
          <a:p>
            <a:fld id="{B8C56D54-80CA-1040-8800-40C19FBCAC37}" type="slidenum">
              <a:rPr lang="en-US" smtClean="0"/>
              <a:t>138</a:t>
            </a:fld>
            <a:endParaRPr lang="en-US"/>
          </a:p>
        </p:txBody>
      </p:sp>
    </p:spTree>
    <p:extLst>
      <p:ext uri="{BB962C8B-B14F-4D97-AF65-F5344CB8AC3E}">
        <p14:creationId xmlns:p14="http://schemas.microsoft.com/office/powerpoint/2010/main" val="74933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71"/>
                                        </p:tgtEl>
                                      </p:cBhvr>
                                    </p:animEffect>
                                    <p:set>
                                      <p:cBhvr>
                                        <p:cTn id="7" dur="1" fill="hold">
                                          <p:stCondLst>
                                            <p:cond delay="499"/>
                                          </p:stCondLst>
                                        </p:cTn>
                                        <p:tgtEl>
                                          <p:spTgt spid="71"/>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repeatCount="2000" fill="hold" grpId="0" nodeType="clickEffect">
                                  <p:stCondLst>
                                    <p:cond delay="0"/>
                                  </p:stCondLst>
                                  <p:childTnLst>
                                    <p:animEffect transition="out" filter="fade">
                                      <p:cBhvr>
                                        <p:cTn id="19" dur="500" tmFilter="0, 0; .2, .5; .8, .5; 1, 0"/>
                                        <p:tgtEl>
                                          <p:spTgt spid="78"/>
                                        </p:tgtEl>
                                      </p:cBhvr>
                                    </p:animEffect>
                                    <p:animScale>
                                      <p:cBhvr>
                                        <p:cTn id="20" dur="250" autoRev="1" fill="hold"/>
                                        <p:tgtEl>
                                          <p:spTgt spid="78"/>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dissolv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8"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AutoShape 12">
            <a:extLst>
              <a:ext uri="{FF2B5EF4-FFF2-40B4-BE49-F238E27FC236}">
                <a16:creationId xmlns:a16="http://schemas.microsoft.com/office/drawing/2014/main" id="{57CF3B79-F1D1-5644-97A9-E6EFFBDF9C6C}"/>
              </a:ext>
            </a:extLst>
          </p:cNvPr>
          <p:cNvCxnSpPr>
            <a:cxnSpLocks noChangeShapeType="1"/>
            <a:stCxn id="489496" idx="0"/>
            <a:endCxn id="49" idx="0"/>
          </p:cNvCxnSpPr>
          <p:nvPr/>
        </p:nvCxnSpPr>
        <p:spPr bwMode="auto">
          <a:xfrm>
            <a:off x="5373757" y="3886200"/>
            <a:ext cx="769381" cy="1082204"/>
          </a:xfrm>
          <a:prstGeom prst="straightConnector1">
            <a:avLst/>
          </a:prstGeom>
          <a:noFill/>
          <a:ln w="38100">
            <a:solidFill>
              <a:schemeClr val="tx1"/>
            </a:solidFill>
            <a:round/>
            <a:headEnd/>
            <a:tailEnd type="stealth" w="med" len="med"/>
          </a:ln>
          <a:effectLst/>
        </p:spPr>
      </p:cxnSp>
      <p:sp>
        <p:nvSpPr>
          <p:cNvPr id="49" name="AutoShape 6">
            <a:extLst>
              <a:ext uri="{FF2B5EF4-FFF2-40B4-BE49-F238E27FC236}">
                <a16:creationId xmlns:a16="http://schemas.microsoft.com/office/drawing/2014/main" id="{0F1FA116-5AE2-AC40-98EC-4946EF99C426}"/>
              </a:ext>
            </a:extLst>
          </p:cNvPr>
          <p:cNvSpPr>
            <a:spLocks noChangeArrowheads="1"/>
          </p:cNvSpPr>
          <p:nvPr/>
        </p:nvSpPr>
        <p:spPr bwMode="auto">
          <a:xfrm>
            <a:off x="5724038" y="4968404"/>
            <a:ext cx="838200" cy="7620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4" name="Folded Corner 43">
            <a:extLst>
              <a:ext uri="{FF2B5EF4-FFF2-40B4-BE49-F238E27FC236}">
                <a16:creationId xmlns:a16="http://schemas.microsoft.com/office/drawing/2014/main" id="{1F58CA1C-CAAB-6645-BD16-67600A24A3D9}"/>
              </a:ext>
            </a:extLst>
          </p:cNvPr>
          <p:cNvSpPr/>
          <p:nvPr/>
        </p:nvSpPr>
        <p:spPr>
          <a:xfrm>
            <a:off x="682727" y="1738899"/>
            <a:ext cx="4355661" cy="324892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000" b="1" dirty="0">
              <a:solidFill>
                <a:srgbClr val="FF00FF"/>
              </a:solidFill>
              <a:latin typeface="Consolas"/>
              <a:cs typeface="Consolas"/>
            </a:endParaRPr>
          </a:p>
          <a:p>
            <a:pPr lvl="0">
              <a:spcBef>
                <a:spcPct val="50000"/>
              </a:spcBef>
            </a:pP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fib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n) {</a:t>
            </a:r>
          </a:p>
          <a:p>
            <a:pPr lvl="0"/>
            <a:r>
              <a:rPr lang="en-US" sz="2000" b="1" dirty="0">
                <a:solidFill>
                  <a:schemeClr val="accent6">
                    <a:lumMod val="75000"/>
                  </a:schemeClr>
                </a:solidFill>
                <a:latin typeface="Consolas"/>
                <a:cs typeface="Consolas"/>
              </a:rPr>
              <a:t>  if (n&lt;2) return (n);</a:t>
            </a:r>
          </a:p>
          <a:p>
            <a:pPr lvl="0"/>
            <a:r>
              <a:rPr lang="en-US" sz="2000" b="1" dirty="0">
                <a:solidFill>
                  <a:schemeClr val="accent6">
                    <a:lumMod val="75000"/>
                  </a:schemeClr>
                </a:solidFill>
                <a:latin typeface="Consolas"/>
                <a:cs typeface="Consolas"/>
              </a:rPr>
              <a:t>  else {</a:t>
            </a:r>
          </a:p>
          <a:p>
            <a:pPr lvl="0"/>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int</a:t>
            </a:r>
            <a:r>
              <a:rPr lang="en-US" sz="2000" b="1" dirty="0">
                <a:solidFill>
                  <a:schemeClr val="accent6">
                    <a:lumMod val="75000"/>
                  </a:schemeClr>
                </a:solidFill>
                <a:latin typeface="Consolas"/>
                <a:cs typeface="Consolas"/>
              </a:rPr>
              <a:t> </a:t>
            </a:r>
            <a:r>
              <a:rPr lang="en-US" sz="2000" b="1" dirty="0" err="1">
                <a:solidFill>
                  <a:schemeClr val="accent6">
                    <a:lumMod val="75000"/>
                  </a:schemeClr>
                </a:solidFill>
                <a:latin typeface="Consolas"/>
                <a:cs typeface="Consolas"/>
              </a:rPr>
              <a:t>x,y</a:t>
            </a:r>
            <a:r>
              <a:rPr lang="en-US" sz="2000" b="1" dirty="0">
                <a:solidFill>
                  <a:schemeClr val="accent6">
                    <a:lumMod val="75000"/>
                  </a:schemeClr>
                </a:solidFill>
                <a:latin typeface="Consolas"/>
                <a:cs typeface="Consolas"/>
              </a:rPr>
              <a:t>;</a:t>
            </a:r>
          </a:p>
          <a:p>
            <a:pPr lvl="0"/>
            <a:r>
              <a:rPr lang="en-US" sz="2000" b="1" dirty="0">
                <a:solidFill>
                  <a:schemeClr val="accent6">
                    <a:lumMod val="75000"/>
                  </a:schemeClr>
                </a:solidFill>
                <a:latin typeface="Consolas"/>
                <a:cs typeface="Consolas"/>
              </a:rPr>
              <a:t>    x = </a:t>
            </a:r>
            <a:r>
              <a:rPr lang="en-US" sz="2000" b="1" dirty="0" err="1">
                <a:solidFill>
                  <a:srgbClr val="FF0000"/>
                </a:solidFill>
                <a:latin typeface="Consolas"/>
                <a:cs typeface="Consolas"/>
              </a:rPr>
              <a:t>cilk_spawn</a:t>
            </a:r>
            <a:r>
              <a:rPr lang="en-US" sz="2000" b="1" dirty="0">
                <a:solidFill>
                  <a:srgbClr val="663333"/>
                </a:solidFill>
                <a:latin typeface="Consolas"/>
                <a:cs typeface="Consolas"/>
              </a:rPr>
              <a:t> </a:t>
            </a:r>
            <a:r>
              <a:rPr lang="en-US" sz="2000" b="1" dirty="0">
                <a:solidFill>
                  <a:srgbClr val="E46C0A"/>
                </a:solidFill>
                <a:latin typeface="Consolas"/>
                <a:cs typeface="Consolas"/>
              </a:rPr>
              <a:t>fib(n-1);</a:t>
            </a:r>
          </a:p>
          <a:p>
            <a:pPr lvl="0"/>
            <a:r>
              <a:rPr lang="en-US" sz="2000" b="1" dirty="0">
                <a:solidFill>
                  <a:srgbClr val="000000"/>
                </a:solidFill>
                <a:latin typeface="Consolas"/>
                <a:cs typeface="Consolas"/>
              </a:rPr>
              <a:t>    </a:t>
            </a:r>
            <a:r>
              <a:rPr lang="en-US" sz="2000" b="1" dirty="0">
                <a:solidFill>
                  <a:schemeClr val="accent1">
                    <a:lumMod val="75000"/>
                  </a:schemeClr>
                </a:solidFill>
                <a:latin typeface="Consolas"/>
                <a:cs typeface="Consolas"/>
              </a:rPr>
              <a:t>y = fib(n-2);</a:t>
            </a:r>
          </a:p>
          <a:p>
            <a:pPr lvl="0"/>
            <a:r>
              <a:rPr lang="en-US" sz="2000" b="1" dirty="0">
                <a:solidFill>
                  <a:srgbClr val="827F77"/>
                </a:solidFill>
                <a:latin typeface="Consolas"/>
                <a:cs typeface="Consolas"/>
              </a:rPr>
              <a:t>    </a:t>
            </a:r>
            <a:r>
              <a:rPr lang="en-US" sz="2000" b="1" dirty="0" err="1">
                <a:solidFill>
                  <a:srgbClr val="FF0000"/>
                </a:solidFill>
                <a:latin typeface="Consolas"/>
                <a:cs typeface="Consolas"/>
              </a:rPr>
              <a:t>cilk_sync</a:t>
            </a:r>
            <a:r>
              <a:rPr lang="en-US" sz="2000" b="1" dirty="0">
                <a:solidFill>
                  <a:srgbClr val="663333"/>
                </a:solidFill>
                <a:latin typeface="Consolas"/>
                <a:cs typeface="Consolas"/>
              </a:rPr>
              <a:t>;</a:t>
            </a:r>
          </a:p>
          <a:p>
            <a:pPr lvl="0"/>
            <a:r>
              <a:rPr lang="en-US" sz="2000" b="1" dirty="0">
                <a:solidFill>
                  <a:srgbClr val="663333"/>
                </a:solidFill>
                <a:latin typeface="Consolas"/>
                <a:cs typeface="Consolas"/>
              </a:rPr>
              <a:t>   </a:t>
            </a:r>
            <a:r>
              <a:rPr lang="en-US" sz="2000" b="1" dirty="0">
                <a:solidFill>
                  <a:schemeClr val="accent3">
                    <a:lumMod val="75000"/>
                  </a:schemeClr>
                </a:solidFill>
                <a:latin typeface="Consolas"/>
                <a:cs typeface="Consolas"/>
              </a:rPr>
              <a:t> return (</a:t>
            </a:r>
            <a:r>
              <a:rPr lang="en-US" sz="2000" b="1" dirty="0" err="1">
                <a:solidFill>
                  <a:schemeClr val="accent3">
                    <a:lumMod val="75000"/>
                  </a:schemeClr>
                </a:solidFill>
                <a:latin typeface="Consolas"/>
                <a:cs typeface="Consolas"/>
              </a:rPr>
              <a:t>x+y</a:t>
            </a:r>
            <a:r>
              <a:rPr lang="en-US" sz="2000" b="1" dirty="0">
                <a:solidFill>
                  <a:schemeClr val="accent3">
                    <a:lumMod val="75000"/>
                  </a:schemeClr>
                </a:solidFill>
                <a:latin typeface="Consolas"/>
                <a:cs typeface="Consolas"/>
              </a:rPr>
              <a:t>);</a:t>
            </a:r>
          </a:p>
          <a:p>
            <a:pPr lvl="0"/>
            <a:r>
              <a:rPr lang="en-US" sz="2000" b="1" dirty="0">
                <a:solidFill>
                  <a:srgbClr val="000000"/>
                </a:solidFill>
                <a:latin typeface="Consolas"/>
                <a:cs typeface="Consolas"/>
              </a:rPr>
              <a:t>  }</a:t>
            </a:r>
          </a:p>
          <a:p>
            <a:pPr lvl="0"/>
            <a:r>
              <a:rPr lang="en-US" sz="2000" b="1" dirty="0">
                <a:solidFill>
                  <a:srgbClr val="000000"/>
                </a:solidFill>
                <a:latin typeface="Consolas"/>
                <a:cs typeface="Consolas"/>
              </a:rPr>
              <a:t>}</a:t>
            </a:r>
          </a:p>
        </p:txBody>
      </p:sp>
      <p:cxnSp>
        <p:nvCxnSpPr>
          <p:cNvPr id="489503" name="AutoShape 31"/>
          <p:cNvCxnSpPr>
            <a:cxnSpLocks noChangeShapeType="1"/>
            <a:stCxn id="489492" idx="0"/>
            <a:endCxn id="489501" idx="0"/>
          </p:cNvCxnSpPr>
          <p:nvPr/>
        </p:nvCxnSpPr>
        <p:spPr bwMode="auto">
          <a:xfrm>
            <a:off x="7354957" y="2819400"/>
            <a:ext cx="762000" cy="1084263"/>
          </a:xfrm>
          <a:prstGeom prst="straightConnector1">
            <a:avLst/>
          </a:prstGeom>
          <a:noFill/>
          <a:ln w="38100">
            <a:solidFill>
              <a:schemeClr val="tx1"/>
            </a:solidFill>
            <a:round/>
            <a:headEnd/>
            <a:tailEnd type="stealth" w="med" len="med"/>
          </a:ln>
          <a:effectLst/>
        </p:spPr>
      </p:cxnSp>
      <p:sp>
        <p:nvSpPr>
          <p:cNvPr id="489505" name="Rectangle 33"/>
          <p:cNvSpPr>
            <a:spLocks noGrp="1" noChangeArrowheads="1"/>
          </p:cNvSpPr>
          <p:nvPr>
            <p:ph type="title"/>
          </p:nvPr>
        </p:nvSpPr>
        <p:spPr/>
        <p:txBody>
          <a:bodyPr/>
          <a:lstStyle/>
          <a:p>
            <a:r>
              <a:rPr lang="en-US" dirty="0"/>
              <a:t>Semantics of Sync</a:t>
            </a:r>
          </a:p>
        </p:txBody>
      </p:sp>
      <p:cxnSp>
        <p:nvCxnSpPr>
          <p:cNvPr id="489512" name="AutoShape 40"/>
          <p:cNvCxnSpPr>
            <a:cxnSpLocks noChangeShapeType="1"/>
            <a:endCxn id="489475" idx="0"/>
          </p:cNvCxnSpPr>
          <p:nvPr/>
        </p:nvCxnSpPr>
        <p:spPr bwMode="auto">
          <a:xfrm flipH="1">
            <a:off x="7469257" y="3886202"/>
            <a:ext cx="876302" cy="1066798"/>
          </a:xfrm>
          <a:prstGeom prst="straightConnector1">
            <a:avLst/>
          </a:prstGeom>
          <a:noFill/>
          <a:ln w="38100">
            <a:solidFill>
              <a:schemeClr val="tx1"/>
            </a:solidFill>
            <a:round/>
            <a:headEnd/>
            <a:tailEnd type="stealth" w="med" len="med"/>
          </a:ln>
          <a:effectLst/>
        </p:spPr>
      </p:cxnSp>
      <p:sp>
        <p:nvSpPr>
          <p:cNvPr id="489527" name="Text Box 55"/>
          <p:cNvSpPr txBox="1">
            <a:spLocks noChangeArrowheads="1"/>
          </p:cNvSpPr>
          <p:nvPr/>
        </p:nvSpPr>
        <p:spPr bwMode="auto">
          <a:xfrm>
            <a:off x="6693064" y="1848927"/>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489475" name="AutoShape 3"/>
          <p:cNvSpPr>
            <a:spLocks noChangeArrowheads="1"/>
          </p:cNvSpPr>
          <p:nvPr/>
        </p:nvSpPr>
        <p:spPr bwMode="auto">
          <a:xfrm>
            <a:off x="7050157" y="4953000"/>
            <a:ext cx="8382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01" name="AutoShape 29"/>
          <p:cNvSpPr>
            <a:spLocks noChangeArrowheads="1"/>
          </p:cNvSpPr>
          <p:nvPr/>
        </p:nvSpPr>
        <p:spPr bwMode="auto">
          <a:xfrm>
            <a:off x="7202557" y="3903663"/>
            <a:ext cx="1828800" cy="779462"/>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3" name="Text Box 61"/>
          <p:cNvSpPr txBox="1">
            <a:spLocks noChangeArrowheads="1"/>
          </p:cNvSpPr>
          <p:nvPr/>
        </p:nvSpPr>
        <p:spPr bwMode="auto">
          <a:xfrm>
            <a:off x="7202557" y="3903663"/>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6" name="Text Box 64"/>
          <p:cNvSpPr txBox="1">
            <a:spLocks noChangeArrowheads="1"/>
          </p:cNvSpPr>
          <p:nvPr/>
        </p:nvSpPr>
        <p:spPr bwMode="auto">
          <a:xfrm>
            <a:off x="7050157" y="49530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35" name="Oval 2">
            <a:extLst>
              <a:ext uri="{FF2B5EF4-FFF2-40B4-BE49-F238E27FC236}">
                <a16:creationId xmlns:a16="http://schemas.microsoft.com/office/drawing/2014/main" id="{CD40D9CC-CF6E-2B4C-8DC0-96494942980A}"/>
              </a:ext>
            </a:extLst>
          </p:cNvPr>
          <p:cNvSpPr>
            <a:spLocks noChangeArrowheads="1"/>
          </p:cNvSpPr>
          <p:nvPr/>
        </p:nvSpPr>
        <p:spPr bwMode="auto">
          <a:xfrm>
            <a:off x="7197794" y="5066345"/>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50" name="TextBox 49">
            <a:extLst>
              <a:ext uri="{FF2B5EF4-FFF2-40B4-BE49-F238E27FC236}">
                <a16:creationId xmlns:a16="http://schemas.microsoft.com/office/drawing/2014/main" id="{9FC05FC9-8B9D-334D-8B7F-1F96DA9C0FE2}"/>
              </a:ext>
            </a:extLst>
          </p:cNvPr>
          <p:cNvSpPr txBox="1"/>
          <p:nvPr/>
        </p:nvSpPr>
        <p:spPr>
          <a:xfrm>
            <a:off x="307371" y="1110673"/>
            <a:ext cx="8723986" cy="461665"/>
          </a:xfrm>
          <a:prstGeom prst="rect">
            <a:avLst/>
          </a:prstGeom>
          <a:noFill/>
        </p:spPr>
        <p:txBody>
          <a:bodyPr wrap="square" rtlCol="0">
            <a:spAutoFit/>
          </a:bodyPr>
          <a:lstStyle/>
          <a:p>
            <a:pPr>
              <a:buClr>
                <a:srgbClr val="669900"/>
              </a:buClr>
            </a:pPr>
            <a:r>
              <a:rPr lang="en-US" sz="2400" dirty="0">
                <a:latin typeface="Helvetica" pitchFamily="2" charset="0"/>
              </a:rPr>
              <a:t>A </a:t>
            </a:r>
            <a:r>
              <a:rPr lang="en-US" sz="2400" b="1" dirty="0" err="1">
                <a:solidFill>
                  <a:srgbClr val="FF0000"/>
                </a:solidFill>
                <a:latin typeface="Consolas" panose="020B0609020204030204" pitchFamily="49" charset="0"/>
                <a:cs typeface="Consolas" panose="020B0609020204030204" pitchFamily="49" charset="0"/>
              </a:rPr>
              <a:t>cilk_sync</a:t>
            </a:r>
            <a:r>
              <a:rPr lang="en-US" sz="2400" dirty="0">
                <a:solidFill>
                  <a:srgbClr val="FF0000"/>
                </a:solidFill>
                <a:latin typeface="Consolas" panose="020B0609020204030204" pitchFamily="49" charset="0"/>
                <a:cs typeface="Consolas" panose="020B0609020204030204" pitchFamily="49" charset="0"/>
              </a:rPr>
              <a:t> </a:t>
            </a:r>
            <a:r>
              <a:rPr lang="en-US" sz="2400" dirty="0">
                <a:latin typeface="Helvetica" pitchFamily="2" charset="0"/>
              </a:rPr>
              <a:t>waits on child frames, not simply on workers.</a:t>
            </a:r>
          </a:p>
        </p:txBody>
      </p:sp>
      <p:cxnSp>
        <p:nvCxnSpPr>
          <p:cNvPr id="489486" name="AutoShape 14"/>
          <p:cNvCxnSpPr>
            <a:cxnSpLocks noChangeShapeType="1"/>
            <a:stCxn id="489479" idx="0"/>
            <a:endCxn id="489477" idx="0"/>
          </p:cNvCxnSpPr>
          <p:nvPr/>
        </p:nvCxnSpPr>
        <p:spPr bwMode="auto">
          <a:xfrm>
            <a:off x="3886200" y="4953000"/>
            <a:ext cx="676275" cy="1066800"/>
          </a:xfrm>
          <a:prstGeom prst="straightConnector1">
            <a:avLst/>
          </a:prstGeom>
          <a:noFill/>
          <a:ln w="38100">
            <a:solidFill>
              <a:schemeClr val="tx1"/>
            </a:solidFill>
            <a:round/>
            <a:headEnd/>
            <a:tailEnd type="stealth" w="med" len="med"/>
          </a:ln>
          <a:effectLst/>
        </p:spPr>
      </p:cxnSp>
      <p:cxnSp>
        <p:nvCxnSpPr>
          <p:cNvPr id="489504" name="AutoShape 32"/>
          <p:cNvCxnSpPr>
            <a:cxnSpLocks noChangeShapeType="1"/>
            <a:stCxn id="489496" idx="0"/>
            <a:endCxn id="489479" idx="0"/>
          </p:cNvCxnSpPr>
          <p:nvPr/>
        </p:nvCxnSpPr>
        <p:spPr bwMode="auto">
          <a:xfrm flipH="1">
            <a:off x="3886200" y="3886200"/>
            <a:ext cx="1487557" cy="1066800"/>
          </a:xfrm>
          <a:prstGeom prst="straightConnector1">
            <a:avLst/>
          </a:prstGeom>
          <a:noFill/>
          <a:ln w="38100">
            <a:solidFill>
              <a:schemeClr val="tx1"/>
            </a:solidFill>
            <a:round/>
            <a:headEnd/>
            <a:tailEnd type="stealth" w="med" len="med"/>
          </a:ln>
          <a:effectLst/>
        </p:spPr>
      </p:cxnSp>
      <p:sp>
        <p:nvSpPr>
          <p:cNvPr id="489477" name="AutoShape 5"/>
          <p:cNvSpPr>
            <a:spLocks noChangeArrowheads="1"/>
          </p:cNvSpPr>
          <p:nvPr/>
        </p:nvSpPr>
        <p:spPr bwMode="auto">
          <a:xfrm>
            <a:off x="4105275" y="6019800"/>
            <a:ext cx="914400" cy="7620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79" name="AutoShape 7"/>
          <p:cNvSpPr>
            <a:spLocks noChangeArrowheads="1"/>
          </p:cNvSpPr>
          <p:nvPr/>
        </p:nvSpPr>
        <p:spPr bwMode="auto">
          <a:xfrm>
            <a:off x="2971800" y="4953000"/>
            <a:ext cx="18288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496" name="AutoShape 24"/>
          <p:cNvSpPr>
            <a:spLocks noChangeArrowheads="1"/>
          </p:cNvSpPr>
          <p:nvPr/>
        </p:nvSpPr>
        <p:spPr bwMode="auto">
          <a:xfrm>
            <a:off x="4459357" y="3886200"/>
            <a:ext cx="18288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1" name="Text Box 59"/>
          <p:cNvSpPr txBox="1">
            <a:spLocks noChangeArrowheads="1"/>
          </p:cNvSpPr>
          <p:nvPr/>
        </p:nvSpPr>
        <p:spPr bwMode="auto">
          <a:xfrm>
            <a:off x="4459357" y="38862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3</a:t>
            </a:r>
          </a:p>
        </p:txBody>
      </p:sp>
      <p:sp>
        <p:nvSpPr>
          <p:cNvPr id="489532" name="Text Box 60"/>
          <p:cNvSpPr txBox="1">
            <a:spLocks noChangeArrowheads="1"/>
          </p:cNvSpPr>
          <p:nvPr/>
        </p:nvSpPr>
        <p:spPr bwMode="auto">
          <a:xfrm>
            <a:off x="2971800" y="49530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2</a:t>
            </a:r>
          </a:p>
        </p:txBody>
      </p:sp>
      <p:sp>
        <p:nvSpPr>
          <p:cNvPr id="489538" name="Text Box 66"/>
          <p:cNvSpPr txBox="1">
            <a:spLocks noChangeArrowheads="1"/>
          </p:cNvSpPr>
          <p:nvPr/>
        </p:nvSpPr>
        <p:spPr bwMode="auto">
          <a:xfrm>
            <a:off x="4105275" y="60198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0</a:t>
            </a:r>
          </a:p>
        </p:txBody>
      </p:sp>
      <p:sp>
        <p:nvSpPr>
          <p:cNvPr id="31" name="Oval 2">
            <a:extLst>
              <a:ext uri="{FF2B5EF4-FFF2-40B4-BE49-F238E27FC236}">
                <a16:creationId xmlns:a16="http://schemas.microsoft.com/office/drawing/2014/main" id="{B9D0C162-FFFD-3244-BD42-3F06CD082CEB}"/>
              </a:ext>
            </a:extLst>
          </p:cNvPr>
          <p:cNvSpPr>
            <a:spLocks noChangeArrowheads="1"/>
          </p:cNvSpPr>
          <p:nvPr/>
        </p:nvSpPr>
        <p:spPr bwMode="auto">
          <a:xfrm>
            <a:off x="4292684" y="6125892"/>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39" name="Oval 2">
            <a:extLst>
              <a:ext uri="{FF2B5EF4-FFF2-40B4-BE49-F238E27FC236}">
                <a16:creationId xmlns:a16="http://schemas.microsoft.com/office/drawing/2014/main" id="{7F321E41-281B-E946-B079-FD45CCE91B0A}"/>
              </a:ext>
            </a:extLst>
          </p:cNvPr>
          <p:cNvSpPr>
            <a:spLocks noChangeArrowheads="1"/>
          </p:cNvSpPr>
          <p:nvPr/>
        </p:nvSpPr>
        <p:spPr bwMode="auto">
          <a:xfrm>
            <a:off x="5591439" y="3999544"/>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cxnSp>
        <p:nvCxnSpPr>
          <p:cNvPr id="489498" name="AutoShape 26"/>
          <p:cNvCxnSpPr>
            <a:cxnSpLocks noChangeShapeType="1"/>
            <a:stCxn id="489492" idx="0"/>
            <a:endCxn id="489496" idx="0"/>
          </p:cNvCxnSpPr>
          <p:nvPr/>
        </p:nvCxnSpPr>
        <p:spPr bwMode="auto">
          <a:xfrm flipH="1">
            <a:off x="5373757" y="2819400"/>
            <a:ext cx="1981200" cy="1066800"/>
          </a:xfrm>
          <a:prstGeom prst="straightConnector1">
            <a:avLst/>
          </a:prstGeom>
          <a:noFill/>
          <a:ln w="38100">
            <a:solidFill>
              <a:schemeClr val="tx1"/>
            </a:solidFill>
            <a:round/>
            <a:headEnd/>
            <a:tailEnd type="stealth" w="med" len="med"/>
          </a:ln>
          <a:effectLst/>
        </p:spPr>
      </p:cxnSp>
      <p:sp>
        <p:nvSpPr>
          <p:cNvPr id="489492" name="AutoShape 20"/>
          <p:cNvSpPr>
            <a:spLocks noChangeArrowheads="1"/>
          </p:cNvSpPr>
          <p:nvPr/>
        </p:nvSpPr>
        <p:spPr bwMode="auto">
          <a:xfrm>
            <a:off x="6440557" y="2819400"/>
            <a:ext cx="18288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9530" name="Text Box 58"/>
          <p:cNvSpPr txBox="1">
            <a:spLocks noChangeArrowheads="1"/>
          </p:cNvSpPr>
          <p:nvPr/>
        </p:nvSpPr>
        <p:spPr bwMode="auto">
          <a:xfrm>
            <a:off x="6440557" y="2819400"/>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4</a:t>
            </a:r>
          </a:p>
        </p:txBody>
      </p:sp>
      <p:sp>
        <p:nvSpPr>
          <p:cNvPr id="43" name="AutoShape 23">
            <a:extLst>
              <a:ext uri="{FF2B5EF4-FFF2-40B4-BE49-F238E27FC236}">
                <a16:creationId xmlns:a16="http://schemas.microsoft.com/office/drawing/2014/main" id="{B9AABB0E-6F14-5F48-A7B7-4D2FB9906038}"/>
              </a:ext>
            </a:extLst>
          </p:cNvPr>
          <p:cNvSpPr>
            <a:spLocks noChangeArrowheads="1"/>
          </p:cNvSpPr>
          <p:nvPr/>
        </p:nvSpPr>
        <p:spPr bwMode="auto">
          <a:xfrm>
            <a:off x="4521429" y="2576033"/>
            <a:ext cx="1822485" cy="832116"/>
          </a:xfrm>
          <a:prstGeom prst="wedgeRoundRectCallout">
            <a:avLst>
              <a:gd name="adj1" fmla="val 22436"/>
              <a:gd name="adj2" fmla="val 11791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mn-lt"/>
                <a:ea typeface="Arial Unicode MS" pitchFamily="34" charset="-128"/>
                <a:cs typeface="Arial Unicode MS" pitchFamily="34" charset="-128"/>
              </a:rPr>
              <a:t>Can’t sync</a:t>
            </a:r>
            <a:br>
              <a:rPr lang="en-GB" sz="2400" b="1" dirty="0">
                <a:solidFill>
                  <a:srgbClr val="FF6600"/>
                </a:solidFill>
                <a:latin typeface="+mn-lt"/>
                <a:ea typeface="Arial Unicode MS" pitchFamily="34" charset="-128"/>
                <a:cs typeface="Arial Unicode MS" pitchFamily="34" charset="-128"/>
              </a:rPr>
            </a:br>
            <a:r>
              <a:rPr lang="en-GB" sz="2400" b="1" dirty="0">
                <a:solidFill>
                  <a:srgbClr val="FF6600"/>
                </a:solidFill>
                <a:latin typeface="+mn-lt"/>
                <a:ea typeface="Arial Unicode MS" pitchFamily="34" charset="-128"/>
                <a:cs typeface="Arial Unicode MS" pitchFamily="34" charset="-128"/>
              </a:rPr>
              <a:t>yet!</a:t>
            </a:r>
          </a:p>
        </p:txBody>
      </p:sp>
      <p:sp>
        <p:nvSpPr>
          <p:cNvPr id="52" name="Text Box 64">
            <a:extLst>
              <a:ext uri="{FF2B5EF4-FFF2-40B4-BE49-F238E27FC236}">
                <a16:creationId xmlns:a16="http://schemas.microsoft.com/office/drawing/2014/main" id="{916F6FA9-B1CD-874A-AC23-C463ACE500D1}"/>
              </a:ext>
            </a:extLst>
          </p:cNvPr>
          <p:cNvSpPr txBox="1">
            <a:spLocks noChangeArrowheads="1"/>
          </p:cNvSpPr>
          <p:nvPr/>
        </p:nvSpPr>
        <p:spPr bwMode="auto">
          <a:xfrm>
            <a:off x="5708900" y="4914949"/>
            <a:ext cx="295275" cy="415498"/>
          </a:xfrm>
          <a:prstGeom prst="rect">
            <a:avLst/>
          </a:prstGeom>
          <a:noFill/>
          <a:ln w="6350" algn="ctr">
            <a:noFill/>
            <a:miter lim="800000"/>
            <a:headEnd/>
            <a:tailEnd/>
          </a:ln>
          <a:effectLst/>
        </p:spPr>
        <p:txBody>
          <a:bodyPr lIns="73152" rIns="0" bIns="0">
            <a:spAutoFit/>
          </a:bodyPr>
          <a:lstStyle/>
          <a:p>
            <a:pPr>
              <a:spcBef>
                <a:spcPct val="50000"/>
              </a:spcBef>
            </a:pPr>
            <a:r>
              <a:rPr lang="en-US" sz="2400" b="1" dirty="0">
                <a:solidFill>
                  <a:schemeClr val="tx2"/>
                </a:solidFill>
                <a:latin typeface="Consolas"/>
              </a:rPr>
              <a:t>1</a:t>
            </a:r>
          </a:p>
        </p:txBody>
      </p:sp>
      <p:sp>
        <p:nvSpPr>
          <p:cNvPr id="51" name="Oval 2">
            <a:extLst>
              <a:ext uri="{FF2B5EF4-FFF2-40B4-BE49-F238E27FC236}">
                <a16:creationId xmlns:a16="http://schemas.microsoft.com/office/drawing/2014/main" id="{B450C2B8-2693-CA4C-AD09-39B948B910F7}"/>
              </a:ext>
            </a:extLst>
          </p:cNvPr>
          <p:cNvSpPr>
            <a:spLocks noChangeArrowheads="1"/>
          </p:cNvSpPr>
          <p:nvPr/>
        </p:nvSpPr>
        <p:spPr bwMode="auto">
          <a:xfrm>
            <a:off x="5862151" y="5066344"/>
            <a:ext cx="561975" cy="552773"/>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P4</a:t>
            </a:r>
          </a:p>
        </p:txBody>
      </p:sp>
      <p:sp>
        <p:nvSpPr>
          <p:cNvPr id="2" name="Slide Number Placeholder 1">
            <a:extLst>
              <a:ext uri="{FF2B5EF4-FFF2-40B4-BE49-F238E27FC236}">
                <a16:creationId xmlns:a16="http://schemas.microsoft.com/office/drawing/2014/main" id="{97B2A117-5942-824D-8F3A-EEDD46C953B9}"/>
              </a:ext>
            </a:extLst>
          </p:cNvPr>
          <p:cNvSpPr>
            <a:spLocks noGrp="1"/>
          </p:cNvSpPr>
          <p:nvPr>
            <p:ph type="sldNum" sz="quarter" idx="12"/>
          </p:nvPr>
        </p:nvSpPr>
        <p:spPr/>
        <p:txBody>
          <a:bodyPr/>
          <a:lstStyle/>
          <a:p>
            <a:fld id="{B8C56D54-80CA-1040-8800-40C19FBCAC37}" type="slidenum">
              <a:rPr lang="en-US" smtClean="0"/>
              <a:t>139</a:t>
            </a:fld>
            <a:endParaRPr lang="en-US"/>
          </a:p>
        </p:txBody>
      </p:sp>
    </p:spTree>
    <p:extLst>
      <p:ext uri="{BB962C8B-B14F-4D97-AF65-F5344CB8AC3E}">
        <p14:creationId xmlns:p14="http://schemas.microsoft.com/office/powerpoint/2010/main" val="56825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Oval 2"/>
          <p:cNvSpPr>
            <a:spLocks noChangeArrowheads="1"/>
          </p:cNvSpPr>
          <p:nvPr/>
        </p:nvSpPr>
        <p:spPr bwMode="auto">
          <a:xfrm>
            <a:off x="99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6547" name="Rectangle 3"/>
          <p:cNvSpPr>
            <a:spLocks noChangeArrowheads="1"/>
          </p:cNvSpPr>
          <p:nvPr/>
        </p:nvSpPr>
        <p:spPr bwMode="auto">
          <a:xfrm>
            <a:off x="914400" y="2738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6548" name="Rectangle 4"/>
          <p:cNvSpPr>
            <a:spLocks noChangeArrowheads="1"/>
          </p:cNvSpPr>
          <p:nvPr/>
        </p:nvSpPr>
        <p:spPr bwMode="auto">
          <a:xfrm>
            <a:off x="91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6549" name="Rectangle 5"/>
          <p:cNvSpPr>
            <a:spLocks noChangeArrowheads="1"/>
          </p:cNvSpPr>
          <p:nvPr/>
        </p:nvSpPr>
        <p:spPr bwMode="auto">
          <a:xfrm>
            <a:off x="91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6550" name="Rectangle 6"/>
          <p:cNvSpPr>
            <a:spLocks noChangeArrowheads="1"/>
          </p:cNvSpPr>
          <p:nvPr/>
        </p:nvSpPr>
        <p:spPr bwMode="auto">
          <a:xfrm>
            <a:off x="91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6552" name="Rectangle 8"/>
          <p:cNvSpPr>
            <a:spLocks noChangeArrowheads="1"/>
          </p:cNvSpPr>
          <p:nvPr/>
        </p:nvSpPr>
        <p:spPr bwMode="auto">
          <a:xfrm>
            <a:off x="914400" y="3977711"/>
            <a:ext cx="990600" cy="304800"/>
          </a:xfrm>
          <a:prstGeom prst="rect">
            <a:avLst/>
          </a:prstGeom>
          <a:solidFill>
            <a:schemeClr val="accent1"/>
          </a:solidFill>
          <a:ln w="6477">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6553" name="Oval 9"/>
          <p:cNvSpPr>
            <a:spLocks noChangeArrowheads="1"/>
          </p:cNvSpPr>
          <p:nvPr/>
        </p:nvSpPr>
        <p:spPr bwMode="auto">
          <a:xfrm>
            <a:off x="289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dirty="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6554" name="Rectangle 10"/>
          <p:cNvSpPr>
            <a:spLocks noChangeArrowheads="1"/>
          </p:cNvSpPr>
          <p:nvPr/>
        </p:nvSpPr>
        <p:spPr bwMode="auto">
          <a:xfrm>
            <a:off x="281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6555" name="Rectangle 11"/>
          <p:cNvSpPr>
            <a:spLocks noChangeArrowheads="1"/>
          </p:cNvSpPr>
          <p:nvPr/>
        </p:nvSpPr>
        <p:spPr bwMode="auto">
          <a:xfrm>
            <a:off x="281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6556" name="Rectangle 12"/>
          <p:cNvSpPr>
            <a:spLocks noChangeArrowheads="1"/>
          </p:cNvSpPr>
          <p:nvPr/>
        </p:nvSpPr>
        <p:spPr bwMode="auto">
          <a:xfrm>
            <a:off x="472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44045" name="Rectangle 13"/>
          <p:cNvSpPr>
            <a:spLocks noChangeArrowheads="1"/>
          </p:cNvSpPr>
          <p:nvPr/>
        </p:nvSpPr>
        <p:spPr bwMode="auto">
          <a:xfrm>
            <a:off x="4724400" y="3043515"/>
            <a:ext cx="990600" cy="304800"/>
          </a:xfrm>
          <a:prstGeom prst="rect">
            <a:avLst/>
          </a:prstGeom>
          <a:solidFill>
            <a:schemeClr val="accent1"/>
          </a:solidFill>
          <a:ln w="6480">
            <a:solidFill>
              <a:srgbClr val="000000"/>
            </a:solidFill>
            <a:prstDash val="sysDot"/>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36558" name="Oval 14"/>
          <p:cNvSpPr>
            <a:spLocks noChangeArrowheads="1"/>
          </p:cNvSpPr>
          <p:nvPr/>
        </p:nvSpPr>
        <p:spPr bwMode="auto">
          <a:xfrm>
            <a:off x="670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6559" name="Oval 15"/>
          <p:cNvSpPr>
            <a:spLocks noChangeArrowheads="1"/>
          </p:cNvSpPr>
          <p:nvPr/>
        </p:nvSpPr>
        <p:spPr bwMode="auto">
          <a:xfrm>
            <a:off x="480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6560" name="Rectangle 16"/>
          <p:cNvSpPr>
            <a:spLocks noChangeArrowheads="1"/>
          </p:cNvSpPr>
          <p:nvPr/>
        </p:nvSpPr>
        <p:spPr bwMode="auto">
          <a:xfrm>
            <a:off x="472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6561" name="Rectangle 17"/>
          <p:cNvSpPr>
            <a:spLocks noChangeArrowheads="1"/>
          </p:cNvSpPr>
          <p:nvPr/>
        </p:nvSpPr>
        <p:spPr bwMode="auto">
          <a:xfrm>
            <a:off x="472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6562" name="Rectangle 18"/>
          <p:cNvSpPr>
            <a:spLocks noChangeArrowheads="1"/>
          </p:cNvSpPr>
          <p:nvPr/>
        </p:nvSpPr>
        <p:spPr bwMode="auto">
          <a:xfrm>
            <a:off x="472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6563" name="Rectangle 19"/>
          <p:cNvSpPr>
            <a:spLocks noChangeArrowheads="1"/>
          </p:cNvSpPr>
          <p:nvPr/>
        </p:nvSpPr>
        <p:spPr bwMode="auto">
          <a:xfrm>
            <a:off x="4724400" y="4262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6564" name="Rectangle 20"/>
          <p:cNvSpPr>
            <a:spLocks noChangeArrowheads="1"/>
          </p:cNvSpPr>
          <p:nvPr/>
        </p:nvSpPr>
        <p:spPr bwMode="auto">
          <a:xfrm>
            <a:off x="662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6565" name="Rectangle 21"/>
          <p:cNvSpPr>
            <a:spLocks noChangeArrowheads="1"/>
          </p:cNvSpPr>
          <p:nvPr/>
        </p:nvSpPr>
        <p:spPr bwMode="auto">
          <a:xfrm>
            <a:off x="662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6566" name="Rectangle 22"/>
          <p:cNvSpPr>
            <a:spLocks noChangeArrowheads="1"/>
          </p:cNvSpPr>
          <p:nvPr/>
        </p:nvSpPr>
        <p:spPr bwMode="auto">
          <a:xfrm>
            <a:off x="6629400" y="3957915"/>
            <a:ext cx="990600" cy="304800"/>
          </a:xfrm>
          <a:prstGeom prst="rect">
            <a:avLst/>
          </a:prstGeom>
          <a:solidFill>
            <a:schemeClr val="accent1"/>
          </a:solidFill>
          <a:ln w="6477">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6567" name="Rectangle 23"/>
          <p:cNvSpPr>
            <a:spLocks noChangeArrowheads="1"/>
          </p:cNvSpPr>
          <p:nvPr/>
        </p:nvSpPr>
        <p:spPr bwMode="auto">
          <a:xfrm>
            <a:off x="281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44060" name="AutoShape 25"/>
          <p:cNvSpPr>
            <a:spLocks noChangeArrowheads="1"/>
          </p:cNvSpPr>
          <p:nvPr/>
        </p:nvSpPr>
        <p:spPr bwMode="auto">
          <a:xfrm>
            <a:off x="7467600" y="4110315"/>
            <a:ext cx="1524000" cy="762001"/>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dirty="0">
                <a:ln>
                  <a:noFill/>
                </a:ln>
                <a:solidFill>
                  <a:srgbClr val="FF6600"/>
                </a:solidFill>
                <a:effectLst/>
                <a:uLnTx/>
                <a:uFillTx/>
                <a:latin typeface="Helvetica"/>
                <a:ea typeface="Arial Unicode MS" pitchFamily="34" charset="-128"/>
                <a:cs typeface="Helvetica"/>
              </a:rPr>
              <a:t>Spawn!</a:t>
            </a:r>
          </a:p>
        </p:txBody>
      </p:sp>
      <p:sp>
        <p:nvSpPr>
          <p:cNvPr id="44061" name="AutoShape 26"/>
          <p:cNvSpPr>
            <a:spLocks noChangeArrowheads="1"/>
          </p:cNvSpPr>
          <p:nvPr/>
        </p:nvSpPr>
        <p:spPr bwMode="auto">
          <a:xfrm>
            <a:off x="1874325" y="4110315"/>
            <a:ext cx="1524000" cy="762001"/>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dirty="0">
                <a:ln>
                  <a:noFill/>
                </a:ln>
                <a:solidFill>
                  <a:srgbClr val="FF6600"/>
                </a:solidFill>
                <a:effectLst/>
                <a:uLnTx/>
                <a:uFillTx/>
                <a:latin typeface="Helvetica"/>
                <a:ea typeface="Arial Unicode MS" pitchFamily="34" charset="-128"/>
                <a:cs typeface="Helvetica"/>
              </a:rPr>
              <a:t>Spawn!</a:t>
            </a:r>
          </a:p>
        </p:txBody>
      </p:sp>
      <p:sp>
        <p:nvSpPr>
          <p:cNvPr id="31" name="AutoShape 25"/>
          <p:cNvSpPr>
            <a:spLocks noChangeArrowheads="1"/>
          </p:cNvSpPr>
          <p:nvPr/>
        </p:nvSpPr>
        <p:spPr bwMode="auto">
          <a:xfrm>
            <a:off x="5715000" y="4110315"/>
            <a:ext cx="1524000" cy="762001"/>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dirty="0">
                <a:ln>
                  <a:noFill/>
                </a:ln>
                <a:solidFill>
                  <a:srgbClr val="FF6600"/>
                </a:solidFill>
                <a:effectLst/>
                <a:uLnTx/>
                <a:uFillTx/>
                <a:latin typeface="Helvetica"/>
                <a:ea typeface="Arial Unicode MS" pitchFamily="34" charset="-128"/>
                <a:cs typeface="Helvetica"/>
              </a:rPr>
              <a:t>Spawn!</a:t>
            </a:r>
          </a:p>
        </p:txBody>
      </p:sp>
      <p:sp>
        <p:nvSpPr>
          <p:cNvPr id="29" name="Title 28"/>
          <p:cNvSpPr>
            <a:spLocks noGrp="1"/>
          </p:cNvSpPr>
          <p:nvPr>
            <p:ph type="title"/>
          </p:nvPr>
        </p:nvSpPr>
        <p:spPr/>
        <p:txBody>
          <a:bodyPr>
            <a:normAutofit/>
          </a:bodyPr>
          <a:lstStyle/>
          <a:p>
            <a:r>
              <a:rPr lang="en-GB" dirty="0" err="1"/>
              <a:t>Cilk’s</a:t>
            </a:r>
            <a:r>
              <a:rPr lang="en-GB" dirty="0"/>
              <a:t> Work-Stealing Scheduler</a:t>
            </a:r>
            <a:endParaRPr lang="en-US" dirty="0"/>
          </a:p>
        </p:txBody>
      </p:sp>
      <p:sp>
        <p:nvSpPr>
          <p:cNvPr id="35" name="Text Box 3">
            <a:extLst>
              <a:ext uri="{FF2B5EF4-FFF2-40B4-BE49-F238E27FC236}">
                <a16:creationId xmlns:a16="http://schemas.microsoft.com/office/drawing/2014/main" id="{0BD3D902-F5A6-0148-BEF8-CA2768A1606D}"/>
              </a:ext>
            </a:extLst>
          </p:cNvPr>
          <p:cNvSpPr txBox="1">
            <a:spLocks noChangeArrowheads="1"/>
          </p:cNvSpPr>
          <p:nvPr/>
        </p:nvSpPr>
        <p:spPr bwMode="auto">
          <a:xfrm>
            <a:off x="375557" y="133654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 name="Slide Number Placeholder 1">
            <a:extLst>
              <a:ext uri="{FF2B5EF4-FFF2-40B4-BE49-F238E27FC236}">
                <a16:creationId xmlns:a16="http://schemas.microsoft.com/office/drawing/2014/main" id="{F3AE45A8-96AA-194D-9C18-C2659A2FB303}"/>
              </a:ext>
            </a:extLst>
          </p:cNvPr>
          <p:cNvSpPr>
            <a:spLocks noGrp="1"/>
          </p:cNvSpPr>
          <p:nvPr>
            <p:ph type="sldNum" sz="quarter" idx="12"/>
          </p:nvPr>
        </p:nvSpPr>
        <p:spPr/>
        <p:txBody>
          <a:bodyPr/>
          <a:lstStyle/>
          <a:p>
            <a:fld id="{B8C56D54-80CA-1040-8800-40C19FBCAC37}" type="slidenum">
              <a:rPr lang="en-US" smtClean="0"/>
              <a:t>14</a:t>
            </a:fld>
            <a:endParaRPr lang="en-US"/>
          </a:p>
        </p:txBody>
      </p:sp>
    </p:spTree>
    <p:extLst>
      <p:ext uri="{BB962C8B-B14F-4D97-AF65-F5344CB8AC3E}">
        <p14:creationId xmlns:p14="http://schemas.microsoft.com/office/powerpoint/2010/main" val="196583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60"/>
                                        </p:tgtEl>
                                        <p:attrNameLst>
                                          <p:attrName>style.visibility</p:attrName>
                                        </p:attrNameLst>
                                      </p:cBhvr>
                                      <p:to>
                                        <p:strVal val="visible"/>
                                      </p:to>
                                    </p:set>
                                  </p:childTnLst>
                                  <p:subTnLst>
                                    <p:set>
                                      <p:cBhvr override="childStyle">
                                        <p:cTn dur="1" fill="hold" display="0" masterRel="nextClick" afterEffect="1"/>
                                        <p:tgtEl>
                                          <p:spTgt spid="4406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4061"/>
                                        </p:tgtEl>
                                        <p:attrNameLst>
                                          <p:attrName>style.visibility</p:attrName>
                                        </p:attrNameLst>
                                      </p:cBhvr>
                                      <p:to>
                                        <p:strVal val="visible"/>
                                      </p:to>
                                    </p:set>
                                  </p:childTnLst>
                                  <p:subTnLst>
                                    <p:set>
                                      <p:cBhvr override="childStyle">
                                        <p:cTn dur="1" fill="hold" display="0" masterRel="nextClick" afterEffect="1"/>
                                        <p:tgtEl>
                                          <p:spTgt spid="440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6552"/>
                                        </p:tgtEl>
                                        <p:attrNameLst>
                                          <p:attrName>style.visibility</p:attrName>
                                        </p:attrNameLst>
                                      </p:cBhvr>
                                      <p:to>
                                        <p:strVal val="visible"/>
                                      </p:to>
                                    </p:set>
                                    <p:animEffect transition="in" filter="wipe(up)">
                                      <p:cBhvr>
                                        <p:cTn id="15" dur="500"/>
                                        <p:tgtEl>
                                          <p:spTgt spid="23655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36566"/>
                                        </p:tgtEl>
                                        <p:attrNameLst>
                                          <p:attrName>style.visibility</p:attrName>
                                        </p:attrNameLst>
                                      </p:cBhvr>
                                      <p:to>
                                        <p:strVal val="visible"/>
                                      </p:to>
                                    </p:set>
                                    <p:animEffect transition="in" filter="wipe(up)">
                                      <p:cBhvr>
                                        <p:cTn id="18" dur="500"/>
                                        <p:tgtEl>
                                          <p:spTgt spid="23656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36563"/>
                                        </p:tgtEl>
                                        <p:attrNameLst>
                                          <p:attrName>style.visibility</p:attrName>
                                        </p:attrNameLst>
                                      </p:cBhvr>
                                      <p:to>
                                        <p:strVal val="visible"/>
                                      </p:to>
                                    </p:set>
                                    <p:animEffect transition="in" filter="wipe(up)">
                                      <p:cBhvr>
                                        <p:cTn id="21" dur="500"/>
                                        <p:tgtEl>
                                          <p:spTgt spid="23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2" grpId="0" animBg="1"/>
      <p:bldP spid="236563" grpId="0" animBg="1"/>
      <p:bldP spid="236566" grpId="0" animBg="1"/>
      <p:bldP spid="44060" grpId="0" animBg="1"/>
      <p:bldP spid="44061" grpId="0" animBg="1"/>
      <p:bldP spid="31"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05" name="Rectangle 33"/>
          <p:cNvSpPr>
            <a:spLocks noGrp="1" noChangeArrowheads="1"/>
          </p:cNvSpPr>
          <p:nvPr>
            <p:ph type="title"/>
          </p:nvPr>
        </p:nvSpPr>
        <p:spPr/>
        <p:txBody>
          <a:bodyPr/>
          <a:lstStyle/>
          <a:p>
            <a:r>
              <a:rPr lang="en-US" dirty="0"/>
              <a:t>Nested Synchronization</a:t>
            </a:r>
          </a:p>
        </p:txBody>
      </p:sp>
      <p:cxnSp>
        <p:nvCxnSpPr>
          <p:cNvPr id="93" name="AutoShape 26">
            <a:extLst>
              <a:ext uri="{FF2B5EF4-FFF2-40B4-BE49-F238E27FC236}">
                <a16:creationId xmlns:a16="http://schemas.microsoft.com/office/drawing/2014/main" id="{28BFC4CB-EEBE-CB46-A3EF-6AD86B16EA14}"/>
              </a:ext>
            </a:extLst>
          </p:cNvPr>
          <p:cNvCxnSpPr>
            <a:cxnSpLocks noChangeShapeType="1"/>
            <a:stCxn id="97" idx="0"/>
            <a:endCxn id="98" idx="0"/>
          </p:cNvCxnSpPr>
          <p:nvPr/>
        </p:nvCxnSpPr>
        <p:spPr bwMode="auto">
          <a:xfrm flipH="1">
            <a:off x="2504336" y="2238925"/>
            <a:ext cx="4939010" cy="964399"/>
          </a:xfrm>
          <a:prstGeom prst="straightConnector1">
            <a:avLst/>
          </a:prstGeom>
          <a:noFill/>
          <a:ln w="38100">
            <a:solidFill>
              <a:schemeClr val="tx1"/>
            </a:solidFill>
            <a:round/>
            <a:headEnd/>
            <a:tailEnd type="stealth" w="med" len="med"/>
          </a:ln>
          <a:effectLst/>
        </p:spPr>
      </p:cxnSp>
      <p:cxnSp>
        <p:nvCxnSpPr>
          <p:cNvPr id="94" name="AutoShape 31">
            <a:extLst>
              <a:ext uri="{FF2B5EF4-FFF2-40B4-BE49-F238E27FC236}">
                <a16:creationId xmlns:a16="http://schemas.microsoft.com/office/drawing/2014/main" id="{BB99DF61-2608-8A4F-8374-ECAF853D4049}"/>
              </a:ext>
            </a:extLst>
          </p:cNvPr>
          <p:cNvCxnSpPr>
            <a:cxnSpLocks noChangeShapeType="1"/>
            <a:stCxn id="97" idx="0"/>
            <a:endCxn id="99" idx="0"/>
          </p:cNvCxnSpPr>
          <p:nvPr/>
        </p:nvCxnSpPr>
        <p:spPr bwMode="auto">
          <a:xfrm>
            <a:off x="7443346" y="2238925"/>
            <a:ext cx="0" cy="964399"/>
          </a:xfrm>
          <a:prstGeom prst="straightConnector1">
            <a:avLst/>
          </a:prstGeom>
          <a:noFill/>
          <a:ln w="38100">
            <a:solidFill>
              <a:schemeClr val="tx1"/>
            </a:solidFill>
            <a:round/>
            <a:headEnd/>
            <a:tailEnd type="stealth" w="med" len="med"/>
          </a:ln>
          <a:effectLst/>
        </p:spPr>
      </p:cxnSp>
      <p:cxnSp>
        <p:nvCxnSpPr>
          <p:cNvPr id="95" name="AutoShape 32">
            <a:extLst>
              <a:ext uri="{FF2B5EF4-FFF2-40B4-BE49-F238E27FC236}">
                <a16:creationId xmlns:a16="http://schemas.microsoft.com/office/drawing/2014/main" id="{936027B8-D2B4-0B4B-935D-FA00973C3343}"/>
              </a:ext>
            </a:extLst>
          </p:cNvPr>
          <p:cNvCxnSpPr>
            <a:cxnSpLocks noChangeShapeType="1"/>
            <a:stCxn id="98" idx="0"/>
            <a:endCxn id="96" idx="0"/>
          </p:cNvCxnSpPr>
          <p:nvPr/>
        </p:nvCxnSpPr>
        <p:spPr bwMode="auto">
          <a:xfrm flipH="1">
            <a:off x="985084" y="3203324"/>
            <a:ext cx="1519252" cy="587003"/>
          </a:xfrm>
          <a:prstGeom prst="straightConnector1">
            <a:avLst/>
          </a:prstGeom>
          <a:noFill/>
          <a:ln w="38100">
            <a:solidFill>
              <a:schemeClr val="tx1"/>
            </a:solidFill>
            <a:round/>
            <a:headEnd/>
            <a:tailEnd type="stealth" w="med" len="med"/>
          </a:ln>
          <a:effectLst/>
        </p:spPr>
      </p:cxnSp>
      <p:sp>
        <p:nvSpPr>
          <p:cNvPr id="97" name="AutoShape 20">
            <a:extLst>
              <a:ext uri="{FF2B5EF4-FFF2-40B4-BE49-F238E27FC236}">
                <a16:creationId xmlns:a16="http://schemas.microsoft.com/office/drawing/2014/main" id="{8679D1CA-973E-0B4E-A057-90252CDA65D9}"/>
              </a:ext>
            </a:extLst>
          </p:cNvPr>
          <p:cNvSpPr>
            <a:spLocks noChangeArrowheads="1"/>
          </p:cNvSpPr>
          <p:nvPr/>
        </p:nvSpPr>
        <p:spPr bwMode="auto">
          <a:xfrm>
            <a:off x="6757546" y="2238925"/>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Lucida Sans Unicode" pitchFamily="34" charset="0"/>
              </a:rPr>
              <a:t>called</a:t>
            </a:r>
          </a:p>
        </p:txBody>
      </p:sp>
      <p:cxnSp>
        <p:nvCxnSpPr>
          <p:cNvPr id="109" name="AutoShape 32">
            <a:extLst>
              <a:ext uri="{FF2B5EF4-FFF2-40B4-BE49-F238E27FC236}">
                <a16:creationId xmlns:a16="http://schemas.microsoft.com/office/drawing/2014/main" id="{63E41086-0453-4A46-AFC5-C1CD74E2B2BA}"/>
              </a:ext>
            </a:extLst>
          </p:cNvPr>
          <p:cNvCxnSpPr>
            <a:cxnSpLocks noChangeShapeType="1"/>
            <a:stCxn id="98" idx="0"/>
            <a:endCxn id="110" idx="0"/>
          </p:cNvCxnSpPr>
          <p:nvPr/>
        </p:nvCxnSpPr>
        <p:spPr bwMode="auto">
          <a:xfrm>
            <a:off x="2504336" y="3203324"/>
            <a:ext cx="0" cy="587003"/>
          </a:xfrm>
          <a:prstGeom prst="straightConnector1">
            <a:avLst/>
          </a:prstGeom>
          <a:noFill/>
          <a:ln w="38100">
            <a:solidFill>
              <a:schemeClr val="tx1"/>
            </a:solidFill>
            <a:round/>
            <a:headEnd/>
            <a:tailEnd type="stealth" w="med" len="med"/>
          </a:ln>
          <a:effectLst/>
        </p:spPr>
      </p:cxnSp>
      <p:sp>
        <p:nvSpPr>
          <p:cNvPr id="110" name="AutoShape 7">
            <a:extLst>
              <a:ext uri="{FF2B5EF4-FFF2-40B4-BE49-F238E27FC236}">
                <a16:creationId xmlns:a16="http://schemas.microsoft.com/office/drawing/2014/main" id="{2A151F75-9ECC-D243-9900-6354E85D4E37}"/>
              </a:ext>
            </a:extLst>
          </p:cNvPr>
          <p:cNvSpPr>
            <a:spLocks noChangeArrowheads="1"/>
          </p:cNvSpPr>
          <p:nvPr/>
        </p:nvSpPr>
        <p:spPr bwMode="auto">
          <a:xfrm>
            <a:off x="1818536" y="379032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119" name="AutoShape 32">
            <a:extLst>
              <a:ext uri="{FF2B5EF4-FFF2-40B4-BE49-F238E27FC236}">
                <a16:creationId xmlns:a16="http://schemas.microsoft.com/office/drawing/2014/main" id="{7AB2C8B5-207D-B34F-AF7D-8C3B2B0C89F6}"/>
              </a:ext>
            </a:extLst>
          </p:cNvPr>
          <p:cNvCxnSpPr>
            <a:cxnSpLocks noChangeShapeType="1"/>
            <a:stCxn id="96" idx="0"/>
            <a:endCxn id="120" idx="0"/>
          </p:cNvCxnSpPr>
          <p:nvPr/>
        </p:nvCxnSpPr>
        <p:spPr bwMode="auto">
          <a:xfrm flipH="1">
            <a:off x="981228" y="3790327"/>
            <a:ext cx="3856" cy="611424"/>
          </a:xfrm>
          <a:prstGeom prst="straightConnector1">
            <a:avLst/>
          </a:prstGeom>
          <a:noFill/>
          <a:ln w="38100">
            <a:solidFill>
              <a:schemeClr val="tx1"/>
            </a:solidFill>
            <a:round/>
            <a:headEnd/>
            <a:tailEnd type="stealth" w="med" len="med"/>
          </a:ln>
          <a:effectLst/>
        </p:spPr>
      </p:cxnSp>
      <p:sp>
        <p:nvSpPr>
          <p:cNvPr id="120" name="AutoShape 7">
            <a:extLst>
              <a:ext uri="{FF2B5EF4-FFF2-40B4-BE49-F238E27FC236}">
                <a16:creationId xmlns:a16="http://schemas.microsoft.com/office/drawing/2014/main" id="{D20C64C1-BDAA-0548-9570-BCF0C5155836}"/>
              </a:ext>
            </a:extLst>
          </p:cNvPr>
          <p:cNvSpPr>
            <a:spLocks noChangeArrowheads="1"/>
          </p:cNvSpPr>
          <p:nvPr/>
        </p:nvSpPr>
        <p:spPr bwMode="auto">
          <a:xfrm>
            <a:off x="295428" y="440175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125" name="AutoShape 32">
            <a:extLst>
              <a:ext uri="{FF2B5EF4-FFF2-40B4-BE49-F238E27FC236}">
                <a16:creationId xmlns:a16="http://schemas.microsoft.com/office/drawing/2014/main" id="{E789EDB7-ECFA-3F44-B610-C8A6C79D7223}"/>
              </a:ext>
            </a:extLst>
          </p:cNvPr>
          <p:cNvCxnSpPr>
            <a:cxnSpLocks noChangeShapeType="1"/>
            <a:stCxn id="127" idx="0"/>
            <a:endCxn id="126" idx="0"/>
          </p:cNvCxnSpPr>
          <p:nvPr/>
        </p:nvCxnSpPr>
        <p:spPr bwMode="auto">
          <a:xfrm>
            <a:off x="7443346" y="3790327"/>
            <a:ext cx="0" cy="611424"/>
          </a:xfrm>
          <a:prstGeom prst="straightConnector1">
            <a:avLst/>
          </a:prstGeom>
          <a:noFill/>
          <a:ln w="38100">
            <a:solidFill>
              <a:schemeClr val="tx1"/>
            </a:solidFill>
            <a:round/>
            <a:headEnd/>
            <a:tailEnd type="stealth" w="med" len="med"/>
          </a:ln>
          <a:effectLst/>
        </p:spPr>
      </p:cxnSp>
      <p:sp>
        <p:nvSpPr>
          <p:cNvPr id="126" name="AutoShape 7">
            <a:extLst>
              <a:ext uri="{FF2B5EF4-FFF2-40B4-BE49-F238E27FC236}">
                <a16:creationId xmlns:a16="http://schemas.microsoft.com/office/drawing/2014/main" id="{EA6250BB-8884-5A4D-8065-CBCEFB093589}"/>
              </a:ext>
            </a:extLst>
          </p:cNvPr>
          <p:cNvSpPr>
            <a:spLocks noChangeArrowheads="1"/>
          </p:cNvSpPr>
          <p:nvPr/>
        </p:nvSpPr>
        <p:spPr bwMode="auto">
          <a:xfrm>
            <a:off x="6757546" y="440175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sp>
        <p:nvSpPr>
          <p:cNvPr id="127" name="AutoShape 24">
            <a:extLst>
              <a:ext uri="{FF2B5EF4-FFF2-40B4-BE49-F238E27FC236}">
                <a16:creationId xmlns:a16="http://schemas.microsoft.com/office/drawing/2014/main" id="{E12150D5-F4E4-7E43-A6FF-D8611EB4A65A}"/>
              </a:ext>
            </a:extLst>
          </p:cNvPr>
          <p:cNvSpPr>
            <a:spLocks noChangeArrowheads="1"/>
          </p:cNvSpPr>
          <p:nvPr/>
        </p:nvSpPr>
        <p:spPr bwMode="auto">
          <a:xfrm>
            <a:off x="6757546" y="379032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128" name="AutoShape 32">
            <a:extLst>
              <a:ext uri="{FF2B5EF4-FFF2-40B4-BE49-F238E27FC236}">
                <a16:creationId xmlns:a16="http://schemas.microsoft.com/office/drawing/2014/main" id="{55BA0993-F394-1F45-A87B-05C45AA06DFD}"/>
              </a:ext>
            </a:extLst>
          </p:cNvPr>
          <p:cNvCxnSpPr>
            <a:cxnSpLocks noChangeShapeType="1"/>
            <a:stCxn id="99" idx="0"/>
            <a:endCxn id="127" idx="0"/>
          </p:cNvCxnSpPr>
          <p:nvPr/>
        </p:nvCxnSpPr>
        <p:spPr bwMode="auto">
          <a:xfrm>
            <a:off x="7443346" y="3203324"/>
            <a:ext cx="0" cy="587003"/>
          </a:xfrm>
          <a:prstGeom prst="straightConnector1">
            <a:avLst/>
          </a:prstGeom>
          <a:noFill/>
          <a:ln w="38100">
            <a:solidFill>
              <a:schemeClr val="tx1"/>
            </a:solidFill>
            <a:round/>
            <a:headEnd/>
            <a:tailEnd type="stealth" w="med" len="med"/>
          </a:ln>
          <a:effectLst/>
        </p:spPr>
      </p:cxnSp>
      <p:cxnSp>
        <p:nvCxnSpPr>
          <p:cNvPr id="135" name="AutoShape 32">
            <a:extLst>
              <a:ext uri="{FF2B5EF4-FFF2-40B4-BE49-F238E27FC236}">
                <a16:creationId xmlns:a16="http://schemas.microsoft.com/office/drawing/2014/main" id="{8728D460-E6C5-504D-A49F-61F86648270C}"/>
              </a:ext>
            </a:extLst>
          </p:cNvPr>
          <p:cNvCxnSpPr>
            <a:cxnSpLocks noChangeShapeType="1"/>
            <a:stCxn id="98" idx="0"/>
            <a:endCxn id="136" idx="0"/>
          </p:cNvCxnSpPr>
          <p:nvPr/>
        </p:nvCxnSpPr>
        <p:spPr bwMode="auto">
          <a:xfrm>
            <a:off x="2504336" y="3203324"/>
            <a:ext cx="2290684" cy="587003"/>
          </a:xfrm>
          <a:prstGeom prst="straightConnector1">
            <a:avLst/>
          </a:prstGeom>
          <a:noFill/>
          <a:ln w="38100">
            <a:solidFill>
              <a:schemeClr val="tx1"/>
            </a:solidFill>
            <a:round/>
            <a:headEnd/>
            <a:tailEnd type="stealth" w="med" len="med"/>
          </a:ln>
          <a:effectLst/>
        </p:spPr>
      </p:cxnSp>
      <p:sp>
        <p:nvSpPr>
          <p:cNvPr id="96" name="AutoShape 7">
            <a:extLst>
              <a:ext uri="{FF2B5EF4-FFF2-40B4-BE49-F238E27FC236}">
                <a16:creationId xmlns:a16="http://schemas.microsoft.com/office/drawing/2014/main" id="{E2FB9D08-D87F-1B4A-9144-15C65F21925B}"/>
              </a:ext>
            </a:extLst>
          </p:cNvPr>
          <p:cNvSpPr>
            <a:spLocks noChangeArrowheads="1"/>
          </p:cNvSpPr>
          <p:nvPr/>
        </p:nvSpPr>
        <p:spPr bwMode="auto">
          <a:xfrm>
            <a:off x="299284" y="379032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sp>
        <p:nvSpPr>
          <p:cNvPr id="99" name="AutoShape 29">
            <a:extLst>
              <a:ext uri="{FF2B5EF4-FFF2-40B4-BE49-F238E27FC236}">
                <a16:creationId xmlns:a16="http://schemas.microsoft.com/office/drawing/2014/main" id="{2C16AC76-9C55-FA45-8417-48895693F710}"/>
              </a:ext>
            </a:extLst>
          </p:cNvPr>
          <p:cNvSpPr>
            <a:spLocks noChangeArrowheads="1"/>
          </p:cNvSpPr>
          <p:nvPr/>
        </p:nvSpPr>
        <p:spPr bwMode="auto">
          <a:xfrm>
            <a:off x="6757546" y="3203324"/>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Lucida Sans Unicode" pitchFamily="34" charset="0"/>
              </a:rPr>
              <a:t>called</a:t>
            </a:r>
          </a:p>
        </p:txBody>
      </p:sp>
      <p:sp>
        <p:nvSpPr>
          <p:cNvPr id="98" name="AutoShape 24">
            <a:extLst>
              <a:ext uri="{FF2B5EF4-FFF2-40B4-BE49-F238E27FC236}">
                <a16:creationId xmlns:a16="http://schemas.microsoft.com/office/drawing/2014/main" id="{4BA3496C-5BDA-5743-BEFD-6B6D2E5B85A4}"/>
              </a:ext>
            </a:extLst>
          </p:cNvPr>
          <p:cNvSpPr>
            <a:spLocks noChangeArrowheads="1"/>
          </p:cNvSpPr>
          <p:nvPr/>
        </p:nvSpPr>
        <p:spPr bwMode="auto">
          <a:xfrm>
            <a:off x="1818536" y="3203324"/>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141" name="AutoShape 31">
            <a:extLst>
              <a:ext uri="{FF2B5EF4-FFF2-40B4-BE49-F238E27FC236}">
                <a16:creationId xmlns:a16="http://schemas.microsoft.com/office/drawing/2014/main" id="{894D497B-4671-3343-8648-32C8258D9644}"/>
              </a:ext>
            </a:extLst>
          </p:cNvPr>
          <p:cNvCxnSpPr>
            <a:cxnSpLocks noChangeShapeType="1"/>
            <a:stCxn id="136" idx="0"/>
            <a:endCxn id="179" idx="0"/>
          </p:cNvCxnSpPr>
          <p:nvPr/>
        </p:nvCxnSpPr>
        <p:spPr bwMode="auto">
          <a:xfrm flipH="1">
            <a:off x="4027444" y="3790327"/>
            <a:ext cx="767576" cy="611424"/>
          </a:xfrm>
          <a:prstGeom prst="straightConnector1">
            <a:avLst/>
          </a:prstGeom>
          <a:noFill/>
          <a:ln w="38100">
            <a:solidFill>
              <a:schemeClr val="tx1"/>
            </a:solidFill>
            <a:round/>
            <a:headEnd/>
            <a:tailEnd type="stealth" w="med" len="med"/>
          </a:ln>
          <a:effectLst/>
        </p:spPr>
      </p:cxnSp>
      <p:cxnSp>
        <p:nvCxnSpPr>
          <p:cNvPr id="142" name="AutoShape 32">
            <a:extLst>
              <a:ext uri="{FF2B5EF4-FFF2-40B4-BE49-F238E27FC236}">
                <a16:creationId xmlns:a16="http://schemas.microsoft.com/office/drawing/2014/main" id="{4FDC474E-9433-1D41-A2A6-1D927A3BA87B}"/>
              </a:ext>
            </a:extLst>
          </p:cNvPr>
          <p:cNvCxnSpPr>
            <a:cxnSpLocks noChangeShapeType="1"/>
            <a:stCxn id="170" idx="0"/>
            <a:endCxn id="143" idx="0"/>
          </p:cNvCxnSpPr>
          <p:nvPr/>
        </p:nvCxnSpPr>
        <p:spPr bwMode="auto">
          <a:xfrm>
            <a:off x="4023588" y="5012444"/>
            <a:ext cx="0" cy="607985"/>
          </a:xfrm>
          <a:prstGeom prst="straightConnector1">
            <a:avLst/>
          </a:prstGeom>
          <a:noFill/>
          <a:ln w="38100">
            <a:solidFill>
              <a:schemeClr val="tx1"/>
            </a:solidFill>
            <a:round/>
            <a:headEnd/>
            <a:tailEnd type="stealth" w="med" len="med"/>
          </a:ln>
          <a:effectLst/>
        </p:spPr>
      </p:cxnSp>
      <p:sp>
        <p:nvSpPr>
          <p:cNvPr id="143" name="AutoShape 7">
            <a:extLst>
              <a:ext uri="{FF2B5EF4-FFF2-40B4-BE49-F238E27FC236}">
                <a16:creationId xmlns:a16="http://schemas.microsoft.com/office/drawing/2014/main" id="{E48EA0FD-3A1F-1946-80AF-7F87F9F947FD}"/>
              </a:ext>
            </a:extLst>
          </p:cNvPr>
          <p:cNvSpPr>
            <a:spLocks noChangeArrowheads="1"/>
          </p:cNvSpPr>
          <p:nvPr/>
        </p:nvSpPr>
        <p:spPr bwMode="auto">
          <a:xfrm>
            <a:off x="3337788" y="5620429"/>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152" name="AutoShape 32">
            <a:extLst>
              <a:ext uri="{FF2B5EF4-FFF2-40B4-BE49-F238E27FC236}">
                <a16:creationId xmlns:a16="http://schemas.microsoft.com/office/drawing/2014/main" id="{36E7ED38-F579-4847-9AB3-726420EB486B}"/>
              </a:ext>
            </a:extLst>
          </p:cNvPr>
          <p:cNvCxnSpPr>
            <a:cxnSpLocks noChangeShapeType="1"/>
            <a:stCxn id="179" idx="0"/>
            <a:endCxn id="170" idx="0"/>
          </p:cNvCxnSpPr>
          <p:nvPr/>
        </p:nvCxnSpPr>
        <p:spPr bwMode="auto">
          <a:xfrm flipH="1">
            <a:off x="4023588" y="4401751"/>
            <a:ext cx="3856" cy="610693"/>
          </a:xfrm>
          <a:prstGeom prst="straightConnector1">
            <a:avLst/>
          </a:prstGeom>
          <a:noFill/>
          <a:ln w="38100">
            <a:solidFill>
              <a:schemeClr val="tx1"/>
            </a:solidFill>
            <a:round/>
            <a:headEnd/>
            <a:tailEnd type="stealth" w="med" len="med"/>
          </a:ln>
          <a:effectLst/>
        </p:spPr>
      </p:cxnSp>
      <p:sp>
        <p:nvSpPr>
          <p:cNvPr id="104" name="Oval 2">
            <a:extLst>
              <a:ext uri="{FF2B5EF4-FFF2-40B4-BE49-F238E27FC236}">
                <a16:creationId xmlns:a16="http://schemas.microsoft.com/office/drawing/2014/main" id="{5658888B-B9C5-8247-B685-5619CD9CCA4B}"/>
              </a:ext>
            </a:extLst>
          </p:cNvPr>
          <p:cNvSpPr>
            <a:spLocks noChangeAspect="1" noChangeArrowheads="1"/>
          </p:cNvSpPr>
          <p:nvPr/>
        </p:nvSpPr>
        <p:spPr bwMode="auto">
          <a:xfrm>
            <a:off x="683332" y="4919213"/>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105" name="Oval 2">
            <a:extLst>
              <a:ext uri="{FF2B5EF4-FFF2-40B4-BE49-F238E27FC236}">
                <a16:creationId xmlns:a16="http://schemas.microsoft.com/office/drawing/2014/main" id="{5F9218B1-8B0F-604F-8C24-B0184467EF36}"/>
              </a:ext>
            </a:extLst>
          </p:cNvPr>
          <p:cNvSpPr>
            <a:spLocks noChangeAspect="1" noChangeArrowheads="1"/>
          </p:cNvSpPr>
          <p:nvPr/>
        </p:nvSpPr>
        <p:spPr bwMode="auto">
          <a:xfrm>
            <a:off x="2202584" y="4317106"/>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107" name="Oval 2">
            <a:extLst>
              <a:ext uri="{FF2B5EF4-FFF2-40B4-BE49-F238E27FC236}">
                <a16:creationId xmlns:a16="http://schemas.microsoft.com/office/drawing/2014/main" id="{D061A492-3DA2-8C4E-90F8-D726A47CB313}"/>
              </a:ext>
            </a:extLst>
          </p:cNvPr>
          <p:cNvSpPr>
            <a:spLocks noChangeAspect="1" noChangeArrowheads="1"/>
          </p:cNvSpPr>
          <p:nvPr/>
        </p:nvSpPr>
        <p:spPr bwMode="auto">
          <a:xfrm>
            <a:off x="3721836" y="6155283"/>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sp>
        <p:nvSpPr>
          <p:cNvPr id="108" name="Oval 2">
            <a:extLst>
              <a:ext uri="{FF2B5EF4-FFF2-40B4-BE49-F238E27FC236}">
                <a16:creationId xmlns:a16="http://schemas.microsoft.com/office/drawing/2014/main" id="{16F32261-8C1A-CB44-AF47-855D316E3497}"/>
              </a:ext>
            </a:extLst>
          </p:cNvPr>
          <p:cNvSpPr>
            <a:spLocks noChangeAspect="1" noChangeArrowheads="1"/>
          </p:cNvSpPr>
          <p:nvPr/>
        </p:nvSpPr>
        <p:spPr bwMode="auto">
          <a:xfrm>
            <a:off x="7141594" y="489277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P5</a:t>
            </a:r>
          </a:p>
        </p:txBody>
      </p:sp>
      <p:sp>
        <p:nvSpPr>
          <p:cNvPr id="155" name="TextBox 154">
            <a:extLst>
              <a:ext uri="{FF2B5EF4-FFF2-40B4-BE49-F238E27FC236}">
                <a16:creationId xmlns:a16="http://schemas.microsoft.com/office/drawing/2014/main" id="{EA220A65-E344-0842-B123-DD2CEF7E4419}"/>
              </a:ext>
            </a:extLst>
          </p:cNvPr>
          <p:cNvSpPr txBox="1"/>
          <p:nvPr/>
        </p:nvSpPr>
        <p:spPr>
          <a:xfrm>
            <a:off x="307371" y="1180213"/>
            <a:ext cx="8529258" cy="830997"/>
          </a:xfrm>
          <a:prstGeom prst="rect">
            <a:avLst/>
          </a:prstGeom>
          <a:noFill/>
        </p:spPr>
        <p:txBody>
          <a:bodyPr wrap="square" rtlCol="0">
            <a:spAutoFit/>
          </a:bodyPr>
          <a:lstStyle/>
          <a:p>
            <a:pPr>
              <a:buClr>
                <a:srgbClr val="669900"/>
              </a:buClr>
            </a:pPr>
            <a:r>
              <a:rPr lang="en-US" sz="2400" dirty="0" err="1">
                <a:latin typeface="Helvetica" pitchFamily="2" charset="0"/>
              </a:rPr>
              <a:t>Cilk</a:t>
            </a:r>
            <a:r>
              <a:rPr lang="en-US" sz="2400" dirty="0">
                <a:latin typeface="Helvetica" pitchFamily="2" charset="0"/>
              </a:rPr>
              <a:t> supports </a:t>
            </a:r>
            <a:r>
              <a:rPr lang="en-US" sz="2400" dirty="0">
                <a:solidFill>
                  <a:srgbClr val="FF0000"/>
                </a:solidFill>
                <a:latin typeface="Helvetica" pitchFamily="2" charset="0"/>
              </a:rPr>
              <a:t>nested synchronization</a:t>
            </a:r>
            <a:r>
              <a:rPr lang="en-US" sz="2400" dirty="0">
                <a:latin typeface="Helvetica" pitchFamily="2" charset="0"/>
              </a:rPr>
              <a:t>, where a frame waits only on its </a:t>
            </a:r>
            <a:r>
              <a:rPr lang="en-US" sz="2400" dirty="0">
                <a:solidFill>
                  <a:srgbClr val="FF0000"/>
                </a:solidFill>
                <a:latin typeface="Helvetica" pitchFamily="2" charset="0"/>
              </a:rPr>
              <a:t>child</a:t>
            </a:r>
            <a:r>
              <a:rPr lang="en-US" sz="2400" dirty="0">
                <a:latin typeface="Helvetica" pitchFamily="2" charset="0"/>
              </a:rPr>
              <a:t> </a:t>
            </a:r>
            <a:r>
              <a:rPr lang="en-US" sz="2400" dirty="0" err="1">
                <a:latin typeface="Helvetica" pitchFamily="2" charset="0"/>
              </a:rPr>
              <a:t>subcomputations</a:t>
            </a:r>
            <a:r>
              <a:rPr lang="en-US" sz="2400" dirty="0">
                <a:latin typeface="Helvetica" pitchFamily="2" charset="0"/>
              </a:rPr>
              <a:t>.</a:t>
            </a:r>
          </a:p>
        </p:txBody>
      </p:sp>
      <p:sp>
        <p:nvSpPr>
          <p:cNvPr id="170" name="AutoShape 29">
            <a:extLst>
              <a:ext uri="{FF2B5EF4-FFF2-40B4-BE49-F238E27FC236}">
                <a16:creationId xmlns:a16="http://schemas.microsoft.com/office/drawing/2014/main" id="{8300B728-6B51-2D48-A10E-197655D10ECB}"/>
              </a:ext>
            </a:extLst>
          </p:cNvPr>
          <p:cNvSpPr>
            <a:spLocks noChangeArrowheads="1"/>
          </p:cNvSpPr>
          <p:nvPr/>
        </p:nvSpPr>
        <p:spPr bwMode="auto">
          <a:xfrm>
            <a:off x="3337788" y="5012444"/>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Lucida Sans Unicode" pitchFamily="34" charset="0"/>
              </a:rPr>
              <a:t>called</a:t>
            </a:r>
          </a:p>
        </p:txBody>
      </p:sp>
      <p:sp>
        <p:nvSpPr>
          <p:cNvPr id="173" name="AutoShape 7">
            <a:extLst>
              <a:ext uri="{FF2B5EF4-FFF2-40B4-BE49-F238E27FC236}">
                <a16:creationId xmlns:a16="http://schemas.microsoft.com/office/drawing/2014/main" id="{F0E296D8-270F-E64E-BBCB-8AF1B6D93D5B}"/>
              </a:ext>
            </a:extLst>
          </p:cNvPr>
          <p:cNvSpPr>
            <a:spLocks noChangeArrowheads="1"/>
          </p:cNvSpPr>
          <p:nvPr/>
        </p:nvSpPr>
        <p:spPr bwMode="auto">
          <a:xfrm>
            <a:off x="193060" y="2032982"/>
            <a:ext cx="1968376" cy="921814"/>
          </a:xfrm>
          <a:prstGeom prst="wedgeRoundRectCallout">
            <a:avLst>
              <a:gd name="adj1" fmla="val 39121"/>
              <a:gd name="adj2" fmla="val 76745"/>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Waiting on 3 children.</a:t>
            </a:r>
          </a:p>
        </p:txBody>
      </p:sp>
      <p:sp>
        <p:nvSpPr>
          <p:cNvPr id="179" name="AutoShape 7">
            <a:extLst>
              <a:ext uri="{FF2B5EF4-FFF2-40B4-BE49-F238E27FC236}">
                <a16:creationId xmlns:a16="http://schemas.microsoft.com/office/drawing/2014/main" id="{64704E0E-F944-B749-B9B7-160F300C1AD5}"/>
              </a:ext>
            </a:extLst>
          </p:cNvPr>
          <p:cNvSpPr>
            <a:spLocks noChangeArrowheads="1"/>
          </p:cNvSpPr>
          <p:nvPr/>
        </p:nvSpPr>
        <p:spPr bwMode="auto">
          <a:xfrm>
            <a:off x="3341644" y="440175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186" name="AutoShape 31">
            <a:extLst>
              <a:ext uri="{FF2B5EF4-FFF2-40B4-BE49-F238E27FC236}">
                <a16:creationId xmlns:a16="http://schemas.microsoft.com/office/drawing/2014/main" id="{A46834D8-ECBC-6D4A-B15D-B195E18AA761}"/>
              </a:ext>
            </a:extLst>
          </p:cNvPr>
          <p:cNvCxnSpPr>
            <a:cxnSpLocks noChangeShapeType="1"/>
            <a:stCxn id="136" idx="0"/>
            <a:endCxn id="187" idx="0"/>
          </p:cNvCxnSpPr>
          <p:nvPr/>
        </p:nvCxnSpPr>
        <p:spPr bwMode="auto">
          <a:xfrm>
            <a:off x="4795020" y="3790327"/>
            <a:ext cx="798449" cy="611424"/>
          </a:xfrm>
          <a:prstGeom prst="straightConnector1">
            <a:avLst/>
          </a:prstGeom>
          <a:noFill/>
          <a:ln w="38100">
            <a:solidFill>
              <a:schemeClr val="tx1"/>
            </a:solidFill>
            <a:round/>
            <a:headEnd/>
            <a:tailEnd type="stealth" w="med" len="med"/>
          </a:ln>
          <a:effectLst/>
        </p:spPr>
      </p:cxnSp>
      <p:sp>
        <p:nvSpPr>
          <p:cNvPr id="187" name="AutoShape 7">
            <a:extLst>
              <a:ext uri="{FF2B5EF4-FFF2-40B4-BE49-F238E27FC236}">
                <a16:creationId xmlns:a16="http://schemas.microsoft.com/office/drawing/2014/main" id="{540D7DBE-6065-5C4A-A4C8-7242EC6C41EB}"/>
              </a:ext>
            </a:extLst>
          </p:cNvPr>
          <p:cNvSpPr>
            <a:spLocks noChangeArrowheads="1"/>
          </p:cNvSpPr>
          <p:nvPr/>
        </p:nvSpPr>
        <p:spPr bwMode="auto">
          <a:xfrm>
            <a:off x="4907669" y="440175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sp>
        <p:nvSpPr>
          <p:cNvPr id="136" name="AutoShape 7">
            <a:extLst>
              <a:ext uri="{FF2B5EF4-FFF2-40B4-BE49-F238E27FC236}">
                <a16:creationId xmlns:a16="http://schemas.microsoft.com/office/drawing/2014/main" id="{2C8947C2-93C7-5740-A0D0-D33C5504852D}"/>
              </a:ext>
            </a:extLst>
          </p:cNvPr>
          <p:cNvSpPr>
            <a:spLocks noChangeArrowheads="1"/>
          </p:cNvSpPr>
          <p:nvPr/>
        </p:nvSpPr>
        <p:spPr bwMode="auto">
          <a:xfrm>
            <a:off x="4109220" y="379032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sp>
        <p:nvSpPr>
          <p:cNvPr id="192" name="Oval 2">
            <a:extLst>
              <a:ext uri="{FF2B5EF4-FFF2-40B4-BE49-F238E27FC236}">
                <a16:creationId xmlns:a16="http://schemas.microsoft.com/office/drawing/2014/main" id="{B48C6E6A-0C31-DA47-AAC9-8667D7DBDD5D}"/>
              </a:ext>
            </a:extLst>
          </p:cNvPr>
          <p:cNvSpPr>
            <a:spLocks noChangeAspect="1" noChangeArrowheads="1"/>
          </p:cNvSpPr>
          <p:nvPr/>
        </p:nvSpPr>
        <p:spPr bwMode="auto">
          <a:xfrm>
            <a:off x="5291717" y="489277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P4</a:t>
            </a:r>
          </a:p>
        </p:txBody>
      </p:sp>
      <p:sp>
        <p:nvSpPr>
          <p:cNvPr id="203" name="AutoShape 7">
            <a:extLst>
              <a:ext uri="{FF2B5EF4-FFF2-40B4-BE49-F238E27FC236}">
                <a16:creationId xmlns:a16="http://schemas.microsoft.com/office/drawing/2014/main" id="{53866EA5-8DCF-334E-8EBA-04137B2E2BEA}"/>
              </a:ext>
            </a:extLst>
          </p:cNvPr>
          <p:cNvSpPr>
            <a:spLocks noChangeArrowheads="1"/>
          </p:cNvSpPr>
          <p:nvPr/>
        </p:nvSpPr>
        <p:spPr bwMode="auto">
          <a:xfrm>
            <a:off x="4550032" y="2687353"/>
            <a:ext cx="1968376" cy="921814"/>
          </a:xfrm>
          <a:prstGeom prst="wedgeRoundRectCallout">
            <a:avLst>
              <a:gd name="adj1" fmla="val -34664"/>
              <a:gd name="adj2" fmla="val 75113"/>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Waiting on 2 children.</a:t>
            </a:r>
          </a:p>
        </p:txBody>
      </p:sp>
      <p:sp>
        <p:nvSpPr>
          <p:cNvPr id="213" name="Rounded Rectangle 212">
            <a:extLst>
              <a:ext uri="{FF2B5EF4-FFF2-40B4-BE49-F238E27FC236}">
                <a16:creationId xmlns:a16="http://schemas.microsoft.com/office/drawing/2014/main" id="{15D4FB8F-57BA-DA40-9599-4AC25A691BAB}"/>
              </a:ext>
            </a:extLst>
          </p:cNvPr>
          <p:cNvSpPr/>
          <p:nvPr/>
        </p:nvSpPr>
        <p:spPr>
          <a:xfrm>
            <a:off x="4818662" y="5849029"/>
            <a:ext cx="4170961" cy="921814"/>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How does </a:t>
            </a:r>
            <a:r>
              <a:rPr lang="en-US" sz="2400" dirty="0" err="1">
                <a:solidFill>
                  <a:schemeClr val="tx1"/>
                </a:solidFill>
                <a:latin typeface="Helvetica" pitchFamily="2" charset="0"/>
              </a:rPr>
              <a:t>Cilk</a:t>
            </a:r>
            <a:r>
              <a:rPr lang="en-US" sz="2400" dirty="0">
                <a:solidFill>
                  <a:schemeClr val="tx1"/>
                </a:solidFill>
                <a:latin typeface="Helvetica" pitchFamily="2" charset="0"/>
              </a:rPr>
              <a:t> keep track of who’s waiting on who?</a:t>
            </a:r>
          </a:p>
        </p:txBody>
      </p:sp>
      <p:sp>
        <p:nvSpPr>
          <p:cNvPr id="2" name="Slide Number Placeholder 1">
            <a:extLst>
              <a:ext uri="{FF2B5EF4-FFF2-40B4-BE49-F238E27FC236}">
                <a16:creationId xmlns:a16="http://schemas.microsoft.com/office/drawing/2014/main" id="{7F219C27-9FDE-1E4C-A35B-DFB2DEEFC8D6}"/>
              </a:ext>
            </a:extLst>
          </p:cNvPr>
          <p:cNvSpPr>
            <a:spLocks noGrp="1"/>
          </p:cNvSpPr>
          <p:nvPr>
            <p:ph type="sldNum" sz="quarter" idx="12"/>
          </p:nvPr>
        </p:nvSpPr>
        <p:spPr/>
        <p:txBody>
          <a:bodyPr/>
          <a:lstStyle/>
          <a:p>
            <a:fld id="{B8C56D54-80CA-1040-8800-40C19FBCAC37}" type="slidenum">
              <a:rPr lang="en-US" smtClean="0"/>
              <a:t>140</a:t>
            </a:fld>
            <a:endParaRPr lang="en-US"/>
          </a:p>
        </p:txBody>
      </p:sp>
    </p:spTree>
    <p:extLst>
      <p:ext uri="{BB962C8B-B14F-4D97-AF65-F5344CB8AC3E}">
        <p14:creationId xmlns:p14="http://schemas.microsoft.com/office/powerpoint/2010/main" val="95299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utoShape 8">
            <a:extLst>
              <a:ext uri="{FF2B5EF4-FFF2-40B4-BE49-F238E27FC236}">
                <a16:creationId xmlns:a16="http://schemas.microsoft.com/office/drawing/2014/main" id="{1B19D49A-B402-9046-B2F5-79D0D511C74F}"/>
              </a:ext>
            </a:extLst>
          </p:cNvPr>
          <p:cNvSpPr>
            <a:spLocks noChangeArrowheads="1"/>
          </p:cNvSpPr>
          <p:nvPr/>
        </p:nvSpPr>
        <p:spPr bwMode="auto">
          <a:xfrm>
            <a:off x="4013751" y="3614879"/>
            <a:ext cx="1554480" cy="685800"/>
          </a:xfrm>
          <a:prstGeom prst="roundRect">
            <a:avLst>
              <a:gd name="adj" fmla="val 16667"/>
            </a:avLst>
          </a:prstGeom>
          <a:solidFill>
            <a:srgbClr val="B9E7FF"/>
          </a:solidFill>
          <a:ln w="6350" algn="ctr">
            <a:solidFill>
              <a:schemeClr val="tx1"/>
            </a:solidFill>
            <a:round/>
            <a:headEnd/>
            <a:tailEnd/>
          </a:ln>
          <a:effectLst>
            <a:outerShdw blurRad="50800" dist="38100" dir="2700000" algn="tl" rotWithShape="0">
              <a:prstClr val="black">
                <a:alpha val="40000"/>
              </a:prstClr>
            </a:outerShdw>
          </a:effectLst>
        </p:spPr>
        <p:txBody>
          <a:bodyPr wrap="none" anchor="ctr"/>
          <a:lstStyle/>
          <a:p>
            <a:endParaRPr lang="en-US" dirty="0">
              <a:latin typeface="Lucida Sans Unicode" pitchFamily="34" charset="0"/>
            </a:endParaRPr>
          </a:p>
        </p:txBody>
      </p:sp>
      <p:sp>
        <p:nvSpPr>
          <p:cNvPr id="63" name="AutoShape 37">
            <a:extLst>
              <a:ext uri="{FF2B5EF4-FFF2-40B4-BE49-F238E27FC236}">
                <a16:creationId xmlns:a16="http://schemas.microsoft.com/office/drawing/2014/main" id="{0F648C1D-0489-3C43-B95C-35986AA2D85C}"/>
              </a:ext>
            </a:extLst>
          </p:cNvPr>
          <p:cNvSpPr>
            <a:spLocks noChangeArrowheads="1"/>
          </p:cNvSpPr>
          <p:nvPr/>
        </p:nvSpPr>
        <p:spPr bwMode="auto">
          <a:xfrm>
            <a:off x="183550" y="3777911"/>
            <a:ext cx="1554480" cy="1280160"/>
          </a:xfrm>
          <a:prstGeom prst="roundRect">
            <a:avLst>
              <a:gd name="adj" fmla="val 16667"/>
            </a:avLst>
          </a:prstGeom>
          <a:solidFill>
            <a:schemeClr val="accent1">
              <a:lumMod val="75000"/>
            </a:schemeClr>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sp>
        <p:nvSpPr>
          <p:cNvPr id="64" name="AutoShape 37">
            <a:extLst>
              <a:ext uri="{FF2B5EF4-FFF2-40B4-BE49-F238E27FC236}">
                <a16:creationId xmlns:a16="http://schemas.microsoft.com/office/drawing/2014/main" id="{F59BAC77-45EE-6F48-9050-DCCC4B7B57D3}"/>
              </a:ext>
            </a:extLst>
          </p:cNvPr>
          <p:cNvSpPr>
            <a:spLocks noChangeArrowheads="1"/>
          </p:cNvSpPr>
          <p:nvPr/>
        </p:nvSpPr>
        <p:spPr bwMode="auto">
          <a:xfrm>
            <a:off x="3236511" y="4457107"/>
            <a:ext cx="1554480" cy="1821746"/>
          </a:xfrm>
          <a:prstGeom prst="roundRect">
            <a:avLst>
              <a:gd name="adj" fmla="val 16667"/>
            </a:avLst>
          </a:prstGeom>
          <a:solidFill>
            <a:schemeClr val="accent1">
              <a:lumMod val="75000"/>
            </a:schemeClr>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sp>
        <p:nvSpPr>
          <p:cNvPr id="67" name="AutoShape 37">
            <a:extLst>
              <a:ext uri="{FF2B5EF4-FFF2-40B4-BE49-F238E27FC236}">
                <a16:creationId xmlns:a16="http://schemas.microsoft.com/office/drawing/2014/main" id="{8F34B928-169C-9D44-B56E-244FBAEB2D37}"/>
              </a:ext>
            </a:extLst>
          </p:cNvPr>
          <p:cNvSpPr>
            <a:spLocks noChangeArrowheads="1"/>
          </p:cNvSpPr>
          <p:nvPr/>
        </p:nvSpPr>
        <p:spPr bwMode="auto">
          <a:xfrm>
            <a:off x="6666106" y="2133601"/>
            <a:ext cx="1554480" cy="2836504"/>
          </a:xfrm>
          <a:prstGeom prst="roundRect">
            <a:avLst>
              <a:gd name="adj" fmla="val 16667"/>
            </a:avLst>
          </a:prstGeom>
          <a:solidFill>
            <a:schemeClr val="accent1">
              <a:lumMod val="75000"/>
            </a:schemeClr>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sp>
        <p:nvSpPr>
          <p:cNvPr id="68" name="AutoShape 37">
            <a:extLst>
              <a:ext uri="{FF2B5EF4-FFF2-40B4-BE49-F238E27FC236}">
                <a16:creationId xmlns:a16="http://schemas.microsoft.com/office/drawing/2014/main" id="{838D6F28-4E89-AD49-B019-D44E02D87493}"/>
              </a:ext>
            </a:extLst>
          </p:cNvPr>
          <p:cNvSpPr>
            <a:spLocks noChangeArrowheads="1"/>
          </p:cNvSpPr>
          <p:nvPr/>
        </p:nvSpPr>
        <p:spPr bwMode="auto">
          <a:xfrm>
            <a:off x="4814333" y="4457107"/>
            <a:ext cx="1554480" cy="665072"/>
          </a:xfrm>
          <a:prstGeom prst="roundRect">
            <a:avLst>
              <a:gd name="adj" fmla="val 16667"/>
            </a:avLst>
          </a:prstGeom>
          <a:solidFill>
            <a:schemeClr val="accent1">
              <a:lumMod val="75000"/>
            </a:schemeClr>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sp>
        <p:nvSpPr>
          <p:cNvPr id="69" name="AutoShape 37">
            <a:extLst>
              <a:ext uri="{FF2B5EF4-FFF2-40B4-BE49-F238E27FC236}">
                <a16:creationId xmlns:a16="http://schemas.microsoft.com/office/drawing/2014/main" id="{86153DAC-1476-AA44-8386-1673261FBF3B}"/>
              </a:ext>
            </a:extLst>
          </p:cNvPr>
          <p:cNvSpPr>
            <a:spLocks noChangeArrowheads="1"/>
          </p:cNvSpPr>
          <p:nvPr/>
        </p:nvSpPr>
        <p:spPr bwMode="auto">
          <a:xfrm>
            <a:off x="1806598" y="3841316"/>
            <a:ext cx="1554480" cy="665072"/>
          </a:xfrm>
          <a:prstGeom prst="roundRect">
            <a:avLst>
              <a:gd name="adj" fmla="val 16667"/>
            </a:avLst>
          </a:prstGeom>
          <a:solidFill>
            <a:schemeClr val="accent1">
              <a:lumMod val="75000"/>
            </a:schemeClr>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sp>
        <p:nvSpPr>
          <p:cNvPr id="60" name="AutoShape 8">
            <a:extLst>
              <a:ext uri="{FF2B5EF4-FFF2-40B4-BE49-F238E27FC236}">
                <a16:creationId xmlns:a16="http://schemas.microsoft.com/office/drawing/2014/main" id="{D55D3DC3-1965-2F4D-A6E6-5239DD4B4777}"/>
              </a:ext>
            </a:extLst>
          </p:cNvPr>
          <p:cNvSpPr>
            <a:spLocks noChangeArrowheads="1"/>
          </p:cNvSpPr>
          <p:nvPr/>
        </p:nvSpPr>
        <p:spPr bwMode="auto">
          <a:xfrm>
            <a:off x="1716086" y="3028561"/>
            <a:ext cx="1554480" cy="685800"/>
          </a:xfrm>
          <a:prstGeom prst="roundRect">
            <a:avLst>
              <a:gd name="adj" fmla="val 16667"/>
            </a:avLst>
          </a:prstGeom>
          <a:solidFill>
            <a:srgbClr val="B9E7FF"/>
          </a:solidFill>
          <a:ln w="6350" algn="ctr">
            <a:solidFill>
              <a:schemeClr val="tx1"/>
            </a:solidFill>
            <a:round/>
            <a:headEnd/>
            <a:tailEnd/>
          </a:ln>
          <a:effectLst>
            <a:outerShdw blurRad="50800" dist="38100" dir="2700000" algn="tl" rotWithShape="0">
              <a:prstClr val="black">
                <a:alpha val="40000"/>
              </a:prstClr>
            </a:outerShdw>
          </a:effectLst>
        </p:spPr>
        <p:txBody>
          <a:bodyPr wrap="none" anchor="ctr"/>
          <a:lstStyle/>
          <a:p>
            <a:endParaRPr lang="en-US" dirty="0">
              <a:latin typeface="Lucida Sans Unicode" pitchFamily="34" charset="0"/>
            </a:endParaRPr>
          </a:p>
        </p:txBody>
      </p:sp>
      <p:sp>
        <p:nvSpPr>
          <p:cNvPr id="489505" name="Rectangle 33"/>
          <p:cNvSpPr>
            <a:spLocks noGrp="1" noChangeArrowheads="1"/>
          </p:cNvSpPr>
          <p:nvPr>
            <p:ph type="title"/>
          </p:nvPr>
        </p:nvSpPr>
        <p:spPr/>
        <p:txBody>
          <a:bodyPr/>
          <a:lstStyle/>
          <a:p>
            <a:r>
              <a:rPr lang="en-US" dirty="0"/>
              <a:t>Closure Tree</a:t>
            </a:r>
          </a:p>
        </p:txBody>
      </p:sp>
      <p:cxnSp>
        <p:nvCxnSpPr>
          <p:cNvPr id="19" name="AutoShape 26">
            <a:extLst>
              <a:ext uri="{FF2B5EF4-FFF2-40B4-BE49-F238E27FC236}">
                <a16:creationId xmlns:a16="http://schemas.microsoft.com/office/drawing/2014/main" id="{ACE0F744-32B5-8645-8CFB-E51F39C1DF4A}"/>
              </a:ext>
            </a:extLst>
          </p:cNvPr>
          <p:cNvCxnSpPr>
            <a:cxnSpLocks noChangeShapeType="1"/>
            <a:stCxn id="22" idx="0"/>
            <a:endCxn id="34" idx="0"/>
          </p:cNvCxnSpPr>
          <p:nvPr/>
        </p:nvCxnSpPr>
        <p:spPr bwMode="auto">
          <a:xfrm flipH="1">
            <a:off x="2504336" y="2282928"/>
            <a:ext cx="4939010" cy="920396"/>
          </a:xfrm>
          <a:prstGeom prst="straightConnector1">
            <a:avLst/>
          </a:prstGeom>
          <a:noFill/>
          <a:ln w="38100">
            <a:solidFill>
              <a:schemeClr val="tx1"/>
            </a:solidFill>
            <a:round/>
            <a:headEnd/>
            <a:tailEnd type="stealth" w="med" len="med"/>
          </a:ln>
          <a:effectLst/>
        </p:spPr>
      </p:cxnSp>
      <p:cxnSp>
        <p:nvCxnSpPr>
          <p:cNvPr id="20" name="AutoShape 31">
            <a:extLst>
              <a:ext uri="{FF2B5EF4-FFF2-40B4-BE49-F238E27FC236}">
                <a16:creationId xmlns:a16="http://schemas.microsoft.com/office/drawing/2014/main" id="{A7399852-4B6E-1C4E-A47F-20BE15766E0B}"/>
              </a:ext>
            </a:extLst>
          </p:cNvPr>
          <p:cNvCxnSpPr>
            <a:cxnSpLocks noChangeShapeType="1"/>
            <a:stCxn id="22" idx="0"/>
            <a:endCxn id="33" idx="0"/>
          </p:cNvCxnSpPr>
          <p:nvPr/>
        </p:nvCxnSpPr>
        <p:spPr bwMode="auto">
          <a:xfrm>
            <a:off x="7443346" y="2282928"/>
            <a:ext cx="0" cy="920396"/>
          </a:xfrm>
          <a:prstGeom prst="straightConnector1">
            <a:avLst/>
          </a:prstGeom>
          <a:noFill/>
          <a:ln w="38100">
            <a:solidFill>
              <a:schemeClr val="tx1"/>
            </a:solidFill>
            <a:round/>
            <a:headEnd/>
            <a:tailEnd type="stealth" w="med" len="med"/>
          </a:ln>
          <a:effectLst/>
        </p:spPr>
      </p:cxnSp>
      <p:cxnSp>
        <p:nvCxnSpPr>
          <p:cNvPr id="21" name="AutoShape 32">
            <a:extLst>
              <a:ext uri="{FF2B5EF4-FFF2-40B4-BE49-F238E27FC236}">
                <a16:creationId xmlns:a16="http://schemas.microsoft.com/office/drawing/2014/main" id="{28C80CE7-EB52-8F4D-AA69-CAB39FA6FE39}"/>
              </a:ext>
            </a:extLst>
          </p:cNvPr>
          <p:cNvCxnSpPr>
            <a:cxnSpLocks noChangeShapeType="1"/>
            <a:endCxn id="32" idx="0"/>
          </p:cNvCxnSpPr>
          <p:nvPr/>
        </p:nvCxnSpPr>
        <p:spPr bwMode="auto">
          <a:xfrm flipH="1">
            <a:off x="985084" y="3314537"/>
            <a:ext cx="1519252" cy="587003"/>
          </a:xfrm>
          <a:prstGeom prst="straightConnector1">
            <a:avLst/>
          </a:prstGeom>
          <a:noFill/>
          <a:ln w="38100">
            <a:solidFill>
              <a:schemeClr val="tx1"/>
            </a:solidFill>
            <a:round/>
            <a:headEnd/>
            <a:tailEnd type="stealth" w="med" len="med"/>
          </a:ln>
          <a:effectLst/>
        </p:spPr>
      </p:cxnSp>
      <p:sp>
        <p:nvSpPr>
          <p:cNvPr id="22" name="AutoShape 20">
            <a:extLst>
              <a:ext uri="{FF2B5EF4-FFF2-40B4-BE49-F238E27FC236}">
                <a16:creationId xmlns:a16="http://schemas.microsoft.com/office/drawing/2014/main" id="{2FFED274-0EA6-864E-8157-7B717B3590FC}"/>
              </a:ext>
            </a:extLst>
          </p:cNvPr>
          <p:cNvSpPr>
            <a:spLocks noChangeArrowheads="1"/>
          </p:cNvSpPr>
          <p:nvPr/>
        </p:nvSpPr>
        <p:spPr bwMode="auto">
          <a:xfrm>
            <a:off x="6757546" y="2282928"/>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Lucida Sans Unicode" pitchFamily="34" charset="0"/>
              </a:rPr>
              <a:t>called</a:t>
            </a:r>
          </a:p>
        </p:txBody>
      </p:sp>
      <p:cxnSp>
        <p:nvCxnSpPr>
          <p:cNvPr id="23" name="AutoShape 32">
            <a:extLst>
              <a:ext uri="{FF2B5EF4-FFF2-40B4-BE49-F238E27FC236}">
                <a16:creationId xmlns:a16="http://schemas.microsoft.com/office/drawing/2014/main" id="{760A76CE-C1F3-C044-9A4C-85309687EC5C}"/>
              </a:ext>
            </a:extLst>
          </p:cNvPr>
          <p:cNvCxnSpPr>
            <a:cxnSpLocks noChangeShapeType="1"/>
            <a:endCxn id="24" idx="0"/>
          </p:cNvCxnSpPr>
          <p:nvPr/>
        </p:nvCxnSpPr>
        <p:spPr bwMode="auto">
          <a:xfrm>
            <a:off x="2578478" y="3371461"/>
            <a:ext cx="0" cy="530079"/>
          </a:xfrm>
          <a:prstGeom prst="straightConnector1">
            <a:avLst/>
          </a:prstGeom>
          <a:noFill/>
          <a:ln w="38100">
            <a:solidFill>
              <a:schemeClr val="tx1"/>
            </a:solidFill>
            <a:round/>
            <a:headEnd/>
            <a:tailEnd type="stealth" w="med" len="med"/>
          </a:ln>
          <a:effectLst/>
        </p:spPr>
      </p:cxnSp>
      <p:sp>
        <p:nvSpPr>
          <p:cNvPr id="24" name="AutoShape 7">
            <a:extLst>
              <a:ext uri="{FF2B5EF4-FFF2-40B4-BE49-F238E27FC236}">
                <a16:creationId xmlns:a16="http://schemas.microsoft.com/office/drawing/2014/main" id="{6B7A152F-BF04-BB46-9CF7-F1FEF78173F5}"/>
              </a:ext>
            </a:extLst>
          </p:cNvPr>
          <p:cNvSpPr>
            <a:spLocks noChangeArrowheads="1"/>
          </p:cNvSpPr>
          <p:nvPr/>
        </p:nvSpPr>
        <p:spPr bwMode="auto">
          <a:xfrm>
            <a:off x="1892678" y="3901540"/>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25" name="AutoShape 32">
            <a:extLst>
              <a:ext uri="{FF2B5EF4-FFF2-40B4-BE49-F238E27FC236}">
                <a16:creationId xmlns:a16="http://schemas.microsoft.com/office/drawing/2014/main" id="{D69C2CF5-4240-BB48-9A77-8C431D8004C3}"/>
              </a:ext>
            </a:extLst>
          </p:cNvPr>
          <p:cNvCxnSpPr>
            <a:cxnSpLocks noChangeShapeType="1"/>
            <a:stCxn id="32" idx="0"/>
            <a:endCxn id="26" idx="0"/>
          </p:cNvCxnSpPr>
          <p:nvPr/>
        </p:nvCxnSpPr>
        <p:spPr bwMode="auto">
          <a:xfrm flipH="1">
            <a:off x="981228" y="3901540"/>
            <a:ext cx="3856" cy="611424"/>
          </a:xfrm>
          <a:prstGeom prst="straightConnector1">
            <a:avLst/>
          </a:prstGeom>
          <a:noFill/>
          <a:ln w="38100">
            <a:solidFill>
              <a:schemeClr val="tx1"/>
            </a:solidFill>
            <a:round/>
            <a:headEnd/>
            <a:tailEnd type="stealth" w="med" len="med"/>
          </a:ln>
          <a:effectLst/>
        </p:spPr>
      </p:cxnSp>
      <p:sp>
        <p:nvSpPr>
          <p:cNvPr id="26" name="AutoShape 7">
            <a:extLst>
              <a:ext uri="{FF2B5EF4-FFF2-40B4-BE49-F238E27FC236}">
                <a16:creationId xmlns:a16="http://schemas.microsoft.com/office/drawing/2014/main" id="{1D8F210D-9DC1-4245-8354-AF16AC5B4626}"/>
              </a:ext>
            </a:extLst>
          </p:cNvPr>
          <p:cNvSpPr>
            <a:spLocks noChangeArrowheads="1"/>
          </p:cNvSpPr>
          <p:nvPr/>
        </p:nvSpPr>
        <p:spPr bwMode="auto">
          <a:xfrm>
            <a:off x="295428" y="4512964"/>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27" name="AutoShape 32">
            <a:extLst>
              <a:ext uri="{FF2B5EF4-FFF2-40B4-BE49-F238E27FC236}">
                <a16:creationId xmlns:a16="http://schemas.microsoft.com/office/drawing/2014/main" id="{F75D19C0-1824-334F-AAF9-B68C02DDAF87}"/>
              </a:ext>
            </a:extLst>
          </p:cNvPr>
          <p:cNvCxnSpPr>
            <a:cxnSpLocks noChangeShapeType="1"/>
            <a:stCxn id="29" idx="0"/>
            <a:endCxn id="28" idx="0"/>
          </p:cNvCxnSpPr>
          <p:nvPr/>
        </p:nvCxnSpPr>
        <p:spPr bwMode="auto">
          <a:xfrm>
            <a:off x="7443346" y="3790327"/>
            <a:ext cx="0" cy="611424"/>
          </a:xfrm>
          <a:prstGeom prst="straightConnector1">
            <a:avLst/>
          </a:prstGeom>
          <a:noFill/>
          <a:ln w="38100">
            <a:solidFill>
              <a:schemeClr val="tx1"/>
            </a:solidFill>
            <a:round/>
            <a:headEnd/>
            <a:tailEnd type="stealth" w="med" len="med"/>
          </a:ln>
          <a:effectLst/>
        </p:spPr>
      </p:cxnSp>
      <p:sp>
        <p:nvSpPr>
          <p:cNvPr id="28" name="AutoShape 7">
            <a:extLst>
              <a:ext uri="{FF2B5EF4-FFF2-40B4-BE49-F238E27FC236}">
                <a16:creationId xmlns:a16="http://schemas.microsoft.com/office/drawing/2014/main" id="{621EDA9D-1C8C-5C4D-A41C-C69C116CAB33}"/>
              </a:ext>
            </a:extLst>
          </p:cNvPr>
          <p:cNvSpPr>
            <a:spLocks noChangeArrowheads="1"/>
          </p:cNvSpPr>
          <p:nvPr/>
        </p:nvSpPr>
        <p:spPr bwMode="auto">
          <a:xfrm>
            <a:off x="6757546" y="440175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sp>
        <p:nvSpPr>
          <p:cNvPr id="29" name="AutoShape 24">
            <a:extLst>
              <a:ext uri="{FF2B5EF4-FFF2-40B4-BE49-F238E27FC236}">
                <a16:creationId xmlns:a16="http://schemas.microsoft.com/office/drawing/2014/main" id="{744443D4-1621-E842-890B-E5957C021322}"/>
              </a:ext>
            </a:extLst>
          </p:cNvPr>
          <p:cNvSpPr>
            <a:spLocks noChangeArrowheads="1"/>
          </p:cNvSpPr>
          <p:nvPr/>
        </p:nvSpPr>
        <p:spPr bwMode="auto">
          <a:xfrm>
            <a:off x="6757546" y="379032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30" name="AutoShape 32">
            <a:extLst>
              <a:ext uri="{FF2B5EF4-FFF2-40B4-BE49-F238E27FC236}">
                <a16:creationId xmlns:a16="http://schemas.microsoft.com/office/drawing/2014/main" id="{13B34A5D-4925-2149-9C27-21C969C023EA}"/>
              </a:ext>
            </a:extLst>
          </p:cNvPr>
          <p:cNvCxnSpPr>
            <a:cxnSpLocks noChangeShapeType="1"/>
            <a:stCxn id="33" idx="0"/>
            <a:endCxn id="29" idx="0"/>
          </p:cNvCxnSpPr>
          <p:nvPr/>
        </p:nvCxnSpPr>
        <p:spPr bwMode="auto">
          <a:xfrm>
            <a:off x="7443346" y="3203324"/>
            <a:ext cx="0" cy="587003"/>
          </a:xfrm>
          <a:prstGeom prst="straightConnector1">
            <a:avLst/>
          </a:prstGeom>
          <a:noFill/>
          <a:ln w="38100">
            <a:solidFill>
              <a:schemeClr val="tx1"/>
            </a:solidFill>
            <a:round/>
            <a:headEnd/>
            <a:tailEnd type="stealth" w="med" len="med"/>
          </a:ln>
          <a:effectLst/>
        </p:spPr>
      </p:cxnSp>
      <p:cxnSp>
        <p:nvCxnSpPr>
          <p:cNvPr id="31" name="AutoShape 32">
            <a:extLst>
              <a:ext uri="{FF2B5EF4-FFF2-40B4-BE49-F238E27FC236}">
                <a16:creationId xmlns:a16="http://schemas.microsoft.com/office/drawing/2014/main" id="{DB37E190-959B-0548-B64D-484BE4F89584}"/>
              </a:ext>
            </a:extLst>
          </p:cNvPr>
          <p:cNvCxnSpPr>
            <a:cxnSpLocks noChangeShapeType="1"/>
            <a:stCxn id="34" idx="0"/>
            <a:endCxn id="58" idx="0"/>
          </p:cNvCxnSpPr>
          <p:nvPr/>
        </p:nvCxnSpPr>
        <p:spPr bwMode="auto">
          <a:xfrm>
            <a:off x="2504336" y="3203324"/>
            <a:ext cx="2290684" cy="587003"/>
          </a:xfrm>
          <a:prstGeom prst="straightConnector1">
            <a:avLst/>
          </a:prstGeom>
          <a:noFill/>
          <a:ln w="38100">
            <a:solidFill>
              <a:schemeClr val="tx1"/>
            </a:solidFill>
            <a:round/>
            <a:headEnd/>
            <a:tailEnd type="stealth" w="med" len="med"/>
          </a:ln>
          <a:effectLst/>
        </p:spPr>
      </p:cxnSp>
      <p:sp>
        <p:nvSpPr>
          <p:cNvPr id="32" name="AutoShape 7">
            <a:extLst>
              <a:ext uri="{FF2B5EF4-FFF2-40B4-BE49-F238E27FC236}">
                <a16:creationId xmlns:a16="http://schemas.microsoft.com/office/drawing/2014/main" id="{185E1D44-19CF-364B-BF51-3097E8F7E371}"/>
              </a:ext>
            </a:extLst>
          </p:cNvPr>
          <p:cNvSpPr>
            <a:spLocks noChangeArrowheads="1"/>
          </p:cNvSpPr>
          <p:nvPr/>
        </p:nvSpPr>
        <p:spPr bwMode="auto">
          <a:xfrm>
            <a:off x="299284" y="3901540"/>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sp>
        <p:nvSpPr>
          <p:cNvPr id="33" name="AutoShape 29">
            <a:extLst>
              <a:ext uri="{FF2B5EF4-FFF2-40B4-BE49-F238E27FC236}">
                <a16:creationId xmlns:a16="http://schemas.microsoft.com/office/drawing/2014/main" id="{DF843285-316D-5C49-9ED3-69785F1C414A}"/>
              </a:ext>
            </a:extLst>
          </p:cNvPr>
          <p:cNvSpPr>
            <a:spLocks noChangeArrowheads="1"/>
          </p:cNvSpPr>
          <p:nvPr/>
        </p:nvSpPr>
        <p:spPr bwMode="auto">
          <a:xfrm>
            <a:off x="6757546" y="3203324"/>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Lucida Sans Unicode" pitchFamily="34" charset="0"/>
              </a:rPr>
              <a:t>called</a:t>
            </a:r>
          </a:p>
        </p:txBody>
      </p:sp>
      <p:sp>
        <p:nvSpPr>
          <p:cNvPr id="34" name="AutoShape 24">
            <a:extLst>
              <a:ext uri="{FF2B5EF4-FFF2-40B4-BE49-F238E27FC236}">
                <a16:creationId xmlns:a16="http://schemas.microsoft.com/office/drawing/2014/main" id="{68CFDAE4-0C9A-B741-A481-7D8399771602}"/>
              </a:ext>
            </a:extLst>
          </p:cNvPr>
          <p:cNvSpPr>
            <a:spLocks noChangeArrowheads="1"/>
          </p:cNvSpPr>
          <p:nvPr/>
        </p:nvSpPr>
        <p:spPr bwMode="auto">
          <a:xfrm>
            <a:off x="1818536" y="3203324"/>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35" name="AutoShape 31">
            <a:extLst>
              <a:ext uri="{FF2B5EF4-FFF2-40B4-BE49-F238E27FC236}">
                <a16:creationId xmlns:a16="http://schemas.microsoft.com/office/drawing/2014/main" id="{8CBC184A-25BB-EE43-ABB9-25DAA7FAECD9}"/>
              </a:ext>
            </a:extLst>
          </p:cNvPr>
          <p:cNvCxnSpPr>
            <a:cxnSpLocks noChangeShapeType="1"/>
            <a:stCxn id="58" idx="0"/>
            <a:endCxn id="48" idx="0"/>
          </p:cNvCxnSpPr>
          <p:nvPr/>
        </p:nvCxnSpPr>
        <p:spPr bwMode="auto">
          <a:xfrm flipH="1">
            <a:off x="4027444" y="3790327"/>
            <a:ext cx="767576" cy="734994"/>
          </a:xfrm>
          <a:prstGeom prst="straightConnector1">
            <a:avLst/>
          </a:prstGeom>
          <a:noFill/>
          <a:ln w="38100">
            <a:solidFill>
              <a:schemeClr val="tx1"/>
            </a:solidFill>
            <a:round/>
            <a:headEnd/>
            <a:tailEnd type="stealth" w="med" len="med"/>
          </a:ln>
          <a:effectLst/>
        </p:spPr>
      </p:cxnSp>
      <p:cxnSp>
        <p:nvCxnSpPr>
          <p:cNvPr id="36" name="AutoShape 32">
            <a:extLst>
              <a:ext uri="{FF2B5EF4-FFF2-40B4-BE49-F238E27FC236}">
                <a16:creationId xmlns:a16="http://schemas.microsoft.com/office/drawing/2014/main" id="{C8BA2D0B-8F2A-1F46-95FE-0BE792136871}"/>
              </a:ext>
            </a:extLst>
          </p:cNvPr>
          <p:cNvCxnSpPr>
            <a:cxnSpLocks noChangeShapeType="1"/>
            <a:stCxn id="43" idx="0"/>
            <a:endCxn id="37" idx="0"/>
          </p:cNvCxnSpPr>
          <p:nvPr/>
        </p:nvCxnSpPr>
        <p:spPr bwMode="auto">
          <a:xfrm>
            <a:off x="4023588" y="5136014"/>
            <a:ext cx="0" cy="607985"/>
          </a:xfrm>
          <a:prstGeom prst="straightConnector1">
            <a:avLst/>
          </a:prstGeom>
          <a:noFill/>
          <a:ln w="38100">
            <a:solidFill>
              <a:schemeClr val="tx1"/>
            </a:solidFill>
            <a:round/>
            <a:headEnd/>
            <a:tailEnd type="stealth" w="med" len="med"/>
          </a:ln>
          <a:effectLst/>
        </p:spPr>
      </p:cxnSp>
      <p:sp>
        <p:nvSpPr>
          <p:cNvPr id="37" name="AutoShape 7">
            <a:extLst>
              <a:ext uri="{FF2B5EF4-FFF2-40B4-BE49-F238E27FC236}">
                <a16:creationId xmlns:a16="http://schemas.microsoft.com/office/drawing/2014/main" id="{BD7E99A8-5A4A-3A45-9109-058E470590D0}"/>
              </a:ext>
            </a:extLst>
          </p:cNvPr>
          <p:cNvSpPr>
            <a:spLocks noChangeArrowheads="1"/>
          </p:cNvSpPr>
          <p:nvPr/>
        </p:nvSpPr>
        <p:spPr bwMode="auto">
          <a:xfrm>
            <a:off x="3337788" y="5743999"/>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38" name="AutoShape 32">
            <a:extLst>
              <a:ext uri="{FF2B5EF4-FFF2-40B4-BE49-F238E27FC236}">
                <a16:creationId xmlns:a16="http://schemas.microsoft.com/office/drawing/2014/main" id="{358CF950-FAB1-AE40-8486-A082A53717A9}"/>
              </a:ext>
            </a:extLst>
          </p:cNvPr>
          <p:cNvCxnSpPr>
            <a:cxnSpLocks noChangeShapeType="1"/>
            <a:stCxn id="48" idx="0"/>
            <a:endCxn id="43" idx="0"/>
          </p:cNvCxnSpPr>
          <p:nvPr/>
        </p:nvCxnSpPr>
        <p:spPr bwMode="auto">
          <a:xfrm flipH="1">
            <a:off x="4023588" y="4525321"/>
            <a:ext cx="3856" cy="610693"/>
          </a:xfrm>
          <a:prstGeom prst="straightConnector1">
            <a:avLst/>
          </a:prstGeom>
          <a:noFill/>
          <a:ln w="38100">
            <a:solidFill>
              <a:schemeClr val="tx1"/>
            </a:solidFill>
            <a:round/>
            <a:headEnd/>
            <a:tailEnd type="stealth" w="med" len="med"/>
          </a:ln>
          <a:effectLst/>
        </p:spPr>
      </p:cxnSp>
      <p:sp>
        <p:nvSpPr>
          <p:cNvPr id="39" name="Oval 2">
            <a:extLst>
              <a:ext uri="{FF2B5EF4-FFF2-40B4-BE49-F238E27FC236}">
                <a16:creationId xmlns:a16="http://schemas.microsoft.com/office/drawing/2014/main" id="{EE7A6BD6-C795-8346-B5C2-3AC82C926FBD}"/>
              </a:ext>
            </a:extLst>
          </p:cNvPr>
          <p:cNvSpPr>
            <a:spLocks noChangeAspect="1" noChangeArrowheads="1"/>
          </p:cNvSpPr>
          <p:nvPr/>
        </p:nvSpPr>
        <p:spPr bwMode="auto">
          <a:xfrm>
            <a:off x="683332" y="5030426"/>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40" name="Oval 2">
            <a:extLst>
              <a:ext uri="{FF2B5EF4-FFF2-40B4-BE49-F238E27FC236}">
                <a16:creationId xmlns:a16="http://schemas.microsoft.com/office/drawing/2014/main" id="{9EA4E17E-3A1C-4944-AE4D-D997FFC10151}"/>
              </a:ext>
            </a:extLst>
          </p:cNvPr>
          <p:cNvSpPr>
            <a:spLocks noChangeAspect="1" noChangeArrowheads="1"/>
          </p:cNvSpPr>
          <p:nvPr/>
        </p:nvSpPr>
        <p:spPr bwMode="auto">
          <a:xfrm>
            <a:off x="2276726" y="4428319"/>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41" name="Oval 2">
            <a:extLst>
              <a:ext uri="{FF2B5EF4-FFF2-40B4-BE49-F238E27FC236}">
                <a16:creationId xmlns:a16="http://schemas.microsoft.com/office/drawing/2014/main" id="{EB1BFE39-8CA7-9245-9203-0E9B0D5F4CBD}"/>
              </a:ext>
            </a:extLst>
          </p:cNvPr>
          <p:cNvSpPr>
            <a:spLocks noChangeAspect="1" noChangeArrowheads="1"/>
          </p:cNvSpPr>
          <p:nvPr/>
        </p:nvSpPr>
        <p:spPr bwMode="auto">
          <a:xfrm>
            <a:off x="3721836" y="6278853"/>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sp>
        <p:nvSpPr>
          <p:cNvPr id="42" name="Oval 2">
            <a:extLst>
              <a:ext uri="{FF2B5EF4-FFF2-40B4-BE49-F238E27FC236}">
                <a16:creationId xmlns:a16="http://schemas.microsoft.com/office/drawing/2014/main" id="{978A8470-2086-A143-B164-D94F71816DF0}"/>
              </a:ext>
            </a:extLst>
          </p:cNvPr>
          <p:cNvSpPr>
            <a:spLocks noChangeAspect="1" noChangeArrowheads="1"/>
          </p:cNvSpPr>
          <p:nvPr/>
        </p:nvSpPr>
        <p:spPr bwMode="auto">
          <a:xfrm>
            <a:off x="7141594" y="489277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P5</a:t>
            </a:r>
          </a:p>
        </p:txBody>
      </p:sp>
      <p:sp>
        <p:nvSpPr>
          <p:cNvPr id="43" name="AutoShape 29">
            <a:extLst>
              <a:ext uri="{FF2B5EF4-FFF2-40B4-BE49-F238E27FC236}">
                <a16:creationId xmlns:a16="http://schemas.microsoft.com/office/drawing/2014/main" id="{02F4204E-54EB-344C-B061-8354E1F590D9}"/>
              </a:ext>
            </a:extLst>
          </p:cNvPr>
          <p:cNvSpPr>
            <a:spLocks noChangeArrowheads="1"/>
          </p:cNvSpPr>
          <p:nvPr/>
        </p:nvSpPr>
        <p:spPr bwMode="auto">
          <a:xfrm>
            <a:off x="3337788" y="5136014"/>
            <a:ext cx="1371600" cy="4572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Lucida Sans Unicode" pitchFamily="34" charset="0"/>
              </a:rPr>
              <a:t>called</a:t>
            </a:r>
          </a:p>
        </p:txBody>
      </p:sp>
      <p:sp>
        <p:nvSpPr>
          <p:cNvPr id="48" name="AutoShape 7">
            <a:extLst>
              <a:ext uri="{FF2B5EF4-FFF2-40B4-BE49-F238E27FC236}">
                <a16:creationId xmlns:a16="http://schemas.microsoft.com/office/drawing/2014/main" id="{9D60220E-B386-D94F-A5C8-B09515ECFA04}"/>
              </a:ext>
            </a:extLst>
          </p:cNvPr>
          <p:cNvSpPr>
            <a:spLocks noChangeArrowheads="1"/>
          </p:cNvSpPr>
          <p:nvPr/>
        </p:nvSpPr>
        <p:spPr bwMode="auto">
          <a:xfrm>
            <a:off x="3341644" y="452532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cxnSp>
        <p:nvCxnSpPr>
          <p:cNvPr id="50" name="AutoShape 31">
            <a:extLst>
              <a:ext uri="{FF2B5EF4-FFF2-40B4-BE49-F238E27FC236}">
                <a16:creationId xmlns:a16="http://schemas.microsoft.com/office/drawing/2014/main" id="{8858411C-CC3D-8E4B-BE28-AF270BBC49B5}"/>
              </a:ext>
            </a:extLst>
          </p:cNvPr>
          <p:cNvCxnSpPr>
            <a:cxnSpLocks noChangeShapeType="1"/>
            <a:stCxn id="58" idx="0"/>
            <a:endCxn id="54" idx="0"/>
          </p:cNvCxnSpPr>
          <p:nvPr/>
        </p:nvCxnSpPr>
        <p:spPr bwMode="auto">
          <a:xfrm>
            <a:off x="4795020" y="3790327"/>
            <a:ext cx="798449" cy="734994"/>
          </a:xfrm>
          <a:prstGeom prst="straightConnector1">
            <a:avLst/>
          </a:prstGeom>
          <a:noFill/>
          <a:ln w="38100">
            <a:solidFill>
              <a:schemeClr val="tx1"/>
            </a:solidFill>
            <a:round/>
            <a:headEnd/>
            <a:tailEnd type="stealth" w="med" len="med"/>
          </a:ln>
          <a:effectLst/>
        </p:spPr>
      </p:cxnSp>
      <p:sp>
        <p:nvSpPr>
          <p:cNvPr id="54" name="AutoShape 7">
            <a:extLst>
              <a:ext uri="{FF2B5EF4-FFF2-40B4-BE49-F238E27FC236}">
                <a16:creationId xmlns:a16="http://schemas.microsoft.com/office/drawing/2014/main" id="{3F87B966-6056-4B45-A59D-E59EDFF26699}"/>
              </a:ext>
            </a:extLst>
          </p:cNvPr>
          <p:cNvSpPr>
            <a:spLocks noChangeArrowheads="1"/>
          </p:cNvSpPr>
          <p:nvPr/>
        </p:nvSpPr>
        <p:spPr bwMode="auto">
          <a:xfrm>
            <a:off x="4907669" y="4525321"/>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sp>
        <p:nvSpPr>
          <p:cNvPr id="58" name="AutoShape 7">
            <a:extLst>
              <a:ext uri="{FF2B5EF4-FFF2-40B4-BE49-F238E27FC236}">
                <a16:creationId xmlns:a16="http://schemas.microsoft.com/office/drawing/2014/main" id="{75A34598-0DCF-6E4E-B57C-81FACEA90FDC}"/>
              </a:ext>
            </a:extLst>
          </p:cNvPr>
          <p:cNvSpPr>
            <a:spLocks noChangeArrowheads="1"/>
          </p:cNvSpPr>
          <p:nvPr/>
        </p:nvSpPr>
        <p:spPr bwMode="auto">
          <a:xfrm>
            <a:off x="4109220" y="3790327"/>
            <a:ext cx="1371600" cy="4572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solidFill>
                  <a:schemeClr val="bg1"/>
                </a:solidFill>
                <a:latin typeface="Lucida Sans Unicode" pitchFamily="34" charset="0"/>
              </a:rPr>
              <a:t>spawned</a:t>
            </a:r>
          </a:p>
        </p:txBody>
      </p:sp>
      <p:sp>
        <p:nvSpPr>
          <p:cNvPr id="59" name="Oval 2">
            <a:extLst>
              <a:ext uri="{FF2B5EF4-FFF2-40B4-BE49-F238E27FC236}">
                <a16:creationId xmlns:a16="http://schemas.microsoft.com/office/drawing/2014/main" id="{DE211A99-9A26-0F40-ABCD-47CA99067768}"/>
              </a:ext>
            </a:extLst>
          </p:cNvPr>
          <p:cNvSpPr>
            <a:spLocks noChangeAspect="1" noChangeArrowheads="1"/>
          </p:cNvSpPr>
          <p:nvPr/>
        </p:nvSpPr>
        <p:spPr bwMode="auto">
          <a:xfrm>
            <a:off x="5291717" y="501634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P4</a:t>
            </a:r>
          </a:p>
        </p:txBody>
      </p:sp>
      <p:sp>
        <p:nvSpPr>
          <p:cNvPr id="71" name="TextBox 70">
            <a:extLst>
              <a:ext uri="{FF2B5EF4-FFF2-40B4-BE49-F238E27FC236}">
                <a16:creationId xmlns:a16="http://schemas.microsoft.com/office/drawing/2014/main" id="{C1FFFEB8-B8AF-BD4A-823F-B95567D6E12E}"/>
              </a:ext>
            </a:extLst>
          </p:cNvPr>
          <p:cNvSpPr txBox="1"/>
          <p:nvPr/>
        </p:nvSpPr>
        <p:spPr>
          <a:xfrm>
            <a:off x="307371" y="1048454"/>
            <a:ext cx="8529258" cy="830997"/>
          </a:xfrm>
          <a:prstGeom prst="rect">
            <a:avLst/>
          </a:prstGeom>
          <a:noFill/>
        </p:spPr>
        <p:txBody>
          <a:bodyPr wrap="square" rtlCol="0">
            <a:spAutoFit/>
          </a:bodyPr>
          <a:lstStyle/>
          <a:p>
            <a:pPr>
              <a:buClr>
                <a:srgbClr val="669900"/>
              </a:buClr>
            </a:pPr>
            <a:r>
              <a:rPr lang="en-US" sz="2400" dirty="0">
                <a:latin typeface="Helvetica" pitchFamily="2" charset="0"/>
              </a:rPr>
              <a:t>The </a:t>
            </a:r>
            <a:r>
              <a:rPr lang="en-US" sz="2400" dirty="0" err="1">
                <a:latin typeface="Helvetica" pitchFamily="2" charset="0"/>
              </a:rPr>
              <a:t>Cilk</a:t>
            </a:r>
            <a:r>
              <a:rPr lang="en-US" sz="2400" dirty="0">
                <a:latin typeface="Helvetica" pitchFamily="2" charset="0"/>
              </a:rPr>
              <a:t> runtime maintains a tree of </a:t>
            </a:r>
            <a:r>
              <a:rPr lang="en-US" sz="2400" dirty="0">
                <a:solidFill>
                  <a:srgbClr val="FF0000"/>
                </a:solidFill>
                <a:latin typeface="Helvetica" pitchFamily="2" charset="0"/>
              </a:rPr>
              <a:t>closures </a:t>
            </a:r>
            <a:r>
              <a:rPr lang="en-US" sz="2400" dirty="0">
                <a:latin typeface="Helvetica" pitchFamily="2" charset="0"/>
              </a:rPr>
              <a:t>to keep track of synchronization information.</a:t>
            </a:r>
          </a:p>
        </p:txBody>
      </p:sp>
      <p:sp>
        <p:nvSpPr>
          <p:cNvPr id="72" name="AutoShape 7">
            <a:extLst>
              <a:ext uri="{FF2B5EF4-FFF2-40B4-BE49-F238E27FC236}">
                <a16:creationId xmlns:a16="http://schemas.microsoft.com/office/drawing/2014/main" id="{8C785E94-F7A9-F044-AF2A-C0EB0C4350CE}"/>
              </a:ext>
            </a:extLst>
          </p:cNvPr>
          <p:cNvSpPr>
            <a:spLocks noChangeArrowheads="1"/>
          </p:cNvSpPr>
          <p:nvPr/>
        </p:nvSpPr>
        <p:spPr bwMode="auto">
          <a:xfrm>
            <a:off x="183550" y="1959099"/>
            <a:ext cx="2854163" cy="921814"/>
          </a:xfrm>
          <a:prstGeom prst="wedgeRoundRectCallout">
            <a:avLst>
              <a:gd name="adj1" fmla="val -29534"/>
              <a:gd name="adj2" fmla="val 128713"/>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Processors work on active frames.</a:t>
            </a:r>
          </a:p>
        </p:txBody>
      </p:sp>
      <p:sp>
        <p:nvSpPr>
          <p:cNvPr id="73" name="AutoShape 7">
            <a:extLst>
              <a:ext uri="{FF2B5EF4-FFF2-40B4-BE49-F238E27FC236}">
                <a16:creationId xmlns:a16="http://schemas.microsoft.com/office/drawing/2014/main" id="{16F64759-336B-BE40-8508-963EBF67BBAC}"/>
              </a:ext>
            </a:extLst>
          </p:cNvPr>
          <p:cNvSpPr>
            <a:spLocks noChangeArrowheads="1"/>
          </p:cNvSpPr>
          <p:nvPr/>
        </p:nvSpPr>
        <p:spPr bwMode="auto">
          <a:xfrm>
            <a:off x="3539071" y="1988263"/>
            <a:ext cx="2854163" cy="921814"/>
          </a:xfrm>
          <a:prstGeom prst="wedgeRoundRectCallout">
            <a:avLst>
              <a:gd name="adj1" fmla="val 2905"/>
              <a:gd name="adj2" fmla="val 118436"/>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Other frames are </a:t>
            </a:r>
            <a:r>
              <a:rPr lang="en-US" sz="2400" dirty="0">
                <a:solidFill>
                  <a:srgbClr val="FF0000"/>
                </a:solidFill>
                <a:latin typeface="Lucida Sans Unicode"/>
                <a:cs typeface="+mn-cs"/>
              </a:rPr>
              <a:t>suspended</a:t>
            </a:r>
            <a:r>
              <a:rPr lang="en-US" sz="2400" dirty="0">
                <a:solidFill>
                  <a:prstClr val="black"/>
                </a:solidFill>
                <a:latin typeface="Lucida Sans Unicode"/>
                <a:cs typeface="+mn-cs"/>
              </a:rPr>
              <a:t>.</a:t>
            </a:r>
          </a:p>
        </p:txBody>
      </p:sp>
      <p:sp>
        <p:nvSpPr>
          <p:cNvPr id="46" name="AutoShape 7">
            <a:extLst>
              <a:ext uri="{FF2B5EF4-FFF2-40B4-BE49-F238E27FC236}">
                <a16:creationId xmlns:a16="http://schemas.microsoft.com/office/drawing/2014/main" id="{FCD222BF-D17B-C842-A085-0A3DDAFF0A49}"/>
              </a:ext>
            </a:extLst>
          </p:cNvPr>
          <p:cNvSpPr>
            <a:spLocks noChangeArrowheads="1"/>
          </p:cNvSpPr>
          <p:nvPr/>
        </p:nvSpPr>
        <p:spPr bwMode="auto">
          <a:xfrm>
            <a:off x="4892267" y="5486400"/>
            <a:ext cx="4139089" cy="1330436"/>
          </a:xfrm>
          <a:prstGeom prst="wedgeRoundRectCallout">
            <a:avLst>
              <a:gd name="adj1" fmla="val -51019"/>
              <a:gd name="adj2" fmla="val -71874"/>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Each closure corresponds with at least one </a:t>
            </a:r>
            <a:r>
              <a:rPr lang="en-US" sz="2400" dirty="0" err="1">
                <a:solidFill>
                  <a:prstClr val="black"/>
                </a:solidFill>
                <a:latin typeface="Lucida Sans Unicode"/>
                <a:cs typeface="+mn-cs"/>
              </a:rPr>
              <a:t>Cilk</a:t>
            </a:r>
            <a:r>
              <a:rPr lang="en-US" sz="2400" dirty="0">
                <a:solidFill>
                  <a:prstClr val="black"/>
                </a:solidFill>
                <a:latin typeface="Lucida Sans Unicode"/>
                <a:cs typeface="+mn-cs"/>
              </a:rPr>
              <a:t> stack frame.</a:t>
            </a:r>
          </a:p>
        </p:txBody>
      </p:sp>
      <p:sp>
        <p:nvSpPr>
          <p:cNvPr id="2" name="Slide Number Placeholder 1">
            <a:extLst>
              <a:ext uri="{FF2B5EF4-FFF2-40B4-BE49-F238E27FC236}">
                <a16:creationId xmlns:a16="http://schemas.microsoft.com/office/drawing/2014/main" id="{76AE408C-F03D-9247-A490-169FA1F1B225}"/>
              </a:ext>
            </a:extLst>
          </p:cNvPr>
          <p:cNvSpPr>
            <a:spLocks noGrp="1"/>
          </p:cNvSpPr>
          <p:nvPr>
            <p:ph type="sldNum" sz="quarter" idx="12"/>
          </p:nvPr>
        </p:nvSpPr>
        <p:spPr/>
        <p:txBody>
          <a:bodyPr/>
          <a:lstStyle/>
          <a:p>
            <a:fld id="{B8C56D54-80CA-1040-8800-40C19FBCAC37}" type="slidenum">
              <a:rPr lang="en-US" smtClean="0"/>
              <a:t>141</a:t>
            </a:fld>
            <a:endParaRPr lang="en-US"/>
          </a:p>
        </p:txBody>
      </p:sp>
    </p:spTree>
    <p:extLst>
      <p:ext uri="{BB962C8B-B14F-4D97-AF65-F5344CB8AC3E}">
        <p14:creationId xmlns:p14="http://schemas.microsoft.com/office/powerpoint/2010/main" val="21873479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05" name="Rectangle 33"/>
          <p:cNvSpPr>
            <a:spLocks noGrp="1" noChangeArrowheads="1"/>
          </p:cNvSpPr>
          <p:nvPr>
            <p:ph type="title"/>
          </p:nvPr>
        </p:nvSpPr>
        <p:spPr/>
        <p:txBody>
          <a:bodyPr/>
          <a:lstStyle/>
          <a:p>
            <a:r>
              <a:rPr lang="en-US" dirty="0"/>
              <a:t>Closure Data</a:t>
            </a:r>
          </a:p>
        </p:txBody>
      </p:sp>
      <p:sp>
        <p:nvSpPr>
          <p:cNvPr id="39" name="Oval 2">
            <a:extLst>
              <a:ext uri="{FF2B5EF4-FFF2-40B4-BE49-F238E27FC236}">
                <a16:creationId xmlns:a16="http://schemas.microsoft.com/office/drawing/2014/main" id="{EE7A6BD6-C795-8346-B5C2-3AC82C926FBD}"/>
              </a:ext>
            </a:extLst>
          </p:cNvPr>
          <p:cNvSpPr>
            <a:spLocks noChangeAspect="1" noChangeArrowheads="1"/>
          </p:cNvSpPr>
          <p:nvPr/>
        </p:nvSpPr>
        <p:spPr bwMode="auto">
          <a:xfrm>
            <a:off x="5146548" y="588337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P1</a:t>
            </a:r>
          </a:p>
        </p:txBody>
      </p:sp>
      <p:sp>
        <p:nvSpPr>
          <p:cNvPr id="40" name="Oval 2">
            <a:extLst>
              <a:ext uri="{FF2B5EF4-FFF2-40B4-BE49-F238E27FC236}">
                <a16:creationId xmlns:a16="http://schemas.microsoft.com/office/drawing/2014/main" id="{9EA4E17E-3A1C-4944-AE4D-D997FFC10151}"/>
              </a:ext>
            </a:extLst>
          </p:cNvPr>
          <p:cNvSpPr>
            <a:spLocks noChangeAspect="1" noChangeArrowheads="1"/>
          </p:cNvSpPr>
          <p:nvPr/>
        </p:nvSpPr>
        <p:spPr bwMode="auto">
          <a:xfrm>
            <a:off x="6571937" y="588337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P2</a:t>
            </a:r>
          </a:p>
        </p:txBody>
      </p:sp>
      <p:sp>
        <p:nvSpPr>
          <p:cNvPr id="41" name="Oval 2">
            <a:extLst>
              <a:ext uri="{FF2B5EF4-FFF2-40B4-BE49-F238E27FC236}">
                <a16:creationId xmlns:a16="http://schemas.microsoft.com/office/drawing/2014/main" id="{EB1BFE39-8CA7-9245-9203-0E9B0D5F4CBD}"/>
              </a:ext>
            </a:extLst>
          </p:cNvPr>
          <p:cNvSpPr>
            <a:spLocks noChangeAspect="1" noChangeArrowheads="1"/>
          </p:cNvSpPr>
          <p:nvPr/>
        </p:nvSpPr>
        <p:spPr bwMode="auto">
          <a:xfrm>
            <a:off x="8194549" y="5883378"/>
            <a:ext cx="603504" cy="593622"/>
          </a:xfrm>
          <a:prstGeom prst="ellipse">
            <a:avLst/>
          </a:prstGeom>
          <a:solidFill>
            <a:schemeClr val="accent5">
              <a:lumMod val="40000"/>
              <a:lumOff val="60000"/>
            </a:schemeClr>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t"/>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400" b="1" dirty="0">
                <a:solidFill>
                  <a:srgbClr val="000000"/>
                </a:solidFill>
                <a:latin typeface="+mn-lt"/>
                <a:ea typeface="Arial Unicode MS" pitchFamily="34" charset="-128"/>
                <a:cs typeface="Arial Unicode MS" pitchFamily="34" charset="-128"/>
              </a:rPr>
              <a:t>P3</a:t>
            </a:r>
          </a:p>
        </p:txBody>
      </p:sp>
      <p:sp>
        <p:nvSpPr>
          <p:cNvPr id="47" name="AutoShape 37">
            <a:extLst>
              <a:ext uri="{FF2B5EF4-FFF2-40B4-BE49-F238E27FC236}">
                <a16:creationId xmlns:a16="http://schemas.microsoft.com/office/drawing/2014/main" id="{BF00F17C-334E-D74E-B8C7-99D7749E16A7}"/>
              </a:ext>
            </a:extLst>
          </p:cNvPr>
          <p:cNvSpPr>
            <a:spLocks noChangeArrowheads="1"/>
          </p:cNvSpPr>
          <p:nvPr/>
        </p:nvSpPr>
        <p:spPr bwMode="auto">
          <a:xfrm>
            <a:off x="4994328" y="2844605"/>
            <a:ext cx="914400" cy="685800"/>
          </a:xfrm>
          <a:prstGeom prst="roundRect">
            <a:avLst>
              <a:gd name="adj" fmla="val 16667"/>
            </a:avLst>
          </a:prstGeom>
          <a:solidFill>
            <a:schemeClr val="accent1">
              <a:lumMod val="75000"/>
            </a:schemeClr>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sp>
        <p:nvSpPr>
          <p:cNvPr id="55" name="AutoShape 37">
            <a:extLst>
              <a:ext uri="{FF2B5EF4-FFF2-40B4-BE49-F238E27FC236}">
                <a16:creationId xmlns:a16="http://schemas.microsoft.com/office/drawing/2014/main" id="{858B2B73-2498-2D46-94BF-D0283E512A02}"/>
              </a:ext>
            </a:extLst>
          </p:cNvPr>
          <p:cNvSpPr>
            <a:spLocks noChangeArrowheads="1"/>
          </p:cNvSpPr>
          <p:nvPr/>
        </p:nvSpPr>
        <p:spPr bwMode="auto">
          <a:xfrm>
            <a:off x="6416489" y="2858997"/>
            <a:ext cx="914400" cy="685800"/>
          </a:xfrm>
          <a:prstGeom prst="roundRect">
            <a:avLst>
              <a:gd name="adj" fmla="val 16667"/>
            </a:avLst>
          </a:prstGeom>
          <a:solidFill>
            <a:schemeClr val="accent1">
              <a:lumMod val="75000"/>
            </a:schemeClr>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cxnSp>
        <p:nvCxnSpPr>
          <p:cNvPr id="79" name="Straight Arrow Connector 78">
            <a:extLst>
              <a:ext uri="{FF2B5EF4-FFF2-40B4-BE49-F238E27FC236}">
                <a16:creationId xmlns:a16="http://schemas.microsoft.com/office/drawing/2014/main" id="{A084F5D2-4989-B547-81D2-560074103379}"/>
              </a:ext>
            </a:extLst>
          </p:cNvPr>
          <p:cNvCxnSpPr>
            <a:cxnSpLocks/>
            <a:stCxn id="47" idx="0"/>
            <a:endCxn id="52" idx="1"/>
          </p:cNvCxnSpPr>
          <p:nvPr/>
        </p:nvCxnSpPr>
        <p:spPr>
          <a:xfrm flipV="1">
            <a:off x="5451528" y="2171700"/>
            <a:ext cx="492072" cy="672905"/>
          </a:xfrm>
          <a:prstGeom prst="straightConnector1">
            <a:avLst/>
          </a:prstGeom>
          <a:ln w="444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E979EB-2A92-A741-BAF0-5DAA1F531A09}"/>
              </a:ext>
            </a:extLst>
          </p:cNvPr>
          <p:cNvCxnSpPr>
            <a:cxnSpLocks/>
            <a:stCxn id="55" idx="0"/>
            <a:endCxn id="52" idx="2"/>
          </p:cNvCxnSpPr>
          <p:nvPr/>
        </p:nvCxnSpPr>
        <p:spPr>
          <a:xfrm flipH="1" flipV="1">
            <a:off x="6400800" y="2514600"/>
            <a:ext cx="472889" cy="344397"/>
          </a:xfrm>
          <a:prstGeom prst="straightConnector1">
            <a:avLst/>
          </a:prstGeom>
          <a:ln w="444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A3285BE3-7D5C-9742-8FE6-794B1FA49AF7}"/>
              </a:ext>
            </a:extLst>
          </p:cNvPr>
          <p:cNvSpPr txBox="1"/>
          <p:nvPr/>
        </p:nvSpPr>
        <p:spPr>
          <a:xfrm>
            <a:off x="307371" y="1163658"/>
            <a:ext cx="8529258" cy="954107"/>
          </a:xfrm>
          <a:prstGeom prst="rect">
            <a:avLst/>
          </a:prstGeom>
          <a:noFill/>
        </p:spPr>
        <p:txBody>
          <a:bodyPr wrap="square" rtlCol="0">
            <a:spAutoFit/>
          </a:bodyPr>
          <a:lstStyle/>
          <a:p>
            <a:pPr>
              <a:buClr>
                <a:srgbClr val="669900"/>
              </a:buClr>
            </a:pPr>
            <a:r>
              <a:rPr lang="en-US" sz="2800" dirty="0">
                <a:latin typeface="+mn-lt"/>
              </a:rPr>
              <a:t>To maintain the state of the running program, each closure maintains:</a:t>
            </a:r>
          </a:p>
        </p:txBody>
      </p:sp>
      <p:cxnSp>
        <p:nvCxnSpPr>
          <p:cNvPr id="86" name="Straight Arrow Connector 85">
            <a:extLst>
              <a:ext uri="{FF2B5EF4-FFF2-40B4-BE49-F238E27FC236}">
                <a16:creationId xmlns:a16="http://schemas.microsoft.com/office/drawing/2014/main" id="{C0D309FC-6A0B-9D4D-92CD-E8016FD03E08}"/>
              </a:ext>
            </a:extLst>
          </p:cNvPr>
          <p:cNvCxnSpPr>
            <a:cxnSpLocks/>
            <a:stCxn id="75" idx="0"/>
            <a:endCxn id="52" idx="3"/>
          </p:cNvCxnSpPr>
          <p:nvPr/>
        </p:nvCxnSpPr>
        <p:spPr>
          <a:xfrm flipH="1" flipV="1">
            <a:off x="6858000" y="2171700"/>
            <a:ext cx="1143000" cy="266700"/>
          </a:xfrm>
          <a:prstGeom prst="straightConnector1">
            <a:avLst/>
          </a:prstGeom>
          <a:ln w="444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AutoShape 37">
            <a:extLst>
              <a:ext uri="{FF2B5EF4-FFF2-40B4-BE49-F238E27FC236}">
                <a16:creationId xmlns:a16="http://schemas.microsoft.com/office/drawing/2014/main" id="{54B03DD6-F06F-9547-9FDE-C35AF4BDF42B}"/>
              </a:ext>
            </a:extLst>
          </p:cNvPr>
          <p:cNvSpPr>
            <a:spLocks noChangeArrowheads="1"/>
          </p:cNvSpPr>
          <p:nvPr/>
        </p:nvSpPr>
        <p:spPr bwMode="auto">
          <a:xfrm>
            <a:off x="5943600" y="1828800"/>
            <a:ext cx="914400" cy="685800"/>
          </a:xfrm>
          <a:prstGeom prst="roundRect">
            <a:avLst>
              <a:gd name="adj" fmla="val 16667"/>
            </a:avLst>
          </a:prstGeom>
          <a:solidFill>
            <a:srgbClr val="B9E7FF"/>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sp>
        <p:nvSpPr>
          <p:cNvPr id="75" name="AutoShape 37">
            <a:extLst>
              <a:ext uri="{FF2B5EF4-FFF2-40B4-BE49-F238E27FC236}">
                <a16:creationId xmlns:a16="http://schemas.microsoft.com/office/drawing/2014/main" id="{F0E5C5F3-9B76-4B47-B822-B9DDB8B9DCE2}"/>
              </a:ext>
            </a:extLst>
          </p:cNvPr>
          <p:cNvSpPr>
            <a:spLocks noChangeArrowheads="1"/>
          </p:cNvSpPr>
          <p:nvPr/>
        </p:nvSpPr>
        <p:spPr bwMode="auto">
          <a:xfrm>
            <a:off x="7543800" y="2438400"/>
            <a:ext cx="914400" cy="685800"/>
          </a:xfrm>
          <a:prstGeom prst="roundRect">
            <a:avLst>
              <a:gd name="adj" fmla="val 16667"/>
            </a:avLst>
          </a:prstGeom>
          <a:solidFill>
            <a:srgbClr val="B9E7FF"/>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sp>
        <p:nvSpPr>
          <p:cNvPr id="57" name="AutoShape 37">
            <a:extLst>
              <a:ext uri="{FF2B5EF4-FFF2-40B4-BE49-F238E27FC236}">
                <a16:creationId xmlns:a16="http://schemas.microsoft.com/office/drawing/2014/main" id="{BB4124F6-3D75-A844-B617-B4259042A0E7}"/>
              </a:ext>
            </a:extLst>
          </p:cNvPr>
          <p:cNvSpPr>
            <a:spLocks noChangeArrowheads="1"/>
          </p:cNvSpPr>
          <p:nvPr/>
        </p:nvSpPr>
        <p:spPr bwMode="auto">
          <a:xfrm>
            <a:off x="8095937" y="3368778"/>
            <a:ext cx="914400" cy="685800"/>
          </a:xfrm>
          <a:prstGeom prst="roundRect">
            <a:avLst>
              <a:gd name="adj" fmla="val 16667"/>
            </a:avLst>
          </a:prstGeom>
          <a:solidFill>
            <a:schemeClr val="accent1">
              <a:lumMod val="75000"/>
            </a:schemeClr>
          </a:solidFill>
          <a:ln w="6350" algn="ctr">
            <a:solidFill>
              <a:schemeClr val="tx1"/>
            </a:solidFill>
            <a:round/>
            <a:headEnd/>
            <a:tailEnd/>
          </a:ln>
          <a:effectLst>
            <a:outerShdw blurRad="50800" dist="38100" dir="2700000" algn="tl" rotWithShape="0">
              <a:prstClr val="black">
                <a:alpha val="40000"/>
              </a:prstClr>
            </a:outerShdw>
          </a:effectLst>
        </p:spPr>
        <p:txBody>
          <a:bodyPr wrap="none" bIns="45720" anchor="ctr" anchorCtr="0"/>
          <a:lstStyle/>
          <a:p>
            <a:pPr algn="ctr"/>
            <a:endParaRPr lang="en-US" sz="2400" dirty="0">
              <a:solidFill>
                <a:srgbClr val="000000"/>
              </a:solidFill>
              <a:latin typeface="Lucida Sans Unicode" pitchFamily="34" charset="0"/>
            </a:endParaRPr>
          </a:p>
        </p:txBody>
      </p:sp>
      <p:cxnSp>
        <p:nvCxnSpPr>
          <p:cNvPr id="89" name="Straight Arrow Connector 88">
            <a:extLst>
              <a:ext uri="{FF2B5EF4-FFF2-40B4-BE49-F238E27FC236}">
                <a16:creationId xmlns:a16="http://schemas.microsoft.com/office/drawing/2014/main" id="{89A07669-C6BF-0543-B5D6-52F71428E409}"/>
              </a:ext>
            </a:extLst>
          </p:cNvPr>
          <p:cNvCxnSpPr>
            <a:cxnSpLocks/>
            <a:stCxn id="57" idx="0"/>
            <a:endCxn id="75" idx="2"/>
          </p:cNvCxnSpPr>
          <p:nvPr/>
        </p:nvCxnSpPr>
        <p:spPr>
          <a:xfrm flipH="1" flipV="1">
            <a:off x="8001000" y="3124200"/>
            <a:ext cx="552137" cy="244578"/>
          </a:xfrm>
          <a:prstGeom prst="straightConnector1">
            <a:avLst/>
          </a:prstGeom>
          <a:ln w="444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AF1C590B-602B-2F46-A467-0D8C9DE38B99}"/>
              </a:ext>
            </a:extLst>
          </p:cNvPr>
          <p:cNvSpPr txBox="1"/>
          <p:nvPr/>
        </p:nvSpPr>
        <p:spPr>
          <a:xfrm>
            <a:off x="307371" y="2303741"/>
            <a:ext cx="4672155" cy="3539430"/>
          </a:xfrm>
          <a:prstGeom prst="rect">
            <a:avLst/>
          </a:prstGeom>
          <a:noFill/>
        </p:spPr>
        <p:txBody>
          <a:bodyPr wrap="square" rtlCol="0">
            <a:spAutoFit/>
          </a:bodyPr>
          <a:lstStyle/>
          <a:p>
            <a:pPr marL="457200" indent="-457200">
              <a:buClr>
                <a:srgbClr val="669900"/>
              </a:buClr>
              <a:buFont typeface="Arial" panose="020B0604020202020204" pitchFamily="34" charset="0"/>
              <a:buChar char="•"/>
            </a:pPr>
            <a:r>
              <a:rPr lang="en-US" sz="2800" dirty="0">
                <a:latin typeface="+mn-lt"/>
              </a:rPr>
              <a:t>A </a:t>
            </a:r>
            <a:r>
              <a:rPr lang="en-US" sz="2800" dirty="0">
                <a:solidFill>
                  <a:srgbClr val="FF0000"/>
                </a:solidFill>
                <a:latin typeface="+mn-lt"/>
              </a:rPr>
              <a:t>join counter </a:t>
            </a:r>
            <a:r>
              <a:rPr lang="en-US" sz="2800" dirty="0">
                <a:latin typeface="+mn-lt"/>
              </a:rPr>
              <a:t>of the number of (</a:t>
            </a:r>
            <a:r>
              <a:rPr lang="en-US" sz="2800" dirty="0" err="1">
                <a:latin typeface="+mn-lt"/>
              </a:rPr>
              <a:t>unsynched</a:t>
            </a:r>
            <a:r>
              <a:rPr lang="en-US" sz="2800" dirty="0">
                <a:latin typeface="+mn-lt"/>
              </a:rPr>
              <a:t>) child frames.</a:t>
            </a:r>
          </a:p>
          <a:p>
            <a:pPr marL="457200" indent="-457200">
              <a:buClr>
                <a:srgbClr val="669900"/>
              </a:buClr>
              <a:buFont typeface="Arial" panose="020B0604020202020204" pitchFamily="34" charset="0"/>
              <a:buChar char="•"/>
            </a:pPr>
            <a:r>
              <a:rPr lang="en-US" sz="2800" dirty="0">
                <a:latin typeface="+mn-lt"/>
              </a:rPr>
              <a:t>References to </a:t>
            </a:r>
            <a:r>
              <a:rPr lang="en-US" sz="2800" dirty="0">
                <a:solidFill>
                  <a:srgbClr val="FF0000"/>
                </a:solidFill>
                <a:latin typeface="+mn-lt"/>
              </a:rPr>
              <a:t>parent</a:t>
            </a:r>
            <a:r>
              <a:rPr lang="en-US" sz="2800" dirty="0">
                <a:latin typeface="+mn-lt"/>
              </a:rPr>
              <a:t> and </a:t>
            </a:r>
            <a:r>
              <a:rPr lang="en-US" sz="2800" dirty="0">
                <a:solidFill>
                  <a:srgbClr val="FF0000"/>
                </a:solidFill>
                <a:latin typeface="+mn-lt"/>
              </a:rPr>
              <a:t>child</a:t>
            </a:r>
            <a:r>
              <a:rPr lang="en-US" sz="2800" dirty="0">
                <a:latin typeface="+mn-lt"/>
              </a:rPr>
              <a:t> full frames.</a:t>
            </a:r>
          </a:p>
          <a:p>
            <a:pPr marL="457200" indent="-457200">
              <a:buClr>
                <a:srgbClr val="669900"/>
              </a:buClr>
              <a:buFont typeface="Arial" panose="020B0604020202020204" pitchFamily="34" charset="0"/>
              <a:buChar char="•"/>
            </a:pPr>
            <a:r>
              <a:rPr lang="en-US" sz="2800" dirty="0">
                <a:latin typeface="+mn-lt"/>
              </a:rPr>
              <a:t>References into the corresponding </a:t>
            </a:r>
            <a:r>
              <a:rPr lang="en-US" sz="2800" dirty="0" err="1">
                <a:solidFill>
                  <a:srgbClr val="FF0000"/>
                </a:solidFill>
                <a:latin typeface="+mn-lt"/>
              </a:rPr>
              <a:t>Cilk</a:t>
            </a:r>
            <a:r>
              <a:rPr lang="en-US" sz="2800" dirty="0">
                <a:solidFill>
                  <a:srgbClr val="FF0000"/>
                </a:solidFill>
                <a:latin typeface="+mn-lt"/>
              </a:rPr>
              <a:t> stack frames </a:t>
            </a:r>
            <a:r>
              <a:rPr lang="en-US" sz="2800" dirty="0">
                <a:latin typeface="+mn-lt"/>
              </a:rPr>
              <a:t>on the </a:t>
            </a:r>
            <a:r>
              <a:rPr lang="en-US" sz="2800" dirty="0">
                <a:solidFill>
                  <a:srgbClr val="FF0000"/>
                </a:solidFill>
                <a:latin typeface="+mn-lt"/>
              </a:rPr>
              <a:t>cactus stack</a:t>
            </a:r>
            <a:r>
              <a:rPr lang="en-US" sz="2800" dirty="0">
                <a:latin typeface="+mn-lt"/>
              </a:rPr>
              <a:t>.</a:t>
            </a:r>
          </a:p>
        </p:txBody>
      </p:sp>
      <p:sp>
        <p:nvSpPr>
          <p:cNvPr id="135" name="Rectangle 5">
            <a:extLst>
              <a:ext uri="{FF2B5EF4-FFF2-40B4-BE49-F238E27FC236}">
                <a16:creationId xmlns:a16="http://schemas.microsoft.com/office/drawing/2014/main" id="{39C8D5D5-4EE1-BA46-8AFA-C0CB59ADD1C9}"/>
              </a:ext>
            </a:extLst>
          </p:cNvPr>
          <p:cNvSpPr>
            <a:spLocks noChangeArrowheads="1"/>
          </p:cNvSpPr>
          <p:nvPr/>
        </p:nvSpPr>
        <p:spPr bwMode="auto">
          <a:xfrm>
            <a:off x="4881998" y="4876226"/>
            <a:ext cx="11430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solidFill>
                  <a:schemeClr val="bg1"/>
                </a:solidFill>
                <a:latin typeface="+mn-lt"/>
                <a:cs typeface="Lucida Sans Unicode" pitchFamily="34" charset="0"/>
              </a:rPr>
              <a:t>spawned</a:t>
            </a:r>
          </a:p>
        </p:txBody>
      </p:sp>
      <p:sp>
        <p:nvSpPr>
          <p:cNvPr id="137" name="Rectangle 5">
            <a:extLst>
              <a:ext uri="{FF2B5EF4-FFF2-40B4-BE49-F238E27FC236}">
                <a16:creationId xmlns:a16="http://schemas.microsoft.com/office/drawing/2014/main" id="{CE42C8CF-E5EE-8D40-9D8F-FE0D838483E7}"/>
              </a:ext>
            </a:extLst>
          </p:cNvPr>
          <p:cNvSpPr>
            <a:spLocks noChangeArrowheads="1"/>
          </p:cNvSpPr>
          <p:nvPr/>
        </p:nvSpPr>
        <p:spPr bwMode="auto">
          <a:xfrm>
            <a:off x="7924800" y="5175979"/>
            <a:ext cx="11430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solidFill>
                  <a:schemeClr val="bg1"/>
                </a:solidFill>
                <a:latin typeface="+mn-lt"/>
                <a:cs typeface="Lucida Sans Unicode" pitchFamily="34" charset="0"/>
              </a:rPr>
              <a:t>spawned</a:t>
            </a:r>
          </a:p>
        </p:txBody>
      </p:sp>
      <p:sp>
        <p:nvSpPr>
          <p:cNvPr id="138" name="Rectangle 6">
            <a:extLst>
              <a:ext uri="{FF2B5EF4-FFF2-40B4-BE49-F238E27FC236}">
                <a16:creationId xmlns:a16="http://schemas.microsoft.com/office/drawing/2014/main" id="{F13D5D5D-32A3-7A4F-B38C-805DE702B804}"/>
              </a:ext>
            </a:extLst>
          </p:cNvPr>
          <p:cNvSpPr>
            <a:spLocks noChangeArrowheads="1"/>
          </p:cNvSpPr>
          <p:nvPr/>
        </p:nvSpPr>
        <p:spPr bwMode="auto">
          <a:xfrm>
            <a:off x="7924800" y="5495171"/>
            <a:ext cx="11430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139" name="Rectangle 5">
            <a:extLst>
              <a:ext uri="{FF2B5EF4-FFF2-40B4-BE49-F238E27FC236}">
                <a16:creationId xmlns:a16="http://schemas.microsoft.com/office/drawing/2014/main" id="{DF24084D-4B95-B643-B17B-8FB6876E9DB8}"/>
              </a:ext>
            </a:extLst>
          </p:cNvPr>
          <p:cNvSpPr>
            <a:spLocks noChangeArrowheads="1"/>
          </p:cNvSpPr>
          <p:nvPr/>
        </p:nvSpPr>
        <p:spPr bwMode="auto">
          <a:xfrm>
            <a:off x="5562600" y="4130778"/>
            <a:ext cx="11430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solidFill>
                  <a:schemeClr val="bg1"/>
                </a:solidFill>
                <a:latin typeface="+mn-lt"/>
                <a:cs typeface="Lucida Sans Unicode" pitchFamily="34" charset="0"/>
              </a:rPr>
              <a:t>spawned</a:t>
            </a:r>
          </a:p>
        </p:txBody>
      </p:sp>
      <p:sp>
        <p:nvSpPr>
          <p:cNvPr id="140" name="Rectangle 6">
            <a:extLst>
              <a:ext uri="{FF2B5EF4-FFF2-40B4-BE49-F238E27FC236}">
                <a16:creationId xmlns:a16="http://schemas.microsoft.com/office/drawing/2014/main" id="{68F1ECFD-2027-FF47-AD27-596C4F251E1A}"/>
              </a:ext>
            </a:extLst>
          </p:cNvPr>
          <p:cNvSpPr>
            <a:spLocks noChangeArrowheads="1"/>
          </p:cNvSpPr>
          <p:nvPr/>
        </p:nvSpPr>
        <p:spPr bwMode="auto">
          <a:xfrm>
            <a:off x="5562600" y="4449970"/>
            <a:ext cx="11430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141" name="Rectangle 5">
            <a:extLst>
              <a:ext uri="{FF2B5EF4-FFF2-40B4-BE49-F238E27FC236}">
                <a16:creationId xmlns:a16="http://schemas.microsoft.com/office/drawing/2014/main" id="{32728A0A-BB01-F044-A27A-09A6EEFB96BC}"/>
              </a:ext>
            </a:extLst>
          </p:cNvPr>
          <p:cNvSpPr>
            <a:spLocks noChangeArrowheads="1"/>
          </p:cNvSpPr>
          <p:nvPr/>
        </p:nvSpPr>
        <p:spPr bwMode="auto">
          <a:xfrm>
            <a:off x="6290041" y="4885571"/>
            <a:ext cx="11430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solidFill>
                  <a:schemeClr val="bg1"/>
                </a:solidFill>
                <a:latin typeface="+mn-lt"/>
                <a:cs typeface="Lucida Sans Unicode" pitchFamily="34" charset="0"/>
              </a:rPr>
              <a:t>spawned</a:t>
            </a:r>
          </a:p>
        </p:txBody>
      </p:sp>
      <p:sp>
        <p:nvSpPr>
          <p:cNvPr id="143" name="Rectangle 5">
            <a:extLst>
              <a:ext uri="{FF2B5EF4-FFF2-40B4-BE49-F238E27FC236}">
                <a16:creationId xmlns:a16="http://schemas.microsoft.com/office/drawing/2014/main" id="{10200A44-95FF-9643-9881-AC0305BCC03A}"/>
              </a:ext>
            </a:extLst>
          </p:cNvPr>
          <p:cNvSpPr>
            <a:spLocks noChangeArrowheads="1"/>
          </p:cNvSpPr>
          <p:nvPr/>
        </p:nvSpPr>
        <p:spPr bwMode="auto">
          <a:xfrm>
            <a:off x="7162800" y="4130778"/>
            <a:ext cx="11430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solidFill>
                  <a:schemeClr val="bg1"/>
                </a:solidFill>
                <a:latin typeface="+mn-lt"/>
                <a:cs typeface="Lucida Sans Unicode" pitchFamily="34" charset="0"/>
              </a:rPr>
              <a:t>spawned</a:t>
            </a:r>
          </a:p>
        </p:txBody>
      </p:sp>
      <p:sp>
        <p:nvSpPr>
          <p:cNvPr id="144" name="Rectangle 6">
            <a:extLst>
              <a:ext uri="{FF2B5EF4-FFF2-40B4-BE49-F238E27FC236}">
                <a16:creationId xmlns:a16="http://schemas.microsoft.com/office/drawing/2014/main" id="{4DD4E8AE-3A3A-5B4D-A9C5-3F21F27FA943}"/>
              </a:ext>
            </a:extLst>
          </p:cNvPr>
          <p:cNvSpPr>
            <a:spLocks noChangeArrowheads="1"/>
          </p:cNvSpPr>
          <p:nvPr/>
        </p:nvSpPr>
        <p:spPr bwMode="auto">
          <a:xfrm>
            <a:off x="7162800" y="4449970"/>
            <a:ext cx="11430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145" name="Rectangle 6">
            <a:extLst>
              <a:ext uri="{FF2B5EF4-FFF2-40B4-BE49-F238E27FC236}">
                <a16:creationId xmlns:a16="http://schemas.microsoft.com/office/drawing/2014/main" id="{27BBC833-E781-3747-852A-7EF226AB1687}"/>
              </a:ext>
            </a:extLst>
          </p:cNvPr>
          <p:cNvSpPr>
            <a:spLocks noChangeArrowheads="1"/>
          </p:cNvSpPr>
          <p:nvPr/>
        </p:nvSpPr>
        <p:spPr bwMode="auto">
          <a:xfrm>
            <a:off x="6293354" y="5190371"/>
            <a:ext cx="11430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146" name="Rectangle 6">
            <a:extLst>
              <a:ext uri="{FF2B5EF4-FFF2-40B4-BE49-F238E27FC236}">
                <a16:creationId xmlns:a16="http://schemas.microsoft.com/office/drawing/2014/main" id="{F1C8D5C4-F8FE-B241-B95B-C7AEA84AB8DB}"/>
              </a:ext>
            </a:extLst>
          </p:cNvPr>
          <p:cNvSpPr>
            <a:spLocks noChangeArrowheads="1"/>
          </p:cNvSpPr>
          <p:nvPr/>
        </p:nvSpPr>
        <p:spPr bwMode="auto">
          <a:xfrm>
            <a:off x="6290041" y="5495171"/>
            <a:ext cx="11430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cxnSp>
        <p:nvCxnSpPr>
          <p:cNvPr id="153" name="Curved Connector 152">
            <a:extLst>
              <a:ext uri="{FF2B5EF4-FFF2-40B4-BE49-F238E27FC236}">
                <a16:creationId xmlns:a16="http://schemas.microsoft.com/office/drawing/2014/main" id="{03E1B796-D29D-CA41-9F88-22CC02C3574A}"/>
              </a:ext>
            </a:extLst>
          </p:cNvPr>
          <p:cNvCxnSpPr>
            <a:cxnSpLocks/>
            <a:endCxn id="135" idx="0"/>
          </p:cNvCxnSpPr>
          <p:nvPr/>
        </p:nvCxnSpPr>
        <p:spPr>
          <a:xfrm rot="16200000" flipH="1">
            <a:off x="4592283" y="4015010"/>
            <a:ext cx="1688721" cy="33710"/>
          </a:xfrm>
          <a:prstGeom prst="curvedConnector3">
            <a:avLst>
              <a:gd name="adj1" fmla="val 50000"/>
            </a:avLst>
          </a:prstGeom>
          <a:ln w="444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9CBD016D-0D9C-2D48-A51A-0CD89DC8F35C}"/>
              </a:ext>
            </a:extLst>
          </p:cNvPr>
          <p:cNvCxnSpPr>
            <a:cxnSpLocks/>
            <a:endCxn id="139" idx="0"/>
          </p:cNvCxnSpPr>
          <p:nvPr/>
        </p:nvCxnSpPr>
        <p:spPr>
          <a:xfrm rot="5400000">
            <a:off x="5281296" y="3024506"/>
            <a:ext cx="1959076" cy="253468"/>
          </a:xfrm>
          <a:prstGeom prst="curvedConnector3">
            <a:avLst>
              <a:gd name="adj1" fmla="val 50000"/>
            </a:avLst>
          </a:prstGeom>
          <a:ln w="444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9" name="Curved Connector 158">
            <a:extLst>
              <a:ext uri="{FF2B5EF4-FFF2-40B4-BE49-F238E27FC236}">
                <a16:creationId xmlns:a16="http://schemas.microsoft.com/office/drawing/2014/main" id="{4492DDD5-B61B-6042-8FA5-F653178856A0}"/>
              </a:ext>
            </a:extLst>
          </p:cNvPr>
          <p:cNvCxnSpPr>
            <a:cxnSpLocks/>
            <a:endCxn id="141" idx="0"/>
          </p:cNvCxnSpPr>
          <p:nvPr/>
        </p:nvCxnSpPr>
        <p:spPr>
          <a:xfrm rot="5400000">
            <a:off x="6029502" y="4050219"/>
            <a:ext cx="1667392" cy="3313"/>
          </a:xfrm>
          <a:prstGeom prst="curvedConnector3">
            <a:avLst>
              <a:gd name="adj1" fmla="val 50000"/>
            </a:avLst>
          </a:prstGeom>
          <a:ln w="444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4353F6A5-9FD2-6445-816B-B28889A15393}"/>
              </a:ext>
            </a:extLst>
          </p:cNvPr>
          <p:cNvCxnSpPr>
            <a:cxnSpLocks/>
            <a:endCxn id="143" idx="0"/>
          </p:cNvCxnSpPr>
          <p:nvPr/>
        </p:nvCxnSpPr>
        <p:spPr>
          <a:xfrm rot="5400000">
            <a:off x="7183230" y="3332370"/>
            <a:ext cx="1349478" cy="247338"/>
          </a:xfrm>
          <a:prstGeom prst="curvedConnector3">
            <a:avLst>
              <a:gd name="adj1" fmla="val 50000"/>
            </a:avLst>
          </a:prstGeom>
          <a:ln w="444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3" name="Curved Connector 172">
            <a:extLst>
              <a:ext uri="{FF2B5EF4-FFF2-40B4-BE49-F238E27FC236}">
                <a16:creationId xmlns:a16="http://schemas.microsoft.com/office/drawing/2014/main" id="{436DFD50-92AA-8347-8AF8-23DCD4E11D41}"/>
              </a:ext>
            </a:extLst>
          </p:cNvPr>
          <p:cNvCxnSpPr>
            <a:cxnSpLocks/>
            <a:endCxn id="137" idx="0"/>
          </p:cNvCxnSpPr>
          <p:nvPr/>
        </p:nvCxnSpPr>
        <p:spPr>
          <a:xfrm rot="5400000">
            <a:off x="7800198" y="4423040"/>
            <a:ext cx="1449042" cy="56837"/>
          </a:xfrm>
          <a:prstGeom prst="curvedConnector3">
            <a:avLst>
              <a:gd name="adj1" fmla="val 50000"/>
            </a:avLst>
          </a:prstGeom>
          <a:ln w="444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6" name="Rectangle 5">
            <a:extLst>
              <a:ext uri="{FF2B5EF4-FFF2-40B4-BE49-F238E27FC236}">
                <a16:creationId xmlns:a16="http://schemas.microsoft.com/office/drawing/2014/main" id="{11AE9318-9341-2F44-BC52-9AEE1EA80F46}"/>
              </a:ext>
            </a:extLst>
          </p:cNvPr>
          <p:cNvSpPr>
            <a:spLocks noChangeArrowheads="1"/>
          </p:cNvSpPr>
          <p:nvPr/>
        </p:nvSpPr>
        <p:spPr bwMode="auto">
          <a:xfrm>
            <a:off x="4877172" y="5171799"/>
            <a:ext cx="11430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solidFill>
                  <a:schemeClr val="bg1"/>
                </a:solidFill>
                <a:latin typeface="+mn-lt"/>
                <a:cs typeface="Lucida Sans Unicode" pitchFamily="34" charset="0"/>
              </a:rPr>
              <a:t>spawned</a:t>
            </a:r>
          </a:p>
        </p:txBody>
      </p:sp>
      <p:sp>
        <p:nvSpPr>
          <p:cNvPr id="187" name="Rectangle 6">
            <a:extLst>
              <a:ext uri="{FF2B5EF4-FFF2-40B4-BE49-F238E27FC236}">
                <a16:creationId xmlns:a16="http://schemas.microsoft.com/office/drawing/2014/main" id="{AE3EB01F-B68E-4C43-84BD-7ECF3A04A3B9}"/>
              </a:ext>
            </a:extLst>
          </p:cNvPr>
          <p:cNvSpPr>
            <a:spLocks noChangeArrowheads="1"/>
          </p:cNvSpPr>
          <p:nvPr/>
        </p:nvSpPr>
        <p:spPr bwMode="auto">
          <a:xfrm>
            <a:off x="4880485" y="5476599"/>
            <a:ext cx="11430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2" name="Slide Number Placeholder 1">
            <a:extLst>
              <a:ext uri="{FF2B5EF4-FFF2-40B4-BE49-F238E27FC236}">
                <a16:creationId xmlns:a16="http://schemas.microsoft.com/office/drawing/2014/main" id="{C25A403B-4F6C-D94E-83A9-63D584ACEF1D}"/>
              </a:ext>
            </a:extLst>
          </p:cNvPr>
          <p:cNvSpPr>
            <a:spLocks noGrp="1"/>
          </p:cNvSpPr>
          <p:nvPr>
            <p:ph type="sldNum" sz="quarter" idx="12"/>
          </p:nvPr>
        </p:nvSpPr>
        <p:spPr/>
        <p:txBody>
          <a:bodyPr/>
          <a:lstStyle/>
          <a:p>
            <a:fld id="{B8C56D54-80CA-1040-8800-40C19FBCAC37}" type="slidenum">
              <a:rPr lang="en-US" smtClean="0"/>
              <a:t>142</a:t>
            </a:fld>
            <a:endParaRPr lang="en-US"/>
          </a:p>
        </p:txBody>
      </p:sp>
    </p:spTree>
    <p:extLst>
      <p:ext uri="{BB962C8B-B14F-4D97-AF65-F5344CB8AC3E}">
        <p14:creationId xmlns:p14="http://schemas.microsoft.com/office/powerpoint/2010/main" val="384102302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Case for Sync</a:t>
            </a:r>
          </a:p>
        </p:txBody>
      </p:sp>
      <p:sp>
        <p:nvSpPr>
          <p:cNvPr id="3" name="Slide Number Placeholder 2"/>
          <p:cNvSpPr>
            <a:spLocks noGrp="1"/>
          </p:cNvSpPr>
          <p:nvPr>
            <p:ph type="sldNum" sz="quarter" idx="12"/>
          </p:nvPr>
        </p:nvSpPr>
        <p:spPr/>
        <p:txBody>
          <a:bodyPr/>
          <a:lstStyle/>
          <a:p>
            <a:fld id="{B8C56D54-80CA-1040-8800-40C19FBCAC37}" type="slidenum">
              <a:rPr lang="en-US" smtClean="0"/>
              <a:t>143</a:t>
            </a:fld>
            <a:endParaRPr lang="en-US"/>
          </a:p>
        </p:txBody>
      </p:sp>
      <p:sp>
        <p:nvSpPr>
          <p:cNvPr id="6" name="TextBox 5"/>
          <p:cNvSpPr txBox="1"/>
          <p:nvPr/>
        </p:nvSpPr>
        <p:spPr>
          <a:xfrm>
            <a:off x="381000" y="1290915"/>
            <a:ext cx="8382000" cy="2677656"/>
          </a:xfrm>
          <a:prstGeom prst="rect">
            <a:avLst/>
          </a:prstGeom>
          <a:noFill/>
        </p:spPr>
        <p:txBody>
          <a:bodyPr wrap="square" rtlCol="0">
            <a:spAutoFit/>
          </a:bodyPr>
          <a:lstStyle/>
          <a:p>
            <a:pPr lvl="0" defTabSz="914400">
              <a:buClr>
                <a:srgbClr val="669900"/>
              </a:buClr>
              <a:defRPr/>
            </a:pPr>
            <a:r>
              <a:rPr kumimoji="0" lang="en-US" sz="2800" b="1" u="none" strike="noStrike" kern="0" cap="none" spc="0" normalizeH="0" baseline="0" noProof="0" dirty="0">
                <a:ln>
                  <a:noFill/>
                </a:ln>
                <a:solidFill>
                  <a:schemeClr val="accent5">
                    <a:lumMod val="75000"/>
                  </a:schemeClr>
                </a:solidFill>
                <a:effectLst/>
                <a:uLnTx/>
                <a:uFillTx/>
                <a:latin typeface="Helvetica"/>
                <a:cs typeface="Helvetica"/>
              </a:rPr>
              <a:t>Question: </a:t>
            </a:r>
            <a:r>
              <a:rPr kumimoji="0" lang="en-US" sz="2800" b="0" i="0" u="none" strike="noStrike" kern="0" cap="none" spc="0" normalizeH="0" baseline="0" noProof="0" dirty="0">
                <a:ln>
                  <a:noFill/>
                </a:ln>
                <a:solidFill>
                  <a:sysClr val="windowText" lastClr="000000"/>
                </a:solidFill>
                <a:effectLst/>
                <a:uLnTx/>
                <a:uFillTx/>
                <a:latin typeface="Helvetica"/>
                <a:cs typeface="Helvetica"/>
              </a:rPr>
              <a:t>If the program has ample parallelism, what do we expect typically happens when the program execution reaches a </a:t>
            </a:r>
            <a:r>
              <a:rPr lang="en-US" sz="2800" b="1" kern="0" dirty="0" err="1">
                <a:solidFill>
                  <a:srgbClr val="FB0007"/>
                </a:solidFill>
                <a:latin typeface="Consolas"/>
                <a:ea typeface="Consolas" charset="0"/>
                <a:cs typeface="Consolas"/>
              </a:rPr>
              <a:t>cilk_sync</a:t>
            </a:r>
            <a:r>
              <a:rPr lang="en-US" sz="2800" kern="0" dirty="0">
                <a:solidFill>
                  <a:sysClr val="windowText" lastClr="000000"/>
                </a:solidFill>
                <a:latin typeface="Helvetica"/>
                <a:cs typeface="Helvetica"/>
              </a:rPr>
              <a:t>?</a:t>
            </a:r>
            <a:endParaRPr kumimoji="0" lang="en-US" sz="2800" b="0" i="0" u="none" strike="noStrike" kern="0" cap="none" spc="0" normalizeH="0" baseline="0" noProof="0" dirty="0">
              <a:ln>
                <a:noFill/>
              </a:ln>
              <a:solidFill>
                <a:sysClr val="windowText" lastClr="000000"/>
              </a:solidFill>
              <a:effectLst/>
              <a:uLnTx/>
              <a:uFillTx/>
              <a:latin typeface="Helvetica"/>
              <a:cs typeface="Helvetica"/>
            </a:endParaRPr>
          </a:p>
          <a:p>
            <a:pPr marL="0" marR="0" lvl="0" indent="0" defTabSz="914400" eaLnBrk="1" fontAlgn="auto" latinLnBrk="0" hangingPunct="1">
              <a:lnSpc>
                <a:spcPct val="100000"/>
              </a:lnSpc>
              <a:spcBef>
                <a:spcPts val="0"/>
              </a:spcBef>
              <a:spcAft>
                <a:spcPts val="0"/>
              </a:spcAft>
              <a:buClr>
                <a:srgbClr val="669900"/>
              </a:buClr>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Helvetica"/>
              <a:cs typeface="Helvetica"/>
            </a:endParaRPr>
          </a:p>
          <a:p>
            <a:pPr marL="0" marR="0" lvl="0" indent="0" defTabSz="914400" eaLnBrk="1" fontAlgn="auto" latinLnBrk="0" hangingPunct="1">
              <a:lnSpc>
                <a:spcPct val="100000"/>
              </a:lnSpc>
              <a:spcBef>
                <a:spcPts val="0"/>
              </a:spcBef>
              <a:spcAft>
                <a:spcPts val="0"/>
              </a:spcAft>
              <a:buClr>
                <a:srgbClr val="669900"/>
              </a:buClr>
              <a:buSzTx/>
              <a:buFontTx/>
              <a:buNone/>
              <a:tabLst/>
              <a:defRPr/>
            </a:pPr>
            <a:r>
              <a:rPr kumimoji="0" lang="en-US" sz="2800" b="1" i="0" u="none" strike="noStrike" kern="0" cap="none" spc="0" normalizeH="0" baseline="0" noProof="0" dirty="0">
                <a:ln>
                  <a:noFill/>
                </a:ln>
                <a:solidFill>
                  <a:srgbClr val="31859C"/>
                </a:solidFill>
                <a:effectLst/>
                <a:uLnTx/>
                <a:uFillTx/>
                <a:latin typeface="Helvetica"/>
                <a:cs typeface="Helvetica"/>
              </a:rPr>
              <a:t>Answer: </a:t>
            </a:r>
            <a:r>
              <a:rPr kumimoji="0" lang="en-US" sz="2800" b="0" i="0" u="none" strike="noStrike" kern="0" cap="none" spc="0" normalizeH="0" baseline="0" noProof="0" dirty="0">
                <a:ln>
                  <a:noFill/>
                </a:ln>
                <a:solidFill>
                  <a:sysClr val="windowText" lastClr="000000"/>
                </a:solidFill>
                <a:effectLst/>
                <a:uLnTx/>
                <a:uFillTx/>
                <a:latin typeface="Helvetica"/>
                <a:cs typeface="Helvetica"/>
              </a:rPr>
              <a:t>The executing function contains </a:t>
            </a:r>
            <a:r>
              <a:rPr kumimoji="0" lang="en-US" sz="2800" b="0" i="0" u="none" strike="noStrike" kern="0" cap="none" spc="0" normalizeH="0" baseline="0" noProof="0" dirty="0">
                <a:ln>
                  <a:noFill/>
                </a:ln>
                <a:solidFill>
                  <a:srgbClr val="FF0000"/>
                </a:solidFill>
                <a:effectLst/>
                <a:uLnTx/>
                <a:uFillTx/>
                <a:latin typeface="Helvetica"/>
                <a:cs typeface="Helvetica"/>
              </a:rPr>
              <a:t>no </a:t>
            </a:r>
            <a:r>
              <a:rPr kumimoji="0" lang="en-US" sz="2800" b="0" i="0" u="none" strike="noStrike" kern="0" cap="none" spc="0" normalizeH="0" baseline="0" noProof="0" dirty="0">
                <a:ln>
                  <a:noFill/>
                </a:ln>
                <a:solidFill>
                  <a:sysClr val="windowText" lastClr="000000"/>
                </a:solidFill>
                <a:effectLst/>
                <a:uLnTx/>
                <a:uFillTx/>
                <a:latin typeface="Helvetica"/>
                <a:cs typeface="Helvetica"/>
              </a:rPr>
              <a:t>outstanding spawned children.</a:t>
            </a:r>
          </a:p>
        </p:txBody>
      </p:sp>
      <p:sp>
        <p:nvSpPr>
          <p:cNvPr id="7" name="Rounded Rectangle 6"/>
          <p:cNvSpPr/>
          <p:nvPr/>
        </p:nvSpPr>
        <p:spPr>
          <a:xfrm>
            <a:off x="2769326" y="4440486"/>
            <a:ext cx="3326674" cy="1605157"/>
          </a:xfrm>
          <a:prstGeom prst="roundRect">
            <a:avLst/>
          </a:prstGeom>
          <a:solidFill>
            <a:srgbClr val="FFFFEC"/>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Lucida Sans Unicode"/>
                <a:ea typeface="+mn-ea"/>
                <a:cs typeface="+mn-cs"/>
              </a:rPr>
              <a:t>How does the scheduler optimize for this case?</a:t>
            </a:r>
          </a:p>
        </p:txBody>
      </p:sp>
    </p:spTree>
    <p:extLst>
      <p:ext uri="{BB962C8B-B14F-4D97-AF65-F5344CB8AC3E}">
        <p14:creationId xmlns:p14="http://schemas.microsoft.com/office/powerpoint/2010/main" val="268515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AutoShape 48"/>
          <p:cNvCxnSpPr>
            <a:cxnSpLocks noChangeShapeType="1"/>
            <a:stCxn id="49" idx="1"/>
            <a:endCxn id="36" idx="1"/>
          </p:cNvCxnSpPr>
          <p:nvPr/>
        </p:nvCxnSpPr>
        <p:spPr bwMode="auto">
          <a:xfrm>
            <a:off x="2600770" y="4568112"/>
            <a:ext cx="1847653" cy="69250"/>
          </a:xfrm>
          <a:prstGeom prst="straightConnector1">
            <a:avLst/>
          </a:prstGeom>
          <a:noFill/>
          <a:ln w="28575">
            <a:solidFill>
              <a:sysClr val="windowText" lastClr="000000"/>
            </a:solidFill>
            <a:round/>
            <a:headEnd/>
            <a:tailEnd type="triangle" w="med" len="med"/>
          </a:ln>
          <a:effectLst/>
        </p:spPr>
      </p:cxnSp>
      <p:sp>
        <p:nvSpPr>
          <p:cNvPr id="49" name="AutoShape 46"/>
          <p:cNvSpPr>
            <a:spLocks noChangeArrowheads="1"/>
          </p:cNvSpPr>
          <p:nvPr/>
        </p:nvSpPr>
        <p:spPr bwMode="auto">
          <a:xfrm>
            <a:off x="2600770" y="4148571"/>
            <a:ext cx="1433609" cy="839081"/>
          </a:xfrm>
          <a:prstGeom prst="roundRect">
            <a:avLst>
              <a:gd name="adj" fmla="val 16667"/>
            </a:avLst>
          </a:prstGeom>
          <a:solidFill>
            <a:srgbClr val="B8E7FF"/>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bIns="4572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Lucida Sans Unicode" pitchFamily="34" charset="0"/>
            </a:endParaRPr>
          </a:p>
        </p:txBody>
      </p:sp>
      <p:sp>
        <p:nvSpPr>
          <p:cNvPr id="36" name="AutoShape 46"/>
          <p:cNvSpPr>
            <a:spLocks noChangeArrowheads="1"/>
          </p:cNvSpPr>
          <p:nvPr/>
        </p:nvSpPr>
        <p:spPr bwMode="auto">
          <a:xfrm>
            <a:off x="4448423" y="4103134"/>
            <a:ext cx="1433609" cy="1068455"/>
          </a:xfrm>
          <a:prstGeom prst="roundRect">
            <a:avLst>
              <a:gd name="adj" fmla="val 16667"/>
            </a:avLst>
          </a:prstGeom>
          <a:solidFill>
            <a:srgbClr val="006699"/>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bIns="4572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Lucida Sans Unicode" pitchFamily="34" charset="0"/>
            </a:endParaRPr>
          </a:p>
        </p:txBody>
      </p:sp>
      <p:sp>
        <p:nvSpPr>
          <p:cNvPr id="2" name="Title 1"/>
          <p:cNvSpPr>
            <a:spLocks noGrp="1"/>
          </p:cNvSpPr>
          <p:nvPr>
            <p:ph type="title"/>
          </p:nvPr>
        </p:nvSpPr>
        <p:spPr>
          <a:xfrm>
            <a:off x="266699" y="160338"/>
            <a:ext cx="8771593" cy="1143000"/>
          </a:xfrm>
        </p:spPr>
        <p:txBody>
          <a:bodyPr>
            <a:normAutofit fontScale="90000"/>
          </a:bodyPr>
          <a:lstStyle/>
          <a:p>
            <a:r>
              <a:rPr lang="en-US" dirty="0"/>
              <a:t>Managing the Full-Frame Tree: Sync</a:t>
            </a:r>
          </a:p>
        </p:txBody>
      </p:sp>
      <p:sp>
        <p:nvSpPr>
          <p:cNvPr id="3" name="Slide Number Placeholder 2"/>
          <p:cNvSpPr>
            <a:spLocks noGrp="1"/>
          </p:cNvSpPr>
          <p:nvPr>
            <p:ph type="sldNum" sz="quarter" idx="12"/>
          </p:nvPr>
        </p:nvSpPr>
        <p:spPr/>
        <p:txBody>
          <a:bodyPr/>
          <a:lstStyle/>
          <a:p>
            <a:fld id="{B8C56D54-80CA-1040-8800-40C19FBCAC37}" type="slidenum">
              <a:rPr lang="en-US" smtClean="0"/>
              <a:t>144</a:t>
            </a:fld>
            <a:endParaRPr lang="en-US"/>
          </a:p>
        </p:txBody>
      </p:sp>
      <p:sp>
        <p:nvSpPr>
          <p:cNvPr id="127" name="AutoShape 13"/>
          <p:cNvSpPr>
            <a:spLocks noChangeArrowheads="1"/>
          </p:cNvSpPr>
          <p:nvPr/>
        </p:nvSpPr>
        <p:spPr bwMode="auto">
          <a:xfrm>
            <a:off x="764134" y="2953052"/>
            <a:ext cx="1433609" cy="408713"/>
          </a:xfrm>
          <a:prstGeom prst="roundRect">
            <a:avLst>
              <a:gd name="adj" fmla="val 16667"/>
            </a:avLst>
          </a:prstGeom>
          <a:solidFill>
            <a:srgbClr val="006699">
              <a:lumMod val="20000"/>
              <a:lumOff val="80000"/>
            </a:srgbClr>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Lucida Sans Unicode" pitchFamily="34" charset="0"/>
            </a:endParaRPr>
          </a:p>
        </p:txBody>
      </p:sp>
      <p:cxnSp>
        <p:nvCxnSpPr>
          <p:cNvPr id="128" name="AutoShape 20"/>
          <p:cNvCxnSpPr>
            <a:cxnSpLocks noChangeShapeType="1"/>
            <a:stCxn id="140" idx="2"/>
            <a:endCxn id="142" idx="0"/>
          </p:cNvCxnSpPr>
          <p:nvPr/>
        </p:nvCxnSpPr>
        <p:spPr bwMode="auto">
          <a:xfrm>
            <a:off x="1480939" y="2094786"/>
            <a:ext cx="0" cy="200433"/>
          </a:xfrm>
          <a:prstGeom prst="straightConnector1">
            <a:avLst/>
          </a:prstGeom>
          <a:noFill/>
          <a:ln w="28575">
            <a:solidFill>
              <a:sysClr val="windowText" lastClr="000000"/>
            </a:solidFill>
            <a:round/>
            <a:headEnd/>
            <a:tailEnd type="triangle" w="med" len="med"/>
          </a:ln>
          <a:effectLst/>
        </p:spPr>
      </p:cxnSp>
      <p:cxnSp>
        <p:nvCxnSpPr>
          <p:cNvPr id="130" name="AutoShape 24"/>
          <p:cNvCxnSpPr>
            <a:cxnSpLocks noChangeShapeType="1"/>
            <a:stCxn id="142" idx="2"/>
            <a:endCxn id="127" idx="0"/>
          </p:cNvCxnSpPr>
          <p:nvPr/>
        </p:nvCxnSpPr>
        <p:spPr bwMode="auto">
          <a:xfrm>
            <a:off x="1480939" y="2683972"/>
            <a:ext cx="0" cy="269080"/>
          </a:xfrm>
          <a:prstGeom prst="straightConnector1">
            <a:avLst/>
          </a:prstGeom>
          <a:noFill/>
          <a:ln w="28575">
            <a:solidFill>
              <a:sysClr val="windowText" lastClr="000000"/>
            </a:solidFill>
            <a:round/>
            <a:headEnd/>
            <a:tailEnd type="triangle" w="med" len="med"/>
          </a:ln>
          <a:effectLst/>
        </p:spPr>
      </p:cxnSp>
      <p:cxnSp>
        <p:nvCxnSpPr>
          <p:cNvPr id="131" name="AutoShape 25"/>
          <p:cNvCxnSpPr>
            <a:cxnSpLocks noChangeShapeType="1"/>
            <a:stCxn id="142" idx="3"/>
            <a:endCxn id="167" idx="0"/>
          </p:cNvCxnSpPr>
          <p:nvPr/>
        </p:nvCxnSpPr>
        <p:spPr bwMode="auto">
          <a:xfrm>
            <a:off x="2197743" y="2489596"/>
            <a:ext cx="2967485" cy="627807"/>
          </a:xfrm>
          <a:prstGeom prst="straightConnector1">
            <a:avLst/>
          </a:prstGeom>
          <a:noFill/>
          <a:ln w="28575">
            <a:solidFill>
              <a:sysClr val="windowText" lastClr="000000"/>
            </a:solidFill>
            <a:round/>
            <a:headEnd/>
            <a:tailEnd type="triangle" w="med" len="med"/>
          </a:ln>
          <a:effectLst/>
        </p:spPr>
      </p:cxnSp>
      <p:cxnSp>
        <p:nvCxnSpPr>
          <p:cNvPr id="132" name="AutoShape 27"/>
          <p:cNvCxnSpPr>
            <a:cxnSpLocks noChangeShapeType="1"/>
            <a:stCxn id="140" idx="1"/>
            <a:endCxn id="141" idx="0"/>
          </p:cNvCxnSpPr>
          <p:nvPr/>
        </p:nvCxnSpPr>
        <p:spPr bwMode="auto">
          <a:xfrm>
            <a:off x="764134" y="1891570"/>
            <a:ext cx="6244305" cy="642705"/>
          </a:xfrm>
          <a:prstGeom prst="straightConnector1">
            <a:avLst/>
          </a:prstGeom>
          <a:noFill/>
          <a:ln w="28575">
            <a:solidFill>
              <a:sysClr val="windowText" lastClr="000000"/>
            </a:solidFill>
            <a:round/>
            <a:headEnd/>
            <a:tailEnd type="triangle" w="med" len="med"/>
          </a:ln>
          <a:effectLst/>
        </p:spPr>
      </p:cxnSp>
      <p:sp>
        <p:nvSpPr>
          <p:cNvPr id="134" name="AutoShape 31"/>
          <p:cNvSpPr>
            <a:spLocks noChangeArrowheads="1"/>
          </p:cNvSpPr>
          <p:nvPr/>
        </p:nvSpPr>
        <p:spPr bwMode="auto">
          <a:xfrm>
            <a:off x="6291634" y="3117403"/>
            <a:ext cx="1433609" cy="425633"/>
          </a:xfrm>
          <a:prstGeom prst="roundRect">
            <a:avLst>
              <a:gd name="adj" fmla="val 16667"/>
            </a:avLst>
          </a:prstGeom>
          <a:solidFill>
            <a:srgbClr val="006699">
              <a:lumMod val="20000"/>
              <a:lumOff val="80000"/>
            </a:srgbClr>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Lucida Sans Unicode" pitchFamily="34" charset="0"/>
            </a:endParaRPr>
          </a:p>
        </p:txBody>
      </p:sp>
      <p:sp>
        <p:nvSpPr>
          <p:cNvPr id="135" name="AutoShape 32"/>
          <p:cNvSpPr>
            <a:spLocks noChangeArrowheads="1"/>
          </p:cNvSpPr>
          <p:nvPr/>
        </p:nvSpPr>
        <p:spPr bwMode="auto">
          <a:xfrm>
            <a:off x="6291634" y="4478038"/>
            <a:ext cx="1433609" cy="763962"/>
          </a:xfrm>
          <a:prstGeom prst="roundRect">
            <a:avLst>
              <a:gd name="adj" fmla="val 16667"/>
            </a:avLst>
          </a:prstGeom>
          <a:solidFill>
            <a:srgbClr val="006699"/>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bIns="4572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Lucida Sans Unicode" pitchFamily="34" charset="0"/>
            </a:endParaRPr>
          </a:p>
        </p:txBody>
      </p:sp>
      <p:cxnSp>
        <p:nvCxnSpPr>
          <p:cNvPr id="136" name="AutoShape 34"/>
          <p:cNvCxnSpPr>
            <a:cxnSpLocks noChangeShapeType="1"/>
            <a:stCxn id="134" idx="2"/>
            <a:endCxn id="135" idx="0"/>
          </p:cNvCxnSpPr>
          <p:nvPr/>
        </p:nvCxnSpPr>
        <p:spPr bwMode="auto">
          <a:xfrm>
            <a:off x="7008439" y="3543036"/>
            <a:ext cx="0" cy="935002"/>
          </a:xfrm>
          <a:prstGeom prst="straightConnector1">
            <a:avLst/>
          </a:prstGeom>
          <a:noFill/>
          <a:ln w="28575">
            <a:solidFill>
              <a:sysClr val="windowText" lastClr="000000"/>
            </a:solidFill>
            <a:round/>
            <a:headEnd/>
            <a:tailEnd type="triangle" w="med" len="med"/>
          </a:ln>
          <a:effectLst/>
        </p:spPr>
      </p:cxnSp>
      <p:cxnSp>
        <p:nvCxnSpPr>
          <p:cNvPr id="137" name="AutoShape 36"/>
          <p:cNvCxnSpPr>
            <a:cxnSpLocks noChangeShapeType="1"/>
            <a:stCxn id="141" idx="2"/>
            <a:endCxn id="134" idx="0"/>
          </p:cNvCxnSpPr>
          <p:nvPr/>
        </p:nvCxnSpPr>
        <p:spPr bwMode="auto">
          <a:xfrm>
            <a:off x="7008439" y="2923028"/>
            <a:ext cx="0" cy="194375"/>
          </a:xfrm>
          <a:prstGeom prst="straightConnector1">
            <a:avLst/>
          </a:prstGeom>
          <a:noFill/>
          <a:ln w="28575">
            <a:solidFill>
              <a:sysClr val="windowText" lastClr="000000"/>
            </a:solidFill>
            <a:round/>
            <a:headEnd/>
            <a:tailEnd type="triangle" w="med" len="med"/>
          </a:ln>
          <a:effectLst/>
        </p:spPr>
      </p:cxnSp>
      <p:sp>
        <p:nvSpPr>
          <p:cNvPr id="140" name="AutoShape 8"/>
          <p:cNvSpPr>
            <a:spLocks noChangeArrowheads="1"/>
          </p:cNvSpPr>
          <p:nvPr/>
        </p:nvSpPr>
        <p:spPr bwMode="auto">
          <a:xfrm>
            <a:off x="764134" y="1688353"/>
            <a:ext cx="1433609" cy="406433"/>
          </a:xfrm>
          <a:prstGeom prst="roundRect">
            <a:avLst>
              <a:gd name="adj" fmla="val 16667"/>
            </a:avLst>
          </a:prstGeom>
          <a:solidFill>
            <a:srgbClr val="006699">
              <a:lumMod val="20000"/>
              <a:lumOff val="80000"/>
            </a:srgbClr>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Lucida Sans Unicode" pitchFamily="34" charset="0"/>
            </a:endParaRPr>
          </a:p>
        </p:txBody>
      </p:sp>
      <p:sp>
        <p:nvSpPr>
          <p:cNvPr id="141" name="AutoShape 49"/>
          <p:cNvSpPr>
            <a:spLocks noChangeArrowheads="1"/>
          </p:cNvSpPr>
          <p:nvPr/>
        </p:nvSpPr>
        <p:spPr bwMode="auto">
          <a:xfrm>
            <a:off x="6291634" y="2534275"/>
            <a:ext cx="1433609" cy="388753"/>
          </a:xfrm>
          <a:prstGeom prst="roundRect">
            <a:avLst>
              <a:gd name="adj" fmla="val 16667"/>
            </a:avLst>
          </a:prstGeom>
          <a:solidFill>
            <a:srgbClr val="006699">
              <a:lumMod val="20000"/>
              <a:lumOff val="80000"/>
            </a:srgbClr>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bIns="45720"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Lucida Sans Unicode" pitchFamily="34" charset="0"/>
            </a:endParaRPr>
          </a:p>
        </p:txBody>
      </p:sp>
      <p:sp>
        <p:nvSpPr>
          <p:cNvPr id="142" name="AutoShape 9"/>
          <p:cNvSpPr>
            <a:spLocks noChangeArrowheads="1"/>
          </p:cNvSpPr>
          <p:nvPr/>
        </p:nvSpPr>
        <p:spPr bwMode="auto">
          <a:xfrm>
            <a:off x="764134" y="2295219"/>
            <a:ext cx="1433609" cy="388753"/>
          </a:xfrm>
          <a:prstGeom prst="roundRect">
            <a:avLst>
              <a:gd name="adj" fmla="val 16667"/>
            </a:avLst>
          </a:prstGeom>
          <a:solidFill>
            <a:srgbClr val="006699">
              <a:lumMod val="20000"/>
              <a:lumOff val="80000"/>
            </a:srgbClr>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Lucida Sans Unicode" pitchFamily="34" charset="0"/>
            </a:endParaRPr>
          </a:p>
        </p:txBody>
      </p:sp>
      <p:sp>
        <p:nvSpPr>
          <p:cNvPr id="143" name="AutoShape 37"/>
          <p:cNvSpPr>
            <a:spLocks noChangeArrowheads="1"/>
          </p:cNvSpPr>
          <p:nvPr/>
        </p:nvSpPr>
        <p:spPr bwMode="auto">
          <a:xfrm>
            <a:off x="764134" y="4283660"/>
            <a:ext cx="1433609" cy="1069070"/>
          </a:xfrm>
          <a:prstGeom prst="roundRect">
            <a:avLst>
              <a:gd name="adj" fmla="val 16667"/>
            </a:avLst>
          </a:prstGeom>
          <a:solidFill>
            <a:srgbClr val="006699"/>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bIns="4572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Lucida Sans Unicode" pitchFamily="34" charset="0"/>
            </a:endParaRPr>
          </a:p>
        </p:txBody>
      </p:sp>
      <p:sp>
        <p:nvSpPr>
          <p:cNvPr id="144" name="Oval 2"/>
          <p:cNvSpPr>
            <a:spLocks noChangeArrowheads="1"/>
          </p:cNvSpPr>
          <p:nvPr/>
        </p:nvSpPr>
        <p:spPr bwMode="auto">
          <a:xfrm>
            <a:off x="1061839" y="5476389"/>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600" b="1">
                <a:solidFill>
                  <a:srgbClr val="000000"/>
                </a:solidFill>
                <a:latin typeface="+mn-lt"/>
                <a:ea typeface="Arial Unicode MS" pitchFamily="34" charset="-128"/>
                <a:cs typeface="Arial Unicode MS" pitchFamily="34" charset="-128"/>
              </a:rPr>
              <a:t>P</a:t>
            </a:r>
          </a:p>
        </p:txBody>
      </p:sp>
      <p:sp>
        <p:nvSpPr>
          <p:cNvPr id="145" name="Oval 8"/>
          <p:cNvSpPr>
            <a:spLocks noChangeArrowheads="1"/>
          </p:cNvSpPr>
          <p:nvPr/>
        </p:nvSpPr>
        <p:spPr bwMode="auto">
          <a:xfrm>
            <a:off x="2898475" y="5476389"/>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600" b="1">
                <a:solidFill>
                  <a:srgbClr val="000000"/>
                </a:solidFill>
                <a:latin typeface="+mn-lt"/>
                <a:ea typeface="Arial Unicode MS" pitchFamily="34" charset="-128"/>
                <a:cs typeface="Arial Unicode MS" pitchFamily="34" charset="-128"/>
              </a:rPr>
              <a:t>P</a:t>
            </a:r>
          </a:p>
        </p:txBody>
      </p:sp>
      <p:sp>
        <p:nvSpPr>
          <p:cNvPr id="146" name="Oval 11"/>
          <p:cNvSpPr>
            <a:spLocks noChangeArrowheads="1"/>
          </p:cNvSpPr>
          <p:nvPr/>
        </p:nvSpPr>
        <p:spPr bwMode="auto">
          <a:xfrm>
            <a:off x="6593779" y="5476389"/>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600" b="1">
                <a:solidFill>
                  <a:srgbClr val="000000"/>
                </a:solidFill>
                <a:latin typeface="+mn-lt"/>
                <a:ea typeface="Arial Unicode MS" pitchFamily="34" charset="-128"/>
                <a:cs typeface="Arial Unicode MS" pitchFamily="34" charset="-128"/>
              </a:rPr>
              <a:t>P</a:t>
            </a:r>
          </a:p>
        </p:txBody>
      </p:sp>
      <p:sp>
        <p:nvSpPr>
          <p:cNvPr id="147" name="Oval 12"/>
          <p:cNvSpPr>
            <a:spLocks noChangeArrowheads="1"/>
          </p:cNvSpPr>
          <p:nvPr/>
        </p:nvSpPr>
        <p:spPr bwMode="auto">
          <a:xfrm>
            <a:off x="4746127" y="5476389"/>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600" b="1">
                <a:solidFill>
                  <a:srgbClr val="000000"/>
                </a:solidFill>
                <a:latin typeface="+mn-lt"/>
                <a:ea typeface="Arial Unicode MS" pitchFamily="34" charset="-128"/>
                <a:cs typeface="Arial Unicode MS" pitchFamily="34" charset="-128"/>
              </a:rPr>
              <a:t>P</a:t>
            </a:r>
          </a:p>
        </p:txBody>
      </p:sp>
      <p:cxnSp>
        <p:nvCxnSpPr>
          <p:cNvPr id="149" name="AutoShape 48"/>
          <p:cNvCxnSpPr>
            <a:cxnSpLocks noChangeShapeType="1"/>
            <a:stCxn id="127" idx="2"/>
            <a:endCxn id="143" idx="0"/>
          </p:cNvCxnSpPr>
          <p:nvPr/>
        </p:nvCxnSpPr>
        <p:spPr bwMode="auto">
          <a:xfrm>
            <a:off x="1480939" y="3361765"/>
            <a:ext cx="0" cy="921895"/>
          </a:xfrm>
          <a:prstGeom prst="straightConnector1">
            <a:avLst/>
          </a:prstGeom>
          <a:noFill/>
          <a:ln w="28575">
            <a:solidFill>
              <a:sysClr val="windowText" lastClr="000000"/>
            </a:solidFill>
            <a:round/>
            <a:headEnd/>
            <a:tailEnd type="triangle" w="med" len="med"/>
          </a:ln>
          <a:effectLst/>
        </p:spPr>
      </p:cxnSp>
      <p:sp>
        <p:nvSpPr>
          <p:cNvPr id="150" name="Rectangle 5"/>
          <p:cNvSpPr>
            <a:spLocks noChangeArrowheads="1"/>
          </p:cNvSpPr>
          <p:nvPr/>
        </p:nvSpPr>
        <p:spPr bwMode="auto">
          <a:xfrm>
            <a:off x="973208" y="4354070"/>
            <a:ext cx="9906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Lucida Sans Unicode"/>
                <a:cs typeface="Lucida Sans Unicode" pitchFamily="34" charset="0"/>
              </a:rPr>
              <a:t>spawned</a:t>
            </a:r>
          </a:p>
        </p:txBody>
      </p:sp>
      <p:sp>
        <p:nvSpPr>
          <p:cNvPr id="151" name="Rectangle 6"/>
          <p:cNvSpPr>
            <a:spLocks noChangeArrowheads="1"/>
          </p:cNvSpPr>
          <p:nvPr/>
        </p:nvSpPr>
        <p:spPr bwMode="auto">
          <a:xfrm>
            <a:off x="973208" y="4658870"/>
            <a:ext cx="9906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152" name="Rectangle 7"/>
          <p:cNvSpPr>
            <a:spLocks noChangeArrowheads="1"/>
          </p:cNvSpPr>
          <p:nvPr/>
        </p:nvSpPr>
        <p:spPr bwMode="auto">
          <a:xfrm>
            <a:off x="973208" y="4963670"/>
            <a:ext cx="9906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156" name="Rectangle 18"/>
          <p:cNvSpPr>
            <a:spLocks noChangeArrowheads="1"/>
          </p:cNvSpPr>
          <p:nvPr/>
        </p:nvSpPr>
        <p:spPr bwMode="auto">
          <a:xfrm>
            <a:off x="4669927" y="4407934"/>
            <a:ext cx="9906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Lucida Sans Unicode"/>
                <a:cs typeface="Lucida Sans Unicode" pitchFamily="34" charset="0"/>
              </a:rPr>
              <a:t>spawned</a:t>
            </a:r>
          </a:p>
        </p:txBody>
      </p:sp>
      <p:sp>
        <p:nvSpPr>
          <p:cNvPr id="157" name="Rectangle 19"/>
          <p:cNvSpPr>
            <a:spLocks noChangeArrowheads="1"/>
          </p:cNvSpPr>
          <p:nvPr/>
        </p:nvSpPr>
        <p:spPr bwMode="auto">
          <a:xfrm>
            <a:off x="4669927" y="4712734"/>
            <a:ext cx="9906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158" name="Rectangle 21"/>
          <p:cNvSpPr>
            <a:spLocks noChangeArrowheads="1"/>
          </p:cNvSpPr>
          <p:nvPr/>
        </p:nvSpPr>
        <p:spPr bwMode="auto">
          <a:xfrm>
            <a:off x="6511003" y="4561989"/>
            <a:ext cx="9906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Lucida Sans Unicode"/>
                <a:cs typeface="Lucida Sans Unicode" pitchFamily="34" charset="0"/>
              </a:rPr>
              <a:t>spawned</a:t>
            </a:r>
          </a:p>
        </p:txBody>
      </p:sp>
      <p:sp>
        <p:nvSpPr>
          <p:cNvPr id="159" name="Rectangle 22"/>
          <p:cNvSpPr>
            <a:spLocks noChangeArrowheads="1"/>
          </p:cNvSpPr>
          <p:nvPr/>
        </p:nvSpPr>
        <p:spPr bwMode="auto">
          <a:xfrm>
            <a:off x="6511003" y="4866789"/>
            <a:ext cx="9906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sp>
        <p:nvSpPr>
          <p:cNvPr id="41" name="AutoShape 46"/>
          <p:cNvSpPr>
            <a:spLocks noChangeArrowheads="1"/>
          </p:cNvSpPr>
          <p:nvPr/>
        </p:nvSpPr>
        <p:spPr bwMode="auto">
          <a:xfrm>
            <a:off x="2600770" y="3557668"/>
            <a:ext cx="1433609" cy="440879"/>
          </a:xfrm>
          <a:prstGeom prst="roundRect">
            <a:avLst>
              <a:gd name="adj" fmla="val 16667"/>
            </a:avLst>
          </a:prstGeom>
          <a:solidFill>
            <a:srgbClr val="B8E7FF"/>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bIns="4572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Lucida Sans Unicode" pitchFamily="34" charset="0"/>
            </a:endParaRPr>
          </a:p>
        </p:txBody>
      </p:sp>
      <p:sp>
        <p:nvSpPr>
          <p:cNvPr id="42" name="Rectangle 13"/>
          <p:cNvSpPr>
            <a:spLocks noChangeArrowheads="1"/>
          </p:cNvSpPr>
          <p:nvPr/>
        </p:nvSpPr>
        <p:spPr bwMode="auto">
          <a:xfrm>
            <a:off x="2828406" y="3619042"/>
            <a:ext cx="990600" cy="304800"/>
          </a:xfrm>
          <a:prstGeom prst="rect">
            <a:avLst/>
          </a:prstGeom>
          <a:solidFill>
            <a:schemeClr val="bg1">
              <a:lumMod val="6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Lucida Sans Unicode"/>
                <a:cs typeface="Lucida Sans Unicode" pitchFamily="34" charset="0"/>
              </a:rPr>
              <a:t>spawned</a:t>
            </a:r>
          </a:p>
        </p:txBody>
      </p:sp>
      <p:sp>
        <p:nvSpPr>
          <p:cNvPr id="43" name="Rectangle 17"/>
          <p:cNvSpPr>
            <a:spLocks noChangeArrowheads="1"/>
          </p:cNvSpPr>
          <p:nvPr/>
        </p:nvSpPr>
        <p:spPr bwMode="auto">
          <a:xfrm>
            <a:off x="2828406" y="4246781"/>
            <a:ext cx="990600" cy="304800"/>
          </a:xfrm>
          <a:prstGeom prst="rect">
            <a:avLst/>
          </a:prstGeom>
          <a:solidFill>
            <a:schemeClr val="bg1">
              <a:lumMod val="85000"/>
            </a:schemeClr>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mn-lt"/>
                <a:cs typeface="Lucida Sans Unicode" pitchFamily="34" charset="0"/>
              </a:rPr>
              <a:t>called</a:t>
            </a:r>
          </a:p>
        </p:txBody>
      </p:sp>
      <p:cxnSp>
        <p:nvCxnSpPr>
          <p:cNvPr id="39" name="AutoShape 25"/>
          <p:cNvCxnSpPr>
            <a:cxnSpLocks noChangeShapeType="1"/>
            <a:stCxn id="167" idx="3"/>
            <a:endCxn id="41" idx="0"/>
          </p:cNvCxnSpPr>
          <p:nvPr/>
        </p:nvCxnSpPr>
        <p:spPr bwMode="auto">
          <a:xfrm flipH="1">
            <a:off x="3317575" y="3311780"/>
            <a:ext cx="2564457" cy="245888"/>
          </a:xfrm>
          <a:prstGeom prst="straightConnector1">
            <a:avLst/>
          </a:prstGeom>
          <a:noFill/>
          <a:ln w="28575">
            <a:solidFill>
              <a:sysClr val="windowText" lastClr="000000"/>
            </a:solidFill>
            <a:round/>
            <a:headEnd/>
            <a:tailEnd type="triangle" w="med" len="med"/>
          </a:ln>
          <a:effectLst/>
        </p:spPr>
      </p:cxnSp>
      <p:sp>
        <p:nvSpPr>
          <p:cNvPr id="167" name="AutoShape 14"/>
          <p:cNvSpPr>
            <a:spLocks noChangeArrowheads="1"/>
          </p:cNvSpPr>
          <p:nvPr/>
        </p:nvSpPr>
        <p:spPr bwMode="auto">
          <a:xfrm>
            <a:off x="4448423" y="3117403"/>
            <a:ext cx="1433609" cy="388753"/>
          </a:xfrm>
          <a:prstGeom prst="roundRect">
            <a:avLst>
              <a:gd name="adj" fmla="val 16667"/>
            </a:avLst>
          </a:prstGeom>
          <a:solidFill>
            <a:srgbClr val="006699">
              <a:lumMod val="20000"/>
              <a:lumOff val="80000"/>
            </a:srgbClr>
          </a:solidFill>
          <a:ln w="6350" algn="ctr">
            <a:solidFill>
              <a:sysClr val="windowText" lastClr="000000"/>
            </a:solidFill>
            <a:round/>
            <a:headEnd/>
            <a:tailEnd/>
          </a:ln>
          <a:effectLst>
            <a:outerShdw blurRad="50800" dist="38100" dir="2700000" algn="tl" rotWithShape="0">
              <a:prstClr val="black">
                <a:alpha val="40000"/>
              </a:prst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99"/>
              </a:solidFill>
              <a:effectLst/>
              <a:uLnTx/>
              <a:uFillTx/>
              <a:latin typeface="Lucida Sans Unicode" pitchFamily="34" charset="0"/>
            </a:endParaRPr>
          </a:p>
        </p:txBody>
      </p:sp>
      <p:cxnSp>
        <p:nvCxnSpPr>
          <p:cNvPr id="44" name="AutoShape 25"/>
          <p:cNvCxnSpPr>
            <a:cxnSpLocks noChangeShapeType="1"/>
            <a:stCxn id="41" idx="2"/>
            <a:endCxn id="49" idx="0"/>
          </p:cNvCxnSpPr>
          <p:nvPr/>
        </p:nvCxnSpPr>
        <p:spPr bwMode="auto">
          <a:xfrm>
            <a:off x="3317575" y="3998547"/>
            <a:ext cx="0" cy="150024"/>
          </a:xfrm>
          <a:prstGeom prst="straightConnector1">
            <a:avLst/>
          </a:prstGeom>
          <a:noFill/>
          <a:ln w="28575">
            <a:solidFill>
              <a:sysClr val="windowText" lastClr="000000"/>
            </a:solidFill>
            <a:round/>
            <a:headEnd/>
            <a:tailEnd type="triangle" w="med" len="med"/>
          </a:ln>
          <a:effectLst/>
        </p:spPr>
      </p:cxnSp>
      <p:sp>
        <p:nvSpPr>
          <p:cNvPr id="51" name="Rounded Rectangle 50"/>
          <p:cNvSpPr/>
          <p:nvPr/>
        </p:nvSpPr>
        <p:spPr>
          <a:xfrm>
            <a:off x="3209864" y="1191769"/>
            <a:ext cx="5620371" cy="1736967"/>
          </a:xfrm>
          <a:prstGeom prst="roundRect">
            <a:avLst/>
          </a:prstGeom>
          <a:solidFill>
            <a:srgbClr val="FFFFEC"/>
          </a:solidFill>
          <a:ln w="9525" cap="flat" cmpd="sng" algn="ctr">
            <a:solidFill>
              <a:srgbClr val="999999">
                <a:shade val="50000"/>
              </a:srgbClr>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Helvetica"/>
                <a:ea typeface="+mn-ea"/>
                <a:cs typeface="Helvetica"/>
              </a:rPr>
              <a:t>The flags field in the </a:t>
            </a:r>
            <a:r>
              <a:rPr kumimoji="0" lang="en-US" sz="2400" b="0" i="0" u="none" strike="noStrike" kern="0" cap="none" spc="0" normalizeH="0" baseline="0" noProof="0" dirty="0" err="1">
                <a:ln>
                  <a:noFill/>
                </a:ln>
                <a:solidFill>
                  <a:sysClr val="windowText" lastClr="000000"/>
                </a:solidFill>
                <a:effectLst/>
                <a:uLnTx/>
                <a:uFillTx/>
                <a:latin typeface="Helvetica"/>
                <a:ea typeface="+mn-ea"/>
                <a:cs typeface="Helvetica"/>
              </a:rPr>
              <a:t>Cilk</a:t>
            </a:r>
            <a:r>
              <a:rPr kumimoji="0" lang="en-US" sz="2400" b="0" i="0" u="none" strike="noStrike" kern="0" cap="none" spc="0" normalizeH="0" baseline="0" noProof="0" dirty="0">
                <a:ln>
                  <a:noFill/>
                </a:ln>
                <a:solidFill>
                  <a:sysClr val="windowText" lastClr="000000"/>
                </a:solidFill>
                <a:effectLst/>
                <a:uLnTx/>
                <a:uFillTx/>
                <a:latin typeface="Helvetica"/>
                <a:ea typeface="+mn-ea"/>
                <a:cs typeface="Helvetica"/>
              </a:rPr>
              <a:t> stack frame maintains the frame’s status,</a:t>
            </a:r>
            <a:r>
              <a:rPr kumimoji="0" lang="en-US" sz="2400" b="0" i="0" u="none" strike="noStrike" kern="0" cap="none" spc="0" normalizeH="0" noProof="0" dirty="0">
                <a:ln>
                  <a:noFill/>
                </a:ln>
                <a:solidFill>
                  <a:sysClr val="windowText" lastClr="000000"/>
                </a:solidFill>
                <a:effectLst/>
                <a:uLnTx/>
                <a:uFillTx/>
                <a:latin typeface="Helvetica"/>
                <a:ea typeface="+mn-ea"/>
                <a:cs typeface="Helvetica"/>
              </a:rPr>
              <a:t> which is set when stolen.  Only stolen spawning frames need nontrivial</a:t>
            </a:r>
            <a:r>
              <a:rPr lang="en-US" sz="2400" kern="0" dirty="0">
                <a:solidFill>
                  <a:sysClr val="windowText" lastClr="000000"/>
                </a:solidFill>
                <a:latin typeface="Helvetica"/>
                <a:cs typeface="Helvetica"/>
              </a:rPr>
              <a:t> </a:t>
            </a:r>
            <a:r>
              <a:rPr kumimoji="0" lang="en-US" sz="2400" b="0" i="0" u="none" strike="noStrike" kern="0" cap="none" spc="0" normalizeH="0" noProof="0" dirty="0">
                <a:ln>
                  <a:noFill/>
                </a:ln>
                <a:solidFill>
                  <a:sysClr val="windowText" lastClr="000000"/>
                </a:solidFill>
                <a:effectLst/>
                <a:uLnTx/>
                <a:uFillTx/>
                <a:latin typeface="Helvetica"/>
                <a:ea typeface="+mn-ea"/>
                <a:cs typeface="Helvetica"/>
              </a:rPr>
              <a:t>sync.</a:t>
            </a:r>
            <a:endParaRPr kumimoji="0" lang="en-US" sz="2400" b="0" i="0" u="none" strike="noStrike" kern="0" cap="none" spc="0" normalizeH="0" baseline="0" noProof="0" dirty="0">
              <a:ln>
                <a:noFill/>
              </a:ln>
              <a:solidFill>
                <a:sysClr val="windowText" lastClr="000000"/>
              </a:solidFill>
              <a:effectLst/>
              <a:uLnTx/>
              <a:uFillTx/>
              <a:latin typeface="Helvetica"/>
              <a:ea typeface="+mn-ea"/>
              <a:cs typeface="Helvetica"/>
            </a:endParaRPr>
          </a:p>
        </p:txBody>
      </p:sp>
    </p:spTree>
    <p:extLst>
      <p:ext uri="{BB962C8B-B14F-4D97-AF65-F5344CB8AC3E}">
        <p14:creationId xmlns:p14="http://schemas.microsoft.com/office/powerpoint/2010/main" val="343381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lded Corner 31"/>
          <p:cNvSpPr/>
          <p:nvPr/>
        </p:nvSpPr>
        <p:spPr>
          <a:xfrm>
            <a:off x="4618383" y="3128665"/>
            <a:ext cx="4114800" cy="1371600"/>
          </a:xfrm>
          <a:prstGeom prst="foldedCorner">
            <a:avLst>
              <a:gd name="adj" fmla="val 27509"/>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dirty="0">
                <a:solidFill>
                  <a:srgbClr val="689304"/>
                </a:solidFill>
                <a:latin typeface="Consolas" charset="0"/>
                <a:ea typeface="Consolas" charset="0"/>
                <a:cs typeface="Consolas" charset="0"/>
              </a:rPr>
              <a:t>BUFFER </a:t>
            </a:r>
            <a:r>
              <a:rPr lang="en-US" sz="2000" dirty="0" err="1">
                <a:solidFill>
                  <a:srgbClr val="B88606"/>
                </a:solidFill>
                <a:latin typeface="Consolas" charset="0"/>
                <a:ea typeface="Consolas" charset="0"/>
                <a:cs typeface="Consolas" charset="0"/>
              </a:rPr>
              <a:t>ctx</a:t>
            </a:r>
            <a:r>
              <a:rPr lang="en-US" sz="2000" dirty="0">
                <a:solidFill>
                  <a:srgbClr val="632618"/>
                </a:solidFill>
                <a:latin typeface="Consolas" charset="0"/>
                <a:ea typeface="Consolas" charset="0"/>
                <a:cs typeface="Consolas" charset="0"/>
              </a:rPr>
              <a:t>;</a:t>
            </a:r>
          </a:p>
          <a:p>
            <a:r>
              <a:rPr lang="en-US" sz="2000" dirty="0">
                <a:solidFill>
                  <a:srgbClr val="632618"/>
                </a:solidFill>
                <a:latin typeface="Consolas" charset="0"/>
                <a:ea typeface="Consolas" charset="0"/>
                <a:cs typeface="Consolas" charset="0"/>
              </a:rPr>
              <a:t>…</a:t>
            </a:r>
            <a:endParaRPr lang="en-US" sz="2000" dirty="0">
              <a:solidFill>
                <a:srgbClr val="9900F8"/>
              </a:solidFill>
              <a:latin typeface="Consolas" charset="0"/>
              <a:ea typeface="Consolas" charset="0"/>
              <a:cs typeface="Consolas" charset="0"/>
            </a:endParaRPr>
          </a:p>
          <a:p>
            <a:r>
              <a:rPr lang="en-US" sz="2000" dirty="0">
                <a:solidFill>
                  <a:srgbClr val="9900F8"/>
                </a:solidFill>
                <a:latin typeface="Consolas" charset="0"/>
                <a:ea typeface="Consolas" charset="0"/>
                <a:cs typeface="Consolas" charset="0"/>
              </a:rPr>
              <a:t>if</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r>
              <a:rPr lang="en-US" sz="2000" dirty="0">
                <a:solidFill>
                  <a:srgbClr val="404040"/>
                </a:solidFill>
                <a:latin typeface="Consolas" charset="0"/>
                <a:ea typeface="Consolas" charset="0"/>
                <a:cs typeface="Consolas" charset="0"/>
              </a:rPr>
              <a:t>!</a:t>
            </a:r>
            <a:r>
              <a:rPr lang="en-US" sz="2000" dirty="0" err="1">
                <a:solidFill>
                  <a:srgbClr val="632618"/>
                </a:solidFill>
                <a:latin typeface="Consolas" charset="0"/>
                <a:ea typeface="Consolas" charset="0"/>
                <a:cs typeface="Consolas" charset="0"/>
              </a:rPr>
              <a:t>setjmp</a:t>
            </a:r>
            <a:r>
              <a:rPr lang="en-US" sz="2000" dirty="0">
                <a:solidFill>
                  <a:srgbClr val="632618"/>
                </a:solidFill>
                <a:latin typeface="Consolas" charset="0"/>
                <a:ea typeface="Consolas" charset="0"/>
                <a:cs typeface="Consolas" charset="0"/>
              </a:rPr>
              <a:t>(</a:t>
            </a:r>
            <a:r>
              <a:rPr lang="mr-IN" sz="2000" dirty="0">
                <a:solidFill>
                  <a:srgbClr val="404040"/>
                </a:solidFill>
                <a:latin typeface="Consolas" charset="0"/>
                <a:ea typeface="Consolas" charset="0"/>
                <a:cs typeface="Consolas" charset="0"/>
              </a:rPr>
              <a:t>&amp;</a:t>
            </a:r>
            <a:r>
              <a:rPr lang="en-US" sz="2000" dirty="0" err="1">
                <a:solidFill>
                  <a:srgbClr val="632618"/>
                </a:solidFill>
                <a:latin typeface="Consolas" charset="0"/>
                <a:ea typeface="Consolas" charset="0"/>
                <a:cs typeface="Consolas" charset="0"/>
              </a:rPr>
              <a:t>ctx</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632618"/>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__</a:t>
            </a:r>
            <a:r>
              <a:rPr lang="mr-IN" sz="2000" dirty="0" err="1">
                <a:solidFill>
                  <a:srgbClr val="632618"/>
                </a:solidFill>
                <a:latin typeface="Consolas" charset="0"/>
                <a:ea typeface="Consolas" charset="0"/>
                <a:cs typeface="Consolas" charset="0"/>
              </a:rPr>
              <a:t>cilkrts_sync</a:t>
            </a:r>
            <a:r>
              <a:rPr lang="mr-IN" sz="2000" dirty="0">
                <a:solidFill>
                  <a:srgbClr val="632618"/>
                </a:solidFill>
                <a:latin typeface="Consolas" charset="0"/>
                <a:ea typeface="Consolas" charset="0"/>
                <a:cs typeface="Consolas" charset="0"/>
              </a:rPr>
              <a:t>(</a:t>
            </a:r>
            <a:r>
              <a:rPr lang="mr-IN" sz="2000" dirty="0">
                <a:solidFill>
                  <a:srgbClr val="404040"/>
                </a:solidFill>
                <a:latin typeface="Consolas" charset="0"/>
                <a:ea typeface="Consolas" charset="0"/>
                <a:cs typeface="Consolas" charset="0"/>
              </a:rPr>
              <a:t>&amp;</a:t>
            </a:r>
            <a:r>
              <a:rPr lang="en-US" sz="2000" dirty="0" err="1">
                <a:solidFill>
                  <a:srgbClr val="632618"/>
                </a:solidFill>
                <a:latin typeface="Consolas" charset="0"/>
                <a:ea typeface="Consolas" charset="0"/>
                <a:cs typeface="Consolas" charset="0"/>
              </a:rPr>
              <a:t>ctx</a:t>
            </a:r>
            <a:r>
              <a:rPr lang="mr-IN" sz="2000" dirty="0">
                <a:solidFill>
                  <a:srgbClr val="632618"/>
                </a:solidFill>
                <a:latin typeface="Consolas" charset="0"/>
                <a:ea typeface="Consolas" charset="0"/>
                <a:cs typeface="Consolas" charset="0"/>
              </a:rPr>
              <a:t>)</a:t>
            </a:r>
            <a:r>
              <a:rPr lang="en-US" sz="2000" dirty="0">
                <a:solidFill>
                  <a:srgbClr val="632618"/>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sz="3800" dirty="0"/>
              <a:t>Compiled Code for Sync</a:t>
            </a:r>
          </a:p>
        </p:txBody>
      </p:sp>
      <p:sp>
        <p:nvSpPr>
          <p:cNvPr id="24" name="TextBox 23"/>
          <p:cNvSpPr txBox="1"/>
          <p:nvPr/>
        </p:nvSpPr>
        <p:spPr>
          <a:xfrm>
            <a:off x="4618383" y="2667000"/>
            <a:ext cx="2303836" cy="461665"/>
          </a:xfrm>
          <a:prstGeom prst="rect">
            <a:avLst/>
          </a:prstGeom>
          <a:noFill/>
        </p:spPr>
        <p:txBody>
          <a:bodyPr wrap="none" rtlCol="0">
            <a:spAutoFit/>
          </a:bodyPr>
          <a:lstStyle/>
          <a:p>
            <a:pPr algn="r"/>
            <a:r>
              <a:rPr lang="en-US" sz="2400" b="1" dirty="0">
                <a:solidFill>
                  <a:schemeClr val="accent5">
                    <a:lumMod val="75000"/>
                  </a:schemeClr>
                </a:solidFill>
                <a:latin typeface="Helvetica" pitchFamily="2" charset="0"/>
              </a:rPr>
              <a:t>C pseudocode</a:t>
            </a:r>
          </a:p>
        </p:txBody>
      </p:sp>
      <p:sp>
        <p:nvSpPr>
          <p:cNvPr id="33" name="Folded Corner 32"/>
          <p:cNvSpPr/>
          <p:nvPr/>
        </p:nvSpPr>
        <p:spPr>
          <a:xfrm>
            <a:off x="579783" y="3128665"/>
            <a:ext cx="3555124" cy="457200"/>
          </a:xfrm>
          <a:prstGeom prst="foldedCorner">
            <a:avLst>
              <a:gd name="adj" fmla="val 36957"/>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dirty="0" err="1">
                <a:solidFill>
                  <a:srgbClr val="FB0207"/>
                </a:solidFill>
                <a:latin typeface="Consolas" charset="0"/>
                <a:ea typeface="Consolas" charset="0"/>
                <a:cs typeface="Consolas" charset="0"/>
              </a:rPr>
              <a:t>cilk_sync</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p:txBody>
      </p:sp>
      <p:sp>
        <p:nvSpPr>
          <p:cNvPr id="44" name="TextBox 43"/>
          <p:cNvSpPr txBox="1"/>
          <p:nvPr/>
        </p:nvSpPr>
        <p:spPr>
          <a:xfrm>
            <a:off x="579782" y="2667000"/>
            <a:ext cx="1552028" cy="461665"/>
          </a:xfrm>
          <a:prstGeom prst="rect">
            <a:avLst/>
          </a:prstGeom>
          <a:noFill/>
        </p:spPr>
        <p:txBody>
          <a:bodyPr wrap="none" rtlCol="0">
            <a:spAutoFit/>
          </a:bodyPr>
          <a:lstStyle/>
          <a:p>
            <a:r>
              <a:rPr lang="en-US" sz="2400" b="1" dirty="0" err="1">
                <a:solidFill>
                  <a:schemeClr val="accent5">
                    <a:lumMod val="75000"/>
                  </a:schemeClr>
                </a:solidFill>
                <a:latin typeface="Helvetica" pitchFamily="2" charset="0"/>
              </a:rPr>
              <a:t>Cilk</a:t>
            </a:r>
            <a:r>
              <a:rPr lang="en-US" sz="2400" b="1" dirty="0">
                <a:solidFill>
                  <a:schemeClr val="accent5">
                    <a:lumMod val="75000"/>
                  </a:schemeClr>
                </a:solidFill>
                <a:latin typeface="Helvetica" pitchFamily="2" charset="0"/>
              </a:rPr>
              <a:t> code</a:t>
            </a:r>
          </a:p>
        </p:txBody>
      </p:sp>
      <p:sp>
        <p:nvSpPr>
          <p:cNvPr id="48" name="TextBox 47"/>
          <p:cNvSpPr txBox="1"/>
          <p:nvPr/>
        </p:nvSpPr>
        <p:spPr>
          <a:xfrm>
            <a:off x="381000" y="977205"/>
            <a:ext cx="8382000" cy="1384995"/>
          </a:xfrm>
          <a:prstGeom prst="rect">
            <a:avLst/>
          </a:prstGeom>
          <a:noFill/>
        </p:spPr>
        <p:txBody>
          <a:bodyPr wrap="square" rtlCol="0">
            <a:spAutoFit/>
          </a:bodyPr>
          <a:lstStyle/>
          <a:p>
            <a:pPr>
              <a:buClr>
                <a:srgbClr val="669900"/>
              </a:buClr>
            </a:pPr>
            <a:r>
              <a:rPr lang="en-US" sz="2800" dirty="0">
                <a:latin typeface="+mn-lt"/>
              </a:rPr>
              <a:t>Like </a:t>
            </a:r>
            <a:r>
              <a:rPr lang="en-US" sz="2800" dirty="0" err="1">
                <a:solidFill>
                  <a:srgbClr val="77351E"/>
                </a:solidFill>
                <a:latin typeface="Consolas" panose="020B0609020204030204" pitchFamily="49" charset="0"/>
                <a:cs typeface="Consolas" panose="020B0609020204030204" pitchFamily="49" charset="0"/>
              </a:rPr>
              <a:t>cilk_spawn</a:t>
            </a:r>
            <a:r>
              <a:rPr lang="en-US" sz="2800" dirty="0">
                <a:latin typeface="+mn-lt"/>
              </a:rPr>
              <a:t>, a </a:t>
            </a:r>
            <a:r>
              <a:rPr lang="en-US" sz="2800" dirty="0" err="1">
                <a:solidFill>
                  <a:srgbClr val="77351E"/>
                </a:solidFill>
                <a:latin typeface="Consolas" charset="0"/>
                <a:ea typeface="Consolas" charset="0"/>
                <a:cs typeface="Consolas" charset="0"/>
              </a:rPr>
              <a:t>cilk_sync</a:t>
            </a:r>
            <a:r>
              <a:rPr lang="en-US" sz="2800" dirty="0">
                <a:latin typeface="+mn-lt"/>
              </a:rPr>
              <a:t> is compiled using </a:t>
            </a:r>
            <a:r>
              <a:rPr lang="en-US" sz="2800" dirty="0" err="1">
                <a:solidFill>
                  <a:srgbClr val="77351E"/>
                </a:solidFill>
                <a:latin typeface="Consolas" panose="020B0609020204030204" pitchFamily="49" charset="0"/>
                <a:cs typeface="Consolas" panose="020B0609020204030204" pitchFamily="49" charset="0"/>
              </a:rPr>
              <a:t>setjmp</a:t>
            </a:r>
            <a:r>
              <a:rPr lang="en-US" sz="2800" dirty="0">
                <a:latin typeface="+mn-lt"/>
              </a:rPr>
              <a:t>, in order to save the processor’s state when the frame is suspended.</a:t>
            </a:r>
          </a:p>
        </p:txBody>
      </p:sp>
      <p:sp>
        <p:nvSpPr>
          <p:cNvPr id="11" name="AutoShape 7">
            <a:extLst>
              <a:ext uri="{FF2B5EF4-FFF2-40B4-BE49-F238E27FC236}">
                <a16:creationId xmlns:a16="http://schemas.microsoft.com/office/drawing/2014/main" id="{30B6AE88-E96C-994E-A6CA-D1D4F478E050}"/>
              </a:ext>
            </a:extLst>
          </p:cNvPr>
          <p:cNvSpPr>
            <a:spLocks noChangeArrowheads="1"/>
          </p:cNvSpPr>
          <p:nvPr/>
        </p:nvSpPr>
        <p:spPr bwMode="auto">
          <a:xfrm>
            <a:off x="1010707" y="3814465"/>
            <a:ext cx="3124200" cy="921814"/>
          </a:xfrm>
          <a:prstGeom prst="wedgeRoundRectCallout">
            <a:avLst>
              <a:gd name="adj1" fmla="val 65011"/>
              <a:gd name="adj2" fmla="val -101519"/>
              <a:gd name="adj3" fmla="val 16667"/>
            </a:avLst>
          </a:prstGeom>
          <a:solidFill>
            <a:schemeClr val="accent3">
              <a:lumMod val="75000"/>
            </a:schemeClr>
          </a:solidFill>
          <a:ln w="57150" cmpd="sng">
            <a:solidFill>
              <a:srgbClr val="669900"/>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Same buffer as used for spawns.</a:t>
            </a:r>
          </a:p>
        </p:txBody>
      </p:sp>
      <p:sp>
        <p:nvSpPr>
          <p:cNvPr id="12" name="AutoShape 7">
            <a:extLst>
              <a:ext uri="{FF2B5EF4-FFF2-40B4-BE49-F238E27FC236}">
                <a16:creationId xmlns:a16="http://schemas.microsoft.com/office/drawing/2014/main" id="{CA3C236E-FE58-5C4C-8103-34B844339277}"/>
              </a:ext>
            </a:extLst>
          </p:cNvPr>
          <p:cNvSpPr>
            <a:spLocks noChangeArrowheads="1"/>
          </p:cNvSpPr>
          <p:nvPr/>
        </p:nvSpPr>
        <p:spPr bwMode="auto">
          <a:xfrm>
            <a:off x="1676399" y="4988434"/>
            <a:ext cx="3657601" cy="921814"/>
          </a:xfrm>
          <a:prstGeom prst="wedgeRoundRectCallout">
            <a:avLst>
              <a:gd name="adj1" fmla="val 62837"/>
              <a:gd name="adj2" fmla="val -111582"/>
              <a:gd name="adj3" fmla="val 16667"/>
            </a:avLst>
          </a:prstGeom>
          <a:solidFill>
            <a:schemeClr val="accent3">
              <a:lumMod val="75000"/>
            </a:schemeClr>
          </a:solidFill>
          <a:ln w="57150" cmpd="sng">
            <a:solidFill>
              <a:srgbClr val="669900"/>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400" dirty="0">
                <a:solidFill>
                  <a:prstClr val="black"/>
                </a:solidFill>
                <a:latin typeface="Lucida Sans Unicode"/>
                <a:cs typeface="+mn-cs"/>
              </a:rPr>
              <a:t>Call into the runtime to suspend the frame.</a:t>
            </a:r>
          </a:p>
        </p:txBody>
      </p:sp>
      <p:sp>
        <p:nvSpPr>
          <p:cNvPr id="3" name="Slide Number Placeholder 2">
            <a:extLst>
              <a:ext uri="{FF2B5EF4-FFF2-40B4-BE49-F238E27FC236}">
                <a16:creationId xmlns:a16="http://schemas.microsoft.com/office/drawing/2014/main" id="{410DE926-37B2-F645-BB30-CD76C41E0112}"/>
              </a:ext>
            </a:extLst>
          </p:cNvPr>
          <p:cNvSpPr>
            <a:spLocks noGrp="1"/>
          </p:cNvSpPr>
          <p:nvPr>
            <p:ph type="sldNum" sz="quarter" idx="12"/>
          </p:nvPr>
        </p:nvSpPr>
        <p:spPr/>
        <p:txBody>
          <a:bodyPr/>
          <a:lstStyle/>
          <a:p>
            <a:fld id="{B8C56D54-80CA-1040-8800-40C19FBCAC37}" type="slidenum">
              <a:rPr lang="en-US" smtClean="0"/>
              <a:t>145</a:t>
            </a:fld>
            <a:endParaRPr lang="en-US"/>
          </a:p>
        </p:txBody>
      </p:sp>
    </p:spTree>
    <p:extLst>
      <p:ext uri="{BB962C8B-B14F-4D97-AF65-F5344CB8AC3E}">
        <p14:creationId xmlns:p14="http://schemas.microsoft.com/office/powerpoint/2010/main" val="416979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0EC5-4A3F-7749-A566-FDDE9DA6CAAF}"/>
              </a:ext>
            </a:extLst>
          </p:cNvPr>
          <p:cNvSpPr>
            <a:spLocks noGrp="1"/>
          </p:cNvSpPr>
          <p:nvPr>
            <p:ph type="title"/>
          </p:nvPr>
        </p:nvSpPr>
        <p:spPr/>
        <p:txBody>
          <a:bodyPr/>
          <a:lstStyle/>
          <a:p>
            <a:r>
              <a:rPr lang="en-US" dirty="0"/>
              <a:t>Full Compiler ABI</a:t>
            </a:r>
          </a:p>
        </p:txBody>
      </p:sp>
      <p:sp>
        <p:nvSpPr>
          <p:cNvPr id="3" name="Slide Number Placeholder 2">
            <a:extLst>
              <a:ext uri="{FF2B5EF4-FFF2-40B4-BE49-F238E27FC236}">
                <a16:creationId xmlns:a16="http://schemas.microsoft.com/office/drawing/2014/main" id="{093786AE-5091-ED4D-9ABD-6CC6F1FB96C5}"/>
              </a:ext>
            </a:extLst>
          </p:cNvPr>
          <p:cNvSpPr>
            <a:spLocks noGrp="1"/>
          </p:cNvSpPr>
          <p:nvPr>
            <p:ph type="sldNum" sz="quarter" idx="12"/>
          </p:nvPr>
        </p:nvSpPr>
        <p:spPr/>
        <p:txBody>
          <a:bodyPr/>
          <a:lstStyle/>
          <a:p>
            <a:fld id="{B8C56D54-80CA-1040-8800-40C19FBCAC37}" type="slidenum">
              <a:rPr lang="en-US" smtClean="0"/>
              <a:t>146</a:t>
            </a:fld>
            <a:endParaRPr lang="en-US"/>
          </a:p>
        </p:txBody>
      </p:sp>
      <p:sp>
        <p:nvSpPr>
          <p:cNvPr id="4" name="Folded Corner 3">
            <a:extLst>
              <a:ext uri="{FF2B5EF4-FFF2-40B4-BE49-F238E27FC236}">
                <a16:creationId xmlns:a16="http://schemas.microsoft.com/office/drawing/2014/main" id="{E4C313A4-0F14-C448-86E9-93CEDC562419}"/>
              </a:ext>
            </a:extLst>
          </p:cNvPr>
          <p:cNvSpPr/>
          <p:nvPr/>
        </p:nvSpPr>
        <p:spPr>
          <a:xfrm>
            <a:off x="4876800" y="1103686"/>
            <a:ext cx="3962400" cy="5201420"/>
          </a:xfrm>
          <a:prstGeom prst="foldedCorner">
            <a:avLst>
              <a:gd name="adj" fmla="val 10211"/>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D00FF"/>
                </a:solidFill>
                <a:latin typeface="Consolas" charset="0"/>
                <a:ea typeface="Consolas" charset="0"/>
                <a:cs typeface="Consolas" charset="0"/>
              </a:rPr>
              <a:t>foo</a:t>
            </a:r>
            <a:r>
              <a:rPr lang="en-US" sz="1400" b="1" dirty="0">
                <a:solidFill>
                  <a:schemeClr val="tx1"/>
                </a:solidFill>
                <a:latin typeface="Consolas" charset="0"/>
                <a:ea typeface="Consolas" charset="0"/>
                <a:cs typeface="Consolas" charset="0"/>
              </a:rPr>
              <a:t>(</a:t>
            </a:r>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n</a:t>
            </a:r>
            <a:r>
              <a:rPr lang="en-US" sz="1400" b="1" dirty="0">
                <a:solidFill>
                  <a:schemeClr val="tx1"/>
                </a:solidFill>
                <a:latin typeface="Consolas" charset="0"/>
                <a:ea typeface="Consolas" charset="0"/>
                <a:cs typeface="Consolas" charset="0"/>
              </a:rPr>
              <a:t>) {</a:t>
            </a:r>
          </a:p>
          <a:p>
            <a:r>
              <a:rPr lang="en-US" sz="1400" b="1" dirty="0">
                <a:solidFill>
                  <a:schemeClr val="tx1"/>
                </a:solidFill>
                <a:latin typeface="Consolas" charset="0"/>
                <a:ea typeface="Consolas" charset="0"/>
                <a:cs typeface="Consolas" charset="0"/>
              </a:rPr>
              <a:t>  </a:t>
            </a:r>
            <a:r>
              <a:rPr lang="en-US" sz="1400" b="1" dirty="0">
                <a:solidFill>
                  <a:srgbClr val="660066"/>
                </a:solidFill>
                <a:latin typeface="Consolas" charset="0"/>
                <a:ea typeface="Consolas" charset="0"/>
                <a:cs typeface="Consolas" charset="0"/>
              </a:rPr>
              <a:t>__</a:t>
            </a:r>
            <a:r>
              <a:rPr lang="en-US" sz="1400" b="1" dirty="0" err="1">
                <a:solidFill>
                  <a:srgbClr val="660066"/>
                </a:solidFill>
                <a:latin typeface="Consolas" charset="0"/>
                <a:ea typeface="Consolas" charset="0"/>
                <a:cs typeface="Consolas" charset="0"/>
              </a:rPr>
              <a:t>cilkrts_stack_frame_t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sf</a:t>
            </a:r>
            <a:r>
              <a:rPr lang="en-US"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cilkrts_enter_frame</a:t>
            </a:r>
            <a:r>
              <a:rPr lang="en-US" sz="1400" b="1" dirty="0">
                <a:solidFill>
                  <a:schemeClr val="tx1"/>
                </a:solidFill>
                <a:latin typeface="Consolas" charset="0"/>
                <a:ea typeface="Consolas" charset="0"/>
                <a:cs typeface="Consolas" charset="0"/>
              </a:rPr>
              <a:t>(&amp;sf); </a:t>
            </a:r>
          </a:p>
          <a:p>
            <a:r>
              <a:rPr lang="mr-IN" sz="1400" b="1" dirty="0">
                <a:solidFill>
                  <a:schemeClr val="tx1"/>
                </a:solidFill>
                <a:latin typeface="Consolas" charset="0"/>
                <a:ea typeface="Consolas" charset="0"/>
                <a:cs typeface="Consolas" charset="0"/>
              </a:rPr>
              <a:t>  </a:t>
            </a:r>
            <a:r>
              <a:rPr lang="mr-IN" sz="1400" b="1" dirty="0" err="1">
                <a:solidFill>
                  <a:srgbClr val="660066"/>
                </a:solidFill>
                <a:latin typeface="Consolas" charset="0"/>
                <a:ea typeface="Consolas" charset="0"/>
                <a:cs typeface="Consolas" charset="0"/>
              </a:rPr>
              <a:t>int</a:t>
            </a:r>
            <a:r>
              <a:rPr lang="mr-IN" sz="1400" b="1" dirty="0">
                <a:solidFill>
                  <a:srgbClr val="660066"/>
                </a:solidFill>
                <a:latin typeface="Consolas" charset="0"/>
                <a:ea typeface="Consolas" charset="0"/>
                <a:cs typeface="Consolas" charset="0"/>
              </a:rPr>
              <a:t> </a:t>
            </a:r>
            <a:r>
              <a:rPr lang="mr-IN" sz="1400" b="1" dirty="0" err="1">
                <a:solidFill>
                  <a:srgbClr val="0000FF"/>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a:t>
            </a:r>
            <a:r>
              <a:rPr lang="mr-IN" sz="1400" b="1" dirty="0" err="1">
                <a:solidFill>
                  <a:srgbClr val="0000FF"/>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a:t>
            </a:r>
            <a:br>
              <a:rPr lang="en-US" sz="1400" b="1" dirty="0">
                <a:solidFill>
                  <a:schemeClr val="tx1"/>
                </a:solidFill>
                <a:latin typeface="Consolas" charset="0"/>
                <a:ea typeface="Consolas" charset="0"/>
                <a:cs typeface="Consolas" charset="0"/>
              </a:rPr>
            </a:br>
            <a:r>
              <a:rPr lang="en-US" sz="1400" b="1" dirty="0">
                <a:solidFill>
                  <a:schemeClr val="tx1"/>
                </a:solidFill>
                <a:latin typeface="Consolas" charset="0"/>
                <a:ea typeface="Consolas" charset="0"/>
                <a:cs typeface="Consolas" charset="0"/>
              </a:rPr>
              <a:t>  /* s = </a:t>
            </a:r>
            <a:r>
              <a:rPr lang="en-US" sz="1400" b="1" dirty="0" err="1">
                <a:solidFill>
                  <a:schemeClr val="tx1"/>
                </a:solidFill>
                <a:latin typeface="Consolas" charset="0"/>
                <a:ea typeface="Consolas" charset="0"/>
                <a:cs typeface="Consolas" charset="0"/>
              </a:rPr>
              <a:t>cilk_spawn</a:t>
            </a:r>
            <a:r>
              <a:rPr lang="en-US" sz="1400" b="1" dirty="0">
                <a:solidFill>
                  <a:schemeClr val="tx1"/>
                </a:solidFill>
                <a:latin typeface="Consolas" charset="0"/>
                <a:ea typeface="Consolas" charset="0"/>
                <a:cs typeface="Consolas" charset="0"/>
              </a:rPr>
              <a:t> bar(n); */</a:t>
            </a:r>
            <a:endParaRPr lang="mr-IN" sz="1400" b="1" dirty="0">
              <a:solidFill>
                <a:schemeClr val="tx1"/>
              </a:solidFill>
              <a:latin typeface="Consolas" charset="0"/>
              <a:ea typeface="Consolas" charset="0"/>
              <a:cs typeface="Consolas" charset="0"/>
            </a:endParaRP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if</a:t>
            </a:r>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setjmp</a:t>
            </a:r>
            <a:r>
              <a:rPr lang="en-US" sz="1400" b="1" dirty="0">
                <a:solidFill>
                  <a:schemeClr val="tx1"/>
                </a:solidFill>
                <a:latin typeface="Consolas" charset="0"/>
                <a:ea typeface="Consolas" charset="0"/>
                <a:cs typeface="Consolas" charset="0"/>
              </a:rPr>
              <a:t>(</a:t>
            </a:r>
            <a:r>
              <a:rPr lang="en-US" sz="1400" b="1" dirty="0" err="1">
                <a:solidFill>
                  <a:schemeClr val="tx1"/>
                </a:solidFill>
                <a:latin typeface="Consolas" charset="0"/>
                <a:ea typeface="Consolas" charset="0"/>
                <a:cs typeface="Consolas" charset="0"/>
              </a:rPr>
              <a:t>sf.ctx</a:t>
            </a:r>
            <a:r>
              <a:rPr lang="en-US"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spawn</a:t>
            </a:r>
            <a:r>
              <a:rPr lang="mr-IN" sz="1400" b="1" dirty="0">
                <a:solidFill>
                  <a:schemeClr val="tx1"/>
                </a:solidFill>
                <a:latin typeface="Consolas" charset="0"/>
                <a:ea typeface="Consolas" charset="0"/>
                <a:cs typeface="Consolas" charset="0"/>
              </a:rPr>
              <a:t>_</a:t>
            </a:r>
            <a:r>
              <a:rPr lang="en-US" sz="1400" b="1" dirty="0">
                <a:solidFill>
                  <a:schemeClr val="tx1"/>
                </a:solidFill>
                <a:latin typeface="Consolas" charset="0"/>
                <a:ea typeface="Consolas" charset="0"/>
                <a:cs typeface="Consolas" charset="0"/>
              </a:rPr>
              <a:t>bar</a:t>
            </a:r>
            <a:r>
              <a:rPr lang="mr-IN" sz="1400" b="1" dirty="0">
                <a:solidFill>
                  <a:schemeClr val="tx1"/>
                </a:solidFill>
                <a:latin typeface="Consolas" charset="0"/>
                <a:ea typeface="Consolas" charset="0"/>
                <a:cs typeface="Consolas" charset="0"/>
              </a:rPr>
              <a:t>(&amp;</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 = </a:t>
            </a:r>
            <a:r>
              <a:rPr lang="en-US" sz="1400" b="1" dirty="0" err="1">
                <a:solidFill>
                  <a:schemeClr val="tx1"/>
                </a:solidFill>
                <a:latin typeface="Consolas" charset="0"/>
                <a:ea typeface="Consolas" charset="0"/>
                <a:cs typeface="Consolas" charset="0"/>
              </a:rPr>
              <a:t>baz</a:t>
            </a:r>
            <a:r>
              <a:rPr lang="mr-IN" sz="1400" b="1" dirty="0">
                <a:solidFill>
                  <a:schemeClr val="tx1"/>
                </a:solidFill>
                <a:latin typeface="Consolas" charset="0"/>
                <a:ea typeface="Consolas" charset="0"/>
                <a:cs typeface="Consolas" charset="0"/>
              </a:rPr>
              <a:t>(</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endParaRPr lang="en-US" sz="1400" b="1" dirty="0">
              <a:solidFill>
                <a:schemeClr val="tx1"/>
              </a:solidFill>
              <a:latin typeface="Consolas" charset="0"/>
              <a:ea typeface="Consolas" charset="0"/>
              <a:cs typeface="Consolas" charset="0"/>
            </a:endParaRPr>
          </a:p>
          <a:p>
            <a:r>
              <a:rPr lang="en-US" sz="1400" b="1" dirty="0">
                <a:solidFill>
                  <a:schemeClr val="tx1"/>
                </a:solidFill>
                <a:latin typeface="Consolas" charset="0"/>
                <a:ea typeface="Consolas" charset="0"/>
                <a:cs typeface="Consolas" charset="0"/>
              </a:rPr>
              <a:t>  /* </a:t>
            </a:r>
            <a:r>
              <a:rPr lang="en-US" sz="1400" b="1" dirty="0" err="1">
                <a:solidFill>
                  <a:schemeClr val="tx1"/>
                </a:solidFill>
                <a:latin typeface="Consolas" charset="0"/>
                <a:ea typeface="Consolas" charset="0"/>
                <a:cs typeface="Consolas" charset="0"/>
              </a:rPr>
              <a:t>cilk_sync</a:t>
            </a:r>
            <a:r>
              <a:rPr lang="en-US" sz="1400" b="1" dirty="0">
                <a:solidFill>
                  <a:schemeClr val="tx1"/>
                </a:solidFill>
                <a:latin typeface="Consolas" charset="0"/>
                <a:ea typeface="Consolas" charset="0"/>
                <a:cs typeface="Consolas" charset="0"/>
              </a:rPr>
              <a:t> */</a:t>
            </a:r>
            <a:endParaRPr lang="mr-IN" sz="1400" b="1" dirty="0">
              <a:solidFill>
                <a:schemeClr val="tx1"/>
              </a:solidFill>
              <a:latin typeface="Consolas" charset="0"/>
              <a:ea typeface="Consolas" charset="0"/>
              <a:cs typeface="Consolas" charset="0"/>
            </a:endParaRP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if</a:t>
            </a:r>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sf.flags</a:t>
            </a:r>
            <a:r>
              <a:rPr lang="en-US" sz="1400" b="1" dirty="0">
                <a:solidFill>
                  <a:schemeClr val="tx1"/>
                </a:solidFill>
                <a:latin typeface="Consolas" charset="0"/>
                <a:ea typeface="Consolas" charset="0"/>
                <a:cs typeface="Consolas" charset="0"/>
              </a:rPr>
              <a:t> &amp; CILK_FRAME_UNSYNCHED)</a:t>
            </a: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if</a:t>
            </a:r>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setjmp</a:t>
            </a:r>
            <a:r>
              <a:rPr lang="en-US" sz="1400" b="1" dirty="0">
                <a:solidFill>
                  <a:schemeClr val="tx1"/>
                </a:solidFill>
                <a:latin typeface="Consolas" charset="0"/>
                <a:ea typeface="Consolas" charset="0"/>
                <a:cs typeface="Consolas" charset="0"/>
              </a:rPr>
              <a:t>(</a:t>
            </a:r>
            <a:r>
              <a:rPr lang="en-US" sz="1400" b="1" dirty="0" err="1">
                <a:solidFill>
                  <a:schemeClr val="tx1"/>
                </a:solidFill>
                <a:latin typeface="Consolas" charset="0"/>
                <a:ea typeface="Consolas" charset="0"/>
                <a:cs typeface="Consolas" charset="0"/>
              </a:rPr>
              <a:t>sf.ctx</a:t>
            </a:r>
            <a:r>
              <a:rPr lang="en-US"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__</a:t>
            </a:r>
            <a:r>
              <a:rPr lang="mr-IN" sz="1400" b="1" dirty="0" err="1">
                <a:solidFill>
                  <a:schemeClr val="tx1"/>
                </a:solidFill>
                <a:latin typeface="Consolas" charset="0"/>
                <a:ea typeface="Consolas" charset="0"/>
                <a:cs typeface="Consolas" charset="0"/>
              </a:rPr>
              <a:t>cilkrts_sync</a:t>
            </a:r>
            <a:r>
              <a:rPr lang="mr-IN" sz="1400" b="1" dirty="0">
                <a:solidFill>
                  <a:schemeClr val="tx1"/>
                </a:solidFill>
                <a:latin typeface="Consolas" charset="0"/>
                <a:ea typeface="Consolas" charset="0"/>
                <a:cs typeface="Consolas" charset="0"/>
              </a:rPr>
              <a:t>(&amp;</a:t>
            </a:r>
            <a:r>
              <a:rPr lang="mr-IN" sz="1400" b="1" dirty="0" err="1">
                <a:solidFill>
                  <a:schemeClr val="tx1"/>
                </a:solidFill>
                <a:latin typeface="Consolas" charset="0"/>
                <a:ea typeface="Consolas" charset="0"/>
                <a:cs typeface="Consolas" charset="0"/>
              </a:rPr>
              <a:t>sf</a:t>
            </a:r>
            <a:r>
              <a:rPr lang="mr-IN"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rgbClr val="660066"/>
                </a:solidFill>
                <a:latin typeface="Consolas" charset="0"/>
                <a:ea typeface="Consolas" charset="0"/>
                <a:cs typeface="Consolas" charset="0"/>
              </a:rPr>
              <a:t>int</a:t>
            </a:r>
            <a:r>
              <a:rPr lang="mr-IN" sz="1400" b="1" dirty="0">
                <a:solidFill>
                  <a:srgbClr val="660066"/>
                </a:solidFill>
                <a:latin typeface="Consolas" charset="0"/>
                <a:ea typeface="Consolas" charset="0"/>
                <a:cs typeface="Consolas" charset="0"/>
              </a:rPr>
              <a:t> </a:t>
            </a:r>
            <a:r>
              <a:rPr lang="mr-IN" sz="1400" b="1" dirty="0" err="1">
                <a:solidFill>
                  <a:srgbClr val="0000FF"/>
                </a:solidFill>
                <a:latin typeface="Consolas" charset="0"/>
                <a:ea typeface="Consolas" charset="0"/>
                <a:cs typeface="Consolas" charset="0"/>
              </a:rPr>
              <a:t>result</a:t>
            </a:r>
            <a:r>
              <a:rPr lang="mr-IN" sz="1400" b="1" dirty="0">
                <a:solidFill>
                  <a:srgbClr val="0000FF"/>
                </a:solidFill>
                <a:latin typeface="Consolas" charset="0"/>
                <a:ea typeface="Consolas" charset="0"/>
                <a:cs typeface="Consolas" charset="0"/>
              </a:rPr>
              <a:t> </a:t>
            </a:r>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 </a:t>
            </a:r>
            <a:r>
              <a:rPr lang="mr-IN" sz="1400" b="1" dirty="0" err="1">
                <a:solidFill>
                  <a:schemeClr val="tx1"/>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cilkrts_leave_frame</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return</a:t>
            </a:r>
            <a:r>
              <a:rPr lang="en-US" sz="1400" b="1" dirty="0">
                <a:solidFill>
                  <a:schemeClr val="tx1"/>
                </a:solidFill>
                <a:latin typeface="Consolas" charset="0"/>
                <a:ea typeface="Consolas" charset="0"/>
                <a:cs typeface="Consolas" charset="0"/>
              </a:rPr>
              <a:t> result;</a:t>
            </a:r>
          </a:p>
          <a:p>
            <a:r>
              <a:rPr lang="en-US" sz="1400" b="1" dirty="0">
                <a:solidFill>
                  <a:schemeClr val="tx1"/>
                </a:solidFill>
                <a:latin typeface="Consolas" charset="0"/>
                <a:ea typeface="Consolas" charset="0"/>
                <a:cs typeface="Consolas" charset="0"/>
              </a:rPr>
              <a:t>}</a:t>
            </a:r>
          </a:p>
          <a:p>
            <a:endParaRPr lang="en-US" sz="1400" b="1" dirty="0">
              <a:solidFill>
                <a:schemeClr val="tx1"/>
              </a:solidFill>
              <a:latin typeface="Consolas" charset="0"/>
              <a:ea typeface="Consolas" charset="0"/>
              <a:cs typeface="Consolas" charset="0"/>
            </a:endParaRPr>
          </a:p>
          <a:p>
            <a:r>
              <a:rPr lang="en-US" sz="1400" b="1" dirty="0">
                <a:solidFill>
                  <a:srgbClr val="660066"/>
                </a:solidFill>
                <a:latin typeface="Consolas" charset="0"/>
                <a:ea typeface="Consolas" charset="0"/>
                <a:cs typeface="Consolas" charset="0"/>
              </a:rPr>
              <a:t>void</a:t>
            </a:r>
            <a:r>
              <a:rPr lang="en-US" sz="1400" b="1" dirty="0">
                <a:solidFill>
                  <a:schemeClr val="tx1"/>
                </a:solidFill>
                <a:latin typeface="Consolas" charset="0"/>
                <a:ea typeface="Consolas" charset="0"/>
                <a:cs typeface="Consolas" charset="0"/>
              </a:rPr>
              <a:t> </a:t>
            </a:r>
            <a:r>
              <a:rPr lang="en-US" sz="1400" b="1" dirty="0" err="1">
                <a:solidFill>
                  <a:srgbClr val="0000FF"/>
                </a:solidFill>
                <a:latin typeface="Consolas" charset="0"/>
                <a:ea typeface="Consolas" charset="0"/>
                <a:cs typeface="Consolas" charset="0"/>
              </a:rPr>
              <a:t>spawn_bar</a:t>
            </a:r>
            <a:r>
              <a:rPr lang="en-US" sz="1400" b="1" dirty="0">
                <a:solidFill>
                  <a:schemeClr val="tx1"/>
                </a:solidFill>
                <a:latin typeface="Consolas" charset="0"/>
                <a:ea typeface="Consolas" charset="0"/>
                <a:cs typeface="Consolas" charset="0"/>
              </a:rPr>
              <a:t>(</a:t>
            </a:r>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x</a:t>
            </a:r>
            <a:r>
              <a:rPr lang="en-US" sz="1400" b="1" dirty="0">
                <a:solidFill>
                  <a:schemeClr val="tx1"/>
                </a:solidFill>
                <a:latin typeface="Consolas" charset="0"/>
                <a:ea typeface="Consolas" charset="0"/>
                <a:cs typeface="Consolas" charset="0"/>
              </a:rPr>
              <a:t>, </a:t>
            </a:r>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n</a:t>
            </a:r>
            <a:r>
              <a:rPr lang="en-US" sz="1400" b="1" dirty="0">
                <a:solidFill>
                  <a:schemeClr val="tx1"/>
                </a:solidFill>
                <a:latin typeface="Consolas" charset="0"/>
                <a:ea typeface="Consolas" charset="0"/>
                <a:cs typeface="Consolas" charset="0"/>
              </a:rPr>
              <a:t>) {</a:t>
            </a:r>
          </a:p>
          <a:p>
            <a:r>
              <a:rPr lang="en-US" sz="1400" b="1" dirty="0">
                <a:solidFill>
                  <a:schemeClr val="tx1"/>
                </a:solidFill>
                <a:latin typeface="Consolas" charset="0"/>
                <a:ea typeface="Consolas" charset="0"/>
                <a:cs typeface="Consolas" charset="0"/>
              </a:rPr>
              <a:t>  </a:t>
            </a:r>
            <a:r>
              <a:rPr lang="en-US" sz="1400" b="1" dirty="0">
                <a:solidFill>
                  <a:srgbClr val="660066"/>
                </a:solidFill>
                <a:latin typeface="Consolas" charset="0"/>
                <a:ea typeface="Consolas" charset="0"/>
                <a:cs typeface="Consolas" charset="0"/>
              </a:rPr>
              <a:t>__</a:t>
            </a:r>
            <a:r>
              <a:rPr lang="en-US" sz="1400" b="1" dirty="0" err="1">
                <a:solidFill>
                  <a:srgbClr val="660066"/>
                </a:solidFill>
                <a:latin typeface="Consolas" charset="0"/>
                <a:ea typeface="Consolas" charset="0"/>
                <a:cs typeface="Consolas" charset="0"/>
              </a:rPr>
              <a:t>cilkrts_stack_frame</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sf</a:t>
            </a:r>
            <a:r>
              <a:rPr lang="en-US"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cilkrts_enter_frame</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cilkrts_detach</a:t>
            </a:r>
            <a:r>
              <a:rPr lang="en-US"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 </a:t>
            </a:r>
            <a:r>
              <a:rPr lang="en-US" sz="1400" b="1" dirty="0">
                <a:solidFill>
                  <a:schemeClr val="tx1"/>
                </a:solidFill>
                <a:latin typeface="Consolas" charset="0"/>
                <a:ea typeface="Consolas" charset="0"/>
                <a:cs typeface="Consolas" charset="0"/>
              </a:rPr>
              <a:t>bar</a:t>
            </a:r>
            <a:r>
              <a:rPr lang="mr-IN" sz="1400" b="1" dirty="0">
                <a:solidFill>
                  <a:schemeClr val="tx1"/>
                </a:solidFill>
                <a:latin typeface="Consolas" charset="0"/>
                <a:ea typeface="Consolas" charset="0"/>
                <a:cs typeface="Consolas" charset="0"/>
              </a:rPr>
              <a:t>(</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cilkrts_leave_frame</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a:t>
            </a:r>
          </a:p>
        </p:txBody>
      </p:sp>
      <p:sp>
        <p:nvSpPr>
          <p:cNvPr id="5" name="TextBox 4">
            <a:extLst>
              <a:ext uri="{FF2B5EF4-FFF2-40B4-BE49-F238E27FC236}">
                <a16:creationId xmlns:a16="http://schemas.microsoft.com/office/drawing/2014/main" id="{90F6BE99-6F95-B84A-8FC7-A12E4BBC687C}"/>
              </a:ext>
            </a:extLst>
          </p:cNvPr>
          <p:cNvSpPr txBox="1"/>
          <p:nvPr/>
        </p:nvSpPr>
        <p:spPr>
          <a:xfrm>
            <a:off x="2186640" y="5563057"/>
            <a:ext cx="2690160" cy="830997"/>
          </a:xfrm>
          <a:prstGeom prst="rect">
            <a:avLst/>
          </a:prstGeom>
          <a:noFill/>
        </p:spPr>
        <p:txBody>
          <a:bodyPr wrap="none" rtlCol="0">
            <a:spAutoFit/>
          </a:bodyPr>
          <a:lstStyle/>
          <a:p>
            <a:pPr algn="r"/>
            <a:r>
              <a:rPr lang="en-US" sz="2400" b="1" dirty="0">
                <a:solidFill>
                  <a:schemeClr val="accent5">
                    <a:lumMod val="75000"/>
                  </a:schemeClr>
                </a:solidFill>
                <a:latin typeface="Helvetica"/>
                <a:cs typeface="Helvetica"/>
              </a:rPr>
              <a:t>C </a:t>
            </a:r>
            <a:r>
              <a:rPr lang="en-US" sz="2400" b="1" dirty="0" err="1">
                <a:solidFill>
                  <a:schemeClr val="accent5">
                    <a:lumMod val="75000"/>
                  </a:schemeClr>
                </a:solidFill>
                <a:latin typeface="Helvetica"/>
                <a:cs typeface="Helvetica"/>
              </a:rPr>
              <a:t>pseudocode</a:t>
            </a:r>
            <a:r>
              <a:rPr lang="en-US" sz="2400" b="1" dirty="0">
                <a:solidFill>
                  <a:schemeClr val="accent5">
                    <a:lumMod val="75000"/>
                  </a:schemeClr>
                </a:solidFill>
                <a:latin typeface="Helvetica"/>
                <a:cs typeface="Helvetica"/>
              </a:rPr>
              <a:t> of</a:t>
            </a:r>
            <a:br>
              <a:rPr lang="en-US" sz="2400" b="1" dirty="0">
                <a:solidFill>
                  <a:schemeClr val="accent5">
                    <a:lumMod val="75000"/>
                  </a:schemeClr>
                </a:solidFill>
                <a:latin typeface="Helvetica"/>
                <a:cs typeface="Helvetica"/>
              </a:rPr>
            </a:br>
            <a:r>
              <a:rPr lang="en-US" sz="2400" b="1" dirty="0">
                <a:solidFill>
                  <a:schemeClr val="accent5">
                    <a:lumMod val="75000"/>
                  </a:schemeClr>
                </a:solidFill>
                <a:latin typeface="Helvetica"/>
                <a:cs typeface="Helvetica"/>
              </a:rPr>
              <a:t>compiled result</a:t>
            </a:r>
          </a:p>
        </p:txBody>
      </p:sp>
      <p:sp>
        <p:nvSpPr>
          <p:cNvPr id="6" name="AutoShape 10">
            <a:extLst>
              <a:ext uri="{FF2B5EF4-FFF2-40B4-BE49-F238E27FC236}">
                <a16:creationId xmlns:a16="http://schemas.microsoft.com/office/drawing/2014/main" id="{116FA2C5-EF9B-CB47-B5D7-109111009773}"/>
              </a:ext>
            </a:extLst>
          </p:cNvPr>
          <p:cNvSpPr>
            <a:spLocks noChangeArrowheads="1"/>
          </p:cNvSpPr>
          <p:nvPr/>
        </p:nvSpPr>
        <p:spPr bwMode="auto">
          <a:xfrm>
            <a:off x="1386849" y="4391103"/>
            <a:ext cx="1600200" cy="673100"/>
          </a:xfrm>
          <a:prstGeom prst="flowChartAlternateProcess">
            <a:avLst/>
          </a:prstGeom>
          <a:solidFill>
            <a:schemeClr val="accent3">
              <a:lumMod val="75000"/>
            </a:schemeClr>
          </a:solidFill>
          <a:ln w="9398">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algn="ctr" defTabSz="457200">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dirty="0">
                <a:latin typeface="Lucida Sans Unicode" pitchFamily="34" charset="0"/>
                <a:ea typeface="Arial Unicode MS" pitchFamily="34" charset="-128"/>
                <a:cs typeface="Arial Unicode MS" pitchFamily="34" charset="-128"/>
              </a:rPr>
              <a:t>Cilk</a:t>
            </a:r>
            <a:br>
              <a:rPr lang="en-GB" sz="1600" b="1" dirty="0">
                <a:latin typeface="Lucida Sans Unicode" pitchFamily="34" charset="0"/>
                <a:ea typeface="Arial Unicode MS" pitchFamily="34" charset="-128"/>
                <a:cs typeface="Arial Unicode MS" pitchFamily="34" charset="-128"/>
              </a:rPr>
            </a:br>
            <a:r>
              <a:rPr lang="en-GB" sz="1600" b="1" dirty="0">
                <a:latin typeface="Lucida Sans Unicode" pitchFamily="34" charset="0"/>
                <a:ea typeface="Arial Unicode MS" pitchFamily="34" charset="-128"/>
                <a:cs typeface="Arial Unicode MS" pitchFamily="34" charset="-128"/>
              </a:rPr>
              <a:t>compiler</a:t>
            </a:r>
          </a:p>
        </p:txBody>
      </p:sp>
      <p:cxnSp>
        <p:nvCxnSpPr>
          <p:cNvPr id="7" name="Straight Arrow Connector 6">
            <a:extLst>
              <a:ext uri="{FF2B5EF4-FFF2-40B4-BE49-F238E27FC236}">
                <a16:creationId xmlns:a16="http://schemas.microsoft.com/office/drawing/2014/main" id="{53012785-D45C-5643-81D6-3B952CB17E61}"/>
              </a:ext>
            </a:extLst>
          </p:cNvPr>
          <p:cNvCxnSpPr>
            <a:stCxn id="9" idx="2"/>
            <a:endCxn id="6" idx="0"/>
          </p:cNvCxnSpPr>
          <p:nvPr/>
        </p:nvCxnSpPr>
        <p:spPr>
          <a:xfrm>
            <a:off x="2186640" y="3877763"/>
            <a:ext cx="309" cy="5133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9A90894-638E-7741-99D2-B4DB4045E90F}"/>
              </a:ext>
            </a:extLst>
          </p:cNvPr>
          <p:cNvCxnSpPr>
            <a:stCxn id="6" idx="3"/>
          </p:cNvCxnSpPr>
          <p:nvPr/>
        </p:nvCxnSpPr>
        <p:spPr>
          <a:xfrm>
            <a:off x="2987049" y="4727653"/>
            <a:ext cx="18897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olded Corner 8">
            <a:extLst>
              <a:ext uri="{FF2B5EF4-FFF2-40B4-BE49-F238E27FC236}">
                <a16:creationId xmlns:a16="http://schemas.microsoft.com/office/drawing/2014/main" id="{FBC440AC-16F3-274C-A063-E7A3B7D8B43C}"/>
              </a:ext>
            </a:extLst>
          </p:cNvPr>
          <p:cNvSpPr/>
          <p:nvPr/>
        </p:nvSpPr>
        <p:spPr>
          <a:xfrm>
            <a:off x="414990" y="1591761"/>
            <a:ext cx="3543300" cy="2286002"/>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b="1" dirty="0" err="1">
                <a:solidFill>
                  <a:srgbClr val="660066"/>
                </a:solidFill>
                <a:latin typeface="Consolas" charset="0"/>
                <a:ea typeface="Consolas" charset="0"/>
                <a:cs typeface="Consolas" charset="0"/>
              </a:rPr>
              <a:t>int</a:t>
            </a:r>
            <a:r>
              <a:rPr lang="en-US" sz="2000" b="1" dirty="0">
                <a:solidFill>
                  <a:srgbClr val="660066"/>
                </a:solidFill>
                <a:latin typeface="Consolas" charset="0"/>
                <a:ea typeface="Consolas" charset="0"/>
                <a:cs typeface="Consolas" charset="0"/>
              </a:rPr>
              <a:t> </a:t>
            </a:r>
            <a:r>
              <a:rPr lang="en-US" sz="2000" b="1" dirty="0">
                <a:solidFill>
                  <a:srgbClr val="0D00FF"/>
                </a:solidFill>
                <a:latin typeface="Consolas" charset="0"/>
                <a:ea typeface="Consolas" charset="0"/>
                <a:cs typeface="Consolas" charset="0"/>
              </a:rPr>
              <a:t>foo</a:t>
            </a:r>
            <a:r>
              <a:rPr lang="en-US" sz="2000" b="1" dirty="0">
                <a:solidFill>
                  <a:schemeClr val="tx1"/>
                </a:solidFill>
                <a:latin typeface="Consolas" charset="0"/>
                <a:ea typeface="Consolas" charset="0"/>
                <a:cs typeface="Consolas" charset="0"/>
              </a:rPr>
              <a:t>(</a:t>
            </a:r>
            <a:r>
              <a:rPr lang="en-US" sz="2000" b="1" dirty="0" err="1">
                <a:solidFill>
                  <a:srgbClr val="660066"/>
                </a:solidFill>
                <a:latin typeface="Consolas" charset="0"/>
                <a:ea typeface="Consolas" charset="0"/>
                <a:cs typeface="Consolas" charset="0"/>
              </a:rPr>
              <a:t>int</a:t>
            </a:r>
            <a:r>
              <a:rPr lang="en-US" sz="2000" b="1" dirty="0">
                <a:solidFill>
                  <a:srgbClr val="660066"/>
                </a:solidFill>
                <a:latin typeface="Consolas" charset="0"/>
                <a:ea typeface="Consolas" charset="0"/>
                <a:cs typeface="Consolas" charset="0"/>
              </a:rPr>
              <a:t> </a:t>
            </a:r>
            <a:r>
              <a:rPr lang="en-US" sz="2000" b="1" dirty="0">
                <a:solidFill>
                  <a:srgbClr val="0000FF"/>
                </a:solidFill>
                <a:latin typeface="Consolas" charset="0"/>
                <a:ea typeface="Consolas" charset="0"/>
                <a:cs typeface="Consolas" charset="0"/>
              </a:rPr>
              <a:t>n</a:t>
            </a:r>
            <a:r>
              <a:rPr lang="en-US" sz="2000" b="1" dirty="0">
                <a:solidFill>
                  <a:srgbClr val="000000"/>
                </a:solidFill>
                <a:latin typeface="Consolas" charset="0"/>
                <a:ea typeface="Consolas" charset="0"/>
                <a:cs typeface="Consolas" charset="0"/>
              </a:rPr>
              <a:t>) {</a:t>
            </a:r>
          </a:p>
          <a:p>
            <a:r>
              <a:rPr lang="mr-IN" sz="2000" b="1" dirty="0">
                <a:solidFill>
                  <a:srgbClr val="000000"/>
                </a:solidFill>
                <a:latin typeface="Consolas" charset="0"/>
                <a:ea typeface="Consolas" charset="0"/>
                <a:cs typeface="Consolas" charset="0"/>
              </a:rPr>
              <a:t>  </a:t>
            </a:r>
            <a:r>
              <a:rPr lang="mr-IN" sz="2000" b="1" dirty="0" err="1">
                <a:solidFill>
                  <a:srgbClr val="660066"/>
                </a:solidFill>
                <a:latin typeface="Consolas" charset="0"/>
                <a:ea typeface="Consolas" charset="0"/>
                <a:cs typeface="Consolas" charset="0"/>
              </a:rPr>
              <a:t>int</a:t>
            </a:r>
            <a:r>
              <a:rPr lang="mr-IN" sz="2000" b="1" dirty="0">
                <a:solidFill>
                  <a:srgbClr val="660066"/>
                </a:solidFill>
                <a:latin typeface="Consolas" charset="0"/>
                <a:ea typeface="Consolas" charset="0"/>
                <a:cs typeface="Consolas" charset="0"/>
              </a:rPr>
              <a:t> </a:t>
            </a:r>
            <a:r>
              <a:rPr lang="mr-IN" sz="2000" b="1" dirty="0" err="1">
                <a:solidFill>
                  <a:srgbClr val="0000FF"/>
                </a:solidFill>
                <a:latin typeface="Consolas" charset="0"/>
                <a:ea typeface="Consolas" charset="0"/>
                <a:cs typeface="Consolas" charset="0"/>
              </a:rPr>
              <a:t>x</a:t>
            </a:r>
            <a:r>
              <a:rPr lang="mr-IN" sz="2000" b="1" dirty="0">
                <a:solidFill>
                  <a:srgbClr val="000000"/>
                </a:solidFill>
                <a:latin typeface="Consolas" charset="0"/>
                <a:ea typeface="Consolas" charset="0"/>
                <a:cs typeface="Consolas" charset="0"/>
              </a:rPr>
              <a:t>, </a:t>
            </a:r>
            <a:r>
              <a:rPr lang="mr-IN" sz="2000" b="1" dirty="0" err="1">
                <a:solidFill>
                  <a:srgbClr val="0000FF"/>
                </a:solidFill>
                <a:latin typeface="Consolas" charset="0"/>
                <a:ea typeface="Consolas" charset="0"/>
                <a:cs typeface="Consolas" charset="0"/>
              </a:rPr>
              <a:t>y</a:t>
            </a:r>
            <a:r>
              <a:rPr lang="mr-IN" sz="2000" b="1" dirty="0">
                <a:solidFill>
                  <a:srgbClr val="000000"/>
                </a:solidFill>
                <a:latin typeface="Consolas" charset="0"/>
                <a:ea typeface="Consolas" charset="0"/>
                <a:cs typeface="Consolas" charset="0"/>
              </a:rPr>
              <a:t>;</a:t>
            </a:r>
          </a:p>
          <a:p>
            <a:r>
              <a:rPr lang="en-US" sz="2000" b="1" dirty="0">
                <a:solidFill>
                  <a:srgbClr val="000000"/>
                </a:solidFill>
                <a:latin typeface="Consolas" charset="0"/>
                <a:ea typeface="Consolas" charset="0"/>
                <a:cs typeface="Consolas" charset="0"/>
              </a:rPr>
              <a:t>  x = </a:t>
            </a:r>
            <a:r>
              <a:rPr lang="en-US" sz="2000" b="1" dirty="0" err="1">
                <a:solidFill>
                  <a:srgbClr val="FB0207"/>
                </a:solidFill>
                <a:latin typeface="Consolas" charset="0"/>
                <a:ea typeface="Consolas" charset="0"/>
                <a:cs typeface="Consolas" charset="0"/>
              </a:rPr>
              <a:t>cilk_spawn</a:t>
            </a:r>
            <a:r>
              <a:rPr lang="en-US" sz="2000" b="1" dirty="0">
                <a:solidFill>
                  <a:srgbClr val="000000"/>
                </a:solidFill>
                <a:latin typeface="Consolas" charset="0"/>
                <a:ea typeface="Consolas" charset="0"/>
                <a:cs typeface="Consolas" charset="0"/>
              </a:rPr>
              <a:t> bar(n);</a:t>
            </a:r>
          </a:p>
          <a:p>
            <a:r>
              <a:rPr lang="mr-IN" sz="2000" b="1" dirty="0">
                <a:solidFill>
                  <a:srgbClr val="000000"/>
                </a:solidFill>
                <a:latin typeface="Consolas" charset="0"/>
                <a:ea typeface="Consolas" charset="0"/>
                <a:cs typeface="Consolas" charset="0"/>
              </a:rPr>
              <a:t>  </a:t>
            </a:r>
            <a:r>
              <a:rPr lang="mr-IN" sz="2000" b="1" dirty="0" err="1">
                <a:solidFill>
                  <a:srgbClr val="000000"/>
                </a:solidFill>
                <a:latin typeface="Consolas" charset="0"/>
                <a:ea typeface="Consolas" charset="0"/>
                <a:cs typeface="Consolas" charset="0"/>
              </a:rPr>
              <a:t>y</a:t>
            </a:r>
            <a:r>
              <a:rPr lang="mr-IN" sz="2000" b="1" dirty="0">
                <a:solidFill>
                  <a:srgbClr val="000000"/>
                </a:solidFill>
                <a:latin typeface="Consolas" charset="0"/>
                <a:ea typeface="Consolas" charset="0"/>
                <a:cs typeface="Consolas" charset="0"/>
              </a:rPr>
              <a:t> = </a:t>
            </a:r>
            <a:r>
              <a:rPr lang="en-US" sz="2000" b="1" dirty="0" err="1">
                <a:solidFill>
                  <a:srgbClr val="000000"/>
                </a:solidFill>
                <a:latin typeface="Consolas" charset="0"/>
                <a:ea typeface="Consolas" charset="0"/>
                <a:cs typeface="Consolas" charset="0"/>
              </a:rPr>
              <a:t>baz</a:t>
            </a:r>
            <a:r>
              <a:rPr lang="mr-IN" sz="2000" b="1" dirty="0">
                <a:solidFill>
                  <a:srgbClr val="000000"/>
                </a:solidFill>
                <a:latin typeface="Consolas" charset="0"/>
                <a:ea typeface="Consolas" charset="0"/>
                <a:cs typeface="Consolas" charset="0"/>
              </a:rPr>
              <a:t>(</a:t>
            </a:r>
            <a:r>
              <a:rPr lang="mr-IN" sz="2000" b="1" dirty="0" err="1">
                <a:solidFill>
                  <a:srgbClr val="000000"/>
                </a:solidFill>
                <a:latin typeface="Consolas" charset="0"/>
                <a:ea typeface="Consolas" charset="0"/>
                <a:cs typeface="Consolas" charset="0"/>
              </a:rPr>
              <a:t>n</a:t>
            </a:r>
            <a:r>
              <a:rPr lang="mr-IN" sz="2000" b="1" dirty="0">
                <a:solidFill>
                  <a:srgbClr val="000000"/>
                </a:solidFill>
                <a:latin typeface="Consolas" charset="0"/>
                <a:ea typeface="Consolas" charset="0"/>
                <a:cs typeface="Consolas" charset="0"/>
              </a:rPr>
              <a:t>);</a:t>
            </a:r>
          </a:p>
          <a:p>
            <a:r>
              <a:rPr lang="en-US" sz="2000" b="1" dirty="0">
                <a:solidFill>
                  <a:srgbClr val="000000"/>
                </a:solidFill>
                <a:latin typeface="Consolas" charset="0"/>
                <a:ea typeface="Consolas" charset="0"/>
                <a:cs typeface="Consolas" charset="0"/>
              </a:rPr>
              <a:t>  </a:t>
            </a:r>
            <a:r>
              <a:rPr lang="en-US" sz="2000" b="1" dirty="0" err="1">
                <a:solidFill>
                  <a:srgbClr val="FB0207"/>
                </a:solidFill>
                <a:latin typeface="Consolas" charset="0"/>
                <a:ea typeface="Consolas" charset="0"/>
                <a:cs typeface="Consolas" charset="0"/>
              </a:rPr>
              <a:t>cilk_sync</a:t>
            </a:r>
            <a:r>
              <a:rPr lang="en-US" sz="2000" b="1" dirty="0">
                <a:solidFill>
                  <a:srgbClr val="000000"/>
                </a:solidFill>
                <a:latin typeface="Consolas" charset="0"/>
                <a:ea typeface="Consolas" charset="0"/>
                <a:cs typeface="Consolas" charset="0"/>
              </a:rPr>
              <a:t>;</a:t>
            </a:r>
          </a:p>
          <a:p>
            <a:r>
              <a:rPr lang="en-US" sz="2000" b="1" dirty="0">
                <a:solidFill>
                  <a:srgbClr val="000000"/>
                </a:solidFill>
                <a:latin typeface="Consolas" charset="0"/>
                <a:ea typeface="Consolas" charset="0"/>
                <a:cs typeface="Consolas" charset="0"/>
              </a:rPr>
              <a:t>  </a:t>
            </a:r>
            <a:r>
              <a:rPr lang="en-US" sz="2000" b="1" dirty="0">
                <a:solidFill>
                  <a:srgbClr val="008000"/>
                </a:solidFill>
                <a:latin typeface="Consolas" charset="0"/>
                <a:ea typeface="Consolas" charset="0"/>
                <a:cs typeface="Consolas" charset="0"/>
              </a:rPr>
              <a:t>return</a:t>
            </a:r>
            <a:r>
              <a:rPr lang="en-US" sz="2000" b="1" dirty="0">
                <a:solidFill>
                  <a:srgbClr val="000000"/>
                </a:solidFill>
                <a:latin typeface="Consolas" charset="0"/>
                <a:ea typeface="Consolas" charset="0"/>
                <a:cs typeface="Consolas" charset="0"/>
              </a:rPr>
              <a:t> x + y;</a:t>
            </a:r>
          </a:p>
          <a:p>
            <a:r>
              <a:rPr lang="en-US" sz="20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28407489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0EC5-4A3F-7749-A566-FDDE9DA6CAAF}"/>
              </a:ext>
            </a:extLst>
          </p:cNvPr>
          <p:cNvSpPr>
            <a:spLocks noGrp="1"/>
          </p:cNvSpPr>
          <p:nvPr>
            <p:ph type="title"/>
          </p:nvPr>
        </p:nvSpPr>
        <p:spPr/>
        <p:txBody>
          <a:bodyPr/>
          <a:lstStyle/>
          <a:p>
            <a:r>
              <a:rPr lang="en-US" dirty="0"/>
              <a:t>Full Compiler ABI</a:t>
            </a:r>
          </a:p>
        </p:txBody>
      </p:sp>
      <p:sp>
        <p:nvSpPr>
          <p:cNvPr id="3" name="Slide Number Placeholder 2">
            <a:extLst>
              <a:ext uri="{FF2B5EF4-FFF2-40B4-BE49-F238E27FC236}">
                <a16:creationId xmlns:a16="http://schemas.microsoft.com/office/drawing/2014/main" id="{093786AE-5091-ED4D-9ABD-6CC6F1FB96C5}"/>
              </a:ext>
            </a:extLst>
          </p:cNvPr>
          <p:cNvSpPr>
            <a:spLocks noGrp="1"/>
          </p:cNvSpPr>
          <p:nvPr>
            <p:ph type="sldNum" sz="quarter" idx="12"/>
          </p:nvPr>
        </p:nvSpPr>
        <p:spPr/>
        <p:txBody>
          <a:bodyPr/>
          <a:lstStyle/>
          <a:p>
            <a:fld id="{B8C56D54-80CA-1040-8800-40C19FBCAC37}" type="slidenum">
              <a:rPr lang="en-US" smtClean="0"/>
              <a:t>147</a:t>
            </a:fld>
            <a:endParaRPr lang="en-US"/>
          </a:p>
        </p:txBody>
      </p:sp>
      <p:sp>
        <p:nvSpPr>
          <p:cNvPr id="4" name="Folded Corner 3">
            <a:extLst>
              <a:ext uri="{FF2B5EF4-FFF2-40B4-BE49-F238E27FC236}">
                <a16:creationId xmlns:a16="http://schemas.microsoft.com/office/drawing/2014/main" id="{E4C313A4-0F14-C448-86E9-93CEDC562419}"/>
              </a:ext>
            </a:extLst>
          </p:cNvPr>
          <p:cNvSpPr/>
          <p:nvPr/>
        </p:nvSpPr>
        <p:spPr>
          <a:xfrm>
            <a:off x="4876800" y="1103686"/>
            <a:ext cx="3962400" cy="5201421"/>
          </a:xfrm>
          <a:prstGeom prst="foldedCorner">
            <a:avLst>
              <a:gd name="adj" fmla="val 10211"/>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D00FF"/>
                </a:solidFill>
                <a:latin typeface="Consolas" charset="0"/>
                <a:ea typeface="Consolas" charset="0"/>
                <a:cs typeface="Consolas" charset="0"/>
              </a:rPr>
              <a:t>foo</a:t>
            </a:r>
            <a:r>
              <a:rPr lang="en-US" sz="1400" b="1" dirty="0">
                <a:solidFill>
                  <a:schemeClr val="tx1"/>
                </a:solidFill>
                <a:latin typeface="Consolas" charset="0"/>
                <a:ea typeface="Consolas" charset="0"/>
                <a:cs typeface="Consolas" charset="0"/>
              </a:rPr>
              <a:t>(</a:t>
            </a:r>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n</a:t>
            </a:r>
            <a:r>
              <a:rPr lang="en-US" sz="1400" b="1" dirty="0">
                <a:solidFill>
                  <a:schemeClr val="tx1"/>
                </a:solidFill>
                <a:latin typeface="Consolas" charset="0"/>
                <a:ea typeface="Consolas" charset="0"/>
                <a:cs typeface="Consolas" charset="0"/>
              </a:rPr>
              <a:t>) {</a:t>
            </a:r>
          </a:p>
          <a:p>
            <a:r>
              <a:rPr lang="en-US" sz="1400" b="1" dirty="0">
                <a:solidFill>
                  <a:schemeClr val="tx1"/>
                </a:solidFill>
                <a:latin typeface="Consolas" charset="0"/>
                <a:ea typeface="Consolas" charset="0"/>
                <a:cs typeface="Consolas" charset="0"/>
              </a:rPr>
              <a:t>  </a:t>
            </a:r>
            <a:r>
              <a:rPr lang="en-US" sz="1400" b="1" dirty="0">
                <a:solidFill>
                  <a:srgbClr val="660066"/>
                </a:solidFill>
                <a:latin typeface="Consolas" charset="0"/>
                <a:ea typeface="Consolas" charset="0"/>
                <a:cs typeface="Consolas" charset="0"/>
              </a:rPr>
              <a:t>__</a:t>
            </a:r>
            <a:r>
              <a:rPr lang="en-US" sz="1400" b="1" dirty="0" err="1">
                <a:solidFill>
                  <a:srgbClr val="660066"/>
                </a:solidFill>
                <a:latin typeface="Consolas" charset="0"/>
                <a:ea typeface="Consolas" charset="0"/>
                <a:cs typeface="Consolas" charset="0"/>
              </a:rPr>
              <a:t>cilkrts_stack_frame_t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sf</a:t>
            </a:r>
            <a:r>
              <a:rPr lang="en-US"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cilkrts_enter_frame</a:t>
            </a:r>
            <a:r>
              <a:rPr lang="en-US" sz="1400" b="1" dirty="0">
                <a:solidFill>
                  <a:schemeClr val="tx1"/>
                </a:solidFill>
                <a:latin typeface="Consolas" charset="0"/>
                <a:ea typeface="Consolas" charset="0"/>
                <a:cs typeface="Consolas" charset="0"/>
              </a:rPr>
              <a:t>(&amp;sf); </a:t>
            </a:r>
          </a:p>
          <a:p>
            <a:r>
              <a:rPr lang="mr-IN" sz="1400" b="1" dirty="0">
                <a:solidFill>
                  <a:schemeClr val="tx1"/>
                </a:solidFill>
                <a:latin typeface="Consolas" charset="0"/>
                <a:ea typeface="Consolas" charset="0"/>
                <a:cs typeface="Consolas" charset="0"/>
              </a:rPr>
              <a:t>  </a:t>
            </a:r>
            <a:r>
              <a:rPr lang="mr-IN" sz="1400" b="1" dirty="0" err="1">
                <a:solidFill>
                  <a:srgbClr val="660066"/>
                </a:solidFill>
                <a:latin typeface="Consolas" charset="0"/>
                <a:ea typeface="Consolas" charset="0"/>
                <a:cs typeface="Consolas" charset="0"/>
              </a:rPr>
              <a:t>int</a:t>
            </a:r>
            <a:r>
              <a:rPr lang="mr-IN" sz="1400" b="1" dirty="0">
                <a:solidFill>
                  <a:srgbClr val="660066"/>
                </a:solidFill>
                <a:latin typeface="Consolas" charset="0"/>
                <a:ea typeface="Consolas" charset="0"/>
                <a:cs typeface="Consolas" charset="0"/>
              </a:rPr>
              <a:t> </a:t>
            </a:r>
            <a:r>
              <a:rPr lang="mr-IN" sz="1400" b="1" dirty="0" err="1">
                <a:solidFill>
                  <a:srgbClr val="0000FF"/>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a:t>
            </a:r>
            <a:r>
              <a:rPr lang="mr-IN" sz="1400" b="1" dirty="0" err="1">
                <a:solidFill>
                  <a:srgbClr val="0000FF"/>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a:t>
            </a:r>
            <a:br>
              <a:rPr lang="en-US" sz="1400" b="1" dirty="0">
                <a:solidFill>
                  <a:schemeClr val="tx1"/>
                </a:solidFill>
                <a:latin typeface="Consolas" charset="0"/>
                <a:ea typeface="Consolas" charset="0"/>
                <a:cs typeface="Consolas" charset="0"/>
              </a:rPr>
            </a:br>
            <a:r>
              <a:rPr lang="en-US" sz="1400" b="1" dirty="0">
                <a:solidFill>
                  <a:schemeClr val="tx1"/>
                </a:solidFill>
                <a:latin typeface="Consolas" charset="0"/>
                <a:ea typeface="Consolas" charset="0"/>
                <a:cs typeface="Consolas" charset="0"/>
              </a:rPr>
              <a:t>  /* s = </a:t>
            </a:r>
            <a:r>
              <a:rPr lang="en-US" sz="1400" b="1" dirty="0" err="1">
                <a:solidFill>
                  <a:schemeClr val="tx1"/>
                </a:solidFill>
                <a:latin typeface="Consolas" charset="0"/>
                <a:ea typeface="Consolas" charset="0"/>
                <a:cs typeface="Consolas" charset="0"/>
              </a:rPr>
              <a:t>cilk_spawn</a:t>
            </a:r>
            <a:r>
              <a:rPr lang="en-US" sz="1400" b="1" dirty="0">
                <a:solidFill>
                  <a:schemeClr val="tx1"/>
                </a:solidFill>
                <a:latin typeface="Consolas" charset="0"/>
                <a:ea typeface="Consolas" charset="0"/>
                <a:cs typeface="Consolas" charset="0"/>
              </a:rPr>
              <a:t> bar(n); */</a:t>
            </a:r>
            <a:endParaRPr lang="mr-IN" sz="1400" b="1" dirty="0">
              <a:solidFill>
                <a:schemeClr val="tx1"/>
              </a:solidFill>
              <a:latin typeface="Consolas" charset="0"/>
              <a:ea typeface="Consolas" charset="0"/>
              <a:cs typeface="Consolas" charset="0"/>
            </a:endParaRP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if</a:t>
            </a:r>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setjmp</a:t>
            </a:r>
            <a:r>
              <a:rPr lang="en-US" sz="1400" b="1" dirty="0">
                <a:solidFill>
                  <a:schemeClr val="tx1"/>
                </a:solidFill>
                <a:latin typeface="Consolas" charset="0"/>
                <a:ea typeface="Consolas" charset="0"/>
                <a:cs typeface="Consolas" charset="0"/>
              </a:rPr>
              <a:t>(</a:t>
            </a:r>
            <a:r>
              <a:rPr lang="en-US" sz="1400" b="1" dirty="0" err="1">
                <a:solidFill>
                  <a:schemeClr val="tx1"/>
                </a:solidFill>
                <a:latin typeface="Consolas" charset="0"/>
                <a:ea typeface="Consolas" charset="0"/>
                <a:cs typeface="Consolas" charset="0"/>
              </a:rPr>
              <a:t>sf.ctx</a:t>
            </a:r>
            <a:r>
              <a:rPr lang="en-US"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en-US" sz="1400" b="1" dirty="0">
                <a:solidFill>
                  <a:schemeClr val="tx1"/>
                </a:solidFill>
                <a:latin typeface="Consolas" charset="0"/>
                <a:ea typeface="Consolas" charset="0"/>
                <a:cs typeface="Consolas" charset="0"/>
              </a:rPr>
              <a:t>bar_</a:t>
            </a:r>
            <a:r>
              <a:rPr lang="mr-IN" sz="1400" b="1" dirty="0" err="1">
                <a:solidFill>
                  <a:schemeClr val="tx1"/>
                </a:solidFill>
                <a:latin typeface="Consolas" charset="0"/>
                <a:ea typeface="Consolas" charset="0"/>
                <a:cs typeface="Consolas" charset="0"/>
              </a:rPr>
              <a:t>spawn</a:t>
            </a:r>
            <a:r>
              <a:rPr lang="mr-IN" sz="1400" b="1" dirty="0">
                <a:solidFill>
                  <a:schemeClr val="tx1"/>
                </a:solidFill>
                <a:latin typeface="Consolas" charset="0"/>
                <a:ea typeface="Consolas" charset="0"/>
                <a:cs typeface="Consolas" charset="0"/>
              </a:rPr>
              <a:t>_</a:t>
            </a:r>
            <a:r>
              <a:rPr lang="en-US" sz="1400" b="1" dirty="0">
                <a:solidFill>
                  <a:schemeClr val="tx1"/>
                </a:solidFill>
                <a:latin typeface="Consolas" charset="0"/>
                <a:ea typeface="Consolas" charset="0"/>
                <a:cs typeface="Consolas" charset="0"/>
              </a:rPr>
              <a:t>helper</a:t>
            </a:r>
            <a:r>
              <a:rPr lang="mr-IN" sz="1400" b="1" dirty="0">
                <a:solidFill>
                  <a:schemeClr val="tx1"/>
                </a:solidFill>
                <a:latin typeface="Consolas" charset="0"/>
                <a:ea typeface="Consolas" charset="0"/>
                <a:cs typeface="Consolas" charset="0"/>
              </a:rPr>
              <a:t>(&amp;</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 = </a:t>
            </a:r>
            <a:r>
              <a:rPr lang="en-US" sz="1400" b="1" dirty="0" err="1">
                <a:solidFill>
                  <a:schemeClr val="tx1"/>
                </a:solidFill>
                <a:latin typeface="Consolas" charset="0"/>
                <a:ea typeface="Consolas" charset="0"/>
                <a:cs typeface="Consolas" charset="0"/>
              </a:rPr>
              <a:t>baz</a:t>
            </a:r>
            <a:r>
              <a:rPr lang="mr-IN" sz="1400" b="1" dirty="0">
                <a:solidFill>
                  <a:schemeClr val="tx1"/>
                </a:solidFill>
                <a:latin typeface="Consolas" charset="0"/>
                <a:ea typeface="Consolas" charset="0"/>
                <a:cs typeface="Consolas" charset="0"/>
              </a:rPr>
              <a:t>(</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endParaRPr lang="en-US" sz="1400" b="1" dirty="0">
              <a:solidFill>
                <a:schemeClr val="tx1"/>
              </a:solidFill>
              <a:latin typeface="Consolas" charset="0"/>
              <a:ea typeface="Consolas" charset="0"/>
              <a:cs typeface="Consolas" charset="0"/>
            </a:endParaRPr>
          </a:p>
          <a:p>
            <a:r>
              <a:rPr lang="en-US" sz="1400" b="1" dirty="0">
                <a:solidFill>
                  <a:schemeClr val="tx1"/>
                </a:solidFill>
                <a:latin typeface="Consolas" charset="0"/>
                <a:ea typeface="Consolas" charset="0"/>
                <a:cs typeface="Consolas" charset="0"/>
              </a:rPr>
              <a:t>  /* </a:t>
            </a:r>
            <a:r>
              <a:rPr lang="en-US" sz="1400" b="1" dirty="0" err="1">
                <a:solidFill>
                  <a:schemeClr val="tx1"/>
                </a:solidFill>
                <a:latin typeface="Consolas" charset="0"/>
                <a:ea typeface="Consolas" charset="0"/>
                <a:cs typeface="Consolas" charset="0"/>
              </a:rPr>
              <a:t>cilk_sync</a:t>
            </a:r>
            <a:r>
              <a:rPr lang="en-US" sz="1400" b="1" dirty="0">
                <a:solidFill>
                  <a:schemeClr val="tx1"/>
                </a:solidFill>
                <a:latin typeface="Consolas" charset="0"/>
                <a:ea typeface="Consolas" charset="0"/>
                <a:cs typeface="Consolas" charset="0"/>
              </a:rPr>
              <a:t> */</a:t>
            </a:r>
            <a:endParaRPr lang="mr-IN" sz="1400" b="1" dirty="0">
              <a:solidFill>
                <a:schemeClr val="tx1"/>
              </a:solidFill>
              <a:latin typeface="Consolas" charset="0"/>
              <a:ea typeface="Consolas" charset="0"/>
              <a:cs typeface="Consolas" charset="0"/>
            </a:endParaRP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if</a:t>
            </a:r>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sf.flags</a:t>
            </a:r>
            <a:r>
              <a:rPr lang="en-US" sz="1400" b="1" dirty="0">
                <a:solidFill>
                  <a:schemeClr val="tx1"/>
                </a:solidFill>
                <a:latin typeface="Consolas" charset="0"/>
                <a:ea typeface="Consolas" charset="0"/>
                <a:cs typeface="Consolas" charset="0"/>
              </a:rPr>
              <a:t> &amp; CILK_FRAME_UNSYNCHED)</a:t>
            </a: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if</a:t>
            </a:r>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setjmp</a:t>
            </a:r>
            <a:r>
              <a:rPr lang="en-US" sz="1400" b="1" dirty="0">
                <a:solidFill>
                  <a:schemeClr val="tx1"/>
                </a:solidFill>
                <a:latin typeface="Consolas" charset="0"/>
                <a:ea typeface="Consolas" charset="0"/>
                <a:cs typeface="Consolas" charset="0"/>
              </a:rPr>
              <a:t>(</a:t>
            </a:r>
            <a:r>
              <a:rPr lang="en-US" sz="1400" b="1" dirty="0" err="1">
                <a:solidFill>
                  <a:schemeClr val="tx1"/>
                </a:solidFill>
                <a:latin typeface="Consolas" charset="0"/>
                <a:ea typeface="Consolas" charset="0"/>
                <a:cs typeface="Consolas" charset="0"/>
              </a:rPr>
              <a:t>sf.ctx</a:t>
            </a:r>
            <a:r>
              <a:rPr lang="en-US"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__</a:t>
            </a:r>
            <a:r>
              <a:rPr lang="mr-IN" sz="1400" b="1" dirty="0" err="1">
                <a:solidFill>
                  <a:schemeClr val="tx1"/>
                </a:solidFill>
                <a:latin typeface="Consolas" charset="0"/>
                <a:ea typeface="Consolas" charset="0"/>
                <a:cs typeface="Consolas" charset="0"/>
              </a:rPr>
              <a:t>cilkrts_sync</a:t>
            </a:r>
            <a:r>
              <a:rPr lang="mr-IN" sz="1400" b="1" dirty="0">
                <a:solidFill>
                  <a:schemeClr val="tx1"/>
                </a:solidFill>
                <a:latin typeface="Consolas" charset="0"/>
                <a:ea typeface="Consolas" charset="0"/>
                <a:cs typeface="Consolas" charset="0"/>
              </a:rPr>
              <a:t>(&amp;</a:t>
            </a:r>
            <a:r>
              <a:rPr lang="mr-IN" sz="1400" b="1" dirty="0" err="1">
                <a:solidFill>
                  <a:schemeClr val="tx1"/>
                </a:solidFill>
                <a:latin typeface="Consolas" charset="0"/>
                <a:ea typeface="Consolas" charset="0"/>
                <a:cs typeface="Consolas" charset="0"/>
              </a:rPr>
              <a:t>sf</a:t>
            </a:r>
            <a:r>
              <a:rPr lang="mr-IN"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rgbClr val="660066"/>
                </a:solidFill>
                <a:latin typeface="Consolas" charset="0"/>
                <a:ea typeface="Consolas" charset="0"/>
                <a:cs typeface="Consolas" charset="0"/>
              </a:rPr>
              <a:t>int</a:t>
            </a:r>
            <a:r>
              <a:rPr lang="mr-IN" sz="1400" b="1" dirty="0">
                <a:solidFill>
                  <a:srgbClr val="660066"/>
                </a:solidFill>
                <a:latin typeface="Consolas" charset="0"/>
                <a:ea typeface="Consolas" charset="0"/>
                <a:cs typeface="Consolas" charset="0"/>
              </a:rPr>
              <a:t> </a:t>
            </a:r>
            <a:r>
              <a:rPr lang="mr-IN" sz="1400" b="1" dirty="0" err="1">
                <a:solidFill>
                  <a:srgbClr val="0000FF"/>
                </a:solidFill>
                <a:latin typeface="Consolas" charset="0"/>
                <a:ea typeface="Consolas" charset="0"/>
                <a:cs typeface="Consolas" charset="0"/>
              </a:rPr>
              <a:t>result</a:t>
            </a:r>
            <a:r>
              <a:rPr lang="mr-IN" sz="1400" b="1" dirty="0">
                <a:solidFill>
                  <a:srgbClr val="0000FF"/>
                </a:solidFill>
                <a:latin typeface="Consolas" charset="0"/>
                <a:ea typeface="Consolas" charset="0"/>
                <a:cs typeface="Consolas" charset="0"/>
              </a:rPr>
              <a:t> </a:t>
            </a:r>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 </a:t>
            </a:r>
            <a:r>
              <a:rPr lang="mr-IN" sz="1400" b="1" dirty="0" err="1">
                <a:solidFill>
                  <a:schemeClr val="tx1"/>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cilkrts_leave_frame</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return</a:t>
            </a:r>
            <a:r>
              <a:rPr lang="en-US" sz="1400" b="1" dirty="0">
                <a:solidFill>
                  <a:schemeClr val="tx1"/>
                </a:solidFill>
                <a:latin typeface="Consolas" charset="0"/>
                <a:ea typeface="Consolas" charset="0"/>
                <a:cs typeface="Consolas" charset="0"/>
              </a:rPr>
              <a:t> result;</a:t>
            </a:r>
          </a:p>
          <a:p>
            <a:r>
              <a:rPr lang="en-US" sz="1400" b="1" dirty="0">
                <a:solidFill>
                  <a:schemeClr val="tx1"/>
                </a:solidFill>
                <a:latin typeface="Consolas" charset="0"/>
                <a:ea typeface="Consolas" charset="0"/>
                <a:cs typeface="Consolas" charset="0"/>
              </a:rPr>
              <a:t>}</a:t>
            </a:r>
          </a:p>
          <a:p>
            <a:endParaRPr lang="en-US" sz="1400" b="1" dirty="0">
              <a:solidFill>
                <a:schemeClr val="tx1"/>
              </a:solidFill>
              <a:latin typeface="Consolas" charset="0"/>
              <a:ea typeface="Consolas" charset="0"/>
              <a:cs typeface="Consolas" charset="0"/>
            </a:endParaRPr>
          </a:p>
          <a:p>
            <a:r>
              <a:rPr lang="en-US" sz="1400" b="1" dirty="0">
                <a:solidFill>
                  <a:srgbClr val="660066"/>
                </a:solidFill>
                <a:latin typeface="Consolas" charset="0"/>
                <a:ea typeface="Consolas" charset="0"/>
                <a:cs typeface="Consolas" charset="0"/>
              </a:rPr>
              <a:t>void</a:t>
            </a:r>
            <a:r>
              <a:rPr lang="en-US" sz="1400" b="1" dirty="0">
                <a:solidFill>
                  <a:schemeClr val="tx1"/>
                </a:solidFill>
                <a:latin typeface="Consolas" charset="0"/>
                <a:ea typeface="Consolas" charset="0"/>
                <a:cs typeface="Consolas" charset="0"/>
              </a:rPr>
              <a:t> </a:t>
            </a:r>
            <a:r>
              <a:rPr lang="en-US" sz="1400" b="1" dirty="0" err="1">
                <a:solidFill>
                  <a:srgbClr val="0000FF"/>
                </a:solidFill>
                <a:latin typeface="Consolas" charset="0"/>
                <a:ea typeface="Consolas" charset="0"/>
                <a:cs typeface="Consolas" charset="0"/>
              </a:rPr>
              <a:t>bar_spawn_helper</a:t>
            </a:r>
            <a:r>
              <a:rPr lang="en-US" sz="1400" b="1" dirty="0">
                <a:solidFill>
                  <a:schemeClr val="tx1"/>
                </a:solidFill>
                <a:latin typeface="Consolas" charset="0"/>
                <a:ea typeface="Consolas" charset="0"/>
                <a:cs typeface="Consolas" charset="0"/>
              </a:rPr>
              <a:t>(</a:t>
            </a:r>
            <a:r>
              <a:rPr lang="en-US" sz="1400" b="1" dirty="0">
                <a:solidFill>
                  <a:srgbClr val="660066"/>
                </a:solidFill>
                <a:latin typeface="Consolas" charset="0"/>
                <a:ea typeface="Consolas" charset="0"/>
                <a:cs typeface="Consolas" charset="0"/>
              </a:rPr>
              <a:t>int *</a:t>
            </a:r>
            <a:r>
              <a:rPr lang="en-US" sz="1400" b="1" dirty="0">
                <a:solidFill>
                  <a:srgbClr val="0000FF"/>
                </a:solidFill>
                <a:latin typeface="Consolas" charset="0"/>
                <a:ea typeface="Consolas" charset="0"/>
                <a:cs typeface="Consolas" charset="0"/>
              </a:rPr>
              <a:t>x</a:t>
            </a:r>
            <a:r>
              <a:rPr lang="en-US" sz="1400" b="1" dirty="0">
                <a:solidFill>
                  <a:schemeClr val="tx1"/>
                </a:solidFill>
                <a:latin typeface="Consolas" charset="0"/>
                <a:ea typeface="Consolas" charset="0"/>
                <a:cs typeface="Consolas" charset="0"/>
              </a:rPr>
              <a:t>, </a:t>
            </a:r>
            <a:r>
              <a:rPr lang="en-US" sz="1400" b="1" dirty="0">
                <a:solidFill>
                  <a:srgbClr val="660066"/>
                </a:solidFill>
                <a:latin typeface="Consolas" charset="0"/>
                <a:ea typeface="Consolas" charset="0"/>
                <a:cs typeface="Consolas" charset="0"/>
              </a:rPr>
              <a:t>int </a:t>
            </a:r>
            <a:r>
              <a:rPr lang="en-US" sz="1400" b="1" dirty="0">
                <a:solidFill>
                  <a:srgbClr val="0000FF"/>
                </a:solidFill>
                <a:latin typeface="Consolas" charset="0"/>
                <a:ea typeface="Consolas" charset="0"/>
                <a:cs typeface="Consolas" charset="0"/>
              </a:rPr>
              <a:t>n</a:t>
            </a:r>
            <a:r>
              <a:rPr lang="en-US" sz="1400" b="1" dirty="0">
                <a:solidFill>
                  <a:schemeClr val="tx1"/>
                </a:solidFill>
                <a:latin typeface="Consolas" charset="0"/>
                <a:ea typeface="Consolas" charset="0"/>
                <a:cs typeface="Consolas" charset="0"/>
              </a:rPr>
              <a:t>) {</a:t>
            </a:r>
          </a:p>
          <a:p>
            <a:r>
              <a:rPr lang="en-US" sz="1400" b="1" dirty="0">
                <a:solidFill>
                  <a:schemeClr val="tx1"/>
                </a:solidFill>
                <a:latin typeface="Consolas" charset="0"/>
                <a:ea typeface="Consolas" charset="0"/>
                <a:cs typeface="Consolas" charset="0"/>
              </a:rPr>
              <a:t>  </a:t>
            </a:r>
            <a:r>
              <a:rPr lang="en-US" sz="1400" b="1" dirty="0">
                <a:solidFill>
                  <a:srgbClr val="660066"/>
                </a:solidFill>
                <a:latin typeface="Consolas" charset="0"/>
                <a:ea typeface="Consolas" charset="0"/>
                <a:cs typeface="Consolas" charset="0"/>
              </a:rPr>
              <a:t>__</a:t>
            </a:r>
            <a:r>
              <a:rPr lang="en-US" sz="1400" b="1" dirty="0" err="1">
                <a:solidFill>
                  <a:srgbClr val="660066"/>
                </a:solidFill>
                <a:latin typeface="Consolas" charset="0"/>
                <a:ea typeface="Consolas" charset="0"/>
                <a:cs typeface="Consolas" charset="0"/>
              </a:rPr>
              <a:t>cilkrts_stack_frame</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sf</a:t>
            </a:r>
            <a:r>
              <a:rPr lang="en-US"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cilkrts_enter_frame_helper</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cilkrts_detach</a:t>
            </a:r>
            <a:r>
              <a:rPr lang="en-US"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 </a:t>
            </a:r>
            <a:r>
              <a:rPr lang="en-US" sz="1400" b="1" dirty="0">
                <a:solidFill>
                  <a:schemeClr val="tx1"/>
                </a:solidFill>
                <a:latin typeface="Consolas" charset="0"/>
                <a:ea typeface="Consolas" charset="0"/>
                <a:cs typeface="Consolas" charset="0"/>
              </a:rPr>
              <a:t>bar</a:t>
            </a:r>
            <a:r>
              <a:rPr lang="mr-IN" sz="1400" b="1" dirty="0">
                <a:solidFill>
                  <a:schemeClr val="tx1"/>
                </a:solidFill>
                <a:latin typeface="Consolas" charset="0"/>
                <a:ea typeface="Consolas" charset="0"/>
                <a:cs typeface="Consolas" charset="0"/>
              </a:rPr>
              <a:t>(</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cilkrts_leave_frame_helper</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a:t>
            </a:r>
          </a:p>
        </p:txBody>
      </p:sp>
      <p:sp>
        <p:nvSpPr>
          <p:cNvPr id="10" name="AutoShape 7">
            <a:extLst>
              <a:ext uri="{FF2B5EF4-FFF2-40B4-BE49-F238E27FC236}">
                <a16:creationId xmlns:a16="http://schemas.microsoft.com/office/drawing/2014/main" id="{B5206E8F-8759-F148-8AFE-23A178C5D01E}"/>
              </a:ext>
            </a:extLst>
          </p:cNvPr>
          <p:cNvSpPr>
            <a:spLocks noChangeArrowheads="1"/>
          </p:cNvSpPr>
          <p:nvPr/>
        </p:nvSpPr>
        <p:spPr bwMode="auto">
          <a:xfrm>
            <a:off x="304800" y="1003971"/>
            <a:ext cx="2880043" cy="1126125"/>
          </a:xfrm>
          <a:prstGeom prst="wedgeRoundRectCallout">
            <a:avLst>
              <a:gd name="adj1" fmla="val 76824"/>
              <a:gd name="adj2" fmla="val -16543"/>
              <a:gd name="adj3" fmla="val 16667"/>
            </a:avLst>
          </a:prstGeom>
          <a:solidFill>
            <a:schemeClr val="accent3">
              <a:lumMod val="75000"/>
            </a:schemeClr>
          </a:solidFill>
          <a:ln w="57150" cmpd="sng">
            <a:solidFill>
              <a:srgbClr val="669900"/>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000" dirty="0">
                <a:solidFill>
                  <a:prstClr val="black"/>
                </a:solidFill>
                <a:latin typeface="Lucida Sans Unicode"/>
                <a:cs typeface="+mn-cs"/>
              </a:rPr>
              <a:t>push foo’s </a:t>
            </a:r>
            <a:r>
              <a:rPr lang="en-US" sz="2000" dirty="0" err="1">
                <a:solidFill>
                  <a:prstClr val="black"/>
                </a:solidFill>
                <a:latin typeface="Lucida Sans Unicode"/>
                <a:cs typeface="+mn-cs"/>
              </a:rPr>
              <a:t>Cilk</a:t>
            </a:r>
            <a:r>
              <a:rPr lang="en-US" sz="2000" dirty="0">
                <a:solidFill>
                  <a:prstClr val="black"/>
                </a:solidFill>
                <a:latin typeface="Lucida Sans Unicode"/>
                <a:cs typeface="+mn-cs"/>
              </a:rPr>
              <a:t> stack frame onto bottom of the deque</a:t>
            </a:r>
          </a:p>
        </p:txBody>
      </p:sp>
      <p:sp>
        <p:nvSpPr>
          <p:cNvPr id="11" name="AutoShape 7">
            <a:extLst>
              <a:ext uri="{FF2B5EF4-FFF2-40B4-BE49-F238E27FC236}">
                <a16:creationId xmlns:a16="http://schemas.microsoft.com/office/drawing/2014/main" id="{33EE9457-1001-D343-8F5D-533E24A17DE4}"/>
              </a:ext>
            </a:extLst>
          </p:cNvPr>
          <p:cNvSpPr>
            <a:spLocks noChangeArrowheads="1"/>
          </p:cNvSpPr>
          <p:nvPr/>
        </p:nvSpPr>
        <p:spPr bwMode="auto">
          <a:xfrm>
            <a:off x="304800" y="2285395"/>
            <a:ext cx="3505201" cy="785606"/>
          </a:xfrm>
          <a:prstGeom prst="wedgeRoundRectCallout">
            <a:avLst>
              <a:gd name="adj1" fmla="val 96391"/>
              <a:gd name="adj2" fmla="val -67880"/>
              <a:gd name="adj3" fmla="val 16667"/>
            </a:avLst>
          </a:prstGeom>
          <a:solidFill>
            <a:schemeClr val="accent3">
              <a:lumMod val="75000"/>
            </a:schemeClr>
          </a:solidFill>
          <a:ln w="57150" cmpd="sng">
            <a:solidFill>
              <a:srgbClr val="669900"/>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000" dirty="0">
                <a:solidFill>
                  <a:prstClr val="black"/>
                </a:solidFill>
                <a:latin typeface="Lucida Sans Unicode"/>
                <a:cs typeface="+mn-cs"/>
              </a:rPr>
              <a:t>save execution context to prepare for spawn</a:t>
            </a:r>
          </a:p>
        </p:txBody>
      </p:sp>
      <p:sp>
        <p:nvSpPr>
          <p:cNvPr id="12" name="AutoShape 7">
            <a:extLst>
              <a:ext uri="{FF2B5EF4-FFF2-40B4-BE49-F238E27FC236}">
                <a16:creationId xmlns:a16="http://schemas.microsoft.com/office/drawing/2014/main" id="{E018F7C6-7454-1744-BFD6-6074781585B5}"/>
              </a:ext>
            </a:extLst>
          </p:cNvPr>
          <p:cNvSpPr>
            <a:spLocks noChangeArrowheads="1"/>
          </p:cNvSpPr>
          <p:nvPr/>
        </p:nvSpPr>
        <p:spPr bwMode="auto">
          <a:xfrm>
            <a:off x="398082" y="3288794"/>
            <a:ext cx="2880043" cy="785606"/>
          </a:xfrm>
          <a:prstGeom prst="wedgeRoundRectCallout">
            <a:avLst>
              <a:gd name="adj1" fmla="val 87162"/>
              <a:gd name="adj2" fmla="val 78466"/>
              <a:gd name="adj3" fmla="val 16667"/>
            </a:avLst>
          </a:prstGeom>
          <a:solidFill>
            <a:schemeClr val="accent3">
              <a:lumMod val="75000"/>
            </a:schemeClr>
          </a:solidFill>
          <a:ln w="57150" cmpd="sng">
            <a:solidFill>
              <a:srgbClr val="669900"/>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000" dirty="0">
                <a:solidFill>
                  <a:prstClr val="black"/>
                </a:solidFill>
                <a:latin typeface="Lucida Sans Unicode"/>
                <a:cs typeface="+mn-cs"/>
              </a:rPr>
              <a:t>spawn helper has its own </a:t>
            </a:r>
            <a:r>
              <a:rPr lang="en-US" sz="2000" dirty="0" err="1">
                <a:solidFill>
                  <a:prstClr val="black"/>
                </a:solidFill>
                <a:latin typeface="Lucida Sans Unicode"/>
                <a:cs typeface="+mn-cs"/>
              </a:rPr>
              <a:t>Cilk</a:t>
            </a:r>
            <a:r>
              <a:rPr lang="en-US" sz="2000" dirty="0">
                <a:solidFill>
                  <a:prstClr val="black"/>
                </a:solidFill>
                <a:latin typeface="Lucida Sans Unicode"/>
                <a:cs typeface="+mn-cs"/>
              </a:rPr>
              <a:t> stack frame</a:t>
            </a:r>
          </a:p>
        </p:txBody>
      </p:sp>
      <p:sp>
        <p:nvSpPr>
          <p:cNvPr id="13" name="AutoShape 7">
            <a:extLst>
              <a:ext uri="{FF2B5EF4-FFF2-40B4-BE49-F238E27FC236}">
                <a16:creationId xmlns:a16="http://schemas.microsoft.com/office/drawing/2014/main" id="{00DE00D0-77ED-E542-8DA1-640B52EE33FA}"/>
              </a:ext>
            </a:extLst>
          </p:cNvPr>
          <p:cNvSpPr>
            <a:spLocks noChangeArrowheads="1"/>
          </p:cNvSpPr>
          <p:nvPr/>
        </p:nvSpPr>
        <p:spPr bwMode="auto">
          <a:xfrm>
            <a:off x="304800" y="4369982"/>
            <a:ext cx="4171508" cy="1126125"/>
          </a:xfrm>
          <a:prstGeom prst="wedgeRoundRectCallout">
            <a:avLst>
              <a:gd name="adj1" fmla="val 101191"/>
              <a:gd name="adj2" fmla="val -21751"/>
              <a:gd name="adj3" fmla="val 16667"/>
            </a:avLst>
          </a:prstGeom>
          <a:solidFill>
            <a:schemeClr val="accent3">
              <a:lumMod val="75000"/>
            </a:schemeClr>
          </a:solidFill>
          <a:ln w="57150" cmpd="sng">
            <a:solidFill>
              <a:srgbClr val="669900"/>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000" dirty="0">
                <a:solidFill>
                  <a:prstClr val="black"/>
                </a:solidFill>
                <a:latin typeface="Lucida Sans Unicode"/>
                <a:cs typeface="+mn-cs"/>
              </a:rPr>
              <a:t>push the </a:t>
            </a:r>
            <a:r>
              <a:rPr lang="en-US" sz="2000" dirty="0" err="1">
                <a:solidFill>
                  <a:prstClr val="black"/>
                </a:solidFill>
                <a:latin typeface="Lucida Sans Unicode"/>
                <a:cs typeface="+mn-cs"/>
              </a:rPr>
              <a:t>Cilk</a:t>
            </a:r>
            <a:r>
              <a:rPr lang="en-US" sz="2000" dirty="0">
                <a:solidFill>
                  <a:prstClr val="black"/>
                </a:solidFill>
                <a:latin typeface="Lucida Sans Unicode"/>
                <a:cs typeface="+mn-cs"/>
              </a:rPr>
              <a:t> stack frames corresponding to the spawning of bar onto the deque</a:t>
            </a:r>
          </a:p>
        </p:txBody>
      </p:sp>
      <p:sp>
        <p:nvSpPr>
          <p:cNvPr id="14" name="AutoShape 7">
            <a:extLst>
              <a:ext uri="{FF2B5EF4-FFF2-40B4-BE49-F238E27FC236}">
                <a16:creationId xmlns:a16="http://schemas.microsoft.com/office/drawing/2014/main" id="{6623D596-067A-DB46-AE22-4D8A907C4366}"/>
              </a:ext>
            </a:extLst>
          </p:cNvPr>
          <p:cNvSpPr>
            <a:spLocks noChangeArrowheads="1"/>
          </p:cNvSpPr>
          <p:nvPr/>
        </p:nvSpPr>
        <p:spPr bwMode="auto">
          <a:xfrm>
            <a:off x="266700" y="5637683"/>
            <a:ext cx="4171508" cy="785606"/>
          </a:xfrm>
          <a:prstGeom prst="wedgeRoundRectCallout">
            <a:avLst>
              <a:gd name="adj1" fmla="val 62958"/>
              <a:gd name="adj2" fmla="val -22695"/>
              <a:gd name="adj3" fmla="val 16667"/>
            </a:avLst>
          </a:prstGeom>
          <a:solidFill>
            <a:schemeClr val="accent3">
              <a:lumMod val="75000"/>
            </a:schemeClr>
          </a:solidFill>
          <a:ln w="57150" cmpd="sng">
            <a:solidFill>
              <a:srgbClr val="669900"/>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lvl="0"/>
            <a:r>
              <a:rPr lang="en-US" sz="2000" dirty="0">
                <a:solidFill>
                  <a:prstClr val="black"/>
                </a:solidFill>
                <a:latin typeface="Lucida Sans Unicode"/>
                <a:cs typeface="+mn-cs"/>
              </a:rPr>
              <a:t>clean up and try to pop the deque</a:t>
            </a:r>
          </a:p>
        </p:txBody>
      </p:sp>
    </p:spTree>
    <p:extLst>
      <p:ext uri="{BB962C8B-B14F-4D97-AF65-F5344CB8AC3E}">
        <p14:creationId xmlns:p14="http://schemas.microsoft.com/office/powerpoint/2010/main" val="286826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0EC5-4A3F-7749-A566-FDDE9DA6CAAF}"/>
              </a:ext>
            </a:extLst>
          </p:cNvPr>
          <p:cNvSpPr>
            <a:spLocks noGrp="1"/>
          </p:cNvSpPr>
          <p:nvPr>
            <p:ph type="title"/>
          </p:nvPr>
        </p:nvSpPr>
        <p:spPr/>
        <p:txBody>
          <a:bodyPr/>
          <a:lstStyle/>
          <a:p>
            <a:r>
              <a:rPr lang="en-US" dirty="0"/>
              <a:t>Full Compiler ABI</a:t>
            </a:r>
          </a:p>
        </p:txBody>
      </p:sp>
      <p:sp>
        <p:nvSpPr>
          <p:cNvPr id="3" name="Slide Number Placeholder 2">
            <a:extLst>
              <a:ext uri="{FF2B5EF4-FFF2-40B4-BE49-F238E27FC236}">
                <a16:creationId xmlns:a16="http://schemas.microsoft.com/office/drawing/2014/main" id="{093786AE-5091-ED4D-9ABD-6CC6F1FB96C5}"/>
              </a:ext>
            </a:extLst>
          </p:cNvPr>
          <p:cNvSpPr>
            <a:spLocks noGrp="1"/>
          </p:cNvSpPr>
          <p:nvPr>
            <p:ph type="sldNum" sz="quarter" idx="12"/>
          </p:nvPr>
        </p:nvSpPr>
        <p:spPr/>
        <p:txBody>
          <a:bodyPr/>
          <a:lstStyle/>
          <a:p>
            <a:fld id="{B8C56D54-80CA-1040-8800-40C19FBCAC37}" type="slidenum">
              <a:rPr lang="en-US" smtClean="0"/>
              <a:t>148</a:t>
            </a:fld>
            <a:endParaRPr lang="en-US"/>
          </a:p>
        </p:txBody>
      </p:sp>
      <p:sp>
        <p:nvSpPr>
          <p:cNvPr id="4" name="Folded Corner 3">
            <a:extLst>
              <a:ext uri="{FF2B5EF4-FFF2-40B4-BE49-F238E27FC236}">
                <a16:creationId xmlns:a16="http://schemas.microsoft.com/office/drawing/2014/main" id="{E4C313A4-0F14-C448-86E9-93CEDC562419}"/>
              </a:ext>
            </a:extLst>
          </p:cNvPr>
          <p:cNvSpPr/>
          <p:nvPr/>
        </p:nvSpPr>
        <p:spPr>
          <a:xfrm>
            <a:off x="4876800" y="1103686"/>
            <a:ext cx="3962400" cy="5428593"/>
          </a:xfrm>
          <a:prstGeom prst="foldedCorner">
            <a:avLst>
              <a:gd name="adj" fmla="val 10211"/>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D00FF"/>
                </a:solidFill>
                <a:latin typeface="Consolas" charset="0"/>
                <a:ea typeface="Consolas" charset="0"/>
                <a:cs typeface="Consolas" charset="0"/>
              </a:rPr>
              <a:t>foo</a:t>
            </a:r>
            <a:r>
              <a:rPr lang="en-US" sz="1400" b="1" dirty="0">
                <a:solidFill>
                  <a:schemeClr val="tx1"/>
                </a:solidFill>
                <a:latin typeface="Consolas" charset="0"/>
                <a:ea typeface="Consolas" charset="0"/>
                <a:cs typeface="Consolas" charset="0"/>
              </a:rPr>
              <a:t>(</a:t>
            </a:r>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n</a:t>
            </a:r>
            <a:r>
              <a:rPr lang="en-US" sz="1400" b="1" dirty="0">
                <a:solidFill>
                  <a:schemeClr val="tx1"/>
                </a:solidFill>
                <a:latin typeface="Consolas" charset="0"/>
                <a:ea typeface="Consolas" charset="0"/>
                <a:cs typeface="Consolas" charset="0"/>
              </a:rPr>
              <a:t>) {</a:t>
            </a:r>
          </a:p>
          <a:p>
            <a:r>
              <a:rPr lang="en-US" sz="1400" b="1" dirty="0">
                <a:solidFill>
                  <a:schemeClr val="tx1"/>
                </a:solidFill>
                <a:latin typeface="Consolas" charset="0"/>
                <a:ea typeface="Consolas" charset="0"/>
                <a:cs typeface="Consolas" charset="0"/>
              </a:rPr>
              <a:t>  </a:t>
            </a:r>
            <a:r>
              <a:rPr lang="en-US" sz="1400" b="1" dirty="0">
                <a:solidFill>
                  <a:srgbClr val="660066"/>
                </a:solidFill>
                <a:latin typeface="Consolas" charset="0"/>
                <a:ea typeface="Consolas" charset="0"/>
                <a:cs typeface="Consolas" charset="0"/>
              </a:rPr>
              <a:t>__</a:t>
            </a:r>
            <a:r>
              <a:rPr lang="en-US" sz="1400" b="1" dirty="0" err="1">
                <a:solidFill>
                  <a:srgbClr val="660066"/>
                </a:solidFill>
                <a:latin typeface="Consolas" charset="0"/>
                <a:ea typeface="Consolas" charset="0"/>
                <a:cs typeface="Consolas" charset="0"/>
              </a:rPr>
              <a:t>cilkrts_stack_frame_t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sf</a:t>
            </a:r>
            <a:r>
              <a:rPr lang="en-US"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cilkrts_enter_frame</a:t>
            </a:r>
            <a:r>
              <a:rPr lang="en-US" sz="1400" b="1" dirty="0">
                <a:solidFill>
                  <a:schemeClr val="tx1"/>
                </a:solidFill>
                <a:latin typeface="Consolas" charset="0"/>
                <a:ea typeface="Consolas" charset="0"/>
                <a:cs typeface="Consolas" charset="0"/>
              </a:rPr>
              <a:t>(&amp;sf); </a:t>
            </a:r>
          </a:p>
          <a:p>
            <a:r>
              <a:rPr lang="mr-IN" sz="1400" b="1" dirty="0">
                <a:solidFill>
                  <a:schemeClr val="tx1"/>
                </a:solidFill>
                <a:latin typeface="Consolas" charset="0"/>
                <a:ea typeface="Consolas" charset="0"/>
                <a:cs typeface="Consolas" charset="0"/>
              </a:rPr>
              <a:t>  </a:t>
            </a:r>
            <a:r>
              <a:rPr lang="mr-IN" sz="1400" b="1" dirty="0" err="1">
                <a:solidFill>
                  <a:srgbClr val="660066"/>
                </a:solidFill>
                <a:latin typeface="Consolas" charset="0"/>
                <a:ea typeface="Consolas" charset="0"/>
                <a:cs typeface="Consolas" charset="0"/>
              </a:rPr>
              <a:t>int</a:t>
            </a:r>
            <a:r>
              <a:rPr lang="mr-IN" sz="1400" b="1" dirty="0">
                <a:solidFill>
                  <a:srgbClr val="660066"/>
                </a:solidFill>
                <a:latin typeface="Consolas" charset="0"/>
                <a:ea typeface="Consolas" charset="0"/>
                <a:cs typeface="Consolas" charset="0"/>
              </a:rPr>
              <a:t> </a:t>
            </a:r>
            <a:r>
              <a:rPr lang="mr-IN" sz="1400" b="1" dirty="0" err="1">
                <a:solidFill>
                  <a:srgbClr val="0000FF"/>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a:t>
            </a:r>
            <a:r>
              <a:rPr lang="mr-IN" sz="1400" b="1" dirty="0" err="1">
                <a:solidFill>
                  <a:srgbClr val="0000FF"/>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if</a:t>
            </a:r>
            <a:r>
              <a:rPr lang="en-US" sz="1400" b="1" dirty="0">
                <a:solidFill>
                  <a:schemeClr val="tx1"/>
                </a:solidFill>
                <a:latin typeface="Consolas" charset="0"/>
                <a:ea typeface="Consolas" charset="0"/>
                <a:cs typeface="Consolas" charset="0"/>
              </a:rPr>
              <a:t> (!</a:t>
            </a:r>
            <a:r>
              <a:rPr lang="en-US" sz="1400" b="1" dirty="0" err="1">
                <a:solidFill>
                  <a:schemeClr val="tx1"/>
                </a:solidFill>
                <a:latin typeface="Consolas" charset="0"/>
                <a:ea typeface="Consolas" charset="0"/>
                <a:cs typeface="Consolas" charset="0"/>
              </a:rPr>
              <a:t>cilk_prepare_spawn</a:t>
            </a:r>
            <a:r>
              <a:rPr lang="en-US" sz="1400" b="1" dirty="0">
                <a:solidFill>
                  <a:schemeClr val="tx1"/>
                </a:solidFill>
                <a:latin typeface="Consolas" charset="0"/>
                <a:ea typeface="Consolas" charset="0"/>
                <a:cs typeface="Consolas" charset="0"/>
              </a:rPr>
              <a:t>(&amp;sf))</a:t>
            </a:r>
          </a:p>
          <a:p>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spawn</a:t>
            </a:r>
            <a:r>
              <a:rPr lang="mr-IN" sz="1400" b="1" dirty="0">
                <a:solidFill>
                  <a:schemeClr val="tx1"/>
                </a:solidFill>
                <a:latin typeface="Consolas" charset="0"/>
                <a:ea typeface="Consolas" charset="0"/>
                <a:cs typeface="Consolas" charset="0"/>
              </a:rPr>
              <a:t>_</a:t>
            </a:r>
            <a:r>
              <a:rPr lang="en-US" sz="1400" b="1" dirty="0">
                <a:solidFill>
                  <a:schemeClr val="tx1"/>
                </a:solidFill>
                <a:latin typeface="Consolas" charset="0"/>
                <a:ea typeface="Consolas" charset="0"/>
                <a:cs typeface="Consolas" charset="0"/>
              </a:rPr>
              <a:t>bar</a:t>
            </a:r>
            <a:r>
              <a:rPr lang="mr-IN" sz="1400" b="1" dirty="0">
                <a:solidFill>
                  <a:schemeClr val="tx1"/>
                </a:solidFill>
                <a:latin typeface="Consolas" charset="0"/>
                <a:ea typeface="Consolas" charset="0"/>
                <a:cs typeface="Consolas" charset="0"/>
              </a:rPr>
              <a:t>(&amp;</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 = </a:t>
            </a:r>
            <a:r>
              <a:rPr lang="en-US" sz="1400" b="1" dirty="0" err="1">
                <a:solidFill>
                  <a:schemeClr val="tx1"/>
                </a:solidFill>
                <a:latin typeface="Consolas" charset="0"/>
                <a:ea typeface="Consolas" charset="0"/>
                <a:cs typeface="Consolas" charset="0"/>
              </a:rPr>
              <a:t>baz</a:t>
            </a:r>
            <a:r>
              <a:rPr lang="mr-IN" sz="1400" b="1" dirty="0">
                <a:solidFill>
                  <a:schemeClr val="tx1"/>
                </a:solidFill>
                <a:latin typeface="Consolas" charset="0"/>
                <a:ea typeface="Consolas" charset="0"/>
                <a:cs typeface="Consolas" charset="0"/>
              </a:rPr>
              <a:t>(</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endParaRPr lang="en-US" sz="1400" b="1" dirty="0">
              <a:solidFill>
                <a:schemeClr val="tx1"/>
              </a:solidFill>
              <a:latin typeface="Consolas" charset="0"/>
              <a:ea typeface="Consolas" charset="0"/>
              <a:cs typeface="Consolas" charset="0"/>
            </a:endParaRP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cilk_sync_nothrow</a:t>
            </a:r>
            <a:r>
              <a:rPr lang="en-US" sz="1400" b="1" dirty="0">
                <a:solidFill>
                  <a:schemeClr val="tx1"/>
                </a:solidFill>
                <a:latin typeface="Consolas" charset="0"/>
                <a:ea typeface="Consolas" charset="0"/>
                <a:cs typeface="Consolas" charset="0"/>
              </a:rPr>
              <a:t>(&amp;sf);</a:t>
            </a:r>
            <a:endParaRPr lang="mr-IN" sz="1400" b="1" dirty="0">
              <a:solidFill>
                <a:schemeClr val="tx1"/>
              </a:solidFill>
              <a:latin typeface="Consolas" charset="0"/>
              <a:ea typeface="Consolas" charset="0"/>
              <a:cs typeface="Consolas" charset="0"/>
            </a:endParaRPr>
          </a:p>
          <a:p>
            <a:r>
              <a:rPr lang="en-US" sz="1400" b="1" dirty="0">
                <a:solidFill>
                  <a:srgbClr val="660066"/>
                </a:solidFill>
                <a:latin typeface="Consolas" charset="0"/>
                <a:ea typeface="Consolas" charset="0"/>
                <a:cs typeface="Consolas" charset="0"/>
              </a:rPr>
              <a:t>  </a:t>
            </a:r>
            <a:r>
              <a:rPr lang="mr-IN" sz="1400" b="1" dirty="0" err="1">
                <a:solidFill>
                  <a:srgbClr val="660066"/>
                </a:solidFill>
                <a:latin typeface="Consolas" charset="0"/>
                <a:ea typeface="Consolas" charset="0"/>
                <a:cs typeface="Consolas" charset="0"/>
              </a:rPr>
              <a:t>int</a:t>
            </a:r>
            <a:r>
              <a:rPr lang="mr-IN"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_</a:t>
            </a:r>
            <a:r>
              <a:rPr lang="en-US" sz="1400" b="1" dirty="0" err="1">
                <a:solidFill>
                  <a:srgbClr val="0000FF"/>
                </a:solidFill>
                <a:latin typeface="Consolas" charset="0"/>
                <a:ea typeface="Consolas" charset="0"/>
                <a:cs typeface="Consolas" charset="0"/>
              </a:rPr>
              <a:t>tmp</a:t>
            </a:r>
            <a:r>
              <a:rPr lang="mr-IN" sz="1400" b="1" dirty="0">
                <a:solidFill>
                  <a:srgbClr val="0000FF"/>
                </a:solidFill>
                <a:latin typeface="Consolas" charset="0"/>
                <a:ea typeface="Consolas" charset="0"/>
                <a:cs typeface="Consolas" charset="0"/>
              </a:rPr>
              <a:t> </a:t>
            </a:r>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 </a:t>
            </a:r>
            <a:r>
              <a:rPr lang="mr-IN" sz="1400" b="1" dirty="0" err="1">
                <a:solidFill>
                  <a:schemeClr val="tx1"/>
                </a:solidFill>
                <a:latin typeface="Consolas" charset="0"/>
                <a:ea typeface="Consolas" charset="0"/>
                <a:cs typeface="Consolas" charset="0"/>
              </a:rPr>
              <a:t>y</a:t>
            </a:r>
            <a:r>
              <a:rPr lang="mr-IN"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cilk_parent_epilogue</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  </a:t>
            </a:r>
            <a:r>
              <a:rPr lang="en-US" sz="1400" b="1" dirty="0">
                <a:solidFill>
                  <a:srgbClr val="008000"/>
                </a:solidFill>
                <a:latin typeface="Consolas" charset="0"/>
                <a:ea typeface="Consolas" charset="0"/>
                <a:cs typeface="Consolas" charset="0"/>
              </a:rPr>
              <a:t>return</a:t>
            </a:r>
            <a:r>
              <a:rPr lang="en-US" sz="1400" b="1" dirty="0">
                <a:solidFill>
                  <a:schemeClr val="tx1"/>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_</a:t>
            </a:r>
            <a:r>
              <a:rPr lang="en-US" sz="1400" b="1" dirty="0" err="1">
                <a:solidFill>
                  <a:srgbClr val="0000FF"/>
                </a:solidFill>
                <a:latin typeface="Consolas" charset="0"/>
                <a:ea typeface="Consolas" charset="0"/>
                <a:cs typeface="Consolas" charset="0"/>
              </a:rPr>
              <a:t>tmp</a:t>
            </a:r>
            <a:r>
              <a:rPr lang="en-US"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a:t>
            </a:r>
          </a:p>
          <a:p>
            <a:endParaRPr lang="en-US" sz="1400" b="1" dirty="0">
              <a:solidFill>
                <a:schemeClr val="tx1"/>
              </a:solidFill>
              <a:latin typeface="Consolas" charset="0"/>
              <a:ea typeface="Consolas" charset="0"/>
              <a:cs typeface="Consolas" charset="0"/>
            </a:endParaRPr>
          </a:p>
          <a:p>
            <a:r>
              <a:rPr lang="en-US" sz="1400" b="1" dirty="0">
                <a:solidFill>
                  <a:srgbClr val="660066"/>
                </a:solidFill>
                <a:latin typeface="Consolas" charset="0"/>
                <a:ea typeface="Consolas" charset="0"/>
                <a:cs typeface="Consolas" charset="0"/>
              </a:rPr>
              <a:t>void</a:t>
            </a:r>
            <a:r>
              <a:rPr lang="en-US" sz="1400" b="1" dirty="0">
                <a:solidFill>
                  <a:schemeClr val="tx1"/>
                </a:solidFill>
                <a:latin typeface="Consolas" charset="0"/>
                <a:ea typeface="Consolas" charset="0"/>
                <a:cs typeface="Consolas" charset="0"/>
              </a:rPr>
              <a:t> </a:t>
            </a:r>
            <a:r>
              <a:rPr lang="en-US" sz="1400" b="1" dirty="0" err="1">
                <a:solidFill>
                  <a:srgbClr val="0000FF"/>
                </a:solidFill>
                <a:latin typeface="Consolas" charset="0"/>
                <a:ea typeface="Consolas" charset="0"/>
                <a:cs typeface="Consolas" charset="0"/>
              </a:rPr>
              <a:t>spawn_bar</a:t>
            </a:r>
            <a:r>
              <a:rPr lang="en-US" sz="1400" b="1" dirty="0">
                <a:solidFill>
                  <a:schemeClr val="tx1"/>
                </a:solidFill>
                <a:latin typeface="Consolas" charset="0"/>
                <a:ea typeface="Consolas" charset="0"/>
                <a:cs typeface="Consolas" charset="0"/>
              </a:rPr>
              <a:t>(</a:t>
            </a:r>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x</a:t>
            </a:r>
            <a:r>
              <a:rPr lang="en-US" sz="1400" b="1" dirty="0">
                <a:solidFill>
                  <a:schemeClr val="tx1"/>
                </a:solidFill>
                <a:latin typeface="Consolas" charset="0"/>
                <a:ea typeface="Consolas" charset="0"/>
                <a:cs typeface="Consolas" charset="0"/>
              </a:rPr>
              <a:t>, </a:t>
            </a:r>
            <a:r>
              <a:rPr lang="en-US" sz="1400" b="1" dirty="0" err="1">
                <a:solidFill>
                  <a:srgbClr val="660066"/>
                </a:solidFill>
                <a:latin typeface="Consolas" charset="0"/>
                <a:ea typeface="Consolas" charset="0"/>
                <a:cs typeface="Consolas" charset="0"/>
              </a:rPr>
              <a:t>int</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n</a:t>
            </a:r>
            <a:r>
              <a:rPr lang="en-US" sz="1400" b="1" dirty="0">
                <a:solidFill>
                  <a:schemeClr val="tx1"/>
                </a:solidFill>
                <a:latin typeface="Consolas" charset="0"/>
                <a:ea typeface="Consolas" charset="0"/>
                <a:cs typeface="Consolas" charset="0"/>
              </a:rPr>
              <a:t>) {</a:t>
            </a:r>
          </a:p>
          <a:p>
            <a:r>
              <a:rPr lang="en-US" sz="1400" b="1" dirty="0">
                <a:solidFill>
                  <a:schemeClr val="tx1"/>
                </a:solidFill>
                <a:latin typeface="Consolas" charset="0"/>
                <a:ea typeface="Consolas" charset="0"/>
                <a:cs typeface="Consolas" charset="0"/>
              </a:rPr>
              <a:t>  </a:t>
            </a:r>
            <a:r>
              <a:rPr lang="en-US" sz="1400" b="1" dirty="0">
                <a:solidFill>
                  <a:srgbClr val="660066"/>
                </a:solidFill>
                <a:latin typeface="Consolas" charset="0"/>
                <a:ea typeface="Consolas" charset="0"/>
                <a:cs typeface="Consolas" charset="0"/>
              </a:rPr>
              <a:t>__</a:t>
            </a:r>
            <a:r>
              <a:rPr lang="en-US" sz="1400" b="1" dirty="0" err="1">
                <a:solidFill>
                  <a:srgbClr val="660066"/>
                </a:solidFill>
                <a:latin typeface="Consolas" charset="0"/>
                <a:ea typeface="Consolas" charset="0"/>
                <a:cs typeface="Consolas" charset="0"/>
              </a:rPr>
              <a:t>cilkrts_stack_frame</a:t>
            </a:r>
            <a:r>
              <a:rPr lang="en-US" sz="1400" b="1" dirty="0">
                <a:solidFill>
                  <a:srgbClr val="660066"/>
                </a:solidFill>
                <a:latin typeface="Consolas" charset="0"/>
                <a:ea typeface="Consolas" charset="0"/>
                <a:cs typeface="Consolas" charset="0"/>
              </a:rPr>
              <a:t> </a:t>
            </a:r>
            <a:r>
              <a:rPr lang="en-US" sz="1400" b="1" dirty="0">
                <a:solidFill>
                  <a:srgbClr val="0000FF"/>
                </a:solidFill>
                <a:latin typeface="Consolas" charset="0"/>
                <a:ea typeface="Consolas" charset="0"/>
                <a:cs typeface="Consolas" charset="0"/>
              </a:rPr>
              <a:t>sf</a:t>
            </a:r>
            <a:r>
              <a:rPr lang="en-US"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cilkrts_enter_frame</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cilkrts_detach</a:t>
            </a:r>
            <a:r>
              <a:rPr lang="en-US" sz="1400" b="1" dirty="0">
                <a:solidFill>
                  <a:schemeClr val="tx1"/>
                </a:solidFill>
                <a:latin typeface="Consolas" charset="0"/>
                <a:ea typeface="Consolas" charset="0"/>
                <a:cs typeface="Consolas" charset="0"/>
              </a:rPr>
              <a:t>();</a:t>
            </a:r>
          </a:p>
          <a:p>
            <a:r>
              <a:rPr lang="mr-IN" sz="1400" b="1" dirty="0">
                <a:solidFill>
                  <a:schemeClr val="tx1"/>
                </a:solidFill>
                <a:latin typeface="Consolas" charset="0"/>
                <a:ea typeface="Consolas" charset="0"/>
                <a:cs typeface="Consolas" charset="0"/>
              </a:rPr>
              <a:t>  *</a:t>
            </a:r>
            <a:r>
              <a:rPr lang="mr-IN" sz="1400" b="1" dirty="0" err="1">
                <a:solidFill>
                  <a:schemeClr val="tx1"/>
                </a:solidFill>
                <a:latin typeface="Consolas" charset="0"/>
                <a:ea typeface="Consolas" charset="0"/>
                <a:cs typeface="Consolas" charset="0"/>
              </a:rPr>
              <a:t>x</a:t>
            </a:r>
            <a:r>
              <a:rPr lang="mr-IN" sz="1400" b="1" dirty="0">
                <a:solidFill>
                  <a:schemeClr val="tx1"/>
                </a:solidFill>
                <a:latin typeface="Consolas" charset="0"/>
                <a:ea typeface="Consolas" charset="0"/>
                <a:cs typeface="Consolas" charset="0"/>
              </a:rPr>
              <a:t> = </a:t>
            </a:r>
            <a:r>
              <a:rPr lang="en-US" sz="1400" b="1" dirty="0">
                <a:solidFill>
                  <a:schemeClr val="tx1"/>
                </a:solidFill>
                <a:latin typeface="Consolas" charset="0"/>
                <a:ea typeface="Consolas" charset="0"/>
                <a:cs typeface="Consolas" charset="0"/>
              </a:rPr>
              <a:t>bar</a:t>
            </a:r>
            <a:r>
              <a:rPr lang="mr-IN" sz="1400" b="1" dirty="0">
                <a:solidFill>
                  <a:schemeClr val="tx1"/>
                </a:solidFill>
                <a:latin typeface="Consolas" charset="0"/>
                <a:ea typeface="Consolas" charset="0"/>
                <a:cs typeface="Consolas" charset="0"/>
              </a:rPr>
              <a:t>(</a:t>
            </a:r>
            <a:r>
              <a:rPr lang="mr-IN" sz="1400" b="1" dirty="0" err="1">
                <a:solidFill>
                  <a:schemeClr val="tx1"/>
                </a:solidFill>
                <a:latin typeface="Consolas" charset="0"/>
                <a:ea typeface="Consolas" charset="0"/>
                <a:cs typeface="Consolas" charset="0"/>
              </a:rPr>
              <a:t>n</a:t>
            </a:r>
            <a:r>
              <a:rPr lang="mr-IN" sz="1400" b="1" dirty="0">
                <a:solidFill>
                  <a:schemeClr val="tx1"/>
                </a:solidFill>
                <a:latin typeface="Consolas" charset="0"/>
                <a:ea typeface="Consolas" charset="0"/>
                <a:cs typeface="Consolas" charset="0"/>
              </a:rPr>
              <a:t>);</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cilkrts_pop_frame</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  __</a:t>
            </a:r>
            <a:r>
              <a:rPr lang="en-US" sz="1400" b="1" dirty="0" err="1">
                <a:solidFill>
                  <a:schemeClr val="tx1"/>
                </a:solidFill>
                <a:latin typeface="Consolas" charset="0"/>
                <a:ea typeface="Consolas" charset="0"/>
                <a:cs typeface="Consolas" charset="0"/>
              </a:rPr>
              <a:t>cilkrts_leave_frame</a:t>
            </a:r>
            <a:r>
              <a:rPr lang="en-US" sz="1400" b="1" dirty="0">
                <a:solidFill>
                  <a:schemeClr val="tx1"/>
                </a:solidFill>
                <a:latin typeface="Consolas" charset="0"/>
                <a:ea typeface="Consolas" charset="0"/>
                <a:cs typeface="Consolas" charset="0"/>
              </a:rPr>
              <a:t>(&amp;sf);</a:t>
            </a:r>
          </a:p>
          <a:p>
            <a:r>
              <a:rPr lang="en-US" sz="1400" b="1" dirty="0">
                <a:solidFill>
                  <a:schemeClr val="tx1"/>
                </a:solidFill>
                <a:latin typeface="Consolas" charset="0"/>
                <a:ea typeface="Consolas" charset="0"/>
                <a:cs typeface="Consolas" charset="0"/>
              </a:rPr>
              <a:t>}</a:t>
            </a:r>
          </a:p>
        </p:txBody>
      </p:sp>
      <p:sp>
        <p:nvSpPr>
          <p:cNvPr id="5" name="TextBox 4">
            <a:extLst>
              <a:ext uri="{FF2B5EF4-FFF2-40B4-BE49-F238E27FC236}">
                <a16:creationId xmlns:a16="http://schemas.microsoft.com/office/drawing/2014/main" id="{90F6BE99-6F95-B84A-8FC7-A12E4BBC687C}"/>
              </a:ext>
            </a:extLst>
          </p:cNvPr>
          <p:cNvSpPr txBox="1"/>
          <p:nvPr/>
        </p:nvSpPr>
        <p:spPr>
          <a:xfrm>
            <a:off x="2186640" y="5701282"/>
            <a:ext cx="2690160" cy="830997"/>
          </a:xfrm>
          <a:prstGeom prst="rect">
            <a:avLst/>
          </a:prstGeom>
          <a:noFill/>
        </p:spPr>
        <p:txBody>
          <a:bodyPr wrap="none" rtlCol="0">
            <a:spAutoFit/>
          </a:bodyPr>
          <a:lstStyle/>
          <a:p>
            <a:pPr algn="r"/>
            <a:r>
              <a:rPr lang="en-US" sz="2400" b="1" dirty="0">
                <a:solidFill>
                  <a:schemeClr val="accent5">
                    <a:lumMod val="75000"/>
                  </a:schemeClr>
                </a:solidFill>
                <a:latin typeface="Helvetica"/>
                <a:cs typeface="Helvetica"/>
              </a:rPr>
              <a:t>C </a:t>
            </a:r>
            <a:r>
              <a:rPr lang="en-US" sz="2400" b="1" dirty="0" err="1">
                <a:solidFill>
                  <a:schemeClr val="accent5">
                    <a:lumMod val="75000"/>
                  </a:schemeClr>
                </a:solidFill>
                <a:latin typeface="Helvetica"/>
                <a:cs typeface="Helvetica"/>
              </a:rPr>
              <a:t>pseudocode</a:t>
            </a:r>
            <a:r>
              <a:rPr lang="en-US" sz="2400" b="1" dirty="0">
                <a:solidFill>
                  <a:schemeClr val="accent5">
                    <a:lumMod val="75000"/>
                  </a:schemeClr>
                </a:solidFill>
                <a:latin typeface="Helvetica"/>
                <a:cs typeface="Helvetica"/>
              </a:rPr>
              <a:t> of</a:t>
            </a:r>
            <a:br>
              <a:rPr lang="en-US" sz="2400" b="1" dirty="0">
                <a:solidFill>
                  <a:schemeClr val="accent5">
                    <a:lumMod val="75000"/>
                  </a:schemeClr>
                </a:solidFill>
                <a:latin typeface="Helvetica"/>
                <a:cs typeface="Helvetica"/>
              </a:rPr>
            </a:br>
            <a:r>
              <a:rPr lang="en-US" sz="2400" b="1" dirty="0">
                <a:solidFill>
                  <a:schemeClr val="accent5">
                    <a:lumMod val="75000"/>
                  </a:schemeClr>
                </a:solidFill>
                <a:latin typeface="Helvetica"/>
                <a:cs typeface="Helvetica"/>
              </a:rPr>
              <a:t>compiled result</a:t>
            </a:r>
          </a:p>
        </p:txBody>
      </p:sp>
      <p:sp>
        <p:nvSpPr>
          <p:cNvPr id="6" name="AutoShape 10">
            <a:extLst>
              <a:ext uri="{FF2B5EF4-FFF2-40B4-BE49-F238E27FC236}">
                <a16:creationId xmlns:a16="http://schemas.microsoft.com/office/drawing/2014/main" id="{116FA2C5-EF9B-CB47-B5D7-109111009773}"/>
              </a:ext>
            </a:extLst>
          </p:cNvPr>
          <p:cNvSpPr>
            <a:spLocks noChangeArrowheads="1"/>
          </p:cNvSpPr>
          <p:nvPr/>
        </p:nvSpPr>
        <p:spPr bwMode="auto">
          <a:xfrm>
            <a:off x="1386849" y="4391103"/>
            <a:ext cx="1600200" cy="673100"/>
          </a:xfrm>
          <a:prstGeom prst="flowChartAlternateProcess">
            <a:avLst/>
          </a:prstGeom>
          <a:solidFill>
            <a:schemeClr val="accent3">
              <a:lumMod val="75000"/>
            </a:schemeClr>
          </a:solidFill>
          <a:ln w="9398">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algn="ctr" defTabSz="457200">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dirty="0">
                <a:latin typeface="Lucida Sans Unicode" pitchFamily="34" charset="0"/>
                <a:ea typeface="Arial Unicode MS" pitchFamily="34" charset="-128"/>
                <a:cs typeface="Arial Unicode MS" pitchFamily="34" charset="-128"/>
              </a:rPr>
              <a:t>Cilk</a:t>
            </a:r>
            <a:br>
              <a:rPr lang="en-GB" sz="1600" b="1" dirty="0">
                <a:latin typeface="Lucida Sans Unicode" pitchFamily="34" charset="0"/>
                <a:ea typeface="Arial Unicode MS" pitchFamily="34" charset="-128"/>
                <a:cs typeface="Arial Unicode MS" pitchFamily="34" charset="-128"/>
              </a:rPr>
            </a:br>
            <a:r>
              <a:rPr lang="en-GB" sz="1600" b="1" dirty="0">
                <a:latin typeface="Lucida Sans Unicode" pitchFamily="34" charset="0"/>
                <a:ea typeface="Arial Unicode MS" pitchFamily="34" charset="-128"/>
                <a:cs typeface="Arial Unicode MS" pitchFamily="34" charset="-128"/>
              </a:rPr>
              <a:t>compiler</a:t>
            </a:r>
          </a:p>
        </p:txBody>
      </p:sp>
      <p:cxnSp>
        <p:nvCxnSpPr>
          <p:cNvPr id="7" name="Straight Arrow Connector 6">
            <a:extLst>
              <a:ext uri="{FF2B5EF4-FFF2-40B4-BE49-F238E27FC236}">
                <a16:creationId xmlns:a16="http://schemas.microsoft.com/office/drawing/2014/main" id="{53012785-D45C-5643-81D6-3B952CB17E61}"/>
              </a:ext>
            </a:extLst>
          </p:cNvPr>
          <p:cNvCxnSpPr>
            <a:stCxn id="9" idx="2"/>
            <a:endCxn id="6" idx="0"/>
          </p:cNvCxnSpPr>
          <p:nvPr/>
        </p:nvCxnSpPr>
        <p:spPr>
          <a:xfrm>
            <a:off x="2186640" y="3877763"/>
            <a:ext cx="309" cy="5133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9A90894-638E-7741-99D2-B4DB4045E90F}"/>
              </a:ext>
            </a:extLst>
          </p:cNvPr>
          <p:cNvCxnSpPr>
            <a:stCxn id="6" idx="3"/>
          </p:cNvCxnSpPr>
          <p:nvPr/>
        </p:nvCxnSpPr>
        <p:spPr>
          <a:xfrm>
            <a:off x="2987049" y="4727653"/>
            <a:ext cx="18897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olded Corner 8">
            <a:extLst>
              <a:ext uri="{FF2B5EF4-FFF2-40B4-BE49-F238E27FC236}">
                <a16:creationId xmlns:a16="http://schemas.microsoft.com/office/drawing/2014/main" id="{FBC440AC-16F3-274C-A063-E7A3B7D8B43C}"/>
              </a:ext>
            </a:extLst>
          </p:cNvPr>
          <p:cNvSpPr/>
          <p:nvPr/>
        </p:nvSpPr>
        <p:spPr>
          <a:xfrm>
            <a:off x="414990" y="1591761"/>
            <a:ext cx="3543300" cy="2286002"/>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b="1" dirty="0" err="1">
                <a:solidFill>
                  <a:srgbClr val="660066"/>
                </a:solidFill>
                <a:latin typeface="Consolas" charset="0"/>
                <a:ea typeface="Consolas" charset="0"/>
                <a:cs typeface="Consolas" charset="0"/>
              </a:rPr>
              <a:t>int</a:t>
            </a:r>
            <a:r>
              <a:rPr lang="en-US" sz="2000" b="1" dirty="0">
                <a:solidFill>
                  <a:srgbClr val="660066"/>
                </a:solidFill>
                <a:latin typeface="Consolas" charset="0"/>
                <a:ea typeface="Consolas" charset="0"/>
                <a:cs typeface="Consolas" charset="0"/>
              </a:rPr>
              <a:t> </a:t>
            </a:r>
            <a:r>
              <a:rPr lang="en-US" sz="2000" b="1" dirty="0">
                <a:solidFill>
                  <a:srgbClr val="0D00FF"/>
                </a:solidFill>
                <a:latin typeface="Consolas" charset="0"/>
                <a:ea typeface="Consolas" charset="0"/>
                <a:cs typeface="Consolas" charset="0"/>
              </a:rPr>
              <a:t>foo</a:t>
            </a:r>
            <a:r>
              <a:rPr lang="en-US" sz="2000" b="1" dirty="0">
                <a:solidFill>
                  <a:schemeClr val="tx1"/>
                </a:solidFill>
                <a:latin typeface="Consolas" charset="0"/>
                <a:ea typeface="Consolas" charset="0"/>
                <a:cs typeface="Consolas" charset="0"/>
              </a:rPr>
              <a:t>(</a:t>
            </a:r>
            <a:r>
              <a:rPr lang="en-US" sz="2000" b="1" dirty="0" err="1">
                <a:solidFill>
                  <a:srgbClr val="660066"/>
                </a:solidFill>
                <a:latin typeface="Consolas" charset="0"/>
                <a:ea typeface="Consolas" charset="0"/>
                <a:cs typeface="Consolas" charset="0"/>
              </a:rPr>
              <a:t>int</a:t>
            </a:r>
            <a:r>
              <a:rPr lang="en-US" sz="2000" b="1" dirty="0">
                <a:solidFill>
                  <a:srgbClr val="660066"/>
                </a:solidFill>
                <a:latin typeface="Consolas" charset="0"/>
                <a:ea typeface="Consolas" charset="0"/>
                <a:cs typeface="Consolas" charset="0"/>
              </a:rPr>
              <a:t> </a:t>
            </a:r>
            <a:r>
              <a:rPr lang="en-US" sz="2000" b="1" dirty="0">
                <a:solidFill>
                  <a:srgbClr val="0000FF"/>
                </a:solidFill>
                <a:latin typeface="Consolas" charset="0"/>
                <a:ea typeface="Consolas" charset="0"/>
                <a:cs typeface="Consolas" charset="0"/>
              </a:rPr>
              <a:t>n</a:t>
            </a:r>
            <a:r>
              <a:rPr lang="en-US" sz="2000" b="1" dirty="0">
                <a:solidFill>
                  <a:srgbClr val="000000"/>
                </a:solidFill>
                <a:latin typeface="Consolas" charset="0"/>
                <a:ea typeface="Consolas" charset="0"/>
                <a:cs typeface="Consolas" charset="0"/>
              </a:rPr>
              <a:t>) {</a:t>
            </a:r>
          </a:p>
          <a:p>
            <a:r>
              <a:rPr lang="mr-IN" sz="2000" b="1" dirty="0">
                <a:solidFill>
                  <a:srgbClr val="000000"/>
                </a:solidFill>
                <a:latin typeface="Consolas" charset="0"/>
                <a:ea typeface="Consolas" charset="0"/>
                <a:cs typeface="Consolas" charset="0"/>
              </a:rPr>
              <a:t>  </a:t>
            </a:r>
            <a:r>
              <a:rPr lang="mr-IN" sz="2000" b="1" dirty="0" err="1">
                <a:solidFill>
                  <a:srgbClr val="660066"/>
                </a:solidFill>
                <a:latin typeface="Consolas" charset="0"/>
                <a:ea typeface="Consolas" charset="0"/>
                <a:cs typeface="Consolas" charset="0"/>
              </a:rPr>
              <a:t>int</a:t>
            </a:r>
            <a:r>
              <a:rPr lang="mr-IN" sz="2000" b="1" dirty="0">
                <a:solidFill>
                  <a:srgbClr val="660066"/>
                </a:solidFill>
                <a:latin typeface="Consolas" charset="0"/>
                <a:ea typeface="Consolas" charset="0"/>
                <a:cs typeface="Consolas" charset="0"/>
              </a:rPr>
              <a:t> </a:t>
            </a:r>
            <a:r>
              <a:rPr lang="mr-IN" sz="2000" b="1" dirty="0" err="1">
                <a:solidFill>
                  <a:srgbClr val="0000FF"/>
                </a:solidFill>
                <a:latin typeface="Consolas" charset="0"/>
                <a:ea typeface="Consolas" charset="0"/>
                <a:cs typeface="Consolas" charset="0"/>
              </a:rPr>
              <a:t>x</a:t>
            </a:r>
            <a:r>
              <a:rPr lang="mr-IN" sz="2000" b="1" dirty="0">
                <a:solidFill>
                  <a:srgbClr val="000000"/>
                </a:solidFill>
                <a:latin typeface="Consolas" charset="0"/>
                <a:ea typeface="Consolas" charset="0"/>
                <a:cs typeface="Consolas" charset="0"/>
              </a:rPr>
              <a:t>, </a:t>
            </a:r>
            <a:r>
              <a:rPr lang="mr-IN" sz="2000" b="1" dirty="0" err="1">
                <a:solidFill>
                  <a:srgbClr val="0000FF"/>
                </a:solidFill>
                <a:latin typeface="Consolas" charset="0"/>
                <a:ea typeface="Consolas" charset="0"/>
                <a:cs typeface="Consolas" charset="0"/>
              </a:rPr>
              <a:t>y</a:t>
            </a:r>
            <a:r>
              <a:rPr lang="mr-IN" sz="2000" b="1" dirty="0">
                <a:solidFill>
                  <a:srgbClr val="000000"/>
                </a:solidFill>
                <a:latin typeface="Consolas" charset="0"/>
                <a:ea typeface="Consolas" charset="0"/>
                <a:cs typeface="Consolas" charset="0"/>
              </a:rPr>
              <a:t>;</a:t>
            </a:r>
          </a:p>
          <a:p>
            <a:r>
              <a:rPr lang="en-US" sz="2000" b="1" dirty="0">
                <a:solidFill>
                  <a:srgbClr val="000000"/>
                </a:solidFill>
                <a:latin typeface="Consolas" charset="0"/>
                <a:ea typeface="Consolas" charset="0"/>
                <a:cs typeface="Consolas" charset="0"/>
              </a:rPr>
              <a:t>  x = </a:t>
            </a:r>
            <a:r>
              <a:rPr lang="en-US" sz="2000" b="1" dirty="0" err="1">
                <a:solidFill>
                  <a:srgbClr val="FB0207"/>
                </a:solidFill>
                <a:latin typeface="Consolas" charset="0"/>
                <a:ea typeface="Consolas" charset="0"/>
                <a:cs typeface="Consolas" charset="0"/>
              </a:rPr>
              <a:t>cilk_spawn</a:t>
            </a:r>
            <a:r>
              <a:rPr lang="en-US" sz="2000" b="1" dirty="0">
                <a:solidFill>
                  <a:srgbClr val="000000"/>
                </a:solidFill>
                <a:latin typeface="Consolas" charset="0"/>
                <a:ea typeface="Consolas" charset="0"/>
                <a:cs typeface="Consolas" charset="0"/>
              </a:rPr>
              <a:t> bar(n);</a:t>
            </a:r>
          </a:p>
          <a:p>
            <a:r>
              <a:rPr lang="mr-IN" sz="2000" b="1" dirty="0">
                <a:solidFill>
                  <a:srgbClr val="000000"/>
                </a:solidFill>
                <a:latin typeface="Consolas" charset="0"/>
                <a:ea typeface="Consolas" charset="0"/>
                <a:cs typeface="Consolas" charset="0"/>
              </a:rPr>
              <a:t>  </a:t>
            </a:r>
            <a:r>
              <a:rPr lang="mr-IN" sz="2000" b="1" dirty="0" err="1">
                <a:solidFill>
                  <a:srgbClr val="000000"/>
                </a:solidFill>
                <a:latin typeface="Consolas" charset="0"/>
                <a:ea typeface="Consolas" charset="0"/>
                <a:cs typeface="Consolas" charset="0"/>
              </a:rPr>
              <a:t>y</a:t>
            </a:r>
            <a:r>
              <a:rPr lang="mr-IN" sz="2000" b="1" dirty="0">
                <a:solidFill>
                  <a:srgbClr val="000000"/>
                </a:solidFill>
                <a:latin typeface="Consolas" charset="0"/>
                <a:ea typeface="Consolas" charset="0"/>
                <a:cs typeface="Consolas" charset="0"/>
              </a:rPr>
              <a:t> = </a:t>
            </a:r>
            <a:r>
              <a:rPr lang="en-US" sz="2000" b="1" dirty="0" err="1">
                <a:solidFill>
                  <a:srgbClr val="000000"/>
                </a:solidFill>
                <a:latin typeface="Consolas" charset="0"/>
                <a:ea typeface="Consolas" charset="0"/>
                <a:cs typeface="Consolas" charset="0"/>
              </a:rPr>
              <a:t>baz</a:t>
            </a:r>
            <a:r>
              <a:rPr lang="mr-IN" sz="2000" b="1" dirty="0">
                <a:solidFill>
                  <a:srgbClr val="000000"/>
                </a:solidFill>
                <a:latin typeface="Consolas" charset="0"/>
                <a:ea typeface="Consolas" charset="0"/>
                <a:cs typeface="Consolas" charset="0"/>
              </a:rPr>
              <a:t>(</a:t>
            </a:r>
            <a:r>
              <a:rPr lang="mr-IN" sz="2000" b="1" dirty="0" err="1">
                <a:solidFill>
                  <a:srgbClr val="000000"/>
                </a:solidFill>
                <a:latin typeface="Consolas" charset="0"/>
                <a:ea typeface="Consolas" charset="0"/>
                <a:cs typeface="Consolas" charset="0"/>
              </a:rPr>
              <a:t>n</a:t>
            </a:r>
            <a:r>
              <a:rPr lang="mr-IN" sz="2000" b="1" dirty="0">
                <a:solidFill>
                  <a:srgbClr val="000000"/>
                </a:solidFill>
                <a:latin typeface="Consolas" charset="0"/>
                <a:ea typeface="Consolas" charset="0"/>
                <a:cs typeface="Consolas" charset="0"/>
              </a:rPr>
              <a:t>);</a:t>
            </a:r>
          </a:p>
          <a:p>
            <a:r>
              <a:rPr lang="en-US" sz="2000" b="1" dirty="0">
                <a:solidFill>
                  <a:srgbClr val="000000"/>
                </a:solidFill>
                <a:latin typeface="Consolas" charset="0"/>
                <a:ea typeface="Consolas" charset="0"/>
                <a:cs typeface="Consolas" charset="0"/>
              </a:rPr>
              <a:t>  </a:t>
            </a:r>
            <a:r>
              <a:rPr lang="en-US" sz="2000" b="1" dirty="0" err="1">
                <a:solidFill>
                  <a:srgbClr val="FB0207"/>
                </a:solidFill>
                <a:latin typeface="Consolas" charset="0"/>
                <a:ea typeface="Consolas" charset="0"/>
                <a:cs typeface="Consolas" charset="0"/>
              </a:rPr>
              <a:t>cilk_sync</a:t>
            </a:r>
            <a:r>
              <a:rPr lang="en-US" sz="2000" b="1" dirty="0">
                <a:solidFill>
                  <a:srgbClr val="000000"/>
                </a:solidFill>
                <a:latin typeface="Consolas" charset="0"/>
                <a:ea typeface="Consolas" charset="0"/>
                <a:cs typeface="Consolas" charset="0"/>
              </a:rPr>
              <a:t>;</a:t>
            </a:r>
          </a:p>
          <a:p>
            <a:r>
              <a:rPr lang="en-US" sz="2000" b="1" dirty="0">
                <a:solidFill>
                  <a:srgbClr val="000000"/>
                </a:solidFill>
                <a:latin typeface="Consolas" charset="0"/>
                <a:ea typeface="Consolas" charset="0"/>
                <a:cs typeface="Consolas" charset="0"/>
              </a:rPr>
              <a:t>  </a:t>
            </a:r>
            <a:r>
              <a:rPr lang="en-US" sz="2000" b="1" dirty="0">
                <a:solidFill>
                  <a:srgbClr val="008000"/>
                </a:solidFill>
                <a:latin typeface="Consolas" charset="0"/>
                <a:ea typeface="Consolas" charset="0"/>
                <a:cs typeface="Consolas" charset="0"/>
              </a:rPr>
              <a:t>return</a:t>
            </a:r>
            <a:r>
              <a:rPr lang="en-US" sz="2000" b="1" dirty="0">
                <a:solidFill>
                  <a:srgbClr val="000000"/>
                </a:solidFill>
                <a:latin typeface="Consolas" charset="0"/>
                <a:ea typeface="Consolas" charset="0"/>
                <a:cs typeface="Consolas" charset="0"/>
              </a:rPr>
              <a:t> x + y;</a:t>
            </a:r>
          </a:p>
          <a:p>
            <a:r>
              <a:rPr lang="en-US" sz="20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214229918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A9C-B1DB-504E-8F6F-063B757929CD}"/>
              </a:ext>
            </a:extLst>
          </p:cNvPr>
          <p:cNvSpPr>
            <a:spLocks noGrp="1"/>
          </p:cNvSpPr>
          <p:nvPr>
            <p:ph type="title"/>
          </p:nvPr>
        </p:nvSpPr>
        <p:spPr/>
        <p:txBody>
          <a:bodyPr/>
          <a:lstStyle/>
          <a:p>
            <a:r>
              <a:rPr lang="en-US" dirty="0"/>
              <a:t>Outline</a:t>
            </a:r>
          </a:p>
        </p:txBody>
      </p:sp>
      <p:sp>
        <p:nvSpPr>
          <p:cNvPr id="4" name="Content Placeholder 3">
            <a:extLst>
              <a:ext uri="{FF2B5EF4-FFF2-40B4-BE49-F238E27FC236}">
                <a16:creationId xmlns:a16="http://schemas.microsoft.com/office/drawing/2014/main" id="{7C440A55-6914-CC4F-A1BA-02A61902D79F}"/>
              </a:ext>
            </a:extLst>
          </p:cNvPr>
          <p:cNvSpPr>
            <a:spLocks noGrp="1"/>
          </p:cNvSpPr>
          <p:nvPr>
            <p:ph idx="1"/>
          </p:nvPr>
        </p:nvSpPr>
        <p:spPr/>
        <p:txBody>
          <a:bodyPr/>
          <a:lstStyle/>
          <a:p>
            <a:r>
              <a:rPr lang="en-US" dirty="0"/>
              <a:t>Work Stealing and the Work-First Principle</a:t>
            </a:r>
          </a:p>
          <a:p>
            <a:r>
              <a:rPr lang="en-US" dirty="0"/>
              <a:t>Required Functionalities</a:t>
            </a:r>
          </a:p>
          <a:p>
            <a:r>
              <a:rPr lang="en-US" dirty="0"/>
              <a:t>Organization of Deques and </a:t>
            </a:r>
            <a:r>
              <a:rPr lang="en-US" dirty="0" err="1"/>
              <a:t>Cilk</a:t>
            </a:r>
            <a:r>
              <a:rPr lang="en-US" dirty="0"/>
              <a:t> Stack Frames</a:t>
            </a:r>
          </a:p>
          <a:p>
            <a:r>
              <a:rPr lang="en-US" dirty="0"/>
              <a:t>Organization of the Full-Frame Tree</a:t>
            </a:r>
          </a:p>
          <a:p>
            <a:r>
              <a:rPr lang="en-US" b="1" dirty="0"/>
              <a:t>Design Choices</a:t>
            </a:r>
          </a:p>
        </p:txBody>
      </p:sp>
      <p:sp>
        <p:nvSpPr>
          <p:cNvPr id="3" name="Slide Number Placeholder 2">
            <a:extLst>
              <a:ext uri="{FF2B5EF4-FFF2-40B4-BE49-F238E27FC236}">
                <a16:creationId xmlns:a16="http://schemas.microsoft.com/office/drawing/2014/main" id="{D0EC8DD0-5EF4-DB43-A744-CFE08A55FDCB}"/>
              </a:ext>
            </a:extLst>
          </p:cNvPr>
          <p:cNvSpPr>
            <a:spLocks noGrp="1"/>
          </p:cNvSpPr>
          <p:nvPr>
            <p:ph type="sldNum" sz="quarter" idx="12"/>
          </p:nvPr>
        </p:nvSpPr>
        <p:spPr/>
        <p:txBody>
          <a:bodyPr/>
          <a:lstStyle/>
          <a:p>
            <a:fld id="{B8C56D54-80CA-1040-8800-40C19FBCAC37}" type="slidenum">
              <a:rPr lang="en-US" smtClean="0"/>
              <a:t>149</a:t>
            </a:fld>
            <a:endParaRPr lang="en-US"/>
          </a:p>
        </p:txBody>
      </p:sp>
    </p:spTree>
    <p:extLst>
      <p:ext uri="{BB962C8B-B14F-4D97-AF65-F5344CB8AC3E}">
        <p14:creationId xmlns:p14="http://schemas.microsoft.com/office/powerpoint/2010/main" val="3193490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01" name="Rectangle 9"/>
          <p:cNvSpPr>
            <a:spLocks noChangeArrowheads="1"/>
          </p:cNvSpPr>
          <p:nvPr/>
        </p:nvSpPr>
        <p:spPr bwMode="auto">
          <a:xfrm>
            <a:off x="281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8617" name="Rectangle 25"/>
          <p:cNvSpPr>
            <a:spLocks noChangeArrowheads="1"/>
          </p:cNvSpPr>
          <p:nvPr/>
        </p:nvSpPr>
        <p:spPr bwMode="auto">
          <a:xfrm>
            <a:off x="2819400" y="3653115"/>
            <a:ext cx="990600" cy="304800"/>
          </a:xfrm>
          <a:prstGeom prst="rect">
            <a:avLst/>
          </a:prstGeom>
          <a:solidFill>
            <a:schemeClr val="accent1"/>
          </a:solidFill>
          <a:ln w="6480">
            <a:solidFill>
              <a:srgbClr val="000000"/>
            </a:solidFill>
            <a:prstDash val="dash"/>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602" name="Rectangle 10"/>
          <p:cNvSpPr>
            <a:spLocks noChangeArrowheads="1"/>
          </p:cNvSpPr>
          <p:nvPr/>
        </p:nvSpPr>
        <p:spPr bwMode="auto">
          <a:xfrm>
            <a:off x="281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594" name="Oval 2"/>
          <p:cNvSpPr>
            <a:spLocks noChangeArrowheads="1"/>
          </p:cNvSpPr>
          <p:nvPr/>
        </p:nvSpPr>
        <p:spPr bwMode="auto">
          <a:xfrm>
            <a:off x="99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8595" name="Rectangle 3"/>
          <p:cNvSpPr>
            <a:spLocks noChangeArrowheads="1"/>
          </p:cNvSpPr>
          <p:nvPr/>
        </p:nvSpPr>
        <p:spPr bwMode="auto">
          <a:xfrm>
            <a:off x="914400" y="2738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8596" name="Rectangle 4"/>
          <p:cNvSpPr>
            <a:spLocks noChangeArrowheads="1"/>
          </p:cNvSpPr>
          <p:nvPr/>
        </p:nvSpPr>
        <p:spPr bwMode="auto">
          <a:xfrm>
            <a:off x="91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597" name="Rectangle 5"/>
          <p:cNvSpPr>
            <a:spLocks noChangeArrowheads="1"/>
          </p:cNvSpPr>
          <p:nvPr/>
        </p:nvSpPr>
        <p:spPr bwMode="auto">
          <a:xfrm>
            <a:off x="91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598" name="Rectangle 6"/>
          <p:cNvSpPr>
            <a:spLocks noChangeArrowheads="1"/>
          </p:cNvSpPr>
          <p:nvPr/>
        </p:nvSpPr>
        <p:spPr bwMode="auto">
          <a:xfrm>
            <a:off x="91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599" name="Rectangle 7"/>
          <p:cNvSpPr>
            <a:spLocks noChangeArrowheads="1"/>
          </p:cNvSpPr>
          <p:nvPr/>
        </p:nvSpPr>
        <p:spPr bwMode="auto">
          <a:xfrm>
            <a:off x="91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8600" name="Oval 8"/>
          <p:cNvSpPr>
            <a:spLocks noChangeArrowheads="1"/>
          </p:cNvSpPr>
          <p:nvPr/>
        </p:nvSpPr>
        <p:spPr bwMode="auto">
          <a:xfrm>
            <a:off x="289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8603" name="Rectangle 11"/>
          <p:cNvSpPr>
            <a:spLocks noChangeArrowheads="1"/>
          </p:cNvSpPr>
          <p:nvPr/>
        </p:nvSpPr>
        <p:spPr bwMode="auto">
          <a:xfrm>
            <a:off x="472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45068" name="Rectangle 12"/>
          <p:cNvSpPr>
            <a:spLocks noChangeArrowheads="1"/>
          </p:cNvSpPr>
          <p:nvPr/>
        </p:nvSpPr>
        <p:spPr bwMode="auto">
          <a:xfrm>
            <a:off x="4724400" y="3043515"/>
            <a:ext cx="990600" cy="304800"/>
          </a:xfrm>
          <a:prstGeom prst="rect">
            <a:avLst/>
          </a:prstGeom>
          <a:solidFill>
            <a:schemeClr val="accent1"/>
          </a:solidFill>
          <a:ln w="6480">
            <a:solidFill>
              <a:srgbClr val="000000"/>
            </a:solidFill>
            <a:prstDash val="sysDot"/>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38605" name="Oval 13"/>
          <p:cNvSpPr>
            <a:spLocks noChangeArrowheads="1"/>
          </p:cNvSpPr>
          <p:nvPr/>
        </p:nvSpPr>
        <p:spPr bwMode="auto">
          <a:xfrm>
            <a:off x="670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8606" name="Oval 14"/>
          <p:cNvSpPr>
            <a:spLocks noChangeArrowheads="1"/>
          </p:cNvSpPr>
          <p:nvPr/>
        </p:nvSpPr>
        <p:spPr bwMode="auto">
          <a:xfrm>
            <a:off x="480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38607" name="Rectangle 15"/>
          <p:cNvSpPr>
            <a:spLocks noChangeArrowheads="1"/>
          </p:cNvSpPr>
          <p:nvPr/>
        </p:nvSpPr>
        <p:spPr bwMode="auto">
          <a:xfrm>
            <a:off x="472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608" name="Rectangle 16"/>
          <p:cNvSpPr>
            <a:spLocks noChangeArrowheads="1"/>
          </p:cNvSpPr>
          <p:nvPr/>
        </p:nvSpPr>
        <p:spPr bwMode="auto">
          <a:xfrm>
            <a:off x="472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8609" name="Rectangle 17"/>
          <p:cNvSpPr>
            <a:spLocks noChangeArrowheads="1"/>
          </p:cNvSpPr>
          <p:nvPr/>
        </p:nvSpPr>
        <p:spPr bwMode="auto">
          <a:xfrm>
            <a:off x="472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610" name="Rectangle 18"/>
          <p:cNvSpPr>
            <a:spLocks noChangeArrowheads="1"/>
          </p:cNvSpPr>
          <p:nvPr/>
        </p:nvSpPr>
        <p:spPr bwMode="auto">
          <a:xfrm>
            <a:off x="4724400" y="4262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611" name="Rectangle 19"/>
          <p:cNvSpPr>
            <a:spLocks noChangeArrowheads="1"/>
          </p:cNvSpPr>
          <p:nvPr/>
        </p:nvSpPr>
        <p:spPr bwMode="auto">
          <a:xfrm>
            <a:off x="662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8612" name="Rectangle 20"/>
          <p:cNvSpPr>
            <a:spLocks noChangeArrowheads="1"/>
          </p:cNvSpPr>
          <p:nvPr/>
        </p:nvSpPr>
        <p:spPr bwMode="auto">
          <a:xfrm>
            <a:off x="662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38615" name="Rectangle 23"/>
          <p:cNvSpPr>
            <a:spLocks noChangeArrowheads="1"/>
          </p:cNvSpPr>
          <p:nvPr/>
        </p:nvSpPr>
        <p:spPr bwMode="auto">
          <a:xfrm>
            <a:off x="6629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38616" name="AutoShape 24"/>
          <p:cNvSpPr>
            <a:spLocks noChangeArrowheads="1"/>
          </p:cNvSpPr>
          <p:nvPr/>
        </p:nvSpPr>
        <p:spPr bwMode="auto">
          <a:xfrm>
            <a:off x="3657600" y="4110315"/>
            <a:ext cx="1524000" cy="762000"/>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a:ln>
                  <a:noFill/>
                </a:ln>
                <a:solidFill>
                  <a:srgbClr val="FF6600"/>
                </a:solidFill>
                <a:effectLst/>
                <a:uLnTx/>
                <a:uFillTx/>
                <a:latin typeface="Helvetica"/>
                <a:ea typeface="Arial Unicode MS" pitchFamily="34" charset="-128"/>
                <a:cs typeface="Helvetica"/>
              </a:rPr>
              <a:t>Return!</a:t>
            </a:r>
          </a:p>
        </p:txBody>
      </p:sp>
      <p:sp>
        <p:nvSpPr>
          <p:cNvPr id="28" name="Title 27"/>
          <p:cNvSpPr>
            <a:spLocks noGrp="1"/>
          </p:cNvSpPr>
          <p:nvPr>
            <p:ph type="title"/>
          </p:nvPr>
        </p:nvSpPr>
        <p:spPr/>
        <p:txBody>
          <a:bodyPr/>
          <a:lstStyle/>
          <a:p>
            <a:r>
              <a:rPr lang="en-GB" dirty="0" err="1"/>
              <a:t>Cilk’s</a:t>
            </a:r>
            <a:r>
              <a:rPr lang="en-GB" dirty="0"/>
              <a:t> Work-Stealing Scheduler</a:t>
            </a:r>
            <a:endParaRPr lang="en-US" dirty="0"/>
          </a:p>
        </p:txBody>
      </p:sp>
      <p:sp>
        <p:nvSpPr>
          <p:cNvPr id="33" name="Text Box 3">
            <a:extLst>
              <a:ext uri="{FF2B5EF4-FFF2-40B4-BE49-F238E27FC236}">
                <a16:creationId xmlns:a16="http://schemas.microsoft.com/office/drawing/2014/main" id="{156C2412-7219-9742-999F-24459798C25A}"/>
              </a:ext>
            </a:extLst>
          </p:cNvPr>
          <p:cNvSpPr txBox="1">
            <a:spLocks noChangeArrowheads="1"/>
          </p:cNvSpPr>
          <p:nvPr/>
        </p:nvSpPr>
        <p:spPr bwMode="auto">
          <a:xfrm>
            <a:off x="375557" y="133654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 name="Slide Number Placeholder 1">
            <a:extLst>
              <a:ext uri="{FF2B5EF4-FFF2-40B4-BE49-F238E27FC236}">
                <a16:creationId xmlns:a16="http://schemas.microsoft.com/office/drawing/2014/main" id="{D8F3394D-0724-CE4D-80FD-6D897E4C41A9}"/>
              </a:ext>
            </a:extLst>
          </p:cNvPr>
          <p:cNvSpPr>
            <a:spLocks noGrp="1"/>
          </p:cNvSpPr>
          <p:nvPr>
            <p:ph type="sldNum" sz="quarter" idx="12"/>
          </p:nvPr>
        </p:nvSpPr>
        <p:spPr/>
        <p:txBody>
          <a:bodyPr/>
          <a:lstStyle/>
          <a:p>
            <a:fld id="{B8C56D54-80CA-1040-8800-40C19FBCAC37}" type="slidenum">
              <a:rPr lang="en-US" smtClean="0"/>
              <a:t>15</a:t>
            </a:fld>
            <a:endParaRPr lang="en-US"/>
          </a:p>
        </p:txBody>
      </p:sp>
    </p:spTree>
    <p:extLst>
      <p:ext uri="{BB962C8B-B14F-4D97-AF65-F5344CB8AC3E}">
        <p14:creationId xmlns:p14="http://schemas.microsoft.com/office/powerpoint/2010/main" val="358899080"/>
      </p:ext>
    </p:extLst>
  </p:cSld>
  <p:clrMapOvr>
    <a:masterClrMapping/>
  </p:clrMapOvr>
  <p:timing>
    <p:tnLst>
      <p:par>
        <p:cTn id="1" dur="indefinite" restart="never" nodeType="tmRoot">
          <p:childTnLst>
            <p:seq concurrent="1" nextAc="seek">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38616"/>
                                        </p:tgtEl>
                                        <p:attrNameLst>
                                          <p:attrName>style.visibility</p:attrName>
                                        </p:attrNameLst>
                                      </p:cBhvr>
                                      <p:to>
                                        <p:strVal val="visible"/>
                                      </p:to>
                                    </p:set>
                                  </p:childTnLst>
                                  <p:subTnLst>
                                    <p:set>
                                      <p:cBhvr override="childStyle">
                                        <p:cTn dur="1" fill="hold" display="0" masterRel="nextClick" afterEffect="1"/>
                                        <p:tgtEl>
                                          <p:spTgt spid="23861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38602"/>
                                        </p:tgtEl>
                                      </p:cBhvr>
                                    </p:animEffect>
                                    <p:set>
                                      <p:cBhvr>
                                        <p:cTn id="11" dur="1" fill="hold">
                                          <p:stCondLst>
                                            <p:cond delay="499"/>
                                          </p:stCondLst>
                                        </p:cTn>
                                        <p:tgtEl>
                                          <p:spTgt spid="2386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2"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Work-First Principle</a:t>
            </a:r>
          </a:p>
        </p:txBody>
      </p:sp>
      <p:sp>
        <p:nvSpPr>
          <p:cNvPr id="3" name="Rectangle 3"/>
          <p:cNvSpPr>
            <a:spLocks noChangeArrowheads="1"/>
          </p:cNvSpPr>
          <p:nvPr/>
        </p:nvSpPr>
        <p:spPr bwMode="auto">
          <a:xfrm>
            <a:off x="339725" y="1318477"/>
            <a:ext cx="8464550" cy="1569660"/>
          </a:xfrm>
          <a:prstGeom prst="rect">
            <a:avLst/>
          </a:prstGeom>
          <a:noFill/>
          <a:ln w="6350">
            <a:noFill/>
            <a:miter lim="800000"/>
            <a:headEnd/>
            <a:tailEnd/>
          </a:ln>
          <a:effectLst/>
        </p:spPr>
        <p:txBody>
          <a:bodyPr wrap="square">
            <a:spAutoFit/>
          </a:bodyPr>
          <a:lstStyle/>
          <a:p>
            <a:pPr>
              <a:spcBef>
                <a:spcPts val="600"/>
              </a:spcBef>
            </a:pPr>
            <a:r>
              <a:rPr lang="en-US" sz="2400" dirty="0">
                <a:latin typeface="Lucida Sans Unicode" pitchFamily="34" charset="0"/>
                <a:sym typeface="Symbol" pitchFamily="18" charset="2"/>
              </a:rPr>
              <a:t>To optimize the execution of programs with </a:t>
            </a:r>
            <a:r>
              <a:rPr lang="en-US" sz="2400" dirty="0">
                <a:solidFill>
                  <a:srgbClr val="FF0000"/>
                </a:solidFill>
                <a:latin typeface="Lucida Sans Unicode" pitchFamily="34" charset="0"/>
                <a:sym typeface="Symbol" pitchFamily="18" charset="2"/>
              </a:rPr>
              <a:t>sufficient parallelism</a:t>
            </a:r>
            <a:r>
              <a:rPr lang="en-US" sz="2400" dirty="0">
                <a:latin typeface="Lucida Sans Unicode" pitchFamily="34" charset="0"/>
                <a:sym typeface="Symbol" pitchFamily="18" charset="2"/>
              </a:rPr>
              <a:t>, the implementation of the </a:t>
            </a:r>
            <a:r>
              <a:rPr lang="en-US" sz="2400" dirty="0" err="1">
                <a:latin typeface="Lucida Sans Unicode" pitchFamily="34" charset="0"/>
                <a:sym typeface="Symbol" pitchFamily="18" charset="2"/>
              </a:rPr>
              <a:t>Cilk</a:t>
            </a:r>
            <a:r>
              <a:rPr lang="en-US" sz="2400" dirty="0">
                <a:latin typeface="Lucida Sans Unicode" pitchFamily="34" charset="0"/>
                <a:sym typeface="Symbol" pitchFamily="18" charset="2"/>
              </a:rPr>
              <a:t> runtime system works to maintain high work-efficiency by abiding by the</a:t>
            </a:r>
            <a:r>
              <a:rPr lang="en-US" sz="2400" dirty="0">
                <a:solidFill>
                  <a:srgbClr val="FF0000"/>
                </a:solidFill>
                <a:latin typeface="Lucida Sans Unicode" pitchFamily="34" charset="0"/>
                <a:sym typeface="Symbol" pitchFamily="18" charset="2"/>
              </a:rPr>
              <a:t> work-first principle</a:t>
            </a:r>
            <a:r>
              <a:rPr lang="en-US" sz="2400" dirty="0">
                <a:latin typeface="Lucida Sans Unicode" pitchFamily="34" charset="0"/>
                <a:sym typeface="Symbol" pitchFamily="18" charset="2"/>
              </a:rPr>
              <a:t>:</a:t>
            </a:r>
          </a:p>
        </p:txBody>
      </p:sp>
      <p:sp>
        <p:nvSpPr>
          <p:cNvPr id="4" name="Rounded Rectangle 3"/>
          <p:cNvSpPr/>
          <p:nvPr/>
        </p:nvSpPr>
        <p:spPr>
          <a:xfrm>
            <a:off x="904081" y="3439461"/>
            <a:ext cx="7335838" cy="2133600"/>
          </a:xfrm>
          <a:prstGeom prst="roundRect">
            <a:avLst/>
          </a:prstGeom>
          <a:solidFill>
            <a:srgbClr val="9BBB59"/>
          </a:solidFill>
          <a:ln w="57150" cmpd="sng">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2800" dirty="0">
                <a:solidFill>
                  <a:schemeClr val="tx1"/>
                </a:solidFill>
                <a:latin typeface="Lucida Sans Unicode" pitchFamily="34" charset="0"/>
                <a:sym typeface="Symbol" pitchFamily="18" charset="2"/>
              </a:rPr>
              <a:t>Optimize for the </a:t>
            </a:r>
            <a:r>
              <a:rPr lang="en-US" sz="2800" dirty="0">
                <a:solidFill>
                  <a:srgbClr val="FF0000"/>
                </a:solidFill>
                <a:latin typeface="Lucida Sans Unicode" pitchFamily="34" charset="0"/>
                <a:sym typeface="Symbol" pitchFamily="18" charset="2"/>
              </a:rPr>
              <a:t>ordinary serial execution</a:t>
            </a:r>
            <a:r>
              <a:rPr lang="en-US" sz="2800" dirty="0">
                <a:solidFill>
                  <a:schemeClr val="tx1"/>
                </a:solidFill>
                <a:latin typeface="Lucida Sans Unicode" pitchFamily="34" charset="0"/>
                <a:sym typeface="Symbol" pitchFamily="18" charset="2"/>
              </a:rPr>
              <a:t>, at the expense of some additional overhead in steals.</a:t>
            </a:r>
          </a:p>
        </p:txBody>
      </p:sp>
      <p:sp>
        <p:nvSpPr>
          <p:cNvPr id="5" name="Slide Number Placeholder 4">
            <a:extLst>
              <a:ext uri="{FF2B5EF4-FFF2-40B4-BE49-F238E27FC236}">
                <a16:creationId xmlns:a16="http://schemas.microsoft.com/office/drawing/2014/main" id="{40094A65-A83F-8F42-AD81-2D68899AF8DE}"/>
              </a:ext>
            </a:extLst>
          </p:cNvPr>
          <p:cNvSpPr>
            <a:spLocks noGrp="1"/>
          </p:cNvSpPr>
          <p:nvPr>
            <p:ph type="sldNum" sz="quarter" idx="12"/>
          </p:nvPr>
        </p:nvSpPr>
        <p:spPr/>
        <p:txBody>
          <a:bodyPr/>
          <a:lstStyle/>
          <a:p>
            <a:fld id="{B8C56D54-80CA-1040-8800-40C19FBCAC37}" type="slidenum">
              <a:rPr lang="en-US" smtClean="0"/>
              <a:t>150</a:t>
            </a:fld>
            <a:endParaRPr lang="en-US"/>
          </a:p>
        </p:txBody>
      </p:sp>
    </p:spTree>
    <p:extLst>
      <p:ext uri="{BB962C8B-B14F-4D97-AF65-F5344CB8AC3E}">
        <p14:creationId xmlns:p14="http://schemas.microsoft.com/office/powerpoint/2010/main" val="66756789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Labor</a:t>
            </a:r>
          </a:p>
        </p:txBody>
      </p:sp>
      <p:sp>
        <p:nvSpPr>
          <p:cNvPr id="3" name="Rectangle 3"/>
          <p:cNvSpPr>
            <a:spLocks noChangeArrowheads="1"/>
          </p:cNvSpPr>
          <p:nvPr/>
        </p:nvSpPr>
        <p:spPr bwMode="auto">
          <a:xfrm>
            <a:off x="339725" y="1210431"/>
            <a:ext cx="8464550" cy="830997"/>
          </a:xfrm>
          <a:prstGeom prst="rect">
            <a:avLst/>
          </a:prstGeom>
          <a:noFill/>
          <a:ln w="6350">
            <a:noFill/>
            <a:miter lim="800000"/>
            <a:headEnd/>
            <a:tailEnd/>
          </a:ln>
          <a:effectLst/>
        </p:spPr>
        <p:txBody>
          <a:bodyPr wrap="square">
            <a:spAutoFit/>
          </a:bodyPr>
          <a:lstStyle/>
          <a:p>
            <a:pPr>
              <a:spcBef>
                <a:spcPts val="600"/>
              </a:spcBef>
            </a:pPr>
            <a:r>
              <a:rPr lang="en-US" sz="2400" dirty="0">
                <a:latin typeface="Helvetica"/>
                <a:cs typeface="Helvetica"/>
                <a:sym typeface="Symbol" pitchFamily="18" charset="2"/>
              </a:rPr>
              <a:t>The work-first principle guides the division of the </a:t>
            </a:r>
            <a:r>
              <a:rPr lang="en-US" sz="2400" dirty="0" err="1">
                <a:latin typeface="Helvetica"/>
                <a:cs typeface="Helvetica"/>
                <a:sym typeface="Symbol" pitchFamily="18" charset="2"/>
              </a:rPr>
              <a:t>Cilk</a:t>
            </a:r>
            <a:r>
              <a:rPr lang="en-US" sz="2400" dirty="0">
                <a:latin typeface="Helvetica"/>
                <a:cs typeface="Helvetica"/>
                <a:sym typeface="Symbol" pitchFamily="18" charset="2"/>
              </a:rPr>
              <a:t> runtime system between the </a:t>
            </a:r>
            <a:r>
              <a:rPr lang="en-US" sz="2400" dirty="0">
                <a:solidFill>
                  <a:srgbClr val="FF0000"/>
                </a:solidFill>
                <a:latin typeface="Helvetica"/>
                <a:cs typeface="Helvetica"/>
                <a:sym typeface="Symbol" pitchFamily="18" charset="2"/>
              </a:rPr>
              <a:t>compiler </a:t>
            </a:r>
            <a:r>
              <a:rPr lang="en-US" sz="2400" dirty="0">
                <a:latin typeface="Helvetica"/>
                <a:cs typeface="Helvetica"/>
                <a:sym typeface="Symbol" pitchFamily="18" charset="2"/>
              </a:rPr>
              <a:t>and the </a:t>
            </a:r>
            <a:r>
              <a:rPr lang="en-US" sz="2400" dirty="0">
                <a:solidFill>
                  <a:srgbClr val="FF0000"/>
                </a:solidFill>
                <a:latin typeface="Helvetica"/>
                <a:cs typeface="Helvetica"/>
                <a:sym typeface="Symbol" pitchFamily="18" charset="2"/>
              </a:rPr>
              <a:t>runtime library</a:t>
            </a:r>
            <a:r>
              <a:rPr lang="en-US" sz="2400" dirty="0">
                <a:latin typeface="Helvetica"/>
                <a:cs typeface="Helvetica"/>
                <a:sym typeface="Symbol" pitchFamily="18" charset="2"/>
              </a:rPr>
              <a:t>.</a:t>
            </a:r>
          </a:p>
        </p:txBody>
      </p:sp>
      <p:sp>
        <p:nvSpPr>
          <p:cNvPr id="4" name="TextBox 3"/>
          <p:cNvSpPr txBox="1"/>
          <p:nvPr/>
        </p:nvSpPr>
        <p:spPr>
          <a:xfrm>
            <a:off x="331842" y="2246409"/>
            <a:ext cx="8153400" cy="1938992"/>
          </a:xfrm>
          <a:prstGeom prst="rect">
            <a:avLst/>
          </a:prstGeom>
          <a:noFill/>
        </p:spPr>
        <p:txBody>
          <a:bodyPr wrap="square" rtlCol="0">
            <a:spAutoFit/>
          </a:bodyPr>
          <a:lstStyle/>
          <a:p>
            <a:pPr marL="342900" indent="-342900">
              <a:buFont typeface="Arial"/>
              <a:buChar char="•"/>
            </a:pPr>
            <a:r>
              <a:rPr lang="en-US" sz="2400" dirty="0">
                <a:solidFill>
                  <a:srgbClr val="000000"/>
                </a:solidFill>
                <a:latin typeface="Helvetica"/>
                <a:cs typeface="Helvetica"/>
              </a:rPr>
              <a:t>The compiler </a:t>
            </a:r>
            <a:r>
              <a:rPr lang="en-US" sz="2400" dirty="0">
                <a:latin typeface="Helvetica"/>
                <a:cs typeface="Helvetica"/>
              </a:rPr>
              <a:t>implements optimized </a:t>
            </a:r>
            <a:r>
              <a:rPr lang="en-US" sz="2400" dirty="0">
                <a:solidFill>
                  <a:srgbClr val="FF0000"/>
                </a:solidFill>
                <a:latin typeface="Helvetica"/>
                <a:cs typeface="Helvetica"/>
              </a:rPr>
              <a:t>fast paths </a:t>
            </a:r>
            <a:r>
              <a:rPr lang="en-US" sz="2400" dirty="0">
                <a:latin typeface="Helvetica"/>
                <a:cs typeface="Helvetica"/>
              </a:rPr>
              <a:t>for execution of functions when no steals have occurred (i.e., no actual parallelism has been realized).</a:t>
            </a:r>
          </a:p>
          <a:p>
            <a:pPr marL="342900" indent="-342900">
              <a:buFont typeface="Arial"/>
              <a:buChar char="•"/>
            </a:pPr>
            <a:r>
              <a:rPr lang="en-US" sz="2400" dirty="0">
                <a:solidFill>
                  <a:srgbClr val="000000"/>
                </a:solidFill>
                <a:latin typeface="Helvetica"/>
                <a:cs typeface="Helvetica"/>
              </a:rPr>
              <a:t>The runtime library handles slow paths of execution, e.g., when a steal occurs.</a:t>
            </a:r>
          </a:p>
        </p:txBody>
      </p:sp>
      <p:sp>
        <p:nvSpPr>
          <p:cNvPr id="5" name="Rectangle 4"/>
          <p:cNvSpPr/>
          <p:nvPr/>
        </p:nvSpPr>
        <p:spPr>
          <a:xfrm>
            <a:off x="339725" y="4580901"/>
            <a:ext cx="8194022" cy="1569660"/>
          </a:xfrm>
          <a:prstGeom prst="rect">
            <a:avLst/>
          </a:prstGeom>
        </p:spPr>
        <p:txBody>
          <a:bodyPr wrap="square">
            <a:spAutoFit/>
          </a:bodyPr>
          <a:lstStyle/>
          <a:p>
            <a:pPr lvl="0"/>
            <a:r>
              <a:rPr lang="en-US" sz="2400" b="1" dirty="0">
                <a:solidFill>
                  <a:srgbClr val="4BACC6">
                    <a:lumMod val="75000"/>
                  </a:srgbClr>
                </a:solidFill>
                <a:latin typeface="Helvetica"/>
                <a:cs typeface="Helvetica"/>
              </a:rPr>
              <a:t>Examples: </a:t>
            </a:r>
          </a:p>
          <a:p>
            <a:pPr marL="342900" lvl="0" indent="-342900">
              <a:buFont typeface="Arial"/>
              <a:buChar char="•"/>
            </a:pPr>
            <a:r>
              <a:rPr lang="en-US" sz="2400" dirty="0">
                <a:solidFill>
                  <a:prstClr val="black"/>
                </a:solidFill>
                <a:latin typeface="Helvetica"/>
                <a:cs typeface="Helvetica"/>
              </a:rPr>
              <a:t>The THE protocol</a:t>
            </a:r>
          </a:p>
          <a:p>
            <a:pPr marL="342900" lvl="0" indent="-342900">
              <a:buFont typeface="Arial"/>
              <a:buChar char="•"/>
            </a:pPr>
            <a:r>
              <a:rPr lang="en-US" sz="2400" dirty="0">
                <a:solidFill>
                  <a:prstClr val="black"/>
                </a:solidFill>
                <a:latin typeface="Helvetica"/>
                <a:cs typeface="Helvetica"/>
              </a:rPr>
              <a:t>The implementation of </a:t>
            </a:r>
            <a:r>
              <a:rPr lang="en-US" sz="2400" b="1" dirty="0" err="1">
                <a:solidFill>
                  <a:srgbClr val="FF0000"/>
                </a:solidFill>
                <a:latin typeface="Consolas"/>
                <a:cs typeface="Consolas"/>
              </a:rPr>
              <a:t>cilk_sync</a:t>
            </a:r>
            <a:endParaRPr lang="en-US" sz="2400" b="1" dirty="0">
              <a:solidFill>
                <a:srgbClr val="FF0000"/>
              </a:solidFill>
              <a:latin typeface="Consolas"/>
              <a:cs typeface="Consolas"/>
            </a:endParaRPr>
          </a:p>
          <a:p>
            <a:pPr marL="342900" lvl="0" indent="-342900">
              <a:buFont typeface="Arial"/>
              <a:buChar char="•"/>
            </a:pPr>
            <a:r>
              <a:rPr lang="en-US" sz="2400" dirty="0">
                <a:solidFill>
                  <a:prstClr val="black"/>
                </a:solidFill>
                <a:latin typeface="Helvetica"/>
                <a:cs typeface="Helvetica"/>
              </a:rPr>
              <a:t>The organization of full frames versus </a:t>
            </a:r>
            <a:r>
              <a:rPr lang="en-US" sz="2400" dirty="0" err="1">
                <a:solidFill>
                  <a:prstClr val="black"/>
                </a:solidFill>
                <a:latin typeface="Helvetica"/>
                <a:cs typeface="Helvetica"/>
              </a:rPr>
              <a:t>Cilk</a:t>
            </a:r>
            <a:r>
              <a:rPr lang="en-US" sz="2400" dirty="0">
                <a:solidFill>
                  <a:prstClr val="black"/>
                </a:solidFill>
                <a:latin typeface="Helvetica"/>
                <a:cs typeface="Helvetica"/>
              </a:rPr>
              <a:t> stack frames</a:t>
            </a:r>
          </a:p>
        </p:txBody>
      </p:sp>
      <p:sp>
        <p:nvSpPr>
          <p:cNvPr id="6" name="Slide Number Placeholder 5">
            <a:extLst>
              <a:ext uri="{FF2B5EF4-FFF2-40B4-BE49-F238E27FC236}">
                <a16:creationId xmlns:a16="http://schemas.microsoft.com/office/drawing/2014/main" id="{685B33B3-B22F-0A42-87D1-B4B96E2E7F89}"/>
              </a:ext>
            </a:extLst>
          </p:cNvPr>
          <p:cNvSpPr>
            <a:spLocks noGrp="1"/>
          </p:cNvSpPr>
          <p:nvPr>
            <p:ph type="sldNum" sz="quarter" idx="12"/>
          </p:nvPr>
        </p:nvSpPr>
        <p:spPr/>
        <p:txBody>
          <a:bodyPr/>
          <a:lstStyle/>
          <a:p>
            <a:fld id="{B8C56D54-80CA-1040-8800-40C19FBCAC37}" type="slidenum">
              <a:rPr lang="en-US" smtClean="0"/>
              <a:t>151</a:t>
            </a:fld>
            <a:endParaRPr lang="en-US"/>
          </a:p>
        </p:txBody>
      </p:sp>
    </p:spTree>
    <p:extLst>
      <p:ext uri="{BB962C8B-B14F-4D97-AF65-F5344CB8AC3E}">
        <p14:creationId xmlns:p14="http://schemas.microsoft.com/office/powerpoint/2010/main" val="247718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Whom / What to Steal</a:t>
            </a:r>
          </a:p>
        </p:txBody>
      </p:sp>
      <p:sp>
        <p:nvSpPr>
          <p:cNvPr id="3" name="Slide Number Placeholder 2"/>
          <p:cNvSpPr>
            <a:spLocks noGrp="1"/>
          </p:cNvSpPr>
          <p:nvPr>
            <p:ph type="sldNum" sz="quarter" idx="12"/>
          </p:nvPr>
        </p:nvSpPr>
        <p:spPr/>
        <p:txBody>
          <a:bodyPr/>
          <a:lstStyle/>
          <a:p>
            <a:fld id="{B8C56D54-80CA-1040-8800-40C19FBCAC37}" type="slidenum">
              <a:rPr lang="en-US" smtClean="0"/>
              <a:t>152</a:t>
            </a:fld>
            <a:endParaRPr lang="en-US"/>
          </a:p>
        </p:txBody>
      </p:sp>
      <p:sp>
        <p:nvSpPr>
          <p:cNvPr id="4" name="TextBox 3"/>
          <p:cNvSpPr txBox="1"/>
          <p:nvPr/>
        </p:nvSpPr>
        <p:spPr>
          <a:xfrm>
            <a:off x="463176" y="1363103"/>
            <a:ext cx="7957628" cy="1200328"/>
          </a:xfrm>
          <a:prstGeom prst="rect">
            <a:avLst/>
          </a:prstGeom>
          <a:noFill/>
        </p:spPr>
        <p:txBody>
          <a:bodyPr wrap="square" rtlCol="0">
            <a:spAutoFit/>
          </a:bodyPr>
          <a:lstStyle/>
          <a:p>
            <a:r>
              <a:rPr lang="en-US" sz="2400" dirty="0">
                <a:latin typeface="Helvetica"/>
                <a:cs typeface="Helvetica"/>
              </a:rPr>
              <a:t>Classic randomized work-stealing: </a:t>
            </a:r>
            <a:br>
              <a:rPr lang="en-US" sz="2400" dirty="0">
                <a:latin typeface="Helvetica"/>
                <a:cs typeface="Helvetica"/>
              </a:rPr>
            </a:br>
            <a:r>
              <a:rPr lang="en-US" sz="2400" dirty="0">
                <a:latin typeface="Helvetica"/>
                <a:cs typeface="Helvetica"/>
              </a:rPr>
              <a:t>Steal from a randomly chosen victim and steal from the top of its deque.</a:t>
            </a:r>
          </a:p>
        </p:txBody>
      </p:sp>
      <p:sp>
        <p:nvSpPr>
          <p:cNvPr id="5" name="TextBox 4"/>
          <p:cNvSpPr txBox="1"/>
          <p:nvPr/>
        </p:nvSpPr>
        <p:spPr>
          <a:xfrm>
            <a:off x="463176" y="2856777"/>
            <a:ext cx="7957628" cy="2677656"/>
          </a:xfrm>
          <a:prstGeom prst="rect">
            <a:avLst/>
          </a:prstGeom>
          <a:noFill/>
        </p:spPr>
        <p:txBody>
          <a:bodyPr wrap="square" rtlCol="0">
            <a:spAutoFit/>
          </a:bodyPr>
          <a:lstStyle/>
          <a:p>
            <a:pPr marL="342900" indent="-342900">
              <a:buFont typeface="Arial"/>
              <a:buChar char="•"/>
            </a:pPr>
            <a:r>
              <a:rPr lang="en-US" sz="2400" dirty="0">
                <a:latin typeface="Helvetica"/>
                <a:cs typeface="Helvetica"/>
              </a:rPr>
              <a:t>The random choice and stealing from top allow us to amortize the cost of steals against the span term. </a:t>
            </a:r>
          </a:p>
          <a:p>
            <a:pPr marL="342900" indent="-342900">
              <a:buFont typeface="Arial"/>
              <a:buChar char="•"/>
            </a:pPr>
            <a:r>
              <a:rPr lang="en-US" sz="2400" dirty="0">
                <a:latin typeface="Helvetica"/>
                <a:cs typeface="Helvetica"/>
              </a:rPr>
              <a:t>Randomness also avoids contention.</a:t>
            </a:r>
          </a:p>
          <a:p>
            <a:pPr marL="342900" indent="-342900">
              <a:buFont typeface="Arial"/>
              <a:buChar char="•"/>
            </a:pPr>
            <a:r>
              <a:rPr lang="en-US" sz="2400" dirty="0">
                <a:latin typeface="Helvetica"/>
                <a:cs typeface="Helvetica"/>
              </a:rPr>
              <a:t>An old bug in the runtime: every worker had a random number generator initialized with the same seed, which leads to high contention because everyone chose the same sequence of victims.</a:t>
            </a:r>
          </a:p>
        </p:txBody>
      </p:sp>
    </p:spTree>
    <p:extLst>
      <p:ext uri="{BB962C8B-B14F-4D97-AF65-F5344CB8AC3E}">
        <p14:creationId xmlns:p14="http://schemas.microsoft.com/office/powerpoint/2010/main" val="103488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Spawn</a:t>
            </a:r>
          </a:p>
        </p:txBody>
      </p:sp>
      <p:sp>
        <p:nvSpPr>
          <p:cNvPr id="3" name="Slide Number Placeholder 2"/>
          <p:cNvSpPr>
            <a:spLocks noGrp="1"/>
          </p:cNvSpPr>
          <p:nvPr>
            <p:ph type="sldNum" sz="quarter" idx="12"/>
          </p:nvPr>
        </p:nvSpPr>
        <p:spPr/>
        <p:txBody>
          <a:bodyPr/>
          <a:lstStyle/>
          <a:p>
            <a:fld id="{B8C56D54-80CA-1040-8800-40C19FBCAC37}" type="slidenum">
              <a:rPr lang="en-US" smtClean="0"/>
              <a:t>153</a:t>
            </a:fld>
            <a:endParaRPr lang="en-US"/>
          </a:p>
        </p:txBody>
      </p:sp>
      <p:sp>
        <p:nvSpPr>
          <p:cNvPr id="4" name="TextBox 3"/>
          <p:cNvSpPr txBox="1"/>
          <p:nvPr/>
        </p:nvSpPr>
        <p:spPr>
          <a:xfrm>
            <a:off x="463176" y="1363103"/>
            <a:ext cx="8456706" cy="1200328"/>
          </a:xfrm>
          <a:prstGeom prst="rect">
            <a:avLst/>
          </a:prstGeom>
          <a:noFill/>
        </p:spPr>
        <p:txBody>
          <a:bodyPr wrap="square" rtlCol="0">
            <a:spAutoFit/>
          </a:bodyPr>
          <a:lstStyle/>
          <a:p>
            <a:r>
              <a:rPr lang="en-US" sz="2400" dirty="0">
                <a:latin typeface="Helvetica"/>
                <a:cs typeface="Helvetica"/>
              </a:rPr>
              <a:t>Classic randomized work-stealing: </a:t>
            </a:r>
            <a:br>
              <a:rPr lang="en-US" sz="2400" dirty="0">
                <a:latin typeface="Helvetica"/>
                <a:cs typeface="Helvetica"/>
              </a:rPr>
            </a:br>
            <a:r>
              <a:rPr lang="en-US" sz="2400" b="1" i="1" dirty="0">
                <a:solidFill>
                  <a:srgbClr val="660066"/>
                </a:solidFill>
                <a:latin typeface="Helvetica"/>
                <a:cs typeface="Helvetica"/>
              </a:rPr>
              <a:t>Continuation-stealing / work-first: </a:t>
            </a:r>
            <a:r>
              <a:rPr lang="en-US" sz="2400" dirty="0">
                <a:latin typeface="Helvetica"/>
                <a:cs typeface="Helvetica"/>
              </a:rPr>
              <a:t>go execute the spawned child and package up the continuation to be stolen.</a:t>
            </a:r>
          </a:p>
        </p:txBody>
      </p:sp>
      <p:sp>
        <p:nvSpPr>
          <p:cNvPr id="5" name="TextBox 4"/>
          <p:cNvSpPr txBox="1"/>
          <p:nvPr/>
        </p:nvSpPr>
        <p:spPr>
          <a:xfrm>
            <a:off x="463176" y="2692426"/>
            <a:ext cx="7957628" cy="1569660"/>
          </a:xfrm>
          <a:prstGeom prst="rect">
            <a:avLst/>
          </a:prstGeom>
          <a:noFill/>
        </p:spPr>
        <p:txBody>
          <a:bodyPr wrap="square" rtlCol="0">
            <a:spAutoFit/>
          </a:bodyPr>
          <a:lstStyle/>
          <a:p>
            <a:r>
              <a:rPr lang="en-US" sz="2400" dirty="0">
                <a:latin typeface="Helvetica"/>
                <a:cs typeface="Helvetica"/>
              </a:rPr>
              <a:t>Alternative: </a:t>
            </a:r>
            <a:r>
              <a:rPr lang="en-US" sz="2400" b="1" i="1" dirty="0">
                <a:solidFill>
                  <a:srgbClr val="660066"/>
                </a:solidFill>
                <a:latin typeface="Helvetica"/>
                <a:cs typeface="Helvetica"/>
              </a:rPr>
              <a:t>child-stealing / help-first</a:t>
            </a:r>
            <a:r>
              <a:rPr lang="en-US" sz="2400" dirty="0">
                <a:latin typeface="Helvetica"/>
                <a:cs typeface="Helvetica"/>
              </a:rPr>
              <a:t>: push the spawned child onto the </a:t>
            </a:r>
            <a:r>
              <a:rPr lang="en-US" sz="2400" dirty="0" err="1">
                <a:latin typeface="Helvetica"/>
                <a:cs typeface="Helvetica"/>
              </a:rPr>
              <a:t>deque</a:t>
            </a:r>
            <a:r>
              <a:rPr lang="en-US" sz="2400" dirty="0">
                <a:latin typeface="Helvetica"/>
                <a:cs typeface="Helvetica"/>
              </a:rPr>
              <a:t> so it can be stolen and continue execute the spawning function.  Pop off spawned children to execute when encounter a sync.</a:t>
            </a:r>
          </a:p>
        </p:txBody>
      </p:sp>
      <p:sp>
        <p:nvSpPr>
          <p:cNvPr id="6" name="Folded Corner 5"/>
          <p:cNvSpPr/>
          <p:nvPr/>
        </p:nvSpPr>
        <p:spPr>
          <a:xfrm>
            <a:off x="2794438" y="4340247"/>
            <a:ext cx="3555124" cy="2286002"/>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b="1" dirty="0" err="1">
                <a:solidFill>
                  <a:srgbClr val="660066"/>
                </a:solidFill>
                <a:latin typeface="Consolas" charset="0"/>
                <a:ea typeface="Consolas" charset="0"/>
                <a:cs typeface="Consolas" charset="0"/>
              </a:rPr>
              <a:t>int</a:t>
            </a:r>
            <a:r>
              <a:rPr lang="en-US" sz="2000" b="1" dirty="0">
                <a:solidFill>
                  <a:srgbClr val="660066"/>
                </a:solidFill>
                <a:latin typeface="Consolas" charset="0"/>
                <a:ea typeface="Consolas" charset="0"/>
                <a:cs typeface="Consolas" charset="0"/>
              </a:rPr>
              <a:t> </a:t>
            </a:r>
            <a:r>
              <a:rPr lang="en-US" sz="2000" b="1" dirty="0">
                <a:solidFill>
                  <a:srgbClr val="0D00FF"/>
                </a:solidFill>
                <a:latin typeface="Consolas" charset="0"/>
                <a:ea typeface="Consolas" charset="0"/>
                <a:cs typeface="Consolas" charset="0"/>
              </a:rPr>
              <a:t>foo</a:t>
            </a:r>
            <a:r>
              <a:rPr lang="en-US" sz="2000" b="1" dirty="0">
                <a:solidFill>
                  <a:schemeClr val="tx1"/>
                </a:solidFill>
                <a:latin typeface="Consolas" charset="0"/>
                <a:ea typeface="Consolas" charset="0"/>
                <a:cs typeface="Consolas" charset="0"/>
              </a:rPr>
              <a:t>(</a:t>
            </a:r>
            <a:r>
              <a:rPr lang="en-US" sz="2000" b="1" dirty="0" err="1">
                <a:solidFill>
                  <a:srgbClr val="660066"/>
                </a:solidFill>
                <a:latin typeface="Consolas" charset="0"/>
                <a:ea typeface="Consolas" charset="0"/>
                <a:cs typeface="Consolas" charset="0"/>
              </a:rPr>
              <a:t>int</a:t>
            </a:r>
            <a:r>
              <a:rPr lang="en-US" sz="2000" b="1" dirty="0">
                <a:solidFill>
                  <a:srgbClr val="660066"/>
                </a:solidFill>
                <a:latin typeface="Consolas" charset="0"/>
                <a:ea typeface="Consolas" charset="0"/>
                <a:cs typeface="Consolas" charset="0"/>
              </a:rPr>
              <a:t> </a:t>
            </a:r>
            <a:r>
              <a:rPr lang="en-US" sz="2000" b="1" dirty="0">
                <a:solidFill>
                  <a:srgbClr val="0000FF"/>
                </a:solidFill>
                <a:latin typeface="Consolas" charset="0"/>
                <a:ea typeface="Consolas" charset="0"/>
                <a:cs typeface="Consolas" charset="0"/>
              </a:rPr>
              <a:t>n</a:t>
            </a:r>
            <a:r>
              <a:rPr lang="en-US" sz="2000" b="1" dirty="0">
                <a:solidFill>
                  <a:schemeClr val="tx1"/>
                </a:solidFill>
                <a:latin typeface="Consolas" charset="0"/>
                <a:ea typeface="Consolas" charset="0"/>
                <a:cs typeface="Consolas" charset="0"/>
              </a:rPr>
              <a:t>) {</a:t>
            </a:r>
          </a:p>
          <a:p>
            <a:r>
              <a:rPr lang="mr-IN" sz="2000" b="1" dirty="0">
                <a:solidFill>
                  <a:schemeClr val="tx1"/>
                </a:solidFill>
                <a:latin typeface="Consolas" charset="0"/>
                <a:ea typeface="Consolas" charset="0"/>
                <a:cs typeface="Consolas" charset="0"/>
              </a:rPr>
              <a:t>  </a:t>
            </a:r>
            <a:r>
              <a:rPr lang="mr-IN" sz="2000" b="1" dirty="0" err="1">
                <a:solidFill>
                  <a:srgbClr val="660066"/>
                </a:solidFill>
                <a:latin typeface="Consolas" charset="0"/>
                <a:ea typeface="Consolas" charset="0"/>
                <a:cs typeface="Consolas" charset="0"/>
              </a:rPr>
              <a:t>int</a:t>
            </a:r>
            <a:r>
              <a:rPr lang="mr-IN" sz="2000" b="1" dirty="0">
                <a:solidFill>
                  <a:srgbClr val="660066"/>
                </a:solidFill>
                <a:latin typeface="Consolas" charset="0"/>
                <a:ea typeface="Consolas" charset="0"/>
                <a:cs typeface="Consolas" charset="0"/>
              </a:rPr>
              <a:t> </a:t>
            </a:r>
            <a:r>
              <a:rPr lang="mr-IN" sz="2000" b="1" dirty="0" err="1">
                <a:solidFill>
                  <a:srgbClr val="0000FF"/>
                </a:solidFill>
                <a:latin typeface="Consolas" charset="0"/>
                <a:ea typeface="Consolas" charset="0"/>
                <a:cs typeface="Consolas" charset="0"/>
              </a:rPr>
              <a:t>x</a:t>
            </a:r>
            <a:r>
              <a:rPr lang="mr-IN" sz="2000" b="1" dirty="0">
                <a:solidFill>
                  <a:schemeClr val="tx1"/>
                </a:solidFill>
                <a:latin typeface="Consolas" charset="0"/>
                <a:ea typeface="Consolas" charset="0"/>
                <a:cs typeface="Consolas" charset="0"/>
              </a:rPr>
              <a:t>, </a:t>
            </a:r>
            <a:r>
              <a:rPr lang="mr-IN" sz="2000" b="1" dirty="0" err="1">
                <a:solidFill>
                  <a:srgbClr val="0000FF"/>
                </a:solidFill>
                <a:latin typeface="Consolas" charset="0"/>
                <a:ea typeface="Consolas" charset="0"/>
                <a:cs typeface="Consolas" charset="0"/>
              </a:rPr>
              <a:t>y</a:t>
            </a:r>
            <a:r>
              <a:rPr lang="mr-IN" sz="2000" b="1" dirty="0">
                <a:solidFill>
                  <a:schemeClr val="tx1"/>
                </a:solidFill>
                <a:latin typeface="Consolas" charset="0"/>
                <a:ea typeface="Consolas" charset="0"/>
                <a:cs typeface="Consolas" charset="0"/>
              </a:rPr>
              <a:t>;</a:t>
            </a:r>
          </a:p>
          <a:p>
            <a:r>
              <a:rPr lang="en-US" sz="2000" b="1" dirty="0">
                <a:solidFill>
                  <a:schemeClr val="tx1"/>
                </a:solidFill>
                <a:latin typeface="Consolas" charset="0"/>
                <a:ea typeface="Consolas" charset="0"/>
                <a:cs typeface="Consolas" charset="0"/>
              </a:rPr>
              <a:t>  x = </a:t>
            </a:r>
            <a:r>
              <a:rPr lang="en-US" sz="2000" b="1" dirty="0" err="1">
                <a:solidFill>
                  <a:srgbClr val="FF0000"/>
                </a:solidFill>
                <a:latin typeface="Consolas" charset="0"/>
                <a:ea typeface="Consolas" charset="0"/>
                <a:cs typeface="Consolas" charset="0"/>
              </a:rPr>
              <a:t>cilk_spawn</a:t>
            </a:r>
            <a:r>
              <a:rPr lang="en-US" sz="2000" b="1" dirty="0">
                <a:solidFill>
                  <a:srgbClr val="FF0000"/>
                </a:solidFill>
                <a:latin typeface="Consolas" charset="0"/>
                <a:ea typeface="Consolas" charset="0"/>
                <a:cs typeface="Consolas" charset="0"/>
              </a:rPr>
              <a:t> </a:t>
            </a:r>
            <a:r>
              <a:rPr lang="en-US" sz="2000" b="1" dirty="0">
                <a:solidFill>
                  <a:schemeClr val="tx1"/>
                </a:solidFill>
                <a:latin typeface="Consolas" charset="0"/>
                <a:ea typeface="Consolas" charset="0"/>
                <a:cs typeface="Consolas" charset="0"/>
              </a:rPr>
              <a:t>bar(n);</a:t>
            </a:r>
          </a:p>
          <a:p>
            <a:r>
              <a:rPr lang="mr-IN" sz="2000" b="1" dirty="0">
                <a:solidFill>
                  <a:schemeClr val="tx1"/>
                </a:solidFill>
                <a:latin typeface="Consolas" charset="0"/>
                <a:ea typeface="Consolas" charset="0"/>
                <a:cs typeface="Consolas" charset="0"/>
              </a:rPr>
              <a:t>  </a:t>
            </a:r>
            <a:r>
              <a:rPr lang="mr-IN" sz="2000" b="1" dirty="0" err="1">
                <a:solidFill>
                  <a:schemeClr val="tx1"/>
                </a:solidFill>
                <a:latin typeface="Consolas" charset="0"/>
                <a:ea typeface="Consolas" charset="0"/>
                <a:cs typeface="Consolas" charset="0"/>
              </a:rPr>
              <a:t>y</a:t>
            </a:r>
            <a:r>
              <a:rPr lang="mr-IN" sz="2000" b="1" dirty="0">
                <a:solidFill>
                  <a:schemeClr val="tx1"/>
                </a:solidFill>
                <a:latin typeface="Consolas" charset="0"/>
                <a:ea typeface="Consolas" charset="0"/>
                <a:cs typeface="Consolas" charset="0"/>
              </a:rPr>
              <a:t> = </a:t>
            </a:r>
            <a:r>
              <a:rPr lang="en-US" sz="2000" b="1" dirty="0" err="1">
                <a:solidFill>
                  <a:schemeClr val="tx1"/>
                </a:solidFill>
                <a:latin typeface="Consolas" charset="0"/>
                <a:ea typeface="Consolas" charset="0"/>
                <a:cs typeface="Consolas" charset="0"/>
              </a:rPr>
              <a:t>baz</a:t>
            </a:r>
            <a:r>
              <a:rPr lang="mr-IN" sz="2000" b="1" dirty="0">
                <a:solidFill>
                  <a:schemeClr val="tx1"/>
                </a:solidFill>
                <a:latin typeface="Consolas" charset="0"/>
                <a:ea typeface="Consolas" charset="0"/>
                <a:cs typeface="Consolas" charset="0"/>
              </a:rPr>
              <a:t>(</a:t>
            </a:r>
            <a:r>
              <a:rPr lang="mr-IN" sz="2000" b="1" dirty="0" err="1">
                <a:solidFill>
                  <a:schemeClr val="tx1"/>
                </a:solidFill>
                <a:latin typeface="Consolas" charset="0"/>
                <a:ea typeface="Consolas" charset="0"/>
                <a:cs typeface="Consolas" charset="0"/>
              </a:rPr>
              <a:t>n</a:t>
            </a:r>
            <a:r>
              <a:rPr lang="mr-IN" sz="2000" b="1" dirty="0">
                <a:solidFill>
                  <a:schemeClr val="tx1"/>
                </a:solidFill>
                <a:latin typeface="Consolas" charset="0"/>
                <a:ea typeface="Consolas" charset="0"/>
                <a:cs typeface="Consolas" charset="0"/>
              </a:rPr>
              <a:t>);</a:t>
            </a:r>
          </a:p>
          <a:p>
            <a:r>
              <a:rPr lang="en-US" sz="2000" b="1" dirty="0">
                <a:solidFill>
                  <a:schemeClr val="tx1"/>
                </a:solidFill>
                <a:latin typeface="Consolas" charset="0"/>
                <a:ea typeface="Consolas" charset="0"/>
                <a:cs typeface="Consolas" charset="0"/>
              </a:rPr>
              <a:t>  </a:t>
            </a:r>
            <a:r>
              <a:rPr lang="en-US" sz="2000" b="1" dirty="0" err="1">
                <a:solidFill>
                  <a:srgbClr val="FF0000"/>
                </a:solidFill>
                <a:latin typeface="Consolas" charset="0"/>
                <a:ea typeface="Consolas" charset="0"/>
                <a:cs typeface="Consolas" charset="0"/>
              </a:rPr>
              <a:t>cilk_sync</a:t>
            </a:r>
            <a:r>
              <a:rPr lang="en-US" sz="2000" b="1" dirty="0">
                <a:solidFill>
                  <a:schemeClr val="tx1"/>
                </a:solidFill>
                <a:latin typeface="Consolas" charset="0"/>
                <a:ea typeface="Consolas" charset="0"/>
                <a:cs typeface="Consolas" charset="0"/>
              </a:rPr>
              <a:t>;</a:t>
            </a:r>
          </a:p>
          <a:p>
            <a:r>
              <a:rPr lang="en-US" sz="2000" b="1" dirty="0">
                <a:solidFill>
                  <a:schemeClr val="tx1"/>
                </a:solidFill>
                <a:latin typeface="Consolas" charset="0"/>
                <a:ea typeface="Consolas" charset="0"/>
                <a:cs typeface="Consolas" charset="0"/>
              </a:rPr>
              <a:t>  </a:t>
            </a:r>
            <a:r>
              <a:rPr lang="en-US" sz="2000" b="1" dirty="0">
                <a:solidFill>
                  <a:srgbClr val="008000"/>
                </a:solidFill>
                <a:latin typeface="Consolas" charset="0"/>
                <a:ea typeface="Consolas" charset="0"/>
                <a:cs typeface="Consolas" charset="0"/>
              </a:rPr>
              <a:t>return</a:t>
            </a:r>
            <a:r>
              <a:rPr lang="en-US" sz="2000" b="1" dirty="0">
                <a:solidFill>
                  <a:schemeClr val="tx1"/>
                </a:solidFill>
                <a:latin typeface="Consolas" charset="0"/>
                <a:ea typeface="Consolas" charset="0"/>
                <a:cs typeface="Consolas" charset="0"/>
              </a:rPr>
              <a:t> x + y;</a:t>
            </a:r>
          </a:p>
          <a:p>
            <a:r>
              <a:rPr lang="en-US" sz="2000" b="1" dirty="0">
                <a:solidFill>
                  <a:schemeClr val="tx1"/>
                </a:solidFill>
                <a:latin typeface="Consolas" charset="0"/>
                <a:ea typeface="Consolas" charset="0"/>
                <a:cs typeface="Consolas" charset="0"/>
              </a:rPr>
              <a:t>}</a:t>
            </a:r>
          </a:p>
        </p:txBody>
      </p:sp>
    </p:spTree>
    <p:extLst>
      <p:ext uri="{BB962C8B-B14F-4D97-AF65-F5344CB8AC3E}">
        <p14:creationId xmlns:p14="http://schemas.microsoft.com/office/powerpoint/2010/main" val="216996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Issues with Child-Stealing: Space</a:t>
            </a:r>
          </a:p>
        </p:txBody>
      </p:sp>
      <p:sp>
        <p:nvSpPr>
          <p:cNvPr id="3" name="Slide Number Placeholder 2"/>
          <p:cNvSpPr>
            <a:spLocks noGrp="1"/>
          </p:cNvSpPr>
          <p:nvPr>
            <p:ph type="sldNum" sz="quarter" idx="12"/>
          </p:nvPr>
        </p:nvSpPr>
        <p:spPr/>
        <p:txBody>
          <a:bodyPr/>
          <a:lstStyle/>
          <a:p>
            <a:fld id="{B8C56D54-80CA-1040-8800-40C19FBCAC37}" type="slidenum">
              <a:rPr lang="en-US" smtClean="0"/>
              <a:t>154</a:t>
            </a:fld>
            <a:endParaRPr lang="en-US"/>
          </a:p>
        </p:txBody>
      </p:sp>
      <p:sp>
        <p:nvSpPr>
          <p:cNvPr id="5" name="Folded Corner 4"/>
          <p:cNvSpPr/>
          <p:nvPr/>
        </p:nvSpPr>
        <p:spPr>
          <a:xfrm>
            <a:off x="2495396" y="1576130"/>
            <a:ext cx="4153209" cy="1427046"/>
          </a:xfrm>
          <a:prstGeom prst="foldedCorner">
            <a:avLst/>
          </a:prstGeom>
          <a:solidFill>
            <a:srgbClr val="FFFF99"/>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b="1" dirty="0">
                <a:solidFill>
                  <a:srgbClr val="008000"/>
                </a:solidFill>
                <a:latin typeface="Consolas" charset="0"/>
                <a:ea typeface="Consolas" charset="0"/>
                <a:cs typeface="Consolas" charset="0"/>
              </a:rPr>
              <a:t>for</a:t>
            </a:r>
            <a:r>
              <a:rPr lang="en-US" sz="2000" b="1" dirty="0">
                <a:solidFill>
                  <a:schemeClr val="tx1"/>
                </a:solidFill>
                <a:latin typeface="Consolas" charset="0"/>
                <a:ea typeface="Consolas" charset="0"/>
                <a:cs typeface="Consolas" charset="0"/>
              </a:rPr>
              <a:t>(</a:t>
            </a:r>
            <a:r>
              <a:rPr lang="en-US" sz="2000" b="1" dirty="0" err="1">
                <a:solidFill>
                  <a:srgbClr val="660066"/>
                </a:solidFill>
                <a:latin typeface="Consolas" charset="0"/>
                <a:ea typeface="Consolas" charset="0"/>
                <a:cs typeface="Consolas" charset="0"/>
              </a:rPr>
              <a:t>int</a:t>
            </a:r>
            <a:r>
              <a:rPr lang="en-US" sz="2000" b="1" dirty="0">
                <a:solidFill>
                  <a:srgbClr val="660066"/>
                </a:solidFill>
                <a:latin typeface="Consolas" charset="0"/>
                <a:ea typeface="Consolas" charset="0"/>
                <a:cs typeface="Consolas" charset="0"/>
              </a:rPr>
              <a:t> </a:t>
            </a:r>
            <a:r>
              <a:rPr lang="en-US" sz="2000" b="1" dirty="0" err="1">
                <a:solidFill>
                  <a:srgbClr val="0000FF"/>
                </a:solidFill>
                <a:latin typeface="Consolas" charset="0"/>
                <a:ea typeface="Consolas" charset="0"/>
                <a:cs typeface="Consolas" charset="0"/>
              </a:rPr>
              <a:t>i</a:t>
            </a:r>
            <a:r>
              <a:rPr lang="en-US" sz="2000" b="1" dirty="0">
                <a:solidFill>
                  <a:schemeClr val="tx1"/>
                </a:solidFill>
                <a:latin typeface="Consolas" charset="0"/>
                <a:ea typeface="Consolas" charset="0"/>
                <a:cs typeface="Consolas" charset="0"/>
              </a:rPr>
              <a:t>=0; </a:t>
            </a:r>
            <a:r>
              <a:rPr lang="en-US" sz="2000" b="1" dirty="0" err="1">
                <a:solidFill>
                  <a:schemeClr val="tx1"/>
                </a:solidFill>
                <a:latin typeface="Consolas" charset="0"/>
                <a:ea typeface="Consolas" charset="0"/>
                <a:cs typeface="Consolas" charset="0"/>
              </a:rPr>
              <a:t>i</a:t>
            </a:r>
            <a:r>
              <a:rPr lang="en-US" sz="2000" b="1" dirty="0">
                <a:solidFill>
                  <a:schemeClr val="tx1"/>
                </a:solidFill>
                <a:latin typeface="Consolas" charset="0"/>
                <a:ea typeface="Consolas" charset="0"/>
                <a:cs typeface="Consolas" charset="0"/>
              </a:rPr>
              <a:t>&lt;1000; </a:t>
            </a:r>
            <a:r>
              <a:rPr lang="en-US" sz="2000" b="1" dirty="0" err="1">
                <a:solidFill>
                  <a:schemeClr val="tx1"/>
                </a:solidFill>
                <a:latin typeface="Consolas" charset="0"/>
                <a:ea typeface="Consolas" charset="0"/>
                <a:cs typeface="Consolas" charset="0"/>
              </a:rPr>
              <a:t>i</a:t>
            </a:r>
            <a:r>
              <a:rPr lang="en-US" sz="2000" b="1" dirty="0">
                <a:solidFill>
                  <a:schemeClr val="tx1"/>
                </a:solidFill>
                <a:latin typeface="Consolas" charset="0"/>
                <a:ea typeface="Consolas" charset="0"/>
                <a:cs typeface="Consolas" charset="0"/>
              </a:rPr>
              <a:t>++) { </a:t>
            </a:r>
          </a:p>
          <a:p>
            <a:r>
              <a:rPr lang="en-US" sz="2000" b="1" dirty="0">
                <a:solidFill>
                  <a:schemeClr val="tx1"/>
                </a:solidFill>
                <a:latin typeface="Consolas" charset="0"/>
                <a:ea typeface="Consolas" charset="0"/>
                <a:cs typeface="Consolas" charset="0"/>
              </a:rPr>
              <a:t>	</a:t>
            </a:r>
            <a:r>
              <a:rPr lang="en-US" sz="2000" b="1" dirty="0" err="1">
                <a:solidFill>
                  <a:srgbClr val="FF0000"/>
                </a:solidFill>
                <a:latin typeface="Consolas" charset="0"/>
                <a:ea typeface="Consolas" charset="0"/>
                <a:cs typeface="Consolas" charset="0"/>
              </a:rPr>
              <a:t>cilk_spawn</a:t>
            </a:r>
            <a:r>
              <a:rPr lang="en-US" sz="2000" b="1" dirty="0">
                <a:solidFill>
                  <a:srgbClr val="FF0000"/>
                </a:solidFill>
                <a:latin typeface="Consolas" charset="0"/>
                <a:ea typeface="Consolas" charset="0"/>
                <a:cs typeface="Consolas" charset="0"/>
              </a:rPr>
              <a:t> </a:t>
            </a:r>
            <a:r>
              <a:rPr lang="en-US" sz="2000" b="1" dirty="0">
                <a:solidFill>
                  <a:schemeClr val="tx1"/>
                </a:solidFill>
                <a:latin typeface="Consolas" charset="0"/>
                <a:ea typeface="Consolas" charset="0"/>
                <a:cs typeface="Consolas" charset="0"/>
              </a:rPr>
              <a:t>foo(</a:t>
            </a:r>
            <a:r>
              <a:rPr lang="en-US" sz="2000" b="1" dirty="0" err="1">
                <a:solidFill>
                  <a:schemeClr val="tx1"/>
                </a:solidFill>
                <a:latin typeface="Consolas" charset="0"/>
                <a:ea typeface="Consolas" charset="0"/>
                <a:cs typeface="Consolas" charset="0"/>
              </a:rPr>
              <a:t>i</a:t>
            </a:r>
            <a:r>
              <a:rPr lang="en-US" sz="2000" b="1" dirty="0">
                <a:solidFill>
                  <a:schemeClr val="tx1"/>
                </a:solidFill>
                <a:latin typeface="Consolas" charset="0"/>
                <a:ea typeface="Consolas" charset="0"/>
                <a:cs typeface="Consolas" charset="0"/>
              </a:rPr>
              <a:t>);	</a:t>
            </a:r>
          </a:p>
          <a:p>
            <a:r>
              <a:rPr lang="en-US" sz="2000" b="1" dirty="0">
                <a:solidFill>
                  <a:schemeClr val="tx1"/>
                </a:solidFill>
                <a:latin typeface="Consolas" charset="0"/>
                <a:ea typeface="Consolas" charset="0"/>
                <a:cs typeface="Consolas" charset="0"/>
              </a:rPr>
              <a:t>}</a:t>
            </a:r>
          </a:p>
          <a:p>
            <a:r>
              <a:rPr lang="en-US" sz="2000" b="1" dirty="0" err="1">
                <a:solidFill>
                  <a:srgbClr val="FF0000"/>
                </a:solidFill>
                <a:latin typeface="Consolas" charset="0"/>
                <a:ea typeface="Consolas" charset="0"/>
                <a:cs typeface="Consolas" charset="0"/>
              </a:rPr>
              <a:t>cilk_sync</a:t>
            </a:r>
            <a:r>
              <a:rPr lang="en-US" sz="2000" b="1" dirty="0">
                <a:solidFill>
                  <a:schemeClr val="tx1"/>
                </a:solidFill>
                <a:latin typeface="Consolas" charset="0"/>
                <a:ea typeface="Consolas" charset="0"/>
                <a:cs typeface="Consolas" charset="0"/>
              </a:rPr>
              <a:t>;</a:t>
            </a:r>
          </a:p>
        </p:txBody>
      </p:sp>
      <p:sp>
        <p:nvSpPr>
          <p:cNvPr id="6" name="TextBox 5"/>
          <p:cNvSpPr txBox="1"/>
          <p:nvPr/>
        </p:nvSpPr>
        <p:spPr>
          <a:xfrm>
            <a:off x="950217" y="3720353"/>
            <a:ext cx="7470587" cy="830997"/>
          </a:xfrm>
          <a:prstGeom prst="rect">
            <a:avLst/>
          </a:prstGeom>
          <a:noFill/>
        </p:spPr>
        <p:txBody>
          <a:bodyPr wrap="square" rtlCol="0">
            <a:spAutoFit/>
          </a:bodyPr>
          <a:lstStyle/>
          <a:p>
            <a:r>
              <a:rPr lang="en-US" sz="2400" dirty="0">
                <a:latin typeface="Helvetica"/>
                <a:cs typeface="Helvetica"/>
              </a:rPr>
              <a:t>Child-stealing: will create 1000 work items and push them onto the </a:t>
            </a:r>
            <a:r>
              <a:rPr lang="en-US" sz="2400" dirty="0" err="1">
                <a:latin typeface="Helvetica"/>
                <a:cs typeface="Helvetica"/>
              </a:rPr>
              <a:t>deque</a:t>
            </a:r>
            <a:r>
              <a:rPr lang="en-US" sz="2400" dirty="0">
                <a:latin typeface="Helvetica"/>
                <a:cs typeface="Helvetica"/>
              </a:rPr>
              <a:t> before start doing any work!</a:t>
            </a:r>
          </a:p>
        </p:txBody>
      </p:sp>
      <p:sp>
        <p:nvSpPr>
          <p:cNvPr id="7" name="TextBox 6"/>
          <p:cNvSpPr txBox="1"/>
          <p:nvPr/>
        </p:nvSpPr>
        <p:spPr>
          <a:xfrm>
            <a:off x="950217" y="4888753"/>
            <a:ext cx="7470587" cy="830997"/>
          </a:xfrm>
          <a:prstGeom prst="rect">
            <a:avLst/>
          </a:prstGeom>
          <a:noFill/>
        </p:spPr>
        <p:txBody>
          <a:bodyPr wrap="square" rtlCol="0">
            <a:spAutoFit/>
          </a:bodyPr>
          <a:lstStyle/>
          <a:p>
            <a:r>
              <a:rPr lang="en-US" sz="2400" dirty="0">
                <a:latin typeface="Helvetica"/>
                <a:cs typeface="Helvetica"/>
              </a:rPr>
              <a:t>Continuation-stealing: work on the spawned iteration and let the rest of the loops to be stolen potentially.</a:t>
            </a:r>
          </a:p>
        </p:txBody>
      </p:sp>
    </p:spTree>
    <p:extLst>
      <p:ext uri="{BB962C8B-B14F-4D97-AF65-F5344CB8AC3E}">
        <p14:creationId xmlns:p14="http://schemas.microsoft.com/office/powerpoint/2010/main" val="243804724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03" y="160338"/>
            <a:ext cx="8771594" cy="1143000"/>
          </a:xfrm>
        </p:spPr>
        <p:txBody>
          <a:bodyPr>
            <a:normAutofit fontScale="90000"/>
          </a:bodyPr>
          <a:lstStyle/>
          <a:p>
            <a:r>
              <a:rPr lang="en-US" dirty="0"/>
              <a:t>Continuation-Stealing </a:t>
            </a:r>
            <a:r>
              <a:rPr lang="en-US" dirty="0" err="1"/>
              <a:t>vs</a:t>
            </a:r>
            <a:r>
              <a:rPr lang="en-US" dirty="0"/>
              <a:t> Child-Stealing</a:t>
            </a:r>
          </a:p>
        </p:txBody>
      </p:sp>
      <p:sp>
        <p:nvSpPr>
          <p:cNvPr id="3" name="Slide Number Placeholder 2"/>
          <p:cNvSpPr>
            <a:spLocks noGrp="1"/>
          </p:cNvSpPr>
          <p:nvPr>
            <p:ph type="sldNum" sz="quarter" idx="12"/>
          </p:nvPr>
        </p:nvSpPr>
        <p:spPr/>
        <p:txBody>
          <a:bodyPr/>
          <a:lstStyle/>
          <a:p>
            <a:fld id="{B8C56D54-80CA-1040-8800-40C19FBCAC37}" type="slidenum">
              <a:rPr lang="en-US" smtClean="0"/>
              <a:t>155</a:t>
            </a:fld>
            <a:endParaRPr lang="en-US"/>
          </a:p>
        </p:txBody>
      </p:sp>
      <p:cxnSp>
        <p:nvCxnSpPr>
          <p:cNvPr id="5" name="Straight Connector 4"/>
          <p:cNvCxnSpPr/>
          <p:nvPr/>
        </p:nvCxnSpPr>
        <p:spPr>
          <a:xfrm>
            <a:off x="4572000" y="1494118"/>
            <a:ext cx="0" cy="4616823"/>
          </a:xfrm>
          <a:prstGeom prst="line">
            <a:avLst/>
          </a:prstGeom>
          <a:ln w="76200" cmpd="tri"/>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93057" y="1494118"/>
            <a:ext cx="3765176" cy="4308872"/>
          </a:xfrm>
          <a:prstGeom prst="rect">
            <a:avLst/>
          </a:prstGeom>
          <a:noFill/>
        </p:spPr>
        <p:txBody>
          <a:bodyPr wrap="square" rtlCol="0">
            <a:spAutoFit/>
          </a:bodyPr>
          <a:lstStyle/>
          <a:p>
            <a:pPr>
              <a:spcAft>
                <a:spcPts val="1200"/>
              </a:spcAft>
            </a:pPr>
            <a:r>
              <a:rPr lang="en-US" sz="2400" b="1" dirty="0">
                <a:solidFill>
                  <a:schemeClr val="accent5">
                    <a:lumMod val="75000"/>
                  </a:schemeClr>
                </a:solidFill>
                <a:latin typeface="Helvetica"/>
                <a:cs typeface="Helvetica"/>
              </a:rPr>
              <a:t>Continuation-stealing:</a:t>
            </a:r>
          </a:p>
          <a:p>
            <a:pPr marL="342900" indent="-342900">
              <a:buFont typeface="Arial"/>
              <a:buChar char="•"/>
            </a:pPr>
            <a:r>
              <a:rPr lang="en-US" sz="2400" dirty="0">
                <a:latin typeface="Helvetica"/>
                <a:cs typeface="Helvetica"/>
              </a:rPr>
              <a:t>Potentially better space utilization.</a:t>
            </a:r>
          </a:p>
          <a:p>
            <a:pPr marL="342900" indent="-342900">
              <a:buFont typeface="Arial"/>
              <a:buChar char="•"/>
            </a:pPr>
            <a:r>
              <a:rPr lang="en-US" sz="2400" dirty="0">
                <a:latin typeface="Helvetica"/>
                <a:cs typeface="Helvetica"/>
              </a:rPr>
              <a:t>Better work-efficiency.</a:t>
            </a:r>
          </a:p>
          <a:p>
            <a:pPr marL="342900" indent="-342900">
              <a:buFont typeface="Arial"/>
              <a:buChar char="•"/>
            </a:pPr>
            <a:r>
              <a:rPr lang="en-US" sz="2400" dirty="0">
                <a:latin typeface="Helvetica"/>
                <a:cs typeface="Helvetica"/>
              </a:rPr>
              <a:t>One-worker execution follows that of serial elision.</a:t>
            </a:r>
          </a:p>
          <a:p>
            <a:pPr marL="342900" indent="-342900">
              <a:buFont typeface="Arial"/>
              <a:buChar char="•"/>
            </a:pPr>
            <a:r>
              <a:rPr lang="en-US" sz="2400" dirty="0">
                <a:latin typeface="Helvetica"/>
                <a:cs typeface="Helvetica"/>
              </a:rPr>
              <a:t>For private caches, one can bound the cache misses during parallel executions.</a:t>
            </a:r>
          </a:p>
        </p:txBody>
      </p:sp>
      <p:sp>
        <p:nvSpPr>
          <p:cNvPr id="8" name="TextBox 7"/>
          <p:cNvSpPr txBox="1"/>
          <p:nvPr/>
        </p:nvSpPr>
        <p:spPr>
          <a:xfrm>
            <a:off x="4828986" y="1494118"/>
            <a:ext cx="3765176" cy="3939540"/>
          </a:xfrm>
          <a:prstGeom prst="rect">
            <a:avLst/>
          </a:prstGeom>
          <a:noFill/>
        </p:spPr>
        <p:txBody>
          <a:bodyPr wrap="square" rtlCol="0">
            <a:spAutoFit/>
          </a:bodyPr>
          <a:lstStyle/>
          <a:p>
            <a:pPr>
              <a:spcAft>
                <a:spcPts val="1200"/>
              </a:spcAft>
            </a:pPr>
            <a:r>
              <a:rPr lang="en-US" sz="2400" b="1" dirty="0">
                <a:solidFill>
                  <a:schemeClr val="accent5">
                    <a:lumMod val="75000"/>
                  </a:schemeClr>
                </a:solidFill>
                <a:latin typeface="Helvetica"/>
                <a:cs typeface="Helvetica"/>
              </a:rPr>
              <a:t>Child-stealing:</a:t>
            </a:r>
          </a:p>
          <a:p>
            <a:pPr marL="342900" indent="-342900">
              <a:buFont typeface="Arial"/>
              <a:buChar char="•"/>
            </a:pPr>
            <a:r>
              <a:rPr lang="en-US" sz="2400" dirty="0">
                <a:latin typeface="Helvetica"/>
                <a:cs typeface="Helvetica"/>
              </a:rPr>
              <a:t>Potentially worse space utilization.</a:t>
            </a:r>
          </a:p>
          <a:p>
            <a:pPr marL="342900" indent="-342900">
              <a:buFont typeface="Arial"/>
              <a:buChar char="•"/>
            </a:pPr>
            <a:r>
              <a:rPr lang="en-US" sz="2400" dirty="0">
                <a:latin typeface="Helvetica"/>
                <a:cs typeface="Helvetica"/>
              </a:rPr>
              <a:t>Worse work-efficiency.</a:t>
            </a:r>
          </a:p>
          <a:p>
            <a:pPr marL="342900" indent="-342900">
              <a:buFont typeface="Arial"/>
              <a:buChar char="•"/>
            </a:pPr>
            <a:r>
              <a:rPr lang="en-US" sz="2400" dirty="0">
                <a:latin typeface="Helvetica"/>
                <a:cs typeface="Helvetica"/>
              </a:rPr>
              <a:t>One-worker execution </a:t>
            </a:r>
            <a:r>
              <a:rPr lang="en-US" sz="2400" dirty="0">
                <a:solidFill>
                  <a:srgbClr val="FF0000"/>
                </a:solidFill>
                <a:latin typeface="Helvetica"/>
                <a:cs typeface="Helvetica"/>
              </a:rPr>
              <a:t>does NOT </a:t>
            </a:r>
            <a:r>
              <a:rPr lang="en-US" sz="2400" dirty="0">
                <a:latin typeface="Helvetica"/>
                <a:cs typeface="Helvetica"/>
              </a:rPr>
              <a:t>follow that of serial elision.</a:t>
            </a:r>
          </a:p>
          <a:p>
            <a:pPr marL="342900" indent="-342900">
              <a:buFont typeface="Arial"/>
              <a:buChar char="•"/>
            </a:pPr>
            <a:r>
              <a:rPr lang="en-US" sz="2400" dirty="0">
                <a:latin typeface="Helvetica"/>
                <a:cs typeface="Helvetica"/>
              </a:rPr>
              <a:t>No proven bound on cache misses during parallel executions.</a:t>
            </a:r>
          </a:p>
        </p:txBody>
      </p:sp>
    </p:spTree>
    <p:extLst>
      <p:ext uri="{BB962C8B-B14F-4D97-AF65-F5344CB8AC3E}">
        <p14:creationId xmlns:p14="http://schemas.microsoft.com/office/powerpoint/2010/main" val="231864475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8C56D54-80CA-1040-8800-40C19FBCAC37}" type="slidenum">
              <a:rPr lang="en-US" smtClean="0"/>
              <a:t>156</a:t>
            </a:fld>
            <a:endParaRPr lang="en-US"/>
          </a:p>
        </p:txBody>
      </p:sp>
      <p:pic>
        <p:nvPicPr>
          <p:cNvPr id="4" name="Picture 3" descr="me_smal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85" y="448235"/>
            <a:ext cx="4395208" cy="6202830"/>
          </a:xfrm>
          <a:prstGeom prst="rect">
            <a:avLst/>
          </a:prstGeom>
        </p:spPr>
      </p:pic>
      <p:sp>
        <p:nvSpPr>
          <p:cNvPr id="5" name="Oval 4"/>
          <p:cNvSpPr/>
          <p:nvPr/>
        </p:nvSpPr>
        <p:spPr>
          <a:xfrm>
            <a:off x="2674471" y="3556000"/>
            <a:ext cx="1105647" cy="1075765"/>
          </a:xfrm>
          <a:prstGeom prst="ellipse">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780118" y="4078941"/>
            <a:ext cx="2032000" cy="13447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812118" y="3914588"/>
            <a:ext cx="2973294" cy="1384995"/>
          </a:xfrm>
          <a:prstGeom prst="rect">
            <a:avLst/>
          </a:prstGeom>
          <a:noFill/>
        </p:spPr>
        <p:txBody>
          <a:bodyPr wrap="square" rtlCol="0">
            <a:spAutoFit/>
          </a:bodyPr>
          <a:lstStyle/>
          <a:p>
            <a:r>
              <a:rPr lang="en-US" sz="2800" dirty="0">
                <a:latin typeface="Helvetica"/>
                <a:cs typeface="Helvetica"/>
              </a:rPr>
              <a:t>Reads: </a:t>
            </a:r>
            <a:br>
              <a:rPr lang="en-US" sz="2800" dirty="0">
                <a:latin typeface="Helvetica"/>
                <a:cs typeface="Helvetica"/>
              </a:rPr>
            </a:br>
            <a:r>
              <a:rPr lang="en-US" sz="2800" dirty="0">
                <a:latin typeface="Helvetica"/>
                <a:cs typeface="Helvetica"/>
              </a:rPr>
              <a:t>"Only Monsters Steal Children."</a:t>
            </a:r>
          </a:p>
        </p:txBody>
      </p:sp>
    </p:spTree>
    <p:extLst>
      <p:ext uri="{BB962C8B-B14F-4D97-AF65-F5344CB8AC3E}">
        <p14:creationId xmlns:p14="http://schemas.microsoft.com/office/powerpoint/2010/main" val="245963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65" name="Rectangle 25"/>
          <p:cNvSpPr>
            <a:spLocks noChangeArrowheads="1"/>
          </p:cNvSpPr>
          <p:nvPr/>
        </p:nvSpPr>
        <p:spPr bwMode="auto">
          <a:xfrm>
            <a:off x="2819400" y="3333374"/>
            <a:ext cx="990600" cy="304800"/>
          </a:xfrm>
          <a:prstGeom prst="rect">
            <a:avLst/>
          </a:prstGeom>
          <a:solidFill>
            <a:schemeClr val="accent1"/>
          </a:solidFill>
          <a:ln w="6480">
            <a:solidFill>
              <a:srgbClr val="000000"/>
            </a:solidFill>
            <a:prstDash val="dash"/>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0650" name="Rectangle 10"/>
          <p:cNvSpPr>
            <a:spLocks noChangeArrowheads="1"/>
          </p:cNvSpPr>
          <p:nvPr/>
        </p:nvSpPr>
        <p:spPr bwMode="auto">
          <a:xfrm>
            <a:off x="2819400" y="33333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0642" name="Oval 2"/>
          <p:cNvSpPr>
            <a:spLocks noChangeArrowheads="1"/>
          </p:cNvSpPr>
          <p:nvPr/>
        </p:nvSpPr>
        <p:spPr bwMode="auto">
          <a:xfrm>
            <a:off x="990600" y="4781174"/>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40643" name="Rectangle 3"/>
          <p:cNvSpPr>
            <a:spLocks noChangeArrowheads="1"/>
          </p:cNvSpPr>
          <p:nvPr/>
        </p:nvSpPr>
        <p:spPr bwMode="auto">
          <a:xfrm>
            <a:off x="914400" y="27237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0644" name="Rectangle 4"/>
          <p:cNvSpPr>
            <a:spLocks noChangeArrowheads="1"/>
          </p:cNvSpPr>
          <p:nvPr/>
        </p:nvSpPr>
        <p:spPr bwMode="auto">
          <a:xfrm>
            <a:off x="914400" y="30285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0645" name="Rectangle 5"/>
          <p:cNvSpPr>
            <a:spLocks noChangeArrowheads="1"/>
          </p:cNvSpPr>
          <p:nvPr/>
        </p:nvSpPr>
        <p:spPr bwMode="auto">
          <a:xfrm>
            <a:off x="914400" y="33333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0646" name="Rectangle 6"/>
          <p:cNvSpPr>
            <a:spLocks noChangeArrowheads="1"/>
          </p:cNvSpPr>
          <p:nvPr/>
        </p:nvSpPr>
        <p:spPr bwMode="auto">
          <a:xfrm>
            <a:off x="914400" y="36381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0647" name="Rectangle 7"/>
          <p:cNvSpPr>
            <a:spLocks noChangeArrowheads="1"/>
          </p:cNvSpPr>
          <p:nvPr/>
        </p:nvSpPr>
        <p:spPr bwMode="auto">
          <a:xfrm>
            <a:off x="914400" y="39429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0648" name="Oval 8"/>
          <p:cNvSpPr>
            <a:spLocks noChangeArrowheads="1"/>
          </p:cNvSpPr>
          <p:nvPr/>
        </p:nvSpPr>
        <p:spPr bwMode="auto">
          <a:xfrm>
            <a:off x="2895600" y="4781174"/>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40651" name="Rectangle 11"/>
          <p:cNvSpPr>
            <a:spLocks noChangeArrowheads="1"/>
          </p:cNvSpPr>
          <p:nvPr/>
        </p:nvSpPr>
        <p:spPr bwMode="auto">
          <a:xfrm>
            <a:off x="4724400" y="30285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46092" name="Rectangle 12"/>
          <p:cNvSpPr>
            <a:spLocks noChangeArrowheads="1"/>
          </p:cNvSpPr>
          <p:nvPr/>
        </p:nvSpPr>
        <p:spPr bwMode="auto">
          <a:xfrm>
            <a:off x="4724400" y="3028574"/>
            <a:ext cx="990600" cy="304800"/>
          </a:xfrm>
          <a:prstGeom prst="rect">
            <a:avLst/>
          </a:prstGeom>
          <a:solidFill>
            <a:schemeClr val="accent1"/>
          </a:solidFill>
          <a:ln w="6480">
            <a:solidFill>
              <a:srgbClr val="000000"/>
            </a:solidFill>
            <a:prstDash val="sysDot"/>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0653" name="Oval 13"/>
          <p:cNvSpPr>
            <a:spLocks noChangeArrowheads="1"/>
          </p:cNvSpPr>
          <p:nvPr/>
        </p:nvSpPr>
        <p:spPr bwMode="auto">
          <a:xfrm>
            <a:off x="6705600" y="4781174"/>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40654" name="Oval 14"/>
          <p:cNvSpPr>
            <a:spLocks noChangeArrowheads="1"/>
          </p:cNvSpPr>
          <p:nvPr/>
        </p:nvSpPr>
        <p:spPr bwMode="auto">
          <a:xfrm>
            <a:off x="4800600" y="4781174"/>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Arial Unicode MS" pitchFamily="34" charset="-128"/>
              </a:rPr>
              <a:t>P</a:t>
            </a:r>
          </a:p>
        </p:txBody>
      </p:sp>
      <p:sp>
        <p:nvSpPr>
          <p:cNvPr id="240655" name="Rectangle 15"/>
          <p:cNvSpPr>
            <a:spLocks noChangeArrowheads="1"/>
          </p:cNvSpPr>
          <p:nvPr/>
        </p:nvSpPr>
        <p:spPr bwMode="auto">
          <a:xfrm>
            <a:off x="4724400" y="33333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0656" name="Rectangle 16"/>
          <p:cNvSpPr>
            <a:spLocks noChangeArrowheads="1"/>
          </p:cNvSpPr>
          <p:nvPr/>
        </p:nvSpPr>
        <p:spPr bwMode="auto">
          <a:xfrm>
            <a:off x="4724400" y="36381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0657" name="Rectangle 17"/>
          <p:cNvSpPr>
            <a:spLocks noChangeArrowheads="1"/>
          </p:cNvSpPr>
          <p:nvPr/>
        </p:nvSpPr>
        <p:spPr bwMode="auto">
          <a:xfrm>
            <a:off x="4724400" y="39429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0658" name="Rectangle 18"/>
          <p:cNvSpPr>
            <a:spLocks noChangeArrowheads="1"/>
          </p:cNvSpPr>
          <p:nvPr/>
        </p:nvSpPr>
        <p:spPr bwMode="auto">
          <a:xfrm>
            <a:off x="4724400" y="42477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0659" name="Rectangle 19"/>
          <p:cNvSpPr>
            <a:spLocks noChangeArrowheads="1"/>
          </p:cNvSpPr>
          <p:nvPr/>
        </p:nvSpPr>
        <p:spPr bwMode="auto">
          <a:xfrm>
            <a:off x="6629400" y="33333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0660" name="Rectangle 20"/>
          <p:cNvSpPr>
            <a:spLocks noChangeArrowheads="1"/>
          </p:cNvSpPr>
          <p:nvPr/>
        </p:nvSpPr>
        <p:spPr bwMode="auto">
          <a:xfrm>
            <a:off x="6629400" y="36381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0663" name="Rectangle 23"/>
          <p:cNvSpPr>
            <a:spLocks noChangeArrowheads="1"/>
          </p:cNvSpPr>
          <p:nvPr/>
        </p:nvSpPr>
        <p:spPr bwMode="auto">
          <a:xfrm>
            <a:off x="6629400" y="394297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0664" name="AutoShape 24"/>
          <p:cNvSpPr>
            <a:spLocks noChangeArrowheads="1"/>
          </p:cNvSpPr>
          <p:nvPr/>
        </p:nvSpPr>
        <p:spPr bwMode="auto">
          <a:xfrm>
            <a:off x="3657600" y="4095374"/>
            <a:ext cx="1524000" cy="762000"/>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a:ln>
                  <a:noFill/>
                </a:ln>
                <a:solidFill>
                  <a:srgbClr val="FF6600"/>
                </a:solidFill>
                <a:effectLst/>
                <a:uLnTx/>
                <a:uFillTx/>
                <a:latin typeface="Helvetica"/>
                <a:ea typeface="Arial Unicode MS" pitchFamily="34" charset="-128"/>
                <a:cs typeface="Helvetica"/>
              </a:rPr>
              <a:t>Return!</a:t>
            </a:r>
          </a:p>
        </p:txBody>
      </p:sp>
      <p:sp>
        <p:nvSpPr>
          <p:cNvPr id="26" name="Title 25"/>
          <p:cNvSpPr>
            <a:spLocks noGrp="1"/>
          </p:cNvSpPr>
          <p:nvPr>
            <p:ph type="title"/>
          </p:nvPr>
        </p:nvSpPr>
        <p:spPr/>
        <p:txBody>
          <a:bodyPr/>
          <a:lstStyle/>
          <a:p>
            <a:r>
              <a:rPr lang="en-GB" dirty="0" err="1"/>
              <a:t>Cilk’s</a:t>
            </a:r>
            <a:r>
              <a:rPr lang="en-GB" dirty="0"/>
              <a:t> Work-Stealing Scheduler</a:t>
            </a:r>
            <a:endParaRPr lang="en-US" dirty="0"/>
          </a:p>
        </p:txBody>
      </p:sp>
      <p:sp>
        <p:nvSpPr>
          <p:cNvPr id="27" name="Text Box 3">
            <a:extLst>
              <a:ext uri="{FF2B5EF4-FFF2-40B4-BE49-F238E27FC236}">
                <a16:creationId xmlns:a16="http://schemas.microsoft.com/office/drawing/2014/main" id="{DB8FA05B-7FCF-7746-A54A-25A963CDD574}"/>
              </a:ext>
            </a:extLst>
          </p:cNvPr>
          <p:cNvSpPr txBox="1">
            <a:spLocks noChangeArrowheads="1"/>
          </p:cNvSpPr>
          <p:nvPr/>
        </p:nvSpPr>
        <p:spPr bwMode="auto">
          <a:xfrm>
            <a:off x="375557" y="133654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 name="Slide Number Placeholder 1">
            <a:extLst>
              <a:ext uri="{FF2B5EF4-FFF2-40B4-BE49-F238E27FC236}">
                <a16:creationId xmlns:a16="http://schemas.microsoft.com/office/drawing/2014/main" id="{40C5FCD5-CB64-F143-920B-1A8EEA3391B4}"/>
              </a:ext>
            </a:extLst>
          </p:cNvPr>
          <p:cNvSpPr>
            <a:spLocks noGrp="1"/>
          </p:cNvSpPr>
          <p:nvPr>
            <p:ph type="sldNum" sz="quarter" idx="12"/>
          </p:nvPr>
        </p:nvSpPr>
        <p:spPr/>
        <p:txBody>
          <a:bodyPr/>
          <a:lstStyle/>
          <a:p>
            <a:fld id="{B8C56D54-80CA-1040-8800-40C19FBCAC37}" type="slidenum">
              <a:rPr lang="en-US" smtClean="0"/>
              <a:t>16</a:t>
            </a:fld>
            <a:endParaRPr lang="en-US"/>
          </a:p>
        </p:txBody>
      </p:sp>
    </p:spTree>
    <p:extLst>
      <p:ext uri="{BB962C8B-B14F-4D97-AF65-F5344CB8AC3E}">
        <p14:creationId xmlns:p14="http://schemas.microsoft.com/office/powerpoint/2010/main" val="2511004738"/>
      </p:ext>
    </p:extLst>
  </p:cSld>
  <p:clrMapOvr>
    <a:masterClrMapping/>
  </p:clrMapOvr>
  <p:timing>
    <p:tnLst>
      <p:par>
        <p:cTn id="1" dur="indefinite" restart="never" nodeType="tmRoot">
          <p:childTnLst>
            <p:seq concurrent="1" nextAc="seek">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40664"/>
                                        </p:tgtEl>
                                        <p:attrNameLst>
                                          <p:attrName>style.visibility</p:attrName>
                                        </p:attrNameLst>
                                      </p:cBhvr>
                                      <p:to>
                                        <p:strVal val="visible"/>
                                      </p:to>
                                    </p:set>
                                  </p:childTnLst>
                                  <p:subTnLst>
                                    <p:set>
                                      <p:cBhvr override="childStyle">
                                        <p:cTn dur="1" fill="hold" display="0" masterRel="nextClick" afterEffect="1"/>
                                        <p:tgtEl>
                                          <p:spTgt spid="24066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40650"/>
                                        </p:tgtEl>
                                      </p:cBhvr>
                                    </p:animEffect>
                                    <p:set>
                                      <p:cBhvr>
                                        <p:cTn id="11" dur="1" fill="hold">
                                          <p:stCondLst>
                                            <p:cond delay="499"/>
                                          </p:stCondLst>
                                        </p:cTn>
                                        <p:tgtEl>
                                          <p:spTgt spid="2406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Oval 2"/>
          <p:cNvSpPr>
            <a:spLocks noChangeArrowheads="1"/>
          </p:cNvSpPr>
          <p:nvPr/>
        </p:nvSpPr>
        <p:spPr bwMode="auto">
          <a:xfrm>
            <a:off x="99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1" name="Rectangle 3"/>
          <p:cNvSpPr>
            <a:spLocks noChangeArrowheads="1"/>
          </p:cNvSpPr>
          <p:nvPr/>
        </p:nvSpPr>
        <p:spPr bwMode="auto">
          <a:xfrm>
            <a:off x="914400" y="2738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2" name="Rectangle 4"/>
          <p:cNvSpPr>
            <a:spLocks noChangeArrowheads="1"/>
          </p:cNvSpPr>
          <p:nvPr/>
        </p:nvSpPr>
        <p:spPr bwMode="auto">
          <a:xfrm>
            <a:off x="91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3" name="Rectangle 5"/>
          <p:cNvSpPr>
            <a:spLocks noChangeArrowheads="1"/>
          </p:cNvSpPr>
          <p:nvPr/>
        </p:nvSpPr>
        <p:spPr bwMode="auto">
          <a:xfrm>
            <a:off x="91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4" name="Rectangle 6"/>
          <p:cNvSpPr>
            <a:spLocks noChangeArrowheads="1"/>
          </p:cNvSpPr>
          <p:nvPr/>
        </p:nvSpPr>
        <p:spPr bwMode="auto">
          <a:xfrm>
            <a:off x="91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5" name="Rectangle 7"/>
          <p:cNvSpPr>
            <a:spLocks noChangeArrowheads="1"/>
          </p:cNvSpPr>
          <p:nvPr/>
        </p:nvSpPr>
        <p:spPr bwMode="auto">
          <a:xfrm>
            <a:off x="91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6" name="Oval 8"/>
          <p:cNvSpPr>
            <a:spLocks noChangeArrowheads="1"/>
          </p:cNvSpPr>
          <p:nvPr/>
        </p:nvSpPr>
        <p:spPr bwMode="auto">
          <a:xfrm>
            <a:off x="289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7" name="Rectangle 9"/>
          <p:cNvSpPr>
            <a:spLocks noChangeArrowheads="1"/>
          </p:cNvSpPr>
          <p:nvPr/>
        </p:nvSpPr>
        <p:spPr bwMode="auto">
          <a:xfrm>
            <a:off x="472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9" name="Oval 11"/>
          <p:cNvSpPr>
            <a:spLocks noChangeArrowheads="1"/>
          </p:cNvSpPr>
          <p:nvPr/>
        </p:nvSpPr>
        <p:spPr bwMode="auto">
          <a:xfrm>
            <a:off x="670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0" name="Oval 12"/>
          <p:cNvSpPr>
            <a:spLocks noChangeArrowheads="1"/>
          </p:cNvSpPr>
          <p:nvPr/>
        </p:nvSpPr>
        <p:spPr bwMode="auto">
          <a:xfrm>
            <a:off x="480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1" name="Rectangle 13"/>
          <p:cNvSpPr>
            <a:spLocks noChangeArrowheads="1"/>
          </p:cNvSpPr>
          <p:nvPr/>
        </p:nvSpPr>
        <p:spPr bwMode="auto">
          <a:xfrm>
            <a:off x="472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2" name="Rectangle 14"/>
          <p:cNvSpPr>
            <a:spLocks noChangeArrowheads="1"/>
          </p:cNvSpPr>
          <p:nvPr/>
        </p:nvSpPr>
        <p:spPr bwMode="auto">
          <a:xfrm>
            <a:off x="472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3" name="Rectangle 15"/>
          <p:cNvSpPr>
            <a:spLocks noChangeArrowheads="1"/>
          </p:cNvSpPr>
          <p:nvPr/>
        </p:nvSpPr>
        <p:spPr bwMode="auto">
          <a:xfrm>
            <a:off x="472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4" name="Rectangle 16"/>
          <p:cNvSpPr>
            <a:spLocks noChangeArrowheads="1"/>
          </p:cNvSpPr>
          <p:nvPr/>
        </p:nvSpPr>
        <p:spPr bwMode="auto">
          <a:xfrm>
            <a:off x="4724400" y="4262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5" name="Rectangle 17"/>
          <p:cNvSpPr>
            <a:spLocks noChangeArrowheads="1"/>
          </p:cNvSpPr>
          <p:nvPr/>
        </p:nvSpPr>
        <p:spPr bwMode="auto">
          <a:xfrm>
            <a:off x="662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6" name="Rectangle 18"/>
          <p:cNvSpPr>
            <a:spLocks noChangeArrowheads="1"/>
          </p:cNvSpPr>
          <p:nvPr/>
        </p:nvSpPr>
        <p:spPr bwMode="auto">
          <a:xfrm>
            <a:off x="662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9" name="Rectangle 21"/>
          <p:cNvSpPr>
            <a:spLocks noChangeArrowheads="1"/>
          </p:cNvSpPr>
          <p:nvPr/>
        </p:nvSpPr>
        <p:spPr bwMode="auto">
          <a:xfrm>
            <a:off x="6629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11" name="AutoShape 23"/>
          <p:cNvSpPr>
            <a:spLocks noChangeArrowheads="1"/>
          </p:cNvSpPr>
          <p:nvPr/>
        </p:nvSpPr>
        <p:spPr bwMode="auto">
          <a:xfrm>
            <a:off x="3657600" y="4110315"/>
            <a:ext cx="1524000" cy="762000"/>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dirty="0">
                <a:ln>
                  <a:noFill/>
                </a:ln>
                <a:solidFill>
                  <a:srgbClr val="FF6600"/>
                </a:solidFill>
                <a:effectLst/>
                <a:uLnTx/>
                <a:uFillTx/>
                <a:latin typeface="Helvetica"/>
                <a:ea typeface="Arial Unicode MS" pitchFamily="34" charset="-128"/>
                <a:cs typeface="Helvetica"/>
              </a:rPr>
              <a:t>Steal!</a:t>
            </a:r>
          </a:p>
        </p:txBody>
      </p:sp>
      <p:sp>
        <p:nvSpPr>
          <p:cNvPr id="24" name="Title 23"/>
          <p:cNvSpPr>
            <a:spLocks noGrp="1"/>
          </p:cNvSpPr>
          <p:nvPr>
            <p:ph type="title"/>
          </p:nvPr>
        </p:nvSpPr>
        <p:spPr/>
        <p:txBody>
          <a:bodyPr>
            <a:normAutofit/>
          </a:bodyPr>
          <a:lstStyle/>
          <a:p>
            <a:r>
              <a:rPr lang="en-GB" dirty="0" err="1"/>
              <a:t>Cilk’s</a:t>
            </a:r>
            <a:r>
              <a:rPr lang="en-GB" dirty="0"/>
              <a:t> Work-Stealing Scheduler</a:t>
            </a:r>
            <a:endParaRPr lang="en-US" dirty="0"/>
          </a:p>
        </p:txBody>
      </p:sp>
      <p:pic>
        <p:nvPicPr>
          <p:cNvPr id="27" name="Picture 5" descr="http://upload.wikimedia.org/wikipedia/commons/thumb/3/36/Two_red_dice_01.svg/671px-Two_red_dice_01.svg.png"/>
          <p:cNvPicPr>
            <a:picLocks noChangeAspect="1" noChangeArrowheads="1"/>
          </p:cNvPicPr>
          <p:nvPr/>
        </p:nvPicPr>
        <p:blipFill>
          <a:blip r:embed="rId3" cstate="print"/>
          <a:srcRect/>
          <a:stretch>
            <a:fillRect/>
          </a:stretch>
        </p:blipFill>
        <p:spPr bwMode="auto">
          <a:xfrm>
            <a:off x="7086600" y="5788210"/>
            <a:ext cx="1521519" cy="975042"/>
          </a:xfrm>
          <a:prstGeom prst="rect">
            <a:avLst/>
          </a:prstGeom>
          <a:noFill/>
          <a:effectLst>
            <a:outerShdw blurRad="76200" dir="18900000" sy="23000" kx="-1200000" algn="bl" rotWithShape="0">
              <a:prstClr val="black">
                <a:alpha val="20000"/>
              </a:prstClr>
            </a:outerShdw>
          </a:effectLst>
        </p:spPr>
      </p:pic>
      <p:sp>
        <p:nvSpPr>
          <p:cNvPr id="30" name="Text Box 22"/>
          <p:cNvSpPr txBox="1">
            <a:spLocks noChangeArrowheads="1"/>
          </p:cNvSpPr>
          <p:nvPr/>
        </p:nvSpPr>
        <p:spPr bwMode="auto">
          <a:xfrm>
            <a:off x="612081" y="5792877"/>
            <a:ext cx="6650037" cy="833178"/>
          </a:xfrm>
          <a:prstGeom prst="rect">
            <a:avLst/>
          </a:prstGeom>
          <a:noFill/>
          <a:ln w="9525">
            <a:noFill/>
            <a:round/>
            <a:headEnd/>
            <a:tailEnd/>
          </a:ln>
        </p:spPr>
        <p:txBody>
          <a:bodyPr wrap="square" lIns="90000" tIns="46800" rIns="90000" bIns="46800" anchor="b">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When a worker runs out of work, it</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1" i="1" u="none" strike="noStrike" kern="1200" cap="none" spc="0" normalizeH="0" baseline="0" noProof="0" dirty="0">
                <a:ln>
                  <a:noFill/>
                </a:ln>
                <a:solidFill>
                  <a:srgbClr val="660066"/>
                </a:solidFill>
                <a:effectLst/>
                <a:uLnTx/>
                <a:uFillTx/>
                <a:latin typeface="Helvetica"/>
                <a:ea typeface="Arial Unicode MS" pitchFamily="34" charset="-128"/>
                <a:cs typeface="Helvetica"/>
              </a:rPr>
              <a:t>steals</a:t>
            </a:r>
            <a:r>
              <a:rPr kumimoji="0" lang="en-GB" sz="2400" b="0" i="0" u="none" strike="noStrike" kern="1200" cap="none" spc="0" normalizeH="0" baseline="0" noProof="0" dirty="0">
                <a:ln>
                  <a:noFill/>
                </a:ln>
                <a:solidFill>
                  <a:srgbClr val="3366FF"/>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from the top of a </a:t>
            </a:r>
            <a:r>
              <a:rPr kumimoji="0" lang="en-GB" sz="2400" b="1" i="1" u="none" strike="noStrike" kern="1200" cap="none" spc="0" normalizeH="0" baseline="0" noProof="0" dirty="0">
                <a:ln>
                  <a:noFill/>
                </a:ln>
                <a:solidFill>
                  <a:srgbClr val="660066"/>
                </a:solidFill>
                <a:effectLst/>
                <a:uLnTx/>
                <a:uFillTx/>
                <a:latin typeface="Helvetica"/>
                <a:ea typeface="Arial Unicode MS" pitchFamily="34" charset="-128"/>
                <a:cs typeface="Helvetica"/>
              </a:rPr>
              <a:t>random</a:t>
            </a:r>
            <a:r>
              <a:rPr kumimoji="0" lang="en-GB" sz="2400" b="0" i="0" u="none" strike="noStrike" kern="1200" cap="none" spc="0" normalizeH="0" baseline="0" noProof="0" dirty="0">
                <a:ln>
                  <a:noFill/>
                </a:ln>
                <a:solidFill>
                  <a:srgbClr val="660066"/>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victim’s deque.</a:t>
            </a:r>
          </a:p>
        </p:txBody>
      </p:sp>
      <p:sp>
        <p:nvSpPr>
          <p:cNvPr id="26" name="Text Box 3">
            <a:extLst>
              <a:ext uri="{FF2B5EF4-FFF2-40B4-BE49-F238E27FC236}">
                <a16:creationId xmlns:a16="http://schemas.microsoft.com/office/drawing/2014/main" id="{D1B82C57-BDB3-FD41-B793-18A699E8654D}"/>
              </a:ext>
            </a:extLst>
          </p:cNvPr>
          <p:cNvSpPr txBox="1">
            <a:spLocks noChangeArrowheads="1"/>
          </p:cNvSpPr>
          <p:nvPr/>
        </p:nvSpPr>
        <p:spPr bwMode="auto">
          <a:xfrm>
            <a:off x="375557" y="133654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 name="Slide Number Placeholder 1">
            <a:extLst>
              <a:ext uri="{FF2B5EF4-FFF2-40B4-BE49-F238E27FC236}">
                <a16:creationId xmlns:a16="http://schemas.microsoft.com/office/drawing/2014/main" id="{076D0AAC-9BD1-284B-A761-F0C4F625B78C}"/>
              </a:ext>
            </a:extLst>
          </p:cNvPr>
          <p:cNvSpPr>
            <a:spLocks noGrp="1"/>
          </p:cNvSpPr>
          <p:nvPr>
            <p:ph type="sldNum" sz="quarter" idx="12"/>
          </p:nvPr>
        </p:nvSpPr>
        <p:spPr/>
        <p:txBody>
          <a:bodyPr/>
          <a:lstStyle/>
          <a:p>
            <a:fld id="{B8C56D54-80CA-1040-8800-40C19FBCAC37}" type="slidenum">
              <a:rPr lang="en-US" smtClean="0"/>
              <a:t>17</a:t>
            </a:fld>
            <a:endParaRPr lang="en-US"/>
          </a:p>
        </p:txBody>
      </p:sp>
    </p:spTree>
    <p:extLst>
      <p:ext uri="{BB962C8B-B14F-4D97-AF65-F5344CB8AC3E}">
        <p14:creationId xmlns:p14="http://schemas.microsoft.com/office/powerpoint/2010/main" val="137309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2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Oval 2"/>
          <p:cNvSpPr>
            <a:spLocks noChangeArrowheads="1"/>
          </p:cNvSpPr>
          <p:nvPr/>
        </p:nvSpPr>
        <p:spPr bwMode="auto">
          <a:xfrm>
            <a:off x="99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1" name="Rectangle 3"/>
          <p:cNvSpPr>
            <a:spLocks noChangeArrowheads="1"/>
          </p:cNvSpPr>
          <p:nvPr/>
        </p:nvSpPr>
        <p:spPr bwMode="auto">
          <a:xfrm>
            <a:off x="914400" y="2738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2" name="Rectangle 4"/>
          <p:cNvSpPr>
            <a:spLocks noChangeArrowheads="1"/>
          </p:cNvSpPr>
          <p:nvPr/>
        </p:nvSpPr>
        <p:spPr bwMode="auto">
          <a:xfrm>
            <a:off x="91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3" name="Rectangle 5"/>
          <p:cNvSpPr>
            <a:spLocks noChangeArrowheads="1"/>
          </p:cNvSpPr>
          <p:nvPr/>
        </p:nvSpPr>
        <p:spPr bwMode="auto">
          <a:xfrm>
            <a:off x="91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4" name="Rectangle 6"/>
          <p:cNvSpPr>
            <a:spLocks noChangeArrowheads="1"/>
          </p:cNvSpPr>
          <p:nvPr/>
        </p:nvSpPr>
        <p:spPr bwMode="auto">
          <a:xfrm>
            <a:off x="91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5" name="Rectangle 7"/>
          <p:cNvSpPr>
            <a:spLocks noChangeArrowheads="1"/>
          </p:cNvSpPr>
          <p:nvPr/>
        </p:nvSpPr>
        <p:spPr bwMode="auto">
          <a:xfrm>
            <a:off x="91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6" name="Oval 8"/>
          <p:cNvSpPr>
            <a:spLocks noChangeArrowheads="1"/>
          </p:cNvSpPr>
          <p:nvPr/>
        </p:nvSpPr>
        <p:spPr bwMode="auto">
          <a:xfrm>
            <a:off x="289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7" name="Rectangle 9"/>
          <p:cNvSpPr>
            <a:spLocks noChangeArrowheads="1"/>
          </p:cNvSpPr>
          <p:nvPr/>
        </p:nvSpPr>
        <p:spPr bwMode="auto">
          <a:xfrm>
            <a:off x="472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9" name="Oval 11"/>
          <p:cNvSpPr>
            <a:spLocks noChangeArrowheads="1"/>
          </p:cNvSpPr>
          <p:nvPr/>
        </p:nvSpPr>
        <p:spPr bwMode="auto">
          <a:xfrm>
            <a:off x="670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0" name="Oval 12"/>
          <p:cNvSpPr>
            <a:spLocks noChangeArrowheads="1"/>
          </p:cNvSpPr>
          <p:nvPr/>
        </p:nvSpPr>
        <p:spPr bwMode="auto">
          <a:xfrm>
            <a:off x="480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1" name="Rectangle 13"/>
          <p:cNvSpPr>
            <a:spLocks noChangeArrowheads="1"/>
          </p:cNvSpPr>
          <p:nvPr/>
        </p:nvSpPr>
        <p:spPr bwMode="auto">
          <a:xfrm>
            <a:off x="472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2" name="Rectangle 14"/>
          <p:cNvSpPr>
            <a:spLocks noChangeArrowheads="1"/>
          </p:cNvSpPr>
          <p:nvPr/>
        </p:nvSpPr>
        <p:spPr bwMode="auto">
          <a:xfrm>
            <a:off x="472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3" name="Rectangle 15"/>
          <p:cNvSpPr>
            <a:spLocks noChangeArrowheads="1"/>
          </p:cNvSpPr>
          <p:nvPr/>
        </p:nvSpPr>
        <p:spPr bwMode="auto">
          <a:xfrm>
            <a:off x="472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4" name="Rectangle 16"/>
          <p:cNvSpPr>
            <a:spLocks noChangeArrowheads="1"/>
          </p:cNvSpPr>
          <p:nvPr/>
        </p:nvSpPr>
        <p:spPr bwMode="auto">
          <a:xfrm>
            <a:off x="4724400" y="4262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5" name="Rectangle 17"/>
          <p:cNvSpPr>
            <a:spLocks noChangeArrowheads="1"/>
          </p:cNvSpPr>
          <p:nvPr/>
        </p:nvSpPr>
        <p:spPr bwMode="auto">
          <a:xfrm>
            <a:off x="662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6" name="Rectangle 18"/>
          <p:cNvSpPr>
            <a:spLocks noChangeArrowheads="1"/>
          </p:cNvSpPr>
          <p:nvPr/>
        </p:nvSpPr>
        <p:spPr bwMode="auto">
          <a:xfrm>
            <a:off x="662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9" name="Rectangle 21"/>
          <p:cNvSpPr>
            <a:spLocks noChangeArrowheads="1"/>
          </p:cNvSpPr>
          <p:nvPr/>
        </p:nvSpPr>
        <p:spPr bwMode="auto">
          <a:xfrm>
            <a:off x="6629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11" name="AutoShape 23"/>
          <p:cNvSpPr>
            <a:spLocks noChangeArrowheads="1"/>
          </p:cNvSpPr>
          <p:nvPr/>
        </p:nvSpPr>
        <p:spPr bwMode="auto">
          <a:xfrm>
            <a:off x="3657600" y="4110315"/>
            <a:ext cx="1524000" cy="762000"/>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dirty="0">
                <a:ln>
                  <a:noFill/>
                </a:ln>
                <a:solidFill>
                  <a:srgbClr val="FF6600"/>
                </a:solidFill>
                <a:effectLst/>
                <a:uLnTx/>
                <a:uFillTx/>
                <a:latin typeface="Helvetica"/>
                <a:ea typeface="Arial Unicode MS" pitchFamily="34" charset="-128"/>
                <a:cs typeface="Helvetica"/>
              </a:rPr>
              <a:t>Steal!</a:t>
            </a:r>
          </a:p>
        </p:txBody>
      </p:sp>
      <p:sp>
        <p:nvSpPr>
          <p:cNvPr id="24" name="Title 23"/>
          <p:cNvSpPr>
            <a:spLocks noGrp="1"/>
          </p:cNvSpPr>
          <p:nvPr>
            <p:ph type="title"/>
          </p:nvPr>
        </p:nvSpPr>
        <p:spPr/>
        <p:txBody>
          <a:bodyPr/>
          <a:lstStyle/>
          <a:p>
            <a:r>
              <a:rPr lang="en-GB" dirty="0" err="1"/>
              <a:t>Cilk’s</a:t>
            </a:r>
            <a:r>
              <a:rPr lang="en-GB" dirty="0"/>
              <a:t> Work-Stealing Scheduler</a:t>
            </a:r>
            <a:endParaRPr lang="en-US" dirty="0"/>
          </a:p>
        </p:txBody>
      </p:sp>
      <p:pic>
        <p:nvPicPr>
          <p:cNvPr id="29" name="Picture 5" descr="http://upload.wikimedia.org/wikipedia/commons/thumb/3/36/Two_red_dice_01.svg/671px-Two_red_dice_01.svg.png"/>
          <p:cNvPicPr>
            <a:picLocks noChangeAspect="1" noChangeArrowheads="1"/>
          </p:cNvPicPr>
          <p:nvPr/>
        </p:nvPicPr>
        <p:blipFill>
          <a:blip r:embed="rId3" cstate="print"/>
          <a:srcRect/>
          <a:stretch>
            <a:fillRect/>
          </a:stretch>
        </p:blipFill>
        <p:spPr bwMode="auto">
          <a:xfrm>
            <a:off x="7086600" y="5788210"/>
            <a:ext cx="1521519" cy="975042"/>
          </a:xfrm>
          <a:prstGeom prst="rect">
            <a:avLst/>
          </a:prstGeom>
          <a:noFill/>
          <a:effectLst>
            <a:outerShdw blurRad="76200" dir="18900000" sy="23000" kx="-1200000" algn="bl" rotWithShape="0">
              <a:prstClr val="black">
                <a:alpha val="20000"/>
              </a:prstClr>
            </a:outerShdw>
          </a:effectLst>
        </p:spPr>
      </p:pic>
      <p:sp>
        <p:nvSpPr>
          <p:cNvPr id="26" name="Text Box 22"/>
          <p:cNvSpPr txBox="1">
            <a:spLocks noChangeArrowheads="1"/>
          </p:cNvSpPr>
          <p:nvPr/>
        </p:nvSpPr>
        <p:spPr bwMode="auto">
          <a:xfrm>
            <a:off x="612081" y="5792877"/>
            <a:ext cx="6650037" cy="833178"/>
          </a:xfrm>
          <a:prstGeom prst="rect">
            <a:avLst/>
          </a:prstGeom>
          <a:noFill/>
          <a:ln w="9525">
            <a:noFill/>
            <a:round/>
            <a:headEnd/>
            <a:tailEnd/>
          </a:ln>
        </p:spPr>
        <p:txBody>
          <a:bodyPr wrap="square" lIns="90000" tIns="46800" rIns="90000" bIns="46800" anchor="b">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When a worker runs out of work, it</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1" i="1" u="none" strike="noStrike" kern="1200" cap="none" spc="0" normalizeH="0" baseline="0" noProof="0" dirty="0">
                <a:ln>
                  <a:noFill/>
                </a:ln>
                <a:solidFill>
                  <a:srgbClr val="660066"/>
                </a:solidFill>
                <a:effectLst/>
                <a:uLnTx/>
                <a:uFillTx/>
                <a:latin typeface="Helvetica"/>
                <a:ea typeface="Arial Unicode MS" pitchFamily="34" charset="-128"/>
                <a:cs typeface="Helvetica"/>
              </a:rPr>
              <a:t>steals</a:t>
            </a:r>
            <a:r>
              <a:rPr kumimoji="0" lang="en-GB" sz="2400" b="0" i="0" u="none" strike="noStrike" kern="1200" cap="none" spc="0" normalizeH="0" baseline="0" noProof="0" dirty="0">
                <a:ln>
                  <a:noFill/>
                </a:ln>
                <a:solidFill>
                  <a:srgbClr val="3366FF"/>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from the top of a </a:t>
            </a:r>
            <a:r>
              <a:rPr kumimoji="0" lang="en-GB" sz="2400" b="1" i="1" u="none" strike="noStrike" kern="1200" cap="none" spc="0" normalizeH="0" baseline="0" noProof="0" dirty="0">
                <a:ln>
                  <a:noFill/>
                </a:ln>
                <a:solidFill>
                  <a:srgbClr val="660066"/>
                </a:solidFill>
                <a:effectLst/>
                <a:uLnTx/>
                <a:uFillTx/>
                <a:latin typeface="Helvetica"/>
                <a:ea typeface="Arial Unicode MS" pitchFamily="34" charset="-128"/>
                <a:cs typeface="Helvetica"/>
              </a:rPr>
              <a:t>random</a:t>
            </a:r>
            <a:r>
              <a:rPr kumimoji="0" lang="en-GB" sz="2400" b="0" i="0" u="none" strike="noStrike" kern="1200" cap="none" spc="0" normalizeH="0" baseline="0" noProof="0" dirty="0">
                <a:ln>
                  <a:noFill/>
                </a:ln>
                <a:solidFill>
                  <a:srgbClr val="660066"/>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victim’s deque.</a:t>
            </a:r>
          </a:p>
        </p:txBody>
      </p:sp>
      <p:sp>
        <p:nvSpPr>
          <p:cNvPr id="25" name="Text Box 3">
            <a:extLst>
              <a:ext uri="{FF2B5EF4-FFF2-40B4-BE49-F238E27FC236}">
                <a16:creationId xmlns:a16="http://schemas.microsoft.com/office/drawing/2014/main" id="{5260AE37-99B5-CD4B-BE9B-F155C39BCFAF}"/>
              </a:ext>
            </a:extLst>
          </p:cNvPr>
          <p:cNvSpPr txBox="1">
            <a:spLocks noChangeArrowheads="1"/>
          </p:cNvSpPr>
          <p:nvPr/>
        </p:nvSpPr>
        <p:spPr bwMode="auto">
          <a:xfrm>
            <a:off x="375557" y="133654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 name="Slide Number Placeholder 1">
            <a:extLst>
              <a:ext uri="{FF2B5EF4-FFF2-40B4-BE49-F238E27FC236}">
                <a16:creationId xmlns:a16="http://schemas.microsoft.com/office/drawing/2014/main" id="{F10A4B6C-DFBC-764E-884D-37660583DDE8}"/>
              </a:ext>
            </a:extLst>
          </p:cNvPr>
          <p:cNvSpPr>
            <a:spLocks noGrp="1"/>
          </p:cNvSpPr>
          <p:nvPr>
            <p:ph type="sldNum" sz="quarter" idx="12"/>
          </p:nvPr>
        </p:nvSpPr>
        <p:spPr/>
        <p:txBody>
          <a:bodyPr/>
          <a:lstStyle/>
          <a:p>
            <a:fld id="{B8C56D54-80CA-1040-8800-40C19FBCAC37}" type="slidenum">
              <a:rPr lang="en-US" smtClean="0"/>
              <a:t>18</a:t>
            </a:fld>
            <a:endParaRPr lang="en-US"/>
          </a:p>
        </p:txBody>
      </p:sp>
    </p:spTree>
    <p:extLst>
      <p:ext uri="{BB962C8B-B14F-4D97-AF65-F5344CB8AC3E}">
        <p14:creationId xmlns:p14="http://schemas.microsoft.com/office/powerpoint/2010/main" val="297693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5"/>
          <p:cNvSpPr>
            <a:spLocks noChangeArrowheads="1"/>
          </p:cNvSpPr>
          <p:nvPr/>
        </p:nvSpPr>
        <p:spPr bwMode="auto">
          <a:xfrm>
            <a:off x="4724400" y="3348315"/>
            <a:ext cx="990600" cy="304800"/>
          </a:xfrm>
          <a:prstGeom prst="rect">
            <a:avLst/>
          </a:prstGeom>
          <a:solidFill>
            <a:schemeClr val="accent1"/>
          </a:solidFill>
          <a:ln w="6480">
            <a:solidFill>
              <a:srgbClr val="000000"/>
            </a:solidFill>
            <a:prstDash val="dash"/>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6" name="Rectangle 25"/>
          <p:cNvSpPr>
            <a:spLocks noChangeArrowheads="1"/>
          </p:cNvSpPr>
          <p:nvPr/>
        </p:nvSpPr>
        <p:spPr bwMode="auto">
          <a:xfrm>
            <a:off x="4724400" y="3043515"/>
            <a:ext cx="990600" cy="304800"/>
          </a:xfrm>
          <a:prstGeom prst="rect">
            <a:avLst/>
          </a:prstGeom>
          <a:solidFill>
            <a:schemeClr val="accent1"/>
          </a:solidFill>
          <a:ln w="6480">
            <a:solidFill>
              <a:srgbClr val="000000"/>
            </a:solidFill>
            <a:prstDash val="dash"/>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0" name="Oval 2"/>
          <p:cNvSpPr>
            <a:spLocks noChangeArrowheads="1"/>
          </p:cNvSpPr>
          <p:nvPr/>
        </p:nvSpPr>
        <p:spPr bwMode="auto">
          <a:xfrm>
            <a:off x="99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1" name="Rectangle 3"/>
          <p:cNvSpPr>
            <a:spLocks noChangeArrowheads="1"/>
          </p:cNvSpPr>
          <p:nvPr/>
        </p:nvSpPr>
        <p:spPr bwMode="auto">
          <a:xfrm>
            <a:off x="914400" y="2738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2" name="Rectangle 4"/>
          <p:cNvSpPr>
            <a:spLocks noChangeArrowheads="1"/>
          </p:cNvSpPr>
          <p:nvPr/>
        </p:nvSpPr>
        <p:spPr bwMode="auto">
          <a:xfrm>
            <a:off x="91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3" name="Rectangle 5"/>
          <p:cNvSpPr>
            <a:spLocks noChangeArrowheads="1"/>
          </p:cNvSpPr>
          <p:nvPr/>
        </p:nvSpPr>
        <p:spPr bwMode="auto">
          <a:xfrm>
            <a:off x="91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4" name="Rectangle 6"/>
          <p:cNvSpPr>
            <a:spLocks noChangeArrowheads="1"/>
          </p:cNvSpPr>
          <p:nvPr/>
        </p:nvSpPr>
        <p:spPr bwMode="auto">
          <a:xfrm>
            <a:off x="91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5" name="Rectangle 7"/>
          <p:cNvSpPr>
            <a:spLocks noChangeArrowheads="1"/>
          </p:cNvSpPr>
          <p:nvPr/>
        </p:nvSpPr>
        <p:spPr bwMode="auto">
          <a:xfrm>
            <a:off x="91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6" name="Oval 8"/>
          <p:cNvSpPr>
            <a:spLocks noChangeArrowheads="1"/>
          </p:cNvSpPr>
          <p:nvPr/>
        </p:nvSpPr>
        <p:spPr bwMode="auto">
          <a:xfrm>
            <a:off x="289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7" name="Rectangle 9"/>
          <p:cNvSpPr>
            <a:spLocks noChangeArrowheads="1"/>
          </p:cNvSpPr>
          <p:nvPr/>
        </p:nvSpPr>
        <p:spPr bwMode="auto">
          <a:xfrm>
            <a:off x="472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9" name="Oval 11"/>
          <p:cNvSpPr>
            <a:spLocks noChangeArrowheads="1"/>
          </p:cNvSpPr>
          <p:nvPr/>
        </p:nvSpPr>
        <p:spPr bwMode="auto">
          <a:xfrm>
            <a:off x="670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0" name="Oval 12"/>
          <p:cNvSpPr>
            <a:spLocks noChangeArrowheads="1"/>
          </p:cNvSpPr>
          <p:nvPr/>
        </p:nvSpPr>
        <p:spPr bwMode="auto">
          <a:xfrm>
            <a:off x="480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1" name="Rectangle 13"/>
          <p:cNvSpPr>
            <a:spLocks noChangeArrowheads="1"/>
          </p:cNvSpPr>
          <p:nvPr/>
        </p:nvSpPr>
        <p:spPr bwMode="auto">
          <a:xfrm>
            <a:off x="472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2" name="Rectangle 14"/>
          <p:cNvSpPr>
            <a:spLocks noChangeArrowheads="1"/>
          </p:cNvSpPr>
          <p:nvPr/>
        </p:nvSpPr>
        <p:spPr bwMode="auto">
          <a:xfrm>
            <a:off x="472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3" name="Rectangle 15"/>
          <p:cNvSpPr>
            <a:spLocks noChangeArrowheads="1"/>
          </p:cNvSpPr>
          <p:nvPr/>
        </p:nvSpPr>
        <p:spPr bwMode="auto">
          <a:xfrm>
            <a:off x="472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4" name="Rectangle 16"/>
          <p:cNvSpPr>
            <a:spLocks noChangeArrowheads="1"/>
          </p:cNvSpPr>
          <p:nvPr/>
        </p:nvSpPr>
        <p:spPr bwMode="auto">
          <a:xfrm>
            <a:off x="4724400" y="4262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5" name="Rectangle 17"/>
          <p:cNvSpPr>
            <a:spLocks noChangeArrowheads="1"/>
          </p:cNvSpPr>
          <p:nvPr/>
        </p:nvSpPr>
        <p:spPr bwMode="auto">
          <a:xfrm>
            <a:off x="662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6" name="Rectangle 18"/>
          <p:cNvSpPr>
            <a:spLocks noChangeArrowheads="1"/>
          </p:cNvSpPr>
          <p:nvPr/>
        </p:nvSpPr>
        <p:spPr bwMode="auto">
          <a:xfrm>
            <a:off x="662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9" name="Rectangle 21"/>
          <p:cNvSpPr>
            <a:spLocks noChangeArrowheads="1"/>
          </p:cNvSpPr>
          <p:nvPr/>
        </p:nvSpPr>
        <p:spPr bwMode="auto">
          <a:xfrm>
            <a:off x="6629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7" name="Title 26"/>
          <p:cNvSpPr>
            <a:spLocks noGrp="1"/>
          </p:cNvSpPr>
          <p:nvPr>
            <p:ph type="title"/>
          </p:nvPr>
        </p:nvSpPr>
        <p:spPr/>
        <p:txBody>
          <a:bodyPr/>
          <a:lstStyle/>
          <a:p>
            <a:r>
              <a:rPr lang="en-GB" dirty="0" err="1"/>
              <a:t>Cilk’s</a:t>
            </a:r>
            <a:r>
              <a:rPr lang="en-GB" dirty="0"/>
              <a:t> Work-Stealing Scheduler</a:t>
            </a:r>
            <a:endParaRPr lang="en-US" dirty="0"/>
          </a:p>
        </p:txBody>
      </p:sp>
      <p:pic>
        <p:nvPicPr>
          <p:cNvPr id="33" name="Picture 5" descr="http://upload.wikimedia.org/wikipedia/commons/thumb/3/36/Two_red_dice_01.svg/671px-Two_red_dice_01.svg.png"/>
          <p:cNvPicPr>
            <a:picLocks noChangeAspect="1" noChangeArrowheads="1"/>
          </p:cNvPicPr>
          <p:nvPr/>
        </p:nvPicPr>
        <p:blipFill>
          <a:blip r:embed="rId3" cstate="print"/>
          <a:srcRect/>
          <a:stretch>
            <a:fillRect/>
          </a:stretch>
        </p:blipFill>
        <p:spPr bwMode="auto">
          <a:xfrm>
            <a:off x="7086600" y="5788210"/>
            <a:ext cx="1521519" cy="975042"/>
          </a:xfrm>
          <a:prstGeom prst="rect">
            <a:avLst/>
          </a:prstGeom>
          <a:noFill/>
          <a:effectLst>
            <a:outerShdw blurRad="76200" dir="18900000" sy="23000" kx="-1200000" algn="bl" rotWithShape="0">
              <a:prstClr val="black">
                <a:alpha val="20000"/>
              </a:prstClr>
            </a:outerShdw>
          </a:effectLst>
        </p:spPr>
      </p:pic>
      <p:sp>
        <p:nvSpPr>
          <p:cNvPr id="29" name="Text Box 22"/>
          <p:cNvSpPr txBox="1">
            <a:spLocks noChangeArrowheads="1"/>
          </p:cNvSpPr>
          <p:nvPr/>
        </p:nvSpPr>
        <p:spPr bwMode="auto">
          <a:xfrm>
            <a:off x="612081" y="5792877"/>
            <a:ext cx="6650037" cy="833178"/>
          </a:xfrm>
          <a:prstGeom prst="rect">
            <a:avLst/>
          </a:prstGeom>
          <a:noFill/>
          <a:ln w="9525">
            <a:noFill/>
            <a:round/>
            <a:headEnd/>
            <a:tailEnd/>
          </a:ln>
        </p:spPr>
        <p:txBody>
          <a:bodyPr wrap="square" lIns="90000" tIns="46800" rIns="90000" bIns="46800" anchor="b">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When a worker runs out of work, it</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1" i="1" u="none" strike="noStrike" kern="1200" cap="none" spc="0" normalizeH="0" baseline="0" noProof="0" dirty="0">
                <a:ln>
                  <a:noFill/>
                </a:ln>
                <a:solidFill>
                  <a:srgbClr val="660066"/>
                </a:solidFill>
                <a:effectLst/>
                <a:uLnTx/>
                <a:uFillTx/>
                <a:latin typeface="Helvetica"/>
                <a:ea typeface="Arial Unicode MS" pitchFamily="34" charset="-128"/>
                <a:cs typeface="Helvetica"/>
              </a:rPr>
              <a:t>steals</a:t>
            </a:r>
            <a:r>
              <a:rPr kumimoji="0" lang="en-GB" sz="2400" b="0" i="0" u="none" strike="noStrike" kern="1200" cap="none" spc="0" normalizeH="0" baseline="0" noProof="0" dirty="0">
                <a:ln>
                  <a:noFill/>
                </a:ln>
                <a:solidFill>
                  <a:srgbClr val="3366FF"/>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from the top of a </a:t>
            </a:r>
            <a:r>
              <a:rPr kumimoji="0" lang="en-GB" sz="2400" b="1" i="1" u="none" strike="noStrike" kern="1200" cap="none" spc="0" normalizeH="0" baseline="0" noProof="0" dirty="0">
                <a:ln>
                  <a:noFill/>
                </a:ln>
                <a:solidFill>
                  <a:srgbClr val="660066"/>
                </a:solidFill>
                <a:effectLst/>
                <a:uLnTx/>
                <a:uFillTx/>
                <a:latin typeface="Helvetica"/>
                <a:ea typeface="Arial Unicode MS" pitchFamily="34" charset="-128"/>
                <a:cs typeface="Helvetica"/>
              </a:rPr>
              <a:t>random</a:t>
            </a:r>
            <a:r>
              <a:rPr kumimoji="0" lang="en-GB" sz="2400" b="0" i="0" u="none" strike="noStrike" kern="1200" cap="none" spc="0" normalizeH="0" baseline="0" noProof="0" dirty="0">
                <a:ln>
                  <a:noFill/>
                </a:ln>
                <a:solidFill>
                  <a:srgbClr val="660066"/>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victim’s deque.</a:t>
            </a:r>
          </a:p>
        </p:txBody>
      </p:sp>
      <p:sp>
        <p:nvSpPr>
          <p:cNvPr id="28" name="Text Box 3">
            <a:extLst>
              <a:ext uri="{FF2B5EF4-FFF2-40B4-BE49-F238E27FC236}">
                <a16:creationId xmlns:a16="http://schemas.microsoft.com/office/drawing/2014/main" id="{17562250-C9FA-8049-B739-CB91A54165B8}"/>
              </a:ext>
            </a:extLst>
          </p:cNvPr>
          <p:cNvSpPr txBox="1">
            <a:spLocks noChangeArrowheads="1"/>
          </p:cNvSpPr>
          <p:nvPr/>
        </p:nvSpPr>
        <p:spPr bwMode="auto">
          <a:xfrm>
            <a:off x="375557" y="133654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 name="Slide Number Placeholder 1">
            <a:extLst>
              <a:ext uri="{FF2B5EF4-FFF2-40B4-BE49-F238E27FC236}">
                <a16:creationId xmlns:a16="http://schemas.microsoft.com/office/drawing/2014/main" id="{C24CD48A-49FA-444C-828E-C5231AFBD17F}"/>
              </a:ext>
            </a:extLst>
          </p:cNvPr>
          <p:cNvSpPr>
            <a:spLocks noGrp="1"/>
          </p:cNvSpPr>
          <p:nvPr>
            <p:ph type="sldNum" sz="quarter" idx="12"/>
          </p:nvPr>
        </p:nvSpPr>
        <p:spPr/>
        <p:txBody>
          <a:bodyPr/>
          <a:lstStyle/>
          <a:p>
            <a:fld id="{B8C56D54-80CA-1040-8800-40C19FBCAC37}" type="slidenum">
              <a:rPr lang="en-US" smtClean="0"/>
              <a:t>19</a:t>
            </a:fld>
            <a:endParaRPr lang="en-US"/>
          </a:p>
        </p:txBody>
      </p:sp>
    </p:spTree>
    <p:extLst>
      <p:ext uri="{BB962C8B-B14F-4D97-AF65-F5344CB8AC3E}">
        <p14:creationId xmlns:p14="http://schemas.microsoft.com/office/powerpoint/2010/main" val="389723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 0 L -0.20834 0 " pathEditMode="relative" ptsTypes="AA">
                                      <p:cBhvr>
                                        <p:cTn id="6" dur="2000" fill="hold"/>
                                        <p:tgtEl>
                                          <p:spTgt spid="24269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235" y="1056898"/>
            <a:ext cx="8501530" cy="1938992"/>
          </a:xfrm>
          <a:prstGeom prst="rect">
            <a:avLst/>
          </a:prstGeom>
          <a:noFill/>
        </p:spPr>
        <p:txBody>
          <a:bodyPr wrap="square" rtlCol="0">
            <a:spAutoFit/>
          </a:bodyPr>
          <a:lstStyle/>
          <a:p>
            <a:pPr algn="ctr"/>
            <a:r>
              <a:rPr lang="en-US" sz="4000" b="1" dirty="0">
                <a:solidFill>
                  <a:schemeClr val="tx2"/>
                </a:solidFill>
                <a:latin typeface="Lucida Sans Unicode" panose="020B0602030504020204" pitchFamily="34" charset="0"/>
                <a:cs typeface="Lucida Sans Unicode" panose="020B0602030504020204" pitchFamily="34" charset="0"/>
              </a:rPr>
              <a:t>How to Parallelize Your Own Language Using </a:t>
            </a:r>
            <a:r>
              <a:rPr lang="en-US" sz="4000" b="1" dirty="0" err="1">
                <a:solidFill>
                  <a:schemeClr val="tx2"/>
                </a:solidFill>
                <a:latin typeface="Lucida Sans Unicode" panose="020B0602030504020204" pitchFamily="34" charset="0"/>
                <a:cs typeface="Lucida Sans Unicode" panose="020B0602030504020204" pitchFamily="34" charset="0"/>
              </a:rPr>
              <a:t>OpenCilk</a:t>
            </a:r>
            <a:r>
              <a:rPr lang="en-US" sz="4000" b="1" dirty="0">
                <a:solidFill>
                  <a:schemeClr val="tx2"/>
                </a:solidFill>
                <a:latin typeface="Lucida Sans Unicode" panose="020B0602030504020204" pitchFamily="34" charset="0"/>
                <a:cs typeface="Lucida Sans Unicode" panose="020B0602030504020204" pitchFamily="34" charset="0"/>
              </a:rPr>
              <a:t> Components</a:t>
            </a:r>
          </a:p>
        </p:txBody>
      </p:sp>
      <p:sp>
        <p:nvSpPr>
          <p:cNvPr id="7" name="TextBox 6"/>
          <p:cNvSpPr txBox="1"/>
          <p:nvPr/>
        </p:nvSpPr>
        <p:spPr>
          <a:xfrm>
            <a:off x="1257415" y="5403054"/>
            <a:ext cx="6629168" cy="1200329"/>
          </a:xfrm>
          <a:prstGeom prst="rect">
            <a:avLst/>
          </a:prstGeom>
          <a:noFill/>
        </p:spPr>
        <p:txBody>
          <a:bodyPr wrap="square" rtlCol="0">
            <a:spAutoFit/>
          </a:bodyPr>
          <a:lstStyle/>
          <a:p>
            <a:pPr algn="ctr"/>
            <a:r>
              <a:rPr lang="en-US" sz="2400" i="1" dirty="0">
                <a:latin typeface="Lucida Sans Unicode" panose="020B0602030504020204" pitchFamily="34" charset="0"/>
                <a:cs typeface="Lucida Sans Unicode" panose="020B0602030504020204" pitchFamily="34" charset="0"/>
              </a:rPr>
              <a:t>International Conference on Parallel Architectures and Compilation Techniques</a:t>
            </a:r>
          </a:p>
          <a:p>
            <a:pPr algn="ctr"/>
            <a:r>
              <a:rPr lang="en-US" sz="2400" i="1" dirty="0">
                <a:latin typeface="Lucida Sans Unicode" panose="020B0602030504020204" pitchFamily="34" charset="0"/>
                <a:cs typeface="Lucida Sans Unicode" panose="020B0602030504020204" pitchFamily="34" charset="0"/>
              </a:rPr>
              <a:t>September 27, 2021</a:t>
            </a:r>
          </a:p>
        </p:txBody>
      </p:sp>
      <p:sp>
        <p:nvSpPr>
          <p:cNvPr id="5" name="TextBox 4"/>
          <p:cNvSpPr txBox="1"/>
          <p:nvPr/>
        </p:nvSpPr>
        <p:spPr>
          <a:xfrm>
            <a:off x="215757" y="3150484"/>
            <a:ext cx="5272927" cy="830997"/>
          </a:xfrm>
          <a:prstGeom prst="rect">
            <a:avLst/>
          </a:prstGeom>
          <a:noFill/>
        </p:spPr>
        <p:txBody>
          <a:bodyPr wrap="square" rtlCol="0">
            <a:spAutoFit/>
          </a:bodyPr>
          <a:lstStyle/>
          <a:p>
            <a:pPr algn="ctr"/>
            <a:r>
              <a:rPr lang="en-US" sz="2400" dirty="0">
                <a:solidFill>
                  <a:srgbClr val="C00000"/>
                </a:solidFill>
                <a:latin typeface="Lucida Sans Unicode" panose="020B0602030504020204" pitchFamily="34" charset="0"/>
                <a:cs typeface="Lucida Sans Unicode" panose="020B0602030504020204" pitchFamily="34" charset="0"/>
              </a:rPr>
              <a:t>I-Ting Angelina Lee</a:t>
            </a:r>
          </a:p>
          <a:p>
            <a:pPr algn="ctr"/>
            <a:r>
              <a:rPr lang="en-US" sz="2400" dirty="0">
                <a:latin typeface="Lucida Sans Unicode" panose="020B0602030504020204" pitchFamily="34" charset="0"/>
                <a:cs typeface="Lucida Sans Unicode" panose="020B0602030504020204" pitchFamily="34" charset="0"/>
              </a:rPr>
              <a:t>Washington University in St. Louis</a:t>
            </a:r>
          </a:p>
        </p:txBody>
      </p:sp>
      <p:sp>
        <p:nvSpPr>
          <p:cNvPr id="6" name="TextBox 5"/>
          <p:cNvSpPr txBox="1"/>
          <p:nvPr/>
        </p:nvSpPr>
        <p:spPr>
          <a:xfrm>
            <a:off x="5763802" y="3150485"/>
            <a:ext cx="2422536" cy="830997"/>
          </a:xfrm>
          <a:prstGeom prst="rect">
            <a:avLst/>
          </a:prstGeom>
          <a:noFill/>
        </p:spPr>
        <p:txBody>
          <a:bodyPr wrap="square" rtlCol="0">
            <a:spAutoFit/>
          </a:bodyPr>
          <a:lstStyle/>
          <a:p>
            <a:pPr algn="ctr"/>
            <a:r>
              <a:rPr lang="en-US" sz="2400" dirty="0">
                <a:solidFill>
                  <a:srgbClr val="C00000"/>
                </a:solidFill>
                <a:latin typeface="Lucida Sans Unicode" panose="020B0602030504020204" pitchFamily="34" charset="0"/>
                <a:cs typeface="Lucida Sans Unicode" panose="020B0602030504020204" pitchFamily="34" charset="0"/>
              </a:rPr>
              <a:t>Tao B. Schardl</a:t>
            </a:r>
          </a:p>
          <a:p>
            <a:pPr algn="ctr"/>
            <a:r>
              <a:rPr lang="en-US" sz="2400" dirty="0">
                <a:latin typeface="Lucida Sans Unicode" panose="020B0602030504020204" pitchFamily="34" charset="0"/>
                <a:cs typeface="Lucida Sans Unicode" panose="020B0602030504020204" pitchFamily="34" charset="0"/>
              </a:rPr>
              <a:t>MIT CSAIL</a:t>
            </a:r>
          </a:p>
        </p:txBody>
      </p:sp>
      <p:sp>
        <p:nvSpPr>
          <p:cNvPr id="9" name="TextBox 8">
            <a:extLst>
              <a:ext uri="{FF2B5EF4-FFF2-40B4-BE49-F238E27FC236}">
                <a16:creationId xmlns:a16="http://schemas.microsoft.com/office/drawing/2014/main" id="{381C72B6-E508-DD46-AC9C-6178E0E9125C}"/>
              </a:ext>
            </a:extLst>
          </p:cNvPr>
          <p:cNvSpPr txBox="1"/>
          <p:nvPr/>
        </p:nvSpPr>
        <p:spPr>
          <a:xfrm>
            <a:off x="2767559" y="4091267"/>
            <a:ext cx="3608883" cy="1200329"/>
          </a:xfrm>
          <a:prstGeom prst="rect">
            <a:avLst/>
          </a:prstGeom>
          <a:noFill/>
        </p:spPr>
        <p:txBody>
          <a:bodyPr wrap="square" rtlCol="0">
            <a:spAutoFit/>
          </a:bodyPr>
          <a:lstStyle/>
          <a:p>
            <a:pPr algn="ctr"/>
            <a:r>
              <a:rPr lang="en-US" sz="2400" dirty="0">
                <a:solidFill>
                  <a:srgbClr val="C00000"/>
                </a:solidFill>
                <a:latin typeface="Lucida Sans Unicode" panose="020B0602030504020204" pitchFamily="34" charset="0"/>
                <a:cs typeface="Lucida Sans Unicode" panose="020B0602030504020204" pitchFamily="34" charset="0"/>
              </a:rPr>
              <a:t>And many helpers</a:t>
            </a:r>
          </a:p>
          <a:p>
            <a:pPr algn="ctr"/>
            <a:r>
              <a:rPr lang="en-US" sz="2400" dirty="0">
                <a:latin typeface="Consolas" panose="020B0609020204030204" pitchFamily="49" charset="0"/>
                <a:cs typeface="Consolas" panose="020B0609020204030204" pitchFamily="49" charset="0"/>
                <a:hlinkClick r:id="rId2"/>
              </a:rPr>
              <a:t>www.opencilk.org</a:t>
            </a:r>
            <a:endParaRPr lang="en-US" sz="2400" dirty="0">
              <a:latin typeface="Consolas" panose="020B0609020204030204" pitchFamily="49" charset="0"/>
              <a:cs typeface="Consolas" panose="020B0609020204030204" pitchFamily="49" charset="0"/>
            </a:endParaRPr>
          </a:p>
          <a:p>
            <a:pPr algn="ctr"/>
            <a:r>
              <a:rPr lang="en-US" sz="2400" dirty="0" err="1">
                <a:latin typeface="Consolas" panose="020B0609020204030204" pitchFamily="49" charset="0"/>
                <a:cs typeface="Consolas" panose="020B0609020204030204" pitchFamily="49" charset="0"/>
              </a:rPr>
              <a:t>contact@opencilk.org</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118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Oval 2"/>
          <p:cNvSpPr>
            <a:spLocks noChangeArrowheads="1"/>
          </p:cNvSpPr>
          <p:nvPr/>
        </p:nvSpPr>
        <p:spPr bwMode="auto">
          <a:xfrm>
            <a:off x="99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1" name="Rectangle 3"/>
          <p:cNvSpPr>
            <a:spLocks noChangeArrowheads="1"/>
          </p:cNvSpPr>
          <p:nvPr/>
        </p:nvSpPr>
        <p:spPr bwMode="auto">
          <a:xfrm>
            <a:off x="914400" y="2738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2" name="Rectangle 4"/>
          <p:cNvSpPr>
            <a:spLocks noChangeArrowheads="1"/>
          </p:cNvSpPr>
          <p:nvPr/>
        </p:nvSpPr>
        <p:spPr bwMode="auto">
          <a:xfrm>
            <a:off x="914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3" name="Rectangle 5"/>
          <p:cNvSpPr>
            <a:spLocks noChangeArrowheads="1"/>
          </p:cNvSpPr>
          <p:nvPr/>
        </p:nvSpPr>
        <p:spPr bwMode="auto">
          <a:xfrm>
            <a:off x="91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4" name="Rectangle 6"/>
          <p:cNvSpPr>
            <a:spLocks noChangeArrowheads="1"/>
          </p:cNvSpPr>
          <p:nvPr/>
        </p:nvSpPr>
        <p:spPr bwMode="auto">
          <a:xfrm>
            <a:off x="91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695" name="Rectangle 7"/>
          <p:cNvSpPr>
            <a:spLocks noChangeArrowheads="1"/>
          </p:cNvSpPr>
          <p:nvPr/>
        </p:nvSpPr>
        <p:spPr bwMode="auto">
          <a:xfrm>
            <a:off x="91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6" name="Oval 8"/>
          <p:cNvSpPr>
            <a:spLocks noChangeArrowheads="1"/>
          </p:cNvSpPr>
          <p:nvPr/>
        </p:nvSpPr>
        <p:spPr bwMode="auto">
          <a:xfrm>
            <a:off x="289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697" name="Rectangle 9"/>
          <p:cNvSpPr>
            <a:spLocks noChangeArrowheads="1"/>
          </p:cNvSpPr>
          <p:nvPr/>
        </p:nvSpPr>
        <p:spPr bwMode="auto">
          <a:xfrm>
            <a:off x="2819400" y="30435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699" name="Oval 11"/>
          <p:cNvSpPr>
            <a:spLocks noChangeArrowheads="1"/>
          </p:cNvSpPr>
          <p:nvPr/>
        </p:nvSpPr>
        <p:spPr bwMode="auto">
          <a:xfrm>
            <a:off x="6705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0" name="Oval 12"/>
          <p:cNvSpPr>
            <a:spLocks noChangeArrowheads="1"/>
          </p:cNvSpPr>
          <p:nvPr/>
        </p:nvSpPr>
        <p:spPr bwMode="auto">
          <a:xfrm>
            <a:off x="4800600" y="4796115"/>
            <a:ext cx="838200" cy="838200"/>
          </a:xfrm>
          <a:prstGeom prst="ellipse">
            <a:avLst/>
          </a:prstGeom>
          <a:solidFill>
            <a:srgbClr val="B2B2B2"/>
          </a:solidFill>
          <a:ln w="6480">
            <a:solidFill>
              <a:srgbClr val="000000"/>
            </a:solidFill>
            <a:miter lim="800000"/>
            <a:headEnd/>
            <a:tailEnd/>
          </a:ln>
          <a:effectLst>
            <a:outerShdw blurRad="76200" dir="18900000" sy="23000" kx="-1200000" algn="bl" rotWithShape="0">
              <a:prstClr val="black">
                <a:alpha val="20000"/>
              </a:prstClr>
            </a:outerShdw>
          </a:effectLst>
          <a:scene3d>
            <a:camera prst="orthographicFront"/>
            <a:lightRig rig="threePt" dir="t"/>
          </a:scene3d>
          <a:sp3d>
            <a:bevelT w="165100" prst="coolSlant"/>
          </a:sp3d>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3600" b="1" i="0" u="none" strike="noStrike" kern="1200" cap="none" spc="0" normalizeH="0" baseline="0" noProof="0">
                <a:ln>
                  <a:noFill/>
                </a:ln>
                <a:solidFill>
                  <a:srgbClr val="000000"/>
                </a:solidFill>
                <a:effectLst/>
                <a:uLnTx/>
                <a:uFillTx/>
                <a:latin typeface="Calibri"/>
                <a:ea typeface="Arial Unicode MS" pitchFamily="34" charset="-128"/>
                <a:cs typeface="Arial Unicode MS" pitchFamily="34" charset="-128"/>
              </a:rPr>
              <a:t>P</a:t>
            </a:r>
          </a:p>
        </p:txBody>
      </p:sp>
      <p:sp>
        <p:nvSpPr>
          <p:cNvPr id="242702" name="Rectangle 14"/>
          <p:cNvSpPr>
            <a:spLocks noChangeArrowheads="1"/>
          </p:cNvSpPr>
          <p:nvPr/>
        </p:nvSpPr>
        <p:spPr bwMode="auto">
          <a:xfrm>
            <a:off x="4724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3" name="Rectangle 15"/>
          <p:cNvSpPr>
            <a:spLocks noChangeArrowheads="1"/>
          </p:cNvSpPr>
          <p:nvPr/>
        </p:nvSpPr>
        <p:spPr bwMode="auto">
          <a:xfrm>
            <a:off x="4724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4" name="Rectangle 16"/>
          <p:cNvSpPr>
            <a:spLocks noChangeArrowheads="1"/>
          </p:cNvSpPr>
          <p:nvPr/>
        </p:nvSpPr>
        <p:spPr bwMode="auto">
          <a:xfrm>
            <a:off x="4724400" y="42627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5" name="Rectangle 17"/>
          <p:cNvSpPr>
            <a:spLocks noChangeArrowheads="1"/>
          </p:cNvSpPr>
          <p:nvPr/>
        </p:nvSpPr>
        <p:spPr bwMode="auto">
          <a:xfrm>
            <a:off x="6629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06" name="Rectangle 18"/>
          <p:cNvSpPr>
            <a:spLocks noChangeArrowheads="1"/>
          </p:cNvSpPr>
          <p:nvPr/>
        </p:nvSpPr>
        <p:spPr bwMode="auto">
          <a:xfrm>
            <a:off x="6629400" y="36531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Lucida Sans Unicode" pitchFamily="34" charset="0"/>
            </a:endParaRPr>
          </a:p>
        </p:txBody>
      </p:sp>
      <p:sp>
        <p:nvSpPr>
          <p:cNvPr id="242709" name="Rectangle 21"/>
          <p:cNvSpPr>
            <a:spLocks noChangeArrowheads="1"/>
          </p:cNvSpPr>
          <p:nvPr/>
        </p:nvSpPr>
        <p:spPr bwMode="auto">
          <a:xfrm>
            <a:off x="6629400" y="39579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42711" name="AutoShape 23"/>
          <p:cNvSpPr>
            <a:spLocks noChangeArrowheads="1"/>
          </p:cNvSpPr>
          <p:nvPr/>
        </p:nvSpPr>
        <p:spPr bwMode="auto">
          <a:xfrm>
            <a:off x="3657600" y="4110315"/>
            <a:ext cx="1524000" cy="762000"/>
          </a:xfrm>
          <a:prstGeom prst="wedgeRoundRectCallout">
            <a:avLst>
              <a:gd name="adj1" fmla="val -43519"/>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marL="0" marR="0" lvl="0" indent="0" algn="ctr"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1" i="0" u="none" strike="noStrike" kern="1200" cap="none" spc="0" normalizeH="0" baseline="0" noProof="0" dirty="0">
                <a:ln>
                  <a:noFill/>
                </a:ln>
                <a:solidFill>
                  <a:srgbClr val="FF6600"/>
                </a:solidFill>
                <a:effectLst/>
                <a:uLnTx/>
                <a:uFillTx/>
                <a:latin typeface="Helvetica"/>
                <a:ea typeface="Arial Unicode MS" pitchFamily="34" charset="-128"/>
                <a:cs typeface="Helvetica"/>
              </a:rPr>
              <a:t>Spawn!</a:t>
            </a:r>
          </a:p>
        </p:txBody>
      </p:sp>
      <p:sp>
        <p:nvSpPr>
          <p:cNvPr id="29" name="Rectangle 14"/>
          <p:cNvSpPr>
            <a:spLocks noChangeArrowheads="1"/>
          </p:cNvSpPr>
          <p:nvPr/>
        </p:nvSpPr>
        <p:spPr bwMode="auto">
          <a:xfrm>
            <a:off x="2819400" y="3364884"/>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25" name="Title 24"/>
          <p:cNvSpPr>
            <a:spLocks noGrp="1"/>
          </p:cNvSpPr>
          <p:nvPr>
            <p:ph type="title"/>
          </p:nvPr>
        </p:nvSpPr>
        <p:spPr/>
        <p:txBody>
          <a:bodyPr>
            <a:normAutofit/>
          </a:bodyPr>
          <a:lstStyle/>
          <a:p>
            <a:r>
              <a:rPr lang="en-GB" dirty="0" err="1"/>
              <a:t>Cilk’s</a:t>
            </a:r>
            <a:r>
              <a:rPr lang="en-GB" dirty="0"/>
              <a:t> Work-Stealing Scheduler</a:t>
            </a:r>
            <a:endParaRPr lang="en-US" dirty="0"/>
          </a:p>
        </p:txBody>
      </p:sp>
      <p:sp>
        <p:nvSpPr>
          <p:cNvPr id="2" name="TextBox 1"/>
          <p:cNvSpPr txBox="1"/>
          <p:nvPr/>
        </p:nvSpPr>
        <p:spPr>
          <a:xfrm>
            <a:off x="609600" y="5858432"/>
            <a:ext cx="632310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Helvetica"/>
                <a:ea typeface="+mn-ea"/>
                <a:cs typeface="Helvetica"/>
              </a:rPr>
              <a:t>Resume execution upon a successful steal.</a:t>
            </a:r>
          </a:p>
        </p:txBody>
      </p:sp>
      <p:sp>
        <p:nvSpPr>
          <p:cNvPr id="24" name="Text Box 3">
            <a:extLst>
              <a:ext uri="{FF2B5EF4-FFF2-40B4-BE49-F238E27FC236}">
                <a16:creationId xmlns:a16="http://schemas.microsoft.com/office/drawing/2014/main" id="{6ABDD432-7525-814F-913A-64CFB5E65A83}"/>
              </a:ext>
            </a:extLst>
          </p:cNvPr>
          <p:cNvSpPr txBox="1">
            <a:spLocks noChangeArrowheads="1"/>
          </p:cNvSpPr>
          <p:nvPr/>
        </p:nvSpPr>
        <p:spPr bwMode="auto">
          <a:xfrm>
            <a:off x="375557" y="1336548"/>
            <a:ext cx="8120743" cy="833178"/>
          </a:xfrm>
          <a:prstGeom prst="rect">
            <a:avLst/>
          </a:prstGeom>
          <a:noFill/>
          <a:ln w="9525">
            <a:noFill/>
            <a:round/>
            <a:headEnd/>
            <a:tailEnd/>
          </a:ln>
          <a:effectLst/>
        </p:spPr>
        <p:txBody>
          <a:bodyPr wrap="square" lIns="90000" tIns="46800" rIns="90000" bIns="4680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Each worker (processor) maintains a</a:t>
            </a:r>
            <a:r>
              <a:rPr kumimoji="0" lang="en-GB" sz="24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deque of ready work, and it manipulates the bottom of the deque like a stack.</a:t>
            </a:r>
          </a:p>
        </p:txBody>
      </p:sp>
      <p:sp>
        <p:nvSpPr>
          <p:cNvPr id="26" name="Rectangle 13">
            <a:extLst>
              <a:ext uri="{FF2B5EF4-FFF2-40B4-BE49-F238E27FC236}">
                <a16:creationId xmlns:a16="http://schemas.microsoft.com/office/drawing/2014/main" id="{1A05D024-ED65-2546-A75A-7463CD461A54}"/>
              </a:ext>
            </a:extLst>
          </p:cNvPr>
          <p:cNvSpPr>
            <a:spLocks noChangeArrowheads="1"/>
          </p:cNvSpPr>
          <p:nvPr/>
        </p:nvSpPr>
        <p:spPr bwMode="auto">
          <a:xfrm>
            <a:off x="4724400" y="3348315"/>
            <a:ext cx="990600" cy="304800"/>
          </a:xfrm>
          <a:prstGeom prst="rect">
            <a:avLst/>
          </a:prstGeom>
          <a:solidFill>
            <a:schemeClr val="accent1"/>
          </a:solidFill>
          <a:ln w="6480">
            <a:solidFill>
              <a:srgbClr val="0000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Lucida Sans Unicode" pitchFamily="34" charset="0"/>
            </a:endParaRPr>
          </a:p>
        </p:txBody>
      </p:sp>
      <p:sp>
        <p:nvSpPr>
          <p:cNvPr id="3" name="Slide Number Placeholder 2">
            <a:extLst>
              <a:ext uri="{FF2B5EF4-FFF2-40B4-BE49-F238E27FC236}">
                <a16:creationId xmlns:a16="http://schemas.microsoft.com/office/drawing/2014/main" id="{B660EC00-F9D5-804D-9E47-7BEAE8047A73}"/>
              </a:ext>
            </a:extLst>
          </p:cNvPr>
          <p:cNvSpPr>
            <a:spLocks noGrp="1"/>
          </p:cNvSpPr>
          <p:nvPr>
            <p:ph type="sldNum" sz="quarter" idx="12"/>
          </p:nvPr>
        </p:nvSpPr>
        <p:spPr/>
        <p:txBody>
          <a:bodyPr/>
          <a:lstStyle/>
          <a:p>
            <a:fld id="{B8C56D54-80CA-1040-8800-40C19FBCAC37}" type="slidenum">
              <a:rPr lang="en-US" smtClean="0"/>
              <a:t>20</a:t>
            </a:fld>
            <a:endParaRPr lang="en-US"/>
          </a:p>
        </p:txBody>
      </p:sp>
    </p:spTree>
    <p:extLst>
      <p:ext uri="{BB962C8B-B14F-4D97-AF65-F5344CB8AC3E}">
        <p14:creationId xmlns:p14="http://schemas.microsoft.com/office/powerpoint/2010/main" val="199239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2711"/>
                                        </p:tgtEl>
                                        <p:attrNameLst>
                                          <p:attrName>style.visibility</p:attrName>
                                        </p:attrNameLst>
                                      </p:cBhvr>
                                      <p:to>
                                        <p:strVal val="visible"/>
                                      </p:to>
                                    </p:set>
                                  </p:childTnLst>
                                  <p:subTnLst>
                                    <p:set>
                                      <p:cBhvr override="childStyle">
                                        <p:cTn dur="1" fill="hold" display="0" masterRel="nextClick" afterEffect="1"/>
                                        <p:tgtEl>
                                          <p:spTgt spid="2427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11"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OpenCilk</a:t>
            </a:r>
            <a:r>
              <a:rPr lang="en-US" dirty="0"/>
              <a:t> Platform</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AutoShape 10"/>
          <p:cNvSpPr>
            <a:spLocks noChangeArrowheads="1"/>
          </p:cNvSpPr>
          <p:nvPr/>
        </p:nvSpPr>
        <p:spPr bwMode="auto">
          <a:xfrm>
            <a:off x="3577662" y="1430711"/>
            <a:ext cx="1600200" cy="673100"/>
          </a:xfrm>
          <a:prstGeom prst="flowChartAlternateProcess">
            <a:avLst/>
          </a:prstGeom>
          <a:solidFill>
            <a:schemeClr val="accent3"/>
          </a:solidFill>
          <a:ln w="9398">
            <a:no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a:ln>
                  <a:noFill/>
                </a:ln>
                <a:solidFill>
                  <a:prstClr val="white"/>
                </a:solidFill>
                <a:effectLst/>
                <a:uLnTx/>
                <a:uFillTx/>
                <a:latin typeface="Lucida Sans Unicode" pitchFamily="34" charset="0"/>
                <a:ea typeface="Arial Unicode MS" pitchFamily="34" charset="-128"/>
                <a:cs typeface="Arial Unicode MS" pitchFamily="34" charset="-128"/>
              </a:rPr>
              <a:t>Compiler</a:t>
            </a:r>
          </a:p>
        </p:txBody>
      </p:sp>
      <p:cxnSp>
        <p:nvCxnSpPr>
          <p:cNvPr id="9" name="AutoShape 15"/>
          <p:cNvCxnSpPr>
            <a:cxnSpLocks noChangeShapeType="1"/>
            <a:stCxn id="6" idx="2"/>
            <a:endCxn id="18" idx="0"/>
          </p:cNvCxnSpPr>
          <p:nvPr/>
        </p:nvCxnSpPr>
        <p:spPr bwMode="auto">
          <a:xfrm>
            <a:off x="4377762" y="2103811"/>
            <a:ext cx="0" cy="495116"/>
          </a:xfrm>
          <a:prstGeom prst="straightConnector1">
            <a:avLst/>
          </a:prstGeom>
          <a:noFill/>
          <a:ln w="63360">
            <a:solidFill>
              <a:srgbClr val="000000"/>
            </a:solidFill>
            <a:miter lim="800000"/>
            <a:headEnd/>
            <a:tailEnd type="triangle" w="med" len="med"/>
          </a:ln>
        </p:spPr>
      </p:cxnSp>
      <p:cxnSp>
        <p:nvCxnSpPr>
          <p:cNvPr id="11" name="AutoShape 17"/>
          <p:cNvCxnSpPr>
            <a:cxnSpLocks noChangeShapeType="1"/>
          </p:cNvCxnSpPr>
          <p:nvPr/>
        </p:nvCxnSpPr>
        <p:spPr bwMode="auto">
          <a:xfrm>
            <a:off x="2889621" y="1737379"/>
            <a:ext cx="682628" cy="1588"/>
          </a:xfrm>
          <a:prstGeom prst="bentConnector3">
            <a:avLst>
              <a:gd name="adj1" fmla="val 50000"/>
            </a:avLst>
          </a:prstGeom>
          <a:noFill/>
          <a:ln w="63360">
            <a:solidFill>
              <a:srgbClr val="000000"/>
            </a:solidFill>
            <a:miter lim="800000"/>
            <a:headEnd/>
            <a:tailEnd type="triangle" w="med" len="med"/>
          </a:ln>
        </p:spPr>
      </p:cxnSp>
      <p:sp>
        <p:nvSpPr>
          <p:cNvPr id="12" name="AutoShape 24"/>
          <p:cNvSpPr>
            <a:spLocks noChangeArrowheads="1"/>
          </p:cNvSpPr>
          <p:nvPr/>
        </p:nvSpPr>
        <p:spPr bwMode="auto">
          <a:xfrm>
            <a:off x="3619871" y="5855326"/>
            <a:ext cx="1600200" cy="628650"/>
          </a:xfrm>
          <a:prstGeom prst="octagon">
            <a:avLst>
              <a:gd name="adj" fmla="val 23148"/>
            </a:avLst>
          </a:prstGeom>
          <a:solidFill>
            <a:schemeClr val="tx2">
              <a:lumMod val="60000"/>
              <a:lumOff val="40000"/>
            </a:schemeClr>
          </a:solidFill>
          <a:ln w="9398">
            <a:noFill/>
            <a:miter lim="800000"/>
            <a:headEnd/>
            <a:tailEnd/>
          </a:ln>
          <a:effectLst>
            <a:outerShdw blurRad="50800" dist="38100" dir="2700000" algn="tl" rotWithShape="0">
              <a:prstClr val="black">
                <a:alpha val="40000"/>
              </a:prstClr>
            </a:outerShdw>
          </a:effectLst>
        </p:spPr>
        <p:txBody>
          <a:bodyPr lIns="90000" tIns="46800" rIns="90000" bIns="46800"/>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a:ln>
                  <a:noFill/>
                </a:ln>
                <a:solidFill>
                  <a:prstClr val="white"/>
                </a:solidFill>
                <a:effectLst/>
                <a:uLnTx/>
                <a:uFillTx/>
                <a:latin typeface="Lucida Sans Unicode" pitchFamily="34" charset="0"/>
                <a:ea typeface="Arial Unicode MS" pitchFamily="34" charset="-128"/>
                <a:cs typeface="Arial Unicode MS" pitchFamily="34" charset="-128"/>
              </a:rPr>
              <a:t>Parallel Performance</a:t>
            </a:r>
          </a:p>
        </p:txBody>
      </p:sp>
      <p:sp>
        <p:nvSpPr>
          <p:cNvPr id="18" name="AutoShape 33"/>
          <p:cNvSpPr>
            <a:spLocks noChangeArrowheads="1"/>
          </p:cNvSpPr>
          <p:nvPr/>
        </p:nvSpPr>
        <p:spPr bwMode="auto">
          <a:xfrm>
            <a:off x="3615762" y="2598927"/>
            <a:ext cx="1524000" cy="488950"/>
          </a:xfrm>
          <a:prstGeom prst="flowChartAlternateProcess">
            <a:avLst/>
          </a:prstGeom>
          <a:solidFill>
            <a:schemeClr val="accent1"/>
          </a:solidFill>
          <a:ln w="9398">
            <a:noFill/>
            <a:miter lim="800000"/>
            <a:headEnd/>
            <a:tailEnd/>
          </a:ln>
          <a:effectLst>
            <a:outerShdw blurRad="50800" dist="38100" dir="2700000" algn="tl" rotWithShape="0">
              <a:prstClr val="black">
                <a:alpha val="40000"/>
              </a:prstClr>
            </a:outerShdw>
          </a:effectLst>
        </p:spPr>
        <p:txBody>
          <a:bodyPr wrap="none" lIns="90000" tIns="137160" rIns="90000" bIns="46800" anchor="ctr" anchorCtr="1"/>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dirty="0">
                <a:ln>
                  <a:noFill/>
                </a:ln>
                <a:solidFill>
                  <a:srgbClr val="000000"/>
                </a:solidFill>
                <a:effectLst/>
                <a:uLnTx/>
                <a:uFillTx/>
                <a:latin typeface="Lucida Sans Unicode" pitchFamily="34" charset="0"/>
                <a:ea typeface="Arial Unicode MS" pitchFamily="34" charset="-128"/>
                <a:cs typeface="Arial Unicode MS" pitchFamily="34" charset="-128"/>
              </a:rPr>
              <a:t>Linker</a:t>
            </a:r>
          </a:p>
        </p:txBody>
      </p:sp>
      <p:cxnSp>
        <p:nvCxnSpPr>
          <p:cNvPr id="20" name="AutoShape 37"/>
          <p:cNvCxnSpPr>
            <a:cxnSpLocks noChangeShapeType="1"/>
            <a:stCxn id="18" idx="2"/>
            <a:endCxn id="38" idx="0"/>
          </p:cNvCxnSpPr>
          <p:nvPr/>
        </p:nvCxnSpPr>
        <p:spPr bwMode="auto">
          <a:xfrm>
            <a:off x="4377762" y="3087877"/>
            <a:ext cx="0" cy="476715"/>
          </a:xfrm>
          <a:prstGeom prst="straightConnector1">
            <a:avLst/>
          </a:prstGeom>
          <a:noFill/>
          <a:ln w="63360">
            <a:solidFill>
              <a:srgbClr val="000000"/>
            </a:solidFill>
            <a:miter lim="800000"/>
            <a:headEnd/>
            <a:tailEnd type="triangle" w="med" len="med"/>
          </a:ln>
        </p:spPr>
      </p:cxnSp>
      <p:cxnSp>
        <p:nvCxnSpPr>
          <p:cNvPr id="21" name="AutoShape 38"/>
          <p:cNvCxnSpPr>
            <a:cxnSpLocks noChangeShapeType="1"/>
            <a:stCxn id="38" idx="2"/>
          </p:cNvCxnSpPr>
          <p:nvPr/>
        </p:nvCxnSpPr>
        <p:spPr bwMode="auto">
          <a:xfrm>
            <a:off x="4377762" y="4113867"/>
            <a:ext cx="0" cy="502520"/>
          </a:xfrm>
          <a:prstGeom prst="straightConnector1">
            <a:avLst/>
          </a:prstGeom>
          <a:noFill/>
          <a:ln w="63360">
            <a:solidFill>
              <a:srgbClr val="000000"/>
            </a:solidFill>
            <a:miter lim="800000"/>
            <a:headEnd/>
            <a:tailEnd type="triangle" w="med" len="med"/>
          </a:ln>
        </p:spPr>
      </p:cxnSp>
      <p:sp>
        <p:nvSpPr>
          <p:cNvPr id="28" name="AutoShape 21"/>
          <p:cNvSpPr>
            <a:spLocks noChangeArrowheads="1"/>
          </p:cNvSpPr>
          <p:nvPr/>
        </p:nvSpPr>
        <p:spPr bwMode="auto">
          <a:xfrm>
            <a:off x="5882712" y="2495740"/>
            <a:ext cx="1752600" cy="695324"/>
          </a:xfrm>
          <a:prstGeom prst="flowChartAlternateProcess">
            <a:avLst/>
          </a:prstGeom>
          <a:solidFill>
            <a:schemeClr val="accent3"/>
          </a:solidFill>
          <a:ln w="9398">
            <a:no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a:ln>
                  <a:noFill/>
                </a:ln>
                <a:solidFill>
                  <a:prstClr val="white"/>
                </a:solidFill>
                <a:effectLst/>
                <a:uLnTx/>
                <a:uFillTx/>
                <a:latin typeface="Lucida Sans Unicode" pitchFamily="34" charset="0"/>
                <a:ea typeface="Arial Unicode MS" pitchFamily="34" charset="-128"/>
                <a:cs typeface="Arial Unicode MS" pitchFamily="34" charset="-128"/>
              </a:rPr>
              <a:t>Runtime </a:t>
            </a:r>
          </a:p>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a:ln>
                  <a:noFill/>
                </a:ln>
                <a:solidFill>
                  <a:prstClr val="white"/>
                </a:solidFill>
                <a:effectLst/>
                <a:uLnTx/>
                <a:uFillTx/>
                <a:latin typeface="Lucida Sans Unicode" pitchFamily="34" charset="0"/>
                <a:ea typeface="Arial Unicode MS" pitchFamily="34" charset="-128"/>
                <a:cs typeface="Arial Unicode MS" pitchFamily="34" charset="-128"/>
              </a:rPr>
              <a:t>System</a:t>
            </a:r>
          </a:p>
        </p:txBody>
      </p:sp>
      <p:cxnSp>
        <p:nvCxnSpPr>
          <p:cNvPr id="33" name="AutoShape 16"/>
          <p:cNvCxnSpPr>
            <a:cxnSpLocks noChangeShapeType="1"/>
            <a:stCxn id="28" idx="1"/>
            <a:endCxn id="18" idx="3"/>
          </p:cNvCxnSpPr>
          <p:nvPr/>
        </p:nvCxnSpPr>
        <p:spPr bwMode="auto">
          <a:xfrm flipH="1">
            <a:off x="5139762" y="2843402"/>
            <a:ext cx="742950" cy="0"/>
          </a:xfrm>
          <a:prstGeom prst="straightConnector1">
            <a:avLst/>
          </a:prstGeom>
          <a:noFill/>
          <a:ln w="63360">
            <a:solidFill>
              <a:srgbClr val="000000"/>
            </a:solidFill>
            <a:round/>
            <a:headEnd/>
            <a:tailEnd type="triangle" w="med" len="med"/>
          </a:ln>
        </p:spPr>
      </p:cxnSp>
      <p:sp>
        <p:nvSpPr>
          <p:cNvPr id="34" name="AutoShape 5"/>
          <p:cNvSpPr>
            <a:spLocks noChangeArrowheads="1"/>
          </p:cNvSpPr>
          <p:nvPr/>
        </p:nvSpPr>
        <p:spPr bwMode="auto">
          <a:xfrm>
            <a:off x="375020" y="1220766"/>
            <a:ext cx="2478741" cy="1965646"/>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wrap="none" lIns="91440" tIns="46800" rIns="90000" bIns="46800" anchor="t" anchorCtr="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100" b="0"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1100" b="0" i="0" u="none" strike="noStrike" kern="1200" cap="none" spc="0" normalizeH="0" baseline="0" noProof="0" dirty="0">
                <a:ln>
                  <a:noFill/>
                </a:ln>
                <a:solidFill>
                  <a:srgbClr val="990099"/>
                </a:solidFill>
                <a:effectLst/>
                <a:uLnTx/>
                <a:uFillTx/>
                <a:latin typeface="Consolas"/>
                <a:ea typeface="+mn-ea"/>
                <a:cs typeface="Consolas"/>
              </a:rPr>
              <a:t> </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fib</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r>
              <a:rPr kumimoji="0" lang="en-US" sz="1100" b="0"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n</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008000"/>
                </a:solidFill>
                <a:effectLst/>
                <a:uLnTx/>
                <a:uFillTx/>
                <a:latin typeface="Consolas"/>
                <a:ea typeface="+mn-ea"/>
                <a:cs typeface="Consolas"/>
              </a:rPr>
              <a:t>if</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(n </a:t>
            </a:r>
            <a:r>
              <a:rPr kumimoji="0" lang="en-US" sz="1100" b="0"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0" i="0" u="none" strike="noStrike" kern="1200" cap="none" spc="0" normalizeH="0" baseline="0" noProof="0" dirty="0">
                <a:ln>
                  <a:noFill/>
                </a:ln>
                <a:solidFill>
                  <a:prstClr val="black"/>
                </a:solidFill>
                <a:effectLst/>
                <a:uLnTx/>
                <a:uFillTx/>
                <a:latin typeface="Consolas"/>
                <a:ea typeface="+mn-ea"/>
                <a:cs typeface="Consolas"/>
              </a:rPr>
              <a:t>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 </a:t>
            </a:r>
            <a:r>
              <a:rPr kumimoji="0" lang="en-US" sz="1100" b="0" i="0" u="none" strike="noStrike" kern="1200" cap="none" spc="0" normalizeH="0" baseline="0" noProof="0" dirty="0">
                <a:ln>
                  <a:noFill/>
                </a:ln>
                <a:solidFill>
                  <a:srgbClr val="008000"/>
                </a:solidFill>
                <a:effectLst/>
                <a:uLnTx/>
                <a:uFillTx/>
                <a:latin typeface="Consolas"/>
                <a:ea typeface="+mn-ea"/>
                <a:cs typeface="Consolas"/>
              </a:rPr>
              <a:t>else</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x, 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0" i="0" u="none" strike="noStrike" kern="1200" cap="none" spc="0" normalizeH="0" baseline="0" noProof="0" dirty="0">
                <a:ln>
                  <a:noFill/>
                </a:ln>
                <a:solidFill>
                  <a:srgbClr val="000000"/>
                </a:solidFill>
                <a:effectLst/>
                <a:uLnTx/>
                <a:uFillTx/>
                <a:latin typeface="Consolas"/>
                <a:ea typeface="+mn-ea"/>
                <a:cs typeface="Consolas"/>
              </a:rPr>
              <a:t>x </a:t>
            </a:r>
            <a:r>
              <a:rPr kumimoji="0" lang="en-US" sz="1100" b="0" i="0" u="none" strike="noStrike" kern="1200" cap="none" spc="0" normalizeH="0" baseline="0" noProof="0" dirty="0">
                <a:ln>
                  <a:noFill/>
                </a:ln>
                <a:solidFill>
                  <a:srgbClr val="595959"/>
                </a:solidFill>
                <a:effectLst/>
                <a:uLnTx/>
                <a:uFillTx/>
                <a:latin typeface="Consolas"/>
                <a:ea typeface="+mn-ea"/>
                <a:cs typeface="Consolas"/>
              </a:rPr>
              <a:t>=</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cilk_spawn</a:t>
            </a:r>
            <a:r>
              <a:rPr kumimoji="0" lang="en-US" sz="1100" b="1" i="0" u="none" strike="noStrike" kern="1200" cap="none" spc="0" normalizeH="0" baseline="0" noProof="0" dirty="0">
                <a:ln>
                  <a:noFill/>
                </a:ln>
                <a:solidFill>
                  <a:srgbClr val="FF0000"/>
                </a:solidFill>
                <a:effectLst/>
                <a:uLnTx/>
                <a:uFillTx/>
                <a:latin typeface="Consolas"/>
                <a:ea typeface="+mn-ea"/>
                <a:cs typeface="Consolas"/>
              </a:rPr>
              <a:t> </a:t>
            </a:r>
            <a:r>
              <a:rPr kumimoji="0" lang="en-US" sz="1100" b="0"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0"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1</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0" i="0" u="none" strike="noStrike" kern="1200" cap="none" spc="0" normalizeH="0" baseline="0" noProof="0" dirty="0">
                <a:ln>
                  <a:noFill/>
                </a:ln>
                <a:solidFill>
                  <a:srgbClr val="000000"/>
                </a:solidFill>
                <a:effectLst/>
                <a:uLnTx/>
                <a:uFillTx/>
                <a:latin typeface="Consolas"/>
                <a:ea typeface="+mn-ea"/>
                <a:cs typeface="Consolas"/>
              </a:rPr>
              <a:t>y</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0"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0" i="0" u="none" strike="noStrike" kern="1200" cap="none" spc="0" normalizeH="0" baseline="0" noProof="0" dirty="0">
                <a:ln>
                  <a:noFill/>
                </a:ln>
                <a:solidFill>
                  <a:srgbClr val="595959"/>
                </a:solidFill>
                <a:effectLst/>
                <a:uLnTx/>
                <a:uFillTx/>
                <a:latin typeface="Consolas"/>
                <a:ea typeface="+mn-ea"/>
                <a:cs typeface="Consolas"/>
              </a:rPr>
              <a:t>-</a:t>
            </a:r>
            <a:r>
              <a:rPr kumimoji="0" lang="en-US" sz="1100" b="0"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br>
              <a:rPr kumimoji="0" lang="en-US" sz="1100" b="0" i="0" u="none" strike="noStrike" kern="1200" cap="none" spc="0" normalizeH="0" baseline="0" noProof="0" dirty="0">
                <a:ln>
                  <a:noFill/>
                </a:ln>
                <a:solidFill>
                  <a:prstClr val="black"/>
                </a:solidFill>
                <a:effectLst/>
                <a:uLnTx/>
                <a:uFillTx/>
                <a:latin typeface="Consolas"/>
                <a:ea typeface="+mn-ea"/>
                <a:cs typeface="Consolas"/>
              </a:rPr>
            </a:b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cilk_sync</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r>
              <a:rPr kumimoji="0" lang="en-US" sz="1100" b="0" i="0" u="none" strike="noStrike" kern="1200" cap="none" spc="0" normalizeH="0" baseline="0" noProof="0" dirty="0">
                <a:ln>
                  <a:noFill/>
                </a:ln>
                <a:solidFill>
                  <a:srgbClr val="000000"/>
                </a:solidFill>
                <a:effectLst/>
                <a:uLnTx/>
                <a:uFillTx/>
                <a:latin typeface="Consolas"/>
                <a:ea typeface="+mn-ea"/>
                <a:cs typeface="Consolas"/>
              </a:rPr>
              <a:t>x</a:t>
            </a: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r>
              <a:rPr kumimoji="0" lang="en-US" sz="1100" b="0"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0" i="0" u="none" strike="noStrike" kern="1200" cap="none" spc="0" normalizeH="0" baseline="0" noProof="0" dirty="0">
                <a:ln>
                  <a:noFill/>
                </a:ln>
                <a:solidFill>
                  <a:srgbClr val="000000"/>
                </a:solidFill>
                <a:effectLst/>
                <a:uLnTx/>
                <a:uFillTx/>
                <a:latin typeface="Consolas"/>
                <a:ea typeface="+mn-ea"/>
                <a:cs typeface="Consolas"/>
              </a:rPr>
              <a:t>y</a:t>
            </a: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onsolas"/>
                <a:ea typeface="+mn-ea"/>
                <a:cs typeface="Consolas"/>
              </a:rPr>
              <a:t>}</a:t>
            </a:r>
            <a:endParaRPr kumimoji="0" lang="en-US" sz="1100" b="0"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p:txBody>
      </p:sp>
      <p:sp>
        <p:nvSpPr>
          <p:cNvPr id="38" name="AutoShape 26"/>
          <p:cNvSpPr>
            <a:spLocks noChangeArrowheads="1"/>
          </p:cNvSpPr>
          <p:nvPr/>
        </p:nvSpPr>
        <p:spPr bwMode="auto">
          <a:xfrm>
            <a:off x="3634812" y="3564592"/>
            <a:ext cx="1485900" cy="549275"/>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lIns="90000" tIns="137160" rIns="90000" bIns="46800" anchor="ctr" anchorCtr="1"/>
          <a:lstStyle/>
          <a:p>
            <a:pPr marL="0" marR="0" lvl="0" indent="0" algn="ctr" defTabSz="457200" rtl="0" eaLnBrk="0" fontAlgn="auto" latinLnBrk="0" hangingPunct="0">
              <a:lnSpc>
                <a:spcPct val="80000"/>
              </a:lnSpc>
              <a:spcBef>
                <a:spcPts val="0"/>
              </a:spcBef>
              <a:spcAft>
                <a:spcPts val="0"/>
              </a:spcAft>
              <a:buClr>
                <a:srgbClr val="000000"/>
              </a:buClr>
              <a:buSzPct val="100000"/>
              <a:buFont typeface="Lucida Sans Typewriter"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a:ln>
                  <a:noFill/>
                </a:ln>
                <a:solidFill>
                  <a:srgbClr val="000000"/>
                </a:solidFill>
                <a:effectLst/>
                <a:uLnTx/>
                <a:uFillTx/>
                <a:latin typeface="Lucida Sans Unicode" pitchFamily="34" charset="0"/>
                <a:ea typeface="Arial Unicode MS" pitchFamily="34" charset="-128"/>
                <a:cs typeface="+mn-cs"/>
              </a:rPr>
              <a:t>Binary</a:t>
            </a:r>
          </a:p>
        </p:txBody>
      </p:sp>
      <p:cxnSp>
        <p:nvCxnSpPr>
          <p:cNvPr id="49" name="AutoShape 38"/>
          <p:cNvCxnSpPr>
            <a:cxnSpLocks noChangeShapeType="1"/>
            <a:endCxn id="51" idx="2"/>
          </p:cNvCxnSpPr>
          <p:nvPr/>
        </p:nvCxnSpPr>
        <p:spPr bwMode="auto">
          <a:xfrm flipV="1">
            <a:off x="2152353" y="5128313"/>
            <a:ext cx="736860" cy="4652"/>
          </a:xfrm>
          <a:prstGeom prst="straightConnector1">
            <a:avLst/>
          </a:prstGeom>
          <a:noFill/>
          <a:ln w="63360">
            <a:solidFill>
              <a:srgbClr val="000000"/>
            </a:solidFill>
            <a:miter lim="800000"/>
            <a:headEnd/>
            <a:tailEnd type="triangle" w="med" len="med"/>
          </a:ln>
        </p:spPr>
      </p:cxnSp>
      <p:grpSp>
        <p:nvGrpSpPr>
          <p:cNvPr id="50" name="Group 49"/>
          <p:cNvGrpSpPr/>
          <p:nvPr/>
        </p:nvGrpSpPr>
        <p:grpSpPr>
          <a:xfrm>
            <a:off x="2889213" y="4616387"/>
            <a:ext cx="2793480" cy="819082"/>
            <a:chOff x="3175260" y="4802936"/>
            <a:chExt cx="2793480" cy="819082"/>
          </a:xfrm>
        </p:grpSpPr>
        <p:sp>
          <p:nvSpPr>
            <p:cNvPr id="51" name="Cube 50"/>
            <p:cNvSpPr/>
            <p:nvPr/>
          </p:nvSpPr>
          <p:spPr>
            <a:xfrm>
              <a:off x="3175260" y="4802936"/>
              <a:ext cx="2793480" cy="819082"/>
            </a:xfrm>
            <a:prstGeom prst="cube">
              <a:avLst/>
            </a:prstGeom>
            <a:solidFill>
              <a:schemeClr val="accent5">
                <a:lumMod val="40000"/>
                <a:lumOff val="6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2" name="AutoShape 2"/>
            <p:cNvSpPr>
              <a:spLocks noChangeArrowheads="1"/>
            </p:cNvSpPr>
            <p:nvPr/>
          </p:nvSpPr>
          <p:spPr bwMode="auto">
            <a:xfrm>
              <a:off x="5059191" y="5024878"/>
              <a:ext cx="577206" cy="551756"/>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ctr" anchorCtr="1"/>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t>
              </a:r>
            </a:p>
          </p:txBody>
        </p:sp>
        <p:sp>
          <p:nvSpPr>
            <p:cNvPr id="53" name="AutoShape 2"/>
            <p:cNvSpPr>
              <a:spLocks noChangeArrowheads="1"/>
            </p:cNvSpPr>
            <p:nvPr/>
          </p:nvSpPr>
          <p:spPr bwMode="auto">
            <a:xfrm>
              <a:off x="4471206" y="4924296"/>
              <a:ext cx="707272" cy="676088"/>
            </a:xfrm>
            <a:prstGeom prst="ellipse">
              <a:avLst/>
            </a:prstGeom>
            <a:noFill/>
            <a:ln w="6350">
              <a:noFill/>
              <a:miter lim="800000"/>
              <a:headEnd/>
              <a:tailEnd/>
            </a:ln>
            <a:effectLst/>
            <a:scene3d>
              <a:camera prst="orthographicFront"/>
              <a:lightRig rig="threePt" dir="t"/>
            </a:scene3d>
            <a:sp3d>
              <a:bevelT/>
            </a:sp3d>
          </p:spPr>
          <p:txBody>
            <a:bodyPr wrap="none" bIns="0" anchor="ctr" anchorCtr="1"/>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n-ea"/>
                  <a:cs typeface="+mn-cs"/>
                </a:rPr>
                <a:t>⋯</a:t>
              </a:r>
            </a:p>
          </p:txBody>
        </p:sp>
        <p:sp>
          <p:nvSpPr>
            <p:cNvPr id="54" name="AutoShape 2"/>
            <p:cNvSpPr>
              <a:spLocks noChangeArrowheads="1"/>
            </p:cNvSpPr>
            <p:nvPr/>
          </p:nvSpPr>
          <p:spPr bwMode="auto">
            <a:xfrm>
              <a:off x="3992391" y="5024878"/>
              <a:ext cx="577206" cy="551756"/>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ctr" anchorCtr="1"/>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t>
              </a:r>
            </a:p>
          </p:txBody>
        </p:sp>
        <p:sp>
          <p:nvSpPr>
            <p:cNvPr id="55" name="AutoShape 2"/>
            <p:cNvSpPr>
              <a:spLocks noChangeArrowheads="1"/>
            </p:cNvSpPr>
            <p:nvPr/>
          </p:nvSpPr>
          <p:spPr bwMode="auto">
            <a:xfrm>
              <a:off x="3265370" y="5024878"/>
              <a:ext cx="577206" cy="551756"/>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ctr" anchorCtr="1"/>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t>
              </a:r>
            </a:p>
          </p:txBody>
        </p:sp>
      </p:grpSp>
      <p:sp>
        <p:nvSpPr>
          <p:cNvPr id="56" name="AutoShape 7"/>
          <p:cNvSpPr>
            <a:spLocks noChangeArrowheads="1"/>
          </p:cNvSpPr>
          <p:nvPr/>
        </p:nvSpPr>
        <p:spPr bwMode="auto">
          <a:xfrm>
            <a:off x="703958" y="4706033"/>
            <a:ext cx="1360912" cy="990704"/>
          </a:xfrm>
          <a:prstGeom prst="flowChartManualInput">
            <a:avLst/>
          </a:prstGeom>
          <a:solidFill>
            <a:srgbClr val="FFFED6"/>
          </a:solidFill>
          <a:ln w="9398">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10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dirty="0">
                <a:ln>
                  <a:noFill/>
                </a:ln>
                <a:solidFill>
                  <a:srgbClr val="000000"/>
                </a:solidFill>
                <a:effectLst/>
                <a:uLnTx/>
                <a:uFillTx/>
                <a:latin typeface="Lucida Sans Unicode" pitchFamily="34" charset="0"/>
                <a:ea typeface="Arial Unicode MS" pitchFamily="34" charset="-128"/>
                <a:cs typeface="Arial Unicode MS" pitchFamily="34" charset="-128"/>
              </a:rPr>
              <a:t>Program</a:t>
            </a:r>
            <a:br>
              <a:rPr kumimoji="0" lang="en-GB" sz="1600" b="0" i="0" u="none" strike="noStrike" kern="1200" cap="none" spc="0" normalizeH="0" baseline="0" noProof="0" dirty="0">
                <a:ln>
                  <a:noFill/>
                </a:ln>
                <a:solidFill>
                  <a:srgbClr val="000000"/>
                </a:solidFill>
                <a:effectLst/>
                <a:uLnTx/>
                <a:uFillTx/>
                <a:latin typeface="Lucida Sans Unicode" pitchFamily="34" charset="0"/>
                <a:ea typeface="Arial Unicode MS" pitchFamily="34" charset="-128"/>
                <a:cs typeface="Arial Unicode MS" pitchFamily="34" charset="-128"/>
              </a:rPr>
            </a:br>
            <a:r>
              <a:rPr kumimoji="0" lang="en-GB" sz="1600" b="0" i="0" u="none" strike="noStrike" kern="1200" cap="none" spc="0" normalizeH="0" baseline="0" noProof="0" dirty="0">
                <a:ln>
                  <a:noFill/>
                </a:ln>
                <a:solidFill>
                  <a:srgbClr val="000000"/>
                </a:solidFill>
                <a:effectLst/>
                <a:uLnTx/>
                <a:uFillTx/>
                <a:latin typeface="Lucida Sans Unicode" pitchFamily="34" charset="0"/>
                <a:ea typeface="Arial Unicode MS" pitchFamily="34" charset="-128"/>
                <a:cs typeface="Arial Unicode MS" pitchFamily="34" charset="-128"/>
              </a:rPr>
              <a:t>input</a:t>
            </a:r>
          </a:p>
        </p:txBody>
      </p:sp>
      <p:cxnSp>
        <p:nvCxnSpPr>
          <p:cNvPr id="61" name="AutoShape 13"/>
          <p:cNvCxnSpPr>
            <a:cxnSpLocks noChangeShapeType="1"/>
          </p:cNvCxnSpPr>
          <p:nvPr/>
        </p:nvCxnSpPr>
        <p:spPr bwMode="auto">
          <a:xfrm>
            <a:off x="4392664" y="5435469"/>
            <a:ext cx="0" cy="419857"/>
          </a:xfrm>
          <a:prstGeom prst="straightConnector1">
            <a:avLst/>
          </a:prstGeom>
          <a:noFill/>
          <a:ln w="63360">
            <a:solidFill>
              <a:srgbClr val="000000"/>
            </a:solidFill>
            <a:miter lim="800000"/>
            <a:headEnd/>
            <a:tailEnd type="triangle" w="med" len="med"/>
          </a:ln>
        </p:spPr>
      </p:cxnSp>
      <p:sp>
        <p:nvSpPr>
          <p:cNvPr id="25" name="Rounded Rectangle 24">
            <a:extLst>
              <a:ext uri="{FF2B5EF4-FFF2-40B4-BE49-F238E27FC236}">
                <a16:creationId xmlns:a16="http://schemas.microsoft.com/office/drawing/2014/main" id="{4367AF96-FB73-4240-9694-E6B0A4014438}"/>
              </a:ext>
            </a:extLst>
          </p:cNvPr>
          <p:cNvSpPr/>
          <p:nvPr/>
        </p:nvSpPr>
        <p:spPr>
          <a:xfrm>
            <a:off x="5847780" y="4616387"/>
            <a:ext cx="3035646" cy="1883868"/>
          </a:xfrm>
          <a:prstGeom prst="roundRect">
            <a:avLst/>
          </a:prstGeom>
          <a:solidFill>
            <a:schemeClr val="accent3"/>
          </a:solidFill>
          <a:ln w="38100" cmpd="sng">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Helvetica"/>
                <a:ea typeface="+mn-ea"/>
                <a:cs typeface="Helvetica"/>
              </a:rPr>
              <a:t>The compiler and runtime library </a:t>
            </a:r>
            <a:br>
              <a:rPr kumimoji="0" lang="en-US" sz="2400" b="0" i="0" u="none" strike="noStrike" kern="1200" cap="none" spc="0" normalizeH="0" baseline="0" noProof="0" dirty="0">
                <a:ln>
                  <a:noFill/>
                </a:ln>
                <a:solidFill>
                  <a:prstClr val="black"/>
                </a:solidFill>
                <a:effectLst/>
                <a:uLnTx/>
                <a:uFillTx/>
                <a:latin typeface="Helvetica"/>
                <a:ea typeface="+mn-ea"/>
                <a:cs typeface="Helvetica"/>
              </a:rPr>
            </a:br>
            <a:r>
              <a:rPr kumimoji="0" lang="en-US" sz="2400" b="0" i="0" u="none" strike="noStrike" kern="1200" cap="none" spc="0" normalizeH="0" baseline="0" noProof="0" dirty="0">
                <a:ln>
                  <a:noFill/>
                </a:ln>
                <a:solidFill>
                  <a:prstClr val="black"/>
                </a:solidFill>
                <a:effectLst/>
                <a:uLnTx/>
                <a:uFillTx/>
                <a:latin typeface="Helvetica"/>
                <a:ea typeface="+mn-ea"/>
                <a:cs typeface="Helvetica"/>
              </a:rPr>
              <a:t>together implement </a:t>
            </a:r>
            <a:br>
              <a:rPr kumimoji="0" lang="en-US" sz="2400" b="0" i="0" u="none" strike="noStrike" kern="1200" cap="none" spc="0" normalizeH="0" baseline="0" noProof="0" dirty="0">
                <a:ln>
                  <a:noFill/>
                </a:ln>
                <a:solidFill>
                  <a:prstClr val="black"/>
                </a:solidFill>
                <a:effectLst/>
                <a:uLnTx/>
                <a:uFillTx/>
                <a:latin typeface="Helvetica"/>
                <a:ea typeface="+mn-ea"/>
                <a:cs typeface="Helvetica"/>
              </a:rPr>
            </a:br>
            <a:r>
              <a:rPr kumimoji="0" lang="en-US" sz="2400" b="0" i="0" u="none" strike="noStrike" kern="1200" cap="none" spc="0" normalizeH="0" baseline="0" noProof="0" dirty="0">
                <a:ln>
                  <a:noFill/>
                </a:ln>
                <a:solidFill>
                  <a:prstClr val="black"/>
                </a:solidFill>
                <a:effectLst/>
                <a:uLnTx/>
                <a:uFillTx/>
                <a:latin typeface="Helvetica"/>
                <a:ea typeface="+mn-ea"/>
                <a:cs typeface="Helvetica"/>
              </a:rPr>
              <a:t>the scheduler.</a:t>
            </a:r>
          </a:p>
        </p:txBody>
      </p:sp>
    </p:spTree>
    <p:extLst>
      <p:ext uri="{BB962C8B-B14F-4D97-AF65-F5344CB8AC3E}">
        <p14:creationId xmlns:p14="http://schemas.microsoft.com/office/powerpoint/2010/main" val="377187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60338"/>
            <a:ext cx="8877300" cy="1143000"/>
          </a:xfrm>
        </p:spPr>
        <p:txBody>
          <a:bodyPr>
            <a:noAutofit/>
          </a:bodyPr>
          <a:lstStyle/>
          <a:p>
            <a:r>
              <a:rPr lang="en-US" dirty="0" err="1"/>
              <a:t>Dev</a:t>
            </a:r>
            <a:r>
              <a:rPr lang="en-US" dirty="0"/>
              <a:t> Flow: Serial Testing First</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AutoShape 10"/>
          <p:cNvSpPr>
            <a:spLocks noChangeArrowheads="1"/>
          </p:cNvSpPr>
          <p:nvPr/>
        </p:nvSpPr>
        <p:spPr bwMode="auto">
          <a:xfrm>
            <a:off x="3728987" y="3120377"/>
            <a:ext cx="1663542" cy="454641"/>
          </a:xfrm>
          <a:prstGeom prst="flowChartAlternateProcess">
            <a:avLst/>
          </a:prstGeom>
          <a:solidFill>
            <a:schemeClr val="accent3"/>
          </a:solidFill>
          <a:ln w="9398">
            <a:no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C/C++ Compiler</a:t>
            </a:r>
          </a:p>
        </p:txBody>
      </p:sp>
      <p:cxnSp>
        <p:nvCxnSpPr>
          <p:cNvPr id="6" name="AutoShape 15"/>
          <p:cNvCxnSpPr>
            <a:cxnSpLocks noChangeShapeType="1"/>
            <a:stCxn id="33" idx="2"/>
            <a:endCxn id="5" idx="0"/>
          </p:cNvCxnSpPr>
          <p:nvPr/>
        </p:nvCxnSpPr>
        <p:spPr bwMode="auto">
          <a:xfrm>
            <a:off x="4554970" y="2755522"/>
            <a:ext cx="5788" cy="364855"/>
          </a:xfrm>
          <a:prstGeom prst="straightConnector1">
            <a:avLst/>
          </a:prstGeom>
          <a:noFill/>
          <a:ln w="63360">
            <a:solidFill>
              <a:srgbClr val="000000"/>
            </a:solidFill>
            <a:miter lim="800000"/>
            <a:headEnd/>
            <a:tailEnd type="triangle" w="med" len="med"/>
          </a:ln>
        </p:spPr>
      </p:cxnSp>
      <p:sp>
        <p:nvSpPr>
          <p:cNvPr id="8" name="AutoShape 24"/>
          <p:cNvSpPr>
            <a:spLocks noChangeArrowheads="1"/>
          </p:cNvSpPr>
          <p:nvPr/>
        </p:nvSpPr>
        <p:spPr bwMode="auto">
          <a:xfrm>
            <a:off x="3509495" y="5966991"/>
            <a:ext cx="2098697" cy="628650"/>
          </a:xfrm>
          <a:prstGeom prst="octagon">
            <a:avLst>
              <a:gd name="adj" fmla="val 23148"/>
            </a:avLst>
          </a:prstGeom>
          <a:solidFill>
            <a:schemeClr val="tx2">
              <a:lumMod val="60000"/>
              <a:lumOff val="40000"/>
            </a:schemeClr>
          </a:solidFill>
          <a:ln w="9398">
            <a:noFill/>
            <a:miter lim="800000"/>
            <a:headEnd/>
            <a:tailEnd/>
          </a:ln>
          <a:effectLst>
            <a:outerShdw blurRad="50800" dist="38100" dir="2700000" algn="tl" rotWithShape="0">
              <a:prstClr val="black">
                <a:alpha val="40000"/>
              </a:prstClr>
            </a:outerShdw>
          </a:effectLst>
        </p:spPr>
        <p:txBody>
          <a:bodyPr lIns="90000" tIns="46800" rIns="90000" bIns="46800"/>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a:ln>
                  <a:noFill/>
                </a:ln>
                <a:solidFill>
                  <a:prstClr val="white"/>
                </a:solidFill>
                <a:effectLst/>
                <a:uLnTx/>
                <a:uFillTx/>
                <a:latin typeface="Helvetica"/>
                <a:ea typeface="Arial Unicode MS" pitchFamily="34" charset="-128"/>
                <a:cs typeface="Helvetica"/>
              </a:rPr>
              <a:t>Reliable single-threaded code </a:t>
            </a:r>
          </a:p>
        </p:txBody>
      </p:sp>
      <p:cxnSp>
        <p:nvCxnSpPr>
          <p:cNvPr id="10" name="AutoShape 37"/>
          <p:cNvCxnSpPr>
            <a:cxnSpLocks noChangeShapeType="1"/>
            <a:stCxn id="5" idx="2"/>
            <a:endCxn id="15" idx="0"/>
          </p:cNvCxnSpPr>
          <p:nvPr/>
        </p:nvCxnSpPr>
        <p:spPr bwMode="auto">
          <a:xfrm>
            <a:off x="4560758" y="3575018"/>
            <a:ext cx="5140" cy="381574"/>
          </a:xfrm>
          <a:prstGeom prst="straightConnector1">
            <a:avLst/>
          </a:prstGeom>
          <a:noFill/>
          <a:ln w="63360">
            <a:solidFill>
              <a:srgbClr val="000000"/>
            </a:solidFill>
            <a:miter lim="800000"/>
            <a:headEnd/>
            <a:tailEnd type="triangle" w="med" len="med"/>
          </a:ln>
        </p:spPr>
      </p:cxnSp>
      <p:cxnSp>
        <p:nvCxnSpPr>
          <p:cNvPr id="11" name="AutoShape 38"/>
          <p:cNvCxnSpPr>
            <a:cxnSpLocks noChangeShapeType="1"/>
            <a:stCxn id="15" idx="2"/>
          </p:cNvCxnSpPr>
          <p:nvPr/>
        </p:nvCxnSpPr>
        <p:spPr bwMode="auto">
          <a:xfrm flipH="1">
            <a:off x="4560758" y="4505867"/>
            <a:ext cx="5140" cy="358308"/>
          </a:xfrm>
          <a:prstGeom prst="straightConnector1">
            <a:avLst/>
          </a:prstGeom>
          <a:noFill/>
          <a:ln w="63360">
            <a:solidFill>
              <a:srgbClr val="000000"/>
            </a:solidFill>
            <a:miter lim="800000"/>
            <a:headEnd/>
            <a:tailEnd type="triangle" w="med" len="med"/>
          </a:ln>
        </p:spPr>
      </p:cxnSp>
      <p:sp>
        <p:nvSpPr>
          <p:cNvPr id="15" name="AutoShape 26"/>
          <p:cNvSpPr>
            <a:spLocks noChangeArrowheads="1"/>
          </p:cNvSpPr>
          <p:nvPr/>
        </p:nvSpPr>
        <p:spPr bwMode="auto">
          <a:xfrm>
            <a:off x="3822948" y="3956592"/>
            <a:ext cx="1485900" cy="549275"/>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lIns="90000" tIns="137160" rIns="90000" bIns="46800" anchor="ctr" anchorCtr="1"/>
          <a:lstStyle/>
          <a:p>
            <a:pPr marL="0" marR="0" lvl="0" indent="0" algn="ctr" defTabSz="457200" rtl="0" eaLnBrk="0" fontAlgn="auto" latinLnBrk="0" hangingPunct="0">
              <a:lnSpc>
                <a:spcPct val="80000"/>
              </a:lnSpc>
              <a:spcBef>
                <a:spcPts val="0"/>
              </a:spcBef>
              <a:spcAft>
                <a:spcPts val="0"/>
              </a:spcAft>
              <a:buClr>
                <a:srgbClr val="000000"/>
              </a:buClr>
              <a:buSzPct val="100000"/>
              <a:buFont typeface="Lucida Sans Typewriter"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a:ln>
                  <a:noFill/>
                </a:ln>
                <a:solidFill>
                  <a:srgbClr val="000000"/>
                </a:solidFill>
                <a:effectLst/>
                <a:uLnTx/>
                <a:uFillTx/>
                <a:latin typeface="Helvetica"/>
                <a:ea typeface="Arial Unicode MS" pitchFamily="34" charset="-128"/>
                <a:cs typeface="Helvetica"/>
              </a:rPr>
              <a:t>Binary</a:t>
            </a:r>
          </a:p>
        </p:txBody>
      </p:sp>
      <p:cxnSp>
        <p:nvCxnSpPr>
          <p:cNvPr id="16" name="AutoShape 38"/>
          <p:cNvCxnSpPr>
            <a:cxnSpLocks noChangeShapeType="1"/>
          </p:cNvCxnSpPr>
          <p:nvPr/>
        </p:nvCxnSpPr>
        <p:spPr bwMode="auto">
          <a:xfrm flipV="1">
            <a:off x="3318288" y="5205728"/>
            <a:ext cx="736860" cy="4652"/>
          </a:xfrm>
          <a:prstGeom prst="straightConnector1">
            <a:avLst/>
          </a:prstGeom>
          <a:noFill/>
          <a:ln w="63360">
            <a:solidFill>
              <a:srgbClr val="000000"/>
            </a:solidFill>
            <a:miter lim="800000"/>
            <a:headEnd/>
            <a:tailEnd type="triangle" w="med" len="med"/>
          </a:ln>
        </p:spPr>
      </p:cxnSp>
      <p:sp>
        <p:nvSpPr>
          <p:cNvPr id="18" name="Cube 17"/>
          <p:cNvSpPr/>
          <p:nvPr/>
        </p:nvSpPr>
        <p:spPr>
          <a:xfrm>
            <a:off x="4055148" y="4864175"/>
            <a:ext cx="1032651" cy="819082"/>
          </a:xfrm>
          <a:prstGeom prst="cube">
            <a:avLst/>
          </a:prstGeom>
          <a:solidFill>
            <a:schemeClr val="accent5">
              <a:lumMod val="40000"/>
              <a:lumOff val="6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AutoShape 2"/>
          <p:cNvSpPr>
            <a:spLocks noChangeArrowheads="1"/>
          </p:cNvSpPr>
          <p:nvPr/>
        </p:nvSpPr>
        <p:spPr bwMode="auto">
          <a:xfrm>
            <a:off x="4174330" y="5109323"/>
            <a:ext cx="577206" cy="551756"/>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ctr" anchorCtr="1"/>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t>
            </a:r>
          </a:p>
        </p:txBody>
      </p:sp>
      <p:sp>
        <p:nvSpPr>
          <p:cNvPr id="23" name="AutoShape 7"/>
          <p:cNvSpPr>
            <a:spLocks noChangeArrowheads="1"/>
          </p:cNvSpPr>
          <p:nvPr/>
        </p:nvSpPr>
        <p:spPr bwMode="auto">
          <a:xfrm>
            <a:off x="1901249" y="4783448"/>
            <a:ext cx="1360912" cy="990704"/>
          </a:xfrm>
          <a:prstGeom prst="flowChartManualInput">
            <a:avLst/>
          </a:prstGeom>
          <a:solidFill>
            <a:srgbClr val="FFFED6"/>
          </a:solidFill>
          <a:ln w="9398">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10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Serial</a:t>
            </a:r>
            <a:b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b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regression</a:t>
            </a:r>
            <a:b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b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tests</a:t>
            </a:r>
          </a:p>
        </p:txBody>
      </p:sp>
      <p:cxnSp>
        <p:nvCxnSpPr>
          <p:cNvPr id="24" name="AutoShape 13"/>
          <p:cNvCxnSpPr>
            <a:cxnSpLocks noChangeShapeType="1"/>
          </p:cNvCxnSpPr>
          <p:nvPr/>
        </p:nvCxnSpPr>
        <p:spPr bwMode="auto">
          <a:xfrm>
            <a:off x="4554970" y="5706458"/>
            <a:ext cx="0" cy="287580"/>
          </a:xfrm>
          <a:prstGeom prst="straightConnector1">
            <a:avLst/>
          </a:prstGeom>
          <a:noFill/>
          <a:ln w="63360">
            <a:solidFill>
              <a:srgbClr val="000000"/>
            </a:solidFill>
            <a:miter lim="800000"/>
            <a:headEnd/>
            <a:tailEnd type="triangle" w="med" len="med"/>
          </a:ln>
        </p:spPr>
      </p:cxnSp>
      <p:sp>
        <p:nvSpPr>
          <p:cNvPr id="31" name="AutoShape 5"/>
          <p:cNvSpPr>
            <a:spLocks noChangeArrowheads="1"/>
          </p:cNvSpPr>
          <p:nvPr/>
        </p:nvSpPr>
        <p:spPr bwMode="auto">
          <a:xfrm>
            <a:off x="375021" y="1173726"/>
            <a:ext cx="2514600" cy="1850271"/>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wrap="none" lIns="91440" tIns="46800" rIns="90000" bIns="46800" anchor="t" anchorCtr="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1100" b="1" i="0" u="none" strike="noStrike" kern="1200" cap="none" spc="0" normalizeH="0" baseline="0" noProof="0" dirty="0">
                <a:ln>
                  <a:noFill/>
                </a:ln>
                <a:solidFill>
                  <a:srgbClr val="990099"/>
                </a:solidFill>
                <a:effectLst/>
                <a:uLnTx/>
                <a:uFillTx/>
                <a:latin typeface="Consolas"/>
                <a:ea typeface="+mn-ea"/>
                <a:cs typeface="Consolas"/>
              </a:rPr>
              <a:t> </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fib</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if</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else</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x</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y</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100" b="1" i="0" u="none" strike="noStrike" kern="1200" cap="none" spc="0" normalizeH="0" baseline="0" noProof="0" dirty="0">
                <a:ln>
                  <a:noFill/>
                </a:ln>
                <a:solidFill>
                  <a:srgbClr val="000000"/>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cilk_spawn</a:t>
            </a:r>
            <a:r>
              <a:rPr kumimoji="0" lang="en-US" sz="1100" b="1" i="0" u="none" strike="noStrike" kern="1200" cap="none" spc="0" normalizeH="0" baseline="0" noProof="0" dirty="0">
                <a:ln>
                  <a:noFill/>
                </a:ln>
                <a:solidFill>
                  <a:srgbClr val="FF0000"/>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1</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br>
              <a:rPr kumimoji="0" lang="en-US" sz="1100" b="1" i="0" u="none" strike="noStrike" kern="1200" cap="none" spc="0" normalizeH="0" baseline="0" noProof="0" dirty="0">
                <a:ln>
                  <a:noFill/>
                </a:ln>
                <a:solidFill>
                  <a:prstClr val="black"/>
                </a:solidFill>
                <a:effectLst/>
                <a:uLnTx/>
                <a:uFillTx/>
                <a:latin typeface="Consolas"/>
                <a:ea typeface="+mn-ea"/>
                <a:cs typeface="Consolas"/>
              </a:rPr>
            </a:b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cilk_sync</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endParaRPr kumimoji="0" lang="en-US" sz="1100" b="1"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p:txBody>
      </p:sp>
      <p:sp>
        <p:nvSpPr>
          <p:cNvPr id="32" name="TextBox 31"/>
          <p:cNvSpPr txBox="1"/>
          <p:nvPr/>
        </p:nvSpPr>
        <p:spPr>
          <a:xfrm>
            <a:off x="1128792" y="2702282"/>
            <a:ext cx="12071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Helvetica"/>
                <a:ea typeface="+mn-ea"/>
                <a:cs typeface="Helvetica"/>
              </a:rPr>
              <a:t>cilk</a:t>
            </a:r>
            <a:r>
              <a:rPr kumimoji="0" lang="en-US" sz="1800" b="0" i="0" u="none" strike="noStrike" kern="1200" cap="none" spc="0" normalizeH="0" baseline="0" noProof="0" dirty="0">
                <a:ln>
                  <a:noFill/>
                </a:ln>
                <a:solidFill>
                  <a:prstClr val="black"/>
                </a:solidFill>
                <a:effectLst/>
                <a:uLnTx/>
                <a:uFillTx/>
                <a:latin typeface="Helvetica"/>
                <a:ea typeface="+mn-ea"/>
                <a:cs typeface="Helvetica"/>
              </a:rPr>
              <a:t> code</a:t>
            </a:r>
          </a:p>
        </p:txBody>
      </p:sp>
      <p:sp>
        <p:nvSpPr>
          <p:cNvPr id="33" name="AutoShape 5"/>
          <p:cNvSpPr>
            <a:spLocks noChangeArrowheads="1"/>
          </p:cNvSpPr>
          <p:nvPr/>
        </p:nvSpPr>
        <p:spPr bwMode="auto">
          <a:xfrm>
            <a:off x="3387585" y="1155554"/>
            <a:ext cx="2334769" cy="1599968"/>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wrap="none" lIns="91440" tIns="46800" rIns="90000" bIns="46800" anchor="t" anchorCtr="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1100" b="1" i="0" u="none" strike="noStrike" kern="1200" cap="none" spc="0" normalizeH="0" baseline="0" noProof="0" dirty="0">
                <a:ln>
                  <a:noFill/>
                </a:ln>
                <a:solidFill>
                  <a:srgbClr val="990099"/>
                </a:solidFill>
                <a:effectLst/>
                <a:uLnTx/>
                <a:uFillTx/>
                <a:latin typeface="Consolas"/>
                <a:ea typeface="+mn-ea"/>
                <a:cs typeface="Consolas"/>
              </a:rPr>
              <a:t> </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fib</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if</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else</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x</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y</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a:ln>
                  <a:noFill/>
                </a:ln>
                <a:solidFill>
                  <a:srgbClr val="000000"/>
                </a:solidFill>
                <a:effectLst/>
                <a:uLnTx/>
                <a:uFillTx/>
                <a:latin typeface="Consolas"/>
                <a:ea typeface="+mn-ea"/>
                <a:cs typeface="Consolas"/>
              </a:rPr>
              <a:t>x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fib(n</a:t>
            </a:r>
            <a:r>
              <a:rPr kumimoji="0" lang="en-US" sz="11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1</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a:ln>
                  <a:noFill/>
                </a:ln>
                <a:solidFill>
                  <a:srgbClr val="000000"/>
                </a:solidFill>
                <a:effectLst/>
                <a:uLnTx/>
                <a:uFillTx/>
                <a:latin typeface="Consolas"/>
                <a:ea typeface="+mn-ea"/>
                <a:cs typeface="Consolas"/>
              </a:rPr>
              <a:t>y</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endParaRPr kumimoji="0" lang="en-US" sz="1100" b="1"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p:txBody>
      </p:sp>
      <p:sp>
        <p:nvSpPr>
          <p:cNvPr id="34" name="TextBox 33"/>
          <p:cNvSpPr txBox="1"/>
          <p:nvPr/>
        </p:nvSpPr>
        <p:spPr>
          <a:xfrm>
            <a:off x="3921864" y="2386189"/>
            <a:ext cx="158099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Helvetica"/>
                <a:ea typeface="+mn-ea"/>
                <a:cs typeface="Helvetica"/>
              </a:rPr>
              <a:t>serial elision</a:t>
            </a:r>
          </a:p>
        </p:txBody>
      </p:sp>
      <p:cxnSp>
        <p:nvCxnSpPr>
          <p:cNvPr id="52" name="AutoShape 38"/>
          <p:cNvCxnSpPr>
            <a:cxnSpLocks noChangeShapeType="1"/>
          </p:cNvCxnSpPr>
          <p:nvPr/>
        </p:nvCxnSpPr>
        <p:spPr bwMode="auto">
          <a:xfrm flipV="1">
            <a:off x="2889621" y="1736069"/>
            <a:ext cx="497964" cy="4652"/>
          </a:xfrm>
          <a:prstGeom prst="straightConnector1">
            <a:avLst/>
          </a:prstGeom>
          <a:noFill/>
          <a:ln w="63360">
            <a:solidFill>
              <a:srgbClr val="000000"/>
            </a:solidFill>
            <a:miter lim="800000"/>
            <a:headEnd/>
            <a:tailEnd type="triangle" w="med" len="med"/>
          </a:ln>
        </p:spPr>
      </p:cxnSp>
      <p:sp>
        <p:nvSpPr>
          <p:cNvPr id="20" name="Rounded Rectangle 19">
            <a:extLst>
              <a:ext uri="{FF2B5EF4-FFF2-40B4-BE49-F238E27FC236}">
                <a16:creationId xmlns:a16="http://schemas.microsoft.com/office/drawing/2014/main" id="{999DA8C7-697C-0545-AE2F-5D6B5B8BBB39}"/>
              </a:ext>
            </a:extLst>
          </p:cNvPr>
          <p:cNvSpPr/>
          <p:nvPr/>
        </p:nvSpPr>
        <p:spPr>
          <a:xfrm>
            <a:off x="5847780" y="4821903"/>
            <a:ext cx="2759270" cy="1678352"/>
          </a:xfrm>
          <a:prstGeom prst="roundRect">
            <a:avLst/>
          </a:prstGeom>
          <a:solidFill>
            <a:schemeClr val="accent3"/>
          </a:solidFill>
          <a:ln w="38100" cmpd="sng">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Helvetica"/>
                <a:ea typeface="+mn-ea"/>
                <a:cs typeface="Helvetica"/>
              </a:rPr>
              <a:t>Cilk's</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 serial projection enables simple serial testing.</a:t>
            </a:r>
          </a:p>
        </p:txBody>
      </p:sp>
    </p:spTree>
    <p:extLst>
      <p:ext uri="{BB962C8B-B14F-4D97-AF65-F5344CB8AC3E}">
        <p14:creationId xmlns:p14="http://schemas.microsoft.com/office/powerpoint/2010/main" val="331559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60338"/>
            <a:ext cx="8877300" cy="1143000"/>
          </a:xfrm>
        </p:spPr>
        <p:txBody>
          <a:bodyPr>
            <a:noAutofit/>
          </a:bodyPr>
          <a:lstStyle/>
          <a:p>
            <a:r>
              <a:rPr lang="en-US" dirty="0"/>
              <a:t>Parallel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AutoShape 10"/>
          <p:cNvSpPr>
            <a:spLocks noChangeArrowheads="1"/>
          </p:cNvSpPr>
          <p:nvPr/>
        </p:nvSpPr>
        <p:spPr bwMode="auto">
          <a:xfrm>
            <a:off x="3733205" y="3121669"/>
            <a:ext cx="1663542" cy="454641"/>
          </a:xfrm>
          <a:prstGeom prst="flowChartAlternateProcess">
            <a:avLst/>
          </a:prstGeom>
          <a:solidFill>
            <a:schemeClr val="accent3"/>
          </a:solidFill>
          <a:ln w="9398">
            <a:no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err="1">
                <a:ln>
                  <a:noFill/>
                </a:ln>
                <a:solidFill>
                  <a:srgbClr val="000000"/>
                </a:solidFill>
                <a:effectLst/>
                <a:uLnTx/>
                <a:uFillTx/>
                <a:latin typeface="Helvetica"/>
                <a:ea typeface="Arial Unicode MS" pitchFamily="34" charset="-128"/>
                <a:cs typeface="Helvetica"/>
              </a:rPr>
              <a:t>Cilk</a:t>
            </a: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1600" b="1" i="0" u="none" strike="noStrike" kern="1200" cap="none" spc="0" normalizeH="0" baseline="0" noProof="0" dirty="0">
                <a:ln>
                  <a:noFill/>
                </a:ln>
                <a:solidFill>
                  <a:srgbClr val="000000"/>
                </a:solidFill>
                <a:effectLst/>
                <a:uLnTx/>
                <a:uFillTx/>
                <a:latin typeface="Helvetica"/>
                <a:ea typeface="Arial Unicode MS" pitchFamily="34" charset="-128"/>
                <a:cs typeface="Helvetica"/>
              </a:rPr>
              <a:t>Compiler </a:t>
            </a:r>
            <a:br>
              <a:rPr kumimoji="0" lang="en-GB" sz="1600" b="1" i="0" u="none" strike="noStrike" kern="1200" cap="none" spc="0" normalizeH="0" baseline="0" noProof="0" dirty="0">
                <a:ln>
                  <a:noFill/>
                </a:ln>
                <a:solidFill>
                  <a:srgbClr val="000000"/>
                </a:solidFill>
                <a:effectLst/>
                <a:uLnTx/>
                <a:uFillTx/>
                <a:latin typeface="Helvetica"/>
                <a:ea typeface="Arial Unicode MS" pitchFamily="34" charset="-128"/>
                <a:cs typeface="Helvetica"/>
              </a:rPr>
            </a:br>
            <a:r>
              <a:rPr kumimoji="0" lang="en-GB" sz="1600" b="1" i="0" u="none" strike="noStrike" kern="1200" cap="none" spc="0" normalizeH="0" baseline="0" noProof="0" dirty="0">
                <a:ln>
                  <a:noFill/>
                </a:ln>
                <a:solidFill>
                  <a:srgbClr val="000000"/>
                </a:solidFill>
                <a:effectLst/>
                <a:uLnTx/>
                <a:uFillTx/>
                <a:latin typeface="Helvetica"/>
                <a:ea typeface="Arial Unicode MS" pitchFamily="34" charset="-128"/>
                <a:cs typeface="Helvetica"/>
              </a:rPr>
              <a:t>with </a:t>
            </a:r>
            <a:r>
              <a:rPr kumimoji="0" lang="en-GB" sz="1600" b="1" i="0" u="none" strike="noStrike" kern="1200" cap="none" spc="0" normalizeH="0" baseline="0" noProof="0" dirty="0" err="1">
                <a:ln>
                  <a:noFill/>
                </a:ln>
                <a:solidFill>
                  <a:srgbClr val="000000"/>
                </a:solidFill>
                <a:effectLst/>
                <a:uLnTx/>
                <a:uFillTx/>
                <a:latin typeface="Helvetica"/>
                <a:ea typeface="Arial Unicode MS" pitchFamily="34" charset="-128"/>
                <a:cs typeface="Helvetica"/>
              </a:rPr>
              <a:t>Cilksan</a:t>
            </a:r>
            <a:endParaRPr kumimoji="0" lang="en-GB" sz="1600" b="1" i="0" u="none" strike="noStrike" kern="1200" cap="none" spc="0" normalizeH="0" baseline="0" noProof="0" dirty="0">
              <a:ln>
                <a:noFill/>
              </a:ln>
              <a:solidFill>
                <a:srgbClr val="000000"/>
              </a:solidFill>
              <a:effectLst/>
              <a:uLnTx/>
              <a:uFillTx/>
              <a:latin typeface="Helvetica"/>
              <a:ea typeface="Arial Unicode MS" pitchFamily="34" charset="-128"/>
              <a:cs typeface="Helvetica"/>
            </a:endParaRPr>
          </a:p>
        </p:txBody>
      </p:sp>
      <p:cxnSp>
        <p:nvCxnSpPr>
          <p:cNvPr id="6" name="AutoShape 15"/>
          <p:cNvCxnSpPr>
            <a:cxnSpLocks noChangeShapeType="1"/>
            <a:endCxn id="5" idx="0"/>
          </p:cNvCxnSpPr>
          <p:nvPr/>
        </p:nvCxnSpPr>
        <p:spPr bwMode="auto">
          <a:xfrm>
            <a:off x="4559188" y="2756814"/>
            <a:ext cx="5788" cy="364855"/>
          </a:xfrm>
          <a:prstGeom prst="straightConnector1">
            <a:avLst/>
          </a:prstGeom>
          <a:noFill/>
          <a:ln w="63360">
            <a:solidFill>
              <a:srgbClr val="000000"/>
            </a:solidFill>
            <a:miter lim="800000"/>
            <a:headEnd/>
            <a:tailEnd type="triangle" w="med" len="med"/>
          </a:ln>
        </p:spPr>
      </p:cxnSp>
      <p:cxnSp>
        <p:nvCxnSpPr>
          <p:cNvPr id="10" name="AutoShape 37"/>
          <p:cNvCxnSpPr>
            <a:cxnSpLocks noChangeShapeType="1"/>
            <a:stCxn id="5" idx="2"/>
            <a:endCxn id="15" idx="0"/>
          </p:cNvCxnSpPr>
          <p:nvPr/>
        </p:nvCxnSpPr>
        <p:spPr bwMode="auto">
          <a:xfrm>
            <a:off x="4564976" y="3576310"/>
            <a:ext cx="5140" cy="381574"/>
          </a:xfrm>
          <a:prstGeom prst="straightConnector1">
            <a:avLst/>
          </a:prstGeom>
          <a:noFill/>
          <a:ln w="63360">
            <a:solidFill>
              <a:srgbClr val="000000"/>
            </a:solidFill>
            <a:miter lim="800000"/>
            <a:headEnd/>
            <a:tailEnd type="triangle" w="med" len="med"/>
          </a:ln>
        </p:spPr>
      </p:cxnSp>
      <p:cxnSp>
        <p:nvCxnSpPr>
          <p:cNvPr id="11" name="AutoShape 38"/>
          <p:cNvCxnSpPr>
            <a:cxnSpLocks noChangeShapeType="1"/>
            <a:stCxn id="15" idx="2"/>
          </p:cNvCxnSpPr>
          <p:nvPr/>
        </p:nvCxnSpPr>
        <p:spPr bwMode="auto">
          <a:xfrm flipH="1">
            <a:off x="4564976" y="4507159"/>
            <a:ext cx="5140" cy="358308"/>
          </a:xfrm>
          <a:prstGeom prst="straightConnector1">
            <a:avLst/>
          </a:prstGeom>
          <a:noFill/>
          <a:ln w="63360">
            <a:solidFill>
              <a:srgbClr val="000000"/>
            </a:solidFill>
            <a:miter lim="800000"/>
            <a:headEnd/>
            <a:tailEnd type="triangle" w="med" len="med"/>
          </a:ln>
        </p:spPr>
      </p:cxnSp>
      <p:sp>
        <p:nvSpPr>
          <p:cNvPr id="15" name="AutoShape 26"/>
          <p:cNvSpPr>
            <a:spLocks noChangeArrowheads="1"/>
          </p:cNvSpPr>
          <p:nvPr/>
        </p:nvSpPr>
        <p:spPr bwMode="auto">
          <a:xfrm>
            <a:off x="3827166" y="3957884"/>
            <a:ext cx="1485900" cy="549275"/>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lIns="90000" tIns="137160" rIns="90000" bIns="46800" anchor="ctr" anchorCtr="1"/>
          <a:lstStyle/>
          <a:p>
            <a:pPr marL="0" marR="0" lvl="0" indent="0" algn="ctr" defTabSz="457200" rtl="0" eaLnBrk="0" fontAlgn="auto" latinLnBrk="0" hangingPunct="0">
              <a:lnSpc>
                <a:spcPct val="80000"/>
              </a:lnSpc>
              <a:spcBef>
                <a:spcPts val="0"/>
              </a:spcBef>
              <a:spcAft>
                <a:spcPts val="0"/>
              </a:spcAft>
              <a:buClr>
                <a:srgbClr val="000000"/>
              </a:buClr>
              <a:buSzPct val="100000"/>
              <a:buFont typeface="Lucida Sans Typewriter"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a:ln>
                  <a:noFill/>
                </a:ln>
                <a:solidFill>
                  <a:srgbClr val="000000"/>
                </a:solidFill>
                <a:effectLst/>
                <a:uLnTx/>
                <a:uFillTx/>
                <a:latin typeface="Helvetica"/>
                <a:ea typeface="Arial Unicode MS" pitchFamily="34" charset="-128"/>
                <a:cs typeface="Helvetica"/>
              </a:rPr>
              <a:t>Binary</a:t>
            </a:r>
          </a:p>
        </p:txBody>
      </p:sp>
      <p:cxnSp>
        <p:nvCxnSpPr>
          <p:cNvPr id="16" name="AutoShape 38"/>
          <p:cNvCxnSpPr>
            <a:cxnSpLocks noChangeShapeType="1"/>
          </p:cNvCxnSpPr>
          <p:nvPr/>
        </p:nvCxnSpPr>
        <p:spPr bwMode="auto">
          <a:xfrm flipV="1">
            <a:off x="3322506" y="5207020"/>
            <a:ext cx="736860" cy="4652"/>
          </a:xfrm>
          <a:prstGeom prst="straightConnector1">
            <a:avLst/>
          </a:prstGeom>
          <a:noFill/>
          <a:ln w="63360">
            <a:solidFill>
              <a:srgbClr val="000000"/>
            </a:solidFill>
            <a:miter lim="800000"/>
            <a:headEnd/>
            <a:tailEnd type="triangle" w="med" len="med"/>
          </a:ln>
        </p:spPr>
      </p:cxnSp>
      <p:sp>
        <p:nvSpPr>
          <p:cNvPr id="18" name="Cube 17"/>
          <p:cNvSpPr/>
          <p:nvPr/>
        </p:nvSpPr>
        <p:spPr>
          <a:xfrm>
            <a:off x="4059366" y="4865467"/>
            <a:ext cx="1032651" cy="819082"/>
          </a:xfrm>
          <a:prstGeom prst="cube">
            <a:avLst/>
          </a:prstGeom>
          <a:solidFill>
            <a:schemeClr val="accent5">
              <a:lumMod val="40000"/>
              <a:lumOff val="6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AutoShape 2"/>
          <p:cNvSpPr>
            <a:spLocks noChangeArrowheads="1"/>
          </p:cNvSpPr>
          <p:nvPr/>
        </p:nvSpPr>
        <p:spPr bwMode="auto">
          <a:xfrm>
            <a:off x="4178548" y="5110615"/>
            <a:ext cx="577206" cy="551756"/>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ctr" anchorCtr="1"/>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t>
            </a:r>
          </a:p>
        </p:txBody>
      </p:sp>
      <p:sp>
        <p:nvSpPr>
          <p:cNvPr id="23" name="AutoShape 7"/>
          <p:cNvSpPr>
            <a:spLocks noChangeArrowheads="1"/>
          </p:cNvSpPr>
          <p:nvPr/>
        </p:nvSpPr>
        <p:spPr bwMode="auto">
          <a:xfrm>
            <a:off x="1905467" y="4784740"/>
            <a:ext cx="1360912" cy="990704"/>
          </a:xfrm>
          <a:prstGeom prst="flowChartManualInput">
            <a:avLst/>
          </a:prstGeom>
          <a:solidFill>
            <a:srgbClr val="FFFED6"/>
          </a:solidFill>
          <a:ln w="9398">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10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Parallel</a:t>
            </a:r>
            <a:b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b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regression</a:t>
            </a:r>
            <a:b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b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tests</a:t>
            </a:r>
          </a:p>
        </p:txBody>
      </p:sp>
      <p:cxnSp>
        <p:nvCxnSpPr>
          <p:cNvPr id="24" name="AutoShape 13"/>
          <p:cNvCxnSpPr>
            <a:cxnSpLocks noChangeShapeType="1"/>
          </p:cNvCxnSpPr>
          <p:nvPr/>
        </p:nvCxnSpPr>
        <p:spPr bwMode="auto">
          <a:xfrm>
            <a:off x="4559188" y="5707750"/>
            <a:ext cx="0" cy="287580"/>
          </a:xfrm>
          <a:prstGeom prst="straightConnector1">
            <a:avLst/>
          </a:prstGeom>
          <a:noFill/>
          <a:ln w="63360">
            <a:solidFill>
              <a:srgbClr val="000000"/>
            </a:solidFill>
            <a:miter lim="800000"/>
            <a:headEnd/>
            <a:tailEnd type="triangle" w="med" len="med"/>
          </a:ln>
        </p:spPr>
      </p:cxnSp>
      <p:grpSp>
        <p:nvGrpSpPr>
          <p:cNvPr id="3" name="Group 2"/>
          <p:cNvGrpSpPr/>
          <p:nvPr/>
        </p:nvGrpSpPr>
        <p:grpSpPr>
          <a:xfrm>
            <a:off x="3266378" y="970601"/>
            <a:ext cx="2565523" cy="1803808"/>
            <a:chOff x="375020" y="1173726"/>
            <a:chExt cx="2565523" cy="1803808"/>
          </a:xfrm>
        </p:grpSpPr>
        <p:sp>
          <p:nvSpPr>
            <p:cNvPr id="31" name="AutoShape 5"/>
            <p:cNvSpPr>
              <a:spLocks noChangeArrowheads="1"/>
            </p:cNvSpPr>
            <p:nvPr/>
          </p:nvSpPr>
          <p:spPr bwMode="auto">
            <a:xfrm>
              <a:off x="375020" y="1173726"/>
              <a:ext cx="2565523" cy="1786213"/>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wrap="none" lIns="91440" tIns="46800" rIns="90000" bIns="46800" anchor="t" anchorCtr="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1100" b="1" i="0" u="none" strike="noStrike" kern="1200" cap="none" spc="0" normalizeH="0" baseline="0" noProof="0" dirty="0">
                  <a:ln>
                    <a:noFill/>
                  </a:ln>
                  <a:solidFill>
                    <a:srgbClr val="990099"/>
                  </a:solidFill>
                  <a:effectLst/>
                  <a:uLnTx/>
                  <a:uFillTx/>
                  <a:latin typeface="Consolas"/>
                  <a:ea typeface="+mn-ea"/>
                  <a:cs typeface="Consolas"/>
                </a:rPr>
                <a:t> </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fib</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if</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else</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x</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y</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100" b="1" i="0" u="none" strike="noStrike" kern="1200" cap="none" spc="0" normalizeH="0" baseline="0" noProof="0" dirty="0">
                  <a:ln>
                    <a:noFill/>
                  </a:ln>
                  <a:solidFill>
                    <a:srgbClr val="000000"/>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cilk_spawn</a:t>
              </a:r>
              <a:r>
                <a:rPr kumimoji="0" lang="en-US" sz="1100" b="1" i="0" u="none" strike="noStrike" kern="1200" cap="none" spc="0" normalizeH="0" baseline="0" noProof="0" dirty="0">
                  <a:ln>
                    <a:noFill/>
                  </a:ln>
                  <a:solidFill>
                    <a:srgbClr val="FF0000"/>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1</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br>
                <a:rPr kumimoji="0" lang="en-US" sz="1100" b="1" i="0" u="none" strike="noStrike" kern="1200" cap="none" spc="0" normalizeH="0" baseline="0" noProof="0" dirty="0">
                  <a:ln>
                    <a:noFill/>
                  </a:ln>
                  <a:solidFill>
                    <a:prstClr val="black"/>
                  </a:solidFill>
                  <a:effectLst/>
                  <a:uLnTx/>
                  <a:uFillTx/>
                  <a:latin typeface="Consolas"/>
                  <a:ea typeface="+mn-ea"/>
                  <a:cs typeface="Consolas"/>
                </a:rPr>
              </a:b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cilk_sync</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endParaRPr kumimoji="0" lang="en-US" sz="1100" b="1"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p:txBody>
        </p:sp>
        <p:sp>
          <p:nvSpPr>
            <p:cNvPr id="32" name="TextBox 31"/>
            <p:cNvSpPr txBox="1"/>
            <p:nvPr/>
          </p:nvSpPr>
          <p:spPr>
            <a:xfrm>
              <a:off x="1128792" y="2608202"/>
              <a:ext cx="12071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Helvetica"/>
                  <a:ea typeface="+mn-ea"/>
                  <a:cs typeface="Helvetica"/>
                </a:rPr>
                <a:t>cilk</a:t>
              </a:r>
              <a:r>
                <a:rPr kumimoji="0" lang="en-US" sz="1800" b="0" i="0" u="none" strike="noStrike" kern="1200" cap="none" spc="0" normalizeH="0" baseline="0" noProof="0" dirty="0">
                  <a:ln>
                    <a:noFill/>
                  </a:ln>
                  <a:solidFill>
                    <a:prstClr val="black"/>
                  </a:solidFill>
                  <a:effectLst/>
                  <a:uLnTx/>
                  <a:uFillTx/>
                  <a:latin typeface="Helvetica"/>
                  <a:ea typeface="+mn-ea"/>
                  <a:cs typeface="Helvetica"/>
                </a:rPr>
                <a:t> code</a:t>
              </a:r>
            </a:p>
          </p:txBody>
        </p:sp>
      </p:grpSp>
      <p:sp>
        <p:nvSpPr>
          <p:cNvPr id="38" name="Rounded Rectangle 37"/>
          <p:cNvSpPr/>
          <p:nvPr/>
        </p:nvSpPr>
        <p:spPr>
          <a:xfrm>
            <a:off x="5612410" y="4774872"/>
            <a:ext cx="2974970" cy="1143000"/>
          </a:xfrm>
          <a:prstGeom prst="roundRect">
            <a:avLst/>
          </a:prstGeom>
          <a:solidFill>
            <a:schemeClr val="accent3"/>
          </a:solidFill>
          <a:ln w="38100" cmpd="sng">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660066"/>
                </a:solidFill>
                <a:effectLst/>
                <a:uLnTx/>
                <a:uFillTx/>
                <a:latin typeface="Helvetica"/>
                <a:ea typeface="+mn-ea"/>
                <a:cs typeface="Helvetica"/>
              </a:rPr>
              <a:t>Cilksan</a:t>
            </a:r>
            <a:r>
              <a:rPr kumimoji="0" lang="en-US" sz="2400" b="0" i="0" u="none" strike="noStrike" kern="1200" cap="none" spc="0" normalizeH="0" baseline="0" noProof="0" dirty="0">
                <a:ln>
                  <a:noFill/>
                </a:ln>
                <a:solidFill>
                  <a:srgbClr val="660066"/>
                </a:solidFill>
                <a:effectLst/>
                <a:uLnTx/>
                <a:uFillTx/>
                <a:latin typeface="Helvetica"/>
                <a:ea typeface="+mn-ea"/>
                <a:cs typeface="Helvetica"/>
              </a:rPr>
              <a:t> </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finds and localizes race bugs.</a:t>
            </a:r>
          </a:p>
        </p:txBody>
      </p:sp>
      <p:sp>
        <p:nvSpPr>
          <p:cNvPr id="26" name="AutoShape 24"/>
          <p:cNvSpPr>
            <a:spLocks noChangeArrowheads="1"/>
          </p:cNvSpPr>
          <p:nvPr/>
        </p:nvSpPr>
        <p:spPr bwMode="auto">
          <a:xfrm>
            <a:off x="3513713" y="5968283"/>
            <a:ext cx="2098697" cy="628650"/>
          </a:xfrm>
          <a:prstGeom prst="octagon">
            <a:avLst>
              <a:gd name="adj" fmla="val 23148"/>
            </a:avLst>
          </a:prstGeom>
          <a:solidFill>
            <a:schemeClr val="tx2">
              <a:lumMod val="60000"/>
              <a:lumOff val="40000"/>
            </a:schemeClr>
          </a:solidFill>
          <a:ln w="9398">
            <a:noFill/>
            <a:miter lim="800000"/>
            <a:headEnd/>
            <a:tailEnd/>
          </a:ln>
          <a:effectLst>
            <a:outerShdw blurRad="50800" dist="38100" dir="2700000" algn="tl" rotWithShape="0">
              <a:prstClr val="black">
                <a:alpha val="40000"/>
              </a:prstClr>
            </a:outerShdw>
          </a:effectLst>
        </p:spPr>
        <p:txBody>
          <a:bodyPr lIns="90000" tIns="46800" rIns="90000" bIns="46800"/>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a:ln>
                  <a:noFill/>
                </a:ln>
                <a:solidFill>
                  <a:prstClr val="white"/>
                </a:solidFill>
                <a:effectLst/>
                <a:uLnTx/>
                <a:uFillTx/>
                <a:latin typeface="Helvetica"/>
                <a:ea typeface="Arial Unicode MS" pitchFamily="34" charset="-128"/>
                <a:cs typeface="Helvetica"/>
              </a:rPr>
              <a:t>Reliable multi-threaded code </a:t>
            </a:r>
          </a:p>
        </p:txBody>
      </p:sp>
    </p:spTree>
    <p:extLst>
      <p:ext uri="{BB962C8B-B14F-4D97-AF65-F5344CB8AC3E}">
        <p14:creationId xmlns:p14="http://schemas.microsoft.com/office/powerpoint/2010/main" val="347631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60338"/>
            <a:ext cx="8877300" cy="1143000"/>
          </a:xfrm>
        </p:spPr>
        <p:txBody>
          <a:bodyPr>
            <a:noAutofit/>
          </a:bodyPr>
          <a:lstStyle/>
          <a:p>
            <a:r>
              <a:rPr lang="en-US" dirty="0"/>
              <a:t>Scalability Analysis</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AutoShape 10"/>
          <p:cNvSpPr>
            <a:spLocks noChangeArrowheads="1"/>
          </p:cNvSpPr>
          <p:nvPr/>
        </p:nvSpPr>
        <p:spPr bwMode="auto">
          <a:xfrm>
            <a:off x="3728246" y="3122422"/>
            <a:ext cx="1663542" cy="454641"/>
          </a:xfrm>
          <a:prstGeom prst="flowChartAlternateProcess">
            <a:avLst/>
          </a:prstGeom>
          <a:solidFill>
            <a:schemeClr val="accent3"/>
          </a:solidFill>
          <a:ln w="9398">
            <a:no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err="1">
                <a:ln>
                  <a:noFill/>
                </a:ln>
                <a:solidFill>
                  <a:srgbClr val="000000"/>
                </a:solidFill>
                <a:effectLst/>
                <a:uLnTx/>
                <a:uFillTx/>
                <a:latin typeface="Helvetica"/>
                <a:ea typeface="Arial Unicode MS" pitchFamily="34" charset="-128"/>
                <a:cs typeface="Helvetica"/>
              </a:rPr>
              <a:t>Cilk</a:t>
            </a: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 </a:t>
            </a:r>
            <a:r>
              <a:rPr kumimoji="0" lang="en-GB" sz="1600" b="1" i="0" u="none" strike="noStrike" kern="1200" cap="none" spc="0" normalizeH="0" baseline="0" noProof="0" dirty="0">
                <a:ln>
                  <a:noFill/>
                </a:ln>
                <a:solidFill>
                  <a:srgbClr val="000000"/>
                </a:solidFill>
                <a:effectLst/>
                <a:uLnTx/>
                <a:uFillTx/>
                <a:latin typeface="Helvetica"/>
                <a:ea typeface="Arial Unicode MS" pitchFamily="34" charset="-128"/>
                <a:cs typeface="Helvetica"/>
              </a:rPr>
              <a:t>Compiler </a:t>
            </a:r>
            <a:br>
              <a:rPr kumimoji="0" lang="en-GB" sz="1600" b="1" i="0" u="none" strike="noStrike" kern="1200" cap="none" spc="0" normalizeH="0" baseline="0" noProof="0" dirty="0">
                <a:ln>
                  <a:noFill/>
                </a:ln>
                <a:solidFill>
                  <a:srgbClr val="000000"/>
                </a:solidFill>
                <a:effectLst/>
                <a:uLnTx/>
                <a:uFillTx/>
                <a:latin typeface="Helvetica"/>
                <a:ea typeface="Arial Unicode MS" pitchFamily="34" charset="-128"/>
                <a:cs typeface="Helvetica"/>
              </a:rPr>
            </a:br>
            <a:r>
              <a:rPr kumimoji="0" lang="en-GB" sz="1600" b="1" i="0" u="none" strike="noStrike" kern="1200" cap="none" spc="0" normalizeH="0" baseline="0" noProof="0" dirty="0">
                <a:ln>
                  <a:noFill/>
                </a:ln>
                <a:solidFill>
                  <a:srgbClr val="000000"/>
                </a:solidFill>
                <a:effectLst/>
                <a:uLnTx/>
                <a:uFillTx/>
                <a:latin typeface="Helvetica"/>
                <a:ea typeface="Arial Unicode MS" pitchFamily="34" charset="-128"/>
                <a:cs typeface="Helvetica"/>
              </a:rPr>
              <a:t>with </a:t>
            </a:r>
            <a:r>
              <a:rPr kumimoji="0" lang="en-GB" sz="1600" b="1" i="0" u="none" strike="noStrike" kern="1200" cap="none" spc="0" normalizeH="0" baseline="0" noProof="0" dirty="0" err="1">
                <a:ln>
                  <a:noFill/>
                </a:ln>
                <a:solidFill>
                  <a:srgbClr val="000000"/>
                </a:solidFill>
                <a:effectLst/>
                <a:uLnTx/>
                <a:uFillTx/>
                <a:latin typeface="Helvetica"/>
                <a:ea typeface="Arial Unicode MS" pitchFamily="34" charset="-128"/>
                <a:cs typeface="Helvetica"/>
              </a:rPr>
              <a:t>Cilkscale</a:t>
            </a:r>
            <a:endParaRPr kumimoji="0" lang="en-GB" sz="1600" b="1" i="0" u="none" strike="noStrike" kern="1200" cap="none" spc="0" normalizeH="0" baseline="0" noProof="0" dirty="0">
              <a:ln>
                <a:noFill/>
              </a:ln>
              <a:solidFill>
                <a:srgbClr val="000000"/>
              </a:solidFill>
              <a:effectLst/>
              <a:uLnTx/>
              <a:uFillTx/>
              <a:latin typeface="Helvetica"/>
              <a:ea typeface="Arial Unicode MS" pitchFamily="34" charset="-128"/>
              <a:cs typeface="Helvetica"/>
            </a:endParaRPr>
          </a:p>
        </p:txBody>
      </p:sp>
      <p:cxnSp>
        <p:nvCxnSpPr>
          <p:cNvPr id="6" name="AutoShape 15"/>
          <p:cNvCxnSpPr>
            <a:cxnSpLocks noChangeShapeType="1"/>
            <a:endCxn id="5" idx="0"/>
          </p:cNvCxnSpPr>
          <p:nvPr/>
        </p:nvCxnSpPr>
        <p:spPr bwMode="auto">
          <a:xfrm>
            <a:off x="4554229" y="2757567"/>
            <a:ext cx="5788" cy="364855"/>
          </a:xfrm>
          <a:prstGeom prst="straightConnector1">
            <a:avLst/>
          </a:prstGeom>
          <a:noFill/>
          <a:ln w="63360">
            <a:solidFill>
              <a:srgbClr val="000000"/>
            </a:solidFill>
            <a:miter lim="800000"/>
            <a:headEnd/>
            <a:tailEnd type="triangle" w="med" len="med"/>
          </a:ln>
        </p:spPr>
      </p:cxnSp>
      <p:cxnSp>
        <p:nvCxnSpPr>
          <p:cNvPr id="10" name="AutoShape 37"/>
          <p:cNvCxnSpPr>
            <a:cxnSpLocks noChangeShapeType="1"/>
            <a:stCxn id="5" idx="2"/>
            <a:endCxn id="15" idx="0"/>
          </p:cNvCxnSpPr>
          <p:nvPr/>
        </p:nvCxnSpPr>
        <p:spPr bwMode="auto">
          <a:xfrm>
            <a:off x="4560017" y="3577063"/>
            <a:ext cx="5140" cy="381574"/>
          </a:xfrm>
          <a:prstGeom prst="straightConnector1">
            <a:avLst/>
          </a:prstGeom>
          <a:noFill/>
          <a:ln w="63360">
            <a:solidFill>
              <a:srgbClr val="000000"/>
            </a:solidFill>
            <a:miter lim="800000"/>
            <a:headEnd/>
            <a:tailEnd type="triangle" w="med" len="med"/>
          </a:ln>
        </p:spPr>
      </p:cxnSp>
      <p:cxnSp>
        <p:nvCxnSpPr>
          <p:cNvPr id="11" name="AutoShape 38"/>
          <p:cNvCxnSpPr>
            <a:cxnSpLocks noChangeShapeType="1"/>
            <a:stCxn id="15" idx="2"/>
          </p:cNvCxnSpPr>
          <p:nvPr/>
        </p:nvCxnSpPr>
        <p:spPr bwMode="auto">
          <a:xfrm flipH="1">
            <a:off x="4560017" y="4507912"/>
            <a:ext cx="5140" cy="358308"/>
          </a:xfrm>
          <a:prstGeom prst="straightConnector1">
            <a:avLst/>
          </a:prstGeom>
          <a:noFill/>
          <a:ln w="63360">
            <a:solidFill>
              <a:srgbClr val="000000"/>
            </a:solidFill>
            <a:miter lim="800000"/>
            <a:headEnd/>
            <a:tailEnd type="triangle" w="med" len="med"/>
          </a:ln>
        </p:spPr>
      </p:cxnSp>
      <p:sp>
        <p:nvSpPr>
          <p:cNvPr id="15" name="AutoShape 26"/>
          <p:cNvSpPr>
            <a:spLocks noChangeArrowheads="1"/>
          </p:cNvSpPr>
          <p:nvPr/>
        </p:nvSpPr>
        <p:spPr bwMode="auto">
          <a:xfrm>
            <a:off x="3822207" y="3958637"/>
            <a:ext cx="1485900" cy="549275"/>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lIns="90000" tIns="137160" rIns="90000" bIns="46800" anchor="ctr" anchorCtr="1"/>
          <a:lstStyle/>
          <a:p>
            <a:pPr marL="0" marR="0" lvl="0" indent="0" algn="ctr" defTabSz="457200" rtl="0" eaLnBrk="0" fontAlgn="auto" latinLnBrk="0" hangingPunct="0">
              <a:lnSpc>
                <a:spcPct val="80000"/>
              </a:lnSpc>
              <a:spcBef>
                <a:spcPts val="0"/>
              </a:spcBef>
              <a:spcAft>
                <a:spcPts val="0"/>
              </a:spcAft>
              <a:buClr>
                <a:srgbClr val="000000"/>
              </a:buClr>
              <a:buSzPct val="100000"/>
              <a:buFont typeface="Lucida Sans Typewriter" pitchFamily="49"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a:ln>
                  <a:noFill/>
                </a:ln>
                <a:solidFill>
                  <a:srgbClr val="000000"/>
                </a:solidFill>
                <a:effectLst/>
                <a:uLnTx/>
                <a:uFillTx/>
                <a:latin typeface="Helvetica"/>
                <a:ea typeface="Arial Unicode MS" pitchFamily="34" charset="-128"/>
                <a:cs typeface="Helvetica"/>
              </a:rPr>
              <a:t>Binary</a:t>
            </a:r>
          </a:p>
        </p:txBody>
      </p:sp>
      <p:cxnSp>
        <p:nvCxnSpPr>
          <p:cNvPr id="16" name="AutoShape 38"/>
          <p:cNvCxnSpPr>
            <a:cxnSpLocks noChangeShapeType="1"/>
          </p:cNvCxnSpPr>
          <p:nvPr/>
        </p:nvCxnSpPr>
        <p:spPr bwMode="auto">
          <a:xfrm flipV="1">
            <a:off x="3317547" y="5207773"/>
            <a:ext cx="736860" cy="4652"/>
          </a:xfrm>
          <a:prstGeom prst="straightConnector1">
            <a:avLst/>
          </a:prstGeom>
          <a:noFill/>
          <a:ln w="63360">
            <a:solidFill>
              <a:srgbClr val="000000"/>
            </a:solidFill>
            <a:miter lim="800000"/>
            <a:headEnd/>
            <a:tailEnd type="triangle" w="med" len="med"/>
          </a:ln>
        </p:spPr>
      </p:cxnSp>
      <p:sp>
        <p:nvSpPr>
          <p:cNvPr id="18" name="Cube 17"/>
          <p:cNvSpPr/>
          <p:nvPr/>
        </p:nvSpPr>
        <p:spPr>
          <a:xfrm>
            <a:off x="4054407" y="4866220"/>
            <a:ext cx="1032651" cy="819082"/>
          </a:xfrm>
          <a:prstGeom prst="cube">
            <a:avLst/>
          </a:prstGeom>
          <a:solidFill>
            <a:schemeClr val="accent5">
              <a:lumMod val="40000"/>
              <a:lumOff val="60000"/>
            </a:schemeClr>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AutoShape 2"/>
          <p:cNvSpPr>
            <a:spLocks noChangeArrowheads="1"/>
          </p:cNvSpPr>
          <p:nvPr/>
        </p:nvSpPr>
        <p:spPr bwMode="auto">
          <a:xfrm>
            <a:off x="4173589" y="5111368"/>
            <a:ext cx="577206" cy="551756"/>
          </a:xfrm>
          <a:prstGeom prst="ellipse">
            <a:avLst/>
          </a:prstGeom>
          <a:solidFill>
            <a:srgbClr val="C0C0C0"/>
          </a:solidFill>
          <a:ln w="6350">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bIns="0" anchor="ctr" anchorCtr="1"/>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t>
            </a:r>
          </a:p>
        </p:txBody>
      </p:sp>
      <p:sp>
        <p:nvSpPr>
          <p:cNvPr id="23" name="AutoShape 7"/>
          <p:cNvSpPr>
            <a:spLocks noChangeArrowheads="1"/>
          </p:cNvSpPr>
          <p:nvPr/>
        </p:nvSpPr>
        <p:spPr bwMode="auto">
          <a:xfrm>
            <a:off x="1900508" y="4785493"/>
            <a:ext cx="1360912" cy="990704"/>
          </a:xfrm>
          <a:prstGeom prst="flowChartManualInput">
            <a:avLst/>
          </a:prstGeom>
          <a:solidFill>
            <a:srgbClr val="FFFED6"/>
          </a:solidFill>
          <a:ln w="9398">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marL="0" marR="0" lvl="0" indent="0" algn="ctr" defTabSz="457200" rtl="0" eaLnBrk="1" fontAlgn="auto" latinLnBrk="0" hangingPunct="1">
              <a:lnSpc>
                <a:spcPct val="10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Parallel</a:t>
            </a:r>
            <a:b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b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regression</a:t>
            </a:r>
            <a:b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br>
            <a:r>
              <a:rPr kumimoji="0" lang="en-GB" sz="1600" b="0" i="0" u="none" strike="noStrike" kern="1200" cap="none" spc="0" normalizeH="0" baseline="0" noProof="0" dirty="0">
                <a:ln>
                  <a:noFill/>
                </a:ln>
                <a:solidFill>
                  <a:srgbClr val="000000"/>
                </a:solidFill>
                <a:effectLst/>
                <a:uLnTx/>
                <a:uFillTx/>
                <a:latin typeface="Helvetica"/>
                <a:ea typeface="Arial Unicode MS" pitchFamily="34" charset="-128"/>
                <a:cs typeface="Helvetica"/>
              </a:rPr>
              <a:t>tests</a:t>
            </a:r>
          </a:p>
        </p:txBody>
      </p:sp>
      <p:cxnSp>
        <p:nvCxnSpPr>
          <p:cNvPr id="24" name="AutoShape 13"/>
          <p:cNvCxnSpPr>
            <a:cxnSpLocks noChangeShapeType="1"/>
          </p:cNvCxnSpPr>
          <p:nvPr/>
        </p:nvCxnSpPr>
        <p:spPr bwMode="auto">
          <a:xfrm>
            <a:off x="4554229" y="5708503"/>
            <a:ext cx="0" cy="287580"/>
          </a:xfrm>
          <a:prstGeom prst="straightConnector1">
            <a:avLst/>
          </a:prstGeom>
          <a:noFill/>
          <a:ln w="63360">
            <a:solidFill>
              <a:srgbClr val="000000"/>
            </a:solidFill>
            <a:miter lim="800000"/>
            <a:headEnd/>
            <a:tailEnd type="triangle" w="med" len="med"/>
          </a:ln>
        </p:spPr>
      </p:cxnSp>
      <p:grpSp>
        <p:nvGrpSpPr>
          <p:cNvPr id="3" name="Group 2"/>
          <p:cNvGrpSpPr/>
          <p:nvPr/>
        </p:nvGrpSpPr>
        <p:grpSpPr>
          <a:xfrm>
            <a:off x="3261419" y="971354"/>
            <a:ext cx="2565523" cy="1803808"/>
            <a:chOff x="375020" y="1173726"/>
            <a:chExt cx="2565523" cy="1803808"/>
          </a:xfrm>
        </p:grpSpPr>
        <p:sp>
          <p:nvSpPr>
            <p:cNvPr id="31" name="AutoShape 5"/>
            <p:cNvSpPr>
              <a:spLocks noChangeArrowheads="1"/>
            </p:cNvSpPr>
            <p:nvPr/>
          </p:nvSpPr>
          <p:spPr bwMode="auto">
            <a:xfrm>
              <a:off x="375020" y="1173726"/>
              <a:ext cx="2565523" cy="1786213"/>
            </a:xfrm>
            <a:prstGeom prst="foldedCorner">
              <a:avLst>
                <a:gd name="adj" fmla="val 12500"/>
              </a:avLst>
            </a:prstGeom>
            <a:solidFill>
              <a:srgbClr val="FFFED6"/>
            </a:solidFill>
            <a:ln w="6477">
              <a:solidFill>
                <a:srgbClr val="B2B2B2"/>
              </a:solidFill>
              <a:miter lim="800000"/>
              <a:headEnd/>
              <a:tailEnd/>
            </a:ln>
            <a:effectLst>
              <a:outerShdw blurRad="50800" dist="38100" dir="2700000" algn="tl" rotWithShape="0">
                <a:prstClr val="black">
                  <a:alpha val="40000"/>
                </a:prstClr>
              </a:outerShdw>
            </a:effectLst>
          </p:spPr>
          <p:txBody>
            <a:bodyPr wrap="none" lIns="91440" tIns="46800" rIns="90000" bIns="46800" anchor="t" anchorCtr="0"/>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1100" b="1" i="0" u="none" strike="noStrike" kern="1200" cap="none" spc="0" normalizeH="0" baseline="0" noProof="0" dirty="0">
                  <a:ln>
                    <a:noFill/>
                  </a:ln>
                  <a:solidFill>
                    <a:srgbClr val="990099"/>
                  </a:solidFill>
                  <a:effectLst/>
                  <a:uLnTx/>
                  <a:uFillTx/>
                  <a:latin typeface="Consolas"/>
                  <a:ea typeface="+mn-ea"/>
                  <a:cs typeface="Consolas"/>
                </a:rPr>
                <a:t> </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fib</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if</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1" i="0" u="none" strike="noStrike" kern="1200" cap="none" spc="0" normalizeH="0" baseline="0" noProof="0" dirty="0" err="1">
                  <a:ln>
                    <a:noFill/>
                  </a:ln>
                  <a:solidFill>
                    <a:prstClr val="black"/>
                  </a:solidFill>
                  <a:effectLst/>
                  <a:uLnTx/>
                  <a:uFillTx/>
                  <a:latin typeface="Consolas"/>
                  <a:ea typeface="+mn-ea"/>
                  <a:cs typeface="Consolas"/>
                </a:rPr>
                <a:t>n</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else</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x</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FF"/>
                  </a:solidFill>
                  <a:effectLst/>
                  <a:uLnTx/>
                  <a:uFillTx/>
                  <a:latin typeface="Consolas"/>
                  <a:ea typeface="+mn-ea"/>
                  <a:cs typeface="Consolas"/>
                </a:rPr>
                <a:t>y</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100" b="1" i="0" u="none" strike="noStrike" kern="1200" cap="none" spc="0" normalizeH="0" baseline="0" noProof="0" dirty="0">
                  <a:ln>
                    <a:noFill/>
                  </a:ln>
                  <a:solidFill>
                    <a:srgbClr val="000000"/>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cilk_spawn</a:t>
              </a:r>
              <a:r>
                <a:rPr kumimoji="0" lang="en-US" sz="1100" b="1" i="0" u="none" strike="noStrike" kern="1200" cap="none" spc="0" normalizeH="0" baseline="0" noProof="0" dirty="0">
                  <a:ln>
                    <a:noFill/>
                  </a:ln>
                  <a:solidFill>
                    <a:srgbClr val="FF0000"/>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1"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1</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FF"/>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fib(n</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a:t>
              </a:r>
              <a:r>
                <a:rPr kumimoji="0" lang="en-US" sz="1100" b="1" i="0" u="none" strike="noStrike" kern="1200" cap="none" spc="0" normalizeH="0" baseline="0" noProof="0" dirty="0">
                  <a:ln>
                    <a:noFill/>
                  </a:ln>
                  <a:solidFill>
                    <a:srgbClr val="0000FF"/>
                  </a:solidFill>
                  <a:effectLst/>
                  <a:uLnTx/>
                  <a:uFillTx/>
                  <a:latin typeface="Consolas"/>
                  <a:ea typeface="+mn-ea"/>
                  <a:cs typeface="Consolas"/>
                </a:rPr>
                <a:t>2</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br>
                <a:rPr kumimoji="0" lang="en-US" sz="1100" b="1" i="0" u="none" strike="noStrike" kern="1200" cap="none" spc="0" normalizeH="0" baseline="0" noProof="0" dirty="0">
                  <a:ln>
                    <a:noFill/>
                  </a:ln>
                  <a:solidFill>
                    <a:prstClr val="black"/>
                  </a:solidFill>
                  <a:effectLst/>
                  <a:uLnTx/>
                  <a:uFillTx/>
                  <a:latin typeface="Consolas"/>
                  <a:ea typeface="+mn-ea"/>
                  <a:cs typeface="Consolas"/>
                </a:rPr>
              </a:b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FF0000"/>
                  </a:solidFill>
                  <a:effectLst/>
                  <a:uLnTx/>
                  <a:uFillTx/>
                  <a:latin typeface="Consolas"/>
                  <a:ea typeface="+mn-ea"/>
                  <a:cs typeface="Consolas"/>
                </a:rPr>
                <a:t>cilk_sync</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x</a:t>
              </a: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r>
                <a:rPr kumimoji="0" lang="en-US" sz="1100" b="1" i="0" u="none" strike="noStrike" kern="1200" cap="none" spc="0" normalizeH="0" baseline="0" noProof="0" dirty="0">
                  <a:ln>
                    <a:noFill/>
                  </a:ln>
                  <a:solidFill>
                    <a:srgbClr val="595959"/>
                  </a:solidFill>
                  <a:effectLst/>
                  <a:uLnTx/>
                  <a:uFillTx/>
                  <a:latin typeface="Consolas"/>
                  <a:ea typeface="+mn-ea"/>
                  <a:cs typeface="Consolas"/>
                </a:rPr>
                <a:t>+ </a:t>
              </a:r>
              <a:r>
                <a:rPr kumimoji="0" lang="en-US" sz="1100" b="1" i="0" u="none" strike="noStrike" kern="1200" cap="none" spc="0" normalizeH="0" baseline="0" noProof="0" dirty="0" err="1">
                  <a:ln>
                    <a:noFill/>
                  </a:ln>
                  <a:solidFill>
                    <a:srgbClr val="000000"/>
                  </a:solidFill>
                  <a:effectLst/>
                  <a:uLnTx/>
                  <a:uFillTx/>
                  <a:latin typeface="Consolas"/>
                  <a:ea typeface="+mn-ea"/>
                  <a:cs typeface="Consolas"/>
                </a:rPr>
                <a:t>y</a:t>
              </a: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onsolas"/>
                  <a:ea typeface="+mn-ea"/>
                  <a:cs typeface="Consolas"/>
                </a:rPr>
                <a:t>}</a:t>
              </a:r>
              <a:endParaRPr kumimoji="0" lang="en-US" sz="1100" b="1"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p:txBody>
        </p:sp>
        <p:sp>
          <p:nvSpPr>
            <p:cNvPr id="32" name="TextBox 31"/>
            <p:cNvSpPr txBox="1"/>
            <p:nvPr/>
          </p:nvSpPr>
          <p:spPr>
            <a:xfrm>
              <a:off x="1128792" y="2608202"/>
              <a:ext cx="120718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Helvetica"/>
                  <a:ea typeface="+mn-ea"/>
                  <a:cs typeface="Helvetica"/>
                </a:rPr>
                <a:t>cilk</a:t>
              </a:r>
              <a:r>
                <a:rPr kumimoji="0" lang="en-US" sz="1800" b="0" i="0" u="none" strike="noStrike" kern="1200" cap="none" spc="0" normalizeH="0" baseline="0" noProof="0" dirty="0">
                  <a:ln>
                    <a:noFill/>
                  </a:ln>
                  <a:solidFill>
                    <a:prstClr val="black"/>
                  </a:solidFill>
                  <a:effectLst/>
                  <a:uLnTx/>
                  <a:uFillTx/>
                  <a:latin typeface="Helvetica"/>
                  <a:ea typeface="+mn-ea"/>
                  <a:cs typeface="Helvetica"/>
                </a:rPr>
                <a:t> code</a:t>
              </a:r>
            </a:p>
          </p:txBody>
        </p:sp>
      </p:grpSp>
      <p:sp>
        <p:nvSpPr>
          <p:cNvPr id="38" name="Rounded Rectangle 37"/>
          <p:cNvSpPr/>
          <p:nvPr/>
        </p:nvSpPr>
        <p:spPr>
          <a:xfrm>
            <a:off x="5645393" y="4290303"/>
            <a:ext cx="3104178" cy="1642129"/>
          </a:xfrm>
          <a:prstGeom prst="roundRect">
            <a:avLst/>
          </a:prstGeom>
          <a:solidFill>
            <a:schemeClr val="accent3"/>
          </a:solidFill>
          <a:ln w="38100" cmpd="sng">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660066"/>
                </a:solidFill>
                <a:effectLst/>
                <a:uLnTx/>
                <a:uFillTx/>
                <a:latin typeface="Helvetica"/>
                <a:ea typeface="+mn-ea"/>
                <a:cs typeface="Helvetica"/>
              </a:rPr>
              <a:t>Cilkscale</a:t>
            </a:r>
            <a:r>
              <a:rPr kumimoji="0" lang="en-US" sz="2400" b="0" i="0" u="none" strike="noStrike" kern="1200" cap="none" spc="0" normalizeH="0" baseline="0" noProof="0" dirty="0">
                <a:ln>
                  <a:noFill/>
                </a:ln>
                <a:solidFill>
                  <a:srgbClr val="660066"/>
                </a:solidFill>
                <a:effectLst/>
                <a:uLnTx/>
                <a:uFillTx/>
                <a:latin typeface="Helvetica"/>
                <a:ea typeface="+mn-ea"/>
                <a:cs typeface="Helvetica"/>
              </a:rPr>
              <a:t> </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analyzes how well your program will scale to larger machines.</a:t>
            </a:r>
          </a:p>
        </p:txBody>
      </p:sp>
      <p:sp>
        <p:nvSpPr>
          <p:cNvPr id="26" name="AutoShape 24"/>
          <p:cNvSpPr>
            <a:spLocks noChangeArrowheads="1"/>
          </p:cNvSpPr>
          <p:nvPr/>
        </p:nvSpPr>
        <p:spPr bwMode="auto">
          <a:xfrm>
            <a:off x="3508754" y="5969036"/>
            <a:ext cx="2098697" cy="628650"/>
          </a:xfrm>
          <a:prstGeom prst="octagon">
            <a:avLst>
              <a:gd name="adj" fmla="val 23148"/>
            </a:avLst>
          </a:prstGeom>
          <a:solidFill>
            <a:schemeClr val="tx2">
              <a:lumMod val="60000"/>
              <a:lumOff val="40000"/>
            </a:schemeClr>
          </a:solidFill>
          <a:ln w="9398">
            <a:noFill/>
            <a:miter lim="800000"/>
            <a:headEnd/>
            <a:tailEnd/>
          </a:ln>
          <a:effectLst>
            <a:outerShdw blurRad="50800" dist="38100" dir="2700000" algn="tl" rotWithShape="0">
              <a:prstClr val="black">
                <a:alpha val="40000"/>
              </a:prstClr>
            </a:outerShdw>
          </a:effectLst>
        </p:spPr>
        <p:txBody>
          <a:bodyPr lIns="90000" tIns="46800" rIns="90000" bIns="46800"/>
          <a:lstStyle/>
          <a:p>
            <a:pPr marL="0" marR="0" lvl="0" indent="0" algn="ctr" defTabSz="457200" rtl="0" eaLnBrk="1" fontAlgn="auto" latinLnBrk="0" hangingPunct="1">
              <a:lnSpc>
                <a:spcPct val="90000"/>
              </a:lnSpc>
              <a:spcBef>
                <a:spcPts val="0"/>
              </a:spcBef>
              <a:spcAft>
                <a:spcPts val="0"/>
              </a:spcAft>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1600" b="1" i="0" u="none" strike="noStrike" kern="1200" cap="none" spc="0" normalizeH="0" baseline="0" noProof="0" dirty="0">
                <a:ln>
                  <a:noFill/>
                </a:ln>
                <a:solidFill>
                  <a:prstClr val="white"/>
                </a:solidFill>
                <a:effectLst/>
                <a:uLnTx/>
                <a:uFillTx/>
                <a:latin typeface="Helvetica"/>
                <a:ea typeface="Arial Unicode MS" pitchFamily="34" charset="-128"/>
                <a:cs typeface="Helvetica"/>
              </a:rPr>
              <a:t>Scalability</a:t>
            </a:r>
            <a:br>
              <a:rPr kumimoji="0" lang="en-GB" sz="1600" b="1" i="0" u="none" strike="noStrike" kern="1200" cap="none" spc="0" normalizeH="0" baseline="0" noProof="0" dirty="0">
                <a:ln>
                  <a:noFill/>
                </a:ln>
                <a:solidFill>
                  <a:prstClr val="white"/>
                </a:solidFill>
                <a:effectLst/>
                <a:uLnTx/>
                <a:uFillTx/>
                <a:latin typeface="Helvetica"/>
                <a:ea typeface="Arial Unicode MS" pitchFamily="34" charset="-128"/>
                <a:cs typeface="Helvetica"/>
              </a:rPr>
            </a:br>
            <a:r>
              <a:rPr kumimoji="0" lang="en-GB" sz="1600" b="1" i="0" u="none" strike="noStrike" kern="1200" cap="none" spc="0" normalizeH="0" baseline="0" noProof="0" dirty="0">
                <a:ln>
                  <a:noFill/>
                </a:ln>
                <a:solidFill>
                  <a:prstClr val="white"/>
                </a:solidFill>
                <a:effectLst/>
                <a:uLnTx/>
                <a:uFillTx/>
                <a:latin typeface="Helvetica"/>
                <a:ea typeface="Arial Unicode MS" pitchFamily="34" charset="-128"/>
                <a:cs typeface="Helvetica"/>
              </a:rPr>
              <a:t>report</a:t>
            </a:r>
          </a:p>
        </p:txBody>
      </p:sp>
    </p:spTree>
    <p:extLst>
      <p:ext uri="{BB962C8B-B14F-4D97-AF65-F5344CB8AC3E}">
        <p14:creationId xmlns:p14="http://schemas.microsoft.com/office/powerpoint/2010/main" val="13977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939C3-9DDA-46D2-B3E5-9C3AF7C67C9E}"/>
              </a:ext>
            </a:extLst>
          </p:cNvPr>
          <p:cNvSpPr>
            <a:spLocks noGrp="1"/>
          </p:cNvSpPr>
          <p:nvPr>
            <p:ph type="title"/>
          </p:nvPr>
        </p:nvSpPr>
        <p:spPr>
          <a:xfrm>
            <a:off x="266700" y="160338"/>
            <a:ext cx="8636668" cy="1143000"/>
          </a:xfrm>
        </p:spPr>
        <p:txBody>
          <a:bodyPr>
            <a:noAutofit/>
          </a:bodyPr>
          <a:lstStyle/>
          <a:p>
            <a:r>
              <a:rPr lang="en-US" dirty="0">
                <a:ea typeface="+mj-lt"/>
                <a:cs typeface="+mj-lt"/>
              </a:rPr>
              <a:t>Hands-On with </a:t>
            </a:r>
            <a:r>
              <a:rPr lang="en-US" dirty="0" err="1">
                <a:ea typeface="+mj-lt"/>
                <a:cs typeface="+mj-lt"/>
              </a:rPr>
              <a:t>Cilk</a:t>
            </a:r>
            <a:r>
              <a:rPr lang="en-US" dirty="0">
                <a:ea typeface="+mj-lt"/>
                <a:cs typeface="+mj-lt"/>
              </a:rPr>
              <a:t> Programming</a:t>
            </a:r>
            <a:endParaRPr lang="en-US" b="0" dirty="0">
              <a:ea typeface="+mj-lt"/>
              <a:cs typeface="+mj-lt"/>
            </a:endParaRPr>
          </a:p>
        </p:txBody>
      </p:sp>
      <p:sp>
        <p:nvSpPr>
          <p:cNvPr id="2" name="Content Placeholder 1">
            <a:extLst>
              <a:ext uri="{FF2B5EF4-FFF2-40B4-BE49-F238E27FC236}">
                <a16:creationId xmlns:a16="http://schemas.microsoft.com/office/drawing/2014/main" id="{C3309BE4-7CEC-4228-98EC-722DB16ECAF9}"/>
              </a:ext>
            </a:extLst>
          </p:cNvPr>
          <p:cNvSpPr>
            <a:spLocks noGrp="1"/>
          </p:cNvSpPr>
          <p:nvPr>
            <p:ph idx="1"/>
          </p:nvPr>
        </p:nvSpPr>
        <p:spPr>
          <a:xfrm>
            <a:off x="266700" y="1384300"/>
            <a:ext cx="8521699" cy="3358388"/>
          </a:xfrm>
        </p:spPr>
        <p:txBody>
          <a:bodyPr vert="horz" anchor="t">
            <a:normAutofit/>
          </a:bodyPr>
          <a:lstStyle/>
          <a:p>
            <a:pPr indent="-255905"/>
            <a:r>
              <a:rPr lang="en-US" sz="2600" dirty="0">
                <a:cs typeface="Lucida Sans Unicode"/>
              </a:rPr>
              <a:t>Take a look at </a:t>
            </a:r>
            <a:r>
              <a:rPr lang="en-US" sz="2600" dirty="0" err="1">
                <a:cs typeface="Lucida Sans Unicode"/>
              </a:rPr>
              <a:t>nqueens.c</a:t>
            </a:r>
            <a:endParaRPr lang="en-US" sz="2600" dirty="0">
              <a:cs typeface="Lucida Sans Unicode"/>
            </a:endParaRPr>
          </a:p>
          <a:p>
            <a:pPr indent="-255905"/>
            <a:r>
              <a:rPr lang="en-US" sz="2600" dirty="0">
                <a:cs typeface="Lucida Sans Unicode"/>
              </a:rPr>
              <a:t>How do you parallelize this code?</a:t>
            </a:r>
          </a:p>
          <a:p>
            <a:pPr marL="86995" indent="0">
              <a:buNone/>
            </a:pPr>
            <a:endParaRPr lang="en-US" sz="2600" dirty="0">
              <a:cs typeface="Lucida Sans Unicode"/>
            </a:endParaRPr>
          </a:p>
          <a:p>
            <a:pPr indent="-255905"/>
            <a:endParaRPr lang="en-US" sz="2600" dirty="0">
              <a:cs typeface="Lucida Sans Unicode"/>
            </a:endParaRPr>
          </a:p>
          <a:p>
            <a:pPr indent="-255905"/>
            <a:endParaRPr lang="en-US" sz="2600" dirty="0">
              <a:cs typeface="Lucida Sans Unicode"/>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81454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60338"/>
            <a:ext cx="8496300" cy="1143000"/>
          </a:xfrm>
        </p:spPr>
        <p:txBody>
          <a:bodyPr>
            <a:normAutofit/>
          </a:bodyPr>
          <a:lstStyle/>
          <a:p>
            <a:r>
              <a:rPr lang="en-US" dirty="0"/>
              <a:t>The N-Queen Problem</a:t>
            </a:r>
          </a:p>
        </p:txBody>
      </p:sp>
      <p:sp>
        <p:nvSpPr>
          <p:cNvPr id="32" name="TextBox 31"/>
          <p:cNvSpPr txBox="1"/>
          <p:nvPr/>
        </p:nvSpPr>
        <p:spPr>
          <a:xfrm>
            <a:off x="381000" y="1066800"/>
            <a:ext cx="8534400"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Problem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Place </a:t>
            </a:r>
            <a:r>
              <a:rPr kumimoji="0" lang="en-US" sz="2400" b="0" i="0" u="none" strike="noStrike" kern="1200" cap="none" spc="0" normalizeH="0" baseline="0" noProof="0" dirty="0">
                <a:ln>
                  <a:noFill/>
                </a:ln>
                <a:solidFill>
                  <a:srgbClr val="800000"/>
                </a:solidFill>
                <a:effectLst/>
                <a:uLnTx/>
                <a:uFillTx/>
                <a:latin typeface="Consolas"/>
                <a:ea typeface="+mn-ea"/>
                <a:cs typeface="Consolas"/>
              </a:rPr>
              <a:t>n</a:t>
            </a:r>
            <a:r>
              <a:rPr kumimoji="0" lang="en-US" sz="2400" b="0" i="0" u="none" strike="noStrike" kern="1200" cap="none" spc="0" normalizeH="0" baseline="0" noProof="0" dirty="0">
                <a:ln>
                  <a:noFill/>
                </a:ln>
                <a:solidFill>
                  <a:prstClr val="black"/>
                </a:solidFill>
                <a:effectLst/>
                <a:uLnTx/>
                <a:uFillTx/>
                <a:latin typeface="Calibri"/>
                <a:ea typeface="+mn-ea"/>
                <a:cs typeface="+mn-cs"/>
              </a:rPr>
              <a:t> queens on </a:t>
            </a:r>
            <a:r>
              <a:rPr kumimoji="0" lang="en-US" sz="2400" b="0" i="0" u="none" strike="noStrike" kern="1200" cap="none" spc="0" normalizeH="0" baseline="0" noProof="0" dirty="0">
                <a:ln>
                  <a:noFill/>
                </a:ln>
                <a:solidFill>
                  <a:prstClr val="black"/>
                </a:solidFill>
                <a:effectLst/>
                <a:uLnTx/>
                <a:uFillTx/>
                <a:latin typeface="Lucida Sans Unicode"/>
                <a:ea typeface="+mn-ea"/>
                <a:cs typeface="+mn-cs"/>
              </a:rPr>
              <a:t>an </a:t>
            </a:r>
            <a:r>
              <a:rPr kumimoji="0" lang="en-US" sz="2400" b="0" i="0" u="none" strike="noStrike" kern="1200" cap="none" spc="0" normalizeH="0" baseline="0" noProof="0" dirty="0">
                <a:ln>
                  <a:noFill/>
                </a:ln>
                <a:solidFill>
                  <a:srgbClr val="800000"/>
                </a:solidFill>
                <a:effectLst/>
                <a:uLnTx/>
                <a:uFillTx/>
                <a:latin typeface="Consolas"/>
                <a:ea typeface="+mn-ea"/>
                <a:cs typeface="Consolas"/>
              </a:rPr>
              <a:t>n</a:t>
            </a:r>
            <a:r>
              <a:rPr kumimoji="0" lang="en-US" sz="2400" b="0" i="0" u="none" strike="noStrike" kern="1200" cap="none" spc="0" normalizeH="0" baseline="0" noProof="0" dirty="0">
                <a:ln>
                  <a:noFill/>
                </a:ln>
                <a:solidFill>
                  <a:srgbClr val="000000"/>
                </a:solidFill>
                <a:effectLst/>
                <a:uLnTx/>
                <a:uFillTx/>
                <a:latin typeface="Lucida Sans Unicode"/>
                <a:ea typeface="+mn-ea"/>
                <a:cs typeface="+mn-cs"/>
              </a:rPr>
              <a:t> × </a:t>
            </a:r>
            <a:r>
              <a:rPr kumimoji="0" lang="en-US" sz="2400" b="0" i="0" u="none" strike="noStrike" kern="1200" cap="none" spc="0" normalizeH="0" baseline="0" noProof="0" dirty="0">
                <a:ln>
                  <a:noFill/>
                </a:ln>
                <a:solidFill>
                  <a:srgbClr val="800000"/>
                </a:solidFill>
                <a:effectLst/>
                <a:uLnTx/>
                <a:uFillTx/>
                <a:latin typeface="Consolas"/>
                <a:ea typeface="+mn-ea"/>
                <a:cs typeface="Consolas"/>
              </a:rPr>
              <a:t>n</a:t>
            </a:r>
            <a:r>
              <a:rPr kumimoji="0" lang="en-US" sz="2400" b="0" i="0" u="none" strike="noStrike" kern="1200" cap="none" spc="0" normalizeH="0" baseline="0" noProof="0" dirty="0">
                <a:ln>
                  <a:noFill/>
                </a:ln>
                <a:solidFill>
                  <a:prstClr val="black"/>
                </a:solidFill>
                <a:effectLst/>
                <a:uLnTx/>
                <a:uFillTx/>
                <a:latin typeface="Lucida Sans Unicode"/>
                <a:ea typeface="+mn-ea"/>
                <a:cs typeface="+mn-cs"/>
              </a:rPr>
              <a:t> chessboard </a:t>
            </a:r>
            <a:r>
              <a:rPr kumimoji="0" lang="en-US" sz="2400" b="0" i="0" u="none" strike="noStrike" kern="1200" cap="none" spc="0" normalizeH="0" baseline="0" noProof="0" dirty="0">
                <a:ln>
                  <a:noFill/>
                </a:ln>
                <a:solidFill>
                  <a:prstClr val="black"/>
                </a:solidFill>
                <a:effectLst/>
                <a:uLnTx/>
                <a:uFillTx/>
                <a:latin typeface="Calibri"/>
                <a:ea typeface="+mn-ea"/>
                <a:cs typeface="+mn-cs"/>
              </a:rPr>
              <a:t>so that no queen attacks another, i.e., no two queens in any row, column, or diagonal.  Count the number of possible solutions.</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2" name="Group 113"/>
          <p:cNvGrpSpPr>
            <a:grpSpLocks noChangeAspect="1"/>
          </p:cNvGrpSpPr>
          <p:nvPr/>
        </p:nvGrpSpPr>
        <p:grpSpPr>
          <a:xfrm>
            <a:off x="2819400" y="3657600"/>
            <a:ext cx="279400" cy="304800"/>
            <a:chOff x="762000" y="1524000"/>
            <a:chExt cx="3048000" cy="3518090"/>
          </a:xfrm>
        </p:grpSpPr>
        <p:grpSp>
          <p:nvGrpSpPr>
            <p:cNvPr id="14" name="Group 13"/>
            <p:cNvGrpSpPr/>
            <p:nvPr/>
          </p:nvGrpSpPr>
          <p:grpSpPr>
            <a:xfrm rot="19800000">
              <a:off x="762000" y="1891904"/>
              <a:ext cx="448384" cy="1954495"/>
              <a:chOff x="2590800" y="1670538"/>
              <a:chExt cx="228600" cy="996462"/>
            </a:xfrm>
            <a:solidFill>
              <a:srgbClr val="000000"/>
            </a:solidFill>
          </p:grpSpPr>
          <p:sp>
            <p:nvSpPr>
              <p:cNvPr id="8" name="Isosceles Triangle 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4"/>
            <p:cNvGrpSpPr/>
            <p:nvPr/>
          </p:nvGrpSpPr>
          <p:grpSpPr>
            <a:xfrm rot="20700000">
              <a:off x="1359845" y="1629207"/>
              <a:ext cx="448384" cy="1954495"/>
              <a:chOff x="2590800" y="1670538"/>
              <a:chExt cx="228600" cy="996462"/>
            </a:xfrm>
            <a:solidFill>
              <a:srgbClr val="000000"/>
            </a:solidFill>
          </p:grpSpPr>
          <p:sp>
            <p:nvSpPr>
              <p:cNvPr id="16" name="Isosceles Triangle 1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8" name="Group 17"/>
            <p:cNvGrpSpPr/>
            <p:nvPr/>
          </p:nvGrpSpPr>
          <p:grpSpPr>
            <a:xfrm>
              <a:off x="2050958" y="1524000"/>
              <a:ext cx="448384" cy="1954495"/>
              <a:chOff x="2590800" y="1670538"/>
              <a:chExt cx="228600" cy="996462"/>
            </a:xfrm>
            <a:solidFill>
              <a:srgbClr val="000000"/>
            </a:solidFill>
          </p:grpSpPr>
          <p:sp>
            <p:nvSpPr>
              <p:cNvPr id="19" name="Isosceles Triangle 1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20"/>
            <p:cNvGrpSpPr/>
            <p:nvPr/>
          </p:nvGrpSpPr>
          <p:grpSpPr>
            <a:xfrm rot="900000">
              <a:off x="2740778" y="1629207"/>
              <a:ext cx="448384" cy="1954495"/>
              <a:chOff x="2590800" y="1670538"/>
              <a:chExt cx="228600" cy="996462"/>
            </a:xfrm>
            <a:solidFill>
              <a:srgbClr val="000000"/>
            </a:solidFill>
          </p:grpSpPr>
          <p:sp>
            <p:nvSpPr>
              <p:cNvPr id="22" name="Isosceles Triangle 2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4" name="Group 23"/>
            <p:cNvGrpSpPr/>
            <p:nvPr/>
          </p:nvGrpSpPr>
          <p:grpSpPr>
            <a:xfrm rot="1800000">
              <a:off x="3361616" y="1903402"/>
              <a:ext cx="448384" cy="1954495"/>
              <a:chOff x="2590800" y="1670538"/>
              <a:chExt cx="228600" cy="996462"/>
            </a:xfrm>
            <a:solidFill>
              <a:srgbClr val="000000"/>
            </a:solidFill>
          </p:grpSpPr>
          <p:sp>
            <p:nvSpPr>
              <p:cNvPr id="25" name="Isosceles Triangle 2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7" name="Oval 26"/>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ounded Rectangle 27"/>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ounded Rectangle 29"/>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 name="Group 114"/>
          <p:cNvGrpSpPr>
            <a:grpSpLocks noChangeAspect="1"/>
          </p:cNvGrpSpPr>
          <p:nvPr/>
        </p:nvGrpSpPr>
        <p:grpSpPr>
          <a:xfrm>
            <a:off x="3733800" y="3200400"/>
            <a:ext cx="279400" cy="304800"/>
            <a:chOff x="762000" y="1524000"/>
            <a:chExt cx="3048000" cy="3518090"/>
          </a:xfrm>
        </p:grpSpPr>
        <p:grpSp>
          <p:nvGrpSpPr>
            <p:cNvPr id="235" name="Group 115"/>
            <p:cNvGrpSpPr/>
            <p:nvPr/>
          </p:nvGrpSpPr>
          <p:grpSpPr>
            <a:xfrm rot="19800000">
              <a:off x="762000" y="1891904"/>
              <a:ext cx="448384" cy="1954495"/>
              <a:chOff x="2590800" y="1670538"/>
              <a:chExt cx="228600" cy="996462"/>
            </a:xfrm>
            <a:solidFill>
              <a:srgbClr val="000000"/>
            </a:solidFill>
          </p:grpSpPr>
          <p:sp>
            <p:nvSpPr>
              <p:cNvPr id="133" name="Isosceles Triangle 13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4" name="Oval 13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6" name="Group 116"/>
            <p:cNvGrpSpPr/>
            <p:nvPr/>
          </p:nvGrpSpPr>
          <p:grpSpPr>
            <a:xfrm rot="20700000">
              <a:off x="1359845" y="1629207"/>
              <a:ext cx="448384" cy="1954495"/>
              <a:chOff x="2590800" y="1670538"/>
              <a:chExt cx="228600" cy="996462"/>
            </a:xfrm>
            <a:solidFill>
              <a:srgbClr val="000000"/>
            </a:solidFill>
          </p:grpSpPr>
          <p:sp>
            <p:nvSpPr>
              <p:cNvPr id="131" name="Isosceles Triangle 13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2" name="Oval 13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7" name="Group 117"/>
            <p:cNvGrpSpPr/>
            <p:nvPr/>
          </p:nvGrpSpPr>
          <p:grpSpPr>
            <a:xfrm>
              <a:off x="2050958" y="1524000"/>
              <a:ext cx="448384" cy="1954495"/>
              <a:chOff x="2590800" y="1670538"/>
              <a:chExt cx="228600" cy="996462"/>
            </a:xfrm>
            <a:solidFill>
              <a:srgbClr val="000000"/>
            </a:solidFill>
          </p:grpSpPr>
          <p:sp>
            <p:nvSpPr>
              <p:cNvPr id="129" name="Isosceles Triangle 12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0" name="Oval 12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8" name="Group 118"/>
            <p:cNvGrpSpPr/>
            <p:nvPr/>
          </p:nvGrpSpPr>
          <p:grpSpPr>
            <a:xfrm rot="900000">
              <a:off x="2740778" y="1629207"/>
              <a:ext cx="448384" cy="1954495"/>
              <a:chOff x="2590800" y="1670538"/>
              <a:chExt cx="228600" cy="996462"/>
            </a:xfrm>
            <a:solidFill>
              <a:srgbClr val="000000"/>
            </a:solidFill>
          </p:grpSpPr>
          <p:sp>
            <p:nvSpPr>
              <p:cNvPr id="127" name="Isosceles Triangle 12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8" name="Oval 12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9" name="Group 119"/>
            <p:cNvGrpSpPr/>
            <p:nvPr/>
          </p:nvGrpSpPr>
          <p:grpSpPr>
            <a:xfrm rot="1800000">
              <a:off x="3361616" y="1903402"/>
              <a:ext cx="448384" cy="1954495"/>
              <a:chOff x="2590800" y="1670538"/>
              <a:chExt cx="228600" cy="996462"/>
            </a:xfrm>
            <a:solidFill>
              <a:srgbClr val="000000"/>
            </a:solidFill>
          </p:grpSpPr>
          <p:sp>
            <p:nvSpPr>
              <p:cNvPr id="125" name="Isosceles Triangle 12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6" name="Oval 12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21" name="Oval 12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2" name="Rounded Rectangle 12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3" name="Rectangle 12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ounded Rectangle 12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40" name="Group 134"/>
          <p:cNvGrpSpPr>
            <a:grpSpLocks noChangeAspect="1"/>
          </p:cNvGrpSpPr>
          <p:nvPr/>
        </p:nvGrpSpPr>
        <p:grpSpPr>
          <a:xfrm>
            <a:off x="4648200" y="2743200"/>
            <a:ext cx="279400" cy="304800"/>
            <a:chOff x="762000" y="1524000"/>
            <a:chExt cx="3048000" cy="3518090"/>
          </a:xfrm>
        </p:grpSpPr>
        <p:grpSp>
          <p:nvGrpSpPr>
            <p:cNvPr id="255"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1"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3"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4"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154"/>
          <p:cNvGrpSpPr>
            <a:grpSpLocks noChangeAspect="1"/>
          </p:cNvGrpSpPr>
          <p:nvPr/>
        </p:nvGrpSpPr>
        <p:grpSpPr>
          <a:xfrm>
            <a:off x="3276600" y="4572000"/>
            <a:ext cx="279400" cy="304800"/>
            <a:chOff x="762000" y="1524000"/>
            <a:chExt cx="3048000" cy="3518090"/>
          </a:xfrm>
        </p:grpSpPr>
        <p:grpSp>
          <p:nvGrpSpPr>
            <p:cNvPr id="46" name="Group 155"/>
            <p:cNvGrpSpPr/>
            <p:nvPr/>
          </p:nvGrpSpPr>
          <p:grpSpPr>
            <a:xfrm rot="19800000">
              <a:off x="762000" y="1891904"/>
              <a:ext cx="448384" cy="1954495"/>
              <a:chOff x="2590800" y="1670538"/>
              <a:chExt cx="228600" cy="996462"/>
            </a:xfrm>
            <a:solidFill>
              <a:srgbClr val="000000"/>
            </a:solidFill>
          </p:grpSpPr>
          <p:sp>
            <p:nvSpPr>
              <p:cNvPr id="173" name="Isosceles Triangle 17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4" name="Oval 17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7" name="Group 156"/>
            <p:cNvGrpSpPr/>
            <p:nvPr/>
          </p:nvGrpSpPr>
          <p:grpSpPr>
            <a:xfrm rot="20700000">
              <a:off x="1359845" y="1629207"/>
              <a:ext cx="448384" cy="1954495"/>
              <a:chOff x="2590800" y="1670538"/>
              <a:chExt cx="228600" cy="996462"/>
            </a:xfrm>
            <a:solidFill>
              <a:srgbClr val="000000"/>
            </a:solidFill>
          </p:grpSpPr>
          <p:sp>
            <p:nvSpPr>
              <p:cNvPr id="171" name="Isosceles Triangle 17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Oval 17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8" name="Group 157"/>
            <p:cNvGrpSpPr/>
            <p:nvPr/>
          </p:nvGrpSpPr>
          <p:grpSpPr>
            <a:xfrm>
              <a:off x="2050958" y="1524000"/>
              <a:ext cx="448384" cy="1954495"/>
              <a:chOff x="2590800" y="1670538"/>
              <a:chExt cx="228600" cy="996462"/>
            </a:xfrm>
            <a:solidFill>
              <a:srgbClr val="000000"/>
            </a:solidFill>
          </p:grpSpPr>
          <p:sp>
            <p:nvSpPr>
              <p:cNvPr id="169" name="Isosceles Triangle 16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Oval 16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 name="Group 158"/>
            <p:cNvGrpSpPr/>
            <p:nvPr/>
          </p:nvGrpSpPr>
          <p:grpSpPr>
            <a:xfrm rot="900000">
              <a:off x="2740778" y="1629207"/>
              <a:ext cx="448384" cy="1954495"/>
              <a:chOff x="2590800" y="1670538"/>
              <a:chExt cx="228600" cy="996462"/>
            </a:xfrm>
            <a:solidFill>
              <a:srgbClr val="000000"/>
            </a:solidFill>
          </p:grpSpPr>
          <p:sp>
            <p:nvSpPr>
              <p:cNvPr id="167" name="Isosceles Triangle 16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0" name="Group 159"/>
            <p:cNvGrpSpPr/>
            <p:nvPr/>
          </p:nvGrpSpPr>
          <p:grpSpPr>
            <a:xfrm rot="1800000">
              <a:off x="3361616" y="1903402"/>
              <a:ext cx="448384" cy="1954495"/>
              <a:chOff x="2590800" y="1670538"/>
              <a:chExt cx="228600" cy="996462"/>
            </a:xfrm>
            <a:solidFill>
              <a:srgbClr val="000000"/>
            </a:solidFill>
          </p:grpSpPr>
          <p:sp>
            <p:nvSpPr>
              <p:cNvPr id="165" name="Isosceles Triangle 16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6" name="Oval 16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61" name="Oval 16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2" name="Rounded Rectangle 16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4" name="Rounded Rectangle 16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9" name="Group 174"/>
          <p:cNvGrpSpPr>
            <a:grpSpLocks noChangeAspect="1"/>
          </p:cNvGrpSpPr>
          <p:nvPr/>
        </p:nvGrpSpPr>
        <p:grpSpPr>
          <a:xfrm>
            <a:off x="5105400" y="5486400"/>
            <a:ext cx="279400" cy="304800"/>
            <a:chOff x="762000" y="1524000"/>
            <a:chExt cx="3048000" cy="3518090"/>
          </a:xfrm>
        </p:grpSpPr>
        <p:grpSp>
          <p:nvGrpSpPr>
            <p:cNvPr id="257" name="Group 175"/>
            <p:cNvGrpSpPr/>
            <p:nvPr/>
          </p:nvGrpSpPr>
          <p:grpSpPr>
            <a:xfrm rot="19800000">
              <a:off x="762000" y="1891904"/>
              <a:ext cx="448384" cy="1954495"/>
              <a:chOff x="2590800" y="1670538"/>
              <a:chExt cx="228600" cy="996462"/>
            </a:xfrm>
            <a:solidFill>
              <a:srgbClr val="000000"/>
            </a:solidFill>
          </p:grpSpPr>
          <p:sp>
            <p:nvSpPr>
              <p:cNvPr id="193" name="Isosceles Triangle 19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4" name="Oval 19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9" name="Group 176"/>
            <p:cNvGrpSpPr/>
            <p:nvPr/>
          </p:nvGrpSpPr>
          <p:grpSpPr>
            <a:xfrm rot="20700000">
              <a:off x="1359845" y="1629207"/>
              <a:ext cx="448384" cy="1954495"/>
              <a:chOff x="2590800" y="1670538"/>
              <a:chExt cx="228600" cy="996462"/>
            </a:xfrm>
            <a:solidFill>
              <a:srgbClr val="000000"/>
            </a:solidFill>
          </p:grpSpPr>
          <p:sp>
            <p:nvSpPr>
              <p:cNvPr id="191" name="Isosceles Triangle 19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2" name="Oval 19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0" name="Group 177"/>
            <p:cNvGrpSpPr/>
            <p:nvPr/>
          </p:nvGrpSpPr>
          <p:grpSpPr>
            <a:xfrm>
              <a:off x="2050958" y="1524000"/>
              <a:ext cx="448384" cy="1954495"/>
              <a:chOff x="2590800" y="1670538"/>
              <a:chExt cx="228600" cy="996462"/>
            </a:xfrm>
            <a:solidFill>
              <a:srgbClr val="000000"/>
            </a:solidFill>
          </p:grpSpPr>
          <p:sp>
            <p:nvSpPr>
              <p:cNvPr id="189" name="Isosceles Triangle 18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0" name="Oval 18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2" name="Group 178"/>
            <p:cNvGrpSpPr/>
            <p:nvPr/>
          </p:nvGrpSpPr>
          <p:grpSpPr>
            <a:xfrm rot="900000">
              <a:off x="2740778" y="1629207"/>
              <a:ext cx="448384" cy="1954495"/>
              <a:chOff x="2590800" y="1670538"/>
              <a:chExt cx="228600" cy="996462"/>
            </a:xfrm>
            <a:solidFill>
              <a:srgbClr val="000000"/>
            </a:solidFill>
          </p:grpSpPr>
          <p:sp>
            <p:nvSpPr>
              <p:cNvPr id="187" name="Isosceles Triangle 18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8" name="Oval 18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4" name="Group 179"/>
            <p:cNvGrpSpPr/>
            <p:nvPr/>
          </p:nvGrpSpPr>
          <p:grpSpPr>
            <a:xfrm rot="1800000">
              <a:off x="3361616" y="1903402"/>
              <a:ext cx="448384" cy="1954495"/>
              <a:chOff x="2590800" y="1670538"/>
              <a:chExt cx="228600" cy="996462"/>
            </a:xfrm>
            <a:solidFill>
              <a:srgbClr val="000000"/>
            </a:solidFill>
          </p:grpSpPr>
          <p:sp>
            <p:nvSpPr>
              <p:cNvPr id="185" name="Isosceles Triangle 18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6" name="Oval 18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1" name="Oval 18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2" name="Rounded Rectangle 18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ounded Rectangle 18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5" name="Group 194"/>
          <p:cNvGrpSpPr>
            <a:grpSpLocks noChangeAspect="1"/>
          </p:cNvGrpSpPr>
          <p:nvPr/>
        </p:nvGrpSpPr>
        <p:grpSpPr>
          <a:xfrm>
            <a:off x="4191000" y="5943600"/>
            <a:ext cx="279400" cy="304800"/>
            <a:chOff x="762000" y="1524000"/>
            <a:chExt cx="3048000" cy="3518090"/>
          </a:xfrm>
        </p:grpSpPr>
        <p:grpSp>
          <p:nvGrpSpPr>
            <p:cNvPr id="267" name="Group 195"/>
            <p:cNvGrpSpPr/>
            <p:nvPr/>
          </p:nvGrpSpPr>
          <p:grpSpPr>
            <a:xfrm rot="19800000">
              <a:off x="762000" y="1891904"/>
              <a:ext cx="448384" cy="1954495"/>
              <a:chOff x="2590800" y="1670538"/>
              <a:chExt cx="228600" cy="996462"/>
            </a:xfrm>
            <a:solidFill>
              <a:srgbClr val="000000"/>
            </a:solidFill>
          </p:grpSpPr>
          <p:sp>
            <p:nvSpPr>
              <p:cNvPr id="213" name="Isosceles Triangle 21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4" name="Oval 21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8" name="Group 196"/>
            <p:cNvGrpSpPr/>
            <p:nvPr/>
          </p:nvGrpSpPr>
          <p:grpSpPr>
            <a:xfrm rot="20700000">
              <a:off x="1359845" y="1629207"/>
              <a:ext cx="448384" cy="1954495"/>
              <a:chOff x="2590800" y="1670538"/>
              <a:chExt cx="228600" cy="996462"/>
            </a:xfrm>
            <a:solidFill>
              <a:srgbClr val="000000"/>
            </a:solidFill>
          </p:grpSpPr>
          <p:sp>
            <p:nvSpPr>
              <p:cNvPr id="211" name="Isosceles Triangle 21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2" name="Oval 21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0" name="Group 197"/>
            <p:cNvGrpSpPr/>
            <p:nvPr/>
          </p:nvGrpSpPr>
          <p:grpSpPr>
            <a:xfrm>
              <a:off x="2050958" y="1524000"/>
              <a:ext cx="448384" cy="1954495"/>
              <a:chOff x="2590800" y="1670538"/>
              <a:chExt cx="228600" cy="996462"/>
            </a:xfrm>
            <a:solidFill>
              <a:srgbClr val="000000"/>
            </a:solidFill>
          </p:grpSpPr>
          <p:sp>
            <p:nvSpPr>
              <p:cNvPr id="209" name="Isosceles Triangle 20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0" name="Oval 20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1" name="Group 198"/>
            <p:cNvGrpSpPr/>
            <p:nvPr/>
          </p:nvGrpSpPr>
          <p:grpSpPr>
            <a:xfrm rot="900000">
              <a:off x="2740778" y="1629207"/>
              <a:ext cx="448384" cy="1954495"/>
              <a:chOff x="2590800" y="1670538"/>
              <a:chExt cx="228600" cy="996462"/>
            </a:xfrm>
            <a:solidFill>
              <a:srgbClr val="000000"/>
            </a:solidFill>
          </p:grpSpPr>
          <p:sp>
            <p:nvSpPr>
              <p:cNvPr id="207" name="Isosceles Triangle 20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8" name="Oval 20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2" name="Group 199"/>
            <p:cNvGrpSpPr/>
            <p:nvPr/>
          </p:nvGrpSpPr>
          <p:grpSpPr>
            <a:xfrm rot="1800000">
              <a:off x="3361616" y="1903402"/>
              <a:ext cx="448384" cy="1954495"/>
              <a:chOff x="2590800" y="1670538"/>
              <a:chExt cx="228600" cy="996462"/>
            </a:xfrm>
            <a:solidFill>
              <a:srgbClr val="000000"/>
            </a:solidFill>
          </p:grpSpPr>
          <p:sp>
            <p:nvSpPr>
              <p:cNvPr id="205" name="Isosceles Triangle 20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6" name="Oval 20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01" name="Oval 20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2" name="Rounded Rectangle 20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3" name="Rectangle 20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4" name="Rounded Rectangle 20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3" name="Group 214"/>
          <p:cNvGrpSpPr>
            <a:grpSpLocks noChangeAspect="1"/>
          </p:cNvGrpSpPr>
          <p:nvPr/>
        </p:nvGrpSpPr>
        <p:grpSpPr>
          <a:xfrm>
            <a:off x="6019800" y="5029200"/>
            <a:ext cx="279400" cy="304800"/>
            <a:chOff x="762000" y="1524000"/>
            <a:chExt cx="3048000" cy="3518090"/>
          </a:xfrm>
        </p:grpSpPr>
        <p:grpSp>
          <p:nvGrpSpPr>
            <p:cNvPr id="274" name="Group 215"/>
            <p:cNvGrpSpPr/>
            <p:nvPr/>
          </p:nvGrpSpPr>
          <p:grpSpPr>
            <a:xfrm rot="19800000">
              <a:off x="762000" y="1891904"/>
              <a:ext cx="448384" cy="1954495"/>
              <a:chOff x="2590800" y="1670538"/>
              <a:chExt cx="228600" cy="996462"/>
            </a:xfrm>
            <a:solidFill>
              <a:srgbClr val="000000"/>
            </a:solidFill>
          </p:grpSpPr>
          <p:sp>
            <p:nvSpPr>
              <p:cNvPr id="233" name="Isosceles Triangle 23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4" name="Oval 23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5" name="Group 216"/>
            <p:cNvGrpSpPr/>
            <p:nvPr/>
          </p:nvGrpSpPr>
          <p:grpSpPr>
            <a:xfrm rot="20700000">
              <a:off x="1359845" y="1629207"/>
              <a:ext cx="448384" cy="1954495"/>
              <a:chOff x="2590800" y="1670538"/>
              <a:chExt cx="228600" cy="996462"/>
            </a:xfrm>
            <a:solidFill>
              <a:srgbClr val="000000"/>
            </a:solidFill>
          </p:grpSpPr>
          <p:sp>
            <p:nvSpPr>
              <p:cNvPr id="231" name="Isosceles Triangle 23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2" name="Oval 23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7" name="Group 217"/>
            <p:cNvGrpSpPr/>
            <p:nvPr/>
          </p:nvGrpSpPr>
          <p:grpSpPr>
            <a:xfrm>
              <a:off x="2050958" y="1524000"/>
              <a:ext cx="448384" cy="1954495"/>
              <a:chOff x="2590800" y="1670538"/>
              <a:chExt cx="228600" cy="996462"/>
            </a:xfrm>
            <a:solidFill>
              <a:srgbClr val="000000"/>
            </a:solidFill>
          </p:grpSpPr>
          <p:sp>
            <p:nvSpPr>
              <p:cNvPr id="229" name="Isosceles Triangle 22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0" name="Oval 22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9" name="Group 218"/>
            <p:cNvGrpSpPr/>
            <p:nvPr/>
          </p:nvGrpSpPr>
          <p:grpSpPr>
            <a:xfrm rot="900000">
              <a:off x="2740778" y="1629207"/>
              <a:ext cx="448384" cy="1954495"/>
              <a:chOff x="2590800" y="1670538"/>
              <a:chExt cx="228600" cy="996462"/>
            </a:xfrm>
            <a:solidFill>
              <a:srgbClr val="000000"/>
            </a:solidFill>
          </p:grpSpPr>
          <p:sp>
            <p:nvSpPr>
              <p:cNvPr id="227" name="Isosceles Triangle 22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8" name="Oval 22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0" name="Group 219"/>
            <p:cNvGrpSpPr/>
            <p:nvPr/>
          </p:nvGrpSpPr>
          <p:grpSpPr>
            <a:xfrm rot="1800000">
              <a:off x="3361616" y="1903402"/>
              <a:ext cx="448384" cy="1954495"/>
              <a:chOff x="2590800" y="1670538"/>
              <a:chExt cx="228600" cy="996462"/>
            </a:xfrm>
            <a:solidFill>
              <a:srgbClr val="000000"/>
            </a:solidFill>
          </p:grpSpPr>
          <p:sp>
            <p:nvSpPr>
              <p:cNvPr id="225" name="Isosceles Triangle 22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6" name="Oval 22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21" name="Oval 22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2" name="Rounded Rectangle 22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3" name="Rectangle 22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4" name="Rounded Rectangle 22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1" name="Group 234"/>
          <p:cNvGrpSpPr>
            <a:grpSpLocks noChangeAspect="1"/>
          </p:cNvGrpSpPr>
          <p:nvPr/>
        </p:nvGrpSpPr>
        <p:grpSpPr>
          <a:xfrm>
            <a:off x="5562600" y="4114800"/>
            <a:ext cx="279400" cy="304800"/>
            <a:chOff x="762000" y="1524000"/>
            <a:chExt cx="3048000" cy="3518090"/>
          </a:xfrm>
        </p:grpSpPr>
        <p:grpSp>
          <p:nvGrpSpPr>
            <p:cNvPr id="282" name="Group 235"/>
            <p:cNvGrpSpPr/>
            <p:nvPr/>
          </p:nvGrpSpPr>
          <p:grpSpPr>
            <a:xfrm rot="19800000">
              <a:off x="762000" y="1891904"/>
              <a:ext cx="448384" cy="1954495"/>
              <a:chOff x="2590800" y="1670538"/>
              <a:chExt cx="228600" cy="996462"/>
            </a:xfrm>
            <a:solidFill>
              <a:srgbClr val="000000"/>
            </a:solidFill>
          </p:grpSpPr>
          <p:sp>
            <p:nvSpPr>
              <p:cNvPr id="253" name="Isosceles Triangle 2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4" name="Oval 2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3" name="Group 236"/>
            <p:cNvGrpSpPr/>
            <p:nvPr/>
          </p:nvGrpSpPr>
          <p:grpSpPr>
            <a:xfrm rot="20700000">
              <a:off x="1359845" y="1629207"/>
              <a:ext cx="448384" cy="1954495"/>
              <a:chOff x="2590800" y="1670538"/>
              <a:chExt cx="228600" cy="996462"/>
            </a:xfrm>
            <a:solidFill>
              <a:srgbClr val="000000"/>
            </a:solidFill>
          </p:grpSpPr>
          <p:sp>
            <p:nvSpPr>
              <p:cNvPr id="251" name="Isosceles Triangle 2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2" name="Oval 2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4" name="Group 237"/>
            <p:cNvGrpSpPr/>
            <p:nvPr/>
          </p:nvGrpSpPr>
          <p:grpSpPr>
            <a:xfrm>
              <a:off x="2050958" y="1524000"/>
              <a:ext cx="448384" cy="1954495"/>
              <a:chOff x="2590800" y="1670538"/>
              <a:chExt cx="228600" cy="996462"/>
            </a:xfrm>
            <a:solidFill>
              <a:srgbClr val="000000"/>
            </a:solidFill>
          </p:grpSpPr>
          <p:sp>
            <p:nvSpPr>
              <p:cNvPr id="249" name="Isosceles Triangle 2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0" name="Oval 2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5" name="Group 238"/>
            <p:cNvGrpSpPr/>
            <p:nvPr/>
          </p:nvGrpSpPr>
          <p:grpSpPr>
            <a:xfrm rot="900000">
              <a:off x="2740778" y="1629207"/>
              <a:ext cx="448384" cy="1954495"/>
              <a:chOff x="2590800" y="1670538"/>
              <a:chExt cx="228600" cy="996462"/>
            </a:xfrm>
            <a:solidFill>
              <a:srgbClr val="000000"/>
            </a:solidFill>
          </p:grpSpPr>
          <p:sp>
            <p:nvSpPr>
              <p:cNvPr id="247" name="Isosceles Triangle 2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8" name="Oval 2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6" name="Group 239"/>
            <p:cNvGrpSpPr/>
            <p:nvPr/>
          </p:nvGrpSpPr>
          <p:grpSpPr>
            <a:xfrm rot="1800000">
              <a:off x="3361616" y="1903402"/>
              <a:ext cx="448384" cy="1954495"/>
              <a:chOff x="2590800" y="1670538"/>
              <a:chExt cx="228600" cy="996462"/>
            </a:xfrm>
            <a:solidFill>
              <a:srgbClr val="000000"/>
            </a:solidFill>
          </p:grpSpPr>
          <p:sp>
            <p:nvSpPr>
              <p:cNvPr id="245" name="Isosceles Triangle 2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6" name="Oval 2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41" name="Oval 2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2" name="Rounded Rectangle 2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3" name="Rectangle 2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4" name="Rounded Rectangle 2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cxnSp>
        <p:nvCxnSpPr>
          <p:cNvPr id="256" name="Straight Arrow Connector 255"/>
          <p:cNvCxnSpPr/>
          <p:nvPr/>
        </p:nvCxnSpPr>
        <p:spPr>
          <a:xfrm rot="5400000" flipH="1" flipV="1">
            <a:off x="5104606" y="3429000"/>
            <a:ext cx="1219994" cy="79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rot="16200000" flipH="1">
            <a:off x="4876800" y="5334000"/>
            <a:ext cx="16764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V="1">
            <a:off x="5943600" y="4267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rot="10800000">
            <a:off x="2895600" y="4267200"/>
            <a:ext cx="2590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rot="16200000" flipV="1">
            <a:off x="4267200" y="2819400"/>
            <a:ext cx="1219200" cy="1219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rot="5400000">
            <a:off x="3810000" y="4495800"/>
            <a:ext cx="1676400" cy="16764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p:nvPr/>
        </p:nvCxnSpPr>
        <p:spPr>
          <a:xfrm rot="5400000" flipH="1" flipV="1">
            <a:off x="5942806" y="3734594"/>
            <a:ext cx="306388"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5943600" y="4497388"/>
            <a:ext cx="304800" cy="3032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Slide Number Placeholder 67">
            <a:extLst>
              <a:ext uri="{FF2B5EF4-FFF2-40B4-BE49-F238E27FC236}">
                <a16:creationId xmlns:a16="http://schemas.microsoft.com/office/drawing/2014/main" id="{98CDB6E3-4D65-604A-A367-25C3DA5D87B8}"/>
              </a:ext>
            </a:extLst>
          </p:cNvPr>
          <p:cNvSpPr>
            <a:spLocks noGrp="1"/>
          </p:cNvSpPr>
          <p:nvPr>
            <p:ph type="sldNum" sz="quarter" idx="12"/>
          </p:nvPr>
        </p:nvSpPr>
        <p:spPr/>
        <p:txBody>
          <a:bodyPr/>
          <a:lstStyle/>
          <a:p>
            <a:fld id="{B8C56D54-80CA-1040-8800-40C19FBCAC37}" type="slidenum">
              <a:rPr lang="en-US" smtClean="0"/>
              <a:t>26</a:t>
            </a:fld>
            <a:endParaRPr lang="en-US"/>
          </a:p>
        </p:txBody>
      </p:sp>
    </p:spTree>
    <p:extLst>
      <p:ext uri="{BB962C8B-B14F-4D97-AF65-F5344CB8AC3E}">
        <p14:creationId xmlns:p14="http://schemas.microsoft.com/office/powerpoint/2010/main" val="116221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wipe(down)">
                                      <p:cBhvr>
                                        <p:cTn id="7" dur="500"/>
                                        <p:tgtEl>
                                          <p:spTgt spid="256"/>
                                        </p:tgtEl>
                                      </p:cBhvr>
                                    </p:animEffect>
                                  </p:childTnLst>
                                </p:cTn>
                              </p:par>
                              <p:par>
                                <p:cTn id="8" presetID="22" presetClass="entr" presetSubtype="4" fill="hold" nodeType="withEffect">
                                  <p:stCondLst>
                                    <p:cond delay="0"/>
                                  </p:stCondLst>
                                  <p:childTnLst>
                                    <p:set>
                                      <p:cBhvr>
                                        <p:cTn id="9" dur="1" fill="hold">
                                          <p:stCondLst>
                                            <p:cond delay="0"/>
                                          </p:stCondLst>
                                        </p:cTn>
                                        <p:tgtEl>
                                          <p:spTgt spid="266"/>
                                        </p:tgtEl>
                                        <p:attrNameLst>
                                          <p:attrName>style.visibility</p:attrName>
                                        </p:attrNameLst>
                                      </p:cBhvr>
                                      <p:to>
                                        <p:strVal val="visible"/>
                                      </p:to>
                                    </p:set>
                                    <p:animEffect transition="in" filter="wipe(down)">
                                      <p:cBhvr>
                                        <p:cTn id="10" dur="500"/>
                                        <p:tgtEl>
                                          <p:spTgt spid="266"/>
                                        </p:tgtEl>
                                      </p:cBhvr>
                                    </p:animEffect>
                                  </p:childTnLst>
                                </p:cTn>
                              </p:par>
                              <p:par>
                                <p:cTn id="11" presetID="22" presetClass="entr" presetSubtype="2" fill="hold" nodeType="withEffect">
                                  <p:stCondLst>
                                    <p:cond delay="0"/>
                                  </p:stCondLst>
                                  <p:childTnLst>
                                    <p:set>
                                      <p:cBhvr>
                                        <p:cTn id="12" dur="1" fill="hold">
                                          <p:stCondLst>
                                            <p:cond delay="0"/>
                                          </p:stCondLst>
                                        </p:cTn>
                                        <p:tgtEl>
                                          <p:spTgt spid="263"/>
                                        </p:tgtEl>
                                        <p:attrNameLst>
                                          <p:attrName>style.visibility</p:attrName>
                                        </p:attrNameLst>
                                      </p:cBhvr>
                                      <p:to>
                                        <p:strVal val="visible"/>
                                      </p:to>
                                    </p:set>
                                    <p:animEffect transition="in" filter="wipe(right)">
                                      <p:cBhvr>
                                        <p:cTn id="13" dur="500"/>
                                        <p:tgtEl>
                                          <p:spTgt spid="263"/>
                                        </p:tgtEl>
                                      </p:cBhvr>
                                    </p:animEffect>
                                  </p:childTnLst>
                                </p:cTn>
                              </p:par>
                              <p:par>
                                <p:cTn id="14" presetID="22" presetClass="entr" presetSubtype="2" fill="hold" nodeType="withEffect">
                                  <p:stCondLst>
                                    <p:cond delay="0"/>
                                  </p:stCondLst>
                                  <p:childTnLst>
                                    <p:set>
                                      <p:cBhvr>
                                        <p:cTn id="15" dur="1" fill="hold">
                                          <p:stCondLst>
                                            <p:cond delay="0"/>
                                          </p:stCondLst>
                                        </p:cTn>
                                        <p:tgtEl>
                                          <p:spTgt spid="269"/>
                                        </p:tgtEl>
                                        <p:attrNameLst>
                                          <p:attrName>style.visibility</p:attrName>
                                        </p:attrNameLst>
                                      </p:cBhvr>
                                      <p:to>
                                        <p:strVal val="visible"/>
                                      </p:to>
                                    </p:set>
                                    <p:animEffect transition="in" filter="wipe(right)">
                                      <p:cBhvr>
                                        <p:cTn id="16" dur="500"/>
                                        <p:tgtEl>
                                          <p:spTgt spid="269"/>
                                        </p:tgtEl>
                                      </p:cBhvr>
                                    </p:animEffect>
                                  </p:childTnLst>
                                </p:cTn>
                              </p:par>
                              <p:par>
                                <p:cTn id="17" presetID="22" presetClass="entr" presetSubtype="1" fill="hold" nodeType="withEffect">
                                  <p:stCondLst>
                                    <p:cond delay="0"/>
                                  </p:stCondLst>
                                  <p:childTnLst>
                                    <p:set>
                                      <p:cBhvr>
                                        <p:cTn id="18" dur="1" fill="hold">
                                          <p:stCondLst>
                                            <p:cond delay="0"/>
                                          </p:stCondLst>
                                        </p:cTn>
                                        <p:tgtEl>
                                          <p:spTgt spid="258"/>
                                        </p:tgtEl>
                                        <p:attrNameLst>
                                          <p:attrName>style.visibility</p:attrName>
                                        </p:attrNameLst>
                                      </p:cBhvr>
                                      <p:to>
                                        <p:strVal val="visible"/>
                                      </p:to>
                                    </p:set>
                                    <p:animEffect transition="in" filter="wipe(up)">
                                      <p:cBhvr>
                                        <p:cTn id="19" dur="500"/>
                                        <p:tgtEl>
                                          <p:spTgt spid="258"/>
                                        </p:tgtEl>
                                      </p:cBhvr>
                                    </p:animEffect>
                                  </p:childTnLst>
                                </p:cTn>
                              </p:par>
                              <p:par>
                                <p:cTn id="20" presetID="22" presetClass="entr" presetSubtype="1" fill="hold" nodeType="withEffect">
                                  <p:stCondLst>
                                    <p:cond delay="0"/>
                                  </p:stCondLst>
                                  <p:childTnLst>
                                    <p:set>
                                      <p:cBhvr>
                                        <p:cTn id="21" dur="1" fill="hold">
                                          <p:stCondLst>
                                            <p:cond delay="0"/>
                                          </p:stCondLst>
                                        </p:cTn>
                                        <p:tgtEl>
                                          <p:spTgt spid="278"/>
                                        </p:tgtEl>
                                        <p:attrNameLst>
                                          <p:attrName>style.visibility</p:attrName>
                                        </p:attrNameLst>
                                      </p:cBhvr>
                                      <p:to>
                                        <p:strVal val="visible"/>
                                      </p:to>
                                    </p:set>
                                    <p:animEffect transition="in" filter="wipe(up)">
                                      <p:cBhvr>
                                        <p:cTn id="22" dur="500"/>
                                        <p:tgtEl>
                                          <p:spTgt spid="278"/>
                                        </p:tgtEl>
                                      </p:cBhvr>
                                    </p:animEffect>
                                  </p:childTnLst>
                                </p:cTn>
                              </p:par>
                              <p:par>
                                <p:cTn id="23" presetID="22" presetClass="entr" presetSubtype="8" fill="hold" nodeType="withEffect">
                                  <p:stCondLst>
                                    <p:cond delay="0"/>
                                  </p:stCondLst>
                                  <p:childTnLst>
                                    <p:set>
                                      <p:cBhvr>
                                        <p:cTn id="24" dur="1" fill="hold">
                                          <p:stCondLst>
                                            <p:cond delay="0"/>
                                          </p:stCondLst>
                                        </p:cTn>
                                        <p:tgtEl>
                                          <p:spTgt spid="261"/>
                                        </p:tgtEl>
                                        <p:attrNameLst>
                                          <p:attrName>style.visibility</p:attrName>
                                        </p:attrNameLst>
                                      </p:cBhvr>
                                      <p:to>
                                        <p:strVal val="visible"/>
                                      </p:to>
                                    </p:set>
                                    <p:animEffect transition="in" filter="wipe(left)">
                                      <p:cBhvr>
                                        <p:cTn id="25" dur="500"/>
                                        <p:tgtEl>
                                          <p:spTgt spid="261"/>
                                        </p:tgtEl>
                                      </p:cBhvr>
                                    </p:animEffect>
                                  </p:childTnLst>
                                </p:cTn>
                              </p:par>
                              <p:par>
                                <p:cTn id="26" presetID="22" presetClass="entr" presetSubtype="8" fill="hold" nodeType="withEffect">
                                  <p:stCondLst>
                                    <p:cond delay="0"/>
                                  </p:stCondLst>
                                  <p:childTnLst>
                                    <p:set>
                                      <p:cBhvr>
                                        <p:cTn id="27" dur="1" fill="hold">
                                          <p:stCondLst>
                                            <p:cond delay="0"/>
                                          </p:stCondLst>
                                        </p:cTn>
                                        <p:tgtEl>
                                          <p:spTgt spid="276"/>
                                        </p:tgtEl>
                                        <p:attrNameLst>
                                          <p:attrName>style.visibility</p:attrName>
                                        </p:attrNameLst>
                                      </p:cBhvr>
                                      <p:to>
                                        <p:strVal val="visible"/>
                                      </p:to>
                                    </p:set>
                                    <p:animEffect transition="in" filter="wipe(left)">
                                      <p:cBhvr>
                                        <p:cTn id="28" dur="5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Search</a:t>
            </a:r>
          </a:p>
        </p:txBody>
      </p:sp>
      <p:sp>
        <p:nvSpPr>
          <p:cNvPr id="32" name="TextBox 31"/>
          <p:cNvSpPr txBox="1"/>
          <p:nvPr/>
        </p:nvSpPr>
        <p:spPr>
          <a:xfrm>
            <a:off x="381000" y="1066800"/>
            <a:ext cx="85344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Strategy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Try placing queens row by row.  If you can’t place a queen in a row, backtrack.</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34"/>
          <p:cNvGrpSpPr>
            <a:grpSpLocks noChangeAspect="1"/>
          </p:cNvGrpSpPr>
          <p:nvPr/>
        </p:nvGrpSpPr>
        <p:grpSpPr>
          <a:xfrm>
            <a:off x="2819400" y="2743200"/>
            <a:ext cx="279400" cy="304800"/>
            <a:chOff x="762000" y="1524000"/>
            <a:chExt cx="3048000" cy="3518090"/>
          </a:xfrm>
        </p:grpSpPr>
        <p:grpSp>
          <p:nvGrpSpPr>
            <p:cNvPr id="12"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929" name="Right Arrow 928"/>
          <p:cNvSpPr/>
          <p:nvPr/>
        </p:nvSpPr>
        <p:spPr>
          <a:xfrm>
            <a:off x="2057400" y="2705100"/>
            <a:ext cx="457200" cy="381000"/>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Slide Number Placeholder 16">
            <a:extLst>
              <a:ext uri="{FF2B5EF4-FFF2-40B4-BE49-F238E27FC236}">
                <a16:creationId xmlns:a16="http://schemas.microsoft.com/office/drawing/2014/main" id="{5DE70687-EBD2-0140-90CC-C08EADC95A1E}"/>
              </a:ext>
            </a:extLst>
          </p:cNvPr>
          <p:cNvSpPr>
            <a:spLocks noGrp="1"/>
          </p:cNvSpPr>
          <p:nvPr>
            <p:ph type="sldNum" sz="quarter" idx="12"/>
          </p:nvPr>
        </p:nvSpPr>
        <p:spPr/>
        <p:txBody>
          <a:bodyPr/>
          <a:lstStyle/>
          <a:p>
            <a:fld id="{B8C56D54-80CA-1040-8800-40C19FBCAC37}" type="slidenum">
              <a:rPr lang="en-US" smtClean="0"/>
              <a:t>27</a:t>
            </a:fld>
            <a:endParaRPr lang="en-US"/>
          </a:p>
        </p:txBody>
      </p:sp>
    </p:spTree>
    <p:extLst>
      <p:ext uri="{BB962C8B-B14F-4D97-AF65-F5344CB8AC3E}">
        <p14:creationId xmlns:p14="http://schemas.microsoft.com/office/powerpoint/2010/main" val="290059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929"/>
                                        </p:tgtEl>
                                        <p:attrNameLst>
                                          <p:attrName>style.visibility</p:attrName>
                                        </p:attrNameLst>
                                      </p:cBhvr>
                                      <p:to>
                                        <p:strVal val="visible"/>
                                      </p:to>
                                    </p:set>
                                    <p:anim calcmode="lin" valueType="num">
                                      <p:cBhvr additive="base">
                                        <p:cTn id="7" dur="500" fill="hold"/>
                                        <p:tgtEl>
                                          <p:spTgt spid="929"/>
                                        </p:tgtEl>
                                        <p:attrNameLst>
                                          <p:attrName>ppt_x</p:attrName>
                                        </p:attrNameLst>
                                      </p:cBhvr>
                                      <p:tavLst>
                                        <p:tav tm="0">
                                          <p:val>
                                            <p:strVal val="0-#ppt_w/2"/>
                                          </p:val>
                                        </p:tav>
                                        <p:tav tm="100000">
                                          <p:val>
                                            <p:strVal val="#ppt_x"/>
                                          </p:val>
                                        </p:tav>
                                      </p:tavLst>
                                    </p:anim>
                                    <p:anim calcmode="lin" valueType="num">
                                      <p:cBhvr additive="base">
                                        <p:cTn id="8" dur="500" fill="hold"/>
                                        <p:tgtEl>
                                          <p:spTgt spid="9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42" presetClass="path" presetSubtype="0" accel="50000" decel="50000" fill="hold" grpId="0" nodeType="afterEffect">
                                  <p:stCondLst>
                                    <p:cond delay="500"/>
                                  </p:stCondLst>
                                  <p:childTnLst>
                                    <p:animMotion origin="layout" path="M 0 -2.22222E-6 L 0 0.06667 " pathEditMode="relative" rAng="0" ptsTypes="AA">
                                      <p:cBhvr>
                                        <p:cTn id="15" dur="1000" fill="hold"/>
                                        <p:tgtEl>
                                          <p:spTgt spid="929"/>
                                        </p:tgtEl>
                                        <p:attrNameLst>
                                          <p:attrName>ppt_x</p:attrName>
                                          <p:attrName>ppt_y</p:attrName>
                                        </p:attrNameLst>
                                      </p:cBhvr>
                                      <p:rCtr x="0"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 grpId="0" animBg="1"/>
      <p:bldP spid="92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Search</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34"/>
          <p:cNvGrpSpPr>
            <a:grpSpLocks noChangeAspect="1"/>
          </p:cNvGrpSpPr>
          <p:nvPr/>
        </p:nvGrpSpPr>
        <p:grpSpPr>
          <a:xfrm>
            <a:off x="2819400" y="2743200"/>
            <a:ext cx="279400" cy="304800"/>
            <a:chOff x="762000" y="1524000"/>
            <a:chExt cx="3048000" cy="3518090"/>
          </a:xfrm>
        </p:grpSpPr>
        <p:grpSp>
          <p:nvGrpSpPr>
            <p:cNvPr id="12"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 name="Group 134"/>
          <p:cNvGrpSpPr>
            <a:grpSpLocks noChangeAspect="1"/>
          </p:cNvGrpSpPr>
          <p:nvPr/>
        </p:nvGrpSpPr>
        <p:grpSpPr>
          <a:xfrm>
            <a:off x="2819400" y="3200400"/>
            <a:ext cx="279400" cy="304800"/>
            <a:chOff x="762000" y="1524000"/>
            <a:chExt cx="3048000" cy="3518090"/>
          </a:xfrm>
        </p:grpSpPr>
        <p:grpSp>
          <p:nvGrpSpPr>
            <p:cNvPr id="18" name="Group 135"/>
            <p:cNvGrpSpPr/>
            <p:nvPr/>
          </p:nvGrpSpPr>
          <p:grpSpPr>
            <a:xfrm rot="19800000">
              <a:off x="762000" y="1891904"/>
              <a:ext cx="448384" cy="1954495"/>
              <a:chOff x="2590800" y="1670538"/>
              <a:chExt cx="228600" cy="996462"/>
            </a:xfrm>
            <a:solidFill>
              <a:srgbClr val="000000"/>
            </a:solidFill>
          </p:grpSpPr>
          <p:sp>
            <p:nvSpPr>
              <p:cNvPr id="305" name="Isosceles Triangle 30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6" name="Oval 30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36"/>
            <p:cNvGrpSpPr/>
            <p:nvPr/>
          </p:nvGrpSpPr>
          <p:grpSpPr>
            <a:xfrm rot="20700000">
              <a:off x="1359845" y="1629207"/>
              <a:ext cx="448384" cy="1954495"/>
              <a:chOff x="2590800" y="1670538"/>
              <a:chExt cx="228600" cy="996462"/>
            </a:xfrm>
            <a:solidFill>
              <a:srgbClr val="000000"/>
            </a:solidFill>
          </p:grpSpPr>
          <p:sp>
            <p:nvSpPr>
              <p:cNvPr id="303" name="Isosceles Triangle 30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4" name="Oval 30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37"/>
            <p:cNvGrpSpPr/>
            <p:nvPr/>
          </p:nvGrpSpPr>
          <p:grpSpPr>
            <a:xfrm>
              <a:off x="2050958" y="1524000"/>
              <a:ext cx="448384" cy="1954495"/>
              <a:chOff x="2590800" y="1670538"/>
              <a:chExt cx="228600" cy="996462"/>
            </a:xfrm>
            <a:solidFill>
              <a:srgbClr val="000000"/>
            </a:solidFill>
          </p:grpSpPr>
          <p:sp>
            <p:nvSpPr>
              <p:cNvPr id="301" name="Isosceles Triangle 30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2" name="Oval 30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138"/>
            <p:cNvGrpSpPr/>
            <p:nvPr/>
          </p:nvGrpSpPr>
          <p:grpSpPr>
            <a:xfrm rot="900000">
              <a:off x="2740778" y="1629207"/>
              <a:ext cx="448384" cy="1954495"/>
              <a:chOff x="2590800" y="1670538"/>
              <a:chExt cx="228600" cy="996462"/>
            </a:xfrm>
            <a:solidFill>
              <a:srgbClr val="000000"/>
            </a:solidFill>
          </p:grpSpPr>
          <p:sp>
            <p:nvSpPr>
              <p:cNvPr id="299" name="Isosceles Triangle 29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0" name="Oval 29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139"/>
            <p:cNvGrpSpPr/>
            <p:nvPr/>
          </p:nvGrpSpPr>
          <p:grpSpPr>
            <a:xfrm rot="1800000">
              <a:off x="3361616" y="1903402"/>
              <a:ext cx="448384" cy="1954495"/>
              <a:chOff x="2590800" y="1670538"/>
              <a:chExt cx="228600" cy="996462"/>
            </a:xfrm>
            <a:solidFill>
              <a:srgbClr val="000000"/>
            </a:solidFill>
          </p:grpSpPr>
          <p:sp>
            <p:nvSpPr>
              <p:cNvPr id="297" name="Isosceles Triangle 29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8" name="Oval 29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93" name="Oval 292"/>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4" name="Rounded Rectangle 293"/>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5" name="Rectangle 294"/>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6" name="Rounded Rectangle 295"/>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134"/>
          <p:cNvGrpSpPr>
            <a:grpSpLocks noChangeAspect="1"/>
          </p:cNvGrpSpPr>
          <p:nvPr/>
        </p:nvGrpSpPr>
        <p:grpSpPr>
          <a:xfrm>
            <a:off x="3302000" y="3200400"/>
            <a:ext cx="279400" cy="304800"/>
            <a:chOff x="762000" y="1524000"/>
            <a:chExt cx="3048000" cy="3518090"/>
          </a:xfrm>
        </p:grpSpPr>
        <p:grpSp>
          <p:nvGrpSpPr>
            <p:cNvPr id="24" name="Group 135"/>
            <p:cNvGrpSpPr/>
            <p:nvPr/>
          </p:nvGrpSpPr>
          <p:grpSpPr>
            <a:xfrm rot="19800000">
              <a:off x="762000" y="1891904"/>
              <a:ext cx="448384" cy="1954495"/>
              <a:chOff x="2590800" y="1670538"/>
              <a:chExt cx="228600" cy="996462"/>
            </a:xfrm>
            <a:solidFill>
              <a:srgbClr val="000000"/>
            </a:solidFill>
          </p:grpSpPr>
          <p:sp>
            <p:nvSpPr>
              <p:cNvPr id="326" name="Isosceles Triangle 32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7" name="Oval 32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 name="Group 136"/>
            <p:cNvGrpSpPr/>
            <p:nvPr/>
          </p:nvGrpSpPr>
          <p:grpSpPr>
            <a:xfrm rot="20700000">
              <a:off x="1359845" y="1629207"/>
              <a:ext cx="448384" cy="1954495"/>
              <a:chOff x="2590800" y="1670538"/>
              <a:chExt cx="228600" cy="996462"/>
            </a:xfrm>
            <a:solidFill>
              <a:srgbClr val="000000"/>
            </a:solidFill>
          </p:grpSpPr>
          <p:sp>
            <p:nvSpPr>
              <p:cNvPr id="324" name="Isosceles Triangle 32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5" name="Oval 32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 name="Group 137"/>
            <p:cNvGrpSpPr/>
            <p:nvPr/>
          </p:nvGrpSpPr>
          <p:grpSpPr>
            <a:xfrm>
              <a:off x="2050958" y="1524000"/>
              <a:ext cx="448384" cy="1954495"/>
              <a:chOff x="2590800" y="1670538"/>
              <a:chExt cx="228600" cy="996462"/>
            </a:xfrm>
            <a:solidFill>
              <a:srgbClr val="000000"/>
            </a:solidFill>
          </p:grpSpPr>
          <p:sp>
            <p:nvSpPr>
              <p:cNvPr id="322" name="Isosceles Triangle 32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3" name="Oval 32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138"/>
            <p:cNvGrpSpPr/>
            <p:nvPr/>
          </p:nvGrpSpPr>
          <p:grpSpPr>
            <a:xfrm rot="900000">
              <a:off x="2740778" y="1629207"/>
              <a:ext cx="448384" cy="1954495"/>
              <a:chOff x="2590800" y="1670538"/>
              <a:chExt cx="228600" cy="996462"/>
            </a:xfrm>
            <a:solidFill>
              <a:srgbClr val="000000"/>
            </a:solidFill>
          </p:grpSpPr>
          <p:sp>
            <p:nvSpPr>
              <p:cNvPr id="320" name="Isosceles Triangle 31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1" name="Oval 32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 name="Group 139"/>
            <p:cNvGrpSpPr/>
            <p:nvPr/>
          </p:nvGrpSpPr>
          <p:grpSpPr>
            <a:xfrm rot="1800000">
              <a:off x="3361616" y="1903402"/>
              <a:ext cx="448384" cy="1954495"/>
              <a:chOff x="2590800" y="1670538"/>
              <a:chExt cx="228600" cy="996462"/>
            </a:xfrm>
            <a:solidFill>
              <a:srgbClr val="000000"/>
            </a:solidFill>
          </p:grpSpPr>
          <p:sp>
            <p:nvSpPr>
              <p:cNvPr id="318" name="Isosceles Triangle 31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9" name="Oval 31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14" name="Oval 31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5" name="Rounded Rectangle 31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6" name="Rectangle 31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7" name="Rounded Rectangle 31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9" name="Group 134"/>
          <p:cNvGrpSpPr>
            <a:grpSpLocks noChangeAspect="1"/>
          </p:cNvGrpSpPr>
          <p:nvPr/>
        </p:nvGrpSpPr>
        <p:grpSpPr>
          <a:xfrm>
            <a:off x="3733800" y="3200400"/>
            <a:ext cx="279400" cy="304800"/>
            <a:chOff x="762000" y="1524000"/>
            <a:chExt cx="3048000" cy="3518090"/>
          </a:xfrm>
        </p:grpSpPr>
        <p:grpSp>
          <p:nvGrpSpPr>
            <p:cNvPr id="30" name="Group 135"/>
            <p:cNvGrpSpPr/>
            <p:nvPr/>
          </p:nvGrpSpPr>
          <p:grpSpPr>
            <a:xfrm rot="19800000">
              <a:off x="762000" y="1891904"/>
              <a:ext cx="448384" cy="1954495"/>
              <a:chOff x="2590800" y="1670538"/>
              <a:chExt cx="228600" cy="996462"/>
            </a:xfrm>
            <a:solidFill>
              <a:srgbClr val="000000"/>
            </a:solidFill>
          </p:grpSpPr>
          <p:sp>
            <p:nvSpPr>
              <p:cNvPr id="346" name="Isosceles Triangle 3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7" name="Oval 3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 name="Group 136"/>
            <p:cNvGrpSpPr/>
            <p:nvPr/>
          </p:nvGrpSpPr>
          <p:grpSpPr>
            <a:xfrm rot="20700000">
              <a:off x="1359845" y="1629207"/>
              <a:ext cx="448384" cy="1954495"/>
              <a:chOff x="2590800" y="1670538"/>
              <a:chExt cx="228600" cy="996462"/>
            </a:xfrm>
            <a:solidFill>
              <a:srgbClr val="000000"/>
            </a:solidFill>
          </p:grpSpPr>
          <p:sp>
            <p:nvSpPr>
              <p:cNvPr id="344" name="Isosceles Triangle 3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5" name="Oval 3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2" name="Group 137"/>
            <p:cNvGrpSpPr/>
            <p:nvPr/>
          </p:nvGrpSpPr>
          <p:grpSpPr>
            <a:xfrm>
              <a:off x="2050958" y="1524000"/>
              <a:ext cx="448384" cy="1954495"/>
              <a:chOff x="2590800" y="1670538"/>
              <a:chExt cx="228600" cy="996462"/>
            </a:xfrm>
            <a:solidFill>
              <a:srgbClr val="000000"/>
            </a:solidFill>
          </p:grpSpPr>
          <p:sp>
            <p:nvSpPr>
              <p:cNvPr id="342" name="Isosceles Triangle 3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3" name="Oval 3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1" name="Group 138"/>
            <p:cNvGrpSpPr/>
            <p:nvPr/>
          </p:nvGrpSpPr>
          <p:grpSpPr>
            <a:xfrm rot="900000">
              <a:off x="2740778" y="1629207"/>
              <a:ext cx="448384" cy="1954495"/>
              <a:chOff x="2590800" y="1670538"/>
              <a:chExt cx="228600" cy="996462"/>
            </a:xfrm>
            <a:solidFill>
              <a:srgbClr val="000000"/>
            </a:solidFill>
          </p:grpSpPr>
          <p:sp>
            <p:nvSpPr>
              <p:cNvPr id="340" name="Isosceles Triangle 3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1" name="Oval 3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 name="Group 139"/>
            <p:cNvGrpSpPr/>
            <p:nvPr/>
          </p:nvGrpSpPr>
          <p:grpSpPr>
            <a:xfrm rot="1800000">
              <a:off x="3361616" y="1903402"/>
              <a:ext cx="448384" cy="1954495"/>
              <a:chOff x="2590800" y="1670538"/>
              <a:chExt cx="228600" cy="996462"/>
            </a:xfrm>
            <a:solidFill>
              <a:srgbClr val="000000"/>
            </a:solidFill>
          </p:grpSpPr>
          <p:sp>
            <p:nvSpPr>
              <p:cNvPr id="338" name="Isosceles Triangle 3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9" name="Oval 3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4" name="Oval 3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5" name="Rounded Rectangle 3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6" name="Rectangle 3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7" name="Rounded Rectangle 3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29" name="Right Arrow 628"/>
          <p:cNvSpPr/>
          <p:nvPr/>
        </p:nvSpPr>
        <p:spPr>
          <a:xfrm>
            <a:off x="2057400" y="3162322"/>
            <a:ext cx="457200" cy="381000"/>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7" name="TextBox 156"/>
          <p:cNvSpPr txBox="1"/>
          <p:nvPr/>
        </p:nvSpPr>
        <p:spPr>
          <a:xfrm>
            <a:off x="381000" y="1066800"/>
            <a:ext cx="85344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Strategy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Try placing queens row by row.  If you can’t place a queen in a row, backtrack.</a:t>
            </a:r>
          </a:p>
        </p:txBody>
      </p:sp>
      <p:sp>
        <p:nvSpPr>
          <p:cNvPr id="43" name="Slide Number Placeholder 42">
            <a:extLst>
              <a:ext uri="{FF2B5EF4-FFF2-40B4-BE49-F238E27FC236}">
                <a16:creationId xmlns:a16="http://schemas.microsoft.com/office/drawing/2014/main" id="{618EE97F-29F1-3F42-8311-42876262EE2D}"/>
              </a:ext>
            </a:extLst>
          </p:cNvPr>
          <p:cNvSpPr>
            <a:spLocks noGrp="1"/>
          </p:cNvSpPr>
          <p:nvPr>
            <p:ph type="sldNum" sz="quarter" idx="12"/>
          </p:nvPr>
        </p:nvSpPr>
        <p:spPr/>
        <p:txBody>
          <a:bodyPr/>
          <a:lstStyle/>
          <a:p>
            <a:fld id="{B8C56D54-80CA-1040-8800-40C19FBCAC37}" type="slidenum">
              <a:rPr lang="en-US" smtClean="0"/>
              <a:t>28</a:t>
            </a:fld>
            <a:endParaRPr lang="en-US"/>
          </a:p>
        </p:txBody>
      </p:sp>
    </p:spTree>
    <p:extLst>
      <p:ext uri="{BB962C8B-B14F-4D97-AF65-F5344CB8AC3E}">
        <p14:creationId xmlns:p14="http://schemas.microsoft.com/office/powerpoint/2010/main" val="124289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par>
                          <p:cTn id="21" fill="hold">
                            <p:stCondLst>
                              <p:cond delay="1000"/>
                            </p:stCondLst>
                            <p:childTnLst>
                              <p:par>
                                <p:cTn id="22" presetID="42" presetClass="path" presetSubtype="0" accel="50000" decel="50000" fill="hold" grpId="0" nodeType="afterEffect">
                                  <p:stCondLst>
                                    <p:cond delay="500"/>
                                  </p:stCondLst>
                                  <p:childTnLst>
                                    <p:animMotion origin="layout" path="M 0 -2.22222E-6 L 0 0.06667 " pathEditMode="relative" rAng="0" ptsTypes="AA">
                                      <p:cBhvr>
                                        <p:cTn id="23" dur="1000" fill="hold"/>
                                        <p:tgtEl>
                                          <p:spTgt spid="629"/>
                                        </p:tgtEl>
                                        <p:attrNameLst>
                                          <p:attrName>ppt_x</p:attrName>
                                          <p:attrName>ppt_y</p:attrName>
                                        </p:attrNameLst>
                                      </p:cBhvr>
                                      <p:rCtr x="0"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Search</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34"/>
          <p:cNvGrpSpPr>
            <a:grpSpLocks noChangeAspect="1"/>
          </p:cNvGrpSpPr>
          <p:nvPr/>
        </p:nvGrpSpPr>
        <p:grpSpPr>
          <a:xfrm>
            <a:off x="2819400" y="2743200"/>
            <a:ext cx="279400" cy="304800"/>
            <a:chOff x="762000" y="1524000"/>
            <a:chExt cx="3048000" cy="3518090"/>
          </a:xfrm>
        </p:grpSpPr>
        <p:grpSp>
          <p:nvGrpSpPr>
            <p:cNvPr id="12"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 name="Group 134"/>
          <p:cNvGrpSpPr>
            <a:grpSpLocks noChangeAspect="1"/>
          </p:cNvGrpSpPr>
          <p:nvPr/>
        </p:nvGrpSpPr>
        <p:grpSpPr>
          <a:xfrm>
            <a:off x="3733800" y="3200400"/>
            <a:ext cx="279400" cy="304800"/>
            <a:chOff x="762000" y="1524000"/>
            <a:chExt cx="3048000" cy="3518090"/>
          </a:xfrm>
        </p:grpSpPr>
        <p:grpSp>
          <p:nvGrpSpPr>
            <p:cNvPr id="18" name="Group 135"/>
            <p:cNvGrpSpPr/>
            <p:nvPr/>
          </p:nvGrpSpPr>
          <p:grpSpPr>
            <a:xfrm rot="19800000">
              <a:off x="762000" y="1891904"/>
              <a:ext cx="448384" cy="1954495"/>
              <a:chOff x="2590800" y="1670538"/>
              <a:chExt cx="228600" cy="996462"/>
            </a:xfrm>
            <a:solidFill>
              <a:srgbClr val="000000"/>
            </a:solidFill>
          </p:grpSpPr>
          <p:sp>
            <p:nvSpPr>
              <p:cNvPr id="346" name="Isosceles Triangle 3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7" name="Oval 3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36"/>
            <p:cNvGrpSpPr/>
            <p:nvPr/>
          </p:nvGrpSpPr>
          <p:grpSpPr>
            <a:xfrm rot="20700000">
              <a:off x="1359845" y="1629207"/>
              <a:ext cx="448384" cy="1954495"/>
              <a:chOff x="2590800" y="1670538"/>
              <a:chExt cx="228600" cy="996462"/>
            </a:xfrm>
            <a:solidFill>
              <a:srgbClr val="000000"/>
            </a:solidFill>
          </p:grpSpPr>
          <p:sp>
            <p:nvSpPr>
              <p:cNvPr id="344" name="Isosceles Triangle 3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5" name="Oval 3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37"/>
            <p:cNvGrpSpPr/>
            <p:nvPr/>
          </p:nvGrpSpPr>
          <p:grpSpPr>
            <a:xfrm>
              <a:off x="2050958" y="1524000"/>
              <a:ext cx="448384" cy="1954495"/>
              <a:chOff x="2590800" y="1670538"/>
              <a:chExt cx="228600" cy="996462"/>
            </a:xfrm>
            <a:solidFill>
              <a:srgbClr val="000000"/>
            </a:solidFill>
          </p:grpSpPr>
          <p:sp>
            <p:nvSpPr>
              <p:cNvPr id="342" name="Isosceles Triangle 3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3" name="Oval 3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138"/>
            <p:cNvGrpSpPr/>
            <p:nvPr/>
          </p:nvGrpSpPr>
          <p:grpSpPr>
            <a:xfrm rot="900000">
              <a:off x="2740778" y="1629207"/>
              <a:ext cx="448384" cy="1954495"/>
              <a:chOff x="2590800" y="1670538"/>
              <a:chExt cx="228600" cy="996462"/>
            </a:xfrm>
            <a:solidFill>
              <a:srgbClr val="000000"/>
            </a:solidFill>
          </p:grpSpPr>
          <p:sp>
            <p:nvSpPr>
              <p:cNvPr id="340" name="Isosceles Triangle 3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1" name="Oval 3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139"/>
            <p:cNvGrpSpPr/>
            <p:nvPr/>
          </p:nvGrpSpPr>
          <p:grpSpPr>
            <a:xfrm rot="1800000">
              <a:off x="3361616" y="1903402"/>
              <a:ext cx="448384" cy="1954495"/>
              <a:chOff x="2590800" y="1670538"/>
              <a:chExt cx="228600" cy="996462"/>
            </a:xfrm>
            <a:solidFill>
              <a:srgbClr val="000000"/>
            </a:solidFill>
          </p:grpSpPr>
          <p:sp>
            <p:nvSpPr>
              <p:cNvPr id="338" name="Isosceles Triangle 3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9" name="Oval 3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4" name="Oval 3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5" name="Rounded Rectangle 3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6" name="Rectangle 3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7" name="Rounded Rectangle 3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134"/>
          <p:cNvGrpSpPr>
            <a:grpSpLocks noChangeAspect="1"/>
          </p:cNvGrpSpPr>
          <p:nvPr/>
        </p:nvGrpSpPr>
        <p:grpSpPr>
          <a:xfrm>
            <a:off x="2819400" y="3657600"/>
            <a:ext cx="279400" cy="304800"/>
            <a:chOff x="762000" y="1524000"/>
            <a:chExt cx="3048000" cy="3518090"/>
          </a:xfrm>
        </p:grpSpPr>
        <p:grpSp>
          <p:nvGrpSpPr>
            <p:cNvPr id="24" name="Group 135"/>
            <p:cNvGrpSpPr/>
            <p:nvPr/>
          </p:nvGrpSpPr>
          <p:grpSpPr>
            <a:xfrm rot="19800000">
              <a:off x="762000" y="1891904"/>
              <a:ext cx="448384" cy="1954495"/>
              <a:chOff x="2590800" y="1670538"/>
              <a:chExt cx="228600" cy="996462"/>
            </a:xfrm>
            <a:solidFill>
              <a:srgbClr val="000000"/>
            </a:solidFill>
          </p:grpSpPr>
          <p:sp>
            <p:nvSpPr>
              <p:cNvPr id="366" name="Isosceles Triangle 36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7" name="Oval 36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 name="Group 136"/>
            <p:cNvGrpSpPr/>
            <p:nvPr/>
          </p:nvGrpSpPr>
          <p:grpSpPr>
            <a:xfrm rot="20700000">
              <a:off x="1359845" y="1629207"/>
              <a:ext cx="448384" cy="1954495"/>
              <a:chOff x="2590800" y="1670538"/>
              <a:chExt cx="228600" cy="996462"/>
            </a:xfrm>
            <a:solidFill>
              <a:srgbClr val="000000"/>
            </a:solidFill>
          </p:grpSpPr>
          <p:sp>
            <p:nvSpPr>
              <p:cNvPr id="364" name="Isosceles Triangle 36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5" name="Oval 36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 name="Group 137"/>
            <p:cNvGrpSpPr/>
            <p:nvPr/>
          </p:nvGrpSpPr>
          <p:grpSpPr>
            <a:xfrm>
              <a:off x="2050958" y="1524000"/>
              <a:ext cx="448384" cy="1954495"/>
              <a:chOff x="2590800" y="1670538"/>
              <a:chExt cx="228600" cy="996462"/>
            </a:xfrm>
            <a:solidFill>
              <a:srgbClr val="000000"/>
            </a:solidFill>
          </p:grpSpPr>
          <p:sp>
            <p:nvSpPr>
              <p:cNvPr id="362" name="Isosceles Triangle 36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3" name="Oval 36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138"/>
            <p:cNvGrpSpPr/>
            <p:nvPr/>
          </p:nvGrpSpPr>
          <p:grpSpPr>
            <a:xfrm rot="900000">
              <a:off x="2740778" y="1629207"/>
              <a:ext cx="448384" cy="1954495"/>
              <a:chOff x="2590800" y="1670538"/>
              <a:chExt cx="228600" cy="996462"/>
            </a:xfrm>
            <a:solidFill>
              <a:srgbClr val="000000"/>
            </a:solidFill>
          </p:grpSpPr>
          <p:sp>
            <p:nvSpPr>
              <p:cNvPr id="360" name="Isosceles Triangle 35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1" name="Oval 36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 name="Group 139"/>
            <p:cNvGrpSpPr/>
            <p:nvPr/>
          </p:nvGrpSpPr>
          <p:grpSpPr>
            <a:xfrm rot="1800000">
              <a:off x="3361616" y="1903402"/>
              <a:ext cx="448384" cy="1954495"/>
              <a:chOff x="2590800" y="1670538"/>
              <a:chExt cx="228600" cy="996462"/>
            </a:xfrm>
            <a:solidFill>
              <a:srgbClr val="000000"/>
            </a:solidFill>
          </p:grpSpPr>
          <p:sp>
            <p:nvSpPr>
              <p:cNvPr id="358" name="Isosceles Triangle 35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9" name="Oval 35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54" name="Oval 35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5" name="Rounded Rectangle 35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6" name="Rectangle 35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7" name="Rounded Rectangle 35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9" name="Group 134"/>
          <p:cNvGrpSpPr>
            <a:grpSpLocks noChangeAspect="1"/>
          </p:cNvGrpSpPr>
          <p:nvPr/>
        </p:nvGrpSpPr>
        <p:grpSpPr>
          <a:xfrm>
            <a:off x="3276600" y="3657600"/>
            <a:ext cx="279400" cy="304800"/>
            <a:chOff x="762000" y="1524000"/>
            <a:chExt cx="3048000" cy="3518090"/>
          </a:xfrm>
        </p:grpSpPr>
        <p:grpSp>
          <p:nvGrpSpPr>
            <p:cNvPr id="30" name="Group 135"/>
            <p:cNvGrpSpPr/>
            <p:nvPr/>
          </p:nvGrpSpPr>
          <p:grpSpPr>
            <a:xfrm rot="19800000">
              <a:off x="762000" y="1891904"/>
              <a:ext cx="448384" cy="1954495"/>
              <a:chOff x="2590800" y="1670538"/>
              <a:chExt cx="228600" cy="996462"/>
            </a:xfrm>
            <a:solidFill>
              <a:srgbClr val="000000"/>
            </a:solidFill>
          </p:grpSpPr>
          <p:sp>
            <p:nvSpPr>
              <p:cNvPr id="386" name="Isosceles Triangle 3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7" name="Oval 3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 name="Group 136"/>
            <p:cNvGrpSpPr/>
            <p:nvPr/>
          </p:nvGrpSpPr>
          <p:grpSpPr>
            <a:xfrm rot="20700000">
              <a:off x="1359845" y="1629207"/>
              <a:ext cx="448384" cy="1954495"/>
              <a:chOff x="2590800" y="1670538"/>
              <a:chExt cx="228600" cy="996462"/>
            </a:xfrm>
            <a:solidFill>
              <a:srgbClr val="000000"/>
            </a:solidFill>
          </p:grpSpPr>
          <p:sp>
            <p:nvSpPr>
              <p:cNvPr id="384" name="Isosceles Triangle 3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5" name="Oval 3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2" name="Group 137"/>
            <p:cNvGrpSpPr/>
            <p:nvPr/>
          </p:nvGrpSpPr>
          <p:grpSpPr>
            <a:xfrm>
              <a:off x="2050958" y="1524000"/>
              <a:ext cx="448384" cy="1954495"/>
              <a:chOff x="2590800" y="1670538"/>
              <a:chExt cx="228600" cy="996462"/>
            </a:xfrm>
            <a:solidFill>
              <a:srgbClr val="000000"/>
            </a:solidFill>
          </p:grpSpPr>
          <p:sp>
            <p:nvSpPr>
              <p:cNvPr id="382" name="Isosceles Triangle 3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3" name="Oval 3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1" name="Group 138"/>
            <p:cNvGrpSpPr/>
            <p:nvPr/>
          </p:nvGrpSpPr>
          <p:grpSpPr>
            <a:xfrm rot="900000">
              <a:off x="2740778" y="1629207"/>
              <a:ext cx="448384" cy="1954495"/>
              <a:chOff x="2590800" y="1670538"/>
              <a:chExt cx="228600" cy="996462"/>
            </a:xfrm>
            <a:solidFill>
              <a:srgbClr val="000000"/>
            </a:solidFill>
          </p:grpSpPr>
          <p:sp>
            <p:nvSpPr>
              <p:cNvPr id="380" name="Isosceles Triangle 3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1" name="Oval 3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 name="Group 139"/>
            <p:cNvGrpSpPr/>
            <p:nvPr/>
          </p:nvGrpSpPr>
          <p:grpSpPr>
            <a:xfrm rot="1800000">
              <a:off x="3361616" y="1903402"/>
              <a:ext cx="448384" cy="1954495"/>
              <a:chOff x="2590800" y="1670538"/>
              <a:chExt cx="228600" cy="996462"/>
            </a:xfrm>
            <a:solidFill>
              <a:srgbClr val="000000"/>
            </a:solidFill>
          </p:grpSpPr>
          <p:sp>
            <p:nvSpPr>
              <p:cNvPr id="378" name="Isosceles Triangle 3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9" name="Oval 3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74" name="Oval 3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5" name="Rounded Rectangle 3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6" name="Rectangle 3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7" name="Rounded Rectangle 3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3" name="Group 134"/>
          <p:cNvGrpSpPr>
            <a:grpSpLocks noChangeAspect="1"/>
          </p:cNvGrpSpPr>
          <p:nvPr/>
        </p:nvGrpSpPr>
        <p:grpSpPr>
          <a:xfrm>
            <a:off x="3733800" y="3657600"/>
            <a:ext cx="279400" cy="304800"/>
            <a:chOff x="762000" y="1524000"/>
            <a:chExt cx="3048000" cy="3518090"/>
          </a:xfrm>
        </p:grpSpPr>
        <p:grpSp>
          <p:nvGrpSpPr>
            <p:cNvPr id="44" name="Group 135"/>
            <p:cNvGrpSpPr/>
            <p:nvPr/>
          </p:nvGrpSpPr>
          <p:grpSpPr>
            <a:xfrm rot="19800000">
              <a:off x="762000" y="1891904"/>
              <a:ext cx="448384" cy="1954495"/>
              <a:chOff x="2590800" y="1670538"/>
              <a:chExt cx="228600" cy="996462"/>
            </a:xfrm>
            <a:solidFill>
              <a:srgbClr val="000000"/>
            </a:solidFill>
          </p:grpSpPr>
          <p:sp>
            <p:nvSpPr>
              <p:cNvPr id="406" name="Isosceles Triangle 40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7" name="Oval 40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136"/>
            <p:cNvGrpSpPr/>
            <p:nvPr/>
          </p:nvGrpSpPr>
          <p:grpSpPr>
            <a:xfrm rot="20700000">
              <a:off x="1359845" y="1629207"/>
              <a:ext cx="448384" cy="1954495"/>
              <a:chOff x="2590800" y="1670538"/>
              <a:chExt cx="228600" cy="996462"/>
            </a:xfrm>
            <a:solidFill>
              <a:srgbClr val="000000"/>
            </a:solidFill>
          </p:grpSpPr>
          <p:sp>
            <p:nvSpPr>
              <p:cNvPr id="404" name="Isosceles Triangle 40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5" name="Oval 40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6" name="Group 137"/>
            <p:cNvGrpSpPr/>
            <p:nvPr/>
          </p:nvGrpSpPr>
          <p:grpSpPr>
            <a:xfrm>
              <a:off x="2050958" y="1524000"/>
              <a:ext cx="448384" cy="1954495"/>
              <a:chOff x="2590800" y="1670538"/>
              <a:chExt cx="228600" cy="996462"/>
            </a:xfrm>
            <a:solidFill>
              <a:srgbClr val="000000"/>
            </a:solidFill>
          </p:grpSpPr>
          <p:sp>
            <p:nvSpPr>
              <p:cNvPr id="402" name="Isosceles Triangle 40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3" name="Oval 40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7" name="Group 138"/>
            <p:cNvGrpSpPr/>
            <p:nvPr/>
          </p:nvGrpSpPr>
          <p:grpSpPr>
            <a:xfrm rot="900000">
              <a:off x="2740778" y="1629207"/>
              <a:ext cx="448384" cy="1954495"/>
              <a:chOff x="2590800" y="1670538"/>
              <a:chExt cx="228600" cy="996462"/>
            </a:xfrm>
            <a:solidFill>
              <a:srgbClr val="000000"/>
            </a:solidFill>
          </p:grpSpPr>
          <p:sp>
            <p:nvSpPr>
              <p:cNvPr id="400" name="Isosceles Triangle 39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1" name="Oval 40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8" name="Group 139"/>
            <p:cNvGrpSpPr/>
            <p:nvPr/>
          </p:nvGrpSpPr>
          <p:grpSpPr>
            <a:xfrm rot="1800000">
              <a:off x="3361616" y="1903402"/>
              <a:ext cx="448384" cy="1954495"/>
              <a:chOff x="2590800" y="1670538"/>
              <a:chExt cx="228600" cy="996462"/>
            </a:xfrm>
            <a:solidFill>
              <a:srgbClr val="000000"/>
            </a:solidFill>
          </p:grpSpPr>
          <p:sp>
            <p:nvSpPr>
              <p:cNvPr id="398" name="Isosceles Triangle 39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9" name="Oval 39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94" name="Oval 39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5" name="Rounded Rectangle 39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6" name="Rectangle 39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7" name="Rounded Rectangle 39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 name="Group 134"/>
          <p:cNvGrpSpPr>
            <a:grpSpLocks noChangeAspect="1"/>
          </p:cNvGrpSpPr>
          <p:nvPr/>
        </p:nvGrpSpPr>
        <p:grpSpPr>
          <a:xfrm>
            <a:off x="4191000" y="3657600"/>
            <a:ext cx="279400" cy="304800"/>
            <a:chOff x="762000" y="1524000"/>
            <a:chExt cx="3048000" cy="3518090"/>
          </a:xfrm>
        </p:grpSpPr>
        <p:grpSp>
          <p:nvGrpSpPr>
            <p:cNvPr id="50" name="Group 135"/>
            <p:cNvGrpSpPr/>
            <p:nvPr/>
          </p:nvGrpSpPr>
          <p:grpSpPr>
            <a:xfrm rot="19800000">
              <a:off x="762000" y="1891904"/>
              <a:ext cx="448384" cy="1954495"/>
              <a:chOff x="2590800" y="1670538"/>
              <a:chExt cx="228600" cy="996462"/>
            </a:xfrm>
            <a:solidFill>
              <a:srgbClr val="000000"/>
            </a:solidFill>
          </p:grpSpPr>
          <p:sp>
            <p:nvSpPr>
              <p:cNvPr id="426" name="Isosceles Triangle 42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7" name="Oval 42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9" name="Group 136"/>
            <p:cNvGrpSpPr/>
            <p:nvPr/>
          </p:nvGrpSpPr>
          <p:grpSpPr>
            <a:xfrm rot="20700000">
              <a:off x="1359845" y="1629207"/>
              <a:ext cx="448384" cy="1954495"/>
              <a:chOff x="2590800" y="1670538"/>
              <a:chExt cx="228600" cy="996462"/>
            </a:xfrm>
            <a:solidFill>
              <a:srgbClr val="000000"/>
            </a:solidFill>
          </p:grpSpPr>
          <p:sp>
            <p:nvSpPr>
              <p:cNvPr id="424" name="Isosceles Triangle 42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5" name="Oval 42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8" name="Group 137"/>
            <p:cNvGrpSpPr/>
            <p:nvPr/>
          </p:nvGrpSpPr>
          <p:grpSpPr>
            <a:xfrm>
              <a:off x="2050958" y="1524000"/>
              <a:ext cx="448384" cy="1954495"/>
              <a:chOff x="2590800" y="1670538"/>
              <a:chExt cx="228600" cy="996462"/>
            </a:xfrm>
            <a:solidFill>
              <a:srgbClr val="000000"/>
            </a:solidFill>
          </p:grpSpPr>
          <p:sp>
            <p:nvSpPr>
              <p:cNvPr id="422" name="Isosceles Triangle 42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3" name="Oval 42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 name="Group 138"/>
            <p:cNvGrpSpPr/>
            <p:nvPr/>
          </p:nvGrpSpPr>
          <p:grpSpPr>
            <a:xfrm rot="900000">
              <a:off x="2740778" y="1629207"/>
              <a:ext cx="448384" cy="1954495"/>
              <a:chOff x="2590800" y="1670538"/>
              <a:chExt cx="228600" cy="996462"/>
            </a:xfrm>
            <a:solidFill>
              <a:srgbClr val="000000"/>
            </a:solidFill>
          </p:grpSpPr>
          <p:sp>
            <p:nvSpPr>
              <p:cNvPr id="420" name="Isosceles Triangle 41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1" name="Oval 42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6" name="Group 139"/>
            <p:cNvGrpSpPr/>
            <p:nvPr/>
          </p:nvGrpSpPr>
          <p:grpSpPr>
            <a:xfrm rot="1800000">
              <a:off x="3361616" y="1903402"/>
              <a:ext cx="448384" cy="1954495"/>
              <a:chOff x="2590800" y="1670538"/>
              <a:chExt cx="228600" cy="996462"/>
            </a:xfrm>
            <a:solidFill>
              <a:srgbClr val="000000"/>
            </a:solidFill>
          </p:grpSpPr>
          <p:sp>
            <p:nvSpPr>
              <p:cNvPr id="418" name="Isosceles Triangle 41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9" name="Oval 41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14" name="Oval 41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5" name="Rounded Rectangle 41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6" name="Rectangle 41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7" name="Rounded Rectangle 41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5" name="Group 134"/>
          <p:cNvGrpSpPr>
            <a:grpSpLocks noChangeAspect="1"/>
          </p:cNvGrpSpPr>
          <p:nvPr/>
        </p:nvGrpSpPr>
        <p:grpSpPr>
          <a:xfrm>
            <a:off x="4673600" y="3657600"/>
            <a:ext cx="279400" cy="304800"/>
            <a:chOff x="762000" y="1524000"/>
            <a:chExt cx="3048000" cy="3518090"/>
          </a:xfrm>
        </p:grpSpPr>
        <p:grpSp>
          <p:nvGrpSpPr>
            <p:cNvPr id="104" name="Group 135"/>
            <p:cNvGrpSpPr/>
            <p:nvPr/>
          </p:nvGrpSpPr>
          <p:grpSpPr>
            <a:xfrm rot="19800000">
              <a:off x="762000" y="1891904"/>
              <a:ext cx="448384" cy="1954495"/>
              <a:chOff x="2590800" y="1670538"/>
              <a:chExt cx="228600" cy="996462"/>
            </a:xfrm>
            <a:solidFill>
              <a:srgbClr val="000000"/>
            </a:solidFill>
          </p:grpSpPr>
          <p:sp>
            <p:nvSpPr>
              <p:cNvPr id="446" name="Isosceles Triangle 4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7" name="Oval 4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3" name="Group 136"/>
            <p:cNvGrpSpPr/>
            <p:nvPr/>
          </p:nvGrpSpPr>
          <p:grpSpPr>
            <a:xfrm rot="20700000">
              <a:off x="1359845" y="1629207"/>
              <a:ext cx="448384" cy="1954495"/>
              <a:chOff x="2590800" y="1670538"/>
              <a:chExt cx="228600" cy="996462"/>
            </a:xfrm>
            <a:solidFill>
              <a:srgbClr val="000000"/>
            </a:solidFill>
          </p:grpSpPr>
          <p:sp>
            <p:nvSpPr>
              <p:cNvPr id="444" name="Isosceles Triangle 4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5" name="Oval 4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4" name="Group 137"/>
            <p:cNvGrpSpPr/>
            <p:nvPr/>
          </p:nvGrpSpPr>
          <p:grpSpPr>
            <a:xfrm>
              <a:off x="2050958" y="1524000"/>
              <a:ext cx="448384" cy="1954495"/>
              <a:chOff x="2590800" y="1670538"/>
              <a:chExt cx="228600" cy="996462"/>
            </a:xfrm>
            <a:solidFill>
              <a:srgbClr val="000000"/>
            </a:solidFill>
          </p:grpSpPr>
          <p:sp>
            <p:nvSpPr>
              <p:cNvPr id="442" name="Isosceles Triangle 4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3" name="Oval 4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5" name="Group 138"/>
            <p:cNvGrpSpPr/>
            <p:nvPr/>
          </p:nvGrpSpPr>
          <p:grpSpPr>
            <a:xfrm rot="900000">
              <a:off x="2740778" y="1629207"/>
              <a:ext cx="448384" cy="1954495"/>
              <a:chOff x="2590800" y="1670538"/>
              <a:chExt cx="228600" cy="996462"/>
            </a:xfrm>
            <a:solidFill>
              <a:srgbClr val="000000"/>
            </a:solidFill>
          </p:grpSpPr>
          <p:sp>
            <p:nvSpPr>
              <p:cNvPr id="440" name="Isosceles Triangle 4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1" name="Oval 4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6" name="Group 139"/>
            <p:cNvGrpSpPr/>
            <p:nvPr/>
          </p:nvGrpSpPr>
          <p:grpSpPr>
            <a:xfrm rot="1800000">
              <a:off x="3361616" y="1903402"/>
              <a:ext cx="448384" cy="1954495"/>
              <a:chOff x="2590800" y="1670538"/>
              <a:chExt cx="228600" cy="996462"/>
            </a:xfrm>
            <a:solidFill>
              <a:srgbClr val="000000"/>
            </a:solidFill>
          </p:grpSpPr>
          <p:sp>
            <p:nvSpPr>
              <p:cNvPr id="438" name="Isosceles Triangle 4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9" name="Oval 4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34" name="Oval 4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5" name="Rounded Rectangle 4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6" name="Rectangle 4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7" name="Rounded Rectangle 4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30" name="Right Arrow 629"/>
          <p:cNvSpPr/>
          <p:nvPr/>
        </p:nvSpPr>
        <p:spPr>
          <a:xfrm>
            <a:off x="2057400" y="3619544"/>
            <a:ext cx="457200" cy="381000"/>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7" name="TextBox 216"/>
          <p:cNvSpPr txBox="1"/>
          <p:nvPr/>
        </p:nvSpPr>
        <p:spPr>
          <a:xfrm>
            <a:off x="381000" y="1066800"/>
            <a:ext cx="85344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Strategy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Try placing queens row by row.  If you can’t place a queen in a row, backtrack.</a:t>
            </a:r>
          </a:p>
        </p:txBody>
      </p:sp>
      <p:sp>
        <p:nvSpPr>
          <p:cNvPr id="117" name="Slide Number Placeholder 116">
            <a:extLst>
              <a:ext uri="{FF2B5EF4-FFF2-40B4-BE49-F238E27FC236}">
                <a16:creationId xmlns:a16="http://schemas.microsoft.com/office/drawing/2014/main" id="{57D0C94F-02DF-2B43-AC3B-11E1192CA856}"/>
              </a:ext>
            </a:extLst>
          </p:cNvPr>
          <p:cNvSpPr>
            <a:spLocks noGrp="1"/>
          </p:cNvSpPr>
          <p:nvPr>
            <p:ph type="sldNum" sz="quarter" idx="12"/>
          </p:nvPr>
        </p:nvSpPr>
        <p:spPr/>
        <p:txBody>
          <a:bodyPr/>
          <a:lstStyle/>
          <a:p>
            <a:fld id="{B8C56D54-80CA-1040-8800-40C19FBCAC37}" type="slidenum">
              <a:rPr lang="en-US" smtClean="0"/>
              <a:t>29</a:t>
            </a:fld>
            <a:endParaRPr lang="en-US"/>
          </a:p>
        </p:txBody>
      </p:sp>
    </p:spTree>
    <p:extLst>
      <p:ext uri="{BB962C8B-B14F-4D97-AF65-F5344CB8AC3E}">
        <p14:creationId xmlns:p14="http://schemas.microsoft.com/office/powerpoint/2010/main" val="254740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10" presetClass="exit" presetSubtype="0" fill="hold" nodeType="afterEffect">
                                  <p:stCondLst>
                                    <p:cond delay="0"/>
                                  </p:stCondLst>
                                  <p:childTnLst>
                                    <p:animEffect transition="out" filter="fade">
                                      <p:cBhvr>
                                        <p:cTn id="9" dur="500"/>
                                        <p:tgtEl>
                                          <p:spTgt spid="23"/>
                                        </p:tgtEl>
                                      </p:cBhvr>
                                    </p:animEffect>
                                    <p:set>
                                      <p:cBhvr>
                                        <p:cTn id="10" dur="1" fill="hold">
                                          <p:stCondLst>
                                            <p:cond delay="499"/>
                                          </p:stCondLst>
                                        </p:cTn>
                                        <p:tgtEl>
                                          <p:spTgt spid="23"/>
                                        </p:tgtEl>
                                        <p:attrNameLst>
                                          <p:attrName>style.visibility</p:attrName>
                                        </p:attrNameLst>
                                      </p:cBhvr>
                                      <p:to>
                                        <p:strVal val="hidden"/>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1000"/>
                            </p:stCondLst>
                            <p:childTnLst>
                              <p:par>
                                <p:cTn id="15" presetID="10" presetClass="exit" presetSubtype="0" fill="hold" nodeType="afterEffect">
                                  <p:stCondLst>
                                    <p:cond delay="0"/>
                                  </p:stCondLst>
                                  <p:childTnLst>
                                    <p:animEffect transition="out" filter="fade">
                                      <p:cBhvr>
                                        <p:cTn id="16" dur="500"/>
                                        <p:tgtEl>
                                          <p:spTgt spid="29"/>
                                        </p:tgtEl>
                                      </p:cBhvr>
                                    </p:animEffect>
                                    <p:set>
                                      <p:cBhvr>
                                        <p:cTn id="17" dur="1" fill="hold">
                                          <p:stCondLst>
                                            <p:cond delay="499"/>
                                          </p:stCondLst>
                                        </p:cTn>
                                        <p:tgtEl>
                                          <p:spTgt spid="29"/>
                                        </p:tgtEl>
                                        <p:attrNameLst>
                                          <p:attrName>style.visibility</p:attrName>
                                        </p:attrNameLst>
                                      </p:cBhvr>
                                      <p:to>
                                        <p:strVal val="hidden"/>
                                      </p:to>
                                    </p:se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par>
                          <p:cTn id="21" fill="hold">
                            <p:stCondLst>
                              <p:cond delay="1500"/>
                            </p:stCondLst>
                            <p:childTnLst>
                              <p:par>
                                <p:cTn id="22" presetID="10" presetClass="exit" presetSubtype="0" fill="hold" nodeType="afterEffect">
                                  <p:stCondLst>
                                    <p:cond delay="0"/>
                                  </p:stCondLst>
                                  <p:childTnLst>
                                    <p:animEffect transition="out" filter="fade">
                                      <p:cBhvr>
                                        <p:cTn id="23" dur="500"/>
                                        <p:tgtEl>
                                          <p:spTgt spid="43"/>
                                        </p:tgtEl>
                                      </p:cBhvr>
                                    </p:animEffect>
                                    <p:set>
                                      <p:cBhvr>
                                        <p:cTn id="24" dur="1" fill="hold">
                                          <p:stCondLst>
                                            <p:cond delay="499"/>
                                          </p:stCondLst>
                                        </p:cTn>
                                        <p:tgtEl>
                                          <p:spTgt spid="43"/>
                                        </p:tgtEl>
                                        <p:attrNameLst>
                                          <p:attrName>style.visibility</p:attrName>
                                        </p:attrNameLst>
                                      </p:cBhvr>
                                      <p:to>
                                        <p:strVal val="hidden"/>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par>
                          <p:cTn id="28" fill="hold">
                            <p:stCondLst>
                              <p:cond delay="2000"/>
                            </p:stCondLst>
                            <p:childTnLst>
                              <p:par>
                                <p:cTn id="29" presetID="10" presetClass="exit" presetSubtype="0" fill="hold" nodeType="afterEffect">
                                  <p:stCondLst>
                                    <p:cond delay="0"/>
                                  </p:stCondLst>
                                  <p:childTnLst>
                                    <p:animEffect transition="out" filter="fade">
                                      <p:cBhvr>
                                        <p:cTn id="30" dur="500"/>
                                        <p:tgtEl>
                                          <p:spTgt spid="49"/>
                                        </p:tgtEl>
                                      </p:cBhvr>
                                    </p:animEffect>
                                    <p:set>
                                      <p:cBhvr>
                                        <p:cTn id="31" dur="1" fill="hold">
                                          <p:stCondLst>
                                            <p:cond delay="499"/>
                                          </p:stCondLst>
                                        </p:cTn>
                                        <p:tgtEl>
                                          <p:spTgt spid="49"/>
                                        </p:tgtEl>
                                        <p:attrNameLst>
                                          <p:attrName>style.visibility</p:attrName>
                                        </p:attrNameLst>
                                      </p:cBhvr>
                                      <p:to>
                                        <p:strVal val="hidden"/>
                                      </p:to>
                                    </p:set>
                                  </p:childTnLst>
                                </p:cTn>
                              </p:par>
                            </p:childTnLst>
                          </p:cTn>
                        </p:par>
                        <p:par>
                          <p:cTn id="32" fill="hold">
                            <p:stCondLst>
                              <p:cond delay="2500"/>
                            </p:stCondLst>
                            <p:childTnLst>
                              <p:par>
                                <p:cTn id="33" presetID="1" presetClass="entr" presetSubtype="0" fill="hold" nodeType="after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par>
                          <p:cTn id="35" fill="hold">
                            <p:stCondLst>
                              <p:cond delay="2500"/>
                            </p:stCondLst>
                            <p:childTnLst>
                              <p:par>
                                <p:cTn id="36" presetID="42" presetClass="path" presetSubtype="0" accel="50000" decel="50000" fill="hold" grpId="0" nodeType="afterEffect">
                                  <p:stCondLst>
                                    <p:cond delay="500"/>
                                  </p:stCondLst>
                                  <p:childTnLst>
                                    <p:animMotion origin="layout" path="M 0 -2.22222E-6 L 0 0.06667 " pathEditMode="relative" rAng="0" ptsTypes="AA">
                                      <p:cBhvr>
                                        <p:cTn id="37" dur="1000" fill="hold"/>
                                        <p:tgtEl>
                                          <p:spTgt spid="630"/>
                                        </p:tgtEl>
                                        <p:attrNameLst>
                                          <p:attrName>ppt_x</p:attrName>
                                          <p:attrName>ppt_y</p:attrName>
                                        </p:attrNameLst>
                                      </p:cBhvr>
                                      <p:rCtr x="0"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53437"/>
            <a:ext cx="8229600" cy="3770263"/>
          </a:xfrm>
        </p:spPr>
        <p:txBody>
          <a:bodyPr>
            <a:spAutoFit/>
          </a:bodyPr>
          <a:lstStyle/>
          <a:p>
            <a:pPr>
              <a:spcBef>
                <a:spcPts val="600"/>
              </a:spcBef>
            </a:pPr>
            <a:r>
              <a:rPr lang="en-US" dirty="0"/>
              <a:t>Join the Slack channel: </a:t>
            </a:r>
            <a:r>
              <a:rPr lang="en-US" dirty="0">
                <a:solidFill>
                  <a:srgbClr val="670367"/>
                </a:solidFill>
                <a:latin typeface="Consolas" panose="020B0609020204030204" pitchFamily="49" charset="0"/>
                <a:cs typeface="Consolas" panose="020B0609020204030204" pitchFamily="49" charset="0"/>
                <a:hlinkClick r:id="rId3"/>
              </a:rPr>
              <a:t>https://tinyurl.com/OpenCilkSlack</a:t>
            </a:r>
            <a:r>
              <a:rPr lang="en-US" dirty="0"/>
              <a:t>, channel</a:t>
            </a:r>
            <a:r>
              <a:rPr lang="en-US" dirty="0">
                <a:latin typeface="Consolas" panose="020B0609020204030204" pitchFamily="49" charset="0"/>
                <a:cs typeface="Consolas" panose="020B0609020204030204" pitchFamily="49" charset="0"/>
              </a:rPr>
              <a:t> </a:t>
            </a:r>
            <a:r>
              <a:rPr lang="en-US" dirty="0">
                <a:solidFill>
                  <a:srgbClr val="77351E"/>
                </a:solidFill>
                <a:latin typeface="Consolas" panose="020B0609020204030204" pitchFamily="49" charset="0"/>
                <a:cs typeface="Consolas" panose="020B0609020204030204" pitchFamily="49" charset="0"/>
              </a:rPr>
              <a:t>#pact2021</a:t>
            </a:r>
            <a:r>
              <a:rPr lang="en-US" dirty="0">
                <a:latin typeface="Consolas" panose="020B0609020204030204" pitchFamily="49" charset="0"/>
                <a:cs typeface="Consolas" panose="020B0609020204030204" pitchFamily="49" charset="0"/>
              </a:rPr>
              <a:t>.</a:t>
            </a:r>
          </a:p>
          <a:p>
            <a:pPr>
              <a:spcBef>
                <a:spcPts val="600"/>
              </a:spcBef>
            </a:pPr>
            <a:r>
              <a:rPr lang="en-US" dirty="0"/>
              <a:t>You will need Docker set up to do the hands-on exercises.</a:t>
            </a:r>
          </a:p>
          <a:p>
            <a:pPr>
              <a:spcBef>
                <a:spcPts val="600"/>
              </a:spcBef>
            </a:pPr>
            <a:r>
              <a:rPr lang="en-US" dirty="0"/>
              <a:t>Download the Docker image: &lt;URL&gt;</a:t>
            </a:r>
          </a:p>
          <a:p>
            <a:pPr>
              <a:spcBef>
                <a:spcPts val="600"/>
              </a:spcBef>
            </a:pPr>
            <a:r>
              <a:rPr lang="en-US" dirty="0"/>
              <a:t>We provide the </a:t>
            </a:r>
            <a:r>
              <a:rPr lang="en-US" dirty="0" err="1">
                <a:solidFill>
                  <a:srgbClr val="77351E"/>
                </a:solidFill>
                <a:latin typeface="Consolas" panose="020B0609020204030204" pitchFamily="49" charset="0"/>
                <a:cs typeface="Consolas" panose="020B0609020204030204" pitchFamily="49" charset="0"/>
              </a:rPr>
              <a:t>docker.sh</a:t>
            </a:r>
            <a:r>
              <a:rPr lang="en-US" dirty="0"/>
              <a:t> script to help you use the Docker image: &lt;URL&gt;</a:t>
            </a:r>
          </a:p>
        </p:txBody>
      </p:sp>
      <p:sp>
        <p:nvSpPr>
          <p:cNvPr id="7" name="Title 6">
            <a:extLst>
              <a:ext uri="{FF2B5EF4-FFF2-40B4-BE49-F238E27FC236}">
                <a16:creationId xmlns:a16="http://schemas.microsoft.com/office/drawing/2014/main" id="{1F0E90E0-4637-4043-ABC7-B0095D4FBBEA}"/>
              </a:ext>
            </a:extLst>
          </p:cNvPr>
          <p:cNvSpPr>
            <a:spLocks noGrp="1"/>
          </p:cNvSpPr>
          <p:nvPr>
            <p:ph type="title"/>
          </p:nvPr>
        </p:nvSpPr>
        <p:spPr/>
        <p:txBody>
          <a:bodyPr>
            <a:normAutofit/>
          </a:bodyPr>
          <a:lstStyle/>
          <a:p>
            <a:r>
              <a:rPr lang="en-US" dirty="0"/>
              <a:t>Getting Started</a:t>
            </a:r>
          </a:p>
        </p:txBody>
      </p:sp>
      <p:sp>
        <p:nvSpPr>
          <p:cNvPr id="3" name="Slide Number Placeholder 2">
            <a:extLst>
              <a:ext uri="{FF2B5EF4-FFF2-40B4-BE49-F238E27FC236}">
                <a16:creationId xmlns:a16="http://schemas.microsoft.com/office/drawing/2014/main" id="{ECF8C459-D864-C14C-AD97-D73AC02097D4}"/>
              </a:ext>
            </a:extLst>
          </p:cNvPr>
          <p:cNvSpPr>
            <a:spLocks noGrp="1"/>
          </p:cNvSpPr>
          <p:nvPr>
            <p:ph type="sldNum" sz="quarter" idx="12"/>
          </p:nvPr>
        </p:nvSpPr>
        <p:spPr/>
        <p:txBody>
          <a:bodyPr/>
          <a:lstStyle/>
          <a:p>
            <a:fld id="{B8C56D54-80CA-1040-8800-40C19FBCAC37}" type="slidenum">
              <a:rPr lang="en-US" smtClean="0"/>
              <a:t>3</a:t>
            </a:fld>
            <a:endParaRPr lang="en-US"/>
          </a:p>
        </p:txBody>
      </p:sp>
    </p:spTree>
    <p:extLst>
      <p:ext uri="{BB962C8B-B14F-4D97-AF65-F5344CB8AC3E}">
        <p14:creationId xmlns:p14="http://schemas.microsoft.com/office/powerpoint/2010/main" val="34490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Search</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34"/>
          <p:cNvGrpSpPr>
            <a:grpSpLocks noChangeAspect="1"/>
          </p:cNvGrpSpPr>
          <p:nvPr/>
        </p:nvGrpSpPr>
        <p:grpSpPr>
          <a:xfrm>
            <a:off x="2819400" y="2743200"/>
            <a:ext cx="279400" cy="304800"/>
            <a:chOff x="762000" y="1524000"/>
            <a:chExt cx="3048000" cy="3518090"/>
          </a:xfrm>
        </p:grpSpPr>
        <p:grpSp>
          <p:nvGrpSpPr>
            <p:cNvPr id="12"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 name="Group 134"/>
          <p:cNvGrpSpPr>
            <a:grpSpLocks noChangeAspect="1"/>
          </p:cNvGrpSpPr>
          <p:nvPr/>
        </p:nvGrpSpPr>
        <p:grpSpPr>
          <a:xfrm>
            <a:off x="3733800" y="3200400"/>
            <a:ext cx="279400" cy="304800"/>
            <a:chOff x="762000" y="1524000"/>
            <a:chExt cx="3048000" cy="3518090"/>
          </a:xfrm>
        </p:grpSpPr>
        <p:grpSp>
          <p:nvGrpSpPr>
            <p:cNvPr id="18" name="Group 135"/>
            <p:cNvGrpSpPr/>
            <p:nvPr/>
          </p:nvGrpSpPr>
          <p:grpSpPr>
            <a:xfrm rot="19800000">
              <a:off x="762000" y="1891904"/>
              <a:ext cx="448384" cy="1954495"/>
              <a:chOff x="2590800" y="1670538"/>
              <a:chExt cx="228600" cy="996462"/>
            </a:xfrm>
            <a:solidFill>
              <a:srgbClr val="000000"/>
            </a:solidFill>
          </p:grpSpPr>
          <p:sp>
            <p:nvSpPr>
              <p:cNvPr id="346" name="Isosceles Triangle 3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7" name="Oval 3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36"/>
            <p:cNvGrpSpPr/>
            <p:nvPr/>
          </p:nvGrpSpPr>
          <p:grpSpPr>
            <a:xfrm rot="20700000">
              <a:off x="1359845" y="1629207"/>
              <a:ext cx="448384" cy="1954495"/>
              <a:chOff x="2590800" y="1670538"/>
              <a:chExt cx="228600" cy="996462"/>
            </a:xfrm>
            <a:solidFill>
              <a:srgbClr val="000000"/>
            </a:solidFill>
          </p:grpSpPr>
          <p:sp>
            <p:nvSpPr>
              <p:cNvPr id="344" name="Isosceles Triangle 3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5" name="Oval 3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37"/>
            <p:cNvGrpSpPr/>
            <p:nvPr/>
          </p:nvGrpSpPr>
          <p:grpSpPr>
            <a:xfrm>
              <a:off x="2050958" y="1524000"/>
              <a:ext cx="448384" cy="1954495"/>
              <a:chOff x="2590800" y="1670538"/>
              <a:chExt cx="228600" cy="996462"/>
            </a:xfrm>
            <a:solidFill>
              <a:srgbClr val="000000"/>
            </a:solidFill>
          </p:grpSpPr>
          <p:sp>
            <p:nvSpPr>
              <p:cNvPr id="342" name="Isosceles Triangle 3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3" name="Oval 3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138"/>
            <p:cNvGrpSpPr/>
            <p:nvPr/>
          </p:nvGrpSpPr>
          <p:grpSpPr>
            <a:xfrm rot="900000">
              <a:off x="2740778" y="1629207"/>
              <a:ext cx="448384" cy="1954495"/>
              <a:chOff x="2590800" y="1670538"/>
              <a:chExt cx="228600" cy="996462"/>
            </a:xfrm>
            <a:solidFill>
              <a:srgbClr val="000000"/>
            </a:solidFill>
          </p:grpSpPr>
          <p:sp>
            <p:nvSpPr>
              <p:cNvPr id="340" name="Isosceles Triangle 3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1" name="Oval 3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139"/>
            <p:cNvGrpSpPr/>
            <p:nvPr/>
          </p:nvGrpSpPr>
          <p:grpSpPr>
            <a:xfrm rot="1800000">
              <a:off x="3361616" y="1903402"/>
              <a:ext cx="448384" cy="1954495"/>
              <a:chOff x="2590800" y="1670538"/>
              <a:chExt cx="228600" cy="996462"/>
            </a:xfrm>
            <a:solidFill>
              <a:srgbClr val="000000"/>
            </a:solidFill>
          </p:grpSpPr>
          <p:sp>
            <p:nvSpPr>
              <p:cNvPr id="338" name="Isosceles Triangle 3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9" name="Oval 3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4" name="Oval 3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5" name="Rounded Rectangle 3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6" name="Rectangle 3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7" name="Rounded Rectangle 3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134"/>
          <p:cNvGrpSpPr>
            <a:grpSpLocks noChangeAspect="1"/>
          </p:cNvGrpSpPr>
          <p:nvPr/>
        </p:nvGrpSpPr>
        <p:grpSpPr>
          <a:xfrm>
            <a:off x="4673600" y="3657600"/>
            <a:ext cx="279400" cy="304800"/>
            <a:chOff x="762000" y="1524000"/>
            <a:chExt cx="3048000" cy="3518090"/>
          </a:xfrm>
        </p:grpSpPr>
        <p:grpSp>
          <p:nvGrpSpPr>
            <p:cNvPr id="24" name="Group 135"/>
            <p:cNvGrpSpPr/>
            <p:nvPr/>
          </p:nvGrpSpPr>
          <p:grpSpPr>
            <a:xfrm rot="19800000">
              <a:off x="762000" y="1891904"/>
              <a:ext cx="448384" cy="1954495"/>
              <a:chOff x="2590800" y="1670538"/>
              <a:chExt cx="228600" cy="996462"/>
            </a:xfrm>
            <a:solidFill>
              <a:srgbClr val="000000"/>
            </a:solidFill>
          </p:grpSpPr>
          <p:sp>
            <p:nvSpPr>
              <p:cNvPr id="446" name="Isosceles Triangle 4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7" name="Oval 4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 name="Group 136"/>
            <p:cNvGrpSpPr/>
            <p:nvPr/>
          </p:nvGrpSpPr>
          <p:grpSpPr>
            <a:xfrm rot="20700000">
              <a:off x="1359845" y="1629207"/>
              <a:ext cx="448384" cy="1954495"/>
              <a:chOff x="2590800" y="1670538"/>
              <a:chExt cx="228600" cy="996462"/>
            </a:xfrm>
            <a:solidFill>
              <a:srgbClr val="000000"/>
            </a:solidFill>
          </p:grpSpPr>
          <p:sp>
            <p:nvSpPr>
              <p:cNvPr id="444" name="Isosceles Triangle 4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5" name="Oval 4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 name="Group 137"/>
            <p:cNvGrpSpPr/>
            <p:nvPr/>
          </p:nvGrpSpPr>
          <p:grpSpPr>
            <a:xfrm>
              <a:off x="2050958" y="1524000"/>
              <a:ext cx="448384" cy="1954495"/>
              <a:chOff x="2590800" y="1670538"/>
              <a:chExt cx="228600" cy="996462"/>
            </a:xfrm>
            <a:solidFill>
              <a:srgbClr val="000000"/>
            </a:solidFill>
          </p:grpSpPr>
          <p:sp>
            <p:nvSpPr>
              <p:cNvPr id="442" name="Isosceles Triangle 4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3" name="Oval 4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138"/>
            <p:cNvGrpSpPr/>
            <p:nvPr/>
          </p:nvGrpSpPr>
          <p:grpSpPr>
            <a:xfrm rot="900000">
              <a:off x="2740778" y="1629207"/>
              <a:ext cx="448384" cy="1954495"/>
              <a:chOff x="2590800" y="1670538"/>
              <a:chExt cx="228600" cy="996462"/>
            </a:xfrm>
            <a:solidFill>
              <a:srgbClr val="000000"/>
            </a:solidFill>
          </p:grpSpPr>
          <p:sp>
            <p:nvSpPr>
              <p:cNvPr id="440" name="Isosceles Triangle 4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1" name="Oval 4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 name="Group 139"/>
            <p:cNvGrpSpPr/>
            <p:nvPr/>
          </p:nvGrpSpPr>
          <p:grpSpPr>
            <a:xfrm rot="1800000">
              <a:off x="3361616" y="1903402"/>
              <a:ext cx="448384" cy="1954495"/>
              <a:chOff x="2590800" y="1670538"/>
              <a:chExt cx="228600" cy="996462"/>
            </a:xfrm>
            <a:solidFill>
              <a:srgbClr val="000000"/>
            </a:solidFill>
          </p:grpSpPr>
          <p:sp>
            <p:nvSpPr>
              <p:cNvPr id="438" name="Isosceles Triangle 4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9" name="Oval 4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34" name="Oval 4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5" name="Rounded Rectangle 4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6" name="Rectangle 4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7" name="Rounded Rectangle 4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9" name="Group 134"/>
          <p:cNvGrpSpPr>
            <a:grpSpLocks noChangeAspect="1"/>
          </p:cNvGrpSpPr>
          <p:nvPr/>
        </p:nvGrpSpPr>
        <p:grpSpPr>
          <a:xfrm>
            <a:off x="2819400" y="4114800"/>
            <a:ext cx="279400" cy="304800"/>
            <a:chOff x="762000" y="1524000"/>
            <a:chExt cx="3048000" cy="3518090"/>
          </a:xfrm>
        </p:grpSpPr>
        <p:grpSp>
          <p:nvGrpSpPr>
            <p:cNvPr id="30" name="Group 135"/>
            <p:cNvGrpSpPr/>
            <p:nvPr/>
          </p:nvGrpSpPr>
          <p:grpSpPr>
            <a:xfrm rot="19800000">
              <a:off x="762000" y="1891904"/>
              <a:ext cx="448384" cy="1954495"/>
              <a:chOff x="2590800" y="1670538"/>
              <a:chExt cx="228600" cy="996462"/>
            </a:xfrm>
            <a:solidFill>
              <a:srgbClr val="000000"/>
            </a:solidFill>
          </p:grpSpPr>
          <p:sp>
            <p:nvSpPr>
              <p:cNvPr id="466" name="Isosceles Triangle 46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7" name="Oval 46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 name="Group 136"/>
            <p:cNvGrpSpPr/>
            <p:nvPr/>
          </p:nvGrpSpPr>
          <p:grpSpPr>
            <a:xfrm rot="20700000">
              <a:off x="1359845" y="1629207"/>
              <a:ext cx="448384" cy="1954495"/>
              <a:chOff x="2590800" y="1670538"/>
              <a:chExt cx="228600" cy="996462"/>
            </a:xfrm>
            <a:solidFill>
              <a:srgbClr val="000000"/>
            </a:solidFill>
          </p:grpSpPr>
          <p:sp>
            <p:nvSpPr>
              <p:cNvPr id="464" name="Isosceles Triangle 46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5" name="Oval 46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2" name="Group 137"/>
            <p:cNvGrpSpPr/>
            <p:nvPr/>
          </p:nvGrpSpPr>
          <p:grpSpPr>
            <a:xfrm>
              <a:off x="2050958" y="1524000"/>
              <a:ext cx="448384" cy="1954495"/>
              <a:chOff x="2590800" y="1670538"/>
              <a:chExt cx="228600" cy="996462"/>
            </a:xfrm>
            <a:solidFill>
              <a:srgbClr val="000000"/>
            </a:solidFill>
          </p:grpSpPr>
          <p:sp>
            <p:nvSpPr>
              <p:cNvPr id="462" name="Isosceles Triangle 46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3" name="Oval 46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1" name="Group 138"/>
            <p:cNvGrpSpPr/>
            <p:nvPr/>
          </p:nvGrpSpPr>
          <p:grpSpPr>
            <a:xfrm rot="900000">
              <a:off x="2740778" y="1629207"/>
              <a:ext cx="448384" cy="1954495"/>
              <a:chOff x="2590800" y="1670538"/>
              <a:chExt cx="228600" cy="996462"/>
            </a:xfrm>
            <a:solidFill>
              <a:srgbClr val="000000"/>
            </a:solidFill>
          </p:grpSpPr>
          <p:sp>
            <p:nvSpPr>
              <p:cNvPr id="460" name="Isosceles Triangle 45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1" name="Oval 46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 name="Group 139"/>
            <p:cNvGrpSpPr/>
            <p:nvPr/>
          </p:nvGrpSpPr>
          <p:grpSpPr>
            <a:xfrm rot="1800000">
              <a:off x="3361616" y="1903402"/>
              <a:ext cx="448384" cy="1954495"/>
              <a:chOff x="2590800" y="1670538"/>
              <a:chExt cx="228600" cy="996462"/>
            </a:xfrm>
            <a:solidFill>
              <a:srgbClr val="000000"/>
            </a:solidFill>
          </p:grpSpPr>
          <p:sp>
            <p:nvSpPr>
              <p:cNvPr id="458" name="Isosceles Triangle 45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9" name="Oval 45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54" name="Oval 45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5" name="Rounded Rectangle 45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6" name="Rectangle 45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7" name="Rounded Rectangle 45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3" name="Group 134"/>
          <p:cNvGrpSpPr>
            <a:grpSpLocks noChangeAspect="1"/>
          </p:cNvGrpSpPr>
          <p:nvPr/>
        </p:nvGrpSpPr>
        <p:grpSpPr>
          <a:xfrm>
            <a:off x="3276600" y="4114800"/>
            <a:ext cx="279400" cy="304800"/>
            <a:chOff x="762000" y="1524000"/>
            <a:chExt cx="3048000" cy="3518090"/>
          </a:xfrm>
        </p:grpSpPr>
        <p:grpSp>
          <p:nvGrpSpPr>
            <p:cNvPr id="44" name="Group 135"/>
            <p:cNvGrpSpPr/>
            <p:nvPr/>
          </p:nvGrpSpPr>
          <p:grpSpPr>
            <a:xfrm rot="19800000">
              <a:off x="762000" y="1891904"/>
              <a:ext cx="448384" cy="1954495"/>
              <a:chOff x="2590800" y="1670538"/>
              <a:chExt cx="228600" cy="996462"/>
            </a:xfrm>
            <a:solidFill>
              <a:srgbClr val="000000"/>
            </a:solidFill>
          </p:grpSpPr>
          <p:sp>
            <p:nvSpPr>
              <p:cNvPr id="486" name="Isosceles Triangle 4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7" name="Oval 4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136"/>
            <p:cNvGrpSpPr/>
            <p:nvPr/>
          </p:nvGrpSpPr>
          <p:grpSpPr>
            <a:xfrm rot="20700000">
              <a:off x="1359845" y="1629207"/>
              <a:ext cx="448384" cy="1954495"/>
              <a:chOff x="2590800" y="1670538"/>
              <a:chExt cx="228600" cy="996462"/>
            </a:xfrm>
            <a:solidFill>
              <a:srgbClr val="000000"/>
            </a:solidFill>
          </p:grpSpPr>
          <p:sp>
            <p:nvSpPr>
              <p:cNvPr id="484" name="Isosceles Triangle 4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5" name="Oval 4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6" name="Group 137"/>
            <p:cNvGrpSpPr/>
            <p:nvPr/>
          </p:nvGrpSpPr>
          <p:grpSpPr>
            <a:xfrm>
              <a:off x="2050958" y="1524000"/>
              <a:ext cx="448384" cy="1954495"/>
              <a:chOff x="2590800" y="1670538"/>
              <a:chExt cx="228600" cy="996462"/>
            </a:xfrm>
            <a:solidFill>
              <a:srgbClr val="000000"/>
            </a:solidFill>
          </p:grpSpPr>
          <p:sp>
            <p:nvSpPr>
              <p:cNvPr id="482" name="Isosceles Triangle 4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3" name="Oval 4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7" name="Group 138"/>
            <p:cNvGrpSpPr/>
            <p:nvPr/>
          </p:nvGrpSpPr>
          <p:grpSpPr>
            <a:xfrm rot="900000">
              <a:off x="2740778" y="1629207"/>
              <a:ext cx="448384" cy="1954495"/>
              <a:chOff x="2590800" y="1670538"/>
              <a:chExt cx="228600" cy="996462"/>
            </a:xfrm>
            <a:solidFill>
              <a:srgbClr val="000000"/>
            </a:solidFill>
          </p:grpSpPr>
          <p:sp>
            <p:nvSpPr>
              <p:cNvPr id="480" name="Isosceles Triangle 4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1" name="Oval 4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8" name="Group 139"/>
            <p:cNvGrpSpPr/>
            <p:nvPr/>
          </p:nvGrpSpPr>
          <p:grpSpPr>
            <a:xfrm rot="1800000">
              <a:off x="3361616" y="1903402"/>
              <a:ext cx="448384" cy="1954495"/>
              <a:chOff x="2590800" y="1670538"/>
              <a:chExt cx="228600" cy="996462"/>
            </a:xfrm>
            <a:solidFill>
              <a:srgbClr val="000000"/>
            </a:solidFill>
          </p:grpSpPr>
          <p:sp>
            <p:nvSpPr>
              <p:cNvPr id="478" name="Isosceles Triangle 4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9" name="Oval 4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74" name="Oval 4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5" name="Rounded Rectangle 4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6" name="Rectangle 4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7" name="Rounded Rectangle 4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28" name="Right Arrow 627"/>
          <p:cNvSpPr/>
          <p:nvPr/>
        </p:nvSpPr>
        <p:spPr>
          <a:xfrm>
            <a:off x="2057400" y="4076767"/>
            <a:ext cx="457200" cy="381000"/>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7" name="TextBox 176"/>
          <p:cNvSpPr txBox="1"/>
          <p:nvPr/>
        </p:nvSpPr>
        <p:spPr>
          <a:xfrm>
            <a:off x="381000" y="1066800"/>
            <a:ext cx="85344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Strategy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Try placing queens row by row.  If you can’t place a queen in a row, backtrack.</a:t>
            </a:r>
          </a:p>
        </p:txBody>
      </p:sp>
      <p:sp>
        <p:nvSpPr>
          <p:cNvPr id="49" name="Slide Number Placeholder 48">
            <a:extLst>
              <a:ext uri="{FF2B5EF4-FFF2-40B4-BE49-F238E27FC236}">
                <a16:creationId xmlns:a16="http://schemas.microsoft.com/office/drawing/2014/main" id="{E9B5E6E6-D42E-494F-B69D-879FBE5BF42B}"/>
              </a:ext>
            </a:extLst>
          </p:cNvPr>
          <p:cNvSpPr>
            <a:spLocks noGrp="1"/>
          </p:cNvSpPr>
          <p:nvPr>
            <p:ph type="sldNum" sz="quarter" idx="12"/>
          </p:nvPr>
        </p:nvSpPr>
        <p:spPr/>
        <p:txBody>
          <a:bodyPr/>
          <a:lstStyle/>
          <a:p>
            <a:fld id="{B8C56D54-80CA-1040-8800-40C19FBCAC37}" type="slidenum">
              <a:rPr lang="en-US" smtClean="0"/>
              <a:t>30</a:t>
            </a:fld>
            <a:endParaRPr lang="en-US"/>
          </a:p>
        </p:txBody>
      </p:sp>
    </p:spTree>
    <p:extLst>
      <p:ext uri="{BB962C8B-B14F-4D97-AF65-F5344CB8AC3E}">
        <p14:creationId xmlns:p14="http://schemas.microsoft.com/office/powerpoint/2010/main" val="410280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35" presetClass="exit" presetSubtype="0" fill="hold" nodeType="afterEffect">
                                  <p:stCondLst>
                                    <p:cond delay="0"/>
                                  </p:stCondLst>
                                  <p:childTnLst>
                                    <p:animEffect transition="out" filter="fade">
                                      <p:cBhvr>
                                        <p:cTn id="9" dur="500"/>
                                        <p:tgtEl>
                                          <p:spTgt spid="29"/>
                                        </p:tgtEl>
                                      </p:cBhvr>
                                    </p:animEffect>
                                    <p:anim calcmode="lin" valueType="num">
                                      <p:cBhvr>
                                        <p:cTn id="10" dur="500"/>
                                        <p:tgtEl>
                                          <p:spTgt spid="29"/>
                                        </p:tgtEl>
                                        <p:attrNameLst>
                                          <p:attrName>style.rotation</p:attrName>
                                        </p:attrNameLst>
                                      </p:cBhvr>
                                      <p:tavLst>
                                        <p:tav tm="0">
                                          <p:val>
                                            <p:fltVal val="0"/>
                                          </p:val>
                                        </p:tav>
                                        <p:tav tm="100000">
                                          <p:val>
                                            <p:fltVal val="720"/>
                                          </p:val>
                                        </p:tav>
                                      </p:tavLst>
                                    </p:anim>
                                    <p:anim calcmode="lin" valueType="num">
                                      <p:cBhvr>
                                        <p:cTn id="11" dur="500"/>
                                        <p:tgtEl>
                                          <p:spTgt spid="29"/>
                                        </p:tgtEl>
                                        <p:attrNameLst>
                                          <p:attrName>ppt_h</p:attrName>
                                        </p:attrNameLst>
                                      </p:cBhvr>
                                      <p:tavLst>
                                        <p:tav tm="0">
                                          <p:val>
                                            <p:strVal val="ppt_h"/>
                                          </p:val>
                                        </p:tav>
                                        <p:tav tm="100000">
                                          <p:val>
                                            <p:fltVal val="0"/>
                                          </p:val>
                                        </p:tav>
                                      </p:tavLst>
                                    </p:anim>
                                    <p:anim calcmode="lin" valueType="num">
                                      <p:cBhvr>
                                        <p:cTn id="12" dur="500"/>
                                        <p:tgtEl>
                                          <p:spTgt spid="29"/>
                                        </p:tgtEl>
                                        <p:attrNameLst>
                                          <p:attrName>ppt_w</p:attrName>
                                        </p:attrNameLst>
                                      </p:cBhvr>
                                      <p:tavLst>
                                        <p:tav tm="0">
                                          <p:val>
                                            <p:strVal val="ppt_w"/>
                                          </p:val>
                                        </p:tav>
                                        <p:tav tm="100000">
                                          <p:val>
                                            <p:fltVal val="0"/>
                                          </p:val>
                                        </p:tav>
                                      </p:tavLst>
                                    </p:anim>
                                    <p:set>
                                      <p:cBhvr>
                                        <p:cTn id="13" dur="1" fill="hold">
                                          <p:stCondLst>
                                            <p:cond delay="499"/>
                                          </p:stCondLst>
                                        </p:cTn>
                                        <p:tgtEl>
                                          <p:spTgt spid="29"/>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par>
                          <p:cTn id="17" fill="hold">
                            <p:stCondLst>
                              <p:cond delay="500"/>
                            </p:stCondLst>
                            <p:childTnLst>
                              <p:par>
                                <p:cTn id="18" presetID="42" presetClass="path" presetSubtype="0" accel="50000" decel="50000" fill="hold" grpId="0" nodeType="afterEffect">
                                  <p:stCondLst>
                                    <p:cond delay="0"/>
                                  </p:stCondLst>
                                  <p:childTnLst>
                                    <p:animMotion origin="layout" path="M 0 -2.22222E-6 L 0 0.06667 " pathEditMode="relative" rAng="0" ptsTypes="AA">
                                      <p:cBhvr>
                                        <p:cTn id="19" dur="500" fill="hold"/>
                                        <p:tgtEl>
                                          <p:spTgt spid="628"/>
                                        </p:tgtEl>
                                        <p:attrNameLst>
                                          <p:attrName>ppt_x</p:attrName>
                                          <p:attrName>ppt_y</p:attrName>
                                        </p:attrNameLst>
                                      </p:cBhvr>
                                      <p:rCtr x="0"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Search</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34"/>
          <p:cNvGrpSpPr>
            <a:grpSpLocks noChangeAspect="1"/>
          </p:cNvGrpSpPr>
          <p:nvPr/>
        </p:nvGrpSpPr>
        <p:grpSpPr>
          <a:xfrm>
            <a:off x="2819400" y="2743200"/>
            <a:ext cx="279400" cy="304800"/>
            <a:chOff x="762000" y="1524000"/>
            <a:chExt cx="3048000" cy="3518090"/>
          </a:xfrm>
        </p:grpSpPr>
        <p:grpSp>
          <p:nvGrpSpPr>
            <p:cNvPr id="12"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 name="Group 134"/>
          <p:cNvGrpSpPr>
            <a:grpSpLocks noChangeAspect="1"/>
          </p:cNvGrpSpPr>
          <p:nvPr/>
        </p:nvGrpSpPr>
        <p:grpSpPr>
          <a:xfrm>
            <a:off x="3733800" y="3200400"/>
            <a:ext cx="279400" cy="304800"/>
            <a:chOff x="762000" y="1524000"/>
            <a:chExt cx="3048000" cy="3518090"/>
          </a:xfrm>
        </p:grpSpPr>
        <p:grpSp>
          <p:nvGrpSpPr>
            <p:cNvPr id="18" name="Group 135"/>
            <p:cNvGrpSpPr/>
            <p:nvPr/>
          </p:nvGrpSpPr>
          <p:grpSpPr>
            <a:xfrm rot="19800000">
              <a:off x="762000" y="1891904"/>
              <a:ext cx="448384" cy="1954495"/>
              <a:chOff x="2590800" y="1670538"/>
              <a:chExt cx="228600" cy="996462"/>
            </a:xfrm>
            <a:solidFill>
              <a:srgbClr val="000000"/>
            </a:solidFill>
          </p:grpSpPr>
          <p:sp>
            <p:nvSpPr>
              <p:cNvPr id="346" name="Isosceles Triangle 3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7" name="Oval 3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36"/>
            <p:cNvGrpSpPr/>
            <p:nvPr/>
          </p:nvGrpSpPr>
          <p:grpSpPr>
            <a:xfrm rot="20700000">
              <a:off x="1359845" y="1629207"/>
              <a:ext cx="448384" cy="1954495"/>
              <a:chOff x="2590800" y="1670538"/>
              <a:chExt cx="228600" cy="996462"/>
            </a:xfrm>
            <a:solidFill>
              <a:srgbClr val="000000"/>
            </a:solidFill>
          </p:grpSpPr>
          <p:sp>
            <p:nvSpPr>
              <p:cNvPr id="344" name="Isosceles Triangle 3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5" name="Oval 3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37"/>
            <p:cNvGrpSpPr/>
            <p:nvPr/>
          </p:nvGrpSpPr>
          <p:grpSpPr>
            <a:xfrm>
              <a:off x="2050958" y="1524000"/>
              <a:ext cx="448384" cy="1954495"/>
              <a:chOff x="2590800" y="1670538"/>
              <a:chExt cx="228600" cy="996462"/>
            </a:xfrm>
            <a:solidFill>
              <a:srgbClr val="000000"/>
            </a:solidFill>
          </p:grpSpPr>
          <p:sp>
            <p:nvSpPr>
              <p:cNvPr id="342" name="Isosceles Triangle 3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3" name="Oval 3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138"/>
            <p:cNvGrpSpPr/>
            <p:nvPr/>
          </p:nvGrpSpPr>
          <p:grpSpPr>
            <a:xfrm rot="900000">
              <a:off x="2740778" y="1629207"/>
              <a:ext cx="448384" cy="1954495"/>
              <a:chOff x="2590800" y="1670538"/>
              <a:chExt cx="228600" cy="996462"/>
            </a:xfrm>
            <a:solidFill>
              <a:srgbClr val="000000"/>
            </a:solidFill>
          </p:grpSpPr>
          <p:sp>
            <p:nvSpPr>
              <p:cNvPr id="340" name="Isosceles Triangle 3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1" name="Oval 3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139"/>
            <p:cNvGrpSpPr/>
            <p:nvPr/>
          </p:nvGrpSpPr>
          <p:grpSpPr>
            <a:xfrm rot="1800000">
              <a:off x="3361616" y="1903402"/>
              <a:ext cx="448384" cy="1954495"/>
              <a:chOff x="2590800" y="1670538"/>
              <a:chExt cx="228600" cy="996462"/>
            </a:xfrm>
            <a:solidFill>
              <a:srgbClr val="000000"/>
            </a:solidFill>
          </p:grpSpPr>
          <p:sp>
            <p:nvSpPr>
              <p:cNvPr id="338" name="Isosceles Triangle 3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9" name="Oval 3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4" name="Oval 3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5" name="Rounded Rectangle 3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6" name="Rectangle 3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7" name="Rounded Rectangle 3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134"/>
          <p:cNvGrpSpPr>
            <a:grpSpLocks noChangeAspect="1"/>
          </p:cNvGrpSpPr>
          <p:nvPr/>
        </p:nvGrpSpPr>
        <p:grpSpPr>
          <a:xfrm>
            <a:off x="4673600" y="3657600"/>
            <a:ext cx="279400" cy="304800"/>
            <a:chOff x="762000" y="1524000"/>
            <a:chExt cx="3048000" cy="3518090"/>
          </a:xfrm>
        </p:grpSpPr>
        <p:grpSp>
          <p:nvGrpSpPr>
            <p:cNvPr id="24" name="Group 135"/>
            <p:cNvGrpSpPr/>
            <p:nvPr/>
          </p:nvGrpSpPr>
          <p:grpSpPr>
            <a:xfrm rot="19800000">
              <a:off x="762000" y="1891904"/>
              <a:ext cx="448384" cy="1954495"/>
              <a:chOff x="2590800" y="1670538"/>
              <a:chExt cx="228600" cy="996462"/>
            </a:xfrm>
            <a:solidFill>
              <a:srgbClr val="000000"/>
            </a:solidFill>
          </p:grpSpPr>
          <p:sp>
            <p:nvSpPr>
              <p:cNvPr id="446" name="Isosceles Triangle 4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7" name="Oval 4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 name="Group 136"/>
            <p:cNvGrpSpPr/>
            <p:nvPr/>
          </p:nvGrpSpPr>
          <p:grpSpPr>
            <a:xfrm rot="20700000">
              <a:off x="1359845" y="1629207"/>
              <a:ext cx="448384" cy="1954495"/>
              <a:chOff x="2590800" y="1670538"/>
              <a:chExt cx="228600" cy="996462"/>
            </a:xfrm>
            <a:solidFill>
              <a:srgbClr val="000000"/>
            </a:solidFill>
          </p:grpSpPr>
          <p:sp>
            <p:nvSpPr>
              <p:cNvPr id="444" name="Isosceles Triangle 4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5" name="Oval 4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 name="Group 137"/>
            <p:cNvGrpSpPr/>
            <p:nvPr/>
          </p:nvGrpSpPr>
          <p:grpSpPr>
            <a:xfrm>
              <a:off x="2050958" y="1524000"/>
              <a:ext cx="448384" cy="1954495"/>
              <a:chOff x="2590800" y="1670538"/>
              <a:chExt cx="228600" cy="996462"/>
            </a:xfrm>
            <a:solidFill>
              <a:srgbClr val="000000"/>
            </a:solidFill>
          </p:grpSpPr>
          <p:sp>
            <p:nvSpPr>
              <p:cNvPr id="442" name="Isosceles Triangle 4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3" name="Oval 4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138"/>
            <p:cNvGrpSpPr/>
            <p:nvPr/>
          </p:nvGrpSpPr>
          <p:grpSpPr>
            <a:xfrm rot="900000">
              <a:off x="2740778" y="1629207"/>
              <a:ext cx="448384" cy="1954495"/>
              <a:chOff x="2590800" y="1670538"/>
              <a:chExt cx="228600" cy="996462"/>
            </a:xfrm>
            <a:solidFill>
              <a:srgbClr val="000000"/>
            </a:solidFill>
          </p:grpSpPr>
          <p:sp>
            <p:nvSpPr>
              <p:cNvPr id="440" name="Isosceles Triangle 4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1" name="Oval 4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 name="Group 139"/>
            <p:cNvGrpSpPr/>
            <p:nvPr/>
          </p:nvGrpSpPr>
          <p:grpSpPr>
            <a:xfrm rot="1800000">
              <a:off x="3361616" y="1903402"/>
              <a:ext cx="448384" cy="1954495"/>
              <a:chOff x="2590800" y="1670538"/>
              <a:chExt cx="228600" cy="996462"/>
            </a:xfrm>
            <a:solidFill>
              <a:srgbClr val="000000"/>
            </a:solidFill>
          </p:grpSpPr>
          <p:sp>
            <p:nvSpPr>
              <p:cNvPr id="438" name="Isosceles Triangle 4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9" name="Oval 4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34" name="Oval 4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5" name="Rounded Rectangle 4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6" name="Rectangle 4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7" name="Rounded Rectangle 4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9" name="Group 134"/>
          <p:cNvGrpSpPr>
            <a:grpSpLocks noChangeAspect="1"/>
          </p:cNvGrpSpPr>
          <p:nvPr/>
        </p:nvGrpSpPr>
        <p:grpSpPr>
          <a:xfrm>
            <a:off x="3276600" y="4114800"/>
            <a:ext cx="279400" cy="304800"/>
            <a:chOff x="762000" y="1524000"/>
            <a:chExt cx="3048000" cy="3518090"/>
          </a:xfrm>
        </p:grpSpPr>
        <p:grpSp>
          <p:nvGrpSpPr>
            <p:cNvPr id="30" name="Group 135"/>
            <p:cNvGrpSpPr/>
            <p:nvPr/>
          </p:nvGrpSpPr>
          <p:grpSpPr>
            <a:xfrm rot="19800000">
              <a:off x="762000" y="1891904"/>
              <a:ext cx="448384" cy="1954495"/>
              <a:chOff x="2590800" y="1670538"/>
              <a:chExt cx="228600" cy="996462"/>
            </a:xfrm>
            <a:solidFill>
              <a:srgbClr val="000000"/>
            </a:solidFill>
          </p:grpSpPr>
          <p:sp>
            <p:nvSpPr>
              <p:cNvPr id="486" name="Isosceles Triangle 4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7" name="Oval 4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 name="Group 136"/>
            <p:cNvGrpSpPr/>
            <p:nvPr/>
          </p:nvGrpSpPr>
          <p:grpSpPr>
            <a:xfrm rot="20700000">
              <a:off x="1359845" y="1629207"/>
              <a:ext cx="448384" cy="1954495"/>
              <a:chOff x="2590800" y="1670538"/>
              <a:chExt cx="228600" cy="996462"/>
            </a:xfrm>
            <a:solidFill>
              <a:srgbClr val="000000"/>
            </a:solidFill>
          </p:grpSpPr>
          <p:sp>
            <p:nvSpPr>
              <p:cNvPr id="484" name="Isosceles Triangle 4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5" name="Oval 4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8" name="Group 137"/>
            <p:cNvGrpSpPr/>
            <p:nvPr/>
          </p:nvGrpSpPr>
          <p:grpSpPr>
            <a:xfrm>
              <a:off x="2050958" y="1524000"/>
              <a:ext cx="448384" cy="1954495"/>
              <a:chOff x="2590800" y="1670538"/>
              <a:chExt cx="228600" cy="996462"/>
            </a:xfrm>
            <a:solidFill>
              <a:srgbClr val="000000"/>
            </a:solidFill>
          </p:grpSpPr>
          <p:sp>
            <p:nvSpPr>
              <p:cNvPr id="482" name="Isosceles Triangle 4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3" name="Oval 4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9" name="Group 138"/>
            <p:cNvGrpSpPr/>
            <p:nvPr/>
          </p:nvGrpSpPr>
          <p:grpSpPr>
            <a:xfrm rot="900000">
              <a:off x="2740778" y="1629207"/>
              <a:ext cx="448384" cy="1954495"/>
              <a:chOff x="2590800" y="1670538"/>
              <a:chExt cx="228600" cy="996462"/>
            </a:xfrm>
            <a:solidFill>
              <a:srgbClr val="000000"/>
            </a:solidFill>
          </p:grpSpPr>
          <p:sp>
            <p:nvSpPr>
              <p:cNvPr id="480" name="Isosceles Triangle 4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1" name="Oval 4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50" name="Group 139"/>
            <p:cNvGrpSpPr/>
            <p:nvPr/>
          </p:nvGrpSpPr>
          <p:grpSpPr>
            <a:xfrm rot="1800000">
              <a:off x="3361616" y="1903402"/>
              <a:ext cx="448384" cy="1954495"/>
              <a:chOff x="2590800" y="1670538"/>
              <a:chExt cx="228600" cy="996462"/>
            </a:xfrm>
            <a:solidFill>
              <a:srgbClr val="000000"/>
            </a:solidFill>
          </p:grpSpPr>
          <p:sp>
            <p:nvSpPr>
              <p:cNvPr id="478" name="Isosceles Triangle 4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9" name="Oval 4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74" name="Oval 4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5" name="Rounded Rectangle 4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6" name="Rectangle 4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7" name="Rounded Rectangle 4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51" name="Group 134"/>
          <p:cNvGrpSpPr>
            <a:grpSpLocks noChangeAspect="1"/>
          </p:cNvGrpSpPr>
          <p:nvPr/>
        </p:nvGrpSpPr>
        <p:grpSpPr>
          <a:xfrm>
            <a:off x="2819400" y="5029200"/>
            <a:ext cx="279400" cy="304800"/>
            <a:chOff x="762000" y="1524000"/>
            <a:chExt cx="3048000" cy="3518090"/>
          </a:xfrm>
        </p:grpSpPr>
        <p:grpSp>
          <p:nvGrpSpPr>
            <p:cNvPr id="752" name="Group 135"/>
            <p:cNvGrpSpPr/>
            <p:nvPr/>
          </p:nvGrpSpPr>
          <p:grpSpPr>
            <a:xfrm rot="19800000">
              <a:off x="762000" y="1891904"/>
              <a:ext cx="448384" cy="1954495"/>
              <a:chOff x="2590800" y="1670538"/>
              <a:chExt cx="228600" cy="996462"/>
            </a:xfrm>
            <a:solidFill>
              <a:srgbClr val="000000"/>
            </a:solidFill>
          </p:grpSpPr>
          <p:sp>
            <p:nvSpPr>
              <p:cNvPr id="686" name="Isosceles Triangle 6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7" name="Oval 6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53" name="Group 136"/>
            <p:cNvGrpSpPr/>
            <p:nvPr/>
          </p:nvGrpSpPr>
          <p:grpSpPr>
            <a:xfrm rot="20700000">
              <a:off x="1359845" y="1629207"/>
              <a:ext cx="448384" cy="1954495"/>
              <a:chOff x="2590800" y="1670538"/>
              <a:chExt cx="228600" cy="996462"/>
            </a:xfrm>
            <a:solidFill>
              <a:srgbClr val="000000"/>
            </a:solidFill>
          </p:grpSpPr>
          <p:sp>
            <p:nvSpPr>
              <p:cNvPr id="684" name="Isosceles Triangle 6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5" name="Oval 6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68" name="Group 137"/>
            <p:cNvGrpSpPr/>
            <p:nvPr/>
          </p:nvGrpSpPr>
          <p:grpSpPr>
            <a:xfrm>
              <a:off x="2050958" y="1524000"/>
              <a:ext cx="448384" cy="1954495"/>
              <a:chOff x="2590800" y="1670538"/>
              <a:chExt cx="228600" cy="996462"/>
            </a:xfrm>
            <a:solidFill>
              <a:srgbClr val="000000"/>
            </a:solidFill>
          </p:grpSpPr>
          <p:sp>
            <p:nvSpPr>
              <p:cNvPr id="682" name="Isosceles Triangle 6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3" name="Oval 6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69" name="Group 138"/>
            <p:cNvGrpSpPr/>
            <p:nvPr/>
          </p:nvGrpSpPr>
          <p:grpSpPr>
            <a:xfrm rot="900000">
              <a:off x="2740778" y="1629207"/>
              <a:ext cx="448384" cy="1954495"/>
              <a:chOff x="2590800" y="1670538"/>
              <a:chExt cx="228600" cy="996462"/>
            </a:xfrm>
            <a:solidFill>
              <a:srgbClr val="000000"/>
            </a:solidFill>
          </p:grpSpPr>
          <p:sp>
            <p:nvSpPr>
              <p:cNvPr id="680" name="Isosceles Triangle 6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1" name="Oval 6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0" name="Group 139"/>
            <p:cNvGrpSpPr/>
            <p:nvPr/>
          </p:nvGrpSpPr>
          <p:grpSpPr>
            <a:xfrm rot="1800000">
              <a:off x="3361616" y="1903402"/>
              <a:ext cx="448384" cy="1954495"/>
              <a:chOff x="2590800" y="1670538"/>
              <a:chExt cx="228600" cy="996462"/>
            </a:xfrm>
            <a:solidFill>
              <a:srgbClr val="000000"/>
            </a:solidFill>
          </p:grpSpPr>
          <p:sp>
            <p:nvSpPr>
              <p:cNvPr id="678" name="Isosceles Triangle 6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9" name="Oval 6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74" name="Oval 6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5" name="Rounded Rectangle 6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6" name="Rectangle 6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7" name="Rounded Rectangle 6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1" name="Group 134"/>
          <p:cNvGrpSpPr>
            <a:grpSpLocks noChangeAspect="1"/>
          </p:cNvGrpSpPr>
          <p:nvPr/>
        </p:nvGrpSpPr>
        <p:grpSpPr>
          <a:xfrm>
            <a:off x="3276600" y="5029200"/>
            <a:ext cx="279400" cy="304800"/>
            <a:chOff x="762000" y="1524000"/>
            <a:chExt cx="3048000" cy="3518090"/>
          </a:xfrm>
        </p:grpSpPr>
        <p:grpSp>
          <p:nvGrpSpPr>
            <p:cNvPr id="772" name="Group 135"/>
            <p:cNvGrpSpPr/>
            <p:nvPr/>
          </p:nvGrpSpPr>
          <p:grpSpPr>
            <a:xfrm rot="19800000">
              <a:off x="762000" y="1891904"/>
              <a:ext cx="448384" cy="1954495"/>
              <a:chOff x="2590800" y="1670538"/>
              <a:chExt cx="228600" cy="996462"/>
            </a:xfrm>
            <a:solidFill>
              <a:srgbClr val="000000"/>
            </a:solidFill>
          </p:grpSpPr>
          <p:sp>
            <p:nvSpPr>
              <p:cNvPr id="706" name="Isosceles Triangle 70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7" name="Oval 70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3" name="Group 136"/>
            <p:cNvGrpSpPr/>
            <p:nvPr/>
          </p:nvGrpSpPr>
          <p:grpSpPr>
            <a:xfrm rot="20700000">
              <a:off x="1359845" y="1629207"/>
              <a:ext cx="448384" cy="1954495"/>
              <a:chOff x="2590800" y="1670538"/>
              <a:chExt cx="228600" cy="996462"/>
            </a:xfrm>
            <a:solidFill>
              <a:srgbClr val="000000"/>
            </a:solidFill>
          </p:grpSpPr>
          <p:sp>
            <p:nvSpPr>
              <p:cNvPr id="704" name="Isosceles Triangle 70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5" name="Oval 70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88" name="Group 137"/>
            <p:cNvGrpSpPr/>
            <p:nvPr/>
          </p:nvGrpSpPr>
          <p:grpSpPr>
            <a:xfrm>
              <a:off x="2050958" y="1524000"/>
              <a:ext cx="448384" cy="1954495"/>
              <a:chOff x="2590800" y="1670538"/>
              <a:chExt cx="228600" cy="996462"/>
            </a:xfrm>
            <a:solidFill>
              <a:srgbClr val="000000"/>
            </a:solidFill>
          </p:grpSpPr>
          <p:sp>
            <p:nvSpPr>
              <p:cNvPr id="702" name="Isosceles Triangle 70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3" name="Oval 70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89" name="Group 138"/>
            <p:cNvGrpSpPr/>
            <p:nvPr/>
          </p:nvGrpSpPr>
          <p:grpSpPr>
            <a:xfrm rot="900000">
              <a:off x="2740778" y="1629207"/>
              <a:ext cx="448384" cy="1954495"/>
              <a:chOff x="2590800" y="1670538"/>
              <a:chExt cx="228600" cy="996462"/>
            </a:xfrm>
            <a:solidFill>
              <a:srgbClr val="000000"/>
            </a:solidFill>
          </p:grpSpPr>
          <p:sp>
            <p:nvSpPr>
              <p:cNvPr id="700" name="Isosceles Triangle 69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1" name="Oval 70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90" name="Group 139"/>
            <p:cNvGrpSpPr/>
            <p:nvPr/>
          </p:nvGrpSpPr>
          <p:grpSpPr>
            <a:xfrm rot="1800000">
              <a:off x="3361616" y="1903402"/>
              <a:ext cx="448384" cy="1954495"/>
              <a:chOff x="2590800" y="1670538"/>
              <a:chExt cx="228600" cy="996462"/>
            </a:xfrm>
            <a:solidFill>
              <a:srgbClr val="000000"/>
            </a:solidFill>
          </p:grpSpPr>
          <p:sp>
            <p:nvSpPr>
              <p:cNvPr id="698" name="Isosceles Triangle 69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9" name="Oval 69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94" name="Oval 69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5" name="Rounded Rectangle 69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6" name="Rectangle 69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7" name="Rounded Rectangle 69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91" name="Group 134"/>
          <p:cNvGrpSpPr>
            <a:grpSpLocks noChangeAspect="1"/>
          </p:cNvGrpSpPr>
          <p:nvPr/>
        </p:nvGrpSpPr>
        <p:grpSpPr>
          <a:xfrm>
            <a:off x="3733800" y="5029200"/>
            <a:ext cx="279400" cy="304800"/>
            <a:chOff x="762000" y="1524000"/>
            <a:chExt cx="3048000" cy="3518090"/>
          </a:xfrm>
        </p:grpSpPr>
        <p:grpSp>
          <p:nvGrpSpPr>
            <p:cNvPr id="792" name="Group 135"/>
            <p:cNvGrpSpPr/>
            <p:nvPr/>
          </p:nvGrpSpPr>
          <p:grpSpPr>
            <a:xfrm rot="19800000">
              <a:off x="762000" y="1891904"/>
              <a:ext cx="448384" cy="1954495"/>
              <a:chOff x="2590800" y="1670538"/>
              <a:chExt cx="228600" cy="996462"/>
            </a:xfrm>
            <a:solidFill>
              <a:srgbClr val="000000"/>
            </a:solidFill>
          </p:grpSpPr>
          <p:sp>
            <p:nvSpPr>
              <p:cNvPr id="726" name="Isosceles Triangle 72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7" name="Oval 72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93" name="Group 136"/>
            <p:cNvGrpSpPr/>
            <p:nvPr/>
          </p:nvGrpSpPr>
          <p:grpSpPr>
            <a:xfrm rot="20700000">
              <a:off x="1359845" y="1629207"/>
              <a:ext cx="448384" cy="1954495"/>
              <a:chOff x="2590800" y="1670538"/>
              <a:chExt cx="228600" cy="996462"/>
            </a:xfrm>
            <a:solidFill>
              <a:srgbClr val="000000"/>
            </a:solidFill>
          </p:grpSpPr>
          <p:sp>
            <p:nvSpPr>
              <p:cNvPr id="724" name="Isosceles Triangle 72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5" name="Oval 72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2" name="Group 137"/>
            <p:cNvGrpSpPr/>
            <p:nvPr/>
          </p:nvGrpSpPr>
          <p:grpSpPr>
            <a:xfrm>
              <a:off x="2050958" y="1524000"/>
              <a:ext cx="448384" cy="1954495"/>
              <a:chOff x="2590800" y="1670538"/>
              <a:chExt cx="228600" cy="996462"/>
            </a:xfrm>
            <a:solidFill>
              <a:srgbClr val="000000"/>
            </a:solidFill>
          </p:grpSpPr>
          <p:sp>
            <p:nvSpPr>
              <p:cNvPr id="722" name="Isosceles Triangle 72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3" name="Oval 72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1" name="Group 138"/>
            <p:cNvGrpSpPr/>
            <p:nvPr/>
          </p:nvGrpSpPr>
          <p:grpSpPr>
            <a:xfrm rot="900000">
              <a:off x="2740778" y="1629207"/>
              <a:ext cx="448384" cy="1954495"/>
              <a:chOff x="2590800" y="1670538"/>
              <a:chExt cx="228600" cy="996462"/>
            </a:xfrm>
            <a:solidFill>
              <a:srgbClr val="000000"/>
            </a:solidFill>
          </p:grpSpPr>
          <p:sp>
            <p:nvSpPr>
              <p:cNvPr id="720" name="Isosceles Triangle 71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1" name="Oval 72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 name="Group 139"/>
            <p:cNvGrpSpPr/>
            <p:nvPr/>
          </p:nvGrpSpPr>
          <p:grpSpPr>
            <a:xfrm rot="1800000">
              <a:off x="3361616" y="1903402"/>
              <a:ext cx="448384" cy="1954495"/>
              <a:chOff x="2590800" y="1670538"/>
              <a:chExt cx="228600" cy="996462"/>
            </a:xfrm>
            <a:solidFill>
              <a:srgbClr val="000000"/>
            </a:solidFill>
          </p:grpSpPr>
          <p:sp>
            <p:nvSpPr>
              <p:cNvPr id="718" name="Isosceles Triangle 71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9" name="Oval 71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14" name="Oval 71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5" name="Rounded Rectangle 71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6" name="Rectangle 71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7" name="Rounded Rectangle 71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3" name="Group 134"/>
          <p:cNvGrpSpPr>
            <a:grpSpLocks noChangeAspect="1"/>
          </p:cNvGrpSpPr>
          <p:nvPr/>
        </p:nvGrpSpPr>
        <p:grpSpPr>
          <a:xfrm>
            <a:off x="4191000" y="5029200"/>
            <a:ext cx="279400" cy="304800"/>
            <a:chOff x="762000" y="1524000"/>
            <a:chExt cx="3048000" cy="3518090"/>
          </a:xfrm>
        </p:grpSpPr>
        <p:grpSp>
          <p:nvGrpSpPr>
            <p:cNvPr id="44" name="Group 135"/>
            <p:cNvGrpSpPr/>
            <p:nvPr/>
          </p:nvGrpSpPr>
          <p:grpSpPr>
            <a:xfrm rot="19800000">
              <a:off x="762000" y="1891904"/>
              <a:ext cx="448384" cy="1954495"/>
              <a:chOff x="2590800" y="1670538"/>
              <a:chExt cx="228600" cy="996462"/>
            </a:xfrm>
            <a:solidFill>
              <a:srgbClr val="000000"/>
            </a:solidFill>
          </p:grpSpPr>
          <p:sp>
            <p:nvSpPr>
              <p:cNvPr id="746" name="Isosceles Triangle 7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7" name="Oval 7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136"/>
            <p:cNvGrpSpPr/>
            <p:nvPr/>
          </p:nvGrpSpPr>
          <p:grpSpPr>
            <a:xfrm rot="20700000">
              <a:off x="1359845" y="1629207"/>
              <a:ext cx="448384" cy="1954495"/>
              <a:chOff x="2590800" y="1670538"/>
              <a:chExt cx="228600" cy="996462"/>
            </a:xfrm>
            <a:solidFill>
              <a:srgbClr val="000000"/>
            </a:solidFill>
          </p:grpSpPr>
          <p:sp>
            <p:nvSpPr>
              <p:cNvPr id="744" name="Isosceles Triangle 7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5" name="Oval 7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6" name="Group 137"/>
            <p:cNvGrpSpPr/>
            <p:nvPr/>
          </p:nvGrpSpPr>
          <p:grpSpPr>
            <a:xfrm>
              <a:off x="2050958" y="1524000"/>
              <a:ext cx="448384" cy="1954495"/>
              <a:chOff x="2590800" y="1670538"/>
              <a:chExt cx="228600" cy="996462"/>
            </a:xfrm>
            <a:solidFill>
              <a:srgbClr val="000000"/>
            </a:solidFill>
          </p:grpSpPr>
          <p:sp>
            <p:nvSpPr>
              <p:cNvPr id="742" name="Isosceles Triangle 7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3" name="Oval 7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7" name="Group 138"/>
            <p:cNvGrpSpPr/>
            <p:nvPr/>
          </p:nvGrpSpPr>
          <p:grpSpPr>
            <a:xfrm rot="900000">
              <a:off x="2740778" y="1629207"/>
              <a:ext cx="448384" cy="1954495"/>
              <a:chOff x="2590800" y="1670538"/>
              <a:chExt cx="228600" cy="996462"/>
            </a:xfrm>
            <a:solidFill>
              <a:srgbClr val="000000"/>
            </a:solidFill>
          </p:grpSpPr>
          <p:sp>
            <p:nvSpPr>
              <p:cNvPr id="740" name="Isosceles Triangle 7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1" name="Oval 7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8" name="Group 139"/>
            <p:cNvGrpSpPr/>
            <p:nvPr/>
          </p:nvGrpSpPr>
          <p:grpSpPr>
            <a:xfrm rot="1800000">
              <a:off x="3361616" y="1903402"/>
              <a:ext cx="448384" cy="1954495"/>
              <a:chOff x="2590800" y="1670538"/>
              <a:chExt cx="228600" cy="996462"/>
            </a:xfrm>
            <a:solidFill>
              <a:srgbClr val="000000"/>
            </a:solidFill>
          </p:grpSpPr>
          <p:sp>
            <p:nvSpPr>
              <p:cNvPr id="738" name="Isosceles Triangle 7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9" name="Oval 7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34" name="Oval 7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5" name="Rounded Rectangle 7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6" name="Rectangle 7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7" name="Rounded Rectangle 7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 name="Group 134"/>
          <p:cNvGrpSpPr>
            <a:grpSpLocks noChangeAspect="1"/>
          </p:cNvGrpSpPr>
          <p:nvPr/>
        </p:nvGrpSpPr>
        <p:grpSpPr>
          <a:xfrm>
            <a:off x="4648200" y="5029200"/>
            <a:ext cx="279400" cy="304800"/>
            <a:chOff x="762000" y="1524000"/>
            <a:chExt cx="3048000" cy="3518090"/>
          </a:xfrm>
        </p:grpSpPr>
        <p:grpSp>
          <p:nvGrpSpPr>
            <p:cNvPr id="50" name="Group 135"/>
            <p:cNvGrpSpPr/>
            <p:nvPr/>
          </p:nvGrpSpPr>
          <p:grpSpPr>
            <a:xfrm rot="19800000">
              <a:off x="762000" y="1891904"/>
              <a:ext cx="448384" cy="1954495"/>
              <a:chOff x="2590800" y="1670538"/>
              <a:chExt cx="228600" cy="996462"/>
            </a:xfrm>
            <a:solidFill>
              <a:srgbClr val="000000"/>
            </a:solidFill>
          </p:grpSpPr>
          <p:sp>
            <p:nvSpPr>
              <p:cNvPr id="766" name="Isosceles Triangle 76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7" name="Oval 76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9" name="Group 136"/>
            <p:cNvGrpSpPr/>
            <p:nvPr/>
          </p:nvGrpSpPr>
          <p:grpSpPr>
            <a:xfrm rot="20700000">
              <a:off x="1359845" y="1629207"/>
              <a:ext cx="448384" cy="1954495"/>
              <a:chOff x="2590800" y="1670538"/>
              <a:chExt cx="228600" cy="996462"/>
            </a:xfrm>
            <a:solidFill>
              <a:srgbClr val="000000"/>
            </a:solidFill>
          </p:grpSpPr>
          <p:sp>
            <p:nvSpPr>
              <p:cNvPr id="764" name="Isosceles Triangle 76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5" name="Oval 76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08" name="Group 137"/>
            <p:cNvGrpSpPr/>
            <p:nvPr/>
          </p:nvGrpSpPr>
          <p:grpSpPr>
            <a:xfrm>
              <a:off x="2050958" y="1524000"/>
              <a:ext cx="448384" cy="1954495"/>
              <a:chOff x="2590800" y="1670538"/>
              <a:chExt cx="228600" cy="996462"/>
            </a:xfrm>
            <a:solidFill>
              <a:srgbClr val="000000"/>
            </a:solidFill>
          </p:grpSpPr>
          <p:sp>
            <p:nvSpPr>
              <p:cNvPr id="762" name="Isosceles Triangle 76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3" name="Oval 76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09" name="Group 138"/>
            <p:cNvGrpSpPr/>
            <p:nvPr/>
          </p:nvGrpSpPr>
          <p:grpSpPr>
            <a:xfrm rot="900000">
              <a:off x="2740778" y="1629207"/>
              <a:ext cx="448384" cy="1954495"/>
              <a:chOff x="2590800" y="1670538"/>
              <a:chExt cx="228600" cy="996462"/>
            </a:xfrm>
            <a:solidFill>
              <a:srgbClr val="000000"/>
            </a:solidFill>
          </p:grpSpPr>
          <p:sp>
            <p:nvSpPr>
              <p:cNvPr id="760" name="Isosceles Triangle 75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1" name="Oval 76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10" name="Group 139"/>
            <p:cNvGrpSpPr/>
            <p:nvPr/>
          </p:nvGrpSpPr>
          <p:grpSpPr>
            <a:xfrm rot="1800000">
              <a:off x="3361616" y="1903402"/>
              <a:ext cx="448384" cy="1954495"/>
              <a:chOff x="2590800" y="1670538"/>
              <a:chExt cx="228600" cy="996462"/>
            </a:xfrm>
            <a:solidFill>
              <a:srgbClr val="000000"/>
            </a:solidFill>
          </p:grpSpPr>
          <p:sp>
            <p:nvSpPr>
              <p:cNvPr id="758" name="Isosceles Triangle 75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9" name="Oval 75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54" name="Oval 75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5" name="Rounded Rectangle 75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6" name="Rectangle 75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7" name="Rounded Rectangle 75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11" name="Group 134"/>
          <p:cNvGrpSpPr>
            <a:grpSpLocks noChangeAspect="1"/>
          </p:cNvGrpSpPr>
          <p:nvPr/>
        </p:nvGrpSpPr>
        <p:grpSpPr>
          <a:xfrm>
            <a:off x="5105400" y="5029200"/>
            <a:ext cx="279400" cy="304800"/>
            <a:chOff x="762000" y="1524000"/>
            <a:chExt cx="3048000" cy="3518090"/>
          </a:xfrm>
        </p:grpSpPr>
        <p:grpSp>
          <p:nvGrpSpPr>
            <p:cNvPr id="812" name="Group 135"/>
            <p:cNvGrpSpPr/>
            <p:nvPr/>
          </p:nvGrpSpPr>
          <p:grpSpPr>
            <a:xfrm rot="19800000">
              <a:off x="762000" y="1891904"/>
              <a:ext cx="448384" cy="1954495"/>
              <a:chOff x="2590800" y="1670538"/>
              <a:chExt cx="228600" cy="996462"/>
            </a:xfrm>
            <a:solidFill>
              <a:srgbClr val="000000"/>
            </a:solidFill>
          </p:grpSpPr>
          <p:sp>
            <p:nvSpPr>
              <p:cNvPr id="786" name="Isosceles Triangle 7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7" name="Oval 7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13" name="Group 136"/>
            <p:cNvGrpSpPr/>
            <p:nvPr/>
          </p:nvGrpSpPr>
          <p:grpSpPr>
            <a:xfrm rot="20700000">
              <a:off x="1359845" y="1629207"/>
              <a:ext cx="448384" cy="1954495"/>
              <a:chOff x="2590800" y="1670538"/>
              <a:chExt cx="228600" cy="996462"/>
            </a:xfrm>
            <a:solidFill>
              <a:srgbClr val="000000"/>
            </a:solidFill>
          </p:grpSpPr>
          <p:sp>
            <p:nvSpPr>
              <p:cNvPr id="784" name="Isosceles Triangle 7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5" name="Oval 7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28" name="Group 137"/>
            <p:cNvGrpSpPr/>
            <p:nvPr/>
          </p:nvGrpSpPr>
          <p:grpSpPr>
            <a:xfrm>
              <a:off x="2050958" y="1524000"/>
              <a:ext cx="448384" cy="1954495"/>
              <a:chOff x="2590800" y="1670538"/>
              <a:chExt cx="228600" cy="996462"/>
            </a:xfrm>
            <a:solidFill>
              <a:srgbClr val="000000"/>
            </a:solidFill>
          </p:grpSpPr>
          <p:sp>
            <p:nvSpPr>
              <p:cNvPr id="782" name="Isosceles Triangle 7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3" name="Oval 7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29" name="Group 138"/>
            <p:cNvGrpSpPr/>
            <p:nvPr/>
          </p:nvGrpSpPr>
          <p:grpSpPr>
            <a:xfrm rot="900000">
              <a:off x="2740778" y="1629207"/>
              <a:ext cx="448384" cy="1954495"/>
              <a:chOff x="2590800" y="1670538"/>
              <a:chExt cx="228600" cy="996462"/>
            </a:xfrm>
            <a:solidFill>
              <a:srgbClr val="000000"/>
            </a:solidFill>
          </p:grpSpPr>
          <p:sp>
            <p:nvSpPr>
              <p:cNvPr id="780" name="Isosceles Triangle 7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1" name="Oval 7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0" name="Group 139"/>
            <p:cNvGrpSpPr/>
            <p:nvPr/>
          </p:nvGrpSpPr>
          <p:grpSpPr>
            <a:xfrm rot="1800000">
              <a:off x="3361616" y="1903402"/>
              <a:ext cx="448384" cy="1954495"/>
              <a:chOff x="2590800" y="1670538"/>
              <a:chExt cx="228600" cy="996462"/>
            </a:xfrm>
            <a:solidFill>
              <a:srgbClr val="000000"/>
            </a:solidFill>
          </p:grpSpPr>
          <p:sp>
            <p:nvSpPr>
              <p:cNvPr id="778" name="Isosceles Triangle 7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9" name="Oval 7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74" name="Oval 7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5" name="Rounded Rectangle 7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6" name="Rectangle 7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7" name="Rounded Rectangle 7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1" name="Group 134"/>
          <p:cNvGrpSpPr>
            <a:grpSpLocks noChangeAspect="1"/>
          </p:cNvGrpSpPr>
          <p:nvPr/>
        </p:nvGrpSpPr>
        <p:grpSpPr>
          <a:xfrm>
            <a:off x="5562600" y="5029200"/>
            <a:ext cx="279400" cy="304800"/>
            <a:chOff x="762000" y="1524000"/>
            <a:chExt cx="3048000" cy="3518090"/>
          </a:xfrm>
        </p:grpSpPr>
        <p:grpSp>
          <p:nvGrpSpPr>
            <p:cNvPr id="68" name="Group 135"/>
            <p:cNvGrpSpPr/>
            <p:nvPr/>
          </p:nvGrpSpPr>
          <p:grpSpPr>
            <a:xfrm rot="19800000">
              <a:off x="762000" y="1891904"/>
              <a:ext cx="448384" cy="1954495"/>
              <a:chOff x="2590800" y="1670538"/>
              <a:chExt cx="228600" cy="996462"/>
            </a:xfrm>
            <a:solidFill>
              <a:srgbClr val="000000"/>
            </a:solidFill>
          </p:grpSpPr>
          <p:sp>
            <p:nvSpPr>
              <p:cNvPr id="806" name="Isosceles Triangle 80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7" name="Oval 80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 name="Group 136"/>
            <p:cNvGrpSpPr/>
            <p:nvPr/>
          </p:nvGrpSpPr>
          <p:grpSpPr>
            <a:xfrm rot="20700000">
              <a:off x="1359845" y="1629207"/>
              <a:ext cx="448384" cy="1954495"/>
              <a:chOff x="2590800" y="1670538"/>
              <a:chExt cx="228600" cy="996462"/>
            </a:xfrm>
            <a:solidFill>
              <a:srgbClr val="000000"/>
            </a:solidFill>
          </p:grpSpPr>
          <p:sp>
            <p:nvSpPr>
              <p:cNvPr id="804" name="Isosceles Triangle 80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5" name="Oval 80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6" name="Group 137"/>
            <p:cNvGrpSpPr/>
            <p:nvPr/>
          </p:nvGrpSpPr>
          <p:grpSpPr>
            <a:xfrm>
              <a:off x="2050958" y="1524000"/>
              <a:ext cx="448384" cy="1954495"/>
              <a:chOff x="2590800" y="1670538"/>
              <a:chExt cx="228600" cy="996462"/>
            </a:xfrm>
            <a:solidFill>
              <a:srgbClr val="000000"/>
            </a:solidFill>
          </p:grpSpPr>
          <p:sp>
            <p:nvSpPr>
              <p:cNvPr id="802" name="Isosceles Triangle 80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3" name="Oval 80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5" name="Group 138"/>
            <p:cNvGrpSpPr/>
            <p:nvPr/>
          </p:nvGrpSpPr>
          <p:grpSpPr>
            <a:xfrm rot="900000">
              <a:off x="2740778" y="1629207"/>
              <a:ext cx="448384" cy="1954495"/>
              <a:chOff x="2590800" y="1670538"/>
              <a:chExt cx="228600" cy="996462"/>
            </a:xfrm>
            <a:solidFill>
              <a:srgbClr val="000000"/>
            </a:solidFill>
          </p:grpSpPr>
          <p:sp>
            <p:nvSpPr>
              <p:cNvPr id="800" name="Isosceles Triangle 79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1" name="Oval 80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2" name="Group 139"/>
            <p:cNvGrpSpPr/>
            <p:nvPr/>
          </p:nvGrpSpPr>
          <p:grpSpPr>
            <a:xfrm rot="1800000">
              <a:off x="3361616" y="1903402"/>
              <a:ext cx="448384" cy="1954495"/>
              <a:chOff x="2590800" y="1670538"/>
              <a:chExt cx="228600" cy="996462"/>
            </a:xfrm>
            <a:solidFill>
              <a:srgbClr val="000000"/>
            </a:solidFill>
          </p:grpSpPr>
          <p:sp>
            <p:nvSpPr>
              <p:cNvPr id="798" name="Isosceles Triangle 79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9" name="Oval 79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94" name="Oval 79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5" name="Rounded Rectangle 79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6" name="Rectangle 79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7" name="Rounded Rectangle 79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3" name="Group 134"/>
          <p:cNvGrpSpPr>
            <a:grpSpLocks noChangeAspect="1"/>
          </p:cNvGrpSpPr>
          <p:nvPr/>
        </p:nvGrpSpPr>
        <p:grpSpPr>
          <a:xfrm>
            <a:off x="6019800" y="5029200"/>
            <a:ext cx="279400" cy="304800"/>
            <a:chOff x="762000" y="1524000"/>
            <a:chExt cx="3048000" cy="3518090"/>
          </a:xfrm>
        </p:grpSpPr>
        <p:grpSp>
          <p:nvGrpSpPr>
            <p:cNvPr id="848" name="Group 135"/>
            <p:cNvGrpSpPr/>
            <p:nvPr/>
          </p:nvGrpSpPr>
          <p:grpSpPr>
            <a:xfrm rot="19800000">
              <a:off x="762000" y="1891904"/>
              <a:ext cx="448384" cy="1954495"/>
              <a:chOff x="2590800" y="1670538"/>
              <a:chExt cx="228600" cy="996462"/>
            </a:xfrm>
            <a:solidFill>
              <a:srgbClr val="000000"/>
            </a:solidFill>
          </p:grpSpPr>
          <p:sp>
            <p:nvSpPr>
              <p:cNvPr id="826" name="Isosceles Triangle 82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7" name="Oval 82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49" name="Group 136"/>
            <p:cNvGrpSpPr/>
            <p:nvPr/>
          </p:nvGrpSpPr>
          <p:grpSpPr>
            <a:xfrm rot="20700000">
              <a:off x="1359845" y="1629207"/>
              <a:ext cx="448384" cy="1954495"/>
              <a:chOff x="2590800" y="1670538"/>
              <a:chExt cx="228600" cy="996462"/>
            </a:xfrm>
            <a:solidFill>
              <a:srgbClr val="000000"/>
            </a:solidFill>
          </p:grpSpPr>
          <p:sp>
            <p:nvSpPr>
              <p:cNvPr id="824" name="Isosceles Triangle 82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5" name="Oval 82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0" name="Group 137"/>
            <p:cNvGrpSpPr/>
            <p:nvPr/>
          </p:nvGrpSpPr>
          <p:grpSpPr>
            <a:xfrm>
              <a:off x="2050958" y="1524000"/>
              <a:ext cx="448384" cy="1954495"/>
              <a:chOff x="2590800" y="1670538"/>
              <a:chExt cx="228600" cy="996462"/>
            </a:xfrm>
            <a:solidFill>
              <a:srgbClr val="000000"/>
            </a:solidFill>
          </p:grpSpPr>
          <p:sp>
            <p:nvSpPr>
              <p:cNvPr id="822" name="Isosceles Triangle 82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3" name="Oval 82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1" name="Group 138"/>
            <p:cNvGrpSpPr/>
            <p:nvPr/>
          </p:nvGrpSpPr>
          <p:grpSpPr>
            <a:xfrm rot="900000">
              <a:off x="2740778" y="1629207"/>
              <a:ext cx="448384" cy="1954495"/>
              <a:chOff x="2590800" y="1670538"/>
              <a:chExt cx="228600" cy="996462"/>
            </a:xfrm>
            <a:solidFill>
              <a:srgbClr val="000000"/>
            </a:solidFill>
          </p:grpSpPr>
          <p:sp>
            <p:nvSpPr>
              <p:cNvPr id="820" name="Isosceles Triangle 81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1" name="Oval 82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2" name="Group 139"/>
            <p:cNvGrpSpPr/>
            <p:nvPr/>
          </p:nvGrpSpPr>
          <p:grpSpPr>
            <a:xfrm rot="1800000">
              <a:off x="3361616" y="1903402"/>
              <a:ext cx="448384" cy="1954495"/>
              <a:chOff x="2590800" y="1670538"/>
              <a:chExt cx="228600" cy="996462"/>
            </a:xfrm>
            <a:solidFill>
              <a:srgbClr val="000000"/>
            </a:solidFill>
          </p:grpSpPr>
          <p:sp>
            <p:nvSpPr>
              <p:cNvPr id="818" name="Isosceles Triangle 81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9" name="Oval 81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814" name="Oval 81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5" name="Rounded Rectangle 81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6" name="Rectangle 81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7" name="Rounded Rectangle 81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3" name="Group 134"/>
          <p:cNvGrpSpPr>
            <a:grpSpLocks noChangeAspect="1"/>
          </p:cNvGrpSpPr>
          <p:nvPr/>
        </p:nvGrpSpPr>
        <p:grpSpPr>
          <a:xfrm>
            <a:off x="4191000" y="4572000"/>
            <a:ext cx="279400" cy="304800"/>
            <a:chOff x="762000" y="1524000"/>
            <a:chExt cx="3048000" cy="3518090"/>
          </a:xfrm>
        </p:grpSpPr>
        <p:grpSp>
          <p:nvGrpSpPr>
            <p:cNvPr id="854" name="Group 135"/>
            <p:cNvGrpSpPr/>
            <p:nvPr/>
          </p:nvGrpSpPr>
          <p:grpSpPr>
            <a:xfrm rot="19800000">
              <a:off x="762000" y="1891904"/>
              <a:ext cx="448384" cy="1954495"/>
              <a:chOff x="2590800" y="1670538"/>
              <a:chExt cx="228600" cy="996462"/>
            </a:xfrm>
            <a:solidFill>
              <a:srgbClr val="000000"/>
            </a:solidFill>
          </p:grpSpPr>
          <p:sp>
            <p:nvSpPr>
              <p:cNvPr id="846" name="Isosceles Triangle 8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7" name="Oval 8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5" name="Group 136"/>
            <p:cNvGrpSpPr/>
            <p:nvPr/>
          </p:nvGrpSpPr>
          <p:grpSpPr>
            <a:xfrm rot="20700000">
              <a:off x="1359845" y="1629207"/>
              <a:ext cx="448384" cy="1954495"/>
              <a:chOff x="2590800" y="1670538"/>
              <a:chExt cx="228600" cy="996462"/>
            </a:xfrm>
            <a:solidFill>
              <a:srgbClr val="000000"/>
            </a:solidFill>
          </p:grpSpPr>
          <p:sp>
            <p:nvSpPr>
              <p:cNvPr id="844" name="Isosceles Triangle 8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5" name="Oval 8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6" name="Group 137"/>
            <p:cNvGrpSpPr/>
            <p:nvPr/>
          </p:nvGrpSpPr>
          <p:grpSpPr>
            <a:xfrm>
              <a:off x="2050958" y="1524000"/>
              <a:ext cx="448384" cy="1954495"/>
              <a:chOff x="2590800" y="1670538"/>
              <a:chExt cx="228600" cy="996462"/>
            </a:xfrm>
            <a:solidFill>
              <a:srgbClr val="000000"/>
            </a:solidFill>
          </p:grpSpPr>
          <p:sp>
            <p:nvSpPr>
              <p:cNvPr id="842" name="Isosceles Triangle 8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3" name="Oval 8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7" name="Group 138"/>
            <p:cNvGrpSpPr/>
            <p:nvPr/>
          </p:nvGrpSpPr>
          <p:grpSpPr>
            <a:xfrm rot="900000">
              <a:off x="2740778" y="1629207"/>
              <a:ext cx="448384" cy="1954495"/>
              <a:chOff x="2590800" y="1670538"/>
              <a:chExt cx="228600" cy="996462"/>
            </a:xfrm>
            <a:solidFill>
              <a:srgbClr val="000000"/>
            </a:solidFill>
          </p:grpSpPr>
          <p:sp>
            <p:nvSpPr>
              <p:cNvPr id="840" name="Isosceles Triangle 8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1" name="Oval 8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8" name="Group 139"/>
            <p:cNvGrpSpPr/>
            <p:nvPr/>
          </p:nvGrpSpPr>
          <p:grpSpPr>
            <a:xfrm rot="1800000">
              <a:off x="3361616" y="1903402"/>
              <a:ext cx="448384" cy="1954495"/>
              <a:chOff x="2590800" y="1670538"/>
              <a:chExt cx="228600" cy="996462"/>
            </a:xfrm>
            <a:solidFill>
              <a:srgbClr val="000000"/>
            </a:solidFill>
          </p:grpSpPr>
          <p:sp>
            <p:nvSpPr>
              <p:cNvPr id="838" name="Isosceles Triangle 8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9" name="Oval 8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834" name="Oval 8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5" name="Rounded Rectangle 8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6" name="Rectangle 8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7" name="Rounded Rectangle 8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28" name="Right Arrow 627"/>
          <p:cNvSpPr/>
          <p:nvPr/>
        </p:nvSpPr>
        <p:spPr>
          <a:xfrm>
            <a:off x="2057400" y="4991212"/>
            <a:ext cx="457200" cy="381000"/>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8" name="TextBox 347"/>
          <p:cNvSpPr txBox="1"/>
          <p:nvPr/>
        </p:nvSpPr>
        <p:spPr>
          <a:xfrm>
            <a:off x="381000" y="1066800"/>
            <a:ext cx="85344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Strategy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Try placing queens row by row.  If you can’t place a queen in a row, backtrack.</a:t>
            </a:r>
          </a:p>
        </p:txBody>
      </p:sp>
      <p:sp>
        <p:nvSpPr>
          <p:cNvPr id="104" name="TextBox 103"/>
          <p:cNvSpPr txBox="1"/>
          <p:nvPr/>
        </p:nvSpPr>
        <p:spPr>
          <a:xfrm>
            <a:off x="381000" y="5862935"/>
            <a:ext cx="19812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Backtrack!</a:t>
            </a:r>
          </a:p>
        </p:txBody>
      </p:sp>
      <p:sp>
        <p:nvSpPr>
          <p:cNvPr id="448" name="Slide Number Placeholder 447">
            <a:extLst>
              <a:ext uri="{FF2B5EF4-FFF2-40B4-BE49-F238E27FC236}">
                <a16:creationId xmlns:a16="http://schemas.microsoft.com/office/drawing/2014/main" id="{78527250-1E1E-9B40-860E-54671C74CB74}"/>
              </a:ext>
            </a:extLst>
          </p:cNvPr>
          <p:cNvSpPr>
            <a:spLocks noGrp="1"/>
          </p:cNvSpPr>
          <p:nvPr>
            <p:ph type="sldNum" sz="quarter" idx="12"/>
          </p:nvPr>
        </p:nvSpPr>
        <p:spPr/>
        <p:txBody>
          <a:bodyPr/>
          <a:lstStyle/>
          <a:p>
            <a:fld id="{B8C56D54-80CA-1040-8800-40C19FBCAC37}" type="slidenum">
              <a:rPr lang="en-US" smtClean="0"/>
              <a:t>31</a:t>
            </a:fld>
            <a:endParaRPr lang="en-US"/>
          </a:p>
        </p:txBody>
      </p:sp>
    </p:spTree>
    <p:extLst>
      <p:ext uri="{BB962C8B-B14F-4D97-AF65-F5344CB8AC3E}">
        <p14:creationId xmlns:p14="http://schemas.microsoft.com/office/powerpoint/2010/main" val="249502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51"/>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751"/>
                                        </p:tgtEl>
                                      </p:cBhvr>
                                    </p:animEffect>
                                    <p:set>
                                      <p:cBhvr>
                                        <p:cTn id="10" dur="1" fill="hold">
                                          <p:stCondLst>
                                            <p:cond delay="499"/>
                                          </p:stCondLst>
                                        </p:cTn>
                                        <p:tgtEl>
                                          <p:spTgt spid="751"/>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71"/>
                                        </p:tgtEl>
                                        <p:attrNameLst>
                                          <p:attrName>style.visibility</p:attrName>
                                        </p:attrNameLst>
                                      </p:cBhvr>
                                      <p:to>
                                        <p:strVal val="visible"/>
                                      </p:to>
                                    </p:se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771"/>
                                        </p:tgtEl>
                                      </p:cBhvr>
                                    </p:animEffect>
                                    <p:set>
                                      <p:cBhvr>
                                        <p:cTn id="17" dur="1" fill="hold">
                                          <p:stCondLst>
                                            <p:cond delay="499"/>
                                          </p:stCondLst>
                                        </p:cTn>
                                        <p:tgtEl>
                                          <p:spTgt spid="771"/>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791"/>
                                        </p:tgtEl>
                                        <p:attrNameLst>
                                          <p:attrName>style.visibility</p:attrName>
                                        </p:attrNameLst>
                                      </p:cBhvr>
                                      <p:to>
                                        <p:strVal val="visible"/>
                                      </p:to>
                                    </p:set>
                                  </p:childTnLst>
                                </p:cTn>
                              </p:par>
                            </p:childTnLst>
                          </p:cTn>
                        </p:par>
                        <p:par>
                          <p:cTn id="21" fill="hold">
                            <p:stCondLst>
                              <p:cond delay="1000"/>
                            </p:stCondLst>
                            <p:childTnLst>
                              <p:par>
                                <p:cTn id="22" presetID="10" presetClass="exit" presetSubtype="0" fill="hold" nodeType="afterEffect">
                                  <p:stCondLst>
                                    <p:cond delay="0"/>
                                  </p:stCondLst>
                                  <p:childTnLst>
                                    <p:animEffect transition="out" filter="fade">
                                      <p:cBhvr>
                                        <p:cTn id="23" dur="500"/>
                                        <p:tgtEl>
                                          <p:spTgt spid="791"/>
                                        </p:tgtEl>
                                      </p:cBhvr>
                                    </p:animEffect>
                                    <p:set>
                                      <p:cBhvr>
                                        <p:cTn id="24" dur="1" fill="hold">
                                          <p:stCondLst>
                                            <p:cond delay="499"/>
                                          </p:stCondLst>
                                        </p:cTn>
                                        <p:tgtEl>
                                          <p:spTgt spid="791"/>
                                        </p:tgtEl>
                                        <p:attrNameLst>
                                          <p:attrName>style.visibility</p:attrName>
                                        </p:attrNameLst>
                                      </p:cBhvr>
                                      <p:to>
                                        <p:strVal val="hidden"/>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childTnLst>
                          </p:cTn>
                        </p:par>
                        <p:par>
                          <p:cTn id="28" fill="hold">
                            <p:stCondLst>
                              <p:cond delay="1500"/>
                            </p:stCondLst>
                            <p:childTnLst>
                              <p:par>
                                <p:cTn id="29" presetID="10" presetClass="exit" presetSubtype="0" fill="hold" nodeType="afterEffect">
                                  <p:stCondLst>
                                    <p:cond delay="0"/>
                                  </p:stCondLst>
                                  <p:childTnLst>
                                    <p:animEffect transition="out" filter="fade">
                                      <p:cBhvr>
                                        <p:cTn id="30" dur="500"/>
                                        <p:tgtEl>
                                          <p:spTgt spid="43"/>
                                        </p:tgtEl>
                                      </p:cBhvr>
                                    </p:animEffect>
                                    <p:set>
                                      <p:cBhvr>
                                        <p:cTn id="31" dur="1" fill="hold">
                                          <p:stCondLst>
                                            <p:cond delay="499"/>
                                          </p:stCondLst>
                                        </p:cTn>
                                        <p:tgtEl>
                                          <p:spTgt spid="43"/>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49"/>
                                        </p:tgtEl>
                                      </p:cBhvr>
                                    </p:animEffect>
                                    <p:set>
                                      <p:cBhvr>
                                        <p:cTn id="38" dur="1" fill="hold">
                                          <p:stCondLst>
                                            <p:cond delay="499"/>
                                          </p:stCondLst>
                                        </p:cTn>
                                        <p:tgtEl>
                                          <p:spTgt spid="49"/>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nodeType="afterEffect">
                                  <p:stCondLst>
                                    <p:cond delay="0"/>
                                  </p:stCondLst>
                                  <p:childTnLst>
                                    <p:set>
                                      <p:cBhvr>
                                        <p:cTn id="41" dur="1" fill="hold">
                                          <p:stCondLst>
                                            <p:cond delay="0"/>
                                          </p:stCondLst>
                                        </p:cTn>
                                        <p:tgtEl>
                                          <p:spTgt spid="811"/>
                                        </p:tgtEl>
                                        <p:attrNameLst>
                                          <p:attrName>style.visibility</p:attrName>
                                        </p:attrNameLst>
                                      </p:cBhvr>
                                      <p:to>
                                        <p:strVal val="visible"/>
                                      </p:to>
                                    </p:set>
                                  </p:childTnLst>
                                </p:cTn>
                              </p:par>
                            </p:childTnLst>
                          </p:cTn>
                        </p:par>
                        <p:par>
                          <p:cTn id="42" fill="hold">
                            <p:stCondLst>
                              <p:cond delay="2500"/>
                            </p:stCondLst>
                            <p:childTnLst>
                              <p:par>
                                <p:cTn id="43" presetID="10" presetClass="exit" presetSubtype="0" fill="hold" nodeType="afterEffect">
                                  <p:stCondLst>
                                    <p:cond delay="0"/>
                                  </p:stCondLst>
                                  <p:childTnLst>
                                    <p:animEffect transition="out" filter="fade">
                                      <p:cBhvr>
                                        <p:cTn id="44" dur="500"/>
                                        <p:tgtEl>
                                          <p:spTgt spid="811"/>
                                        </p:tgtEl>
                                      </p:cBhvr>
                                    </p:animEffect>
                                    <p:set>
                                      <p:cBhvr>
                                        <p:cTn id="45" dur="1" fill="hold">
                                          <p:stCondLst>
                                            <p:cond delay="499"/>
                                          </p:stCondLst>
                                        </p:cTn>
                                        <p:tgtEl>
                                          <p:spTgt spid="811"/>
                                        </p:tgtEl>
                                        <p:attrNameLst>
                                          <p:attrName>style.visibility</p:attrName>
                                        </p:attrNameLst>
                                      </p:cBhvr>
                                      <p:to>
                                        <p:strVal val="hidden"/>
                                      </p:to>
                                    </p:set>
                                  </p:childTnLst>
                                </p:cTn>
                              </p:par>
                            </p:childTnLst>
                          </p:cTn>
                        </p:par>
                        <p:par>
                          <p:cTn id="46" fill="hold">
                            <p:stCondLst>
                              <p:cond delay="3000"/>
                            </p:stCondLst>
                            <p:childTnLst>
                              <p:par>
                                <p:cTn id="47" presetID="1" presetClass="entr" presetSubtype="0" fill="hold" nodeType="afterEffect">
                                  <p:stCondLst>
                                    <p:cond delay="0"/>
                                  </p:stCondLst>
                                  <p:childTnLst>
                                    <p:set>
                                      <p:cBhvr>
                                        <p:cTn id="48" dur="1" fill="hold">
                                          <p:stCondLst>
                                            <p:cond delay="0"/>
                                          </p:stCondLst>
                                        </p:cTn>
                                        <p:tgtEl>
                                          <p:spTgt spid="831"/>
                                        </p:tgtEl>
                                        <p:attrNameLst>
                                          <p:attrName>style.visibility</p:attrName>
                                        </p:attrNameLst>
                                      </p:cBhvr>
                                      <p:to>
                                        <p:strVal val="visible"/>
                                      </p:to>
                                    </p:set>
                                  </p:childTnLst>
                                </p:cTn>
                              </p:par>
                            </p:childTnLst>
                          </p:cTn>
                        </p:par>
                        <p:par>
                          <p:cTn id="49" fill="hold">
                            <p:stCondLst>
                              <p:cond delay="3000"/>
                            </p:stCondLst>
                            <p:childTnLst>
                              <p:par>
                                <p:cTn id="50" presetID="10" presetClass="exit" presetSubtype="0" fill="hold" nodeType="afterEffect">
                                  <p:stCondLst>
                                    <p:cond delay="0"/>
                                  </p:stCondLst>
                                  <p:childTnLst>
                                    <p:animEffect transition="out" filter="fade">
                                      <p:cBhvr>
                                        <p:cTn id="51" dur="500"/>
                                        <p:tgtEl>
                                          <p:spTgt spid="831"/>
                                        </p:tgtEl>
                                      </p:cBhvr>
                                    </p:animEffect>
                                    <p:set>
                                      <p:cBhvr>
                                        <p:cTn id="52" dur="1" fill="hold">
                                          <p:stCondLst>
                                            <p:cond delay="499"/>
                                          </p:stCondLst>
                                        </p:cTn>
                                        <p:tgtEl>
                                          <p:spTgt spid="831"/>
                                        </p:tgtEl>
                                        <p:attrNameLst>
                                          <p:attrName>style.visibility</p:attrName>
                                        </p:attrNameLst>
                                      </p:cBhvr>
                                      <p:to>
                                        <p:strVal val="hidden"/>
                                      </p:to>
                                    </p:set>
                                  </p:childTnLst>
                                </p:cTn>
                              </p:par>
                            </p:childTnLst>
                          </p:cTn>
                        </p:par>
                        <p:par>
                          <p:cTn id="53" fill="hold">
                            <p:stCondLst>
                              <p:cond delay="3500"/>
                            </p:stCondLst>
                            <p:childTnLst>
                              <p:par>
                                <p:cTn id="54" presetID="1" presetClass="entr" presetSubtype="0" fill="hold" nodeType="afterEffect">
                                  <p:stCondLst>
                                    <p:cond delay="0"/>
                                  </p:stCondLst>
                                  <p:childTnLst>
                                    <p:set>
                                      <p:cBhvr>
                                        <p:cTn id="55" dur="1" fill="hold">
                                          <p:stCondLst>
                                            <p:cond delay="0"/>
                                          </p:stCondLst>
                                        </p:cTn>
                                        <p:tgtEl>
                                          <p:spTgt spid="833"/>
                                        </p:tgtEl>
                                        <p:attrNameLst>
                                          <p:attrName>style.visibility</p:attrName>
                                        </p:attrNameLst>
                                      </p:cBhvr>
                                      <p:to>
                                        <p:strVal val="visible"/>
                                      </p:to>
                                    </p:set>
                                  </p:childTnLst>
                                </p:cTn>
                              </p:par>
                            </p:childTnLst>
                          </p:cTn>
                        </p:par>
                        <p:par>
                          <p:cTn id="56" fill="hold">
                            <p:stCondLst>
                              <p:cond delay="3500"/>
                            </p:stCondLst>
                            <p:childTnLst>
                              <p:par>
                                <p:cTn id="57" presetID="10" presetClass="exit" presetSubtype="0" fill="hold" nodeType="afterEffect">
                                  <p:stCondLst>
                                    <p:cond delay="0"/>
                                  </p:stCondLst>
                                  <p:childTnLst>
                                    <p:animEffect transition="out" filter="fade">
                                      <p:cBhvr>
                                        <p:cTn id="58" dur="500"/>
                                        <p:tgtEl>
                                          <p:spTgt spid="833"/>
                                        </p:tgtEl>
                                      </p:cBhvr>
                                    </p:animEffect>
                                    <p:set>
                                      <p:cBhvr>
                                        <p:cTn id="59" dur="1" fill="hold">
                                          <p:stCondLst>
                                            <p:cond delay="499"/>
                                          </p:stCondLst>
                                        </p:cTn>
                                        <p:tgtEl>
                                          <p:spTgt spid="833"/>
                                        </p:tgtEl>
                                        <p:attrNameLst>
                                          <p:attrName>style.visibility</p:attrName>
                                        </p:attrNameLst>
                                      </p:cBhvr>
                                      <p:to>
                                        <p:strVal val="hidden"/>
                                      </p:to>
                                    </p:set>
                                  </p:childTnLst>
                                </p:cTn>
                              </p:par>
                            </p:childTnLst>
                          </p:cTn>
                        </p:par>
                        <p:par>
                          <p:cTn id="60" fill="hold">
                            <p:stCondLst>
                              <p:cond delay="4000"/>
                            </p:stCondLst>
                            <p:childTnLst>
                              <p:par>
                                <p:cTn id="61" presetID="1" presetClass="entr" presetSubtype="0" fill="hold" grpId="0" nodeType="after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par>
                          <p:cTn id="63" fill="hold">
                            <p:stCondLst>
                              <p:cond delay="4000"/>
                            </p:stCondLst>
                            <p:childTnLst>
                              <p:par>
                                <p:cTn id="64" presetID="42" presetClass="path" presetSubtype="0" accel="50000" decel="50000" fill="hold" grpId="0" nodeType="afterEffect">
                                  <p:stCondLst>
                                    <p:cond delay="500"/>
                                  </p:stCondLst>
                                  <p:childTnLst>
                                    <p:animMotion origin="layout" path="M 0 4.44444E-6 L 0 -0.06667 " pathEditMode="relative" rAng="0" ptsTypes="AA">
                                      <p:cBhvr>
                                        <p:cTn id="65" dur="1000" fill="hold"/>
                                        <p:tgtEl>
                                          <p:spTgt spid="628"/>
                                        </p:tgtEl>
                                        <p:attrNameLst>
                                          <p:attrName>ppt_x</p:attrName>
                                          <p:attrName>ppt_y</p:attrName>
                                        </p:attrNameLst>
                                      </p:cBhvr>
                                      <p:rCtr x="0"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animBg="1"/>
      <p:bldP spid="1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Right Arrow 629"/>
          <p:cNvSpPr/>
          <p:nvPr/>
        </p:nvSpPr>
        <p:spPr>
          <a:xfrm>
            <a:off x="2057400" y="4533989"/>
            <a:ext cx="457200" cy="381000"/>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Backtracking Search</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34"/>
          <p:cNvGrpSpPr>
            <a:grpSpLocks noChangeAspect="1"/>
          </p:cNvGrpSpPr>
          <p:nvPr/>
        </p:nvGrpSpPr>
        <p:grpSpPr>
          <a:xfrm>
            <a:off x="2819400" y="2743200"/>
            <a:ext cx="279400" cy="304800"/>
            <a:chOff x="762000" y="1524000"/>
            <a:chExt cx="3048000" cy="3518090"/>
          </a:xfrm>
        </p:grpSpPr>
        <p:grpSp>
          <p:nvGrpSpPr>
            <p:cNvPr id="12"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 name="Group 134"/>
          <p:cNvGrpSpPr>
            <a:grpSpLocks noChangeAspect="1"/>
          </p:cNvGrpSpPr>
          <p:nvPr/>
        </p:nvGrpSpPr>
        <p:grpSpPr>
          <a:xfrm>
            <a:off x="3733800" y="3200400"/>
            <a:ext cx="279400" cy="304800"/>
            <a:chOff x="762000" y="1524000"/>
            <a:chExt cx="3048000" cy="3518090"/>
          </a:xfrm>
        </p:grpSpPr>
        <p:grpSp>
          <p:nvGrpSpPr>
            <p:cNvPr id="18" name="Group 135"/>
            <p:cNvGrpSpPr/>
            <p:nvPr/>
          </p:nvGrpSpPr>
          <p:grpSpPr>
            <a:xfrm rot="19800000">
              <a:off x="762000" y="1891904"/>
              <a:ext cx="448384" cy="1954495"/>
              <a:chOff x="2590800" y="1670538"/>
              <a:chExt cx="228600" cy="996462"/>
            </a:xfrm>
            <a:solidFill>
              <a:srgbClr val="000000"/>
            </a:solidFill>
          </p:grpSpPr>
          <p:sp>
            <p:nvSpPr>
              <p:cNvPr id="346" name="Isosceles Triangle 3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7" name="Oval 3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36"/>
            <p:cNvGrpSpPr/>
            <p:nvPr/>
          </p:nvGrpSpPr>
          <p:grpSpPr>
            <a:xfrm rot="20700000">
              <a:off x="1359845" y="1629207"/>
              <a:ext cx="448384" cy="1954495"/>
              <a:chOff x="2590800" y="1670538"/>
              <a:chExt cx="228600" cy="996462"/>
            </a:xfrm>
            <a:solidFill>
              <a:srgbClr val="000000"/>
            </a:solidFill>
          </p:grpSpPr>
          <p:sp>
            <p:nvSpPr>
              <p:cNvPr id="344" name="Isosceles Triangle 3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5" name="Oval 3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37"/>
            <p:cNvGrpSpPr/>
            <p:nvPr/>
          </p:nvGrpSpPr>
          <p:grpSpPr>
            <a:xfrm>
              <a:off x="2050958" y="1524000"/>
              <a:ext cx="448384" cy="1954495"/>
              <a:chOff x="2590800" y="1670538"/>
              <a:chExt cx="228600" cy="996462"/>
            </a:xfrm>
            <a:solidFill>
              <a:srgbClr val="000000"/>
            </a:solidFill>
          </p:grpSpPr>
          <p:sp>
            <p:nvSpPr>
              <p:cNvPr id="342" name="Isosceles Triangle 3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3" name="Oval 3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138"/>
            <p:cNvGrpSpPr/>
            <p:nvPr/>
          </p:nvGrpSpPr>
          <p:grpSpPr>
            <a:xfrm rot="900000">
              <a:off x="2740778" y="1629207"/>
              <a:ext cx="448384" cy="1954495"/>
              <a:chOff x="2590800" y="1670538"/>
              <a:chExt cx="228600" cy="996462"/>
            </a:xfrm>
            <a:solidFill>
              <a:srgbClr val="000000"/>
            </a:solidFill>
          </p:grpSpPr>
          <p:sp>
            <p:nvSpPr>
              <p:cNvPr id="340" name="Isosceles Triangle 3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1" name="Oval 3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139"/>
            <p:cNvGrpSpPr/>
            <p:nvPr/>
          </p:nvGrpSpPr>
          <p:grpSpPr>
            <a:xfrm rot="1800000">
              <a:off x="3361616" y="1903402"/>
              <a:ext cx="448384" cy="1954495"/>
              <a:chOff x="2590800" y="1670538"/>
              <a:chExt cx="228600" cy="996462"/>
            </a:xfrm>
            <a:solidFill>
              <a:srgbClr val="000000"/>
            </a:solidFill>
          </p:grpSpPr>
          <p:sp>
            <p:nvSpPr>
              <p:cNvPr id="338" name="Isosceles Triangle 3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9" name="Oval 3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4" name="Oval 3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5" name="Rounded Rectangle 3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6" name="Rectangle 3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7" name="Rounded Rectangle 3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134"/>
          <p:cNvGrpSpPr>
            <a:grpSpLocks noChangeAspect="1"/>
          </p:cNvGrpSpPr>
          <p:nvPr/>
        </p:nvGrpSpPr>
        <p:grpSpPr>
          <a:xfrm>
            <a:off x="4673600" y="3657600"/>
            <a:ext cx="279400" cy="304800"/>
            <a:chOff x="762000" y="1524000"/>
            <a:chExt cx="3048000" cy="3518090"/>
          </a:xfrm>
        </p:grpSpPr>
        <p:grpSp>
          <p:nvGrpSpPr>
            <p:cNvPr id="24" name="Group 135"/>
            <p:cNvGrpSpPr/>
            <p:nvPr/>
          </p:nvGrpSpPr>
          <p:grpSpPr>
            <a:xfrm rot="19800000">
              <a:off x="762000" y="1891904"/>
              <a:ext cx="448384" cy="1954495"/>
              <a:chOff x="2590800" y="1670538"/>
              <a:chExt cx="228600" cy="996462"/>
            </a:xfrm>
            <a:solidFill>
              <a:srgbClr val="000000"/>
            </a:solidFill>
          </p:grpSpPr>
          <p:sp>
            <p:nvSpPr>
              <p:cNvPr id="446" name="Isosceles Triangle 4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7" name="Oval 4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 name="Group 136"/>
            <p:cNvGrpSpPr/>
            <p:nvPr/>
          </p:nvGrpSpPr>
          <p:grpSpPr>
            <a:xfrm rot="20700000">
              <a:off x="1359845" y="1629207"/>
              <a:ext cx="448384" cy="1954495"/>
              <a:chOff x="2590800" y="1670538"/>
              <a:chExt cx="228600" cy="996462"/>
            </a:xfrm>
            <a:solidFill>
              <a:srgbClr val="000000"/>
            </a:solidFill>
          </p:grpSpPr>
          <p:sp>
            <p:nvSpPr>
              <p:cNvPr id="444" name="Isosceles Triangle 4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5" name="Oval 4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 name="Group 137"/>
            <p:cNvGrpSpPr/>
            <p:nvPr/>
          </p:nvGrpSpPr>
          <p:grpSpPr>
            <a:xfrm>
              <a:off x="2050958" y="1524000"/>
              <a:ext cx="448384" cy="1954495"/>
              <a:chOff x="2590800" y="1670538"/>
              <a:chExt cx="228600" cy="996462"/>
            </a:xfrm>
            <a:solidFill>
              <a:srgbClr val="000000"/>
            </a:solidFill>
          </p:grpSpPr>
          <p:sp>
            <p:nvSpPr>
              <p:cNvPr id="442" name="Isosceles Triangle 4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3" name="Oval 4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138"/>
            <p:cNvGrpSpPr/>
            <p:nvPr/>
          </p:nvGrpSpPr>
          <p:grpSpPr>
            <a:xfrm rot="900000">
              <a:off x="2740778" y="1629207"/>
              <a:ext cx="448384" cy="1954495"/>
              <a:chOff x="2590800" y="1670538"/>
              <a:chExt cx="228600" cy="996462"/>
            </a:xfrm>
            <a:solidFill>
              <a:srgbClr val="000000"/>
            </a:solidFill>
          </p:grpSpPr>
          <p:sp>
            <p:nvSpPr>
              <p:cNvPr id="440" name="Isosceles Triangle 4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1" name="Oval 4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 name="Group 139"/>
            <p:cNvGrpSpPr/>
            <p:nvPr/>
          </p:nvGrpSpPr>
          <p:grpSpPr>
            <a:xfrm rot="1800000">
              <a:off x="3361616" y="1903402"/>
              <a:ext cx="448384" cy="1954495"/>
              <a:chOff x="2590800" y="1670538"/>
              <a:chExt cx="228600" cy="996462"/>
            </a:xfrm>
            <a:solidFill>
              <a:srgbClr val="000000"/>
            </a:solidFill>
          </p:grpSpPr>
          <p:sp>
            <p:nvSpPr>
              <p:cNvPr id="438" name="Isosceles Triangle 4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9" name="Oval 4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34" name="Oval 4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5" name="Rounded Rectangle 4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6" name="Rectangle 4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7" name="Rounded Rectangle 4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9" name="Group 134"/>
          <p:cNvGrpSpPr>
            <a:grpSpLocks noChangeAspect="1"/>
          </p:cNvGrpSpPr>
          <p:nvPr/>
        </p:nvGrpSpPr>
        <p:grpSpPr>
          <a:xfrm>
            <a:off x="3276600" y="4114800"/>
            <a:ext cx="279400" cy="304800"/>
            <a:chOff x="762000" y="1524000"/>
            <a:chExt cx="3048000" cy="3518090"/>
          </a:xfrm>
        </p:grpSpPr>
        <p:grpSp>
          <p:nvGrpSpPr>
            <p:cNvPr id="30" name="Group 135"/>
            <p:cNvGrpSpPr/>
            <p:nvPr/>
          </p:nvGrpSpPr>
          <p:grpSpPr>
            <a:xfrm rot="19800000">
              <a:off x="762000" y="1891904"/>
              <a:ext cx="448384" cy="1954495"/>
              <a:chOff x="2590800" y="1670538"/>
              <a:chExt cx="228600" cy="996462"/>
            </a:xfrm>
            <a:solidFill>
              <a:srgbClr val="000000"/>
            </a:solidFill>
          </p:grpSpPr>
          <p:sp>
            <p:nvSpPr>
              <p:cNvPr id="486" name="Isosceles Triangle 4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7" name="Oval 4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 name="Group 136"/>
            <p:cNvGrpSpPr/>
            <p:nvPr/>
          </p:nvGrpSpPr>
          <p:grpSpPr>
            <a:xfrm rot="20700000">
              <a:off x="1359845" y="1629207"/>
              <a:ext cx="448384" cy="1954495"/>
              <a:chOff x="2590800" y="1670538"/>
              <a:chExt cx="228600" cy="996462"/>
            </a:xfrm>
            <a:solidFill>
              <a:srgbClr val="000000"/>
            </a:solidFill>
          </p:grpSpPr>
          <p:sp>
            <p:nvSpPr>
              <p:cNvPr id="484" name="Isosceles Triangle 4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5" name="Oval 4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2" name="Group 137"/>
            <p:cNvGrpSpPr/>
            <p:nvPr/>
          </p:nvGrpSpPr>
          <p:grpSpPr>
            <a:xfrm>
              <a:off x="2050958" y="1524000"/>
              <a:ext cx="448384" cy="1954495"/>
              <a:chOff x="2590800" y="1670538"/>
              <a:chExt cx="228600" cy="996462"/>
            </a:xfrm>
            <a:solidFill>
              <a:srgbClr val="000000"/>
            </a:solidFill>
          </p:grpSpPr>
          <p:sp>
            <p:nvSpPr>
              <p:cNvPr id="482" name="Isosceles Triangle 4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3" name="Oval 4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1" name="Group 138"/>
            <p:cNvGrpSpPr/>
            <p:nvPr/>
          </p:nvGrpSpPr>
          <p:grpSpPr>
            <a:xfrm rot="900000">
              <a:off x="2740778" y="1629207"/>
              <a:ext cx="448384" cy="1954495"/>
              <a:chOff x="2590800" y="1670538"/>
              <a:chExt cx="228600" cy="996462"/>
            </a:xfrm>
            <a:solidFill>
              <a:srgbClr val="000000"/>
            </a:solidFill>
          </p:grpSpPr>
          <p:sp>
            <p:nvSpPr>
              <p:cNvPr id="480" name="Isosceles Triangle 4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1" name="Oval 4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 name="Group 139"/>
            <p:cNvGrpSpPr/>
            <p:nvPr/>
          </p:nvGrpSpPr>
          <p:grpSpPr>
            <a:xfrm rot="1800000">
              <a:off x="3361616" y="1903402"/>
              <a:ext cx="448384" cy="1954495"/>
              <a:chOff x="2590800" y="1670538"/>
              <a:chExt cx="228600" cy="996462"/>
            </a:xfrm>
            <a:solidFill>
              <a:srgbClr val="000000"/>
            </a:solidFill>
          </p:grpSpPr>
          <p:sp>
            <p:nvSpPr>
              <p:cNvPr id="478" name="Isosceles Triangle 4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9" name="Oval 4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74" name="Oval 4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5" name="Rounded Rectangle 4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6" name="Rectangle 4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7" name="Rounded Rectangle 4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3" name="Group 134"/>
          <p:cNvGrpSpPr>
            <a:grpSpLocks noChangeAspect="1"/>
          </p:cNvGrpSpPr>
          <p:nvPr/>
        </p:nvGrpSpPr>
        <p:grpSpPr>
          <a:xfrm>
            <a:off x="4191000" y="4572000"/>
            <a:ext cx="279400" cy="304800"/>
            <a:chOff x="762000" y="1524000"/>
            <a:chExt cx="3048000" cy="3518090"/>
          </a:xfrm>
        </p:grpSpPr>
        <p:grpSp>
          <p:nvGrpSpPr>
            <p:cNvPr id="44" name="Group 135"/>
            <p:cNvGrpSpPr/>
            <p:nvPr/>
          </p:nvGrpSpPr>
          <p:grpSpPr>
            <a:xfrm rot="19800000">
              <a:off x="762000" y="1891904"/>
              <a:ext cx="448384" cy="1954495"/>
              <a:chOff x="2590800" y="1670538"/>
              <a:chExt cx="228600" cy="996462"/>
            </a:xfrm>
            <a:solidFill>
              <a:srgbClr val="000000"/>
            </a:solidFill>
          </p:grpSpPr>
          <p:sp>
            <p:nvSpPr>
              <p:cNvPr id="846" name="Isosceles Triangle 8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7" name="Oval 8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136"/>
            <p:cNvGrpSpPr/>
            <p:nvPr/>
          </p:nvGrpSpPr>
          <p:grpSpPr>
            <a:xfrm rot="20700000">
              <a:off x="1359845" y="1629207"/>
              <a:ext cx="448384" cy="1954495"/>
              <a:chOff x="2590800" y="1670538"/>
              <a:chExt cx="228600" cy="996462"/>
            </a:xfrm>
            <a:solidFill>
              <a:srgbClr val="000000"/>
            </a:solidFill>
          </p:grpSpPr>
          <p:sp>
            <p:nvSpPr>
              <p:cNvPr id="844" name="Isosceles Triangle 8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5" name="Oval 8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6" name="Group 137"/>
            <p:cNvGrpSpPr/>
            <p:nvPr/>
          </p:nvGrpSpPr>
          <p:grpSpPr>
            <a:xfrm>
              <a:off x="2050958" y="1524000"/>
              <a:ext cx="448384" cy="1954495"/>
              <a:chOff x="2590800" y="1670538"/>
              <a:chExt cx="228600" cy="996462"/>
            </a:xfrm>
            <a:solidFill>
              <a:srgbClr val="000000"/>
            </a:solidFill>
          </p:grpSpPr>
          <p:sp>
            <p:nvSpPr>
              <p:cNvPr id="842" name="Isosceles Triangle 8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3" name="Oval 8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7" name="Group 138"/>
            <p:cNvGrpSpPr/>
            <p:nvPr/>
          </p:nvGrpSpPr>
          <p:grpSpPr>
            <a:xfrm rot="900000">
              <a:off x="2740778" y="1629207"/>
              <a:ext cx="448384" cy="1954495"/>
              <a:chOff x="2590800" y="1670538"/>
              <a:chExt cx="228600" cy="996462"/>
            </a:xfrm>
            <a:solidFill>
              <a:srgbClr val="000000"/>
            </a:solidFill>
          </p:grpSpPr>
          <p:sp>
            <p:nvSpPr>
              <p:cNvPr id="840" name="Isosceles Triangle 8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1" name="Oval 8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8" name="Group 139"/>
            <p:cNvGrpSpPr/>
            <p:nvPr/>
          </p:nvGrpSpPr>
          <p:grpSpPr>
            <a:xfrm rot="1800000">
              <a:off x="3361616" y="1903402"/>
              <a:ext cx="448384" cy="1954495"/>
              <a:chOff x="2590800" y="1670538"/>
              <a:chExt cx="228600" cy="996462"/>
            </a:xfrm>
            <a:solidFill>
              <a:srgbClr val="000000"/>
            </a:solidFill>
          </p:grpSpPr>
          <p:sp>
            <p:nvSpPr>
              <p:cNvPr id="838" name="Isosceles Triangle 8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9" name="Oval 8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834" name="Oval 8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5" name="Rounded Rectangle 8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6" name="Rectangle 8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7" name="Rounded Rectangle 8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 name="Group 134"/>
          <p:cNvGrpSpPr>
            <a:grpSpLocks noChangeAspect="1"/>
          </p:cNvGrpSpPr>
          <p:nvPr/>
        </p:nvGrpSpPr>
        <p:grpSpPr>
          <a:xfrm>
            <a:off x="4648200" y="4572000"/>
            <a:ext cx="279400" cy="304800"/>
            <a:chOff x="762000" y="1524000"/>
            <a:chExt cx="3048000" cy="3518090"/>
          </a:xfrm>
        </p:grpSpPr>
        <p:grpSp>
          <p:nvGrpSpPr>
            <p:cNvPr id="50" name="Group 135"/>
            <p:cNvGrpSpPr/>
            <p:nvPr/>
          </p:nvGrpSpPr>
          <p:grpSpPr>
            <a:xfrm rot="19800000">
              <a:off x="762000" y="1891904"/>
              <a:ext cx="448384" cy="1954495"/>
              <a:chOff x="2590800" y="1670538"/>
              <a:chExt cx="228600" cy="996462"/>
            </a:xfrm>
            <a:solidFill>
              <a:srgbClr val="000000"/>
            </a:solidFill>
          </p:grpSpPr>
          <p:sp>
            <p:nvSpPr>
              <p:cNvPr id="867" name="Isosceles Triangle 86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68" name="Oval 86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9" name="Group 136"/>
            <p:cNvGrpSpPr/>
            <p:nvPr/>
          </p:nvGrpSpPr>
          <p:grpSpPr>
            <a:xfrm rot="20700000">
              <a:off x="1359845" y="1629207"/>
              <a:ext cx="448384" cy="1954495"/>
              <a:chOff x="2590800" y="1670538"/>
              <a:chExt cx="228600" cy="996462"/>
            </a:xfrm>
            <a:solidFill>
              <a:srgbClr val="000000"/>
            </a:solidFill>
          </p:grpSpPr>
          <p:sp>
            <p:nvSpPr>
              <p:cNvPr id="865" name="Isosceles Triangle 86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66" name="Oval 86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8" name="Group 137"/>
            <p:cNvGrpSpPr/>
            <p:nvPr/>
          </p:nvGrpSpPr>
          <p:grpSpPr>
            <a:xfrm>
              <a:off x="2050958" y="1524000"/>
              <a:ext cx="448384" cy="1954495"/>
              <a:chOff x="2590800" y="1670538"/>
              <a:chExt cx="228600" cy="996462"/>
            </a:xfrm>
            <a:solidFill>
              <a:srgbClr val="000000"/>
            </a:solidFill>
          </p:grpSpPr>
          <p:sp>
            <p:nvSpPr>
              <p:cNvPr id="863" name="Isosceles Triangle 86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64" name="Oval 86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 name="Group 138"/>
            <p:cNvGrpSpPr/>
            <p:nvPr/>
          </p:nvGrpSpPr>
          <p:grpSpPr>
            <a:xfrm rot="900000">
              <a:off x="2740778" y="1629207"/>
              <a:ext cx="448384" cy="1954495"/>
              <a:chOff x="2590800" y="1670538"/>
              <a:chExt cx="228600" cy="996462"/>
            </a:xfrm>
            <a:solidFill>
              <a:srgbClr val="000000"/>
            </a:solidFill>
          </p:grpSpPr>
          <p:sp>
            <p:nvSpPr>
              <p:cNvPr id="861" name="Isosceles Triangle 86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62" name="Oval 86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6" name="Group 139"/>
            <p:cNvGrpSpPr/>
            <p:nvPr/>
          </p:nvGrpSpPr>
          <p:grpSpPr>
            <a:xfrm rot="1800000">
              <a:off x="3361616" y="1903402"/>
              <a:ext cx="448384" cy="1954495"/>
              <a:chOff x="2590800" y="1670538"/>
              <a:chExt cx="228600" cy="996462"/>
            </a:xfrm>
            <a:solidFill>
              <a:srgbClr val="000000"/>
            </a:solidFill>
          </p:grpSpPr>
          <p:sp>
            <p:nvSpPr>
              <p:cNvPr id="859" name="Isosceles Triangle 85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60" name="Oval 85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855" name="Oval 854"/>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6" name="Rounded Rectangle 855"/>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7" name="Rectangle 856"/>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8" name="Rounded Rectangle 857"/>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5" name="Group 134"/>
          <p:cNvGrpSpPr>
            <a:grpSpLocks noChangeAspect="1"/>
          </p:cNvGrpSpPr>
          <p:nvPr/>
        </p:nvGrpSpPr>
        <p:grpSpPr>
          <a:xfrm>
            <a:off x="5105400" y="4572000"/>
            <a:ext cx="279400" cy="304800"/>
            <a:chOff x="762000" y="1524000"/>
            <a:chExt cx="3048000" cy="3518090"/>
          </a:xfrm>
        </p:grpSpPr>
        <p:grpSp>
          <p:nvGrpSpPr>
            <p:cNvPr id="832" name="Group 135"/>
            <p:cNvGrpSpPr/>
            <p:nvPr/>
          </p:nvGrpSpPr>
          <p:grpSpPr>
            <a:xfrm rot="19800000">
              <a:off x="762000" y="1891904"/>
              <a:ext cx="448384" cy="1954495"/>
              <a:chOff x="2590800" y="1670538"/>
              <a:chExt cx="228600" cy="996462"/>
            </a:xfrm>
            <a:solidFill>
              <a:srgbClr val="000000"/>
            </a:solidFill>
          </p:grpSpPr>
          <p:sp>
            <p:nvSpPr>
              <p:cNvPr id="887" name="Isosceles Triangle 88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8" name="Oval 88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3" name="Group 136"/>
            <p:cNvGrpSpPr/>
            <p:nvPr/>
          </p:nvGrpSpPr>
          <p:grpSpPr>
            <a:xfrm rot="20700000">
              <a:off x="1359845" y="1629207"/>
              <a:ext cx="448384" cy="1954495"/>
              <a:chOff x="2590800" y="1670538"/>
              <a:chExt cx="228600" cy="996462"/>
            </a:xfrm>
            <a:solidFill>
              <a:srgbClr val="000000"/>
            </a:solidFill>
          </p:grpSpPr>
          <p:sp>
            <p:nvSpPr>
              <p:cNvPr id="885" name="Isosceles Triangle 88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6" name="Oval 88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48" name="Group 137"/>
            <p:cNvGrpSpPr/>
            <p:nvPr/>
          </p:nvGrpSpPr>
          <p:grpSpPr>
            <a:xfrm>
              <a:off x="2050958" y="1524000"/>
              <a:ext cx="448384" cy="1954495"/>
              <a:chOff x="2590800" y="1670538"/>
              <a:chExt cx="228600" cy="996462"/>
            </a:xfrm>
            <a:solidFill>
              <a:srgbClr val="000000"/>
            </a:solidFill>
          </p:grpSpPr>
          <p:sp>
            <p:nvSpPr>
              <p:cNvPr id="883" name="Isosceles Triangle 88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4" name="Oval 88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49" name="Group 138"/>
            <p:cNvGrpSpPr/>
            <p:nvPr/>
          </p:nvGrpSpPr>
          <p:grpSpPr>
            <a:xfrm rot="900000">
              <a:off x="2740778" y="1629207"/>
              <a:ext cx="448384" cy="1954495"/>
              <a:chOff x="2590800" y="1670538"/>
              <a:chExt cx="228600" cy="996462"/>
            </a:xfrm>
            <a:solidFill>
              <a:srgbClr val="000000"/>
            </a:solidFill>
          </p:grpSpPr>
          <p:sp>
            <p:nvSpPr>
              <p:cNvPr id="881" name="Isosceles Triangle 88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2" name="Oval 88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0" name="Group 139"/>
            <p:cNvGrpSpPr/>
            <p:nvPr/>
          </p:nvGrpSpPr>
          <p:grpSpPr>
            <a:xfrm rot="1800000">
              <a:off x="3361616" y="1903402"/>
              <a:ext cx="448384" cy="1954495"/>
              <a:chOff x="2590800" y="1670538"/>
              <a:chExt cx="228600" cy="996462"/>
            </a:xfrm>
            <a:solidFill>
              <a:srgbClr val="000000"/>
            </a:solidFill>
          </p:grpSpPr>
          <p:sp>
            <p:nvSpPr>
              <p:cNvPr id="879" name="Isosceles Triangle 87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0" name="Oval 87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875" name="Oval 874"/>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76" name="Rounded Rectangle 875"/>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77" name="Rectangle 876"/>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78" name="Rounded Rectangle 877"/>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1" name="Group 134"/>
          <p:cNvGrpSpPr>
            <a:grpSpLocks noChangeAspect="1"/>
          </p:cNvGrpSpPr>
          <p:nvPr/>
        </p:nvGrpSpPr>
        <p:grpSpPr>
          <a:xfrm>
            <a:off x="5562600" y="4572000"/>
            <a:ext cx="279400" cy="304800"/>
            <a:chOff x="762000" y="1524000"/>
            <a:chExt cx="3048000" cy="3518090"/>
          </a:xfrm>
        </p:grpSpPr>
        <p:grpSp>
          <p:nvGrpSpPr>
            <p:cNvPr id="852" name="Group 135"/>
            <p:cNvGrpSpPr/>
            <p:nvPr/>
          </p:nvGrpSpPr>
          <p:grpSpPr>
            <a:xfrm rot="19800000">
              <a:off x="762000" y="1891904"/>
              <a:ext cx="448384" cy="1954495"/>
              <a:chOff x="2590800" y="1670538"/>
              <a:chExt cx="228600" cy="996462"/>
            </a:xfrm>
            <a:solidFill>
              <a:srgbClr val="000000"/>
            </a:solidFill>
          </p:grpSpPr>
          <p:sp>
            <p:nvSpPr>
              <p:cNvPr id="907" name="Isosceles Triangle 90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8" name="Oval 90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3" name="Group 136"/>
            <p:cNvGrpSpPr/>
            <p:nvPr/>
          </p:nvGrpSpPr>
          <p:grpSpPr>
            <a:xfrm rot="20700000">
              <a:off x="1359845" y="1629207"/>
              <a:ext cx="448384" cy="1954495"/>
              <a:chOff x="2590800" y="1670538"/>
              <a:chExt cx="228600" cy="996462"/>
            </a:xfrm>
            <a:solidFill>
              <a:srgbClr val="000000"/>
            </a:solidFill>
          </p:grpSpPr>
          <p:sp>
            <p:nvSpPr>
              <p:cNvPr id="905" name="Isosceles Triangle 90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6" name="Oval 90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4" name="Group 137"/>
            <p:cNvGrpSpPr/>
            <p:nvPr/>
          </p:nvGrpSpPr>
          <p:grpSpPr>
            <a:xfrm>
              <a:off x="2050958" y="1524000"/>
              <a:ext cx="448384" cy="1954495"/>
              <a:chOff x="2590800" y="1670538"/>
              <a:chExt cx="228600" cy="996462"/>
            </a:xfrm>
            <a:solidFill>
              <a:srgbClr val="000000"/>
            </a:solidFill>
          </p:grpSpPr>
          <p:sp>
            <p:nvSpPr>
              <p:cNvPr id="903" name="Isosceles Triangle 90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4" name="Oval 90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4" name="Group 138"/>
            <p:cNvGrpSpPr/>
            <p:nvPr/>
          </p:nvGrpSpPr>
          <p:grpSpPr>
            <a:xfrm rot="900000">
              <a:off x="2740778" y="1629207"/>
              <a:ext cx="448384" cy="1954495"/>
              <a:chOff x="2590800" y="1670538"/>
              <a:chExt cx="228600" cy="996462"/>
            </a:xfrm>
            <a:solidFill>
              <a:srgbClr val="000000"/>
            </a:solidFill>
          </p:grpSpPr>
          <p:sp>
            <p:nvSpPr>
              <p:cNvPr id="901" name="Isosceles Triangle 90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2" name="Oval 90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3" name="Group 139"/>
            <p:cNvGrpSpPr/>
            <p:nvPr/>
          </p:nvGrpSpPr>
          <p:grpSpPr>
            <a:xfrm rot="1800000">
              <a:off x="3361616" y="1903402"/>
              <a:ext cx="448384" cy="1954495"/>
              <a:chOff x="2590800" y="1670538"/>
              <a:chExt cx="228600" cy="996462"/>
            </a:xfrm>
            <a:solidFill>
              <a:srgbClr val="000000"/>
            </a:solidFill>
          </p:grpSpPr>
          <p:sp>
            <p:nvSpPr>
              <p:cNvPr id="899" name="Isosceles Triangle 89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0" name="Oval 89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895" name="Oval 894"/>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6" name="Rounded Rectangle 895"/>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7" name="Rectangle 896"/>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8" name="Rounded Rectangle 897"/>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4" name="Group 134"/>
          <p:cNvGrpSpPr>
            <a:grpSpLocks noChangeAspect="1"/>
          </p:cNvGrpSpPr>
          <p:nvPr/>
        </p:nvGrpSpPr>
        <p:grpSpPr>
          <a:xfrm>
            <a:off x="6019800" y="4572000"/>
            <a:ext cx="279400" cy="304800"/>
            <a:chOff x="762000" y="1524000"/>
            <a:chExt cx="3048000" cy="3518090"/>
          </a:xfrm>
        </p:grpSpPr>
        <p:grpSp>
          <p:nvGrpSpPr>
            <p:cNvPr id="115" name="Group 135"/>
            <p:cNvGrpSpPr/>
            <p:nvPr/>
          </p:nvGrpSpPr>
          <p:grpSpPr>
            <a:xfrm rot="19800000">
              <a:off x="762000" y="1891904"/>
              <a:ext cx="448384" cy="1954495"/>
              <a:chOff x="2590800" y="1670538"/>
              <a:chExt cx="228600" cy="996462"/>
            </a:xfrm>
            <a:solidFill>
              <a:srgbClr val="000000"/>
            </a:solidFill>
          </p:grpSpPr>
          <p:sp>
            <p:nvSpPr>
              <p:cNvPr id="927" name="Isosceles Triangle 92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8" name="Oval 92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6" name="Group 136"/>
            <p:cNvGrpSpPr/>
            <p:nvPr/>
          </p:nvGrpSpPr>
          <p:grpSpPr>
            <a:xfrm rot="20700000">
              <a:off x="1359845" y="1629207"/>
              <a:ext cx="448384" cy="1954495"/>
              <a:chOff x="2590800" y="1670538"/>
              <a:chExt cx="228600" cy="996462"/>
            </a:xfrm>
            <a:solidFill>
              <a:srgbClr val="000000"/>
            </a:solidFill>
          </p:grpSpPr>
          <p:sp>
            <p:nvSpPr>
              <p:cNvPr id="925" name="Isosceles Triangle 92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6" name="Oval 92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7" name="Group 137"/>
            <p:cNvGrpSpPr/>
            <p:nvPr/>
          </p:nvGrpSpPr>
          <p:grpSpPr>
            <a:xfrm>
              <a:off x="2050958" y="1524000"/>
              <a:ext cx="448384" cy="1954495"/>
              <a:chOff x="2590800" y="1670538"/>
              <a:chExt cx="228600" cy="996462"/>
            </a:xfrm>
            <a:solidFill>
              <a:srgbClr val="000000"/>
            </a:solidFill>
          </p:grpSpPr>
          <p:sp>
            <p:nvSpPr>
              <p:cNvPr id="923" name="Isosceles Triangle 92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4" name="Oval 92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8" name="Group 138"/>
            <p:cNvGrpSpPr/>
            <p:nvPr/>
          </p:nvGrpSpPr>
          <p:grpSpPr>
            <a:xfrm rot="900000">
              <a:off x="2740778" y="1629207"/>
              <a:ext cx="448384" cy="1954495"/>
              <a:chOff x="2590800" y="1670538"/>
              <a:chExt cx="228600" cy="996462"/>
            </a:xfrm>
            <a:solidFill>
              <a:srgbClr val="000000"/>
            </a:solidFill>
          </p:grpSpPr>
          <p:sp>
            <p:nvSpPr>
              <p:cNvPr id="921" name="Isosceles Triangle 92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 name="Oval 92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9" name="Group 139"/>
            <p:cNvGrpSpPr/>
            <p:nvPr/>
          </p:nvGrpSpPr>
          <p:grpSpPr>
            <a:xfrm rot="1800000">
              <a:off x="3361616" y="1903402"/>
              <a:ext cx="448384" cy="1954495"/>
              <a:chOff x="2590800" y="1670538"/>
              <a:chExt cx="228600" cy="996462"/>
            </a:xfrm>
            <a:solidFill>
              <a:srgbClr val="000000"/>
            </a:solidFill>
          </p:grpSpPr>
          <p:sp>
            <p:nvSpPr>
              <p:cNvPr id="919" name="Isosceles Triangle 91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0" name="Oval 91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915" name="Oval 914"/>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6" name="Rounded Rectangle 915"/>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7" name="Rectangle 916"/>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8" name="Rounded Rectangle 917"/>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57" name="TextBox 256"/>
          <p:cNvSpPr txBox="1"/>
          <p:nvPr/>
        </p:nvSpPr>
        <p:spPr>
          <a:xfrm>
            <a:off x="381000" y="1066800"/>
            <a:ext cx="85344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Strategy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Try placing queens row by row.  If you can’t place a queen in a row, backtrack.</a:t>
            </a:r>
          </a:p>
        </p:txBody>
      </p:sp>
      <p:sp>
        <p:nvSpPr>
          <p:cNvPr id="909" name="Slide Number Placeholder 908">
            <a:extLst>
              <a:ext uri="{FF2B5EF4-FFF2-40B4-BE49-F238E27FC236}">
                <a16:creationId xmlns:a16="http://schemas.microsoft.com/office/drawing/2014/main" id="{D1E418C6-7ECE-1E42-9585-DAAC3A439D62}"/>
              </a:ext>
            </a:extLst>
          </p:cNvPr>
          <p:cNvSpPr>
            <a:spLocks noGrp="1"/>
          </p:cNvSpPr>
          <p:nvPr>
            <p:ph type="sldNum" sz="quarter" idx="12"/>
          </p:nvPr>
        </p:nvSpPr>
        <p:spPr/>
        <p:txBody>
          <a:bodyPr/>
          <a:lstStyle/>
          <a:p>
            <a:fld id="{B8C56D54-80CA-1040-8800-40C19FBCAC37}" type="slidenum">
              <a:rPr lang="en-US" smtClean="0"/>
              <a:t>32</a:t>
            </a:fld>
            <a:endParaRPr lang="en-US"/>
          </a:p>
        </p:txBody>
      </p:sp>
    </p:spTree>
    <p:extLst>
      <p:ext uri="{BB962C8B-B14F-4D97-AF65-F5344CB8AC3E}">
        <p14:creationId xmlns:p14="http://schemas.microsoft.com/office/powerpoint/2010/main" val="4791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49"/>
                                        </p:tgtEl>
                                      </p:cBhvr>
                                    </p:animEffect>
                                    <p:set>
                                      <p:cBhvr>
                                        <p:cTn id="14" dur="1" fill="hold">
                                          <p:stCondLst>
                                            <p:cond delay="499"/>
                                          </p:stCondLst>
                                        </p:cTn>
                                        <p:tgtEl>
                                          <p:spTgt spid="49"/>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childTnLst>
                          </p:cTn>
                        </p:par>
                        <p:par>
                          <p:cTn id="18" fill="hold">
                            <p:stCondLst>
                              <p:cond delay="1000"/>
                            </p:stCondLst>
                            <p:childTnLst>
                              <p:par>
                                <p:cTn id="19" presetID="10" presetClass="exit" presetSubtype="0" fill="hold" nodeType="afterEffect">
                                  <p:stCondLst>
                                    <p:cond delay="0"/>
                                  </p:stCondLst>
                                  <p:childTnLst>
                                    <p:animEffect transition="out" filter="fade">
                                      <p:cBhvr>
                                        <p:cTn id="20" dur="500"/>
                                        <p:tgtEl>
                                          <p:spTgt spid="95"/>
                                        </p:tgtEl>
                                      </p:cBhvr>
                                    </p:animEffect>
                                    <p:set>
                                      <p:cBhvr>
                                        <p:cTn id="21" dur="1" fill="hold">
                                          <p:stCondLst>
                                            <p:cond delay="499"/>
                                          </p:stCondLst>
                                        </p:cTn>
                                        <p:tgtEl>
                                          <p:spTgt spid="95"/>
                                        </p:tgtEl>
                                        <p:attrNameLst>
                                          <p:attrName>style.visibility</p:attrName>
                                        </p:attrNameLst>
                                      </p:cBhvr>
                                      <p:to>
                                        <p:strVal val="hidden"/>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851"/>
                                        </p:tgtEl>
                                        <p:attrNameLst>
                                          <p:attrName>style.visibility</p:attrName>
                                        </p:attrNameLst>
                                      </p:cBhvr>
                                      <p:to>
                                        <p:strVal val="visible"/>
                                      </p:to>
                                    </p:set>
                                  </p:childTnLst>
                                </p:cTn>
                              </p:par>
                            </p:childTnLst>
                          </p:cTn>
                        </p:par>
                        <p:par>
                          <p:cTn id="25" fill="hold">
                            <p:stCondLst>
                              <p:cond delay="1500"/>
                            </p:stCondLst>
                            <p:childTnLst>
                              <p:par>
                                <p:cTn id="26" presetID="10" presetClass="exit" presetSubtype="0" fill="hold" nodeType="afterEffect">
                                  <p:stCondLst>
                                    <p:cond delay="0"/>
                                  </p:stCondLst>
                                  <p:childTnLst>
                                    <p:animEffect transition="out" filter="fade">
                                      <p:cBhvr>
                                        <p:cTn id="27" dur="500"/>
                                        <p:tgtEl>
                                          <p:spTgt spid="851"/>
                                        </p:tgtEl>
                                      </p:cBhvr>
                                    </p:animEffect>
                                    <p:set>
                                      <p:cBhvr>
                                        <p:cTn id="28" dur="1" fill="hold">
                                          <p:stCondLst>
                                            <p:cond delay="499"/>
                                          </p:stCondLst>
                                        </p:cTn>
                                        <p:tgtEl>
                                          <p:spTgt spid="851"/>
                                        </p:tgtEl>
                                        <p:attrNameLst>
                                          <p:attrName>style.visibility</p:attrName>
                                        </p:attrNameLst>
                                      </p:cBhvr>
                                      <p:to>
                                        <p:strVal val="hidden"/>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114"/>
                                        </p:tgtEl>
                                        <p:attrNameLst>
                                          <p:attrName>style.visibility</p:attrName>
                                        </p:attrNameLst>
                                      </p:cBhvr>
                                      <p:to>
                                        <p:strVal val="visible"/>
                                      </p:to>
                                    </p:set>
                                  </p:childTnLst>
                                </p:cTn>
                              </p:par>
                            </p:childTnLst>
                          </p:cTn>
                        </p:par>
                        <p:par>
                          <p:cTn id="32" fill="hold">
                            <p:stCondLst>
                              <p:cond delay="2000"/>
                            </p:stCondLst>
                            <p:childTnLst>
                              <p:par>
                                <p:cTn id="33" presetID="42" presetClass="path" presetSubtype="0" accel="50000" decel="50000" fill="hold" grpId="0" nodeType="afterEffect">
                                  <p:stCondLst>
                                    <p:cond delay="500"/>
                                  </p:stCondLst>
                                  <p:childTnLst>
                                    <p:animMotion origin="layout" path="M 0 -2.22222E-6 L 0 0.06667 " pathEditMode="relative" rAng="0" ptsTypes="AA">
                                      <p:cBhvr>
                                        <p:cTn id="34" dur="1000" fill="hold"/>
                                        <p:tgtEl>
                                          <p:spTgt spid="630"/>
                                        </p:tgtEl>
                                        <p:attrNameLst>
                                          <p:attrName>ppt_x</p:attrName>
                                          <p:attrName>ppt_y</p:attrName>
                                        </p:attrNameLst>
                                      </p:cBhvr>
                                      <p:rCtr x="0"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Search</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34"/>
          <p:cNvGrpSpPr>
            <a:grpSpLocks noChangeAspect="1"/>
          </p:cNvGrpSpPr>
          <p:nvPr/>
        </p:nvGrpSpPr>
        <p:grpSpPr>
          <a:xfrm>
            <a:off x="2819400" y="2743200"/>
            <a:ext cx="279400" cy="304800"/>
            <a:chOff x="762000" y="1524000"/>
            <a:chExt cx="3048000" cy="3518090"/>
          </a:xfrm>
        </p:grpSpPr>
        <p:grpSp>
          <p:nvGrpSpPr>
            <p:cNvPr id="12"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 name="Group 134"/>
          <p:cNvGrpSpPr>
            <a:grpSpLocks noChangeAspect="1"/>
          </p:cNvGrpSpPr>
          <p:nvPr/>
        </p:nvGrpSpPr>
        <p:grpSpPr>
          <a:xfrm>
            <a:off x="3733800" y="3200400"/>
            <a:ext cx="279400" cy="304800"/>
            <a:chOff x="762000" y="1524000"/>
            <a:chExt cx="3048000" cy="3518090"/>
          </a:xfrm>
        </p:grpSpPr>
        <p:grpSp>
          <p:nvGrpSpPr>
            <p:cNvPr id="18" name="Group 135"/>
            <p:cNvGrpSpPr/>
            <p:nvPr/>
          </p:nvGrpSpPr>
          <p:grpSpPr>
            <a:xfrm rot="19800000">
              <a:off x="762000" y="1891904"/>
              <a:ext cx="448384" cy="1954495"/>
              <a:chOff x="2590800" y="1670538"/>
              <a:chExt cx="228600" cy="996462"/>
            </a:xfrm>
            <a:solidFill>
              <a:srgbClr val="000000"/>
            </a:solidFill>
          </p:grpSpPr>
          <p:sp>
            <p:nvSpPr>
              <p:cNvPr id="346" name="Isosceles Triangle 3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7" name="Oval 3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36"/>
            <p:cNvGrpSpPr/>
            <p:nvPr/>
          </p:nvGrpSpPr>
          <p:grpSpPr>
            <a:xfrm rot="20700000">
              <a:off x="1359845" y="1629207"/>
              <a:ext cx="448384" cy="1954495"/>
              <a:chOff x="2590800" y="1670538"/>
              <a:chExt cx="228600" cy="996462"/>
            </a:xfrm>
            <a:solidFill>
              <a:srgbClr val="000000"/>
            </a:solidFill>
          </p:grpSpPr>
          <p:sp>
            <p:nvSpPr>
              <p:cNvPr id="344" name="Isosceles Triangle 3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5" name="Oval 3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37"/>
            <p:cNvGrpSpPr/>
            <p:nvPr/>
          </p:nvGrpSpPr>
          <p:grpSpPr>
            <a:xfrm>
              <a:off x="2050958" y="1524000"/>
              <a:ext cx="448384" cy="1954495"/>
              <a:chOff x="2590800" y="1670538"/>
              <a:chExt cx="228600" cy="996462"/>
            </a:xfrm>
            <a:solidFill>
              <a:srgbClr val="000000"/>
            </a:solidFill>
          </p:grpSpPr>
          <p:sp>
            <p:nvSpPr>
              <p:cNvPr id="342" name="Isosceles Triangle 3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3" name="Oval 3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138"/>
            <p:cNvGrpSpPr/>
            <p:nvPr/>
          </p:nvGrpSpPr>
          <p:grpSpPr>
            <a:xfrm rot="900000">
              <a:off x="2740778" y="1629207"/>
              <a:ext cx="448384" cy="1954495"/>
              <a:chOff x="2590800" y="1670538"/>
              <a:chExt cx="228600" cy="996462"/>
            </a:xfrm>
            <a:solidFill>
              <a:srgbClr val="000000"/>
            </a:solidFill>
          </p:grpSpPr>
          <p:sp>
            <p:nvSpPr>
              <p:cNvPr id="340" name="Isosceles Triangle 3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1" name="Oval 3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139"/>
            <p:cNvGrpSpPr/>
            <p:nvPr/>
          </p:nvGrpSpPr>
          <p:grpSpPr>
            <a:xfrm rot="1800000">
              <a:off x="3361616" y="1903402"/>
              <a:ext cx="448384" cy="1954495"/>
              <a:chOff x="2590800" y="1670538"/>
              <a:chExt cx="228600" cy="996462"/>
            </a:xfrm>
            <a:solidFill>
              <a:srgbClr val="000000"/>
            </a:solidFill>
          </p:grpSpPr>
          <p:sp>
            <p:nvSpPr>
              <p:cNvPr id="338" name="Isosceles Triangle 3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9" name="Oval 3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4" name="Oval 3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5" name="Rounded Rectangle 3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6" name="Rectangle 3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7" name="Rounded Rectangle 3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134"/>
          <p:cNvGrpSpPr>
            <a:grpSpLocks noChangeAspect="1"/>
          </p:cNvGrpSpPr>
          <p:nvPr/>
        </p:nvGrpSpPr>
        <p:grpSpPr>
          <a:xfrm>
            <a:off x="4673600" y="3657600"/>
            <a:ext cx="279400" cy="304800"/>
            <a:chOff x="762000" y="1524000"/>
            <a:chExt cx="3048000" cy="3518090"/>
          </a:xfrm>
        </p:grpSpPr>
        <p:grpSp>
          <p:nvGrpSpPr>
            <p:cNvPr id="24" name="Group 135"/>
            <p:cNvGrpSpPr/>
            <p:nvPr/>
          </p:nvGrpSpPr>
          <p:grpSpPr>
            <a:xfrm rot="19800000">
              <a:off x="762000" y="1891904"/>
              <a:ext cx="448384" cy="1954495"/>
              <a:chOff x="2590800" y="1670538"/>
              <a:chExt cx="228600" cy="996462"/>
            </a:xfrm>
            <a:solidFill>
              <a:srgbClr val="000000"/>
            </a:solidFill>
          </p:grpSpPr>
          <p:sp>
            <p:nvSpPr>
              <p:cNvPr id="446" name="Isosceles Triangle 4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7" name="Oval 4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 name="Group 136"/>
            <p:cNvGrpSpPr/>
            <p:nvPr/>
          </p:nvGrpSpPr>
          <p:grpSpPr>
            <a:xfrm rot="20700000">
              <a:off x="1359845" y="1629207"/>
              <a:ext cx="448384" cy="1954495"/>
              <a:chOff x="2590800" y="1670538"/>
              <a:chExt cx="228600" cy="996462"/>
            </a:xfrm>
            <a:solidFill>
              <a:srgbClr val="000000"/>
            </a:solidFill>
          </p:grpSpPr>
          <p:sp>
            <p:nvSpPr>
              <p:cNvPr id="444" name="Isosceles Triangle 4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5" name="Oval 4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 name="Group 137"/>
            <p:cNvGrpSpPr/>
            <p:nvPr/>
          </p:nvGrpSpPr>
          <p:grpSpPr>
            <a:xfrm>
              <a:off x="2050958" y="1524000"/>
              <a:ext cx="448384" cy="1954495"/>
              <a:chOff x="2590800" y="1670538"/>
              <a:chExt cx="228600" cy="996462"/>
            </a:xfrm>
            <a:solidFill>
              <a:srgbClr val="000000"/>
            </a:solidFill>
          </p:grpSpPr>
          <p:sp>
            <p:nvSpPr>
              <p:cNvPr id="442" name="Isosceles Triangle 4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3" name="Oval 4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138"/>
            <p:cNvGrpSpPr/>
            <p:nvPr/>
          </p:nvGrpSpPr>
          <p:grpSpPr>
            <a:xfrm rot="900000">
              <a:off x="2740778" y="1629207"/>
              <a:ext cx="448384" cy="1954495"/>
              <a:chOff x="2590800" y="1670538"/>
              <a:chExt cx="228600" cy="996462"/>
            </a:xfrm>
            <a:solidFill>
              <a:srgbClr val="000000"/>
            </a:solidFill>
          </p:grpSpPr>
          <p:sp>
            <p:nvSpPr>
              <p:cNvPr id="440" name="Isosceles Triangle 4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1" name="Oval 4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 name="Group 139"/>
            <p:cNvGrpSpPr/>
            <p:nvPr/>
          </p:nvGrpSpPr>
          <p:grpSpPr>
            <a:xfrm rot="1800000">
              <a:off x="3361616" y="1903402"/>
              <a:ext cx="448384" cy="1954495"/>
              <a:chOff x="2590800" y="1670538"/>
              <a:chExt cx="228600" cy="996462"/>
            </a:xfrm>
            <a:solidFill>
              <a:srgbClr val="000000"/>
            </a:solidFill>
          </p:grpSpPr>
          <p:sp>
            <p:nvSpPr>
              <p:cNvPr id="438" name="Isosceles Triangle 4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9" name="Oval 4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34" name="Oval 4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5" name="Rounded Rectangle 4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6" name="Rectangle 4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7" name="Rounded Rectangle 4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9" name="Group 134"/>
          <p:cNvGrpSpPr>
            <a:grpSpLocks noChangeAspect="1"/>
          </p:cNvGrpSpPr>
          <p:nvPr/>
        </p:nvGrpSpPr>
        <p:grpSpPr>
          <a:xfrm>
            <a:off x="3276600" y="4114800"/>
            <a:ext cx="279400" cy="304800"/>
            <a:chOff x="762000" y="1524000"/>
            <a:chExt cx="3048000" cy="3518090"/>
          </a:xfrm>
        </p:grpSpPr>
        <p:grpSp>
          <p:nvGrpSpPr>
            <p:cNvPr id="30" name="Group 135"/>
            <p:cNvGrpSpPr/>
            <p:nvPr/>
          </p:nvGrpSpPr>
          <p:grpSpPr>
            <a:xfrm rot="19800000">
              <a:off x="762000" y="1891904"/>
              <a:ext cx="448384" cy="1954495"/>
              <a:chOff x="2590800" y="1670538"/>
              <a:chExt cx="228600" cy="996462"/>
            </a:xfrm>
            <a:solidFill>
              <a:srgbClr val="000000"/>
            </a:solidFill>
          </p:grpSpPr>
          <p:sp>
            <p:nvSpPr>
              <p:cNvPr id="486" name="Isosceles Triangle 4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7" name="Oval 4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 name="Group 136"/>
            <p:cNvGrpSpPr/>
            <p:nvPr/>
          </p:nvGrpSpPr>
          <p:grpSpPr>
            <a:xfrm rot="20700000">
              <a:off x="1359845" y="1629207"/>
              <a:ext cx="448384" cy="1954495"/>
              <a:chOff x="2590800" y="1670538"/>
              <a:chExt cx="228600" cy="996462"/>
            </a:xfrm>
            <a:solidFill>
              <a:srgbClr val="000000"/>
            </a:solidFill>
          </p:grpSpPr>
          <p:sp>
            <p:nvSpPr>
              <p:cNvPr id="484" name="Isosceles Triangle 4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5" name="Oval 4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8" name="Group 137"/>
            <p:cNvGrpSpPr/>
            <p:nvPr/>
          </p:nvGrpSpPr>
          <p:grpSpPr>
            <a:xfrm>
              <a:off x="2050958" y="1524000"/>
              <a:ext cx="448384" cy="1954495"/>
              <a:chOff x="2590800" y="1670538"/>
              <a:chExt cx="228600" cy="996462"/>
            </a:xfrm>
            <a:solidFill>
              <a:srgbClr val="000000"/>
            </a:solidFill>
          </p:grpSpPr>
          <p:sp>
            <p:nvSpPr>
              <p:cNvPr id="482" name="Isosceles Triangle 4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3" name="Oval 4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49" name="Group 138"/>
            <p:cNvGrpSpPr/>
            <p:nvPr/>
          </p:nvGrpSpPr>
          <p:grpSpPr>
            <a:xfrm rot="900000">
              <a:off x="2740778" y="1629207"/>
              <a:ext cx="448384" cy="1954495"/>
              <a:chOff x="2590800" y="1670538"/>
              <a:chExt cx="228600" cy="996462"/>
            </a:xfrm>
            <a:solidFill>
              <a:srgbClr val="000000"/>
            </a:solidFill>
          </p:grpSpPr>
          <p:sp>
            <p:nvSpPr>
              <p:cNvPr id="480" name="Isosceles Triangle 4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1" name="Oval 4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50" name="Group 139"/>
            <p:cNvGrpSpPr/>
            <p:nvPr/>
          </p:nvGrpSpPr>
          <p:grpSpPr>
            <a:xfrm rot="1800000">
              <a:off x="3361616" y="1903402"/>
              <a:ext cx="448384" cy="1954495"/>
              <a:chOff x="2590800" y="1670538"/>
              <a:chExt cx="228600" cy="996462"/>
            </a:xfrm>
            <a:solidFill>
              <a:srgbClr val="000000"/>
            </a:solidFill>
          </p:grpSpPr>
          <p:sp>
            <p:nvSpPr>
              <p:cNvPr id="478" name="Isosceles Triangle 4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9" name="Oval 4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74" name="Oval 4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5" name="Rounded Rectangle 4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6" name="Rectangle 4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7" name="Rounded Rectangle 4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51" name="Group 134"/>
          <p:cNvGrpSpPr>
            <a:grpSpLocks noChangeAspect="1"/>
          </p:cNvGrpSpPr>
          <p:nvPr/>
        </p:nvGrpSpPr>
        <p:grpSpPr>
          <a:xfrm>
            <a:off x="2819400" y="5029200"/>
            <a:ext cx="279400" cy="304800"/>
            <a:chOff x="762000" y="1524000"/>
            <a:chExt cx="3048000" cy="3518090"/>
          </a:xfrm>
        </p:grpSpPr>
        <p:grpSp>
          <p:nvGrpSpPr>
            <p:cNvPr id="752" name="Group 135"/>
            <p:cNvGrpSpPr/>
            <p:nvPr/>
          </p:nvGrpSpPr>
          <p:grpSpPr>
            <a:xfrm rot="19800000">
              <a:off x="762000" y="1891904"/>
              <a:ext cx="448384" cy="1954495"/>
              <a:chOff x="2590800" y="1670538"/>
              <a:chExt cx="228600" cy="996462"/>
            </a:xfrm>
            <a:solidFill>
              <a:srgbClr val="000000"/>
            </a:solidFill>
          </p:grpSpPr>
          <p:sp>
            <p:nvSpPr>
              <p:cNvPr id="686" name="Isosceles Triangle 6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7" name="Oval 6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53" name="Group 136"/>
            <p:cNvGrpSpPr/>
            <p:nvPr/>
          </p:nvGrpSpPr>
          <p:grpSpPr>
            <a:xfrm rot="20700000">
              <a:off x="1359845" y="1629207"/>
              <a:ext cx="448384" cy="1954495"/>
              <a:chOff x="2590800" y="1670538"/>
              <a:chExt cx="228600" cy="996462"/>
            </a:xfrm>
            <a:solidFill>
              <a:srgbClr val="000000"/>
            </a:solidFill>
          </p:grpSpPr>
          <p:sp>
            <p:nvSpPr>
              <p:cNvPr id="684" name="Isosceles Triangle 6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5" name="Oval 6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68" name="Group 137"/>
            <p:cNvGrpSpPr/>
            <p:nvPr/>
          </p:nvGrpSpPr>
          <p:grpSpPr>
            <a:xfrm>
              <a:off x="2050958" y="1524000"/>
              <a:ext cx="448384" cy="1954495"/>
              <a:chOff x="2590800" y="1670538"/>
              <a:chExt cx="228600" cy="996462"/>
            </a:xfrm>
            <a:solidFill>
              <a:srgbClr val="000000"/>
            </a:solidFill>
          </p:grpSpPr>
          <p:sp>
            <p:nvSpPr>
              <p:cNvPr id="682" name="Isosceles Triangle 6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3" name="Oval 6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69" name="Group 138"/>
            <p:cNvGrpSpPr/>
            <p:nvPr/>
          </p:nvGrpSpPr>
          <p:grpSpPr>
            <a:xfrm rot="900000">
              <a:off x="2740778" y="1629207"/>
              <a:ext cx="448384" cy="1954495"/>
              <a:chOff x="2590800" y="1670538"/>
              <a:chExt cx="228600" cy="996462"/>
            </a:xfrm>
            <a:solidFill>
              <a:srgbClr val="000000"/>
            </a:solidFill>
          </p:grpSpPr>
          <p:sp>
            <p:nvSpPr>
              <p:cNvPr id="680" name="Isosceles Triangle 6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1" name="Oval 6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0" name="Group 139"/>
            <p:cNvGrpSpPr/>
            <p:nvPr/>
          </p:nvGrpSpPr>
          <p:grpSpPr>
            <a:xfrm rot="1800000">
              <a:off x="3361616" y="1903402"/>
              <a:ext cx="448384" cy="1954495"/>
              <a:chOff x="2590800" y="1670538"/>
              <a:chExt cx="228600" cy="996462"/>
            </a:xfrm>
            <a:solidFill>
              <a:srgbClr val="000000"/>
            </a:solidFill>
          </p:grpSpPr>
          <p:sp>
            <p:nvSpPr>
              <p:cNvPr id="678" name="Isosceles Triangle 6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9" name="Oval 6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74" name="Oval 6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5" name="Rounded Rectangle 6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6" name="Rectangle 6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7" name="Rounded Rectangle 6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1" name="Group 134"/>
          <p:cNvGrpSpPr>
            <a:grpSpLocks noChangeAspect="1"/>
          </p:cNvGrpSpPr>
          <p:nvPr/>
        </p:nvGrpSpPr>
        <p:grpSpPr>
          <a:xfrm>
            <a:off x="3276600" y="5029200"/>
            <a:ext cx="279400" cy="304800"/>
            <a:chOff x="762000" y="1524000"/>
            <a:chExt cx="3048000" cy="3518090"/>
          </a:xfrm>
        </p:grpSpPr>
        <p:grpSp>
          <p:nvGrpSpPr>
            <p:cNvPr id="772" name="Group 135"/>
            <p:cNvGrpSpPr/>
            <p:nvPr/>
          </p:nvGrpSpPr>
          <p:grpSpPr>
            <a:xfrm rot="19800000">
              <a:off x="762000" y="1891904"/>
              <a:ext cx="448384" cy="1954495"/>
              <a:chOff x="2590800" y="1670538"/>
              <a:chExt cx="228600" cy="996462"/>
            </a:xfrm>
            <a:solidFill>
              <a:srgbClr val="000000"/>
            </a:solidFill>
          </p:grpSpPr>
          <p:sp>
            <p:nvSpPr>
              <p:cNvPr id="706" name="Isosceles Triangle 70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7" name="Oval 70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3" name="Group 136"/>
            <p:cNvGrpSpPr/>
            <p:nvPr/>
          </p:nvGrpSpPr>
          <p:grpSpPr>
            <a:xfrm rot="20700000">
              <a:off x="1359845" y="1629207"/>
              <a:ext cx="448384" cy="1954495"/>
              <a:chOff x="2590800" y="1670538"/>
              <a:chExt cx="228600" cy="996462"/>
            </a:xfrm>
            <a:solidFill>
              <a:srgbClr val="000000"/>
            </a:solidFill>
          </p:grpSpPr>
          <p:sp>
            <p:nvSpPr>
              <p:cNvPr id="704" name="Isosceles Triangle 70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5" name="Oval 70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88" name="Group 137"/>
            <p:cNvGrpSpPr/>
            <p:nvPr/>
          </p:nvGrpSpPr>
          <p:grpSpPr>
            <a:xfrm>
              <a:off x="2050958" y="1524000"/>
              <a:ext cx="448384" cy="1954495"/>
              <a:chOff x="2590800" y="1670538"/>
              <a:chExt cx="228600" cy="996462"/>
            </a:xfrm>
            <a:solidFill>
              <a:srgbClr val="000000"/>
            </a:solidFill>
          </p:grpSpPr>
          <p:sp>
            <p:nvSpPr>
              <p:cNvPr id="702" name="Isosceles Triangle 70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3" name="Oval 70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89" name="Group 138"/>
            <p:cNvGrpSpPr/>
            <p:nvPr/>
          </p:nvGrpSpPr>
          <p:grpSpPr>
            <a:xfrm rot="900000">
              <a:off x="2740778" y="1629207"/>
              <a:ext cx="448384" cy="1954495"/>
              <a:chOff x="2590800" y="1670538"/>
              <a:chExt cx="228600" cy="996462"/>
            </a:xfrm>
            <a:solidFill>
              <a:srgbClr val="000000"/>
            </a:solidFill>
          </p:grpSpPr>
          <p:sp>
            <p:nvSpPr>
              <p:cNvPr id="700" name="Isosceles Triangle 69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1" name="Oval 70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90" name="Group 139"/>
            <p:cNvGrpSpPr/>
            <p:nvPr/>
          </p:nvGrpSpPr>
          <p:grpSpPr>
            <a:xfrm rot="1800000">
              <a:off x="3361616" y="1903402"/>
              <a:ext cx="448384" cy="1954495"/>
              <a:chOff x="2590800" y="1670538"/>
              <a:chExt cx="228600" cy="996462"/>
            </a:xfrm>
            <a:solidFill>
              <a:srgbClr val="000000"/>
            </a:solidFill>
          </p:grpSpPr>
          <p:sp>
            <p:nvSpPr>
              <p:cNvPr id="698" name="Isosceles Triangle 69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9" name="Oval 69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94" name="Oval 69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5" name="Rounded Rectangle 69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6" name="Rectangle 69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7" name="Rounded Rectangle 69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91" name="Group 134"/>
          <p:cNvGrpSpPr>
            <a:grpSpLocks noChangeAspect="1"/>
          </p:cNvGrpSpPr>
          <p:nvPr/>
        </p:nvGrpSpPr>
        <p:grpSpPr>
          <a:xfrm>
            <a:off x="3733800" y="5029200"/>
            <a:ext cx="279400" cy="304800"/>
            <a:chOff x="762000" y="1524000"/>
            <a:chExt cx="3048000" cy="3518090"/>
          </a:xfrm>
        </p:grpSpPr>
        <p:grpSp>
          <p:nvGrpSpPr>
            <p:cNvPr id="792" name="Group 135"/>
            <p:cNvGrpSpPr/>
            <p:nvPr/>
          </p:nvGrpSpPr>
          <p:grpSpPr>
            <a:xfrm rot="19800000">
              <a:off x="762000" y="1891904"/>
              <a:ext cx="448384" cy="1954495"/>
              <a:chOff x="2590800" y="1670538"/>
              <a:chExt cx="228600" cy="996462"/>
            </a:xfrm>
            <a:solidFill>
              <a:srgbClr val="000000"/>
            </a:solidFill>
          </p:grpSpPr>
          <p:sp>
            <p:nvSpPr>
              <p:cNvPr id="726" name="Isosceles Triangle 72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7" name="Oval 72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93" name="Group 136"/>
            <p:cNvGrpSpPr/>
            <p:nvPr/>
          </p:nvGrpSpPr>
          <p:grpSpPr>
            <a:xfrm rot="20700000">
              <a:off x="1359845" y="1629207"/>
              <a:ext cx="448384" cy="1954495"/>
              <a:chOff x="2590800" y="1670538"/>
              <a:chExt cx="228600" cy="996462"/>
            </a:xfrm>
            <a:solidFill>
              <a:srgbClr val="000000"/>
            </a:solidFill>
          </p:grpSpPr>
          <p:sp>
            <p:nvSpPr>
              <p:cNvPr id="724" name="Isosceles Triangle 72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5" name="Oval 72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2" name="Group 137"/>
            <p:cNvGrpSpPr/>
            <p:nvPr/>
          </p:nvGrpSpPr>
          <p:grpSpPr>
            <a:xfrm>
              <a:off x="2050958" y="1524000"/>
              <a:ext cx="448384" cy="1954495"/>
              <a:chOff x="2590800" y="1670538"/>
              <a:chExt cx="228600" cy="996462"/>
            </a:xfrm>
            <a:solidFill>
              <a:srgbClr val="000000"/>
            </a:solidFill>
          </p:grpSpPr>
          <p:sp>
            <p:nvSpPr>
              <p:cNvPr id="722" name="Isosceles Triangle 72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3" name="Oval 72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1" name="Group 138"/>
            <p:cNvGrpSpPr/>
            <p:nvPr/>
          </p:nvGrpSpPr>
          <p:grpSpPr>
            <a:xfrm rot="900000">
              <a:off x="2740778" y="1629207"/>
              <a:ext cx="448384" cy="1954495"/>
              <a:chOff x="2590800" y="1670538"/>
              <a:chExt cx="228600" cy="996462"/>
            </a:xfrm>
            <a:solidFill>
              <a:srgbClr val="000000"/>
            </a:solidFill>
          </p:grpSpPr>
          <p:sp>
            <p:nvSpPr>
              <p:cNvPr id="720" name="Isosceles Triangle 71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1" name="Oval 72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 name="Group 139"/>
            <p:cNvGrpSpPr/>
            <p:nvPr/>
          </p:nvGrpSpPr>
          <p:grpSpPr>
            <a:xfrm rot="1800000">
              <a:off x="3361616" y="1903402"/>
              <a:ext cx="448384" cy="1954495"/>
              <a:chOff x="2590800" y="1670538"/>
              <a:chExt cx="228600" cy="996462"/>
            </a:xfrm>
            <a:solidFill>
              <a:srgbClr val="000000"/>
            </a:solidFill>
          </p:grpSpPr>
          <p:sp>
            <p:nvSpPr>
              <p:cNvPr id="718" name="Isosceles Triangle 71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9" name="Oval 71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14" name="Oval 71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5" name="Rounded Rectangle 71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6" name="Rectangle 71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7" name="Rounded Rectangle 71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3" name="Group 134"/>
          <p:cNvGrpSpPr>
            <a:grpSpLocks noChangeAspect="1"/>
          </p:cNvGrpSpPr>
          <p:nvPr/>
        </p:nvGrpSpPr>
        <p:grpSpPr>
          <a:xfrm>
            <a:off x="4191000" y="5029200"/>
            <a:ext cx="279400" cy="304800"/>
            <a:chOff x="762000" y="1524000"/>
            <a:chExt cx="3048000" cy="3518090"/>
          </a:xfrm>
        </p:grpSpPr>
        <p:grpSp>
          <p:nvGrpSpPr>
            <p:cNvPr id="44" name="Group 135"/>
            <p:cNvGrpSpPr/>
            <p:nvPr/>
          </p:nvGrpSpPr>
          <p:grpSpPr>
            <a:xfrm rot="19800000">
              <a:off x="762000" y="1891904"/>
              <a:ext cx="448384" cy="1954495"/>
              <a:chOff x="2590800" y="1670538"/>
              <a:chExt cx="228600" cy="996462"/>
            </a:xfrm>
            <a:solidFill>
              <a:srgbClr val="000000"/>
            </a:solidFill>
          </p:grpSpPr>
          <p:sp>
            <p:nvSpPr>
              <p:cNvPr id="746" name="Isosceles Triangle 7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7" name="Oval 7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136"/>
            <p:cNvGrpSpPr/>
            <p:nvPr/>
          </p:nvGrpSpPr>
          <p:grpSpPr>
            <a:xfrm rot="20700000">
              <a:off x="1359845" y="1629207"/>
              <a:ext cx="448384" cy="1954495"/>
              <a:chOff x="2590800" y="1670538"/>
              <a:chExt cx="228600" cy="996462"/>
            </a:xfrm>
            <a:solidFill>
              <a:srgbClr val="000000"/>
            </a:solidFill>
          </p:grpSpPr>
          <p:sp>
            <p:nvSpPr>
              <p:cNvPr id="744" name="Isosceles Triangle 7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5" name="Oval 7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6" name="Group 137"/>
            <p:cNvGrpSpPr/>
            <p:nvPr/>
          </p:nvGrpSpPr>
          <p:grpSpPr>
            <a:xfrm>
              <a:off x="2050958" y="1524000"/>
              <a:ext cx="448384" cy="1954495"/>
              <a:chOff x="2590800" y="1670538"/>
              <a:chExt cx="228600" cy="996462"/>
            </a:xfrm>
            <a:solidFill>
              <a:srgbClr val="000000"/>
            </a:solidFill>
          </p:grpSpPr>
          <p:sp>
            <p:nvSpPr>
              <p:cNvPr id="742" name="Isosceles Triangle 7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3" name="Oval 7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7" name="Group 138"/>
            <p:cNvGrpSpPr/>
            <p:nvPr/>
          </p:nvGrpSpPr>
          <p:grpSpPr>
            <a:xfrm rot="900000">
              <a:off x="2740778" y="1629207"/>
              <a:ext cx="448384" cy="1954495"/>
              <a:chOff x="2590800" y="1670538"/>
              <a:chExt cx="228600" cy="996462"/>
            </a:xfrm>
            <a:solidFill>
              <a:srgbClr val="000000"/>
            </a:solidFill>
          </p:grpSpPr>
          <p:sp>
            <p:nvSpPr>
              <p:cNvPr id="740" name="Isosceles Triangle 7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1" name="Oval 7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8" name="Group 139"/>
            <p:cNvGrpSpPr/>
            <p:nvPr/>
          </p:nvGrpSpPr>
          <p:grpSpPr>
            <a:xfrm rot="1800000">
              <a:off x="3361616" y="1903402"/>
              <a:ext cx="448384" cy="1954495"/>
              <a:chOff x="2590800" y="1670538"/>
              <a:chExt cx="228600" cy="996462"/>
            </a:xfrm>
            <a:solidFill>
              <a:srgbClr val="000000"/>
            </a:solidFill>
          </p:grpSpPr>
          <p:sp>
            <p:nvSpPr>
              <p:cNvPr id="738" name="Isosceles Triangle 7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9" name="Oval 7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34" name="Oval 7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5" name="Rounded Rectangle 7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6" name="Rectangle 7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7" name="Rounded Rectangle 7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 name="Group 134"/>
          <p:cNvGrpSpPr>
            <a:grpSpLocks noChangeAspect="1"/>
          </p:cNvGrpSpPr>
          <p:nvPr/>
        </p:nvGrpSpPr>
        <p:grpSpPr>
          <a:xfrm>
            <a:off x="4648200" y="5029200"/>
            <a:ext cx="279400" cy="304800"/>
            <a:chOff x="762000" y="1524000"/>
            <a:chExt cx="3048000" cy="3518090"/>
          </a:xfrm>
        </p:grpSpPr>
        <p:grpSp>
          <p:nvGrpSpPr>
            <p:cNvPr id="50" name="Group 135"/>
            <p:cNvGrpSpPr/>
            <p:nvPr/>
          </p:nvGrpSpPr>
          <p:grpSpPr>
            <a:xfrm rot="19800000">
              <a:off x="762000" y="1891904"/>
              <a:ext cx="448384" cy="1954495"/>
              <a:chOff x="2590800" y="1670538"/>
              <a:chExt cx="228600" cy="996462"/>
            </a:xfrm>
            <a:solidFill>
              <a:srgbClr val="000000"/>
            </a:solidFill>
          </p:grpSpPr>
          <p:sp>
            <p:nvSpPr>
              <p:cNvPr id="766" name="Isosceles Triangle 76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7" name="Oval 76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9" name="Group 136"/>
            <p:cNvGrpSpPr/>
            <p:nvPr/>
          </p:nvGrpSpPr>
          <p:grpSpPr>
            <a:xfrm rot="20700000">
              <a:off x="1359845" y="1629207"/>
              <a:ext cx="448384" cy="1954495"/>
              <a:chOff x="2590800" y="1670538"/>
              <a:chExt cx="228600" cy="996462"/>
            </a:xfrm>
            <a:solidFill>
              <a:srgbClr val="000000"/>
            </a:solidFill>
          </p:grpSpPr>
          <p:sp>
            <p:nvSpPr>
              <p:cNvPr id="764" name="Isosceles Triangle 76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5" name="Oval 76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08" name="Group 137"/>
            <p:cNvGrpSpPr/>
            <p:nvPr/>
          </p:nvGrpSpPr>
          <p:grpSpPr>
            <a:xfrm>
              <a:off x="2050958" y="1524000"/>
              <a:ext cx="448384" cy="1954495"/>
              <a:chOff x="2590800" y="1670538"/>
              <a:chExt cx="228600" cy="996462"/>
            </a:xfrm>
            <a:solidFill>
              <a:srgbClr val="000000"/>
            </a:solidFill>
          </p:grpSpPr>
          <p:sp>
            <p:nvSpPr>
              <p:cNvPr id="762" name="Isosceles Triangle 76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3" name="Oval 76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09" name="Group 138"/>
            <p:cNvGrpSpPr/>
            <p:nvPr/>
          </p:nvGrpSpPr>
          <p:grpSpPr>
            <a:xfrm rot="900000">
              <a:off x="2740778" y="1629207"/>
              <a:ext cx="448384" cy="1954495"/>
              <a:chOff x="2590800" y="1670538"/>
              <a:chExt cx="228600" cy="996462"/>
            </a:xfrm>
            <a:solidFill>
              <a:srgbClr val="000000"/>
            </a:solidFill>
          </p:grpSpPr>
          <p:sp>
            <p:nvSpPr>
              <p:cNvPr id="760" name="Isosceles Triangle 75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1" name="Oval 76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10" name="Group 139"/>
            <p:cNvGrpSpPr/>
            <p:nvPr/>
          </p:nvGrpSpPr>
          <p:grpSpPr>
            <a:xfrm rot="1800000">
              <a:off x="3361616" y="1903402"/>
              <a:ext cx="448384" cy="1954495"/>
              <a:chOff x="2590800" y="1670538"/>
              <a:chExt cx="228600" cy="996462"/>
            </a:xfrm>
            <a:solidFill>
              <a:srgbClr val="000000"/>
            </a:solidFill>
          </p:grpSpPr>
          <p:sp>
            <p:nvSpPr>
              <p:cNvPr id="758" name="Isosceles Triangle 75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9" name="Oval 75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54" name="Oval 75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5" name="Rounded Rectangle 75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6" name="Rectangle 75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7" name="Rounded Rectangle 75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11" name="Group 134"/>
          <p:cNvGrpSpPr>
            <a:grpSpLocks noChangeAspect="1"/>
          </p:cNvGrpSpPr>
          <p:nvPr/>
        </p:nvGrpSpPr>
        <p:grpSpPr>
          <a:xfrm>
            <a:off x="5105400" y="5029200"/>
            <a:ext cx="279400" cy="304800"/>
            <a:chOff x="762000" y="1524000"/>
            <a:chExt cx="3048000" cy="3518090"/>
          </a:xfrm>
        </p:grpSpPr>
        <p:grpSp>
          <p:nvGrpSpPr>
            <p:cNvPr id="812" name="Group 135"/>
            <p:cNvGrpSpPr/>
            <p:nvPr/>
          </p:nvGrpSpPr>
          <p:grpSpPr>
            <a:xfrm rot="19800000">
              <a:off x="762000" y="1891904"/>
              <a:ext cx="448384" cy="1954495"/>
              <a:chOff x="2590800" y="1670538"/>
              <a:chExt cx="228600" cy="996462"/>
            </a:xfrm>
            <a:solidFill>
              <a:srgbClr val="000000"/>
            </a:solidFill>
          </p:grpSpPr>
          <p:sp>
            <p:nvSpPr>
              <p:cNvPr id="786" name="Isosceles Triangle 7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7" name="Oval 7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13" name="Group 136"/>
            <p:cNvGrpSpPr/>
            <p:nvPr/>
          </p:nvGrpSpPr>
          <p:grpSpPr>
            <a:xfrm rot="20700000">
              <a:off x="1359845" y="1629207"/>
              <a:ext cx="448384" cy="1954495"/>
              <a:chOff x="2590800" y="1670538"/>
              <a:chExt cx="228600" cy="996462"/>
            </a:xfrm>
            <a:solidFill>
              <a:srgbClr val="000000"/>
            </a:solidFill>
          </p:grpSpPr>
          <p:sp>
            <p:nvSpPr>
              <p:cNvPr id="784" name="Isosceles Triangle 7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5" name="Oval 7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28" name="Group 137"/>
            <p:cNvGrpSpPr/>
            <p:nvPr/>
          </p:nvGrpSpPr>
          <p:grpSpPr>
            <a:xfrm>
              <a:off x="2050958" y="1524000"/>
              <a:ext cx="448384" cy="1954495"/>
              <a:chOff x="2590800" y="1670538"/>
              <a:chExt cx="228600" cy="996462"/>
            </a:xfrm>
            <a:solidFill>
              <a:srgbClr val="000000"/>
            </a:solidFill>
          </p:grpSpPr>
          <p:sp>
            <p:nvSpPr>
              <p:cNvPr id="782" name="Isosceles Triangle 7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3" name="Oval 7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29" name="Group 138"/>
            <p:cNvGrpSpPr/>
            <p:nvPr/>
          </p:nvGrpSpPr>
          <p:grpSpPr>
            <a:xfrm rot="900000">
              <a:off x="2740778" y="1629207"/>
              <a:ext cx="448384" cy="1954495"/>
              <a:chOff x="2590800" y="1670538"/>
              <a:chExt cx="228600" cy="996462"/>
            </a:xfrm>
            <a:solidFill>
              <a:srgbClr val="000000"/>
            </a:solidFill>
          </p:grpSpPr>
          <p:sp>
            <p:nvSpPr>
              <p:cNvPr id="780" name="Isosceles Triangle 7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1" name="Oval 7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0" name="Group 139"/>
            <p:cNvGrpSpPr/>
            <p:nvPr/>
          </p:nvGrpSpPr>
          <p:grpSpPr>
            <a:xfrm rot="1800000">
              <a:off x="3361616" y="1903402"/>
              <a:ext cx="448384" cy="1954495"/>
              <a:chOff x="2590800" y="1670538"/>
              <a:chExt cx="228600" cy="996462"/>
            </a:xfrm>
            <a:solidFill>
              <a:srgbClr val="000000"/>
            </a:solidFill>
          </p:grpSpPr>
          <p:sp>
            <p:nvSpPr>
              <p:cNvPr id="778" name="Isosceles Triangle 7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9" name="Oval 7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74" name="Oval 7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5" name="Rounded Rectangle 7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6" name="Rectangle 7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7" name="Rounded Rectangle 7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1" name="Group 134"/>
          <p:cNvGrpSpPr>
            <a:grpSpLocks noChangeAspect="1"/>
          </p:cNvGrpSpPr>
          <p:nvPr/>
        </p:nvGrpSpPr>
        <p:grpSpPr>
          <a:xfrm>
            <a:off x="5562600" y="5029200"/>
            <a:ext cx="279400" cy="304800"/>
            <a:chOff x="762000" y="1524000"/>
            <a:chExt cx="3048000" cy="3518090"/>
          </a:xfrm>
        </p:grpSpPr>
        <p:grpSp>
          <p:nvGrpSpPr>
            <p:cNvPr id="68" name="Group 135"/>
            <p:cNvGrpSpPr/>
            <p:nvPr/>
          </p:nvGrpSpPr>
          <p:grpSpPr>
            <a:xfrm rot="19800000">
              <a:off x="762000" y="1891904"/>
              <a:ext cx="448384" cy="1954495"/>
              <a:chOff x="2590800" y="1670538"/>
              <a:chExt cx="228600" cy="996462"/>
            </a:xfrm>
            <a:solidFill>
              <a:srgbClr val="000000"/>
            </a:solidFill>
          </p:grpSpPr>
          <p:sp>
            <p:nvSpPr>
              <p:cNvPr id="806" name="Isosceles Triangle 80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7" name="Oval 80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7" name="Group 136"/>
            <p:cNvGrpSpPr/>
            <p:nvPr/>
          </p:nvGrpSpPr>
          <p:grpSpPr>
            <a:xfrm rot="20700000">
              <a:off x="1359845" y="1629207"/>
              <a:ext cx="448384" cy="1954495"/>
              <a:chOff x="2590800" y="1670538"/>
              <a:chExt cx="228600" cy="996462"/>
            </a:xfrm>
            <a:solidFill>
              <a:srgbClr val="000000"/>
            </a:solidFill>
          </p:grpSpPr>
          <p:sp>
            <p:nvSpPr>
              <p:cNvPr id="804" name="Isosceles Triangle 80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5" name="Oval 80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6" name="Group 137"/>
            <p:cNvGrpSpPr/>
            <p:nvPr/>
          </p:nvGrpSpPr>
          <p:grpSpPr>
            <a:xfrm>
              <a:off x="2050958" y="1524000"/>
              <a:ext cx="448384" cy="1954495"/>
              <a:chOff x="2590800" y="1670538"/>
              <a:chExt cx="228600" cy="996462"/>
            </a:xfrm>
            <a:solidFill>
              <a:srgbClr val="000000"/>
            </a:solidFill>
          </p:grpSpPr>
          <p:sp>
            <p:nvSpPr>
              <p:cNvPr id="802" name="Isosceles Triangle 80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3" name="Oval 80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5" name="Group 138"/>
            <p:cNvGrpSpPr/>
            <p:nvPr/>
          </p:nvGrpSpPr>
          <p:grpSpPr>
            <a:xfrm rot="900000">
              <a:off x="2740778" y="1629207"/>
              <a:ext cx="448384" cy="1954495"/>
              <a:chOff x="2590800" y="1670538"/>
              <a:chExt cx="228600" cy="996462"/>
            </a:xfrm>
            <a:solidFill>
              <a:srgbClr val="000000"/>
            </a:solidFill>
          </p:grpSpPr>
          <p:sp>
            <p:nvSpPr>
              <p:cNvPr id="800" name="Isosceles Triangle 79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1" name="Oval 80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2" name="Group 139"/>
            <p:cNvGrpSpPr/>
            <p:nvPr/>
          </p:nvGrpSpPr>
          <p:grpSpPr>
            <a:xfrm rot="1800000">
              <a:off x="3361616" y="1903402"/>
              <a:ext cx="448384" cy="1954495"/>
              <a:chOff x="2590800" y="1670538"/>
              <a:chExt cx="228600" cy="996462"/>
            </a:xfrm>
            <a:solidFill>
              <a:srgbClr val="000000"/>
            </a:solidFill>
          </p:grpSpPr>
          <p:sp>
            <p:nvSpPr>
              <p:cNvPr id="798" name="Isosceles Triangle 79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9" name="Oval 79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94" name="Oval 79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5" name="Rounded Rectangle 79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6" name="Rectangle 79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7" name="Rounded Rectangle 79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33" name="Group 134"/>
          <p:cNvGrpSpPr>
            <a:grpSpLocks noChangeAspect="1"/>
          </p:cNvGrpSpPr>
          <p:nvPr/>
        </p:nvGrpSpPr>
        <p:grpSpPr>
          <a:xfrm>
            <a:off x="6019800" y="5029200"/>
            <a:ext cx="279400" cy="304800"/>
            <a:chOff x="762000" y="1524000"/>
            <a:chExt cx="3048000" cy="3518090"/>
          </a:xfrm>
        </p:grpSpPr>
        <p:grpSp>
          <p:nvGrpSpPr>
            <p:cNvPr id="848" name="Group 135"/>
            <p:cNvGrpSpPr/>
            <p:nvPr/>
          </p:nvGrpSpPr>
          <p:grpSpPr>
            <a:xfrm rot="19800000">
              <a:off x="762000" y="1891904"/>
              <a:ext cx="448384" cy="1954495"/>
              <a:chOff x="2590800" y="1670538"/>
              <a:chExt cx="228600" cy="996462"/>
            </a:xfrm>
            <a:solidFill>
              <a:srgbClr val="000000"/>
            </a:solidFill>
          </p:grpSpPr>
          <p:sp>
            <p:nvSpPr>
              <p:cNvPr id="826" name="Isosceles Triangle 82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7" name="Oval 82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49" name="Group 136"/>
            <p:cNvGrpSpPr/>
            <p:nvPr/>
          </p:nvGrpSpPr>
          <p:grpSpPr>
            <a:xfrm rot="20700000">
              <a:off x="1359845" y="1629207"/>
              <a:ext cx="448384" cy="1954495"/>
              <a:chOff x="2590800" y="1670538"/>
              <a:chExt cx="228600" cy="996462"/>
            </a:xfrm>
            <a:solidFill>
              <a:srgbClr val="000000"/>
            </a:solidFill>
          </p:grpSpPr>
          <p:sp>
            <p:nvSpPr>
              <p:cNvPr id="824" name="Isosceles Triangle 82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5" name="Oval 82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0" name="Group 137"/>
            <p:cNvGrpSpPr/>
            <p:nvPr/>
          </p:nvGrpSpPr>
          <p:grpSpPr>
            <a:xfrm>
              <a:off x="2050958" y="1524000"/>
              <a:ext cx="448384" cy="1954495"/>
              <a:chOff x="2590800" y="1670538"/>
              <a:chExt cx="228600" cy="996462"/>
            </a:xfrm>
            <a:solidFill>
              <a:srgbClr val="000000"/>
            </a:solidFill>
          </p:grpSpPr>
          <p:sp>
            <p:nvSpPr>
              <p:cNvPr id="822" name="Isosceles Triangle 82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3" name="Oval 82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1" name="Group 138"/>
            <p:cNvGrpSpPr/>
            <p:nvPr/>
          </p:nvGrpSpPr>
          <p:grpSpPr>
            <a:xfrm rot="900000">
              <a:off x="2740778" y="1629207"/>
              <a:ext cx="448384" cy="1954495"/>
              <a:chOff x="2590800" y="1670538"/>
              <a:chExt cx="228600" cy="996462"/>
            </a:xfrm>
            <a:solidFill>
              <a:srgbClr val="000000"/>
            </a:solidFill>
          </p:grpSpPr>
          <p:sp>
            <p:nvSpPr>
              <p:cNvPr id="820" name="Isosceles Triangle 81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1" name="Oval 82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2" name="Group 139"/>
            <p:cNvGrpSpPr/>
            <p:nvPr/>
          </p:nvGrpSpPr>
          <p:grpSpPr>
            <a:xfrm rot="1800000">
              <a:off x="3361616" y="1903402"/>
              <a:ext cx="448384" cy="1954495"/>
              <a:chOff x="2590800" y="1670538"/>
              <a:chExt cx="228600" cy="996462"/>
            </a:xfrm>
            <a:solidFill>
              <a:srgbClr val="000000"/>
            </a:solidFill>
          </p:grpSpPr>
          <p:sp>
            <p:nvSpPr>
              <p:cNvPr id="818" name="Isosceles Triangle 81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9" name="Oval 81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814" name="Oval 81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5" name="Rounded Rectangle 81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6" name="Rectangle 81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7" name="Rounded Rectangle 81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3" name="Group 134"/>
          <p:cNvGrpSpPr>
            <a:grpSpLocks noChangeAspect="1"/>
          </p:cNvGrpSpPr>
          <p:nvPr/>
        </p:nvGrpSpPr>
        <p:grpSpPr>
          <a:xfrm>
            <a:off x="6019800" y="4572000"/>
            <a:ext cx="279400" cy="304800"/>
            <a:chOff x="762000" y="1524000"/>
            <a:chExt cx="3048000" cy="3518090"/>
          </a:xfrm>
        </p:grpSpPr>
        <p:grpSp>
          <p:nvGrpSpPr>
            <p:cNvPr id="854" name="Group 135"/>
            <p:cNvGrpSpPr/>
            <p:nvPr/>
          </p:nvGrpSpPr>
          <p:grpSpPr>
            <a:xfrm rot="19800000">
              <a:off x="762000" y="1891904"/>
              <a:ext cx="448384" cy="1954495"/>
              <a:chOff x="2590800" y="1670538"/>
              <a:chExt cx="228600" cy="996462"/>
            </a:xfrm>
            <a:solidFill>
              <a:srgbClr val="000000"/>
            </a:solidFill>
          </p:grpSpPr>
          <p:sp>
            <p:nvSpPr>
              <p:cNvPr id="846" name="Isosceles Triangle 8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7" name="Oval 8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5" name="Group 136"/>
            <p:cNvGrpSpPr/>
            <p:nvPr/>
          </p:nvGrpSpPr>
          <p:grpSpPr>
            <a:xfrm rot="20700000">
              <a:off x="1359845" y="1629207"/>
              <a:ext cx="448384" cy="1954495"/>
              <a:chOff x="2590800" y="1670538"/>
              <a:chExt cx="228600" cy="996462"/>
            </a:xfrm>
            <a:solidFill>
              <a:srgbClr val="000000"/>
            </a:solidFill>
          </p:grpSpPr>
          <p:sp>
            <p:nvSpPr>
              <p:cNvPr id="844" name="Isosceles Triangle 8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5" name="Oval 8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6" name="Group 137"/>
            <p:cNvGrpSpPr/>
            <p:nvPr/>
          </p:nvGrpSpPr>
          <p:grpSpPr>
            <a:xfrm>
              <a:off x="2050958" y="1524000"/>
              <a:ext cx="448384" cy="1954495"/>
              <a:chOff x="2590800" y="1670538"/>
              <a:chExt cx="228600" cy="996462"/>
            </a:xfrm>
            <a:solidFill>
              <a:srgbClr val="000000"/>
            </a:solidFill>
          </p:grpSpPr>
          <p:sp>
            <p:nvSpPr>
              <p:cNvPr id="842" name="Isosceles Triangle 8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3" name="Oval 8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7" name="Group 138"/>
            <p:cNvGrpSpPr/>
            <p:nvPr/>
          </p:nvGrpSpPr>
          <p:grpSpPr>
            <a:xfrm rot="900000">
              <a:off x="2740778" y="1629207"/>
              <a:ext cx="448384" cy="1954495"/>
              <a:chOff x="2590800" y="1670538"/>
              <a:chExt cx="228600" cy="996462"/>
            </a:xfrm>
            <a:solidFill>
              <a:srgbClr val="000000"/>
            </a:solidFill>
          </p:grpSpPr>
          <p:sp>
            <p:nvSpPr>
              <p:cNvPr id="840" name="Isosceles Triangle 8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1" name="Oval 8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58" name="Group 139"/>
            <p:cNvGrpSpPr/>
            <p:nvPr/>
          </p:nvGrpSpPr>
          <p:grpSpPr>
            <a:xfrm rot="1800000">
              <a:off x="3361616" y="1903402"/>
              <a:ext cx="448384" cy="1954495"/>
              <a:chOff x="2590800" y="1670538"/>
              <a:chExt cx="228600" cy="996462"/>
            </a:xfrm>
            <a:solidFill>
              <a:srgbClr val="000000"/>
            </a:solidFill>
          </p:grpSpPr>
          <p:sp>
            <p:nvSpPr>
              <p:cNvPr id="838" name="Isosceles Triangle 8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9" name="Oval 8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834" name="Oval 8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5" name="Rounded Rectangle 8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6" name="Rectangle 8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7" name="Rounded Rectangle 8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28" name="Right Arrow 627"/>
          <p:cNvSpPr/>
          <p:nvPr/>
        </p:nvSpPr>
        <p:spPr>
          <a:xfrm>
            <a:off x="2057400" y="4991212"/>
            <a:ext cx="457200" cy="381000"/>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8" name="TextBox 347"/>
          <p:cNvSpPr txBox="1"/>
          <p:nvPr/>
        </p:nvSpPr>
        <p:spPr>
          <a:xfrm>
            <a:off x="381000" y="1066800"/>
            <a:ext cx="85344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Strategy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Try placing queens row by row.  If you can’t place a queen in a row, backtrack.</a:t>
            </a:r>
          </a:p>
        </p:txBody>
      </p:sp>
      <p:sp>
        <p:nvSpPr>
          <p:cNvPr id="349" name="TextBox 348"/>
          <p:cNvSpPr txBox="1"/>
          <p:nvPr/>
        </p:nvSpPr>
        <p:spPr>
          <a:xfrm>
            <a:off x="381000" y="5862935"/>
            <a:ext cx="19812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Backtrack!</a:t>
            </a:r>
          </a:p>
        </p:txBody>
      </p:sp>
      <p:sp>
        <p:nvSpPr>
          <p:cNvPr id="448" name="Slide Number Placeholder 447">
            <a:extLst>
              <a:ext uri="{FF2B5EF4-FFF2-40B4-BE49-F238E27FC236}">
                <a16:creationId xmlns:a16="http://schemas.microsoft.com/office/drawing/2014/main" id="{D733CB46-568F-B848-88C9-C81901DDF476}"/>
              </a:ext>
            </a:extLst>
          </p:cNvPr>
          <p:cNvSpPr>
            <a:spLocks noGrp="1"/>
          </p:cNvSpPr>
          <p:nvPr>
            <p:ph type="sldNum" sz="quarter" idx="12"/>
          </p:nvPr>
        </p:nvSpPr>
        <p:spPr/>
        <p:txBody>
          <a:bodyPr/>
          <a:lstStyle/>
          <a:p>
            <a:fld id="{B8C56D54-80CA-1040-8800-40C19FBCAC37}" type="slidenum">
              <a:rPr lang="en-US" smtClean="0"/>
              <a:t>33</a:t>
            </a:fld>
            <a:endParaRPr lang="en-US"/>
          </a:p>
        </p:txBody>
      </p:sp>
    </p:spTree>
    <p:extLst>
      <p:ext uri="{BB962C8B-B14F-4D97-AF65-F5344CB8AC3E}">
        <p14:creationId xmlns:p14="http://schemas.microsoft.com/office/powerpoint/2010/main" val="6812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51"/>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751"/>
                                        </p:tgtEl>
                                      </p:cBhvr>
                                    </p:animEffect>
                                    <p:set>
                                      <p:cBhvr>
                                        <p:cTn id="10" dur="1" fill="hold">
                                          <p:stCondLst>
                                            <p:cond delay="499"/>
                                          </p:stCondLst>
                                        </p:cTn>
                                        <p:tgtEl>
                                          <p:spTgt spid="751"/>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71"/>
                                        </p:tgtEl>
                                        <p:attrNameLst>
                                          <p:attrName>style.visibility</p:attrName>
                                        </p:attrNameLst>
                                      </p:cBhvr>
                                      <p:to>
                                        <p:strVal val="visible"/>
                                      </p:to>
                                    </p:se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771"/>
                                        </p:tgtEl>
                                      </p:cBhvr>
                                    </p:animEffect>
                                    <p:set>
                                      <p:cBhvr>
                                        <p:cTn id="17" dur="1" fill="hold">
                                          <p:stCondLst>
                                            <p:cond delay="499"/>
                                          </p:stCondLst>
                                        </p:cTn>
                                        <p:tgtEl>
                                          <p:spTgt spid="771"/>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791"/>
                                        </p:tgtEl>
                                        <p:attrNameLst>
                                          <p:attrName>style.visibility</p:attrName>
                                        </p:attrNameLst>
                                      </p:cBhvr>
                                      <p:to>
                                        <p:strVal val="visible"/>
                                      </p:to>
                                    </p:set>
                                  </p:childTnLst>
                                </p:cTn>
                              </p:par>
                            </p:childTnLst>
                          </p:cTn>
                        </p:par>
                        <p:par>
                          <p:cTn id="21" fill="hold">
                            <p:stCondLst>
                              <p:cond delay="1000"/>
                            </p:stCondLst>
                            <p:childTnLst>
                              <p:par>
                                <p:cTn id="22" presetID="10" presetClass="exit" presetSubtype="0" fill="hold" nodeType="afterEffect">
                                  <p:stCondLst>
                                    <p:cond delay="0"/>
                                  </p:stCondLst>
                                  <p:childTnLst>
                                    <p:animEffect transition="out" filter="fade">
                                      <p:cBhvr>
                                        <p:cTn id="23" dur="500"/>
                                        <p:tgtEl>
                                          <p:spTgt spid="791"/>
                                        </p:tgtEl>
                                      </p:cBhvr>
                                    </p:animEffect>
                                    <p:set>
                                      <p:cBhvr>
                                        <p:cTn id="24" dur="1" fill="hold">
                                          <p:stCondLst>
                                            <p:cond delay="499"/>
                                          </p:stCondLst>
                                        </p:cTn>
                                        <p:tgtEl>
                                          <p:spTgt spid="791"/>
                                        </p:tgtEl>
                                        <p:attrNameLst>
                                          <p:attrName>style.visibility</p:attrName>
                                        </p:attrNameLst>
                                      </p:cBhvr>
                                      <p:to>
                                        <p:strVal val="hidden"/>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childTnLst>
                          </p:cTn>
                        </p:par>
                        <p:par>
                          <p:cTn id="28" fill="hold">
                            <p:stCondLst>
                              <p:cond delay="1500"/>
                            </p:stCondLst>
                            <p:childTnLst>
                              <p:par>
                                <p:cTn id="29" presetID="10" presetClass="exit" presetSubtype="0" fill="hold" nodeType="afterEffect">
                                  <p:stCondLst>
                                    <p:cond delay="0"/>
                                  </p:stCondLst>
                                  <p:childTnLst>
                                    <p:animEffect transition="out" filter="fade">
                                      <p:cBhvr>
                                        <p:cTn id="30" dur="500"/>
                                        <p:tgtEl>
                                          <p:spTgt spid="43"/>
                                        </p:tgtEl>
                                      </p:cBhvr>
                                    </p:animEffect>
                                    <p:set>
                                      <p:cBhvr>
                                        <p:cTn id="31" dur="1" fill="hold">
                                          <p:stCondLst>
                                            <p:cond delay="499"/>
                                          </p:stCondLst>
                                        </p:cTn>
                                        <p:tgtEl>
                                          <p:spTgt spid="43"/>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49"/>
                                        </p:tgtEl>
                                      </p:cBhvr>
                                    </p:animEffect>
                                    <p:set>
                                      <p:cBhvr>
                                        <p:cTn id="38" dur="1" fill="hold">
                                          <p:stCondLst>
                                            <p:cond delay="499"/>
                                          </p:stCondLst>
                                        </p:cTn>
                                        <p:tgtEl>
                                          <p:spTgt spid="49"/>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nodeType="afterEffect">
                                  <p:stCondLst>
                                    <p:cond delay="0"/>
                                  </p:stCondLst>
                                  <p:childTnLst>
                                    <p:set>
                                      <p:cBhvr>
                                        <p:cTn id="41" dur="1" fill="hold">
                                          <p:stCondLst>
                                            <p:cond delay="0"/>
                                          </p:stCondLst>
                                        </p:cTn>
                                        <p:tgtEl>
                                          <p:spTgt spid="811"/>
                                        </p:tgtEl>
                                        <p:attrNameLst>
                                          <p:attrName>style.visibility</p:attrName>
                                        </p:attrNameLst>
                                      </p:cBhvr>
                                      <p:to>
                                        <p:strVal val="visible"/>
                                      </p:to>
                                    </p:set>
                                  </p:childTnLst>
                                </p:cTn>
                              </p:par>
                            </p:childTnLst>
                          </p:cTn>
                        </p:par>
                        <p:par>
                          <p:cTn id="42" fill="hold">
                            <p:stCondLst>
                              <p:cond delay="2500"/>
                            </p:stCondLst>
                            <p:childTnLst>
                              <p:par>
                                <p:cTn id="43" presetID="10" presetClass="exit" presetSubtype="0" fill="hold" nodeType="afterEffect">
                                  <p:stCondLst>
                                    <p:cond delay="0"/>
                                  </p:stCondLst>
                                  <p:childTnLst>
                                    <p:animEffect transition="out" filter="fade">
                                      <p:cBhvr>
                                        <p:cTn id="44" dur="500"/>
                                        <p:tgtEl>
                                          <p:spTgt spid="811"/>
                                        </p:tgtEl>
                                      </p:cBhvr>
                                    </p:animEffect>
                                    <p:set>
                                      <p:cBhvr>
                                        <p:cTn id="45" dur="1" fill="hold">
                                          <p:stCondLst>
                                            <p:cond delay="499"/>
                                          </p:stCondLst>
                                        </p:cTn>
                                        <p:tgtEl>
                                          <p:spTgt spid="811"/>
                                        </p:tgtEl>
                                        <p:attrNameLst>
                                          <p:attrName>style.visibility</p:attrName>
                                        </p:attrNameLst>
                                      </p:cBhvr>
                                      <p:to>
                                        <p:strVal val="hidden"/>
                                      </p:to>
                                    </p:set>
                                  </p:childTnLst>
                                </p:cTn>
                              </p:par>
                            </p:childTnLst>
                          </p:cTn>
                        </p:par>
                        <p:par>
                          <p:cTn id="46" fill="hold">
                            <p:stCondLst>
                              <p:cond delay="3000"/>
                            </p:stCondLst>
                            <p:childTnLst>
                              <p:par>
                                <p:cTn id="47" presetID="1" presetClass="entr" presetSubtype="0" fill="hold" nodeType="afterEffect">
                                  <p:stCondLst>
                                    <p:cond delay="0"/>
                                  </p:stCondLst>
                                  <p:childTnLst>
                                    <p:set>
                                      <p:cBhvr>
                                        <p:cTn id="48" dur="1" fill="hold">
                                          <p:stCondLst>
                                            <p:cond delay="0"/>
                                          </p:stCondLst>
                                        </p:cTn>
                                        <p:tgtEl>
                                          <p:spTgt spid="831"/>
                                        </p:tgtEl>
                                        <p:attrNameLst>
                                          <p:attrName>style.visibility</p:attrName>
                                        </p:attrNameLst>
                                      </p:cBhvr>
                                      <p:to>
                                        <p:strVal val="visible"/>
                                      </p:to>
                                    </p:set>
                                  </p:childTnLst>
                                </p:cTn>
                              </p:par>
                            </p:childTnLst>
                          </p:cTn>
                        </p:par>
                        <p:par>
                          <p:cTn id="49" fill="hold">
                            <p:stCondLst>
                              <p:cond delay="3000"/>
                            </p:stCondLst>
                            <p:childTnLst>
                              <p:par>
                                <p:cTn id="50" presetID="10" presetClass="exit" presetSubtype="0" fill="hold" nodeType="afterEffect">
                                  <p:stCondLst>
                                    <p:cond delay="0"/>
                                  </p:stCondLst>
                                  <p:childTnLst>
                                    <p:animEffect transition="out" filter="fade">
                                      <p:cBhvr>
                                        <p:cTn id="51" dur="500"/>
                                        <p:tgtEl>
                                          <p:spTgt spid="831"/>
                                        </p:tgtEl>
                                      </p:cBhvr>
                                    </p:animEffect>
                                    <p:set>
                                      <p:cBhvr>
                                        <p:cTn id="52" dur="1" fill="hold">
                                          <p:stCondLst>
                                            <p:cond delay="499"/>
                                          </p:stCondLst>
                                        </p:cTn>
                                        <p:tgtEl>
                                          <p:spTgt spid="831"/>
                                        </p:tgtEl>
                                        <p:attrNameLst>
                                          <p:attrName>style.visibility</p:attrName>
                                        </p:attrNameLst>
                                      </p:cBhvr>
                                      <p:to>
                                        <p:strVal val="hidden"/>
                                      </p:to>
                                    </p:set>
                                  </p:childTnLst>
                                </p:cTn>
                              </p:par>
                            </p:childTnLst>
                          </p:cTn>
                        </p:par>
                        <p:par>
                          <p:cTn id="53" fill="hold">
                            <p:stCondLst>
                              <p:cond delay="3500"/>
                            </p:stCondLst>
                            <p:childTnLst>
                              <p:par>
                                <p:cTn id="54" presetID="1" presetClass="entr" presetSubtype="0" fill="hold" nodeType="afterEffect">
                                  <p:stCondLst>
                                    <p:cond delay="0"/>
                                  </p:stCondLst>
                                  <p:childTnLst>
                                    <p:set>
                                      <p:cBhvr>
                                        <p:cTn id="55" dur="1" fill="hold">
                                          <p:stCondLst>
                                            <p:cond delay="0"/>
                                          </p:stCondLst>
                                        </p:cTn>
                                        <p:tgtEl>
                                          <p:spTgt spid="833"/>
                                        </p:tgtEl>
                                        <p:attrNameLst>
                                          <p:attrName>style.visibility</p:attrName>
                                        </p:attrNameLst>
                                      </p:cBhvr>
                                      <p:to>
                                        <p:strVal val="visible"/>
                                      </p:to>
                                    </p:set>
                                  </p:childTnLst>
                                </p:cTn>
                              </p:par>
                            </p:childTnLst>
                          </p:cTn>
                        </p:par>
                        <p:par>
                          <p:cTn id="56" fill="hold">
                            <p:stCondLst>
                              <p:cond delay="3500"/>
                            </p:stCondLst>
                            <p:childTnLst>
                              <p:par>
                                <p:cTn id="57" presetID="10" presetClass="exit" presetSubtype="0" fill="hold" nodeType="afterEffect">
                                  <p:stCondLst>
                                    <p:cond delay="0"/>
                                  </p:stCondLst>
                                  <p:childTnLst>
                                    <p:animEffect transition="out" filter="fade">
                                      <p:cBhvr>
                                        <p:cTn id="58" dur="500"/>
                                        <p:tgtEl>
                                          <p:spTgt spid="833"/>
                                        </p:tgtEl>
                                      </p:cBhvr>
                                    </p:animEffect>
                                    <p:set>
                                      <p:cBhvr>
                                        <p:cTn id="59" dur="1" fill="hold">
                                          <p:stCondLst>
                                            <p:cond delay="499"/>
                                          </p:stCondLst>
                                        </p:cTn>
                                        <p:tgtEl>
                                          <p:spTgt spid="833"/>
                                        </p:tgtEl>
                                        <p:attrNameLst>
                                          <p:attrName>style.visibility</p:attrName>
                                        </p:attrNameLst>
                                      </p:cBhvr>
                                      <p:to>
                                        <p:strVal val="hidden"/>
                                      </p:to>
                                    </p:set>
                                  </p:childTnLst>
                                </p:cTn>
                              </p:par>
                            </p:childTnLst>
                          </p:cTn>
                        </p:par>
                        <p:par>
                          <p:cTn id="60" fill="hold">
                            <p:stCondLst>
                              <p:cond delay="4000"/>
                            </p:stCondLst>
                            <p:childTnLst>
                              <p:par>
                                <p:cTn id="61" presetID="1" presetClass="entr" presetSubtype="0" fill="hold" grpId="0" nodeType="afterEffect">
                                  <p:stCondLst>
                                    <p:cond delay="0"/>
                                  </p:stCondLst>
                                  <p:childTnLst>
                                    <p:set>
                                      <p:cBhvr>
                                        <p:cTn id="62" dur="1" fill="hold">
                                          <p:stCondLst>
                                            <p:cond delay="0"/>
                                          </p:stCondLst>
                                        </p:cTn>
                                        <p:tgtEl>
                                          <p:spTgt spid="349"/>
                                        </p:tgtEl>
                                        <p:attrNameLst>
                                          <p:attrName>style.visibility</p:attrName>
                                        </p:attrNameLst>
                                      </p:cBhvr>
                                      <p:to>
                                        <p:strVal val="visible"/>
                                      </p:to>
                                    </p:set>
                                  </p:childTnLst>
                                </p:cTn>
                              </p:par>
                            </p:childTnLst>
                          </p:cTn>
                        </p:par>
                        <p:par>
                          <p:cTn id="63" fill="hold">
                            <p:stCondLst>
                              <p:cond delay="4000"/>
                            </p:stCondLst>
                            <p:childTnLst>
                              <p:par>
                                <p:cTn id="64" presetID="42" presetClass="path" presetSubtype="0" accel="50000" decel="50000" fill="hold" grpId="0" nodeType="afterEffect">
                                  <p:stCondLst>
                                    <p:cond delay="500"/>
                                  </p:stCondLst>
                                  <p:childTnLst>
                                    <p:animMotion origin="layout" path="M 0 4.44444E-6 L 0 -0.06667 " pathEditMode="relative" rAng="0" ptsTypes="AA">
                                      <p:cBhvr>
                                        <p:cTn id="65" dur="1000" fill="hold"/>
                                        <p:tgtEl>
                                          <p:spTgt spid="628"/>
                                        </p:tgtEl>
                                        <p:attrNameLst>
                                          <p:attrName>ppt_x</p:attrName>
                                          <p:attrName>ppt_y</p:attrName>
                                        </p:attrNameLst>
                                      </p:cBhvr>
                                      <p:rCtr x="0"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animBg="1"/>
      <p:bldP spid="3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ight Arrow 256"/>
          <p:cNvSpPr/>
          <p:nvPr/>
        </p:nvSpPr>
        <p:spPr>
          <a:xfrm>
            <a:off x="2057400" y="4533989"/>
            <a:ext cx="457200" cy="381000"/>
          </a:xfrm>
          <a:prstGeom prst="right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Backtracking Search</a:t>
            </a:r>
          </a:p>
        </p:txBody>
      </p:sp>
      <p:grpSp>
        <p:nvGrpSpPr>
          <p:cNvPr id="3" name="Group 48"/>
          <p:cNvGrpSpPr/>
          <p:nvPr/>
        </p:nvGrpSpPr>
        <p:grpSpPr>
          <a:xfrm>
            <a:off x="2743200" y="2667000"/>
            <a:ext cx="3657600" cy="457200"/>
            <a:chOff x="2286000" y="2971800"/>
            <a:chExt cx="3657600" cy="457200"/>
          </a:xfrm>
          <a:effectLst>
            <a:outerShdw blurRad="50800" dist="38100" dir="2700000" algn="tl" rotWithShape="0">
              <a:prstClr val="black">
                <a:alpha val="40000"/>
              </a:prstClr>
            </a:outerShdw>
          </a:effectLst>
        </p:grpSpPr>
        <p:sp>
          <p:nvSpPr>
            <p:cNvPr id="33" name="Rectangle 32"/>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Rectangle 34"/>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 name="Group 49"/>
          <p:cNvGrpSpPr/>
          <p:nvPr/>
        </p:nvGrpSpPr>
        <p:grpSpPr>
          <a:xfrm flipH="1">
            <a:off x="2743200" y="3124200"/>
            <a:ext cx="3657600" cy="457200"/>
            <a:chOff x="2286000" y="2971800"/>
            <a:chExt cx="3657600" cy="457200"/>
          </a:xfrm>
          <a:effectLst>
            <a:outerShdw blurRad="50800" dist="38100" dir="2700000" algn="tl" rotWithShape="0">
              <a:prstClr val="black">
                <a:alpha val="40000"/>
              </a:prstClr>
            </a:outerShdw>
          </a:effectLst>
        </p:grpSpPr>
        <p:sp>
          <p:nvSpPr>
            <p:cNvPr id="51" name="Rectangle 50"/>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 name="Group 58"/>
          <p:cNvGrpSpPr/>
          <p:nvPr/>
        </p:nvGrpSpPr>
        <p:grpSpPr>
          <a:xfrm>
            <a:off x="2743200" y="3581400"/>
            <a:ext cx="3657600" cy="457200"/>
            <a:chOff x="2286000" y="2971800"/>
            <a:chExt cx="3657600" cy="457200"/>
          </a:xfrm>
          <a:effectLst>
            <a:outerShdw blurRad="50800" dist="38100" dir="2700000" algn="tl" rotWithShape="0">
              <a:prstClr val="black">
                <a:alpha val="40000"/>
              </a:prstClr>
            </a:outerShdw>
          </a:effectLst>
        </p:grpSpPr>
        <p:sp>
          <p:nvSpPr>
            <p:cNvPr id="60" name="Rectangle 59"/>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 name="Group 67"/>
          <p:cNvGrpSpPr/>
          <p:nvPr/>
        </p:nvGrpSpPr>
        <p:grpSpPr>
          <a:xfrm flipH="1">
            <a:off x="2743200" y="4038600"/>
            <a:ext cx="3657600" cy="457200"/>
            <a:chOff x="2286000" y="2971800"/>
            <a:chExt cx="3657600" cy="457200"/>
          </a:xfrm>
          <a:effectLst>
            <a:outerShdw blurRad="50800" dist="38100" dir="2700000" algn="tl" rotWithShape="0">
              <a:prstClr val="black">
                <a:alpha val="40000"/>
              </a:prstClr>
            </a:outerShdw>
          </a:effectLst>
        </p:grpSpPr>
        <p:sp>
          <p:nvSpPr>
            <p:cNvPr id="69" name="Rectangle 68"/>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Rectangle 70"/>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Rectangle 71"/>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3" name="Rectangle 72"/>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76"/>
          <p:cNvGrpSpPr/>
          <p:nvPr/>
        </p:nvGrpSpPr>
        <p:grpSpPr>
          <a:xfrm>
            <a:off x="2743200" y="4495800"/>
            <a:ext cx="3657600" cy="457200"/>
            <a:chOff x="2286000" y="2971800"/>
            <a:chExt cx="3657600" cy="457200"/>
          </a:xfrm>
          <a:effectLst>
            <a:outerShdw blurRad="50800" dist="38100" dir="2700000" algn="tl" rotWithShape="0">
              <a:prstClr val="black">
                <a:alpha val="40000"/>
              </a:prstClr>
            </a:outerShdw>
          </a:effectLst>
        </p:grpSpPr>
        <p:sp>
          <p:nvSpPr>
            <p:cNvPr id="78" name="Rectangle 77"/>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Rectangle 84"/>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8" name="Group 85"/>
          <p:cNvGrpSpPr/>
          <p:nvPr/>
        </p:nvGrpSpPr>
        <p:grpSpPr>
          <a:xfrm flipH="1">
            <a:off x="2743200" y="4953000"/>
            <a:ext cx="3657600" cy="457200"/>
            <a:chOff x="2286000" y="2971800"/>
            <a:chExt cx="3657600" cy="457200"/>
          </a:xfrm>
          <a:effectLst>
            <a:outerShdw blurRad="50800" dist="38100" dir="2700000" algn="tl" rotWithShape="0">
              <a:prstClr val="black">
                <a:alpha val="40000"/>
              </a:prstClr>
            </a:outerShdw>
          </a:effectLst>
        </p:grpSpPr>
        <p:sp>
          <p:nvSpPr>
            <p:cNvPr id="87" name="Rectangle 86"/>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 name="Rectangle 91"/>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3" name="Rectangle 92"/>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9" name="Group 94"/>
          <p:cNvGrpSpPr/>
          <p:nvPr/>
        </p:nvGrpSpPr>
        <p:grpSpPr>
          <a:xfrm>
            <a:off x="2743200" y="5410200"/>
            <a:ext cx="3657600" cy="457200"/>
            <a:chOff x="2286000" y="2971800"/>
            <a:chExt cx="3657600" cy="457200"/>
          </a:xfrm>
          <a:effectLst>
            <a:outerShdw blurRad="50800" dist="38100" dir="2700000" algn="tl" rotWithShape="0">
              <a:prstClr val="black">
                <a:alpha val="40000"/>
              </a:prstClr>
            </a:outerShdw>
          </a:effectLst>
        </p:grpSpPr>
        <p:sp>
          <p:nvSpPr>
            <p:cNvPr id="96" name="Rectangle 95"/>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0" name="Rectangle 99"/>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0" name="Group 103"/>
          <p:cNvGrpSpPr/>
          <p:nvPr/>
        </p:nvGrpSpPr>
        <p:grpSpPr>
          <a:xfrm flipH="1">
            <a:off x="2743200" y="5867400"/>
            <a:ext cx="3657600" cy="457200"/>
            <a:chOff x="2286000" y="2971800"/>
            <a:chExt cx="3657600" cy="457200"/>
          </a:xfrm>
          <a:effectLst>
            <a:outerShdw blurRad="50800" dist="38100" dir="2700000" algn="tl" rotWithShape="0">
              <a:prstClr val="black">
                <a:alpha val="40000"/>
              </a:prstClr>
            </a:outerShdw>
          </a:effectLst>
        </p:grpSpPr>
        <p:sp>
          <p:nvSpPr>
            <p:cNvPr id="105" name="Rectangle 104"/>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6" name="Rectangle 105"/>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1" name="Group 134"/>
          <p:cNvGrpSpPr>
            <a:grpSpLocks noChangeAspect="1"/>
          </p:cNvGrpSpPr>
          <p:nvPr/>
        </p:nvGrpSpPr>
        <p:grpSpPr>
          <a:xfrm>
            <a:off x="2819400" y="2743200"/>
            <a:ext cx="279400" cy="304800"/>
            <a:chOff x="762000" y="1524000"/>
            <a:chExt cx="3048000" cy="3518090"/>
          </a:xfrm>
        </p:grpSpPr>
        <p:grpSp>
          <p:nvGrpSpPr>
            <p:cNvPr id="12" name="Group 135"/>
            <p:cNvGrpSpPr/>
            <p:nvPr/>
          </p:nvGrpSpPr>
          <p:grpSpPr>
            <a:xfrm rot="19800000">
              <a:off x="762000" y="1891904"/>
              <a:ext cx="448384" cy="1954495"/>
              <a:chOff x="2590800" y="1670538"/>
              <a:chExt cx="228600" cy="996462"/>
            </a:xfrm>
            <a:solidFill>
              <a:srgbClr val="000000"/>
            </a:solidFill>
          </p:grpSpPr>
          <p:sp>
            <p:nvSpPr>
              <p:cNvPr id="153" name="Isosceles Triangle 15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4" name="Oval 15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36"/>
            <p:cNvGrpSpPr/>
            <p:nvPr/>
          </p:nvGrpSpPr>
          <p:grpSpPr>
            <a:xfrm rot="20700000">
              <a:off x="1359845" y="1629207"/>
              <a:ext cx="448384" cy="1954495"/>
              <a:chOff x="2590800" y="1670538"/>
              <a:chExt cx="228600" cy="996462"/>
            </a:xfrm>
            <a:solidFill>
              <a:srgbClr val="000000"/>
            </a:solidFill>
          </p:grpSpPr>
          <p:sp>
            <p:nvSpPr>
              <p:cNvPr id="151" name="Isosceles Triangle 15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Oval 15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7"/>
            <p:cNvGrpSpPr/>
            <p:nvPr/>
          </p:nvGrpSpPr>
          <p:grpSpPr>
            <a:xfrm>
              <a:off x="2050958" y="1524000"/>
              <a:ext cx="448384" cy="1954495"/>
              <a:chOff x="2590800" y="1670538"/>
              <a:chExt cx="228600" cy="996462"/>
            </a:xfrm>
            <a:solidFill>
              <a:srgbClr val="000000"/>
            </a:solidFill>
          </p:grpSpPr>
          <p:sp>
            <p:nvSpPr>
              <p:cNvPr id="149" name="Isosceles Triangle 14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0" name="Oval 14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38"/>
            <p:cNvGrpSpPr/>
            <p:nvPr/>
          </p:nvGrpSpPr>
          <p:grpSpPr>
            <a:xfrm rot="900000">
              <a:off x="2740778" y="1629207"/>
              <a:ext cx="448384" cy="1954495"/>
              <a:chOff x="2590800" y="1670538"/>
              <a:chExt cx="228600" cy="996462"/>
            </a:xfrm>
            <a:solidFill>
              <a:srgbClr val="000000"/>
            </a:solidFill>
          </p:grpSpPr>
          <p:sp>
            <p:nvSpPr>
              <p:cNvPr id="147" name="Isosceles Triangle 14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8" name="Oval 14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39"/>
            <p:cNvGrpSpPr/>
            <p:nvPr/>
          </p:nvGrpSpPr>
          <p:grpSpPr>
            <a:xfrm rot="1800000">
              <a:off x="3361616" y="1903402"/>
              <a:ext cx="448384" cy="1954495"/>
              <a:chOff x="2590800" y="1670538"/>
              <a:chExt cx="228600" cy="996462"/>
            </a:xfrm>
            <a:solidFill>
              <a:srgbClr val="000000"/>
            </a:solidFill>
          </p:grpSpPr>
          <p:sp>
            <p:nvSpPr>
              <p:cNvPr id="145" name="Isosceles Triangle 14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6" name="Oval 14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1" name="Oval 140"/>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ounded Rectangle 141"/>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Rounded Rectangle 143"/>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 name="Group 134"/>
          <p:cNvGrpSpPr>
            <a:grpSpLocks noChangeAspect="1"/>
          </p:cNvGrpSpPr>
          <p:nvPr/>
        </p:nvGrpSpPr>
        <p:grpSpPr>
          <a:xfrm>
            <a:off x="3733800" y="3200400"/>
            <a:ext cx="279400" cy="304800"/>
            <a:chOff x="762000" y="1524000"/>
            <a:chExt cx="3048000" cy="3518090"/>
          </a:xfrm>
        </p:grpSpPr>
        <p:grpSp>
          <p:nvGrpSpPr>
            <p:cNvPr id="18" name="Group 135"/>
            <p:cNvGrpSpPr/>
            <p:nvPr/>
          </p:nvGrpSpPr>
          <p:grpSpPr>
            <a:xfrm rot="19800000">
              <a:off x="762000" y="1891904"/>
              <a:ext cx="448384" cy="1954495"/>
              <a:chOff x="2590800" y="1670538"/>
              <a:chExt cx="228600" cy="996462"/>
            </a:xfrm>
            <a:solidFill>
              <a:srgbClr val="000000"/>
            </a:solidFill>
          </p:grpSpPr>
          <p:sp>
            <p:nvSpPr>
              <p:cNvPr id="346" name="Isosceles Triangle 3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7" name="Oval 3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36"/>
            <p:cNvGrpSpPr/>
            <p:nvPr/>
          </p:nvGrpSpPr>
          <p:grpSpPr>
            <a:xfrm rot="20700000">
              <a:off x="1359845" y="1629207"/>
              <a:ext cx="448384" cy="1954495"/>
              <a:chOff x="2590800" y="1670538"/>
              <a:chExt cx="228600" cy="996462"/>
            </a:xfrm>
            <a:solidFill>
              <a:srgbClr val="000000"/>
            </a:solidFill>
          </p:grpSpPr>
          <p:sp>
            <p:nvSpPr>
              <p:cNvPr id="344" name="Isosceles Triangle 3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5" name="Oval 3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37"/>
            <p:cNvGrpSpPr/>
            <p:nvPr/>
          </p:nvGrpSpPr>
          <p:grpSpPr>
            <a:xfrm>
              <a:off x="2050958" y="1524000"/>
              <a:ext cx="448384" cy="1954495"/>
              <a:chOff x="2590800" y="1670538"/>
              <a:chExt cx="228600" cy="996462"/>
            </a:xfrm>
            <a:solidFill>
              <a:srgbClr val="000000"/>
            </a:solidFill>
          </p:grpSpPr>
          <p:sp>
            <p:nvSpPr>
              <p:cNvPr id="342" name="Isosceles Triangle 3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3" name="Oval 3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138"/>
            <p:cNvGrpSpPr/>
            <p:nvPr/>
          </p:nvGrpSpPr>
          <p:grpSpPr>
            <a:xfrm rot="900000">
              <a:off x="2740778" y="1629207"/>
              <a:ext cx="448384" cy="1954495"/>
              <a:chOff x="2590800" y="1670538"/>
              <a:chExt cx="228600" cy="996462"/>
            </a:xfrm>
            <a:solidFill>
              <a:srgbClr val="000000"/>
            </a:solidFill>
          </p:grpSpPr>
          <p:sp>
            <p:nvSpPr>
              <p:cNvPr id="340" name="Isosceles Triangle 3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1" name="Oval 3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139"/>
            <p:cNvGrpSpPr/>
            <p:nvPr/>
          </p:nvGrpSpPr>
          <p:grpSpPr>
            <a:xfrm rot="1800000">
              <a:off x="3361616" y="1903402"/>
              <a:ext cx="448384" cy="1954495"/>
              <a:chOff x="2590800" y="1670538"/>
              <a:chExt cx="228600" cy="996462"/>
            </a:xfrm>
            <a:solidFill>
              <a:srgbClr val="000000"/>
            </a:solidFill>
          </p:grpSpPr>
          <p:sp>
            <p:nvSpPr>
              <p:cNvPr id="338" name="Isosceles Triangle 3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9" name="Oval 3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34" name="Oval 3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5" name="Rounded Rectangle 3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6" name="Rectangle 3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7" name="Rounded Rectangle 3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134"/>
          <p:cNvGrpSpPr>
            <a:grpSpLocks noChangeAspect="1"/>
          </p:cNvGrpSpPr>
          <p:nvPr/>
        </p:nvGrpSpPr>
        <p:grpSpPr>
          <a:xfrm>
            <a:off x="4673600" y="3657600"/>
            <a:ext cx="279400" cy="304800"/>
            <a:chOff x="762000" y="1524000"/>
            <a:chExt cx="3048000" cy="3518090"/>
          </a:xfrm>
        </p:grpSpPr>
        <p:grpSp>
          <p:nvGrpSpPr>
            <p:cNvPr id="24" name="Group 135"/>
            <p:cNvGrpSpPr/>
            <p:nvPr/>
          </p:nvGrpSpPr>
          <p:grpSpPr>
            <a:xfrm rot="19800000">
              <a:off x="762000" y="1891904"/>
              <a:ext cx="448384" cy="1954495"/>
              <a:chOff x="2590800" y="1670538"/>
              <a:chExt cx="228600" cy="996462"/>
            </a:xfrm>
            <a:solidFill>
              <a:srgbClr val="000000"/>
            </a:solidFill>
          </p:grpSpPr>
          <p:sp>
            <p:nvSpPr>
              <p:cNvPr id="446" name="Isosceles Triangle 44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7" name="Oval 44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5" name="Group 136"/>
            <p:cNvGrpSpPr/>
            <p:nvPr/>
          </p:nvGrpSpPr>
          <p:grpSpPr>
            <a:xfrm rot="20700000">
              <a:off x="1359845" y="1629207"/>
              <a:ext cx="448384" cy="1954495"/>
              <a:chOff x="2590800" y="1670538"/>
              <a:chExt cx="228600" cy="996462"/>
            </a:xfrm>
            <a:solidFill>
              <a:srgbClr val="000000"/>
            </a:solidFill>
          </p:grpSpPr>
          <p:sp>
            <p:nvSpPr>
              <p:cNvPr id="444" name="Isosceles Triangle 44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5" name="Oval 44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6" name="Group 137"/>
            <p:cNvGrpSpPr/>
            <p:nvPr/>
          </p:nvGrpSpPr>
          <p:grpSpPr>
            <a:xfrm>
              <a:off x="2050958" y="1524000"/>
              <a:ext cx="448384" cy="1954495"/>
              <a:chOff x="2590800" y="1670538"/>
              <a:chExt cx="228600" cy="996462"/>
            </a:xfrm>
            <a:solidFill>
              <a:srgbClr val="000000"/>
            </a:solidFill>
          </p:grpSpPr>
          <p:sp>
            <p:nvSpPr>
              <p:cNvPr id="442" name="Isosceles Triangle 44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3" name="Oval 44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7" name="Group 138"/>
            <p:cNvGrpSpPr/>
            <p:nvPr/>
          </p:nvGrpSpPr>
          <p:grpSpPr>
            <a:xfrm rot="900000">
              <a:off x="2740778" y="1629207"/>
              <a:ext cx="448384" cy="1954495"/>
              <a:chOff x="2590800" y="1670538"/>
              <a:chExt cx="228600" cy="996462"/>
            </a:xfrm>
            <a:solidFill>
              <a:srgbClr val="000000"/>
            </a:solidFill>
          </p:grpSpPr>
          <p:sp>
            <p:nvSpPr>
              <p:cNvPr id="440" name="Isosceles Triangle 43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1" name="Oval 44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 name="Group 139"/>
            <p:cNvGrpSpPr/>
            <p:nvPr/>
          </p:nvGrpSpPr>
          <p:grpSpPr>
            <a:xfrm rot="1800000">
              <a:off x="3361616" y="1903402"/>
              <a:ext cx="448384" cy="1954495"/>
              <a:chOff x="2590800" y="1670538"/>
              <a:chExt cx="228600" cy="996462"/>
            </a:xfrm>
            <a:solidFill>
              <a:srgbClr val="000000"/>
            </a:solidFill>
          </p:grpSpPr>
          <p:sp>
            <p:nvSpPr>
              <p:cNvPr id="438" name="Isosceles Triangle 43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9" name="Oval 43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34" name="Oval 43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5" name="Rounded Rectangle 43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6" name="Rectangle 43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7" name="Rounded Rectangle 43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9" name="Group 134"/>
          <p:cNvGrpSpPr>
            <a:grpSpLocks noChangeAspect="1"/>
          </p:cNvGrpSpPr>
          <p:nvPr/>
        </p:nvGrpSpPr>
        <p:grpSpPr>
          <a:xfrm>
            <a:off x="3276600" y="4114800"/>
            <a:ext cx="279400" cy="304800"/>
            <a:chOff x="762000" y="1524000"/>
            <a:chExt cx="3048000" cy="3518090"/>
          </a:xfrm>
        </p:grpSpPr>
        <p:grpSp>
          <p:nvGrpSpPr>
            <p:cNvPr id="30" name="Group 135"/>
            <p:cNvGrpSpPr/>
            <p:nvPr/>
          </p:nvGrpSpPr>
          <p:grpSpPr>
            <a:xfrm rot="19800000">
              <a:off x="762000" y="1891904"/>
              <a:ext cx="448384" cy="1954495"/>
              <a:chOff x="2590800" y="1670538"/>
              <a:chExt cx="228600" cy="996462"/>
            </a:xfrm>
            <a:solidFill>
              <a:srgbClr val="000000"/>
            </a:solidFill>
          </p:grpSpPr>
          <p:sp>
            <p:nvSpPr>
              <p:cNvPr id="486" name="Isosceles Triangle 485"/>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7" name="Oval 486"/>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 name="Group 136"/>
            <p:cNvGrpSpPr/>
            <p:nvPr/>
          </p:nvGrpSpPr>
          <p:grpSpPr>
            <a:xfrm rot="20700000">
              <a:off x="1359845" y="1629207"/>
              <a:ext cx="448384" cy="1954495"/>
              <a:chOff x="2590800" y="1670538"/>
              <a:chExt cx="228600" cy="996462"/>
            </a:xfrm>
            <a:solidFill>
              <a:srgbClr val="000000"/>
            </a:solidFill>
          </p:grpSpPr>
          <p:sp>
            <p:nvSpPr>
              <p:cNvPr id="484" name="Isosceles Triangle 483"/>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5" name="Oval 484"/>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2" name="Group 137"/>
            <p:cNvGrpSpPr/>
            <p:nvPr/>
          </p:nvGrpSpPr>
          <p:grpSpPr>
            <a:xfrm>
              <a:off x="2050958" y="1524000"/>
              <a:ext cx="448384" cy="1954495"/>
              <a:chOff x="2590800" y="1670538"/>
              <a:chExt cx="228600" cy="996462"/>
            </a:xfrm>
            <a:solidFill>
              <a:srgbClr val="000000"/>
            </a:solidFill>
          </p:grpSpPr>
          <p:sp>
            <p:nvSpPr>
              <p:cNvPr id="482" name="Isosceles Triangle 481"/>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3" name="Oval 482"/>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1" name="Group 138"/>
            <p:cNvGrpSpPr/>
            <p:nvPr/>
          </p:nvGrpSpPr>
          <p:grpSpPr>
            <a:xfrm rot="900000">
              <a:off x="2740778" y="1629207"/>
              <a:ext cx="448384" cy="1954495"/>
              <a:chOff x="2590800" y="1670538"/>
              <a:chExt cx="228600" cy="996462"/>
            </a:xfrm>
            <a:solidFill>
              <a:srgbClr val="000000"/>
            </a:solidFill>
          </p:grpSpPr>
          <p:sp>
            <p:nvSpPr>
              <p:cNvPr id="480" name="Isosceles Triangle 479"/>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1" name="Oval 480"/>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 name="Group 139"/>
            <p:cNvGrpSpPr/>
            <p:nvPr/>
          </p:nvGrpSpPr>
          <p:grpSpPr>
            <a:xfrm rot="1800000">
              <a:off x="3361616" y="1903402"/>
              <a:ext cx="448384" cy="1954495"/>
              <a:chOff x="2590800" y="1670538"/>
              <a:chExt cx="228600" cy="996462"/>
            </a:xfrm>
            <a:solidFill>
              <a:srgbClr val="000000"/>
            </a:solidFill>
          </p:grpSpPr>
          <p:sp>
            <p:nvSpPr>
              <p:cNvPr id="478" name="Isosceles Triangle 477"/>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9" name="Oval 478"/>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74" name="Oval 473"/>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5" name="Rounded Rectangle 474"/>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6" name="Rectangle 475"/>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7" name="Rounded Rectangle 476"/>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3" name="Group 134"/>
          <p:cNvGrpSpPr>
            <a:grpSpLocks noChangeAspect="1"/>
          </p:cNvGrpSpPr>
          <p:nvPr/>
        </p:nvGrpSpPr>
        <p:grpSpPr>
          <a:xfrm>
            <a:off x="6019800" y="4572000"/>
            <a:ext cx="279400" cy="304800"/>
            <a:chOff x="762000" y="1524000"/>
            <a:chExt cx="3048000" cy="3518090"/>
          </a:xfrm>
        </p:grpSpPr>
        <p:grpSp>
          <p:nvGrpSpPr>
            <p:cNvPr id="44" name="Group 135"/>
            <p:cNvGrpSpPr/>
            <p:nvPr/>
          </p:nvGrpSpPr>
          <p:grpSpPr>
            <a:xfrm rot="19800000">
              <a:off x="762000" y="1891904"/>
              <a:ext cx="448384" cy="1954495"/>
              <a:chOff x="2590800" y="1670538"/>
              <a:chExt cx="228600" cy="996462"/>
            </a:xfrm>
            <a:solidFill>
              <a:srgbClr val="000000"/>
            </a:solidFill>
          </p:grpSpPr>
          <p:sp>
            <p:nvSpPr>
              <p:cNvPr id="927" name="Isosceles Triangle 926"/>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8" name="Oval 927"/>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136"/>
            <p:cNvGrpSpPr/>
            <p:nvPr/>
          </p:nvGrpSpPr>
          <p:grpSpPr>
            <a:xfrm rot="20700000">
              <a:off x="1359845" y="1629207"/>
              <a:ext cx="448384" cy="1954495"/>
              <a:chOff x="2590800" y="1670538"/>
              <a:chExt cx="228600" cy="996462"/>
            </a:xfrm>
            <a:solidFill>
              <a:srgbClr val="000000"/>
            </a:solidFill>
          </p:grpSpPr>
          <p:sp>
            <p:nvSpPr>
              <p:cNvPr id="925" name="Isosceles Triangle 924"/>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6" name="Oval 925"/>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6" name="Group 137"/>
            <p:cNvGrpSpPr/>
            <p:nvPr/>
          </p:nvGrpSpPr>
          <p:grpSpPr>
            <a:xfrm>
              <a:off x="2050958" y="1524000"/>
              <a:ext cx="448384" cy="1954495"/>
              <a:chOff x="2590800" y="1670538"/>
              <a:chExt cx="228600" cy="996462"/>
            </a:xfrm>
            <a:solidFill>
              <a:srgbClr val="000000"/>
            </a:solidFill>
          </p:grpSpPr>
          <p:sp>
            <p:nvSpPr>
              <p:cNvPr id="923" name="Isosceles Triangle 922"/>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4" name="Oval 923"/>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7" name="Group 138"/>
            <p:cNvGrpSpPr/>
            <p:nvPr/>
          </p:nvGrpSpPr>
          <p:grpSpPr>
            <a:xfrm rot="900000">
              <a:off x="2740778" y="1629207"/>
              <a:ext cx="448384" cy="1954495"/>
              <a:chOff x="2590800" y="1670538"/>
              <a:chExt cx="228600" cy="996462"/>
            </a:xfrm>
            <a:solidFill>
              <a:srgbClr val="000000"/>
            </a:solidFill>
          </p:grpSpPr>
          <p:sp>
            <p:nvSpPr>
              <p:cNvPr id="921" name="Isosceles Triangle 920"/>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 name="Oval 921"/>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8" name="Group 139"/>
            <p:cNvGrpSpPr/>
            <p:nvPr/>
          </p:nvGrpSpPr>
          <p:grpSpPr>
            <a:xfrm rot="1800000">
              <a:off x="3361616" y="1903402"/>
              <a:ext cx="448384" cy="1954495"/>
              <a:chOff x="2590800" y="1670538"/>
              <a:chExt cx="228600" cy="996462"/>
            </a:xfrm>
            <a:solidFill>
              <a:srgbClr val="000000"/>
            </a:solidFill>
          </p:grpSpPr>
          <p:sp>
            <p:nvSpPr>
              <p:cNvPr id="919" name="Isosceles Triangle 918"/>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0" name="Oval 919"/>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915" name="Oval 914"/>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6" name="Rounded Rectangle 915"/>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7" name="Rectangle 916"/>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18" name="Rounded Rectangle 917"/>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77" name="TextBox 176"/>
          <p:cNvSpPr txBox="1"/>
          <p:nvPr/>
        </p:nvSpPr>
        <p:spPr>
          <a:xfrm>
            <a:off x="381000" y="1066800"/>
            <a:ext cx="8534400"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006699"/>
                </a:solidFill>
                <a:effectLst/>
                <a:uLnTx/>
                <a:uFillTx/>
                <a:latin typeface="Calibri"/>
                <a:ea typeface="+mn-ea"/>
                <a:cs typeface="+mn-cs"/>
              </a:rPr>
              <a:t>Strategy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Try placing queens row by row.  If you can’t place a queen in a row, backtrack.</a:t>
            </a:r>
          </a:p>
        </p:txBody>
      </p:sp>
      <p:sp>
        <p:nvSpPr>
          <p:cNvPr id="178" name="TextBox 177"/>
          <p:cNvSpPr txBox="1"/>
          <p:nvPr/>
        </p:nvSpPr>
        <p:spPr>
          <a:xfrm>
            <a:off x="381000" y="5862935"/>
            <a:ext cx="19812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Backtrack!</a:t>
            </a:r>
          </a:p>
        </p:txBody>
      </p:sp>
      <p:sp>
        <p:nvSpPr>
          <p:cNvPr id="49" name="Slide Number Placeholder 48">
            <a:extLst>
              <a:ext uri="{FF2B5EF4-FFF2-40B4-BE49-F238E27FC236}">
                <a16:creationId xmlns:a16="http://schemas.microsoft.com/office/drawing/2014/main" id="{B33AD7E7-4C26-524E-89FF-58B0E4EB29CA}"/>
              </a:ext>
            </a:extLst>
          </p:cNvPr>
          <p:cNvSpPr>
            <a:spLocks noGrp="1"/>
          </p:cNvSpPr>
          <p:nvPr>
            <p:ph type="sldNum" sz="quarter" idx="12"/>
          </p:nvPr>
        </p:nvSpPr>
        <p:spPr/>
        <p:txBody>
          <a:bodyPr/>
          <a:lstStyle/>
          <a:p>
            <a:fld id="{B8C56D54-80CA-1040-8800-40C19FBCAC37}" type="slidenum">
              <a:rPr lang="en-US" smtClean="0"/>
              <a:t>34</a:t>
            </a:fld>
            <a:endParaRPr lang="en-US"/>
          </a:p>
        </p:txBody>
      </p:sp>
    </p:spTree>
    <p:extLst>
      <p:ext uri="{BB962C8B-B14F-4D97-AF65-F5344CB8AC3E}">
        <p14:creationId xmlns:p14="http://schemas.microsoft.com/office/powerpoint/2010/main" val="265948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childTnLst>
                          </p:cTn>
                        </p:par>
                        <p:par>
                          <p:cTn id="11" fill="hold">
                            <p:stCondLst>
                              <p:cond delay="500"/>
                            </p:stCondLst>
                            <p:childTnLst>
                              <p:par>
                                <p:cTn id="12" presetID="42" presetClass="path" presetSubtype="0" accel="50000" decel="50000" fill="hold" grpId="0" nodeType="afterEffect">
                                  <p:stCondLst>
                                    <p:cond delay="500"/>
                                  </p:stCondLst>
                                  <p:childTnLst>
                                    <p:animMotion origin="layout" path="M 0 4.44444E-6 L 0 -0.06667 " pathEditMode="relative" rAng="0" ptsTypes="AA">
                                      <p:cBhvr>
                                        <p:cTn id="13" dur="1000" fill="hold"/>
                                        <p:tgtEl>
                                          <p:spTgt spid="257"/>
                                        </p:tgtEl>
                                        <p:attrNameLst>
                                          <p:attrName>ppt_x</p:attrName>
                                          <p:attrName>ppt_y</p:attrName>
                                        </p:attrNameLst>
                                      </p:cBhvr>
                                      <p:rCtr x="0"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17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Board Representation</a:t>
            </a:r>
          </a:p>
        </p:txBody>
      </p:sp>
      <p:sp>
        <p:nvSpPr>
          <p:cNvPr id="257" name="TextBox 256"/>
          <p:cNvSpPr txBox="1"/>
          <p:nvPr/>
        </p:nvSpPr>
        <p:spPr>
          <a:xfrm>
            <a:off x="304800" y="926844"/>
            <a:ext cx="85344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 board can be represented as an array of integers.</a:t>
            </a:r>
          </a:p>
        </p:txBody>
      </p:sp>
      <p:grpSp>
        <p:nvGrpSpPr>
          <p:cNvPr id="261" name="Group 48">
            <a:extLst>
              <a:ext uri="{FF2B5EF4-FFF2-40B4-BE49-F238E27FC236}">
                <a16:creationId xmlns:a16="http://schemas.microsoft.com/office/drawing/2014/main" id="{BFB4CFF8-BD78-A24F-918D-D23263AC012A}"/>
              </a:ext>
            </a:extLst>
          </p:cNvPr>
          <p:cNvGrpSpPr/>
          <p:nvPr/>
        </p:nvGrpSpPr>
        <p:grpSpPr>
          <a:xfrm>
            <a:off x="685800" y="1935897"/>
            <a:ext cx="3657600" cy="457200"/>
            <a:chOff x="2286000" y="2971800"/>
            <a:chExt cx="3657600" cy="457200"/>
          </a:xfrm>
          <a:effectLst>
            <a:outerShdw blurRad="50800" dist="38100" dir="2700000" algn="tl" rotWithShape="0">
              <a:prstClr val="black">
                <a:alpha val="40000"/>
              </a:prstClr>
            </a:outerShdw>
          </a:effectLst>
        </p:grpSpPr>
        <p:sp>
          <p:nvSpPr>
            <p:cNvPr id="262" name="Rectangle 261">
              <a:extLst>
                <a:ext uri="{FF2B5EF4-FFF2-40B4-BE49-F238E27FC236}">
                  <a16:creationId xmlns:a16="http://schemas.microsoft.com/office/drawing/2014/main" id="{DC8C3E11-2415-E845-B1B9-D86E2EF80F3B}"/>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3" name="Rectangle 262">
              <a:extLst>
                <a:ext uri="{FF2B5EF4-FFF2-40B4-BE49-F238E27FC236}">
                  <a16:creationId xmlns:a16="http://schemas.microsoft.com/office/drawing/2014/main" id="{C3F2AE76-6366-654A-AFFB-1C987B08AEA6}"/>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4" name="Rectangle 263">
              <a:extLst>
                <a:ext uri="{FF2B5EF4-FFF2-40B4-BE49-F238E27FC236}">
                  <a16:creationId xmlns:a16="http://schemas.microsoft.com/office/drawing/2014/main" id="{3F0E8B2D-8ABD-2844-85E9-FDDB28E31415}"/>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9" name="Rectangle 278">
              <a:extLst>
                <a:ext uri="{FF2B5EF4-FFF2-40B4-BE49-F238E27FC236}">
                  <a16:creationId xmlns:a16="http://schemas.microsoft.com/office/drawing/2014/main" id="{2358827F-2D6A-A047-A7C3-90DF6AFA46A9}"/>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0" name="Rectangle 279">
              <a:extLst>
                <a:ext uri="{FF2B5EF4-FFF2-40B4-BE49-F238E27FC236}">
                  <a16:creationId xmlns:a16="http://schemas.microsoft.com/office/drawing/2014/main" id="{E280583A-23B8-D741-9EB9-316B596D6F26}"/>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1" name="Rectangle 280">
              <a:extLst>
                <a:ext uri="{FF2B5EF4-FFF2-40B4-BE49-F238E27FC236}">
                  <a16:creationId xmlns:a16="http://schemas.microsoft.com/office/drawing/2014/main" id="{BF5446C6-7179-DC49-898D-ADFD3B367EBC}"/>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2" name="Rectangle 281">
              <a:extLst>
                <a:ext uri="{FF2B5EF4-FFF2-40B4-BE49-F238E27FC236}">
                  <a16:creationId xmlns:a16="http://schemas.microsoft.com/office/drawing/2014/main" id="{270EEFDC-1A0F-4F43-A1C2-B0C646AD7A26}"/>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3" name="Rectangle 282">
              <a:extLst>
                <a:ext uri="{FF2B5EF4-FFF2-40B4-BE49-F238E27FC236}">
                  <a16:creationId xmlns:a16="http://schemas.microsoft.com/office/drawing/2014/main" id="{A3486D75-DEC3-D34A-AD4A-D1713C44E24E}"/>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84" name="Group 49">
            <a:extLst>
              <a:ext uri="{FF2B5EF4-FFF2-40B4-BE49-F238E27FC236}">
                <a16:creationId xmlns:a16="http://schemas.microsoft.com/office/drawing/2014/main" id="{428BF398-C438-6C49-A7E8-08261F1BA8FB}"/>
              </a:ext>
            </a:extLst>
          </p:cNvPr>
          <p:cNvGrpSpPr/>
          <p:nvPr/>
        </p:nvGrpSpPr>
        <p:grpSpPr>
          <a:xfrm flipH="1">
            <a:off x="685800" y="2393097"/>
            <a:ext cx="3657600" cy="457200"/>
            <a:chOff x="2286000" y="2971800"/>
            <a:chExt cx="3657600" cy="457200"/>
          </a:xfrm>
          <a:effectLst>
            <a:outerShdw blurRad="50800" dist="38100" dir="2700000" algn="tl" rotWithShape="0">
              <a:prstClr val="black">
                <a:alpha val="40000"/>
              </a:prstClr>
            </a:outerShdw>
          </a:effectLst>
        </p:grpSpPr>
        <p:sp>
          <p:nvSpPr>
            <p:cNvPr id="285" name="Rectangle 284">
              <a:extLst>
                <a:ext uri="{FF2B5EF4-FFF2-40B4-BE49-F238E27FC236}">
                  <a16:creationId xmlns:a16="http://schemas.microsoft.com/office/drawing/2014/main" id="{93F17D6F-8ECE-8C48-983B-F14E975E94FE}"/>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6" name="Rectangle 285">
              <a:extLst>
                <a:ext uri="{FF2B5EF4-FFF2-40B4-BE49-F238E27FC236}">
                  <a16:creationId xmlns:a16="http://schemas.microsoft.com/office/drawing/2014/main" id="{E20C9B37-3395-DE4C-8C6D-C063E85CA24F}"/>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7" name="Rectangle 286">
              <a:extLst>
                <a:ext uri="{FF2B5EF4-FFF2-40B4-BE49-F238E27FC236}">
                  <a16:creationId xmlns:a16="http://schemas.microsoft.com/office/drawing/2014/main" id="{46D34E1A-2206-534B-A405-343CF2E463A5}"/>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8" name="Rectangle 287">
              <a:extLst>
                <a:ext uri="{FF2B5EF4-FFF2-40B4-BE49-F238E27FC236}">
                  <a16:creationId xmlns:a16="http://schemas.microsoft.com/office/drawing/2014/main" id="{0907BDF6-BA0C-D34F-9DEC-1743384CB1A4}"/>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9" name="Rectangle 288">
              <a:extLst>
                <a:ext uri="{FF2B5EF4-FFF2-40B4-BE49-F238E27FC236}">
                  <a16:creationId xmlns:a16="http://schemas.microsoft.com/office/drawing/2014/main" id="{DAF69D0A-1C65-3145-A48D-9B95CAFFD216}"/>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0" name="Rectangle 289">
              <a:extLst>
                <a:ext uri="{FF2B5EF4-FFF2-40B4-BE49-F238E27FC236}">
                  <a16:creationId xmlns:a16="http://schemas.microsoft.com/office/drawing/2014/main" id="{03093B60-1320-5B4A-9D40-37BD526BE9F4}"/>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1" name="Rectangle 290">
              <a:extLst>
                <a:ext uri="{FF2B5EF4-FFF2-40B4-BE49-F238E27FC236}">
                  <a16:creationId xmlns:a16="http://schemas.microsoft.com/office/drawing/2014/main" id="{3A17F1C5-FFEB-0041-8EAF-C69B09A864D3}"/>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2" name="Rectangle 291">
              <a:extLst>
                <a:ext uri="{FF2B5EF4-FFF2-40B4-BE49-F238E27FC236}">
                  <a16:creationId xmlns:a16="http://schemas.microsoft.com/office/drawing/2014/main" id="{9D5AC5DC-1FE0-284D-922C-0990F0057AAC}"/>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93" name="Group 58">
            <a:extLst>
              <a:ext uri="{FF2B5EF4-FFF2-40B4-BE49-F238E27FC236}">
                <a16:creationId xmlns:a16="http://schemas.microsoft.com/office/drawing/2014/main" id="{A497B17D-317C-3143-969C-14B3D1BB7AB2}"/>
              </a:ext>
            </a:extLst>
          </p:cNvPr>
          <p:cNvGrpSpPr/>
          <p:nvPr/>
        </p:nvGrpSpPr>
        <p:grpSpPr>
          <a:xfrm>
            <a:off x="685800" y="2850297"/>
            <a:ext cx="3657600" cy="457200"/>
            <a:chOff x="2286000" y="2971800"/>
            <a:chExt cx="3657600" cy="457200"/>
          </a:xfrm>
          <a:effectLst>
            <a:outerShdw blurRad="50800" dist="38100" dir="2700000" algn="tl" rotWithShape="0">
              <a:prstClr val="black">
                <a:alpha val="40000"/>
              </a:prstClr>
            </a:outerShdw>
          </a:effectLst>
        </p:grpSpPr>
        <p:sp>
          <p:nvSpPr>
            <p:cNvPr id="294" name="Rectangle 293">
              <a:extLst>
                <a:ext uri="{FF2B5EF4-FFF2-40B4-BE49-F238E27FC236}">
                  <a16:creationId xmlns:a16="http://schemas.microsoft.com/office/drawing/2014/main" id="{97341432-6269-8847-A58B-AF20A28E66D3}"/>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5" name="Rectangle 294">
              <a:extLst>
                <a:ext uri="{FF2B5EF4-FFF2-40B4-BE49-F238E27FC236}">
                  <a16:creationId xmlns:a16="http://schemas.microsoft.com/office/drawing/2014/main" id="{6D6BC9AC-253A-6345-B67F-924CA7BBF08C}"/>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6" name="Rectangle 295">
              <a:extLst>
                <a:ext uri="{FF2B5EF4-FFF2-40B4-BE49-F238E27FC236}">
                  <a16:creationId xmlns:a16="http://schemas.microsoft.com/office/drawing/2014/main" id="{CB7521EE-D538-9147-9D9A-FD98E05C286D}"/>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7" name="Rectangle 296">
              <a:extLst>
                <a:ext uri="{FF2B5EF4-FFF2-40B4-BE49-F238E27FC236}">
                  <a16:creationId xmlns:a16="http://schemas.microsoft.com/office/drawing/2014/main" id="{A72E2C0B-7F80-BE4B-A2A1-9B822D15ECE3}"/>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8" name="Rectangle 297">
              <a:extLst>
                <a:ext uri="{FF2B5EF4-FFF2-40B4-BE49-F238E27FC236}">
                  <a16:creationId xmlns:a16="http://schemas.microsoft.com/office/drawing/2014/main" id="{DDD0D403-6B85-624E-A2F0-2B5E46FC8561}"/>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9" name="Rectangle 298">
              <a:extLst>
                <a:ext uri="{FF2B5EF4-FFF2-40B4-BE49-F238E27FC236}">
                  <a16:creationId xmlns:a16="http://schemas.microsoft.com/office/drawing/2014/main" id="{500B5211-806D-3745-8543-5514FC223D73}"/>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1" name="Rectangle 300">
              <a:extLst>
                <a:ext uri="{FF2B5EF4-FFF2-40B4-BE49-F238E27FC236}">
                  <a16:creationId xmlns:a16="http://schemas.microsoft.com/office/drawing/2014/main" id="{647A23F5-319A-6141-B22C-7626DF2DE331}"/>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2" name="Rectangle 301">
              <a:extLst>
                <a:ext uri="{FF2B5EF4-FFF2-40B4-BE49-F238E27FC236}">
                  <a16:creationId xmlns:a16="http://schemas.microsoft.com/office/drawing/2014/main" id="{4487C13F-AC16-104D-8735-EDBE365E3D79}"/>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03" name="Group 67">
            <a:extLst>
              <a:ext uri="{FF2B5EF4-FFF2-40B4-BE49-F238E27FC236}">
                <a16:creationId xmlns:a16="http://schemas.microsoft.com/office/drawing/2014/main" id="{0671F51F-D799-9A42-B9F5-AAA90000BBDB}"/>
              </a:ext>
            </a:extLst>
          </p:cNvPr>
          <p:cNvGrpSpPr/>
          <p:nvPr/>
        </p:nvGrpSpPr>
        <p:grpSpPr>
          <a:xfrm flipH="1">
            <a:off x="685800" y="3307497"/>
            <a:ext cx="3657600" cy="457200"/>
            <a:chOff x="2286000" y="2971800"/>
            <a:chExt cx="3657600" cy="457200"/>
          </a:xfrm>
          <a:effectLst>
            <a:outerShdw blurRad="50800" dist="38100" dir="2700000" algn="tl" rotWithShape="0">
              <a:prstClr val="black">
                <a:alpha val="40000"/>
              </a:prstClr>
            </a:outerShdw>
          </a:effectLst>
        </p:grpSpPr>
        <p:sp>
          <p:nvSpPr>
            <p:cNvPr id="304" name="Rectangle 303">
              <a:extLst>
                <a:ext uri="{FF2B5EF4-FFF2-40B4-BE49-F238E27FC236}">
                  <a16:creationId xmlns:a16="http://schemas.microsoft.com/office/drawing/2014/main" id="{629052B3-18FC-7744-AEBD-05FCF9FD366D}"/>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5" name="Rectangle 304">
              <a:extLst>
                <a:ext uri="{FF2B5EF4-FFF2-40B4-BE49-F238E27FC236}">
                  <a16:creationId xmlns:a16="http://schemas.microsoft.com/office/drawing/2014/main" id="{230D931D-21DE-E745-867D-152A857937AE}"/>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6" name="Rectangle 305">
              <a:extLst>
                <a:ext uri="{FF2B5EF4-FFF2-40B4-BE49-F238E27FC236}">
                  <a16:creationId xmlns:a16="http://schemas.microsoft.com/office/drawing/2014/main" id="{860DC7B9-BCF1-5D49-BFC0-B91F13DF68ED}"/>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7" name="Rectangle 306">
              <a:extLst>
                <a:ext uri="{FF2B5EF4-FFF2-40B4-BE49-F238E27FC236}">
                  <a16:creationId xmlns:a16="http://schemas.microsoft.com/office/drawing/2014/main" id="{320C21D3-355E-6F4F-9D67-2446B881E635}"/>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8" name="Rectangle 307">
              <a:extLst>
                <a:ext uri="{FF2B5EF4-FFF2-40B4-BE49-F238E27FC236}">
                  <a16:creationId xmlns:a16="http://schemas.microsoft.com/office/drawing/2014/main" id="{B9AFA821-59A6-324C-9CFD-D889CFC124FA}"/>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9" name="Rectangle 308">
              <a:extLst>
                <a:ext uri="{FF2B5EF4-FFF2-40B4-BE49-F238E27FC236}">
                  <a16:creationId xmlns:a16="http://schemas.microsoft.com/office/drawing/2014/main" id="{94C108F0-6FF4-7E40-97B1-E91C802A9753}"/>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0" name="Rectangle 309">
              <a:extLst>
                <a:ext uri="{FF2B5EF4-FFF2-40B4-BE49-F238E27FC236}">
                  <a16:creationId xmlns:a16="http://schemas.microsoft.com/office/drawing/2014/main" id="{AEA4C1C1-D906-D543-BA23-63362F74F314}"/>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1" name="Rectangle 310">
              <a:extLst>
                <a:ext uri="{FF2B5EF4-FFF2-40B4-BE49-F238E27FC236}">
                  <a16:creationId xmlns:a16="http://schemas.microsoft.com/office/drawing/2014/main" id="{FAB8903E-D6C1-7344-A4AA-9FB93C532AAD}"/>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12" name="Group 76">
            <a:extLst>
              <a:ext uri="{FF2B5EF4-FFF2-40B4-BE49-F238E27FC236}">
                <a16:creationId xmlns:a16="http://schemas.microsoft.com/office/drawing/2014/main" id="{95B495D4-FBBB-6A41-80EF-913D7C371E0D}"/>
              </a:ext>
            </a:extLst>
          </p:cNvPr>
          <p:cNvGrpSpPr/>
          <p:nvPr/>
        </p:nvGrpSpPr>
        <p:grpSpPr>
          <a:xfrm>
            <a:off x="685800" y="3764697"/>
            <a:ext cx="3657600" cy="457200"/>
            <a:chOff x="2286000" y="2971800"/>
            <a:chExt cx="3657600" cy="457200"/>
          </a:xfrm>
          <a:effectLst>
            <a:outerShdw blurRad="50800" dist="38100" dir="2700000" algn="tl" rotWithShape="0">
              <a:prstClr val="black">
                <a:alpha val="40000"/>
              </a:prstClr>
            </a:outerShdw>
          </a:effectLst>
        </p:grpSpPr>
        <p:sp>
          <p:nvSpPr>
            <p:cNvPr id="313" name="Rectangle 312">
              <a:extLst>
                <a:ext uri="{FF2B5EF4-FFF2-40B4-BE49-F238E27FC236}">
                  <a16:creationId xmlns:a16="http://schemas.microsoft.com/office/drawing/2014/main" id="{C30ED437-9104-234A-8F93-163A5A0136DA}"/>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4" name="Rectangle 313">
              <a:extLst>
                <a:ext uri="{FF2B5EF4-FFF2-40B4-BE49-F238E27FC236}">
                  <a16:creationId xmlns:a16="http://schemas.microsoft.com/office/drawing/2014/main" id="{1605DB4B-785A-CE41-A4C1-7D10A67B2CFB}"/>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5" name="Rectangle 314">
              <a:extLst>
                <a:ext uri="{FF2B5EF4-FFF2-40B4-BE49-F238E27FC236}">
                  <a16:creationId xmlns:a16="http://schemas.microsoft.com/office/drawing/2014/main" id="{48D2813B-7115-5A4D-93F9-47A0CDFA160B}"/>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6" name="Rectangle 315">
              <a:extLst>
                <a:ext uri="{FF2B5EF4-FFF2-40B4-BE49-F238E27FC236}">
                  <a16:creationId xmlns:a16="http://schemas.microsoft.com/office/drawing/2014/main" id="{451683E0-9905-CF46-ABE2-100293846DA7}"/>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7" name="Rectangle 316">
              <a:extLst>
                <a:ext uri="{FF2B5EF4-FFF2-40B4-BE49-F238E27FC236}">
                  <a16:creationId xmlns:a16="http://schemas.microsoft.com/office/drawing/2014/main" id="{9B527DD2-1C5D-F04B-9269-C37F979DAC87}"/>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8" name="Rectangle 317">
              <a:extLst>
                <a:ext uri="{FF2B5EF4-FFF2-40B4-BE49-F238E27FC236}">
                  <a16:creationId xmlns:a16="http://schemas.microsoft.com/office/drawing/2014/main" id="{4911BF10-A34F-B940-AF53-E56E98BA768A}"/>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9" name="Rectangle 318">
              <a:extLst>
                <a:ext uri="{FF2B5EF4-FFF2-40B4-BE49-F238E27FC236}">
                  <a16:creationId xmlns:a16="http://schemas.microsoft.com/office/drawing/2014/main" id="{F39421BA-D75E-9241-8853-4F953DE99B9C}"/>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0" name="Rectangle 319">
              <a:extLst>
                <a:ext uri="{FF2B5EF4-FFF2-40B4-BE49-F238E27FC236}">
                  <a16:creationId xmlns:a16="http://schemas.microsoft.com/office/drawing/2014/main" id="{4FE9607B-B551-7C4E-814C-0FAF1C783EA2}"/>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21" name="Group 85">
            <a:extLst>
              <a:ext uri="{FF2B5EF4-FFF2-40B4-BE49-F238E27FC236}">
                <a16:creationId xmlns:a16="http://schemas.microsoft.com/office/drawing/2014/main" id="{A3C5ABD9-89A5-F64D-8FD8-D28C24BAC81D}"/>
              </a:ext>
            </a:extLst>
          </p:cNvPr>
          <p:cNvGrpSpPr/>
          <p:nvPr/>
        </p:nvGrpSpPr>
        <p:grpSpPr>
          <a:xfrm flipH="1">
            <a:off x="685800" y="4221897"/>
            <a:ext cx="3657600" cy="457200"/>
            <a:chOff x="2286000" y="2971800"/>
            <a:chExt cx="3657600" cy="457200"/>
          </a:xfrm>
          <a:effectLst>
            <a:outerShdw blurRad="50800" dist="38100" dir="2700000" algn="tl" rotWithShape="0">
              <a:prstClr val="black">
                <a:alpha val="40000"/>
              </a:prstClr>
            </a:outerShdw>
          </a:effectLst>
        </p:grpSpPr>
        <p:sp>
          <p:nvSpPr>
            <p:cNvPr id="322" name="Rectangle 321">
              <a:extLst>
                <a:ext uri="{FF2B5EF4-FFF2-40B4-BE49-F238E27FC236}">
                  <a16:creationId xmlns:a16="http://schemas.microsoft.com/office/drawing/2014/main" id="{81E70AEF-2DCF-134E-A997-0A9EBB56B966}"/>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3" name="Rectangle 322">
              <a:extLst>
                <a:ext uri="{FF2B5EF4-FFF2-40B4-BE49-F238E27FC236}">
                  <a16:creationId xmlns:a16="http://schemas.microsoft.com/office/drawing/2014/main" id="{A9065C56-44C3-8349-B90B-1C568108B406}"/>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4" name="Rectangle 323">
              <a:extLst>
                <a:ext uri="{FF2B5EF4-FFF2-40B4-BE49-F238E27FC236}">
                  <a16:creationId xmlns:a16="http://schemas.microsoft.com/office/drawing/2014/main" id="{C0FBB5C9-2221-CD41-ABD8-A5104B12E515}"/>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5" name="Rectangle 324">
              <a:extLst>
                <a:ext uri="{FF2B5EF4-FFF2-40B4-BE49-F238E27FC236}">
                  <a16:creationId xmlns:a16="http://schemas.microsoft.com/office/drawing/2014/main" id="{39504A5A-41DA-1947-BCEB-849BEB01B125}"/>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6" name="Rectangle 325">
              <a:extLst>
                <a:ext uri="{FF2B5EF4-FFF2-40B4-BE49-F238E27FC236}">
                  <a16:creationId xmlns:a16="http://schemas.microsoft.com/office/drawing/2014/main" id="{4527E7D6-0239-0144-A90B-B2678AF36F3E}"/>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7" name="Rectangle 326">
              <a:extLst>
                <a:ext uri="{FF2B5EF4-FFF2-40B4-BE49-F238E27FC236}">
                  <a16:creationId xmlns:a16="http://schemas.microsoft.com/office/drawing/2014/main" id="{EBE2E04D-A365-D343-8481-9F6B7997FB9D}"/>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8" name="Rectangle 327">
              <a:extLst>
                <a:ext uri="{FF2B5EF4-FFF2-40B4-BE49-F238E27FC236}">
                  <a16:creationId xmlns:a16="http://schemas.microsoft.com/office/drawing/2014/main" id="{F87E3F65-CE2E-4F4E-877D-BD9E28AD8DA9}"/>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9" name="Rectangle 328">
              <a:extLst>
                <a:ext uri="{FF2B5EF4-FFF2-40B4-BE49-F238E27FC236}">
                  <a16:creationId xmlns:a16="http://schemas.microsoft.com/office/drawing/2014/main" id="{E5F9BBCA-0E3D-9C4A-ABAF-21D4F12BE031}"/>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30" name="Group 94">
            <a:extLst>
              <a:ext uri="{FF2B5EF4-FFF2-40B4-BE49-F238E27FC236}">
                <a16:creationId xmlns:a16="http://schemas.microsoft.com/office/drawing/2014/main" id="{2810A930-A9BB-B944-8DFF-5792BF1285F1}"/>
              </a:ext>
            </a:extLst>
          </p:cNvPr>
          <p:cNvGrpSpPr/>
          <p:nvPr/>
        </p:nvGrpSpPr>
        <p:grpSpPr>
          <a:xfrm>
            <a:off x="685800" y="4679097"/>
            <a:ext cx="3657600" cy="457200"/>
            <a:chOff x="2286000" y="2971800"/>
            <a:chExt cx="3657600" cy="457200"/>
          </a:xfrm>
          <a:effectLst>
            <a:outerShdw blurRad="50800" dist="38100" dir="2700000" algn="tl" rotWithShape="0">
              <a:prstClr val="black">
                <a:alpha val="40000"/>
              </a:prstClr>
            </a:outerShdw>
          </a:effectLst>
        </p:grpSpPr>
        <p:sp>
          <p:nvSpPr>
            <p:cNvPr id="331" name="Rectangle 330">
              <a:extLst>
                <a:ext uri="{FF2B5EF4-FFF2-40B4-BE49-F238E27FC236}">
                  <a16:creationId xmlns:a16="http://schemas.microsoft.com/office/drawing/2014/main" id="{E632C864-959A-B149-B3ED-9B29DA11A7FE}"/>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2" name="Rectangle 331">
              <a:extLst>
                <a:ext uri="{FF2B5EF4-FFF2-40B4-BE49-F238E27FC236}">
                  <a16:creationId xmlns:a16="http://schemas.microsoft.com/office/drawing/2014/main" id="{66B669DD-5194-AB49-9999-524CF71DAAEE}"/>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3" name="Rectangle 332">
              <a:extLst>
                <a:ext uri="{FF2B5EF4-FFF2-40B4-BE49-F238E27FC236}">
                  <a16:creationId xmlns:a16="http://schemas.microsoft.com/office/drawing/2014/main" id="{136EB45F-DEFC-DE49-9DDE-5B12C888E306}"/>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8" name="Rectangle 347">
              <a:extLst>
                <a:ext uri="{FF2B5EF4-FFF2-40B4-BE49-F238E27FC236}">
                  <a16:creationId xmlns:a16="http://schemas.microsoft.com/office/drawing/2014/main" id="{6C364D42-42E1-8348-B379-A1C7120A5F3B}"/>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9" name="Rectangle 348">
              <a:extLst>
                <a:ext uri="{FF2B5EF4-FFF2-40B4-BE49-F238E27FC236}">
                  <a16:creationId xmlns:a16="http://schemas.microsoft.com/office/drawing/2014/main" id="{8DDE3E1C-02A3-F04C-9663-2406A3EFAE8E}"/>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0" name="Rectangle 349">
              <a:extLst>
                <a:ext uri="{FF2B5EF4-FFF2-40B4-BE49-F238E27FC236}">
                  <a16:creationId xmlns:a16="http://schemas.microsoft.com/office/drawing/2014/main" id="{7963696F-96C5-9D49-92AA-A92078AAA3BB}"/>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1" name="Rectangle 350">
              <a:extLst>
                <a:ext uri="{FF2B5EF4-FFF2-40B4-BE49-F238E27FC236}">
                  <a16:creationId xmlns:a16="http://schemas.microsoft.com/office/drawing/2014/main" id="{FC886E9E-7D89-464A-8EA8-DEE4A5885FC2}"/>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2" name="Rectangle 351">
              <a:extLst>
                <a:ext uri="{FF2B5EF4-FFF2-40B4-BE49-F238E27FC236}">
                  <a16:creationId xmlns:a16="http://schemas.microsoft.com/office/drawing/2014/main" id="{E9FFAB11-9C53-0A42-9293-407FEBA4877D}"/>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53" name="Group 103">
            <a:extLst>
              <a:ext uri="{FF2B5EF4-FFF2-40B4-BE49-F238E27FC236}">
                <a16:creationId xmlns:a16="http://schemas.microsoft.com/office/drawing/2014/main" id="{C2EE8F88-5086-0B41-AA8A-4E58113B3D00}"/>
              </a:ext>
            </a:extLst>
          </p:cNvPr>
          <p:cNvGrpSpPr/>
          <p:nvPr/>
        </p:nvGrpSpPr>
        <p:grpSpPr>
          <a:xfrm flipH="1">
            <a:off x="685800" y="5136297"/>
            <a:ext cx="3657600" cy="457200"/>
            <a:chOff x="2286000" y="2971800"/>
            <a:chExt cx="3657600" cy="457200"/>
          </a:xfrm>
          <a:effectLst>
            <a:outerShdw blurRad="50800" dist="38100" dir="2700000" algn="tl" rotWithShape="0">
              <a:prstClr val="black">
                <a:alpha val="40000"/>
              </a:prstClr>
            </a:outerShdw>
          </a:effectLst>
        </p:grpSpPr>
        <p:sp>
          <p:nvSpPr>
            <p:cNvPr id="354" name="Rectangle 353">
              <a:extLst>
                <a:ext uri="{FF2B5EF4-FFF2-40B4-BE49-F238E27FC236}">
                  <a16:creationId xmlns:a16="http://schemas.microsoft.com/office/drawing/2014/main" id="{469A801D-277A-E04C-B5EB-0DDAD1C70A0F}"/>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5" name="Rectangle 354">
              <a:extLst>
                <a:ext uri="{FF2B5EF4-FFF2-40B4-BE49-F238E27FC236}">
                  <a16:creationId xmlns:a16="http://schemas.microsoft.com/office/drawing/2014/main" id="{9411DF95-0971-3E49-BE50-95A816610E48}"/>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6" name="Rectangle 355">
              <a:extLst>
                <a:ext uri="{FF2B5EF4-FFF2-40B4-BE49-F238E27FC236}">
                  <a16:creationId xmlns:a16="http://schemas.microsoft.com/office/drawing/2014/main" id="{82293253-C95D-7840-82F7-1299A6C12B5E}"/>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7" name="Rectangle 356">
              <a:extLst>
                <a:ext uri="{FF2B5EF4-FFF2-40B4-BE49-F238E27FC236}">
                  <a16:creationId xmlns:a16="http://schemas.microsoft.com/office/drawing/2014/main" id="{FAAE4FA0-21F2-CD46-86B8-98D1A6494BC4}"/>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8" name="Rectangle 357">
              <a:extLst>
                <a:ext uri="{FF2B5EF4-FFF2-40B4-BE49-F238E27FC236}">
                  <a16:creationId xmlns:a16="http://schemas.microsoft.com/office/drawing/2014/main" id="{760B1427-29E4-5841-BEB1-5D621B6B574C}"/>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9" name="Rectangle 358">
              <a:extLst>
                <a:ext uri="{FF2B5EF4-FFF2-40B4-BE49-F238E27FC236}">
                  <a16:creationId xmlns:a16="http://schemas.microsoft.com/office/drawing/2014/main" id="{F4635566-C7B2-234F-A300-3D5E375DEFFD}"/>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0" name="Rectangle 359">
              <a:extLst>
                <a:ext uri="{FF2B5EF4-FFF2-40B4-BE49-F238E27FC236}">
                  <a16:creationId xmlns:a16="http://schemas.microsoft.com/office/drawing/2014/main" id="{9E85FFD0-96FA-7643-86BE-15805D06EC06}"/>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1" name="Rectangle 360">
              <a:extLst>
                <a:ext uri="{FF2B5EF4-FFF2-40B4-BE49-F238E27FC236}">
                  <a16:creationId xmlns:a16="http://schemas.microsoft.com/office/drawing/2014/main" id="{7263DE5B-51FC-C94D-8D73-D969CC2F57FB}"/>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62" name="Group 113">
            <a:extLst>
              <a:ext uri="{FF2B5EF4-FFF2-40B4-BE49-F238E27FC236}">
                <a16:creationId xmlns:a16="http://schemas.microsoft.com/office/drawing/2014/main" id="{48D10C27-5922-684E-9B29-4066A84017E4}"/>
              </a:ext>
            </a:extLst>
          </p:cNvPr>
          <p:cNvGrpSpPr>
            <a:grpSpLocks noChangeAspect="1"/>
          </p:cNvGrpSpPr>
          <p:nvPr/>
        </p:nvGrpSpPr>
        <p:grpSpPr>
          <a:xfrm>
            <a:off x="762000" y="2926497"/>
            <a:ext cx="279400" cy="304800"/>
            <a:chOff x="762000" y="1524000"/>
            <a:chExt cx="3048000" cy="3518090"/>
          </a:xfrm>
        </p:grpSpPr>
        <p:grpSp>
          <p:nvGrpSpPr>
            <p:cNvPr id="363" name="Group 362">
              <a:extLst>
                <a:ext uri="{FF2B5EF4-FFF2-40B4-BE49-F238E27FC236}">
                  <a16:creationId xmlns:a16="http://schemas.microsoft.com/office/drawing/2014/main" id="{E1F85EBD-A247-604B-A447-38ED64087D69}"/>
                </a:ext>
              </a:extLst>
            </p:cNvPr>
            <p:cNvGrpSpPr/>
            <p:nvPr/>
          </p:nvGrpSpPr>
          <p:grpSpPr>
            <a:xfrm rot="19800000">
              <a:off x="762000" y="1891904"/>
              <a:ext cx="448384" cy="1954495"/>
              <a:chOff x="2590800" y="1670538"/>
              <a:chExt cx="228600" cy="996462"/>
            </a:xfrm>
            <a:solidFill>
              <a:srgbClr val="000000"/>
            </a:solidFill>
          </p:grpSpPr>
          <p:sp>
            <p:nvSpPr>
              <p:cNvPr id="380" name="Isosceles Triangle 7">
                <a:extLst>
                  <a:ext uri="{FF2B5EF4-FFF2-40B4-BE49-F238E27FC236}">
                    <a16:creationId xmlns:a16="http://schemas.microsoft.com/office/drawing/2014/main" id="{BB19EE4A-EC4E-394D-902E-ED5F3C226955}"/>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1" name="Oval 380">
                <a:extLst>
                  <a:ext uri="{FF2B5EF4-FFF2-40B4-BE49-F238E27FC236}">
                    <a16:creationId xmlns:a16="http://schemas.microsoft.com/office/drawing/2014/main" id="{93158C70-7226-4548-A5EC-993892DF27D7}"/>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64" name="Group 363">
              <a:extLst>
                <a:ext uri="{FF2B5EF4-FFF2-40B4-BE49-F238E27FC236}">
                  <a16:creationId xmlns:a16="http://schemas.microsoft.com/office/drawing/2014/main" id="{765B9300-EE03-ED4F-98EC-4EC69274FBC9}"/>
                </a:ext>
              </a:extLst>
            </p:cNvPr>
            <p:cNvGrpSpPr/>
            <p:nvPr/>
          </p:nvGrpSpPr>
          <p:grpSpPr>
            <a:xfrm rot="20700000">
              <a:off x="1359845" y="1629207"/>
              <a:ext cx="448384" cy="1954495"/>
              <a:chOff x="2590800" y="1670538"/>
              <a:chExt cx="228600" cy="996462"/>
            </a:xfrm>
            <a:solidFill>
              <a:srgbClr val="000000"/>
            </a:solidFill>
          </p:grpSpPr>
          <p:sp>
            <p:nvSpPr>
              <p:cNvPr id="378" name="Isosceles Triangle 15">
                <a:extLst>
                  <a:ext uri="{FF2B5EF4-FFF2-40B4-BE49-F238E27FC236}">
                    <a16:creationId xmlns:a16="http://schemas.microsoft.com/office/drawing/2014/main" id="{2583D586-2999-F544-9F3C-071048A68FEA}"/>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9" name="Oval 378">
                <a:extLst>
                  <a:ext uri="{FF2B5EF4-FFF2-40B4-BE49-F238E27FC236}">
                    <a16:creationId xmlns:a16="http://schemas.microsoft.com/office/drawing/2014/main" id="{069571AB-BA10-C44E-82B4-629AB97E589A}"/>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65" name="Group 364">
              <a:extLst>
                <a:ext uri="{FF2B5EF4-FFF2-40B4-BE49-F238E27FC236}">
                  <a16:creationId xmlns:a16="http://schemas.microsoft.com/office/drawing/2014/main" id="{FA7B23B1-915B-C844-B02C-5DFB3D03F5AE}"/>
                </a:ext>
              </a:extLst>
            </p:cNvPr>
            <p:cNvGrpSpPr/>
            <p:nvPr/>
          </p:nvGrpSpPr>
          <p:grpSpPr>
            <a:xfrm>
              <a:off x="2050958" y="1524000"/>
              <a:ext cx="448384" cy="1954495"/>
              <a:chOff x="2590800" y="1670538"/>
              <a:chExt cx="228600" cy="996462"/>
            </a:xfrm>
            <a:solidFill>
              <a:srgbClr val="000000"/>
            </a:solidFill>
          </p:grpSpPr>
          <p:sp>
            <p:nvSpPr>
              <p:cNvPr id="376" name="Isosceles Triangle 18">
                <a:extLst>
                  <a:ext uri="{FF2B5EF4-FFF2-40B4-BE49-F238E27FC236}">
                    <a16:creationId xmlns:a16="http://schemas.microsoft.com/office/drawing/2014/main" id="{5119EC91-206E-C240-9237-48C0DDD34E37}"/>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7" name="Oval 376">
                <a:extLst>
                  <a:ext uri="{FF2B5EF4-FFF2-40B4-BE49-F238E27FC236}">
                    <a16:creationId xmlns:a16="http://schemas.microsoft.com/office/drawing/2014/main" id="{6BAF5BB4-3017-BE45-B8D7-5B521A0293D8}"/>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66" name="Group 365">
              <a:extLst>
                <a:ext uri="{FF2B5EF4-FFF2-40B4-BE49-F238E27FC236}">
                  <a16:creationId xmlns:a16="http://schemas.microsoft.com/office/drawing/2014/main" id="{8ACAD1E0-F633-7E49-AF14-121D7C1E1F6B}"/>
                </a:ext>
              </a:extLst>
            </p:cNvPr>
            <p:cNvGrpSpPr/>
            <p:nvPr/>
          </p:nvGrpSpPr>
          <p:grpSpPr>
            <a:xfrm rot="900000">
              <a:off x="2740778" y="1629207"/>
              <a:ext cx="448384" cy="1954495"/>
              <a:chOff x="2590800" y="1670538"/>
              <a:chExt cx="228600" cy="996462"/>
            </a:xfrm>
            <a:solidFill>
              <a:srgbClr val="000000"/>
            </a:solidFill>
          </p:grpSpPr>
          <p:sp>
            <p:nvSpPr>
              <p:cNvPr id="374" name="Isosceles Triangle 21">
                <a:extLst>
                  <a:ext uri="{FF2B5EF4-FFF2-40B4-BE49-F238E27FC236}">
                    <a16:creationId xmlns:a16="http://schemas.microsoft.com/office/drawing/2014/main" id="{EEA6F30C-E42D-704F-92EA-EFF3105A5F06}"/>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5" name="Oval 374">
                <a:extLst>
                  <a:ext uri="{FF2B5EF4-FFF2-40B4-BE49-F238E27FC236}">
                    <a16:creationId xmlns:a16="http://schemas.microsoft.com/office/drawing/2014/main" id="{DD0766D0-3408-AA47-9867-E5A337B2099A}"/>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67" name="Group 366">
              <a:extLst>
                <a:ext uri="{FF2B5EF4-FFF2-40B4-BE49-F238E27FC236}">
                  <a16:creationId xmlns:a16="http://schemas.microsoft.com/office/drawing/2014/main" id="{D1EA28BC-F42A-ED44-A188-7F00048A9A63}"/>
                </a:ext>
              </a:extLst>
            </p:cNvPr>
            <p:cNvGrpSpPr/>
            <p:nvPr/>
          </p:nvGrpSpPr>
          <p:grpSpPr>
            <a:xfrm rot="1800000">
              <a:off x="3361616" y="1903402"/>
              <a:ext cx="448384" cy="1954495"/>
              <a:chOff x="2590800" y="1670538"/>
              <a:chExt cx="228600" cy="996462"/>
            </a:xfrm>
            <a:solidFill>
              <a:srgbClr val="000000"/>
            </a:solidFill>
          </p:grpSpPr>
          <p:sp>
            <p:nvSpPr>
              <p:cNvPr id="372" name="Isosceles Triangle 24">
                <a:extLst>
                  <a:ext uri="{FF2B5EF4-FFF2-40B4-BE49-F238E27FC236}">
                    <a16:creationId xmlns:a16="http://schemas.microsoft.com/office/drawing/2014/main" id="{4E99F8FD-FCD1-2040-843C-94737224E27D}"/>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3" name="Oval 372">
                <a:extLst>
                  <a:ext uri="{FF2B5EF4-FFF2-40B4-BE49-F238E27FC236}">
                    <a16:creationId xmlns:a16="http://schemas.microsoft.com/office/drawing/2014/main" id="{9B70D585-5025-9E46-B64B-DB8B92094B60}"/>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68" name="Oval 367">
              <a:extLst>
                <a:ext uri="{FF2B5EF4-FFF2-40B4-BE49-F238E27FC236}">
                  <a16:creationId xmlns:a16="http://schemas.microsoft.com/office/drawing/2014/main" id="{B1CAAC7A-4D7C-1548-BFAD-CD3084612867}"/>
                </a:ext>
              </a:extLst>
            </p:cNvPr>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9" name="Rounded Rectangle 368">
              <a:extLst>
                <a:ext uri="{FF2B5EF4-FFF2-40B4-BE49-F238E27FC236}">
                  <a16:creationId xmlns:a16="http://schemas.microsoft.com/office/drawing/2014/main" id="{3A95346A-A363-B349-A56F-12CC3D931A06}"/>
                </a:ext>
              </a:extLst>
            </p:cNvPr>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0" name="Rectangle 369">
              <a:extLst>
                <a:ext uri="{FF2B5EF4-FFF2-40B4-BE49-F238E27FC236}">
                  <a16:creationId xmlns:a16="http://schemas.microsoft.com/office/drawing/2014/main" id="{0C821264-CD42-0A44-AB01-E0711032E848}"/>
                </a:ext>
              </a:extLst>
            </p:cNvPr>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1" name="Rounded Rectangle 370">
              <a:extLst>
                <a:ext uri="{FF2B5EF4-FFF2-40B4-BE49-F238E27FC236}">
                  <a16:creationId xmlns:a16="http://schemas.microsoft.com/office/drawing/2014/main" id="{2C8527D6-58FA-E040-B041-E2E0EB87756B}"/>
                </a:ext>
              </a:extLst>
            </p:cNvPr>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82" name="Group 114">
            <a:extLst>
              <a:ext uri="{FF2B5EF4-FFF2-40B4-BE49-F238E27FC236}">
                <a16:creationId xmlns:a16="http://schemas.microsoft.com/office/drawing/2014/main" id="{2C144C02-5AD7-5547-B19F-60A6C4237DA7}"/>
              </a:ext>
            </a:extLst>
          </p:cNvPr>
          <p:cNvGrpSpPr>
            <a:grpSpLocks noChangeAspect="1"/>
          </p:cNvGrpSpPr>
          <p:nvPr/>
        </p:nvGrpSpPr>
        <p:grpSpPr>
          <a:xfrm>
            <a:off x="1676400" y="2469297"/>
            <a:ext cx="279400" cy="304800"/>
            <a:chOff x="762000" y="1524000"/>
            <a:chExt cx="3048000" cy="3518090"/>
          </a:xfrm>
        </p:grpSpPr>
        <p:grpSp>
          <p:nvGrpSpPr>
            <p:cNvPr id="383" name="Group 115">
              <a:extLst>
                <a:ext uri="{FF2B5EF4-FFF2-40B4-BE49-F238E27FC236}">
                  <a16:creationId xmlns:a16="http://schemas.microsoft.com/office/drawing/2014/main" id="{1FD23295-61E3-E54D-8AF0-2E9DF66760E8}"/>
                </a:ext>
              </a:extLst>
            </p:cNvPr>
            <p:cNvGrpSpPr/>
            <p:nvPr/>
          </p:nvGrpSpPr>
          <p:grpSpPr>
            <a:xfrm rot="19800000">
              <a:off x="762000" y="1891904"/>
              <a:ext cx="448384" cy="1954495"/>
              <a:chOff x="2590800" y="1670538"/>
              <a:chExt cx="228600" cy="996462"/>
            </a:xfrm>
            <a:solidFill>
              <a:srgbClr val="000000"/>
            </a:solidFill>
          </p:grpSpPr>
          <p:sp>
            <p:nvSpPr>
              <p:cNvPr id="400" name="Isosceles Triangle 132">
                <a:extLst>
                  <a:ext uri="{FF2B5EF4-FFF2-40B4-BE49-F238E27FC236}">
                    <a16:creationId xmlns:a16="http://schemas.microsoft.com/office/drawing/2014/main" id="{1BBC5D55-ED70-0546-97AB-0A6A0F8AA515}"/>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1" name="Oval 400">
                <a:extLst>
                  <a:ext uri="{FF2B5EF4-FFF2-40B4-BE49-F238E27FC236}">
                    <a16:creationId xmlns:a16="http://schemas.microsoft.com/office/drawing/2014/main" id="{91EEF3E0-834B-8E41-8FEC-458C1650788D}"/>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84" name="Group 116">
              <a:extLst>
                <a:ext uri="{FF2B5EF4-FFF2-40B4-BE49-F238E27FC236}">
                  <a16:creationId xmlns:a16="http://schemas.microsoft.com/office/drawing/2014/main" id="{AE50F298-0ACE-F84B-AA10-E0B4E83C990E}"/>
                </a:ext>
              </a:extLst>
            </p:cNvPr>
            <p:cNvGrpSpPr/>
            <p:nvPr/>
          </p:nvGrpSpPr>
          <p:grpSpPr>
            <a:xfrm rot="20700000">
              <a:off x="1359845" y="1629207"/>
              <a:ext cx="448384" cy="1954495"/>
              <a:chOff x="2590800" y="1670538"/>
              <a:chExt cx="228600" cy="996462"/>
            </a:xfrm>
            <a:solidFill>
              <a:srgbClr val="000000"/>
            </a:solidFill>
          </p:grpSpPr>
          <p:sp>
            <p:nvSpPr>
              <p:cNvPr id="398" name="Isosceles Triangle 130">
                <a:extLst>
                  <a:ext uri="{FF2B5EF4-FFF2-40B4-BE49-F238E27FC236}">
                    <a16:creationId xmlns:a16="http://schemas.microsoft.com/office/drawing/2014/main" id="{B316E166-259D-C04E-BDB0-EF3090974B41}"/>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9" name="Oval 398">
                <a:extLst>
                  <a:ext uri="{FF2B5EF4-FFF2-40B4-BE49-F238E27FC236}">
                    <a16:creationId xmlns:a16="http://schemas.microsoft.com/office/drawing/2014/main" id="{8B6D83E9-320F-6B40-9EE0-65DF8AB9F160}"/>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85" name="Group 117">
              <a:extLst>
                <a:ext uri="{FF2B5EF4-FFF2-40B4-BE49-F238E27FC236}">
                  <a16:creationId xmlns:a16="http://schemas.microsoft.com/office/drawing/2014/main" id="{14A317BC-455C-E44D-BECB-B1A08C14EA56}"/>
                </a:ext>
              </a:extLst>
            </p:cNvPr>
            <p:cNvGrpSpPr/>
            <p:nvPr/>
          </p:nvGrpSpPr>
          <p:grpSpPr>
            <a:xfrm>
              <a:off x="2050958" y="1524000"/>
              <a:ext cx="448384" cy="1954495"/>
              <a:chOff x="2590800" y="1670538"/>
              <a:chExt cx="228600" cy="996462"/>
            </a:xfrm>
            <a:solidFill>
              <a:srgbClr val="000000"/>
            </a:solidFill>
          </p:grpSpPr>
          <p:sp>
            <p:nvSpPr>
              <p:cNvPr id="396" name="Isosceles Triangle 128">
                <a:extLst>
                  <a:ext uri="{FF2B5EF4-FFF2-40B4-BE49-F238E27FC236}">
                    <a16:creationId xmlns:a16="http://schemas.microsoft.com/office/drawing/2014/main" id="{A981FE0B-E1C9-1048-B485-DE28BA5A78FD}"/>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7" name="Oval 396">
                <a:extLst>
                  <a:ext uri="{FF2B5EF4-FFF2-40B4-BE49-F238E27FC236}">
                    <a16:creationId xmlns:a16="http://schemas.microsoft.com/office/drawing/2014/main" id="{38CA8250-8375-0B4C-AD34-C2D63D7421A2}"/>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86" name="Group 118">
              <a:extLst>
                <a:ext uri="{FF2B5EF4-FFF2-40B4-BE49-F238E27FC236}">
                  <a16:creationId xmlns:a16="http://schemas.microsoft.com/office/drawing/2014/main" id="{7B48B9B1-DAD2-BA4C-9407-2453DC18647C}"/>
                </a:ext>
              </a:extLst>
            </p:cNvPr>
            <p:cNvGrpSpPr/>
            <p:nvPr/>
          </p:nvGrpSpPr>
          <p:grpSpPr>
            <a:xfrm rot="900000">
              <a:off x="2740778" y="1629207"/>
              <a:ext cx="448384" cy="1954495"/>
              <a:chOff x="2590800" y="1670538"/>
              <a:chExt cx="228600" cy="996462"/>
            </a:xfrm>
            <a:solidFill>
              <a:srgbClr val="000000"/>
            </a:solidFill>
          </p:grpSpPr>
          <p:sp>
            <p:nvSpPr>
              <p:cNvPr id="394" name="Isosceles Triangle 126">
                <a:extLst>
                  <a:ext uri="{FF2B5EF4-FFF2-40B4-BE49-F238E27FC236}">
                    <a16:creationId xmlns:a16="http://schemas.microsoft.com/office/drawing/2014/main" id="{12B2CB1D-EDBD-0745-90F6-1E26B3C5390C}"/>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5" name="Oval 394">
                <a:extLst>
                  <a:ext uri="{FF2B5EF4-FFF2-40B4-BE49-F238E27FC236}">
                    <a16:creationId xmlns:a16="http://schemas.microsoft.com/office/drawing/2014/main" id="{BE6AB1AB-98BD-2C4B-B6C2-B3E324B412A8}"/>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87" name="Group 119">
              <a:extLst>
                <a:ext uri="{FF2B5EF4-FFF2-40B4-BE49-F238E27FC236}">
                  <a16:creationId xmlns:a16="http://schemas.microsoft.com/office/drawing/2014/main" id="{75C3BBCB-FC72-174C-8723-3A7C366456F8}"/>
                </a:ext>
              </a:extLst>
            </p:cNvPr>
            <p:cNvGrpSpPr/>
            <p:nvPr/>
          </p:nvGrpSpPr>
          <p:grpSpPr>
            <a:xfrm rot="1800000">
              <a:off x="3361616" y="1903402"/>
              <a:ext cx="448384" cy="1954495"/>
              <a:chOff x="2590800" y="1670538"/>
              <a:chExt cx="228600" cy="996462"/>
            </a:xfrm>
            <a:solidFill>
              <a:srgbClr val="000000"/>
            </a:solidFill>
          </p:grpSpPr>
          <p:sp>
            <p:nvSpPr>
              <p:cNvPr id="392" name="Isosceles Triangle 124">
                <a:extLst>
                  <a:ext uri="{FF2B5EF4-FFF2-40B4-BE49-F238E27FC236}">
                    <a16:creationId xmlns:a16="http://schemas.microsoft.com/office/drawing/2014/main" id="{79D516F3-59B2-3546-8E5D-86482BC786F6}"/>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3" name="Oval 392">
                <a:extLst>
                  <a:ext uri="{FF2B5EF4-FFF2-40B4-BE49-F238E27FC236}">
                    <a16:creationId xmlns:a16="http://schemas.microsoft.com/office/drawing/2014/main" id="{463EDDF9-E4EC-0D40-987E-9BA25E2B1BB3}"/>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388" name="Oval 387">
              <a:extLst>
                <a:ext uri="{FF2B5EF4-FFF2-40B4-BE49-F238E27FC236}">
                  <a16:creationId xmlns:a16="http://schemas.microsoft.com/office/drawing/2014/main" id="{88F8FEBA-92DC-F24F-99FD-F642900F361D}"/>
                </a:ext>
              </a:extLst>
            </p:cNvPr>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9" name="Rounded Rectangle 388">
              <a:extLst>
                <a:ext uri="{FF2B5EF4-FFF2-40B4-BE49-F238E27FC236}">
                  <a16:creationId xmlns:a16="http://schemas.microsoft.com/office/drawing/2014/main" id="{D2E62329-C79B-FA4C-AFB8-D6A41D48DACF}"/>
                </a:ext>
              </a:extLst>
            </p:cNvPr>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0" name="Rectangle 389">
              <a:extLst>
                <a:ext uri="{FF2B5EF4-FFF2-40B4-BE49-F238E27FC236}">
                  <a16:creationId xmlns:a16="http://schemas.microsoft.com/office/drawing/2014/main" id="{701088F9-E148-1F48-8A8E-6B45B1BB515C}"/>
                </a:ext>
              </a:extLst>
            </p:cNvPr>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1" name="Rounded Rectangle 390">
              <a:extLst>
                <a:ext uri="{FF2B5EF4-FFF2-40B4-BE49-F238E27FC236}">
                  <a16:creationId xmlns:a16="http://schemas.microsoft.com/office/drawing/2014/main" id="{8D2038CC-AF58-6942-908B-E7433260F23A}"/>
                </a:ext>
              </a:extLst>
            </p:cNvPr>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02" name="Group 134">
            <a:extLst>
              <a:ext uri="{FF2B5EF4-FFF2-40B4-BE49-F238E27FC236}">
                <a16:creationId xmlns:a16="http://schemas.microsoft.com/office/drawing/2014/main" id="{F4B75516-200A-3845-B756-F907C782EEBC}"/>
              </a:ext>
            </a:extLst>
          </p:cNvPr>
          <p:cNvGrpSpPr>
            <a:grpSpLocks noChangeAspect="1"/>
          </p:cNvGrpSpPr>
          <p:nvPr/>
        </p:nvGrpSpPr>
        <p:grpSpPr>
          <a:xfrm>
            <a:off x="2590800" y="2012097"/>
            <a:ext cx="279400" cy="304800"/>
            <a:chOff x="762000" y="1524000"/>
            <a:chExt cx="3048000" cy="3518090"/>
          </a:xfrm>
        </p:grpSpPr>
        <p:grpSp>
          <p:nvGrpSpPr>
            <p:cNvPr id="403" name="Group 135">
              <a:extLst>
                <a:ext uri="{FF2B5EF4-FFF2-40B4-BE49-F238E27FC236}">
                  <a16:creationId xmlns:a16="http://schemas.microsoft.com/office/drawing/2014/main" id="{D8520D25-C57E-2A4D-AA8D-7545B4AE0EF0}"/>
                </a:ext>
              </a:extLst>
            </p:cNvPr>
            <p:cNvGrpSpPr/>
            <p:nvPr/>
          </p:nvGrpSpPr>
          <p:grpSpPr>
            <a:xfrm rot="19800000">
              <a:off x="762000" y="1891904"/>
              <a:ext cx="448384" cy="1954495"/>
              <a:chOff x="2590800" y="1670538"/>
              <a:chExt cx="228600" cy="996462"/>
            </a:xfrm>
            <a:solidFill>
              <a:srgbClr val="000000"/>
            </a:solidFill>
          </p:grpSpPr>
          <p:sp>
            <p:nvSpPr>
              <p:cNvPr id="420" name="Isosceles Triangle 152">
                <a:extLst>
                  <a:ext uri="{FF2B5EF4-FFF2-40B4-BE49-F238E27FC236}">
                    <a16:creationId xmlns:a16="http://schemas.microsoft.com/office/drawing/2014/main" id="{EC1FDA58-B8CC-8C4F-AB84-D2BAC09CE660}"/>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1" name="Oval 420">
                <a:extLst>
                  <a:ext uri="{FF2B5EF4-FFF2-40B4-BE49-F238E27FC236}">
                    <a16:creationId xmlns:a16="http://schemas.microsoft.com/office/drawing/2014/main" id="{546505CF-05F2-1F49-B37F-832B1FF20B9A}"/>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04" name="Group 136">
              <a:extLst>
                <a:ext uri="{FF2B5EF4-FFF2-40B4-BE49-F238E27FC236}">
                  <a16:creationId xmlns:a16="http://schemas.microsoft.com/office/drawing/2014/main" id="{CD5463C9-1A1B-AC4C-97BD-3C30F924AF52}"/>
                </a:ext>
              </a:extLst>
            </p:cNvPr>
            <p:cNvGrpSpPr/>
            <p:nvPr/>
          </p:nvGrpSpPr>
          <p:grpSpPr>
            <a:xfrm rot="20700000">
              <a:off x="1359845" y="1629207"/>
              <a:ext cx="448384" cy="1954495"/>
              <a:chOff x="2590800" y="1670538"/>
              <a:chExt cx="228600" cy="996462"/>
            </a:xfrm>
            <a:solidFill>
              <a:srgbClr val="000000"/>
            </a:solidFill>
          </p:grpSpPr>
          <p:sp>
            <p:nvSpPr>
              <p:cNvPr id="418" name="Isosceles Triangle 150">
                <a:extLst>
                  <a:ext uri="{FF2B5EF4-FFF2-40B4-BE49-F238E27FC236}">
                    <a16:creationId xmlns:a16="http://schemas.microsoft.com/office/drawing/2014/main" id="{57065598-1A21-464A-AD81-F9644C4E5910}"/>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9" name="Oval 418">
                <a:extLst>
                  <a:ext uri="{FF2B5EF4-FFF2-40B4-BE49-F238E27FC236}">
                    <a16:creationId xmlns:a16="http://schemas.microsoft.com/office/drawing/2014/main" id="{E70785D2-F70D-5F43-AE7F-A8ED0188C54A}"/>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05" name="Group 137">
              <a:extLst>
                <a:ext uri="{FF2B5EF4-FFF2-40B4-BE49-F238E27FC236}">
                  <a16:creationId xmlns:a16="http://schemas.microsoft.com/office/drawing/2014/main" id="{D1DEA7CE-048B-9943-89CA-2F8045E1F165}"/>
                </a:ext>
              </a:extLst>
            </p:cNvPr>
            <p:cNvGrpSpPr/>
            <p:nvPr/>
          </p:nvGrpSpPr>
          <p:grpSpPr>
            <a:xfrm>
              <a:off x="2050958" y="1524000"/>
              <a:ext cx="448384" cy="1954495"/>
              <a:chOff x="2590800" y="1670538"/>
              <a:chExt cx="228600" cy="996462"/>
            </a:xfrm>
            <a:solidFill>
              <a:srgbClr val="000000"/>
            </a:solidFill>
          </p:grpSpPr>
          <p:sp>
            <p:nvSpPr>
              <p:cNvPr id="416" name="Isosceles Triangle 148">
                <a:extLst>
                  <a:ext uri="{FF2B5EF4-FFF2-40B4-BE49-F238E27FC236}">
                    <a16:creationId xmlns:a16="http://schemas.microsoft.com/office/drawing/2014/main" id="{5DF83762-779E-5741-9815-B011EA66F48F}"/>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7" name="Oval 416">
                <a:extLst>
                  <a:ext uri="{FF2B5EF4-FFF2-40B4-BE49-F238E27FC236}">
                    <a16:creationId xmlns:a16="http://schemas.microsoft.com/office/drawing/2014/main" id="{FE4B10AD-6EBB-0447-8EBF-8CAE77F27119}"/>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06" name="Group 138">
              <a:extLst>
                <a:ext uri="{FF2B5EF4-FFF2-40B4-BE49-F238E27FC236}">
                  <a16:creationId xmlns:a16="http://schemas.microsoft.com/office/drawing/2014/main" id="{68237752-A774-894B-B8C6-97833B16F6F9}"/>
                </a:ext>
              </a:extLst>
            </p:cNvPr>
            <p:cNvGrpSpPr/>
            <p:nvPr/>
          </p:nvGrpSpPr>
          <p:grpSpPr>
            <a:xfrm rot="900000">
              <a:off x="2740778" y="1629207"/>
              <a:ext cx="448384" cy="1954495"/>
              <a:chOff x="2590800" y="1670538"/>
              <a:chExt cx="228600" cy="996462"/>
            </a:xfrm>
            <a:solidFill>
              <a:srgbClr val="000000"/>
            </a:solidFill>
          </p:grpSpPr>
          <p:sp>
            <p:nvSpPr>
              <p:cNvPr id="414" name="Isosceles Triangle 146">
                <a:extLst>
                  <a:ext uri="{FF2B5EF4-FFF2-40B4-BE49-F238E27FC236}">
                    <a16:creationId xmlns:a16="http://schemas.microsoft.com/office/drawing/2014/main" id="{DF621E94-B06B-DF45-A7F1-DA41FA8B1FC3}"/>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5" name="Oval 414">
                <a:extLst>
                  <a:ext uri="{FF2B5EF4-FFF2-40B4-BE49-F238E27FC236}">
                    <a16:creationId xmlns:a16="http://schemas.microsoft.com/office/drawing/2014/main" id="{EEE37D42-6A87-7D45-9E7C-5D4379F083D6}"/>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07" name="Group 139">
              <a:extLst>
                <a:ext uri="{FF2B5EF4-FFF2-40B4-BE49-F238E27FC236}">
                  <a16:creationId xmlns:a16="http://schemas.microsoft.com/office/drawing/2014/main" id="{99F71D40-8AC2-8F4C-BD86-F61BA9E643EA}"/>
                </a:ext>
              </a:extLst>
            </p:cNvPr>
            <p:cNvGrpSpPr/>
            <p:nvPr/>
          </p:nvGrpSpPr>
          <p:grpSpPr>
            <a:xfrm rot="1800000">
              <a:off x="3361616" y="1903402"/>
              <a:ext cx="448384" cy="1954495"/>
              <a:chOff x="2590800" y="1670538"/>
              <a:chExt cx="228600" cy="996462"/>
            </a:xfrm>
            <a:solidFill>
              <a:srgbClr val="000000"/>
            </a:solidFill>
          </p:grpSpPr>
          <p:sp>
            <p:nvSpPr>
              <p:cNvPr id="412" name="Isosceles Triangle 144">
                <a:extLst>
                  <a:ext uri="{FF2B5EF4-FFF2-40B4-BE49-F238E27FC236}">
                    <a16:creationId xmlns:a16="http://schemas.microsoft.com/office/drawing/2014/main" id="{22C5BD2C-E13B-E54E-BA85-392F9F3DC27C}"/>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3" name="Oval 412">
                <a:extLst>
                  <a:ext uri="{FF2B5EF4-FFF2-40B4-BE49-F238E27FC236}">
                    <a16:creationId xmlns:a16="http://schemas.microsoft.com/office/drawing/2014/main" id="{931C0701-45FC-4A4C-A200-123B2514B9DC}"/>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08" name="Oval 407">
              <a:extLst>
                <a:ext uri="{FF2B5EF4-FFF2-40B4-BE49-F238E27FC236}">
                  <a16:creationId xmlns:a16="http://schemas.microsoft.com/office/drawing/2014/main" id="{7A256F7C-D306-C048-BB6B-E08BC499B234}"/>
                </a:ext>
              </a:extLst>
            </p:cNvPr>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9" name="Rounded Rectangle 408">
              <a:extLst>
                <a:ext uri="{FF2B5EF4-FFF2-40B4-BE49-F238E27FC236}">
                  <a16:creationId xmlns:a16="http://schemas.microsoft.com/office/drawing/2014/main" id="{5478B437-912E-9D41-9D23-F8FF28843807}"/>
                </a:ext>
              </a:extLst>
            </p:cNvPr>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0" name="Rectangle 409">
              <a:extLst>
                <a:ext uri="{FF2B5EF4-FFF2-40B4-BE49-F238E27FC236}">
                  <a16:creationId xmlns:a16="http://schemas.microsoft.com/office/drawing/2014/main" id="{8AF64383-55E1-FA41-93C0-A9789CCAA10D}"/>
                </a:ext>
              </a:extLst>
            </p:cNvPr>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1" name="Rounded Rectangle 410">
              <a:extLst>
                <a:ext uri="{FF2B5EF4-FFF2-40B4-BE49-F238E27FC236}">
                  <a16:creationId xmlns:a16="http://schemas.microsoft.com/office/drawing/2014/main" id="{848A9F97-96F0-394E-A706-FE04FE4A002D}"/>
                </a:ext>
              </a:extLst>
            </p:cNvPr>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2" name="Group 154">
            <a:extLst>
              <a:ext uri="{FF2B5EF4-FFF2-40B4-BE49-F238E27FC236}">
                <a16:creationId xmlns:a16="http://schemas.microsoft.com/office/drawing/2014/main" id="{6DDC10CB-90EF-2A43-824C-307F56AB7C43}"/>
              </a:ext>
            </a:extLst>
          </p:cNvPr>
          <p:cNvGrpSpPr>
            <a:grpSpLocks noChangeAspect="1"/>
          </p:cNvGrpSpPr>
          <p:nvPr/>
        </p:nvGrpSpPr>
        <p:grpSpPr>
          <a:xfrm>
            <a:off x="1219200" y="3840897"/>
            <a:ext cx="279400" cy="304800"/>
            <a:chOff x="762000" y="1524000"/>
            <a:chExt cx="3048000" cy="3518090"/>
          </a:xfrm>
        </p:grpSpPr>
        <p:grpSp>
          <p:nvGrpSpPr>
            <p:cNvPr id="423" name="Group 155">
              <a:extLst>
                <a:ext uri="{FF2B5EF4-FFF2-40B4-BE49-F238E27FC236}">
                  <a16:creationId xmlns:a16="http://schemas.microsoft.com/office/drawing/2014/main" id="{C0FDE9C5-E460-3347-A934-94F43878BC2B}"/>
                </a:ext>
              </a:extLst>
            </p:cNvPr>
            <p:cNvGrpSpPr/>
            <p:nvPr/>
          </p:nvGrpSpPr>
          <p:grpSpPr>
            <a:xfrm rot="19800000">
              <a:off x="762000" y="1891904"/>
              <a:ext cx="448384" cy="1954495"/>
              <a:chOff x="2590800" y="1670538"/>
              <a:chExt cx="228600" cy="996462"/>
            </a:xfrm>
            <a:solidFill>
              <a:srgbClr val="000000"/>
            </a:solidFill>
          </p:grpSpPr>
          <p:sp>
            <p:nvSpPr>
              <p:cNvPr id="454" name="Isosceles Triangle 172">
                <a:extLst>
                  <a:ext uri="{FF2B5EF4-FFF2-40B4-BE49-F238E27FC236}">
                    <a16:creationId xmlns:a16="http://schemas.microsoft.com/office/drawing/2014/main" id="{88E2CEE4-B4C9-7E40-AD17-00FF6F8C0223}"/>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5" name="Oval 454">
                <a:extLst>
                  <a:ext uri="{FF2B5EF4-FFF2-40B4-BE49-F238E27FC236}">
                    <a16:creationId xmlns:a16="http://schemas.microsoft.com/office/drawing/2014/main" id="{6637D0CB-5B82-EC48-BAB7-9E90C665C723}"/>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4" name="Group 156">
              <a:extLst>
                <a:ext uri="{FF2B5EF4-FFF2-40B4-BE49-F238E27FC236}">
                  <a16:creationId xmlns:a16="http://schemas.microsoft.com/office/drawing/2014/main" id="{0CF346B9-5297-EA43-8663-ACC6B2AF2824}"/>
                </a:ext>
              </a:extLst>
            </p:cNvPr>
            <p:cNvGrpSpPr/>
            <p:nvPr/>
          </p:nvGrpSpPr>
          <p:grpSpPr>
            <a:xfrm rot="20700000">
              <a:off x="1359845" y="1629207"/>
              <a:ext cx="448384" cy="1954495"/>
              <a:chOff x="2590800" y="1670538"/>
              <a:chExt cx="228600" cy="996462"/>
            </a:xfrm>
            <a:solidFill>
              <a:srgbClr val="000000"/>
            </a:solidFill>
          </p:grpSpPr>
          <p:sp>
            <p:nvSpPr>
              <p:cNvPr id="452" name="Isosceles Triangle 170">
                <a:extLst>
                  <a:ext uri="{FF2B5EF4-FFF2-40B4-BE49-F238E27FC236}">
                    <a16:creationId xmlns:a16="http://schemas.microsoft.com/office/drawing/2014/main" id="{9295BD07-A2DF-464C-81A1-E1D69601113D}"/>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3" name="Oval 452">
                <a:extLst>
                  <a:ext uri="{FF2B5EF4-FFF2-40B4-BE49-F238E27FC236}">
                    <a16:creationId xmlns:a16="http://schemas.microsoft.com/office/drawing/2014/main" id="{958A4451-C96A-8742-9A16-7B6ADF02E1E6}"/>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5" name="Group 157">
              <a:extLst>
                <a:ext uri="{FF2B5EF4-FFF2-40B4-BE49-F238E27FC236}">
                  <a16:creationId xmlns:a16="http://schemas.microsoft.com/office/drawing/2014/main" id="{B31502B1-9678-2647-8A18-627667ADED16}"/>
                </a:ext>
              </a:extLst>
            </p:cNvPr>
            <p:cNvGrpSpPr/>
            <p:nvPr/>
          </p:nvGrpSpPr>
          <p:grpSpPr>
            <a:xfrm>
              <a:off x="2050958" y="1524000"/>
              <a:ext cx="448384" cy="1954495"/>
              <a:chOff x="2590800" y="1670538"/>
              <a:chExt cx="228600" cy="996462"/>
            </a:xfrm>
            <a:solidFill>
              <a:srgbClr val="000000"/>
            </a:solidFill>
          </p:grpSpPr>
          <p:sp>
            <p:nvSpPr>
              <p:cNvPr id="450" name="Isosceles Triangle 168">
                <a:extLst>
                  <a:ext uri="{FF2B5EF4-FFF2-40B4-BE49-F238E27FC236}">
                    <a16:creationId xmlns:a16="http://schemas.microsoft.com/office/drawing/2014/main" id="{FB1AF698-4B64-AA47-BA69-BE84376C6EEB}"/>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1" name="Oval 450">
                <a:extLst>
                  <a:ext uri="{FF2B5EF4-FFF2-40B4-BE49-F238E27FC236}">
                    <a16:creationId xmlns:a16="http://schemas.microsoft.com/office/drawing/2014/main" id="{7E0B7A12-C001-F646-9022-6ADEBE73FEFE}"/>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6" name="Group 158">
              <a:extLst>
                <a:ext uri="{FF2B5EF4-FFF2-40B4-BE49-F238E27FC236}">
                  <a16:creationId xmlns:a16="http://schemas.microsoft.com/office/drawing/2014/main" id="{B3BC214C-C42C-BB4C-80F6-46CFA1575686}"/>
                </a:ext>
              </a:extLst>
            </p:cNvPr>
            <p:cNvGrpSpPr/>
            <p:nvPr/>
          </p:nvGrpSpPr>
          <p:grpSpPr>
            <a:xfrm rot="900000">
              <a:off x="2740778" y="1629207"/>
              <a:ext cx="448384" cy="1954495"/>
              <a:chOff x="2590800" y="1670538"/>
              <a:chExt cx="228600" cy="996462"/>
            </a:xfrm>
            <a:solidFill>
              <a:srgbClr val="000000"/>
            </a:solidFill>
          </p:grpSpPr>
          <p:sp>
            <p:nvSpPr>
              <p:cNvPr id="448" name="Isosceles Triangle 166">
                <a:extLst>
                  <a:ext uri="{FF2B5EF4-FFF2-40B4-BE49-F238E27FC236}">
                    <a16:creationId xmlns:a16="http://schemas.microsoft.com/office/drawing/2014/main" id="{3D7A79BE-EC02-7343-9658-883035F1A7F1}"/>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49" name="Oval 448">
                <a:extLst>
                  <a:ext uri="{FF2B5EF4-FFF2-40B4-BE49-F238E27FC236}">
                    <a16:creationId xmlns:a16="http://schemas.microsoft.com/office/drawing/2014/main" id="{273FABCF-E603-CF49-8BCB-14CEB5D5BC7D}"/>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27" name="Group 159">
              <a:extLst>
                <a:ext uri="{FF2B5EF4-FFF2-40B4-BE49-F238E27FC236}">
                  <a16:creationId xmlns:a16="http://schemas.microsoft.com/office/drawing/2014/main" id="{F6254FDA-4BA1-BE40-9D14-ED67866493DA}"/>
                </a:ext>
              </a:extLst>
            </p:cNvPr>
            <p:cNvGrpSpPr/>
            <p:nvPr/>
          </p:nvGrpSpPr>
          <p:grpSpPr>
            <a:xfrm rot="1800000">
              <a:off x="3361616" y="1903402"/>
              <a:ext cx="448384" cy="1954495"/>
              <a:chOff x="2590800" y="1670538"/>
              <a:chExt cx="228600" cy="996462"/>
            </a:xfrm>
            <a:solidFill>
              <a:srgbClr val="000000"/>
            </a:solidFill>
          </p:grpSpPr>
          <p:sp>
            <p:nvSpPr>
              <p:cNvPr id="432" name="Isosceles Triangle 164">
                <a:extLst>
                  <a:ext uri="{FF2B5EF4-FFF2-40B4-BE49-F238E27FC236}">
                    <a16:creationId xmlns:a16="http://schemas.microsoft.com/office/drawing/2014/main" id="{37EB0DCD-CE7D-2E4A-9DE2-D74D6F7236BF}"/>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3" name="Oval 432">
                <a:extLst>
                  <a:ext uri="{FF2B5EF4-FFF2-40B4-BE49-F238E27FC236}">
                    <a16:creationId xmlns:a16="http://schemas.microsoft.com/office/drawing/2014/main" id="{3E09EB78-397F-7542-8A88-7441A7FB8D93}"/>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28" name="Oval 427">
              <a:extLst>
                <a:ext uri="{FF2B5EF4-FFF2-40B4-BE49-F238E27FC236}">
                  <a16:creationId xmlns:a16="http://schemas.microsoft.com/office/drawing/2014/main" id="{2A4B1F60-31B0-CA4B-A3C5-607580CC235B}"/>
                </a:ext>
              </a:extLst>
            </p:cNvPr>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9" name="Rounded Rectangle 428">
              <a:extLst>
                <a:ext uri="{FF2B5EF4-FFF2-40B4-BE49-F238E27FC236}">
                  <a16:creationId xmlns:a16="http://schemas.microsoft.com/office/drawing/2014/main" id="{7A4D1237-47A4-624F-B4A5-9C25108049E9}"/>
                </a:ext>
              </a:extLst>
            </p:cNvPr>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0" name="Rectangle 429">
              <a:extLst>
                <a:ext uri="{FF2B5EF4-FFF2-40B4-BE49-F238E27FC236}">
                  <a16:creationId xmlns:a16="http://schemas.microsoft.com/office/drawing/2014/main" id="{D8C98B8A-DD7D-4247-8C80-EC10F4BBF519}"/>
                </a:ext>
              </a:extLst>
            </p:cNvPr>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1" name="Rounded Rectangle 430">
              <a:extLst>
                <a:ext uri="{FF2B5EF4-FFF2-40B4-BE49-F238E27FC236}">
                  <a16:creationId xmlns:a16="http://schemas.microsoft.com/office/drawing/2014/main" id="{A09435AA-51CE-2D4B-875D-9DDC9DDF654A}"/>
                </a:ext>
              </a:extLst>
            </p:cNvPr>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6" name="Group 174">
            <a:extLst>
              <a:ext uri="{FF2B5EF4-FFF2-40B4-BE49-F238E27FC236}">
                <a16:creationId xmlns:a16="http://schemas.microsoft.com/office/drawing/2014/main" id="{849FE00A-9D5A-6D46-94CD-FA8AB746A182}"/>
              </a:ext>
            </a:extLst>
          </p:cNvPr>
          <p:cNvGrpSpPr>
            <a:grpSpLocks noChangeAspect="1"/>
          </p:cNvGrpSpPr>
          <p:nvPr/>
        </p:nvGrpSpPr>
        <p:grpSpPr>
          <a:xfrm>
            <a:off x="3048000" y="4755297"/>
            <a:ext cx="279400" cy="304800"/>
            <a:chOff x="762000" y="1524000"/>
            <a:chExt cx="3048000" cy="3518090"/>
          </a:xfrm>
        </p:grpSpPr>
        <p:grpSp>
          <p:nvGrpSpPr>
            <p:cNvPr id="457" name="Group 175">
              <a:extLst>
                <a:ext uri="{FF2B5EF4-FFF2-40B4-BE49-F238E27FC236}">
                  <a16:creationId xmlns:a16="http://schemas.microsoft.com/office/drawing/2014/main" id="{82672D38-083A-9D45-98B6-CF50AB804F86}"/>
                </a:ext>
              </a:extLst>
            </p:cNvPr>
            <p:cNvGrpSpPr/>
            <p:nvPr/>
          </p:nvGrpSpPr>
          <p:grpSpPr>
            <a:xfrm rot="19800000">
              <a:off x="762000" y="1891904"/>
              <a:ext cx="448384" cy="1954495"/>
              <a:chOff x="2590800" y="1670538"/>
              <a:chExt cx="228600" cy="996462"/>
            </a:xfrm>
            <a:solidFill>
              <a:srgbClr val="000000"/>
            </a:solidFill>
          </p:grpSpPr>
          <p:sp>
            <p:nvSpPr>
              <p:cNvPr id="488" name="Isosceles Triangle 192">
                <a:extLst>
                  <a:ext uri="{FF2B5EF4-FFF2-40B4-BE49-F238E27FC236}">
                    <a16:creationId xmlns:a16="http://schemas.microsoft.com/office/drawing/2014/main" id="{C0351DD1-4780-8247-9E1F-E58E5444DB66}"/>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9" name="Oval 488">
                <a:extLst>
                  <a:ext uri="{FF2B5EF4-FFF2-40B4-BE49-F238E27FC236}">
                    <a16:creationId xmlns:a16="http://schemas.microsoft.com/office/drawing/2014/main" id="{F815D498-29EC-0648-A58F-B4375302020A}"/>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8" name="Group 176">
              <a:extLst>
                <a:ext uri="{FF2B5EF4-FFF2-40B4-BE49-F238E27FC236}">
                  <a16:creationId xmlns:a16="http://schemas.microsoft.com/office/drawing/2014/main" id="{973C9CD3-2183-604C-B664-0A6036448F8F}"/>
                </a:ext>
              </a:extLst>
            </p:cNvPr>
            <p:cNvGrpSpPr/>
            <p:nvPr/>
          </p:nvGrpSpPr>
          <p:grpSpPr>
            <a:xfrm rot="20700000">
              <a:off x="1359845" y="1629207"/>
              <a:ext cx="448384" cy="1954495"/>
              <a:chOff x="2590800" y="1670538"/>
              <a:chExt cx="228600" cy="996462"/>
            </a:xfrm>
            <a:solidFill>
              <a:srgbClr val="000000"/>
            </a:solidFill>
          </p:grpSpPr>
          <p:sp>
            <p:nvSpPr>
              <p:cNvPr id="472" name="Isosceles Triangle 190">
                <a:extLst>
                  <a:ext uri="{FF2B5EF4-FFF2-40B4-BE49-F238E27FC236}">
                    <a16:creationId xmlns:a16="http://schemas.microsoft.com/office/drawing/2014/main" id="{0031F536-1D81-1240-B2E6-B18233A7B07C}"/>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3" name="Oval 472">
                <a:extLst>
                  <a:ext uri="{FF2B5EF4-FFF2-40B4-BE49-F238E27FC236}">
                    <a16:creationId xmlns:a16="http://schemas.microsoft.com/office/drawing/2014/main" id="{8871BFE7-65D8-6147-9FD6-F1F2A9D18E6A}"/>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9" name="Group 177">
              <a:extLst>
                <a:ext uri="{FF2B5EF4-FFF2-40B4-BE49-F238E27FC236}">
                  <a16:creationId xmlns:a16="http://schemas.microsoft.com/office/drawing/2014/main" id="{61578A3D-AFEB-1045-87CC-8AF5CE0BDB9E}"/>
                </a:ext>
              </a:extLst>
            </p:cNvPr>
            <p:cNvGrpSpPr/>
            <p:nvPr/>
          </p:nvGrpSpPr>
          <p:grpSpPr>
            <a:xfrm>
              <a:off x="2050958" y="1524000"/>
              <a:ext cx="448384" cy="1954495"/>
              <a:chOff x="2590800" y="1670538"/>
              <a:chExt cx="228600" cy="996462"/>
            </a:xfrm>
            <a:solidFill>
              <a:srgbClr val="000000"/>
            </a:solidFill>
          </p:grpSpPr>
          <p:sp>
            <p:nvSpPr>
              <p:cNvPr id="470" name="Isosceles Triangle 188">
                <a:extLst>
                  <a:ext uri="{FF2B5EF4-FFF2-40B4-BE49-F238E27FC236}">
                    <a16:creationId xmlns:a16="http://schemas.microsoft.com/office/drawing/2014/main" id="{E403664B-B288-E14E-9FC8-02C40A4FDAF5}"/>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1" name="Oval 470">
                <a:extLst>
                  <a:ext uri="{FF2B5EF4-FFF2-40B4-BE49-F238E27FC236}">
                    <a16:creationId xmlns:a16="http://schemas.microsoft.com/office/drawing/2014/main" id="{FD6936FD-3F30-DE44-B756-0A39474B5F0C}"/>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60" name="Group 178">
              <a:extLst>
                <a:ext uri="{FF2B5EF4-FFF2-40B4-BE49-F238E27FC236}">
                  <a16:creationId xmlns:a16="http://schemas.microsoft.com/office/drawing/2014/main" id="{AF7E9C59-29D0-B245-BAC5-B9EB5EE20A5B}"/>
                </a:ext>
              </a:extLst>
            </p:cNvPr>
            <p:cNvGrpSpPr/>
            <p:nvPr/>
          </p:nvGrpSpPr>
          <p:grpSpPr>
            <a:xfrm rot="900000">
              <a:off x="2740778" y="1629207"/>
              <a:ext cx="448384" cy="1954495"/>
              <a:chOff x="2590800" y="1670538"/>
              <a:chExt cx="228600" cy="996462"/>
            </a:xfrm>
            <a:solidFill>
              <a:srgbClr val="000000"/>
            </a:solidFill>
          </p:grpSpPr>
          <p:sp>
            <p:nvSpPr>
              <p:cNvPr id="468" name="Isosceles Triangle 186">
                <a:extLst>
                  <a:ext uri="{FF2B5EF4-FFF2-40B4-BE49-F238E27FC236}">
                    <a16:creationId xmlns:a16="http://schemas.microsoft.com/office/drawing/2014/main" id="{2AC4BAF8-0B42-2842-8AD1-C4DCA193C49C}"/>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9" name="Oval 468">
                <a:extLst>
                  <a:ext uri="{FF2B5EF4-FFF2-40B4-BE49-F238E27FC236}">
                    <a16:creationId xmlns:a16="http://schemas.microsoft.com/office/drawing/2014/main" id="{CA1A3BEB-D043-DD42-B6B0-ED0F6C187EAE}"/>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61" name="Group 179">
              <a:extLst>
                <a:ext uri="{FF2B5EF4-FFF2-40B4-BE49-F238E27FC236}">
                  <a16:creationId xmlns:a16="http://schemas.microsoft.com/office/drawing/2014/main" id="{98D908D3-7653-1744-B5B3-81BAD4AC2E45}"/>
                </a:ext>
              </a:extLst>
            </p:cNvPr>
            <p:cNvGrpSpPr/>
            <p:nvPr/>
          </p:nvGrpSpPr>
          <p:grpSpPr>
            <a:xfrm rot="1800000">
              <a:off x="3361616" y="1903402"/>
              <a:ext cx="448384" cy="1954495"/>
              <a:chOff x="2590800" y="1670538"/>
              <a:chExt cx="228600" cy="996462"/>
            </a:xfrm>
            <a:solidFill>
              <a:srgbClr val="000000"/>
            </a:solidFill>
          </p:grpSpPr>
          <p:sp>
            <p:nvSpPr>
              <p:cNvPr id="466" name="Isosceles Triangle 184">
                <a:extLst>
                  <a:ext uri="{FF2B5EF4-FFF2-40B4-BE49-F238E27FC236}">
                    <a16:creationId xmlns:a16="http://schemas.microsoft.com/office/drawing/2014/main" id="{23F51DBA-BC13-514E-8833-507639CBB472}"/>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7" name="Oval 466">
                <a:extLst>
                  <a:ext uri="{FF2B5EF4-FFF2-40B4-BE49-F238E27FC236}">
                    <a16:creationId xmlns:a16="http://schemas.microsoft.com/office/drawing/2014/main" id="{811E4F31-1389-444A-834F-1314C44B8BEE}"/>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62" name="Oval 461">
              <a:extLst>
                <a:ext uri="{FF2B5EF4-FFF2-40B4-BE49-F238E27FC236}">
                  <a16:creationId xmlns:a16="http://schemas.microsoft.com/office/drawing/2014/main" id="{BB8FF483-9E5C-D04A-94D9-AFE5349E9B13}"/>
                </a:ext>
              </a:extLst>
            </p:cNvPr>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3" name="Rounded Rectangle 462">
              <a:extLst>
                <a:ext uri="{FF2B5EF4-FFF2-40B4-BE49-F238E27FC236}">
                  <a16:creationId xmlns:a16="http://schemas.microsoft.com/office/drawing/2014/main" id="{13CE0612-15CF-1648-85AF-6A615F0B347D}"/>
                </a:ext>
              </a:extLst>
            </p:cNvPr>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4" name="Rectangle 463">
              <a:extLst>
                <a:ext uri="{FF2B5EF4-FFF2-40B4-BE49-F238E27FC236}">
                  <a16:creationId xmlns:a16="http://schemas.microsoft.com/office/drawing/2014/main" id="{A27DC22C-22A0-4645-8D50-AAA1B2D81777}"/>
                </a:ext>
              </a:extLst>
            </p:cNvPr>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65" name="Rounded Rectangle 464">
              <a:extLst>
                <a:ext uri="{FF2B5EF4-FFF2-40B4-BE49-F238E27FC236}">
                  <a16:creationId xmlns:a16="http://schemas.microsoft.com/office/drawing/2014/main" id="{93812FC5-A2B2-684E-8ED0-88E860632752}"/>
                </a:ext>
              </a:extLst>
            </p:cNvPr>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0" name="Group 194">
            <a:extLst>
              <a:ext uri="{FF2B5EF4-FFF2-40B4-BE49-F238E27FC236}">
                <a16:creationId xmlns:a16="http://schemas.microsoft.com/office/drawing/2014/main" id="{FCBBF98D-589B-FF4E-ADA6-3B0D0D33E20A}"/>
              </a:ext>
            </a:extLst>
          </p:cNvPr>
          <p:cNvGrpSpPr>
            <a:grpSpLocks noChangeAspect="1"/>
          </p:cNvGrpSpPr>
          <p:nvPr/>
        </p:nvGrpSpPr>
        <p:grpSpPr>
          <a:xfrm>
            <a:off x="2133600" y="5212497"/>
            <a:ext cx="279400" cy="304800"/>
            <a:chOff x="762000" y="1524000"/>
            <a:chExt cx="3048000" cy="3518090"/>
          </a:xfrm>
        </p:grpSpPr>
        <p:grpSp>
          <p:nvGrpSpPr>
            <p:cNvPr id="491" name="Group 195">
              <a:extLst>
                <a:ext uri="{FF2B5EF4-FFF2-40B4-BE49-F238E27FC236}">
                  <a16:creationId xmlns:a16="http://schemas.microsoft.com/office/drawing/2014/main" id="{9E9238B1-DD9B-AA4F-B635-A1BF1F52A3CB}"/>
                </a:ext>
              </a:extLst>
            </p:cNvPr>
            <p:cNvGrpSpPr/>
            <p:nvPr/>
          </p:nvGrpSpPr>
          <p:grpSpPr>
            <a:xfrm rot="19800000">
              <a:off x="762000" y="1891904"/>
              <a:ext cx="448384" cy="1954495"/>
              <a:chOff x="2590800" y="1670538"/>
              <a:chExt cx="228600" cy="996462"/>
            </a:xfrm>
            <a:solidFill>
              <a:srgbClr val="000000"/>
            </a:solidFill>
          </p:grpSpPr>
          <p:sp>
            <p:nvSpPr>
              <p:cNvPr id="508" name="Isosceles Triangle 212">
                <a:extLst>
                  <a:ext uri="{FF2B5EF4-FFF2-40B4-BE49-F238E27FC236}">
                    <a16:creationId xmlns:a16="http://schemas.microsoft.com/office/drawing/2014/main" id="{11D046FE-E345-2D4B-87BB-9E558F341DF0}"/>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9" name="Oval 508">
                <a:extLst>
                  <a:ext uri="{FF2B5EF4-FFF2-40B4-BE49-F238E27FC236}">
                    <a16:creationId xmlns:a16="http://schemas.microsoft.com/office/drawing/2014/main" id="{A5C7D236-B79A-2A4B-951F-A4BC438B060E}"/>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2" name="Group 196">
              <a:extLst>
                <a:ext uri="{FF2B5EF4-FFF2-40B4-BE49-F238E27FC236}">
                  <a16:creationId xmlns:a16="http://schemas.microsoft.com/office/drawing/2014/main" id="{B84A9EC8-3BCB-A042-B03E-A0920C20149C}"/>
                </a:ext>
              </a:extLst>
            </p:cNvPr>
            <p:cNvGrpSpPr/>
            <p:nvPr/>
          </p:nvGrpSpPr>
          <p:grpSpPr>
            <a:xfrm rot="20700000">
              <a:off x="1359845" y="1629207"/>
              <a:ext cx="448384" cy="1954495"/>
              <a:chOff x="2590800" y="1670538"/>
              <a:chExt cx="228600" cy="996462"/>
            </a:xfrm>
            <a:solidFill>
              <a:srgbClr val="000000"/>
            </a:solidFill>
          </p:grpSpPr>
          <p:sp>
            <p:nvSpPr>
              <p:cNvPr id="506" name="Isosceles Triangle 210">
                <a:extLst>
                  <a:ext uri="{FF2B5EF4-FFF2-40B4-BE49-F238E27FC236}">
                    <a16:creationId xmlns:a16="http://schemas.microsoft.com/office/drawing/2014/main" id="{7780CA59-7330-614F-8C80-95B4481C10BF}"/>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7" name="Oval 506">
                <a:extLst>
                  <a:ext uri="{FF2B5EF4-FFF2-40B4-BE49-F238E27FC236}">
                    <a16:creationId xmlns:a16="http://schemas.microsoft.com/office/drawing/2014/main" id="{D1A36241-9565-B24D-9EA2-4DEA2F6C3CD9}"/>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3" name="Group 197">
              <a:extLst>
                <a:ext uri="{FF2B5EF4-FFF2-40B4-BE49-F238E27FC236}">
                  <a16:creationId xmlns:a16="http://schemas.microsoft.com/office/drawing/2014/main" id="{CD5B3DC1-52DA-8649-84E5-937B06567A40}"/>
                </a:ext>
              </a:extLst>
            </p:cNvPr>
            <p:cNvGrpSpPr/>
            <p:nvPr/>
          </p:nvGrpSpPr>
          <p:grpSpPr>
            <a:xfrm>
              <a:off x="2050958" y="1524000"/>
              <a:ext cx="448384" cy="1954495"/>
              <a:chOff x="2590800" y="1670538"/>
              <a:chExt cx="228600" cy="996462"/>
            </a:xfrm>
            <a:solidFill>
              <a:srgbClr val="000000"/>
            </a:solidFill>
          </p:grpSpPr>
          <p:sp>
            <p:nvSpPr>
              <p:cNvPr id="504" name="Isosceles Triangle 208">
                <a:extLst>
                  <a:ext uri="{FF2B5EF4-FFF2-40B4-BE49-F238E27FC236}">
                    <a16:creationId xmlns:a16="http://schemas.microsoft.com/office/drawing/2014/main" id="{B390470D-3611-8044-973C-F305728C6C8C}"/>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5" name="Oval 504">
                <a:extLst>
                  <a:ext uri="{FF2B5EF4-FFF2-40B4-BE49-F238E27FC236}">
                    <a16:creationId xmlns:a16="http://schemas.microsoft.com/office/drawing/2014/main" id="{3663516C-06CA-A343-B926-7E8E830B0608}"/>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4" name="Group 198">
              <a:extLst>
                <a:ext uri="{FF2B5EF4-FFF2-40B4-BE49-F238E27FC236}">
                  <a16:creationId xmlns:a16="http://schemas.microsoft.com/office/drawing/2014/main" id="{09069578-4E1F-5F46-B442-1E8EEDA2BEFA}"/>
                </a:ext>
              </a:extLst>
            </p:cNvPr>
            <p:cNvGrpSpPr/>
            <p:nvPr/>
          </p:nvGrpSpPr>
          <p:grpSpPr>
            <a:xfrm rot="900000">
              <a:off x="2740778" y="1629207"/>
              <a:ext cx="448384" cy="1954495"/>
              <a:chOff x="2590800" y="1670538"/>
              <a:chExt cx="228600" cy="996462"/>
            </a:xfrm>
            <a:solidFill>
              <a:srgbClr val="000000"/>
            </a:solidFill>
          </p:grpSpPr>
          <p:sp>
            <p:nvSpPr>
              <p:cNvPr id="502" name="Isosceles Triangle 206">
                <a:extLst>
                  <a:ext uri="{FF2B5EF4-FFF2-40B4-BE49-F238E27FC236}">
                    <a16:creationId xmlns:a16="http://schemas.microsoft.com/office/drawing/2014/main" id="{E887A128-7078-C347-9969-10EF61A67326}"/>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3" name="Oval 502">
                <a:extLst>
                  <a:ext uri="{FF2B5EF4-FFF2-40B4-BE49-F238E27FC236}">
                    <a16:creationId xmlns:a16="http://schemas.microsoft.com/office/drawing/2014/main" id="{763401D1-CAF1-6C45-9FA4-C121F8A6CFD2}"/>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95" name="Group 199">
              <a:extLst>
                <a:ext uri="{FF2B5EF4-FFF2-40B4-BE49-F238E27FC236}">
                  <a16:creationId xmlns:a16="http://schemas.microsoft.com/office/drawing/2014/main" id="{7081B011-BF74-1D45-BE02-EBF1D9AEC0BB}"/>
                </a:ext>
              </a:extLst>
            </p:cNvPr>
            <p:cNvGrpSpPr/>
            <p:nvPr/>
          </p:nvGrpSpPr>
          <p:grpSpPr>
            <a:xfrm rot="1800000">
              <a:off x="3361616" y="1903402"/>
              <a:ext cx="448384" cy="1954495"/>
              <a:chOff x="2590800" y="1670538"/>
              <a:chExt cx="228600" cy="996462"/>
            </a:xfrm>
            <a:solidFill>
              <a:srgbClr val="000000"/>
            </a:solidFill>
          </p:grpSpPr>
          <p:sp>
            <p:nvSpPr>
              <p:cNvPr id="500" name="Isosceles Triangle 204">
                <a:extLst>
                  <a:ext uri="{FF2B5EF4-FFF2-40B4-BE49-F238E27FC236}">
                    <a16:creationId xmlns:a16="http://schemas.microsoft.com/office/drawing/2014/main" id="{659D65F5-558B-7944-98FA-3E1FC1111470}"/>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1" name="Oval 500">
                <a:extLst>
                  <a:ext uri="{FF2B5EF4-FFF2-40B4-BE49-F238E27FC236}">
                    <a16:creationId xmlns:a16="http://schemas.microsoft.com/office/drawing/2014/main" id="{76A36C5E-53B6-864D-8A6B-09D8B4365624}"/>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496" name="Oval 495">
              <a:extLst>
                <a:ext uri="{FF2B5EF4-FFF2-40B4-BE49-F238E27FC236}">
                  <a16:creationId xmlns:a16="http://schemas.microsoft.com/office/drawing/2014/main" id="{8B78341F-EFDE-D441-9284-E1EA0BAE3D79}"/>
                </a:ext>
              </a:extLst>
            </p:cNvPr>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7" name="Rounded Rectangle 496">
              <a:extLst>
                <a:ext uri="{FF2B5EF4-FFF2-40B4-BE49-F238E27FC236}">
                  <a16:creationId xmlns:a16="http://schemas.microsoft.com/office/drawing/2014/main" id="{A9128165-2031-834D-ACED-6A53946290D0}"/>
                </a:ext>
              </a:extLst>
            </p:cNvPr>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8" name="Rectangle 497">
              <a:extLst>
                <a:ext uri="{FF2B5EF4-FFF2-40B4-BE49-F238E27FC236}">
                  <a16:creationId xmlns:a16="http://schemas.microsoft.com/office/drawing/2014/main" id="{0390AAD2-DCC9-3F4A-AD89-FEA039957BAB}"/>
                </a:ext>
              </a:extLst>
            </p:cNvPr>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9" name="Rounded Rectangle 498">
              <a:extLst>
                <a:ext uri="{FF2B5EF4-FFF2-40B4-BE49-F238E27FC236}">
                  <a16:creationId xmlns:a16="http://schemas.microsoft.com/office/drawing/2014/main" id="{918CCB28-B4B6-BF49-8410-F2CEA29B44CB}"/>
                </a:ext>
              </a:extLst>
            </p:cNvPr>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10" name="Group 214">
            <a:extLst>
              <a:ext uri="{FF2B5EF4-FFF2-40B4-BE49-F238E27FC236}">
                <a16:creationId xmlns:a16="http://schemas.microsoft.com/office/drawing/2014/main" id="{B76E51A4-5D43-C84B-82F3-92B9B3479734}"/>
              </a:ext>
            </a:extLst>
          </p:cNvPr>
          <p:cNvGrpSpPr>
            <a:grpSpLocks noChangeAspect="1"/>
          </p:cNvGrpSpPr>
          <p:nvPr/>
        </p:nvGrpSpPr>
        <p:grpSpPr>
          <a:xfrm>
            <a:off x="3962400" y="4298097"/>
            <a:ext cx="279400" cy="304800"/>
            <a:chOff x="762000" y="1524000"/>
            <a:chExt cx="3048000" cy="3518090"/>
          </a:xfrm>
        </p:grpSpPr>
        <p:grpSp>
          <p:nvGrpSpPr>
            <p:cNvPr id="511" name="Group 215">
              <a:extLst>
                <a:ext uri="{FF2B5EF4-FFF2-40B4-BE49-F238E27FC236}">
                  <a16:creationId xmlns:a16="http://schemas.microsoft.com/office/drawing/2014/main" id="{2E78B84E-0D4F-684F-B421-6F928D084654}"/>
                </a:ext>
              </a:extLst>
            </p:cNvPr>
            <p:cNvGrpSpPr/>
            <p:nvPr/>
          </p:nvGrpSpPr>
          <p:grpSpPr>
            <a:xfrm rot="19800000">
              <a:off x="762000" y="1891904"/>
              <a:ext cx="448384" cy="1954495"/>
              <a:chOff x="2590800" y="1670538"/>
              <a:chExt cx="228600" cy="996462"/>
            </a:xfrm>
            <a:solidFill>
              <a:srgbClr val="000000"/>
            </a:solidFill>
          </p:grpSpPr>
          <p:sp>
            <p:nvSpPr>
              <p:cNvPr id="528" name="Isosceles Triangle 232">
                <a:extLst>
                  <a:ext uri="{FF2B5EF4-FFF2-40B4-BE49-F238E27FC236}">
                    <a16:creationId xmlns:a16="http://schemas.microsoft.com/office/drawing/2014/main" id="{ADFA4D83-74CE-2C46-B5E0-95E775269A43}"/>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9" name="Oval 528">
                <a:extLst>
                  <a:ext uri="{FF2B5EF4-FFF2-40B4-BE49-F238E27FC236}">
                    <a16:creationId xmlns:a16="http://schemas.microsoft.com/office/drawing/2014/main" id="{8A5CD7EF-0C2F-4942-9C35-232680706848}"/>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12" name="Group 216">
              <a:extLst>
                <a:ext uri="{FF2B5EF4-FFF2-40B4-BE49-F238E27FC236}">
                  <a16:creationId xmlns:a16="http://schemas.microsoft.com/office/drawing/2014/main" id="{7486DF68-96F7-8B46-B3D0-EC37CD614793}"/>
                </a:ext>
              </a:extLst>
            </p:cNvPr>
            <p:cNvGrpSpPr/>
            <p:nvPr/>
          </p:nvGrpSpPr>
          <p:grpSpPr>
            <a:xfrm rot="20700000">
              <a:off x="1359845" y="1629207"/>
              <a:ext cx="448384" cy="1954495"/>
              <a:chOff x="2590800" y="1670538"/>
              <a:chExt cx="228600" cy="996462"/>
            </a:xfrm>
            <a:solidFill>
              <a:srgbClr val="000000"/>
            </a:solidFill>
          </p:grpSpPr>
          <p:sp>
            <p:nvSpPr>
              <p:cNvPr id="526" name="Isosceles Triangle 230">
                <a:extLst>
                  <a:ext uri="{FF2B5EF4-FFF2-40B4-BE49-F238E27FC236}">
                    <a16:creationId xmlns:a16="http://schemas.microsoft.com/office/drawing/2014/main" id="{3ED98FB1-6B85-7649-8185-7B457FF5FF3A}"/>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7" name="Oval 526">
                <a:extLst>
                  <a:ext uri="{FF2B5EF4-FFF2-40B4-BE49-F238E27FC236}">
                    <a16:creationId xmlns:a16="http://schemas.microsoft.com/office/drawing/2014/main" id="{41D699D1-DEF7-5C43-8C18-B8BB5764445A}"/>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13" name="Group 217">
              <a:extLst>
                <a:ext uri="{FF2B5EF4-FFF2-40B4-BE49-F238E27FC236}">
                  <a16:creationId xmlns:a16="http://schemas.microsoft.com/office/drawing/2014/main" id="{C8906E25-A398-0146-9C33-F410BEDBC5B7}"/>
                </a:ext>
              </a:extLst>
            </p:cNvPr>
            <p:cNvGrpSpPr/>
            <p:nvPr/>
          </p:nvGrpSpPr>
          <p:grpSpPr>
            <a:xfrm>
              <a:off x="2050958" y="1524000"/>
              <a:ext cx="448384" cy="1954495"/>
              <a:chOff x="2590800" y="1670538"/>
              <a:chExt cx="228600" cy="996462"/>
            </a:xfrm>
            <a:solidFill>
              <a:srgbClr val="000000"/>
            </a:solidFill>
          </p:grpSpPr>
          <p:sp>
            <p:nvSpPr>
              <p:cNvPr id="524" name="Isosceles Triangle 228">
                <a:extLst>
                  <a:ext uri="{FF2B5EF4-FFF2-40B4-BE49-F238E27FC236}">
                    <a16:creationId xmlns:a16="http://schemas.microsoft.com/office/drawing/2014/main" id="{8CAD44A1-F22F-B549-AF4A-E93982A4EAA6}"/>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5" name="Oval 524">
                <a:extLst>
                  <a:ext uri="{FF2B5EF4-FFF2-40B4-BE49-F238E27FC236}">
                    <a16:creationId xmlns:a16="http://schemas.microsoft.com/office/drawing/2014/main" id="{119FEC1A-3677-3441-BD48-0BF9E67EC95D}"/>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14" name="Group 218">
              <a:extLst>
                <a:ext uri="{FF2B5EF4-FFF2-40B4-BE49-F238E27FC236}">
                  <a16:creationId xmlns:a16="http://schemas.microsoft.com/office/drawing/2014/main" id="{44778FB6-18B4-4444-90B9-736034F3CB5F}"/>
                </a:ext>
              </a:extLst>
            </p:cNvPr>
            <p:cNvGrpSpPr/>
            <p:nvPr/>
          </p:nvGrpSpPr>
          <p:grpSpPr>
            <a:xfrm rot="900000">
              <a:off x="2740778" y="1629207"/>
              <a:ext cx="448384" cy="1954495"/>
              <a:chOff x="2590800" y="1670538"/>
              <a:chExt cx="228600" cy="996462"/>
            </a:xfrm>
            <a:solidFill>
              <a:srgbClr val="000000"/>
            </a:solidFill>
          </p:grpSpPr>
          <p:sp>
            <p:nvSpPr>
              <p:cNvPr id="522" name="Isosceles Triangle 226">
                <a:extLst>
                  <a:ext uri="{FF2B5EF4-FFF2-40B4-BE49-F238E27FC236}">
                    <a16:creationId xmlns:a16="http://schemas.microsoft.com/office/drawing/2014/main" id="{71A931D4-C030-4D41-8BB1-F1BF9B29A459}"/>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3" name="Oval 522">
                <a:extLst>
                  <a:ext uri="{FF2B5EF4-FFF2-40B4-BE49-F238E27FC236}">
                    <a16:creationId xmlns:a16="http://schemas.microsoft.com/office/drawing/2014/main" id="{C643FD52-66F5-3241-859F-204D0FD5CDE6}"/>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15" name="Group 219">
              <a:extLst>
                <a:ext uri="{FF2B5EF4-FFF2-40B4-BE49-F238E27FC236}">
                  <a16:creationId xmlns:a16="http://schemas.microsoft.com/office/drawing/2014/main" id="{F1A79E38-F918-6341-BDA1-A4F541EB1042}"/>
                </a:ext>
              </a:extLst>
            </p:cNvPr>
            <p:cNvGrpSpPr/>
            <p:nvPr/>
          </p:nvGrpSpPr>
          <p:grpSpPr>
            <a:xfrm rot="1800000">
              <a:off x="3361616" y="1903402"/>
              <a:ext cx="448384" cy="1954495"/>
              <a:chOff x="2590800" y="1670538"/>
              <a:chExt cx="228600" cy="996462"/>
            </a:xfrm>
            <a:solidFill>
              <a:srgbClr val="000000"/>
            </a:solidFill>
          </p:grpSpPr>
          <p:sp>
            <p:nvSpPr>
              <p:cNvPr id="520" name="Isosceles Triangle 224">
                <a:extLst>
                  <a:ext uri="{FF2B5EF4-FFF2-40B4-BE49-F238E27FC236}">
                    <a16:creationId xmlns:a16="http://schemas.microsoft.com/office/drawing/2014/main" id="{07BDDF93-E297-DC4B-B97E-0C0EA800C06D}"/>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1" name="Oval 520">
                <a:extLst>
                  <a:ext uri="{FF2B5EF4-FFF2-40B4-BE49-F238E27FC236}">
                    <a16:creationId xmlns:a16="http://schemas.microsoft.com/office/drawing/2014/main" id="{4A1149AB-7666-9B4E-93A1-19EA7DB5FEAE}"/>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516" name="Oval 515">
              <a:extLst>
                <a:ext uri="{FF2B5EF4-FFF2-40B4-BE49-F238E27FC236}">
                  <a16:creationId xmlns:a16="http://schemas.microsoft.com/office/drawing/2014/main" id="{6B073F97-4943-994C-8BC6-639E846F0CF5}"/>
                </a:ext>
              </a:extLst>
            </p:cNvPr>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17" name="Rounded Rectangle 516">
              <a:extLst>
                <a:ext uri="{FF2B5EF4-FFF2-40B4-BE49-F238E27FC236}">
                  <a16:creationId xmlns:a16="http://schemas.microsoft.com/office/drawing/2014/main" id="{BA5B9730-92A9-2B41-9978-5851CBE5759D}"/>
                </a:ext>
              </a:extLst>
            </p:cNvPr>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18" name="Rectangle 517">
              <a:extLst>
                <a:ext uri="{FF2B5EF4-FFF2-40B4-BE49-F238E27FC236}">
                  <a16:creationId xmlns:a16="http://schemas.microsoft.com/office/drawing/2014/main" id="{BF0C718B-63C2-1A43-AC3A-662AC1F9C50B}"/>
                </a:ext>
              </a:extLst>
            </p:cNvPr>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19" name="Rounded Rectangle 518">
              <a:extLst>
                <a:ext uri="{FF2B5EF4-FFF2-40B4-BE49-F238E27FC236}">
                  <a16:creationId xmlns:a16="http://schemas.microsoft.com/office/drawing/2014/main" id="{B398BBD0-38AD-A744-B515-EF025E2ABC56}"/>
                </a:ext>
              </a:extLst>
            </p:cNvPr>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30" name="Group 234">
            <a:extLst>
              <a:ext uri="{FF2B5EF4-FFF2-40B4-BE49-F238E27FC236}">
                <a16:creationId xmlns:a16="http://schemas.microsoft.com/office/drawing/2014/main" id="{1D0C98DC-1B91-D84C-8504-DCD8509EE107}"/>
              </a:ext>
            </a:extLst>
          </p:cNvPr>
          <p:cNvGrpSpPr>
            <a:grpSpLocks noChangeAspect="1"/>
          </p:cNvGrpSpPr>
          <p:nvPr/>
        </p:nvGrpSpPr>
        <p:grpSpPr>
          <a:xfrm>
            <a:off x="3505200" y="3383697"/>
            <a:ext cx="279400" cy="304800"/>
            <a:chOff x="762000" y="1524000"/>
            <a:chExt cx="3048000" cy="3518090"/>
          </a:xfrm>
        </p:grpSpPr>
        <p:grpSp>
          <p:nvGrpSpPr>
            <p:cNvPr id="531" name="Group 235">
              <a:extLst>
                <a:ext uri="{FF2B5EF4-FFF2-40B4-BE49-F238E27FC236}">
                  <a16:creationId xmlns:a16="http://schemas.microsoft.com/office/drawing/2014/main" id="{EA855C4C-3241-D446-9780-8018B88ADF4D}"/>
                </a:ext>
              </a:extLst>
            </p:cNvPr>
            <p:cNvGrpSpPr/>
            <p:nvPr/>
          </p:nvGrpSpPr>
          <p:grpSpPr>
            <a:xfrm rot="19800000">
              <a:off x="762000" y="1891904"/>
              <a:ext cx="448384" cy="1954495"/>
              <a:chOff x="2590800" y="1670538"/>
              <a:chExt cx="228600" cy="996462"/>
            </a:xfrm>
            <a:solidFill>
              <a:srgbClr val="000000"/>
            </a:solidFill>
          </p:grpSpPr>
          <p:sp>
            <p:nvSpPr>
              <p:cNvPr id="548" name="Isosceles Triangle 252">
                <a:extLst>
                  <a:ext uri="{FF2B5EF4-FFF2-40B4-BE49-F238E27FC236}">
                    <a16:creationId xmlns:a16="http://schemas.microsoft.com/office/drawing/2014/main" id="{C220F551-EB0E-284E-846A-89EECC2D47F8}"/>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9" name="Oval 548">
                <a:extLst>
                  <a:ext uri="{FF2B5EF4-FFF2-40B4-BE49-F238E27FC236}">
                    <a16:creationId xmlns:a16="http://schemas.microsoft.com/office/drawing/2014/main" id="{D06922BF-1ED8-674B-9531-59840DAAE96C}"/>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32" name="Group 236">
              <a:extLst>
                <a:ext uri="{FF2B5EF4-FFF2-40B4-BE49-F238E27FC236}">
                  <a16:creationId xmlns:a16="http://schemas.microsoft.com/office/drawing/2014/main" id="{9D790E58-879C-4C4C-A526-DFD577E213D9}"/>
                </a:ext>
              </a:extLst>
            </p:cNvPr>
            <p:cNvGrpSpPr/>
            <p:nvPr/>
          </p:nvGrpSpPr>
          <p:grpSpPr>
            <a:xfrm rot="20700000">
              <a:off x="1359845" y="1629207"/>
              <a:ext cx="448384" cy="1954495"/>
              <a:chOff x="2590800" y="1670538"/>
              <a:chExt cx="228600" cy="996462"/>
            </a:xfrm>
            <a:solidFill>
              <a:srgbClr val="000000"/>
            </a:solidFill>
          </p:grpSpPr>
          <p:sp>
            <p:nvSpPr>
              <p:cNvPr id="546" name="Isosceles Triangle 250">
                <a:extLst>
                  <a:ext uri="{FF2B5EF4-FFF2-40B4-BE49-F238E27FC236}">
                    <a16:creationId xmlns:a16="http://schemas.microsoft.com/office/drawing/2014/main" id="{7A9E9752-C4D9-754B-B677-C4ED2B504C91}"/>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7" name="Oval 546">
                <a:extLst>
                  <a:ext uri="{FF2B5EF4-FFF2-40B4-BE49-F238E27FC236}">
                    <a16:creationId xmlns:a16="http://schemas.microsoft.com/office/drawing/2014/main" id="{A51DF56A-B830-FF41-9600-39A947D07A93}"/>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33" name="Group 237">
              <a:extLst>
                <a:ext uri="{FF2B5EF4-FFF2-40B4-BE49-F238E27FC236}">
                  <a16:creationId xmlns:a16="http://schemas.microsoft.com/office/drawing/2014/main" id="{9DDEB08D-48A2-2341-9719-17C6A4AB544D}"/>
                </a:ext>
              </a:extLst>
            </p:cNvPr>
            <p:cNvGrpSpPr/>
            <p:nvPr/>
          </p:nvGrpSpPr>
          <p:grpSpPr>
            <a:xfrm>
              <a:off x="2050958" y="1524000"/>
              <a:ext cx="448384" cy="1954495"/>
              <a:chOff x="2590800" y="1670538"/>
              <a:chExt cx="228600" cy="996462"/>
            </a:xfrm>
            <a:solidFill>
              <a:srgbClr val="000000"/>
            </a:solidFill>
          </p:grpSpPr>
          <p:sp>
            <p:nvSpPr>
              <p:cNvPr id="544" name="Isosceles Triangle 248">
                <a:extLst>
                  <a:ext uri="{FF2B5EF4-FFF2-40B4-BE49-F238E27FC236}">
                    <a16:creationId xmlns:a16="http://schemas.microsoft.com/office/drawing/2014/main" id="{FA731281-31C9-9347-BE87-FFE1DD18D133}"/>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5" name="Oval 544">
                <a:extLst>
                  <a:ext uri="{FF2B5EF4-FFF2-40B4-BE49-F238E27FC236}">
                    <a16:creationId xmlns:a16="http://schemas.microsoft.com/office/drawing/2014/main" id="{6FA4B1CE-0C08-7541-9E76-6AE2C93DACCF}"/>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34" name="Group 238">
              <a:extLst>
                <a:ext uri="{FF2B5EF4-FFF2-40B4-BE49-F238E27FC236}">
                  <a16:creationId xmlns:a16="http://schemas.microsoft.com/office/drawing/2014/main" id="{29DAB600-E895-0042-9E96-74F162474934}"/>
                </a:ext>
              </a:extLst>
            </p:cNvPr>
            <p:cNvGrpSpPr/>
            <p:nvPr/>
          </p:nvGrpSpPr>
          <p:grpSpPr>
            <a:xfrm rot="900000">
              <a:off x="2740778" y="1629207"/>
              <a:ext cx="448384" cy="1954495"/>
              <a:chOff x="2590800" y="1670538"/>
              <a:chExt cx="228600" cy="996462"/>
            </a:xfrm>
            <a:solidFill>
              <a:srgbClr val="000000"/>
            </a:solidFill>
          </p:grpSpPr>
          <p:sp>
            <p:nvSpPr>
              <p:cNvPr id="542" name="Isosceles Triangle 246">
                <a:extLst>
                  <a:ext uri="{FF2B5EF4-FFF2-40B4-BE49-F238E27FC236}">
                    <a16:creationId xmlns:a16="http://schemas.microsoft.com/office/drawing/2014/main" id="{3C51C212-B654-2848-83B2-3AB87E54D870}"/>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3" name="Oval 542">
                <a:extLst>
                  <a:ext uri="{FF2B5EF4-FFF2-40B4-BE49-F238E27FC236}">
                    <a16:creationId xmlns:a16="http://schemas.microsoft.com/office/drawing/2014/main" id="{7DFE7AD8-F587-0646-9C4C-D739254708F9}"/>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535" name="Group 239">
              <a:extLst>
                <a:ext uri="{FF2B5EF4-FFF2-40B4-BE49-F238E27FC236}">
                  <a16:creationId xmlns:a16="http://schemas.microsoft.com/office/drawing/2014/main" id="{251F3AD1-E0EB-564B-857B-FB9B27DAF94E}"/>
                </a:ext>
              </a:extLst>
            </p:cNvPr>
            <p:cNvGrpSpPr/>
            <p:nvPr/>
          </p:nvGrpSpPr>
          <p:grpSpPr>
            <a:xfrm rot="1800000">
              <a:off x="3361616" y="1903402"/>
              <a:ext cx="448384" cy="1954495"/>
              <a:chOff x="2590800" y="1670538"/>
              <a:chExt cx="228600" cy="996462"/>
            </a:xfrm>
            <a:solidFill>
              <a:srgbClr val="000000"/>
            </a:solidFill>
          </p:grpSpPr>
          <p:sp>
            <p:nvSpPr>
              <p:cNvPr id="540" name="Isosceles Triangle 244">
                <a:extLst>
                  <a:ext uri="{FF2B5EF4-FFF2-40B4-BE49-F238E27FC236}">
                    <a16:creationId xmlns:a16="http://schemas.microsoft.com/office/drawing/2014/main" id="{E2B1BB90-4277-084A-9E9F-470BD3331377}"/>
                  </a:ext>
                </a:extLst>
              </p:cNvPr>
              <p:cNvSpPr/>
              <p:nvPr/>
            </p:nvSpPr>
            <p:spPr>
              <a:xfrm>
                <a:off x="2590800" y="1752600"/>
                <a:ext cx="228600" cy="914400"/>
              </a:xfrm>
              <a:prstGeom prst="triangl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1" name="Oval 540">
                <a:extLst>
                  <a:ext uri="{FF2B5EF4-FFF2-40B4-BE49-F238E27FC236}">
                    <a16:creationId xmlns:a16="http://schemas.microsoft.com/office/drawing/2014/main" id="{BA9F3299-F8A6-554C-ACD6-11D28A4413D1}"/>
                  </a:ext>
                </a:extLst>
              </p:cNvPr>
              <p:cNvSpPr/>
              <p:nvPr/>
            </p:nvSpPr>
            <p:spPr>
              <a:xfrm>
                <a:off x="2628900" y="1670538"/>
                <a:ext cx="152400" cy="152400"/>
              </a:xfrm>
              <a:prstGeom prst="ellipse">
                <a:avLst/>
              </a:prstGeom>
              <a:grp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536" name="Oval 535">
              <a:extLst>
                <a:ext uri="{FF2B5EF4-FFF2-40B4-BE49-F238E27FC236}">
                  <a16:creationId xmlns:a16="http://schemas.microsoft.com/office/drawing/2014/main" id="{D6B0DCF4-44C4-E74F-9A4F-0F2E004AD0F9}"/>
                </a:ext>
              </a:extLst>
            </p:cNvPr>
            <p:cNvSpPr/>
            <p:nvPr/>
          </p:nvSpPr>
          <p:spPr>
            <a:xfrm>
              <a:off x="1210384" y="3398015"/>
              <a:ext cx="2092457" cy="896768"/>
            </a:xfrm>
            <a:prstGeom prst="ellipse">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7" name="Rounded Rectangle 536">
              <a:extLst>
                <a:ext uri="{FF2B5EF4-FFF2-40B4-BE49-F238E27FC236}">
                  <a16:creationId xmlns:a16="http://schemas.microsoft.com/office/drawing/2014/main" id="{04D2E462-A191-E04B-A746-8A3B2B4F7421}"/>
                </a:ext>
              </a:extLst>
            </p:cNvPr>
            <p:cNvSpPr/>
            <p:nvPr/>
          </p:nvSpPr>
          <p:spPr>
            <a:xfrm>
              <a:off x="1359845" y="4145322"/>
              <a:ext cx="1793534"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8" name="Rectangle 537">
              <a:extLst>
                <a:ext uri="{FF2B5EF4-FFF2-40B4-BE49-F238E27FC236}">
                  <a16:creationId xmlns:a16="http://schemas.microsoft.com/office/drawing/2014/main" id="{9AF5E743-32F3-814D-B61C-CB11BAE400B7}"/>
                </a:ext>
              </a:extLst>
            </p:cNvPr>
            <p:cNvSpPr/>
            <p:nvPr/>
          </p:nvSpPr>
          <p:spPr>
            <a:xfrm>
              <a:off x="1509306" y="4444245"/>
              <a:ext cx="1494612" cy="298923"/>
            </a:xfrm>
            <a:prstGeom prst="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39" name="Rounded Rectangle 538">
              <a:extLst>
                <a:ext uri="{FF2B5EF4-FFF2-40B4-BE49-F238E27FC236}">
                  <a16:creationId xmlns:a16="http://schemas.microsoft.com/office/drawing/2014/main" id="{B7E70295-B6FF-3442-B0EE-70FDA1ACD8D0}"/>
                </a:ext>
              </a:extLst>
            </p:cNvPr>
            <p:cNvSpPr/>
            <p:nvPr/>
          </p:nvSpPr>
          <p:spPr>
            <a:xfrm>
              <a:off x="1236624" y="4743167"/>
              <a:ext cx="2039976" cy="298923"/>
            </a:xfrm>
            <a:prstGeom prst="roundRect">
              <a:avLst/>
            </a:prstGeom>
            <a:solidFill>
              <a:srgbClr val="000000"/>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8" name="Group 48">
            <a:extLst>
              <a:ext uri="{FF2B5EF4-FFF2-40B4-BE49-F238E27FC236}">
                <a16:creationId xmlns:a16="http://schemas.microsoft.com/office/drawing/2014/main" id="{D3D9F432-9132-8E4F-A33C-5EC6C3EAED01}"/>
              </a:ext>
            </a:extLst>
          </p:cNvPr>
          <p:cNvGrpSpPr/>
          <p:nvPr/>
        </p:nvGrpSpPr>
        <p:grpSpPr>
          <a:xfrm rot="5400000">
            <a:off x="4276165" y="3459897"/>
            <a:ext cx="3657600" cy="609600"/>
            <a:chOff x="2286000" y="2971800"/>
            <a:chExt cx="3657600" cy="457200"/>
          </a:xfrm>
          <a:effectLst>
            <a:outerShdw blurRad="50800" dist="38100" dir="2700000" algn="tl" rotWithShape="0">
              <a:prstClr val="black">
                <a:alpha val="40000"/>
              </a:prstClr>
            </a:outerShdw>
          </a:effectLst>
        </p:grpSpPr>
        <p:sp>
          <p:nvSpPr>
            <p:cNvPr id="239" name="Rectangle 238">
              <a:extLst>
                <a:ext uri="{FF2B5EF4-FFF2-40B4-BE49-F238E27FC236}">
                  <a16:creationId xmlns:a16="http://schemas.microsoft.com/office/drawing/2014/main" id="{9F8327DA-A479-CD4B-A20E-CF81DAA1F26B}"/>
                </a:ext>
              </a:extLst>
            </p:cNvPr>
            <p:cNvSpPr/>
            <p:nvPr/>
          </p:nvSpPr>
          <p:spPr>
            <a:xfrm>
              <a:off x="27432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sp>
          <p:nvSpPr>
            <p:cNvPr id="240" name="Rectangle 239">
              <a:extLst>
                <a:ext uri="{FF2B5EF4-FFF2-40B4-BE49-F238E27FC236}">
                  <a16:creationId xmlns:a16="http://schemas.microsoft.com/office/drawing/2014/main" id="{89DC67F4-7878-A64A-843A-287342E0059C}"/>
                </a:ext>
              </a:extLst>
            </p:cNvPr>
            <p:cNvSpPr/>
            <p:nvPr/>
          </p:nvSpPr>
          <p:spPr>
            <a:xfrm>
              <a:off x="22860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241" name="Rectangle 240">
              <a:extLst>
                <a:ext uri="{FF2B5EF4-FFF2-40B4-BE49-F238E27FC236}">
                  <a16:creationId xmlns:a16="http://schemas.microsoft.com/office/drawing/2014/main" id="{7E102E8E-83A2-4943-AFCD-27CAC1D55E2A}"/>
                </a:ext>
              </a:extLst>
            </p:cNvPr>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242" name="Rectangle 241">
              <a:extLst>
                <a:ext uri="{FF2B5EF4-FFF2-40B4-BE49-F238E27FC236}">
                  <a16:creationId xmlns:a16="http://schemas.microsoft.com/office/drawing/2014/main" id="{0FBF09C7-6AD0-4F4F-82F6-5663E8C617F1}"/>
                </a:ext>
              </a:extLst>
            </p:cNvPr>
            <p:cNvSpPr/>
            <p:nvPr/>
          </p:nvSpPr>
          <p:spPr>
            <a:xfrm>
              <a:off x="32004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243" name="Rectangle 242">
              <a:extLst>
                <a:ext uri="{FF2B5EF4-FFF2-40B4-BE49-F238E27FC236}">
                  <a16:creationId xmlns:a16="http://schemas.microsoft.com/office/drawing/2014/main" id="{C9982EA3-A37C-D749-946E-9DA248079087}"/>
                </a:ext>
              </a:extLst>
            </p:cNvPr>
            <p:cNvSpPr/>
            <p:nvPr/>
          </p:nvSpPr>
          <p:spPr>
            <a:xfrm>
              <a:off x="45720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7</a:t>
              </a:r>
            </a:p>
          </p:txBody>
        </p:sp>
        <p:sp>
          <p:nvSpPr>
            <p:cNvPr id="244" name="Rectangle 243">
              <a:extLst>
                <a:ext uri="{FF2B5EF4-FFF2-40B4-BE49-F238E27FC236}">
                  <a16:creationId xmlns:a16="http://schemas.microsoft.com/office/drawing/2014/main" id="{89316294-5993-A04C-8322-8D7A96D414C1}"/>
                </a:ext>
              </a:extLst>
            </p:cNvPr>
            <p:cNvSpPr/>
            <p:nvPr/>
          </p:nvSpPr>
          <p:spPr>
            <a:xfrm>
              <a:off x="41148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245" name="Rectangle 244">
              <a:extLst>
                <a:ext uri="{FF2B5EF4-FFF2-40B4-BE49-F238E27FC236}">
                  <a16:creationId xmlns:a16="http://schemas.microsoft.com/office/drawing/2014/main" id="{B0D84FE0-1A83-D840-816E-17B75DADC645}"/>
                </a:ext>
              </a:extLst>
            </p:cNvPr>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a:t>
              </a:r>
            </a:p>
          </p:txBody>
        </p:sp>
        <p:sp>
          <p:nvSpPr>
            <p:cNvPr id="246" name="Rectangle 245">
              <a:extLst>
                <a:ext uri="{FF2B5EF4-FFF2-40B4-BE49-F238E27FC236}">
                  <a16:creationId xmlns:a16="http://schemas.microsoft.com/office/drawing/2014/main" id="{52625A11-F717-DF4F-8493-CC71E60BC8E5}"/>
                </a:ext>
              </a:extLst>
            </p:cNvPr>
            <p:cNvSpPr/>
            <p:nvPr/>
          </p:nvSpPr>
          <p:spPr>
            <a:xfrm>
              <a:off x="5029200" y="2971800"/>
              <a:ext cx="457200" cy="4572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grpSp>
      <p:sp>
        <p:nvSpPr>
          <p:cNvPr id="3" name="TextBox 2">
            <a:extLst>
              <a:ext uri="{FF2B5EF4-FFF2-40B4-BE49-F238E27FC236}">
                <a16:creationId xmlns:a16="http://schemas.microsoft.com/office/drawing/2014/main" id="{59BF6D31-BC49-1D47-A6C0-E6E2B13A73EF}"/>
              </a:ext>
            </a:extLst>
          </p:cNvPr>
          <p:cNvSpPr txBox="1"/>
          <p:nvPr/>
        </p:nvSpPr>
        <p:spPr>
          <a:xfrm>
            <a:off x="5190565" y="1456115"/>
            <a:ext cx="24384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Representation</a:t>
            </a:r>
          </a:p>
        </p:txBody>
      </p:sp>
      <p:sp>
        <p:nvSpPr>
          <p:cNvPr id="251" name="AutoShape 7">
            <a:extLst>
              <a:ext uri="{FF2B5EF4-FFF2-40B4-BE49-F238E27FC236}">
                <a16:creationId xmlns:a16="http://schemas.microsoft.com/office/drawing/2014/main" id="{72AC895C-8D0C-CE48-A187-B17608861AF6}"/>
              </a:ext>
            </a:extLst>
          </p:cNvPr>
          <p:cNvSpPr>
            <a:spLocks noChangeArrowheads="1"/>
          </p:cNvSpPr>
          <p:nvPr/>
        </p:nvSpPr>
        <p:spPr bwMode="auto">
          <a:xfrm>
            <a:off x="6629402" y="4634818"/>
            <a:ext cx="2438400" cy="1739059"/>
          </a:xfrm>
          <a:prstGeom prst="wedgeRoundRectCallout">
            <a:avLst>
              <a:gd name="adj1" fmla="val -59173"/>
              <a:gd name="adj2" fmla="val -85756"/>
              <a:gd name="adj3" fmla="val 16667"/>
            </a:avLst>
          </a:prstGeom>
          <a:solidFill>
            <a:schemeClr val="accent3"/>
          </a:solidFill>
          <a:ln w="57150" cmpd="sng">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marL="0" marR="0" lvl="0" indent="0" algn="l" defTabSz="457200" rtl="0" eaLnBrk="0" fontAlgn="base" latinLnBrk="0" hangingPunct="0">
              <a:lnSpc>
                <a:spcPct val="100000"/>
              </a:lnSpc>
              <a:spcBef>
                <a:spcPts val="800"/>
              </a:spcBef>
              <a:spcAft>
                <a:spcPct val="0"/>
              </a:spcAft>
              <a:buClr>
                <a:srgbClr val="3333CC"/>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Lucida Sans Unicode" pitchFamily="34" charset="0"/>
                <a:ea typeface="Arial Unicode MS" pitchFamily="34" charset="-128"/>
                <a:cs typeface="Arial Unicode MS" pitchFamily="34" charset="-128"/>
              </a:rPr>
              <a:t>Column where the queen in this row is placed.</a:t>
            </a:r>
          </a:p>
        </p:txBody>
      </p:sp>
      <p:sp>
        <p:nvSpPr>
          <p:cNvPr id="7" name="Right Arrow 6">
            <a:extLst>
              <a:ext uri="{FF2B5EF4-FFF2-40B4-BE49-F238E27FC236}">
                <a16:creationId xmlns:a16="http://schemas.microsoft.com/office/drawing/2014/main" id="{1C394A5D-3EBD-EF4B-AEC7-89B8BAC4877E}"/>
              </a:ext>
            </a:extLst>
          </p:cNvPr>
          <p:cNvSpPr/>
          <p:nvPr/>
        </p:nvSpPr>
        <p:spPr>
          <a:xfrm>
            <a:off x="4724400" y="3386513"/>
            <a:ext cx="762000" cy="720337"/>
          </a:xfrm>
          <a:prstGeom prst="rightArrow">
            <a:avLst/>
          </a:prstGeom>
          <a:solidFill>
            <a:schemeClr val="accent1"/>
          </a:solidFill>
          <a:ln w="9525">
            <a:solidFill>
              <a:schemeClr val="accent1">
                <a:shade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3" name="Rectangle 252">
            <a:extLst>
              <a:ext uri="{FF2B5EF4-FFF2-40B4-BE49-F238E27FC236}">
                <a16:creationId xmlns:a16="http://schemas.microsoft.com/office/drawing/2014/main" id="{A8441D15-4023-4140-9905-C03EF6BCB8B0}"/>
              </a:ext>
            </a:extLst>
          </p:cNvPr>
          <p:cNvSpPr/>
          <p:nvPr/>
        </p:nvSpPr>
        <p:spPr>
          <a:xfrm>
            <a:off x="683568" y="1520554"/>
            <a:ext cx="461665" cy="461665"/>
          </a:xfrm>
          <a:prstGeom prst="rect">
            <a:avLst/>
          </a:prstGeom>
        </p:spPr>
        <p:txBody>
          <a:bodyPr vert="horz" wrap="square">
            <a:spAutoFit/>
          </a:bodyPr>
          <a:lstStyle/>
          <a:p>
            <a:pPr marL="55563" marR="0" lvl="0" indent="-55563" algn="ctr" defTabSz="457200" rtl="0" eaLnBrk="1" fontAlgn="auto" latinLnBrk="0" hangingPunct="1">
              <a:lnSpc>
                <a:spcPct val="100000"/>
              </a:lnSpc>
              <a:spcBef>
                <a:spcPts val="0"/>
              </a:spcBef>
              <a:spcAft>
                <a:spcPts val="0"/>
              </a:spcAft>
              <a:buClrTx/>
              <a:buSzTx/>
              <a:buFontTx/>
              <a:buNone/>
              <a:tabLst>
                <a:tab pos="512763" algn="ctr"/>
                <a:tab pos="969963" algn="ctr"/>
                <a:tab pos="1425575" algn="ctr"/>
                <a:tab pos="1882775" algn="ctr"/>
                <a:tab pos="2339975" algn="ctr"/>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0</a:t>
            </a:r>
          </a:p>
        </p:txBody>
      </p:sp>
      <p:sp>
        <p:nvSpPr>
          <p:cNvPr id="254" name="Rectangle 253">
            <a:extLst>
              <a:ext uri="{FF2B5EF4-FFF2-40B4-BE49-F238E27FC236}">
                <a16:creationId xmlns:a16="http://schemas.microsoft.com/office/drawing/2014/main" id="{8D1FDCC7-730F-7D4D-B8A1-9A3D62DC9178}"/>
              </a:ext>
            </a:extLst>
          </p:cNvPr>
          <p:cNvSpPr/>
          <p:nvPr/>
        </p:nvSpPr>
        <p:spPr>
          <a:xfrm>
            <a:off x="1140837" y="1511149"/>
            <a:ext cx="461665" cy="461665"/>
          </a:xfrm>
          <a:prstGeom prst="rect">
            <a:avLst/>
          </a:prstGeom>
        </p:spPr>
        <p:txBody>
          <a:bodyPr vert="horz" wrap="square">
            <a:spAutoFit/>
          </a:bodyPr>
          <a:lstStyle/>
          <a:p>
            <a:pPr marL="55563" marR="0" lvl="0" indent="-55563" algn="ctr" defTabSz="457200" rtl="0" eaLnBrk="1" fontAlgn="auto" latinLnBrk="0" hangingPunct="1">
              <a:lnSpc>
                <a:spcPct val="100000"/>
              </a:lnSpc>
              <a:spcBef>
                <a:spcPts val="0"/>
              </a:spcBef>
              <a:spcAft>
                <a:spcPts val="0"/>
              </a:spcAft>
              <a:buClrTx/>
              <a:buSzTx/>
              <a:buFontTx/>
              <a:buNone/>
              <a:tabLst>
                <a:tab pos="512763" algn="ctr"/>
                <a:tab pos="969963" algn="ctr"/>
                <a:tab pos="1425575" algn="ctr"/>
                <a:tab pos="1882775" algn="ctr"/>
                <a:tab pos="2339975" algn="ctr"/>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1</a:t>
            </a:r>
          </a:p>
        </p:txBody>
      </p:sp>
      <p:sp>
        <p:nvSpPr>
          <p:cNvPr id="255" name="Rectangle 254">
            <a:extLst>
              <a:ext uri="{FF2B5EF4-FFF2-40B4-BE49-F238E27FC236}">
                <a16:creationId xmlns:a16="http://schemas.microsoft.com/office/drawing/2014/main" id="{C5470392-27ED-6E45-91C9-A48522686F79}"/>
              </a:ext>
            </a:extLst>
          </p:cNvPr>
          <p:cNvSpPr/>
          <p:nvPr/>
        </p:nvSpPr>
        <p:spPr>
          <a:xfrm>
            <a:off x="1598106" y="1509851"/>
            <a:ext cx="461665" cy="461665"/>
          </a:xfrm>
          <a:prstGeom prst="rect">
            <a:avLst/>
          </a:prstGeom>
        </p:spPr>
        <p:txBody>
          <a:bodyPr vert="horz" wrap="square">
            <a:spAutoFit/>
          </a:bodyPr>
          <a:lstStyle/>
          <a:p>
            <a:pPr marL="55563" marR="0" lvl="0" indent="-55563" algn="ctr" defTabSz="457200" rtl="0" eaLnBrk="1" fontAlgn="auto" latinLnBrk="0" hangingPunct="1">
              <a:lnSpc>
                <a:spcPct val="100000"/>
              </a:lnSpc>
              <a:spcBef>
                <a:spcPts val="0"/>
              </a:spcBef>
              <a:spcAft>
                <a:spcPts val="0"/>
              </a:spcAft>
              <a:buClrTx/>
              <a:buSzTx/>
              <a:buFontTx/>
              <a:buNone/>
              <a:tabLst>
                <a:tab pos="512763" algn="ctr"/>
                <a:tab pos="969963" algn="ctr"/>
                <a:tab pos="1425575" algn="ctr"/>
                <a:tab pos="1882775" algn="ctr"/>
                <a:tab pos="2339975" algn="ctr"/>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2</a:t>
            </a:r>
          </a:p>
        </p:txBody>
      </p:sp>
      <p:sp>
        <p:nvSpPr>
          <p:cNvPr id="256" name="Rectangle 255">
            <a:extLst>
              <a:ext uri="{FF2B5EF4-FFF2-40B4-BE49-F238E27FC236}">
                <a16:creationId xmlns:a16="http://schemas.microsoft.com/office/drawing/2014/main" id="{8A8FF639-57E9-4449-A6EF-6DBBD391CEB6}"/>
              </a:ext>
            </a:extLst>
          </p:cNvPr>
          <p:cNvSpPr/>
          <p:nvPr/>
        </p:nvSpPr>
        <p:spPr>
          <a:xfrm>
            <a:off x="2055375" y="1509850"/>
            <a:ext cx="461665" cy="461665"/>
          </a:xfrm>
          <a:prstGeom prst="rect">
            <a:avLst/>
          </a:prstGeom>
        </p:spPr>
        <p:txBody>
          <a:bodyPr vert="horz" wrap="square">
            <a:spAutoFit/>
          </a:bodyPr>
          <a:lstStyle/>
          <a:p>
            <a:pPr marL="55563" marR="0" lvl="0" indent="-55563" algn="ctr" defTabSz="457200" rtl="0" eaLnBrk="1" fontAlgn="auto" latinLnBrk="0" hangingPunct="1">
              <a:lnSpc>
                <a:spcPct val="100000"/>
              </a:lnSpc>
              <a:spcBef>
                <a:spcPts val="0"/>
              </a:spcBef>
              <a:spcAft>
                <a:spcPts val="0"/>
              </a:spcAft>
              <a:buClrTx/>
              <a:buSzTx/>
              <a:buFontTx/>
              <a:buNone/>
              <a:tabLst>
                <a:tab pos="512763" algn="ctr"/>
                <a:tab pos="969963" algn="ctr"/>
                <a:tab pos="1425575" algn="ctr"/>
                <a:tab pos="1882775" algn="ctr"/>
                <a:tab pos="2339975" algn="ctr"/>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3</a:t>
            </a:r>
          </a:p>
        </p:txBody>
      </p:sp>
      <p:sp>
        <p:nvSpPr>
          <p:cNvPr id="258" name="Rectangle 257">
            <a:extLst>
              <a:ext uri="{FF2B5EF4-FFF2-40B4-BE49-F238E27FC236}">
                <a16:creationId xmlns:a16="http://schemas.microsoft.com/office/drawing/2014/main" id="{A4E51461-AF32-B840-8339-4FB20252233A}"/>
              </a:ext>
            </a:extLst>
          </p:cNvPr>
          <p:cNvSpPr/>
          <p:nvPr/>
        </p:nvSpPr>
        <p:spPr>
          <a:xfrm>
            <a:off x="2512644" y="1509849"/>
            <a:ext cx="461665" cy="461665"/>
          </a:xfrm>
          <a:prstGeom prst="rect">
            <a:avLst/>
          </a:prstGeom>
        </p:spPr>
        <p:txBody>
          <a:bodyPr vert="horz" wrap="square">
            <a:spAutoFit/>
          </a:bodyPr>
          <a:lstStyle/>
          <a:p>
            <a:pPr marL="55563" marR="0" lvl="0" indent="-55563" algn="ctr" defTabSz="457200" rtl="0" eaLnBrk="1" fontAlgn="auto" latinLnBrk="0" hangingPunct="1">
              <a:lnSpc>
                <a:spcPct val="100000"/>
              </a:lnSpc>
              <a:spcBef>
                <a:spcPts val="0"/>
              </a:spcBef>
              <a:spcAft>
                <a:spcPts val="0"/>
              </a:spcAft>
              <a:buClrTx/>
              <a:buSzTx/>
              <a:buFontTx/>
              <a:buNone/>
              <a:tabLst>
                <a:tab pos="512763" algn="ctr"/>
                <a:tab pos="969963" algn="ctr"/>
                <a:tab pos="1425575" algn="ctr"/>
                <a:tab pos="1882775" algn="ctr"/>
                <a:tab pos="2339975" algn="ctr"/>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4</a:t>
            </a:r>
          </a:p>
        </p:txBody>
      </p:sp>
      <p:sp>
        <p:nvSpPr>
          <p:cNvPr id="266" name="Rectangle 265">
            <a:extLst>
              <a:ext uri="{FF2B5EF4-FFF2-40B4-BE49-F238E27FC236}">
                <a16:creationId xmlns:a16="http://schemas.microsoft.com/office/drawing/2014/main" id="{59BCA0B9-FD52-464C-8165-A30613D32EA7}"/>
              </a:ext>
            </a:extLst>
          </p:cNvPr>
          <p:cNvSpPr/>
          <p:nvPr/>
        </p:nvSpPr>
        <p:spPr>
          <a:xfrm>
            <a:off x="2969913" y="1507620"/>
            <a:ext cx="461665" cy="461665"/>
          </a:xfrm>
          <a:prstGeom prst="rect">
            <a:avLst/>
          </a:prstGeom>
        </p:spPr>
        <p:txBody>
          <a:bodyPr vert="horz" wrap="square">
            <a:spAutoFit/>
          </a:bodyPr>
          <a:lstStyle/>
          <a:p>
            <a:pPr marL="55563" marR="0" lvl="0" indent="-55563" algn="ctr" defTabSz="457200" rtl="0" eaLnBrk="1" fontAlgn="auto" latinLnBrk="0" hangingPunct="1">
              <a:lnSpc>
                <a:spcPct val="100000"/>
              </a:lnSpc>
              <a:spcBef>
                <a:spcPts val="0"/>
              </a:spcBef>
              <a:spcAft>
                <a:spcPts val="0"/>
              </a:spcAft>
              <a:buClrTx/>
              <a:buSzTx/>
              <a:buFontTx/>
              <a:buNone/>
              <a:tabLst>
                <a:tab pos="512763" algn="ctr"/>
                <a:tab pos="969963" algn="ctr"/>
                <a:tab pos="1425575" algn="ctr"/>
                <a:tab pos="1882775" algn="ctr"/>
                <a:tab pos="2339975" algn="ctr"/>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5</a:t>
            </a:r>
          </a:p>
        </p:txBody>
      </p:sp>
      <p:sp>
        <p:nvSpPr>
          <p:cNvPr id="267" name="Rectangle 266">
            <a:extLst>
              <a:ext uri="{FF2B5EF4-FFF2-40B4-BE49-F238E27FC236}">
                <a16:creationId xmlns:a16="http://schemas.microsoft.com/office/drawing/2014/main" id="{57A6A185-0B0A-F142-A436-3A56B17927DD}"/>
              </a:ext>
            </a:extLst>
          </p:cNvPr>
          <p:cNvSpPr/>
          <p:nvPr/>
        </p:nvSpPr>
        <p:spPr>
          <a:xfrm>
            <a:off x="3427182" y="1507619"/>
            <a:ext cx="461665" cy="461665"/>
          </a:xfrm>
          <a:prstGeom prst="rect">
            <a:avLst/>
          </a:prstGeom>
        </p:spPr>
        <p:txBody>
          <a:bodyPr vert="horz" wrap="square">
            <a:spAutoFit/>
          </a:bodyPr>
          <a:lstStyle/>
          <a:p>
            <a:pPr marL="55563" marR="0" lvl="0" indent="-55563" algn="ctr" defTabSz="457200" rtl="0" eaLnBrk="1" fontAlgn="auto" latinLnBrk="0" hangingPunct="1">
              <a:lnSpc>
                <a:spcPct val="100000"/>
              </a:lnSpc>
              <a:spcBef>
                <a:spcPts val="0"/>
              </a:spcBef>
              <a:spcAft>
                <a:spcPts val="0"/>
              </a:spcAft>
              <a:buClrTx/>
              <a:buSzTx/>
              <a:buFontTx/>
              <a:buNone/>
              <a:tabLst>
                <a:tab pos="512763" algn="ctr"/>
                <a:tab pos="969963" algn="ctr"/>
                <a:tab pos="1425575" algn="ctr"/>
                <a:tab pos="1882775" algn="ctr"/>
                <a:tab pos="2339975" algn="ctr"/>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6</a:t>
            </a:r>
          </a:p>
        </p:txBody>
      </p:sp>
      <p:sp>
        <p:nvSpPr>
          <p:cNvPr id="268" name="Rectangle 267">
            <a:extLst>
              <a:ext uri="{FF2B5EF4-FFF2-40B4-BE49-F238E27FC236}">
                <a16:creationId xmlns:a16="http://schemas.microsoft.com/office/drawing/2014/main" id="{D6CF7841-83A9-0A4C-ACC5-FFA1ED5603F1}"/>
              </a:ext>
            </a:extLst>
          </p:cNvPr>
          <p:cNvSpPr/>
          <p:nvPr/>
        </p:nvSpPr>
        <p:spPr>
          <a:xfrm>
            <a:off x="3884448" y="1507618"/>
            <a:ext cx="461665" cy="461665"/>
          </a:xfrm>
          <a:prstGeom prst="rect">
            <a:avLst/>
          </a:prstGeom>
        </p:spPr>
        <p:txBody>
          <a:bodyPr vert="horz" wrap="square">
            <a:spAutoFit/>
          </a:bodyPr>
          <a:lstStyle/>
          <a:p>
            <a:pPr marL="55563" marR="0" lvl="0" indent="-55563" algn="ctr" defTabSz="457200" rtl="0" eaLnBrk="1" fontAlgn="auto" latinLnBrk="0" hangingPunct="1">
              <a:lnSpc>
                <a:spcPct val="100000"/>
              </a:lnSpc>
              <a:spcBef>
                <a:spcPts val="0"/>
              </a:spcBef>
              <a:spcAft>
                <a:spcPts val="0"/>
              </a:spcAft>
              <a:buClrTx/>
              <a:buSzTx/>
              <a:buFontTx/>
              <a:buNone/>
              <a:tabLst>
                <a:tab pos="512763" algn="ctr"/>
                <a:tab pos="969963" algn="ctr"/>
                <a:tab pos="1425575" algn="ctr"/>
                <a:tab pos="1882775" algn="ctr"/>
                <a:tab pos="2339975" algn="ctr"/>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7</a:t>
            </a:r>
          </a:p>
        </p:txBody>
      </p:sp>
      <p:sp>
        <p:nvSpPr>
          <p:cNvPr id="4" name="Slide Number Placeholder 3">
            <a:extLst>
              <a:ext uri="{FF2B5EF4-FFF2-40B4-BE49-F238E27FC236}">
                <a16:creationId xmlns:a16="http://schemas.microsoft.com/office/drawing/2014/main" id="{657C8850-AD6E-3443-AD66-1ED695A23A00}"/>
              </a:ext>
            </a:extLst>
          </p:cNvPr>
          <p:cNvSpPr>
            <a:spLocks noGrp="1"/>
          </p:cNvSpPr>
          <p:nvPr>
            <p:ph type="sldNum" sz="quarter" idx="12"/>
          </p:nvPr>
        </p:nvSpPr>
        <p:spPr/>
        <p:txBody>
          <a:bodyPr/>
          <a:lstStyle/>
          <a:p>
            <a:fld id="{B8C56D54-80CA-1040-8800-40C19FBCAC37}" type="slidenum">
              <a:rPr lang="en-US" smtClean="0"/>
              <a:t>35</a:t>
            </a:fld>
            <a:endParaRPr lang="en-US"/>
          </a:p>
        </p:txBody>
      </p:sp>
    </p:spTree>
    <p:extLst>
      <p:ext uri="{BB962C8B-B14F-4D97-AF65-F5344CB8AC3E}">
        <p14:creationId xmlns:p14="http://schemas.microsoft.com/office/powerpoint/2010/main" val="2249370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939C3-9DDA-46D2-B3E5-9C3AF7C67C9E}"/>
              </a:ext>
            </a:extLst>
          </p:cNvPr>
          <p:cNvSpPr>
            <a:spLocks noGrp="1"/>
          </p:cNvSpPr>
          <p:nvPr>
            <p:ph type="title"/>
          </p:nvPr>
        </p:nvSpPr>
        <p:spPr>
          <a:xfrm>
            <a:off x="266700" y="160338"/>
            <a:ext cx="8675594" cy="1143000"/>
          </a:xfrm>
        </p:spPr>
        <p:txBody>
          <a:bodyPr>
            <a:noAutofit/>
          </a:bodyPr>
          <a:lstStyle/>
          <a:p>
            <a:r>
              <a:rPr lang="en-US" dirty="0">
                <a:ea typeface="+mj-lt"/>
                <a:cs typeface="+mj-lt"/>
              </a:rPr>
              <a:t>Hands-On with </a:t>
            </a:r>
            <a:r>
              <a:rPr lang="en-US" dirty="0" err="1">
                <a:ea typeface="+mj-lt"/>
                <a:cs typeface="+mj-lt"/>
              </a:rPr>
              <a:t>Cilk</a:t>
            </a:r>
            <a:r>
              <a:rPr lang="en-US" dirty="0">
                <a:ea typeface="+mj-lt"/>
                <a:cs typeface="+mj-lt"/>
              </a:rPr>
              <a:t> Programming</a:t>
            </a:r>
            <a:endParaRPr lang="en-US" b="0" dirty="0">
              <a:ea typeface="+mj-lt"/>
              <a:cs typeface="+mj-lt"/>
            </a:endParaRPr>
          </a:p>
        </p:txBody>
      </p:sp>
      <p:sp>
        <p:nvSpPr>
          <p:cNvPr id="2" name="Content Placeholder 1">
            <a:extLst>
              <a:ext uri="{FF2B5EF4-FFF2-40B4-BE49-F238E27FC236}">
                <a16:creationId xmlns:a16="http://schemas.microsoft.com/office/drawing/2014/main" id="{C3309BE4-7CEC-4228-98EC-722DB16ECAF9}"/>
              </a:ext>
            </a:extLst>
          </p:cNvPr>
          <p:cNvSpPr>
            <a:spLocks noGrp="1"/>
          </p:cNvSpPr>
          <p:nvPr>
            <p:ph idx="1"/>
          </p:nvPr>
        </p:nvSpPr>
        <p:spPr>
          <a:xfrm>
            <a:off x="266700" y="1384300"/>
            <a:ext cx="8521699" cy="3358388"/>
          </a:xfrm>
        </p:spPr>
        <p:txBody>
          <a:bodyPr vert="horz" anchor="t">
            <a:normAutofit/>
          </a:bodyPr>
          <a:lstStyle/>
          <a:p>
            <a:pPr indent="-255905"/>
            <a:r>
              <a:rPr lang="en-US" sz="2600" dirty="0">
                <a:cs typeface="Lucida Sans Unicode"/>
              </a:rPr>
              <a:t>Take a look at </a:t>
            </a:r>
            <a:r>
              <a:rPr lang="en-US" sz="2600" dirty="0" err="1">
                <a:cs typeface="Lucida Sans Unicode"/>
              </a:rPr>
              <a:t>nqueens.c</a:t>
            </a:r>
            <a:endParaRPr lang="en-US" sz="2600" dirty="0">
              <a:cs typeface="Lucida Sans Unicode"/>
            </a:endParaRPr>
          </a:p>
          <a:p>
            <a:pPr indent="-255905"/>
            <a:r>
              <a:rPr lang="en-US" sz="2600" dirty="0">
                <a:cs typeface="Lucida Sans Unicode"/>
              </a:rPr>
              <a:t>How do you parallelize this code?</a:t>
            </a:r>
          </a:p>
          <a:p>
            <a:pPr indent="-255905"/>
            <a:endParaRPr lang="en-US" sz="2600" dirty="0">
              <a:cs typeface="Lucida Sans Unicode"/>
            </a:endParaRPr>
          </a:p>
          <a:p>
            <a:pPr indent="-255905"/>
            <a:r>
              <a:rPr lang="en-US" sz="2600" dirty="0">
                <a:cs typeface="Lucida Sans Unicode"/>
              </a:rPr>
              <a:t>Compile and run it once parallelized:</a:t>
            </a:r>
          </a:p>
          <a:p>
            <a:pPr indent="-255905"/>
            <a:r>
              <a:rPr lang="en-US" sz="2600" dirty="0">
                <a:cs typeface="Lucida Sans Unicode"/>
              </a:rPr>
              <a:t>make </a:t>
            </a:r>
            <a:r>
              <a:rPr lang="en-US" sz="2600" dirty="0" err="1">
                <a:cs typeface="Lucida Sans Unicode"/>
              </a:rPr>
              <a:t>nqueens</a:t>
            </a:r>
            <a:r>
              <a:rPr lang="en-US" sz="2600" dirty="0">
                <a:cs typeface="Lucida Sans Unicode"/>
              </a:rPr>
              <a:t>; ./</a:t>
            </a:r>
            <a:r>
              <a:rPr lang="en-US" sz="2600" dirty="0" err="1">
                <a:cs typeface="Lucida Sans Unicode"/>
              </a:rPr>
              <a:t>nqueens</a:t>
            </a:r>
            <a:r>
              <a:rPr lang="en-US" sz="2600" dirty="0">
                <a:cs typeface="Lucida Sans Unicode"/>
              </a:rPr>
              <a:t> 13</a:t>
            </a:r>
          </a:p>
          <a:p>
            <a:pPr indent="-255905"/>
            <a:endParaRPr lang="en-US" sz="2600" dirty="0">
              <a:cs typeface="Lucida Sans Unicode"/>
            </a:endParaRPr>
          </a:p>
          <a:p>
            <a:pPr indent="-255905"/>
            <a:endParaRPr lang="en-US" sz="2600" dirty="0">
              <a:cs typeface="Lucida Sans Unicode"/>
            </a:endParaRPr>
          </a:p>
          <a:p>
            <a:pPr indent="-255905"/>
            <a:endParaRPr lang="en-US" sz="2600" dirty="0">
              <a:cs typeface="Lucida Sans Unicode"/>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82368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60338"/>
            <a:ext cx="8642838" cy="1143000"/>
          </a:xfrm>
        </p:spPr>
        <p:txBody>
          <a:bodyPr>
            <a:normAutofit fontScale="90000"/>
          </a:bodyPr>
          <a:lstStyle/>
          <a:p>
            <a:r>
              <a:rPr lang="en-US" dirty="0"/>
              <a:t>Racy </a:t>
            </a:r>
            <a:r>
              <a:rPr lang="en-US" dirty="0" err="1"/>
              <a:t>NQueens</a:t>
            </a:r>
            <a:r>
              <a:rPr lang="en-US" dirty="0"/>
              <a:t> Code (</a:t>
            </a:r>
            <a:r>
              <a:rPr lang="en-US" dirty="0">
                <a:solidFill>
                  <a:srgbClr val="284264"/>
                </a:solidFill>
                <a:latin typeface="Consolas" panose="020B0609020204030204" pitchFamily="49" charset="0"/>
                <a:cs typeface="Consolas" panose="020B0609020204030204" pitchFamily="49" charset="0"/>
              </a:rPr>
              <a:t>racy-</a:t>
            </a:r>
            <a:r>
              <a:rPr lang="en-US" dirty="0" err="1">
                <a:solidFill>
                  <a:srgbClr val="284264"/>
                </a:solidFill>
                <a:latin typeface="Consolas" panose="020B0609020204030204" pitchFamily="49" charset="0"/>
                <a:cs typeface="Consolas" panose="020B0609020204030204" pitchFamily="49" charset="0"/>
              </a:rPr>
              <a:t>nqueens.c</a:t>
            </a:r>
            <a:r>
              <a:rPr lang="en-US" dirty="0"/>
              <a:t>)</a:t>
            </a:r>
          </a:p>
        </p:txBody>
      </p:sp>
      <p:sp>
        <p:nvSpPr>
          <p:cNvPr id="8" name="Rectangle 3">
            <a:extLst>
              <a:ext uri="{FF2B5EF4-FFF2-40B4-BE49-F238E27FC236}">
                <a16:creationId xmlns:a16="http://schemas.microsoft.com/office/drawing/2014/main" id="{1E0EBEC7-2B93-6E40-98EB-BE8043BE3B21}"/>
              </a:ext>
            </a:extLst>
          </p:cNvPr>
          <p:cNvSpPr>
            <a:spLocks noChangeArrowheads="1"/>
          </p:cNvSpPr>
          <p:nvPr/>
        </p:nvSpPr>
        <p:spPr bwMode="auto">
          <a:xfrm>
            <a:off x="392723" y="1041278"/>
            <a:ext cx="8505092" cy="5722938"/>
          </a:xfrm>
          <a:prstGeom prst="foldedCorner">
            <a:avLst>
              <a:gd name="adj" fmla="val 7503"/>
            </a:avLst>
          </a:prstGeom>
          <a:solidFill>
            <a:srgbClr val="FBF4E3"/>
          </a:solidFill>
          <a:ln w="6350">
            <a:solidFill>
              <a:schemeClr val="tx1"/>
            </a:solidFill>
            <a:miter lim="800000"/>
            <a:headEnd/>
            <a:tailEnd/>
          </a:ln>
          <a:effectLst>
            <a:outerShdw blurRad="50800" dist="38100" dir="2700000" algn="tl" rotWithShape="0">
              <a:prstClr val="black">
                <a:alpha val="40000"/>
              </a:prstClr>
            </a:outerShdw>
          </a:effectLst>
        </p:spPr>
        <p:txBody>
          <a:bodyPr wrap="square" tIns="9144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0D00FF"/>
                </a:solidFill>
                <a:effectLst/>
                <a:uLnTx/>
                <a:uFillTx/>
                <a:latin typeface="Courier" pitchFamily="2" charset="0"/>
                <a:ea typeface="+mn-ea"/>
                <a:cs typeface="+mn-cs"/>
              </a:rPr>
              <a:t>nqueens</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B88600"/>
                </a:solidFill>
                <a:effectLst/>
                <a:uLnTx/>
                <a:uFillTx/>
                <a:latin typeface="Courier" pitchFamily="2" charset="0"/>
                <a:ea typeface="+mn-ea"/>
                <a:cs typeface="+mn-cs"/>
              </a:rPr>
              <a:t>n</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B88600"/>
                </a:solidFill>
                <a:effectLst/>
                <a:uLnTx/>
                <a:uFillTx/>
                <a:latin typeface="Courier" pitchFamily="2" charset="0"/>
                <a:ea typeface="+mn-ea"/>
                <a:cs typeface="+mn-cs"/>
              </a:rPr>
              <a:t>row</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char</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B88600"/>
                </a:solidFill>
                <a:effectLst/>
                <a:uLnTx/>
                <a:uFillTx/>
                <a:latin typeface="Courier" pitchFamily="2" charset="0"/>
                <a:ea typeface="+mn-ea"/>
                <a:cs typeface="+mn-cs"/>
              </a:rPr>
              <a:t>board</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B88600"/>
                </a:solidFill>
                <a:effectLst/>
                <a:uLnTx/>
                <a:uFillTx/>
                <a:latin typeface="Courier" pitchFamily="2" charset="0"/>
                <a:ea typeface="+mn-ea"/>
                <a:cs typeface="+mn-cs"/>
              </a:rPr>
              <a:t>count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endParaRPr kumimoji="0" lang="en-US" sz="1600" b="0" i="0" u="none" strike="noStrike" kern="1200" cap="none" spc="0" normalizeH="0" baseline="0" noProof="0" dirty="0">
              <a:ln>
                <a:noFill/>
              </a:ln>
              <a:solidFill>
                <a:srgbClr val="B88600"/>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char</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err="1">
                <a:ln>
                  <a:noFill/>
                </a:ln>
                <a:solidFill>
                  <a:srgbClr val="B88600"/>
                </a:solidFill>
                <a:effectLst/>
                <a:uLnTx/>
                <a:uFillTx/>
                <a:latin typeface="Courier" pitchFamily="2" charset="0"/>
                <a:ea typeface="+mn-ea"/>
                <a:cs typeface="+mn-cs"/>
              </a:rPr>
              <a:t>new_board</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endParaRPr kumimoji="0" lang="en-US" sz="1600" b="0" i="0" u="none" strike="noStrike" kern="1200" cap="none" spc="0" normalizeH="0" baseline="0" noProof="0" dirty="0">
              <a:ln>
                <a:noFill/>
              </a:ln>
              <a:solidFill>
                <a:srgbClr val="B88600"/>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B88600"/>
                </a:solidFill>
                <a:effectLst/>
                <a:uLnTx/>
                <a:uFillTx/>
                <a:latin typeface="Courier" pitchFamily="2" charset="0"/>
                <a:ea typeface="+mn-ea"/>
                <a:cs typeface="+mn-cs"/>
              </a:rPr>
              <a:t>solNum</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0;</a:t>
            </a:r>
            <a:endPar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9900F8"/>
                </a:solidFill>
                <a:effectLst/>
                <a:uLnTx/>
                <a:uFillTx/>
                <a:latin typeface="Courier" pitchFamily="2" charset="0"/>
                <a:ea typeface="+mn-ea"/>
                <a:cs typeface="+mn-cs"/>
              </a:rPr>
              <a:t>if</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n</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row)</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9900F8"/>
                </a:solidFill>
                <a:effectLst/>
                <a:uLnTx/>
                <a:uFillTx/>
                <a:latin typeface="Courier" pitchFamily="2" charset="0"/>
                <a:ea typeface="+mn-ea"/>
                <a:cs typeface="+mn-cs"/>
              </a:rPr>
              <a:t>return</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1; } </a:t>
            </a:r>
            <a:r>
              <a:rPr kumimoji="0" lang="en-US" sz="1600" b="0" i="0" u="none" strike="noStrike" kern="1200" cap="none" spc="0" normalizeH="0" baseline="0" noProof="0" dirty="0">
                <a:ln>
                  <a:noFill/>
                </a:ln>
                <a:solidFill>
                  <a:srgbClr val="B22222"/>
                </a:solidFill>
                <a:effectLst/>
                <a:uLnTx/>
                <a:uFillTx/>
                <a:latin typeface="Courier" pitchFamily="2" charset="0"/>
                <a:ea typeface="+mn-ea"/>
                <a:cs typeface="+mn-cs"/>
              </a:rPr>
              <a:t>// end of the board; found a solution</a:t>
            </a:r>
            <a:endParaRPr kumimoji="0" lang="en-US" sz="1600" b="0" i="0" u="none" strike="noStrike" kern="1200" cap="none" spc="0" normalizeH="0" baseline="0" noProof="0" dirty="0">
              <a:ln>
                <a:noFill/>
              </a:ln>
              <a:solidFill>
                <a:srgbClr val="9900F8"/>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count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alloca</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(n</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9900F8"/>
                </a:solidFill>
                <a:effectLst/>
                <a:uLnTx/>
                <a:uFillTx/>
                <a:latin typeface="Courier" pitchFamily="2" charset="0"/>
                <a:ea typeface="+mn-ea"/>
                <a:cs typeface="+mn-cs"/>
              </a:rPr>
              <a:t>sizeof</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void</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89300"/>
                </a:solidFill>
                <a:effectLst/>
                <a:uLnTx/>
                <a:uFillTx/>
                <a:latin typeface="Courier" pitchFamily="2" charset="0"/>
                <a:ea typeface="+mn-ea"/>
                <a:cs typeface="+mn-cs"/>
              </a:rPr>
              <a:t>memset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(count,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0,</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n</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9900F8"/>
                </a:solidFill>
                <a:effectLst/>
                <a:uLnTx/>
                <a:uFillTx/>
                <a:latin typeface="Courier" pitchFamily="2" charset="0"/>
                <a:ea typeface="+mn-ea"/>
                <a:cs typeface="+mn-cs"/>
              </a:rPr>
              <a:t>sizeof</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89300"/>
                </a:solidFill>
                <a:effectLst/>
                <a:uLnTx/>
                <a:uFillTx/>
                <a:latin typeface="Courier" pitchFamily="2" charset="0"/>
                <a:ea typeface="+mn-ea"/>
                <a:cs typeface="+mn-cs"/>
              </a:rPr>
              <a:t>new_board</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char</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alloca</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((row</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1)</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9900F8"/>
                </a:solidFill>
                <a:effectLst/>
                <a:uLnTx/>
                <a:uFillTx/>
                <a:latin typeface="Courier" pitchFamily="2" charset="0"/>
                <a:ea typeface="+mn-ea"/>
                <a:cs typeface="+mn-cs"/>
              </a:rPr>
              <a:t>sizeof</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char</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endPar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89300"/>
                </a:solidFill>
                <a:effectLst/>
                <a:uLnTx/>
                <a:uFillTx/>
                <a:latin typeface="Courier" pitchFamily="2" charset="0"/>
                <a:ea typeface="+mn-ea"/>
                <a:cs typeface="+mn-cs"/>
              </a:rPr>
              <a:t>memcpy</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new_board</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board,</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row</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9900F8"/>
                </a:solidFill>
                <a:effectLst/>
                <a:uLnTx/>
                <a:uFillTx/>
                <a:latin typeface="Courier" pitchFamily="2" charset="0"/>
                <a:ea typeface="+mn-ea"/>
                <a:cs typeface="+mn-cs"/>
              </a:rPr>
              <a:t>sizeof</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char</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9900F8"/>
                </a:solidFill>
                <a:effectLst/>
                <a:uLnTx/>
                <a:uFillTx/>
                <a:latin typeface="Courier" pitchFamily="2" charset="0"/>
                <a:ea typeface="+mn-ea"/>
                <a:cs typeface="+mn-cs"/>
              </a:rPr>
              <a:t>for</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B88600"/>
                </a:solidFill>
                <a:effectLst/>
                <a:uLnTx/>
                <a:uFillTx/>
                <a:latin typeface="Courier" pitchFamily="2" charset="0"/>
                <a:ea typeface="+mn-ea"/>
                <a:cs typeface="+mn-cs"/>
              </a:rPr>
              <a:t>col</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0;</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col</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&lt;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n;</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col</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89300"/>
                </a:solidFill>
                <a:effectLst/>
                <a:uLnTx/>
                <a:uFillTx/>
                <a:latin typeface="Courier" pitchFamily="2" charset="0"/>
                <a:ea typeface="+mn-ea"/>
                <a:cs typeface="+mn-cs"/>
              </a:rPr>
              <a:t>new_board</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row</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col;</a:t>
            </a:r>
            <a:endPar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9900F8"/>
                </a:solidFill>
                <a:effectLst/>
                <a:uLnTx/>
                <a:uFillTx/>
                <a:latin typeface="Courier" pitchFamily="2" charset="0"/>
                <a:ea typeface="+mn-ea"/>
                <a:cs typeface="+mn-cs"/>
              </a:rPr>
              <a:t>if</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err="1">
                <a:ln>
                  <a:noFill/>
                </a:ln>
                <a:solidFill>
                  <a:srgbClr val="689300"/>
                </a:solidFill>
                <a:effectLst/>
                <a:uLnTx/>
                <a:uFillTx/>
                <a:latin typeface="Courier" pitchFamily="2" charset="0"/>
                <a:ea typeface="+mn-ea"/>
                <a:cs typeface="+mn-cs"/>
              </a:rPr>
              <a:t>no_conflict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(row</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1,</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new_board</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count</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col</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FF0000"/>
                </a:solidFill>
                <a:effectLst/>
                <a:uLnTx/>
                <a:uFillTx/>
                <a:latin typeface="Courier" pitchFamily="2" charset="0"/>
                <a:ea typeface="+mn-ea"/>
                <a:cs typeface="+mn-cs"/>
              </a:rPr>
              <a:t>cilk_spawn</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nqueens</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(n,</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row</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1,</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new_board</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FF0000"/>
                </a:solidFill>
                <a:effectLst/>
                <a:uLnTx/>
                <a:uFillTx/>
                <a:latin typeface="Courier" pitchFamily="2" charset="0"/>
                <a:ea typeface="+mn-ea"/>
                <a:cs typeface="+mn-cs"/>
              </a:rPr>
              <a:t>cilk_sync</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endPar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900F8"/>
                </a:solidFill>
                <a:effectLst/>
                <a:uLnTx/>
                <a:uFillTx/>
                <a:latin typeface="Courier" pitchFamily="2" charset="0"/>
                <a:ea typeface="+mn-ea"/>
                <a:cs typeface="+mn-cs"/>
              </a:rPr>
              <a:t>  for</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89300"/>
                </a:solidFill>
                <a:effectLst/>
                <a:uLnTx/>
                <a:uFillTx/>
                <a:latin typeface="Courier" pitchFamily="2" charset="0"/>
                <a:ea typeface="+mn-ea"/>
                <a:cs typeface="+mn-cs"/>
              </a:rPr>
              <a:t>int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B88600"/>
                </a:solidFill>
                <a:effectLst/>
                <a:uLnTx/>
                <a:uFillTx/>
                <a:latin typeface="Courier" pitchFamily="2" charset="0"/>
                <a:ea typeface="+mn-ea"/>
                <a:cs typeface="+mn-cs"/>
              </a:rPr>
              <a:t>i</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0;</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i</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&lt;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n;</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89300"/>
                </a:solidFill>
                <a:effectLst/>
                <a:uLnTx/>
                <a:uFillTx/>
                <a:latin typeface="Courier" pitchFamily="2" charset="0"/>
                <a:ea typeface="+mn-ea"/>
                <a:cs typeface="+mn-cs"/>
              </a:rPr>
              <a:t>i</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89300"/>
                </a:solidFill>
                <a:effectLst/>
                <a:uLnTx/>
                <a:uFillTx/>
                <a:latin typeface="Courier" pitchFamily="2" charset="0"/>
                <a:ea typeface="+mn-ea"/>
                <a:cs typeface="+mn-cs"/>
              </a:rPr>
              <a:t>solNum</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count</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i</a:t>
            </a:r>
            <a:r>
              <a:rPr kumimoji="0" lang="en-US" sz="1600" b="0" i="0" u="none" strike="noStrike" kern="1200" cap="none" spc="0" normalizeH="0" baseline="0" noProof="0" dirty="0">
                <a:ln>
                  <a:noFill/>
                </a:ln>
                <a:solidFill>
                  <a:srgbClr val="404040"/>
                </a:solidFill>
                <a:effectLst/>
                <a:uLnTx/>
                <a:uFillTx/>
                <a:latin typeface="Courier" pitchFamily="2" charset="0"/>
                <a:ea typeface="+mn-ea"/>
                <a:cs typeface="+mn-cs"/>
              </a:rPr>
              <a:t>]</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a:ln>
                  <a:noFill/>
                </a:ln>
                <a:solidFill>
                  <a:srgbClr val="9900F8"/>
                </a:solidFill>
                <a:effectLst/>
                <a:uLnTx/>
                <a:uFillTx/>
                <a:latin typeface="Courier" pitchFamily="2" charset="0"/>
                <a:ea typeface="+mn-ea"/>
                <a:cs typeface="+mn-cs"/>
              </a:rPr>
              <a:t>return</a:t>
            </a:r>
            <a:r>
              <a:rPr kumimoji="0" lang="en-US" sz="1600" b="0" i="0" u="none" strike="noStrike" kern="1200" cap="none" spc="0" normalizeH="0" baseline="0" noProof="0" dirty="0">
                <a:ln>
                  <a:noFill/>
                </a:ln>
                <a:solidFill>
                  <a:srgbClr val="000000"/>
                </a:solidFill>
                <a:effectLst/>
                <a:uLnTx/>
                <a:uFillTx/>
                <a:latin typeface="Courier" pitchFamily="2" charset="0"/>
                <a:ea typeface="+mn-ea"/>
                <a:cs typeface="+mn-cs"/>
              </a:rPr>
              <a:t> </a:t>
            </a:r>
            <a:r>
              <a:rPr kumimoji="0" lang="en-US" sz="1600" b="0" i="0" u="none" strike="noStrike" kern="1200" cap="none" spc="0" normalizeH="0" baseline="0" noProof="0" dirty="0" err="1">
                <a:ln>
                  <a:noFill/>
                </a:ln>
                <a:solidFill>
                  <a:srgbClr val="632618"/>
                </a:solidFill>
                <a:effectLst/>
                <a:uLnTx/>
                <a:uFillTx/>
                <a:latin typeface="Courier" pitchFamily="2" charset="0"/>
                <a:ea typeface="+mn-ea"/>
                <a:cs typeface="+mn-cs"/>
              </a:rPr>
              <a:t>solNum</a:t>
            </a: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32618"/>
                </a:solidFill>
                <a:effectLst/>
                <a:uLnTx/>
                <a:uFillTx/>
                <a:latin typeface="Courier" pitchFamily="2" charset="0"/>
                <a:ea typeface="+mn-ea"/>
                <a:cs typeface="+mn-cs"/>
              </a:rPr>
              <a:t>}</a:t>
            </a:r>
          </a:p>
        </p:txBody>
      </p:sp>
      <p:sp>
        <p:nvSpPr>
          <p:cNvPr id="3" name="Rounded Rectangle 2">
            <a:extLst>
              <a:ext uri="{FF2B5EF4-FFF2-40B4-BE49-F238E27FC236}">
                <a16:creationId xmlns:a16="http://schemas.microsoft.com/office/drawing/2014/main" id="{DAA33E51-59DF-8547-9114-6B7B353D63F1}"/>
              </a:ext>
            </a:extLst>
          </p:cNvPr>
          <p:cNvSpPr/>
          <p:nvPr/>
        </p:nvSpPr>
        <p:spPr>
          <a:xfrm>
            <a:off x="6611816" y="3672254"/>
            <a:ext cx="2057400" cy="990600"/>
          </a:xfrm>
          <a:prstGeom prst="roundRect">
            <a:avLst/>
          </a:prstGeom>
          <a:solidFill>
            <a:schemeClr val="accent3"/>
          </a:solidFill>
          <a:ln w="571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Where’s the race?</a:t>
            </a:r>
          </a:p>
        </p:txBody>
      </p:sp>
      <p:sp>
        <p:nvSpPr>
          <p:cNvPr id="4" name="Slide Number Placeholder 3">
            <a:extLst>
              <a:ext uri="{FF2B5EF4-FFF2-40B4-BE49-F238E27FC236}">
                <a16:creationId xmlns:a16="http://schemas.microsoft.com/office/drawing/2014/main" id="{613C5881-97D5-DD46-9564-A6E60016C8CD}"/>
              </a:ext>
            </a:extLst>
          </p:cNvPr>
          <p:cNvSpPr>
            <a:spLocks noGrp="1"/>
          </p:cNvSpPr>
          <p:nvPr>
            <p:ph type="sldNum" sz="quarter" idx="12"/>
          </p:nvPr>
        </p:nvSpPr>
        <p:spPr/>
        <p:txBody>
          <a:bodyPr/>
          <a:lstStyle/>
          <a:p>
            <a:fld id="{B8C56D54-80CA-1040-8800-40C19FBCAC37}" type="slidenum">
              <a:rPr lang="en-US" smtClean="0"/>
              <a:t>37</a:t>
            </a:fld>
            <a:endParaRPr lang="en-US"/>
          </a:p>
        </p:txBody>
      </p:sp>
    </p:spTree>
    <p:extLst>
      <p:ext uri="{BB962C8B-B14F-4D97-AF65-F5344CB8AC3E}">
        <p14:creationId xmlns:p14="http://schemas.microsoft.com/office/powerpoint/2010/main" val="181703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Race Conditions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38</a:t>
            </a:fld>
            <a:endParaRPr lang="en-US"/>
          </a:p>
        </p:txBody>
      </p:sp>
    </p:spTree>
    <p:extLst>
      <p:ext uri="{BB962C8B-B14F-4D97-AF65-F5344CB8AC3E}">
        <p14:creationId xmlns:p14="http://schemas.microsoft.com/office/powerpoint/2010/main" val="817806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609600" y="3713694"/>
            <a:ext cx="4343400" cy="1447800"/>
          </a:xfrm>
          <a:prstGeom prst="foldedCorner">
            <a:avLst>
              <a:gd name="adj" fmla="val 12500"/>
            </a:avLst>
          </a:prstGeom>
          <a:blipFill rotWithShape="1">
            <a:blip r:embed="rId3"/>
            <a:tile tx="0" ty="0" sx="100000" sy="100000" flip="none" algn="tl"/>
          </a:blipFill>
          <a:ln w="6477">
            <a:solidFill>
              <a:srgbClr val="B2B2B2"/>
            </a:solidFill>
            <a:miter lim="800000"/>
            <a:headEnd/>
            <a:tailEnd/>
          </a:ln>
          <a:effectLst>
            <a:outerShdw blurRad="50800" dist="38100" dir="2700000" algn="tl" rotWithShape="0">
              <a:prstClr val="black">
                <a:alpha val="40000"/>
              </a:prstClr>
            </a:outerShdw>
          </a:effectLst>
        </p:spPr>
        <p:txBody>
          <a:bodyPr wrap="none" lIns="91440" tIns="0" rIns="90000" bIns="46800" anchor="t" anchorCtr="0"/>
          <a:lstStyle/>
          <a:p>
            <a:r>
              <a:rPr lang="en-US" dirty="0" err="1">
                <a:solidFill>
                  <a:srgbClr val="663333"/>
                </a:solidFill>
                <a:latin typeface="Consolas"/>
                <a:cs typeface="Consolas"/>
              </a:rPr>
              <a:t>int</a:t>
            </a:r>
            <a:r>
              <a:rPr lang="en-US" dirty="0">
                <a:solidFill>
                  <a:srgbClr val="663333"/>
                </a:solidFill>
                <a:latin typeface="Consolas"/>
                <a:cs typeface="Consolas"/>
              </a:rPr>
              <a:t> </a:t>
            </a:r>
            <a:r>
              <a:rPr lang="en-US" dirty="0" err="1">
                <a:solidFill>
                  <a:srgbClr val="663333"/>
                </a:solidFill>
                <a:latin typeface="Consolas"/>
                <a:cs typeface="Consolas"/>
              </a:rPr>
              <a:t>x</a:t>
            </a:r>
            <a:r>
              <a:rPr lang="en-US" dirty="0">
                <a:solidFill>
                  <a:srgbClr val="663333"/>
                </a:solidFill>
                <a:latin typeface="Consolas"/>
                <a:cs typeface="Consolas"/>
              </a:rPr>
              <a:t> = 0;</a:t>
            </a:r>
          </a:p>
          <a:p>
            <a:r>
              <a:rPr lang="en-US" dirty="0" err="1">
                <a:solidFill>
                  <a:srgbClr val="FF0000"/>
                </a:solidFill>
                <a:latin typeface="Consolas"/>
                <a:cs typeface="Consolas"/>
              </a:rPr>
              <a:t>cilk_for</a:t>
            </a:r>
            <a:r>
              <a:rPr lang="en-US" dirty="0">
                <a:solidFill>
                  <a:srgbClr val="000000"/>
                </a:solidFill>
                <a:latin typeface="Consolas"/>
                <a:cs typeface="Consolas"/>
              </a:rPr>
              <a:t> </a:t>
            </a:r>
            <a:r>
              <a:rPr lang="en-US" dirty="0">
                <a:solidFill>
                  <a:srgbClr val="663333"/>
                </a:solidFill>
                <a:latin typeface="Consolas"/>
                <a:cs typeface="Consolas"/>
              </a:rPr>
              <a:t>(</a:t>
            </a:r>
            <a:r>
              <a:rPr lang="en-US" dirty="0" err="1">
                <a:solidFill>
                  <a:srgbClr val="663333"/>
                </a:solidFill>
                <a:latin typeface="Consolas"/>
                <a:cs typeface="Consolas"/>
              </a:rPr>
              <a:t>int</a:t>
            </a:r>
            <a:r>
              <a:rPr lang="en-US" dirty="0">
                <a:solidFill>
                  <a:srgbClr val="663333"/>
                </a:solidFill>
                <a:latin typeface="Consolas"/>
                <a:cs typeface="Consolas"/>
              </a:rPr>
              <a:t> </a:t>
            </a:r>
            <a:r>
              <a:rPr lang="en-US" dirty="0" err="1">
                <a:solidFill>
                  <a:srgbClr val="663333"/>
                </a:solidFill>
                <a:latin typeface="Consolas"/>
                <a:cs typeface="Consolas"/>
              </a:rPr>
              <a:t>i</a:t>
            </a:r>
            <a:r>
              <a:rPr lang="en-US" dirty="0">
                <a:solidFill>
                  <a:srgbClr val="663333"/>
                </a:solidFill>
                <a:latin typeface="Consolas"/>
                <a:cs typeface="Consolas"/>
              </a:rPr>
              <a:t>=0, </a:t>
            </a:r>
            <a:r>
              <a:rPr lang="en-US" dirty="0" err="1">
                <a:solidFill>
                  <a:srgbClr val="663333"/>
                </a:solidFill>
                <a:latin typeface="Consolas"/>
                <a:cs typeface="Consolas"/>
              </a:rPr>
              <a:t>i</a:t>
            </a:r>
            <a:r>
              <a:rPr lang="en-US" dirty="0">
                <a:solidFill>
                  <a:srgbClr val="663333"/>
                </a:solidFill>
                <a:latin typeface="Consolas"/>
                <a:cs typeface="Consolas"/>
              </a:rPr>
              <a:t>&lt;2, ++</a:t>
            </a:r>
            <a:r>
              <a:rPr lang="en-US" dirty="0" err="1">
                <a:solidFill>
                  <a:srgbClr val="663333"/>
                </a:solidFill>
                <a:latin typeface="Consolas"/>
                <a:cs typeface="Consolas"/>
              </a:rPr>
              <a:t>i</a:t>
            </a:r>
            <a:r>
              <a:rPr lang="en-US" dirty="0">
                <a:solidFill>
                  <a:srgbClr val="663333"/>
                </a:solidFill>
                <a:latin typeface="Consolas"/>
                <a:cs typeface="Consolas"/>
              </a:rPr>
              <a:t>) {</a:t>
            </a:r>
          </a:p>
          <a:p>
            <a:r>
              <a:rPr lang="en-US" dirty="0">
                <a:solidFill>
                  <a:srgbClr val="663333"/>
                </a:solidFill>
                <a:latin typeface="Consolas"/>
                <a:cs typeface="Consolas"/>
              </a:rPr>
              <a:t>    </a:t>
            </a:r>
            <a:r>
              <a:rPr lang="en-US" dirty="0" err="1">
                <a:solidFill>
                  <a:srgbClr val="663333"/>
                </a:solidFill>
                <a:latin typeface="Consolas"/>
                <a:cs typeface="Consolas"/>
              </a:rPr>
              <a:t>x</a:t>
            </a:r>
            <a:r>
              <a:rPr lang="en-US" dirty="0">
                <a:solidFill>
                  <a:srgbClr val="663333"/>
                </a:solidFill>
                <a:latin typeface="Consolas"/>
                <a:cs typeface="Consolas"/>
              </a:rPr>
              <a:t>++;</a:t>
            </a:r>
          </a:p>
          <a:p>
            <a:r>
              <a:rPr lang="en-US" dirty="0">
                <a:solidFill>
                  <a:srgbClr val="663333"/>
                </a:solidFill>
                <a:latin typeface="Consolas"/>
                <a:cs typeface="Consolas"/>
              </a:rPr>
              <a:t>}</a:t>
            </a:r>
          </a:p>
          <a:p>
            <a:r>
              <a:rPr lang="en-US" dirty="0" err="1">
                <a:solidFill>
                  <a:srgbClr val="663333"/>
                </a:solidFill>
                <a:latin typeface="Consolas"/>
                <a:cs typeface="Consolas"/>
              </a:rPr>
              <a:t>assert(x</a:t>
            </a:r>
            <a:r>
              <a:rPr lang="en-US" dirty="0">
                <a:solidFill>
                  <a:srgbClr val="663333"/>
                </a:solidFill>
                <a:latin typeface="Consolas"/>
                <a:cs typeface="Consolas"/>
              </a:rPr>
              <a:t> == 2);</a:t>
            </a:r>
          </a:p>
        </p:txBody>
      </p:sp>
      <p:sp>
        <p:nvSpPr>
          <p:cNvPr id="2" name="Title 1"/>
          <p:cNvSpPr>
            <a:spLocks noGrp="1"/>
          </p:cNvSpPr>
          <p:nvPr>
            <p:ph type="title"/>
          </p:nvPr>
        </p:nvSpPr>
        <p:spPr/>
        <p:txBody>
          <a:bodyPr/>
          <a:lstStyle/>
          <a:p>
            <a:r>
              <a:rPr lang="en-US" dirty="0"/>
              <a:t>Determinacy Races</a:t>
            </a:r>
          </a:p>
        </p:txBody>
      </p:sp>
      <p:sp>
        <p:nvSpPr>
          <p:cNvPr id="4" name="Content Placeholder 3"/>
          <p:cNvSpPr>
            <a:spLocks noGrp="1"/>
          </p:cNvSpPr>
          <p:nvPr>
            <p:ph idx="1"/>
          </p:nvPr>
        </p:nvSpPr>
        <p:spPr>
          <a:xfrm>
            <a:off x="266700" y="1239265"/>
            <a:ext cx="8521700" cy="1624568"/>
          </a:xfrm>
        </p:spPr>
        <p:txBody>
          <a:bodyPr>
            <a:normAutofit fontScale="92500" lnSpcReduction="10000"/>
          </a:bodyPr>
          <a:lstStyle/>
          <a:p>
            <a:pPr marL="0" indent="0">
              <a:buNone/>
            </a:pPr>
            <a:r>
              <a:rPr lang="en-US" b="1" kern="0" dirty="0">
                <a:solidFill>
                  <a:srgbClr val="076A9B"/>
                </a:solidFill>
                <a:latin typeface="Lucida Sans Unicode"/>
                <a:cs typeface="Lucida Sans Unicode"/>
              </a:rPr>
              <a:t>Definition.</a:t>
            </a:r>
            <a:r>
              <a:rPr lang="en-US" kern="0" dirty="0">
                <a:solidFill>
                  <a:schemeClr val="accent6"/>
                </a:solidFill>
                <a:latin typeface="Lucida Sans Unicode"/>
                <a:cs typeface="Lucida Sans Unicode"/>
              </a:rPr>
              <a:t> </a:t>
            </a:r>
            <a:r>
              <a:rPr lang="en-US" kern="0" dirty="0">
                <a:solidFill>
                  <a:srgbClr val="827F77"/>
                </a:solidFill>
                <a:latin typeface="Lucida Sans Unicode"/>
                <a:cs typeface="Lucida Sans Unicode"/>
              </a:rPr>
              <a:t> </a:t>
            </a:r>
            <a:r>
              <a:rPr lang="en-US" kern="0" dirty="0">
                <a:latin typeface="Lucida Sans Unicode"/>
                <a:cs typeface="Lucida Sans Unicode"/>
              </a:rPr>
              <a:t>A </a:t>
            </a:r>
            <a:r>
              <a:rPr lang="en-US" kern="0" dirty="0">
                <a:solidFill>
                  <a:srgbClr val="3366FF"/>
                </a:solidFill>
                <a:latin typeface="Lucida Sans Unicode"/>
                <a:cs typeface="Lucida Sans Unicode"/>
              </a:rPr>
              <a:t>determinacy race</a:t>
            </a:r>
            <a:r>
              <a:rPr lang="en-US" i="1" kern="0" dirty="0">
                <a:latin typeface="Lucida Sans Unicode"/>
                <a:cs typeface="Lucida Sans Unicode"/>
              </a:rPr>
              <a:t> </a:t>
            </a:r>
            <a:r>
              <a:rPr lang="en-US" kern="0" dirty="0">
                <a:latin typeface="Lucida Sans Unicode"/>
                <a:cs typeface="Lucida Sans Unicode"/>
              </a:rPr>
              <a:t>occurs when two logically parallel instructions access the same memory location and at least one of the instructions performs a write.</a:t>
            </a:r>
          </a:p>
          <a:p>
            <a:endParaRPr lang="en-US" dirty="0"/>
          </a:p>
        </p:txBody>
      </p:sp>
      <p:sp>
        <p:nvSpPr>
          <p:cNvPr id="33" name="Oval 32"/>
          <p:cNvSpPr/>
          <p:nvPr/>
        </p:nvSpPr>
        <p:spPr>
          <a:xfrm>
            <a:off x="381000" y="3730396"/>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A</a:t>
            </a:r>
          </a:p>
        </p:txBody>
      </p:sp>
      <p:sp>
        <p:nvSpPr>
          <p:cNvPr id="34" name="Oval 33"/>
          <p:cNvSpPr/>
          <p:nvPr/>
        </p:nvSpPr>
        <p:spPr>
          <a:xfrm>
            <a:off x="228600" y="4309532"/>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B</a:t>
            </a:r>
          </a:p>
        </p:txBody>
      </p:sp>
      <p:sp>
        <p:nvSpPr>
          <p:cNvPr id="35" name="Oval 34"/>
          <p:cNvSpPr/>
          <p:nvPr/>
        </p:nvSpPr>
        <p:spPr>
          <a:xfrm>
            <a:off x="533400" y="4309532"/>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C</a:t>
            </a:r>
          </a:p>
        </p:txBody>
      </p:sp>
      <p:sp>
        <p:nvSpPr>
          <p:cNvPr id="36" name="Oval 35"/>
          <p:cNvSpPr/>
          <p:nvPr/>
        </p:nvSpPr>
        <p:spPr>
          <a:xfrm>
            <a:off x="381000" y="4830005"/>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D</a:t>
            </a:r>
          </a:p>
        </p:txBody>
      </p:sp>
      <p:sp>
        <p:nvSpPr>
          <p:cNvPr id="72" name="Rectangle 71"/>
          <p:cNvSpPr/>
          <p:nvPr/>
        </p:nvSpPr>
        <p:spPr>
          <a:xfrm>
            <a:off x="5874394" y="4090713"/>
            <a:ext cx="835485" cy="692925"/>
          </a:xfrm>
          <a:prstGeom prst="rect">
            <a:avLst/>
          </a:prstGeom>
          <a:solidFill>
            <a:schemeClr val="tx2">
              <a:lumMod val="20000"/>
              <a:lumOff val="80000"/>
            </a:schemeClr>
          </a:solidFill>
          <a:ln w="12700" cap="flat" cmpd="sng" algn="ctr">
            <a:solidFill>
              <a:schemeClr val="tx1"/>
            </a:solidFill>
            <a:prstDash val="solid"/>
          </a:ln>
          <a:effectLst>
            <a:outerShdw blurRad="50800" dist="38100" dir="2700000" algn="tl" rotWithShape="0">
              <a:prstClr val="black">
                <a:alpha val="40000"/>
              </a:prstClr>
            </a:outerShdw>
          </a:effectLst>
        </p:spPr>
        <p:txBody>
          <a:bodyPr wrap="square" rtlCol="0" anchor="ctr">
            <a:noAutofit/>
          </a:bodyPr>
          <a:lstStyle/>
          <a:p>
            <a:pPr lvl="0" algn="ctr" fontAlgn="auto">
              <a:spcBef>
                <a:spcPts val="0"/>
              </a:spcBef>
              <a:spcAft>
                <a:spcPts val="0"/>
              </a:spcAft>
              <a:defRPr/>
            </a:pPr>
            <a:r>
              <a:rPr lang="en-US" dirty="0" err="1">
                <a:solidFill>
                  <a:srgbClr val="663333"/>
                </a:solidFill>
                <a:latin typeface="Consolas"/>
                <a:cs typeface="Consolas"/>
              </a:rPr>
              <a:t>x</a:t>
            </a:r>
            <a:r>
              <a:rPr lang="en-US" dirty="0">
                <a:solidFill>
                  <a:srgbClr val="663333"/>
                </a:solidFill>
                <a:latin typeface="Consolas"/>
                <a:cs typeface="Consolas"/>
              </a:rPr>
              <a:t>++;</a:t>
            </a:r>
            <a:endParaRPr kumimoji="0" lang="en-US" i="0" u="none" strike="noStrike" kern="1200" cap="none" spc="0" normalizeH="0" baseline="0" noProof="0" dirty="0">
              <a:ln>
                <a:noFill/>
              </a:ln>
              <a:solidFill>
                <a:srgbClr val="663333"/>
              </a:solidFill>
              <a:effectLst/>
              <a:uLnTx/>
              <a:uFillTx/>
              <a:latin typeface="Consolas"/>
            </a:endParaRPr>
          </a:p>
        </p:txBody>
      </p:sp>
      <p:sp>
        <p:nvSpPr>
          <p:cNvPr id="73" name="Rectangle 72"/>
          <p:cNvSpPr/>
          <p:nvPr/>
        </p:nvSpPr>
        <p:spPr>
          <a:xfrm>
            <a:off x="6156845" y="3424229"/>
            <a:ext cx="1810534" cy="369332"/>
          </a:xfrm>
          <a:prstGeom prst="rect">
            <a:avLst/>
          </a:prstGeom>
          <a:solidFill>
            <a:schemeClr val="tx2">
              <a:lumMod val="20000"/>
              <a:lumOff val="80000"/>
            </a:schemeClr>
          </a:solidFill>
          <a:ln w="12700" cap="flat" cmpd="sng" algn="ctr">
            <a:solidFill>
              <a:schemeClr val="tx1"/>
            </a:solidFill>
            <a:prstDash val="solid"/>
          </a:ln>
          <a:effectLst>
            <a:outerShdw blurRad="50800" dist="38100" dir="2700000" algn="tl" rotWithShape="0">
              <a:prstClr val="black">
                <a:alpha val="40000"/>
              </a:prstClr>
            </a:outerShdw>
          </a:effectLst>
        </p:spPr>
        <p:txBody>
          <a:bodyPr wrap="square" rtlCol="0" anchor="ctr" anchorCtr="1">
            <a:spAutoFit/>
          </a:bodyPr>
          <a:lstStyle/>
          <a:p>
            <a:r>
              <a:rPr lang="en-US" dirty="0" err="1">
                <a:solidFill>
                  <a:srgbClr val="663333"/>
                </a:solidFill>
                <a:latin typeface="Consolas"/>
                <a:cs typeface="Consolas"/>
              </a:rPr>
              <a:t>int</a:t>
            </a:r>
            <a:r>
              <a:rPr lang="en-US" dirty="0">
                <a:solidFill>
                  <a:srgbClr val="663333"/>
                </a:solidFill>
                <a:latin typeface="Consolas"/>
                <a:cs typeface="Consolas"/>
              </a:rPr>
              <a:t> </a:t>
            </a:r>
            <a:r>
              <a:rPr lang="en-US" dirty="0" err="1">
                <a:solidFill>
                  <a:srgbClr val="663333"/>
                </a:solidFill>
                <a:latin typeface="Consolas"/>
                <a:cs typeface="Consolas"/>
              </a:rPr>
              <a:t>x</a:t>
            </a:r>
            <a:r>
              <a:rPr lang="en-US" dirty="0">
                <a:solidFill>
                  <a:srgbClr val="663333"/>
                </a:solidFill>
                <a:latin typeface="Consolas"/>
                <a:cs typeface="Consolas"/>
              </a:rPr>
              <a:t> = 0;</a:t>
            </a:r>
          </a:p>
        </p:txBody>
      </p:sp>
      <p:cxnSp>
        <p:nvCxnSpPr>
          <p:cNvPr id="74" name="Elbow Connector 73"/>
          <p:cNvCxnSpPr>
            <a:stCxn id="73" idx="2"/>
            <a:endCxn id="72" idx="0"/>
          </p:cNvCxnSpPr>
          <p:nvPr/>
        </p:nvCxnSpPr>
        <p:spPr>
          <a:xfrm rot="5400000">
            <a:off x="6528549" y="3557150"/>
            <a:ext cx="297152" cy="769975"/>
          </a:xfrm>
          <a:prstGeom prst="bentConnector3">
            <a:avLst>
              <a:gd name="adj1" fmla="val 50000"/>
            </a:avLst>
          </a:prstGeom>
          <a:noFill/>
          <a:ln w="38100" cap="flat" cmpd="sng" algn="ctr">
            <a:solidFill>
              <a:srgbClr val="000000"/>
            </a:solidFill>
            <a:prstDash val="solid"/>
            <a:tailEnd type="stealth"/>
          </a:ln>
          <a:effectLst/>
        </p:spPr>
      </p:cxnSp>
      <p:cxnSp>
        <p:nvCxnSpPr>
          <p:cNvPr id="75" name="Elbow Connector 74"/>
          <p:cNvCxnSpPr>
            <a:stCxn id="73" idx="2"/>
            <a:endCxn id="79" idx="0"/>
          </p:cNvCxnSpPr>
          <p:nvPr/>
        </p:nvCxnSpPr>
        <p:spPr>
          <a:xfrm rot="16200000" flipH="1">
            <a:off x="7308341" y="3547332"/>
            <a:ext cx="297152" cy="789610"/>
          </a:xfrm>
          <a:prstGeom prst="bentConnector3">
            <a:avLst>
              <a:gd name="adj1" fmla="val 50000"/>
            </a:avLst>
          </a:prstGeom>
          <a:noFill/>
          <a:ln w="38100" cap="flat" cmpd="sng" algn="ctr">
            <a:solidFill>
              <a:srgbClr val="000000"/>
            </a:solidFill>
            <a:prstDash val="solid"/>
            <a:tailEnd type="stealth"/>
          </a:ln>
          <a:effectLst/>
        </p:spPr>
      </p:cxnSp>
      <p:sp>
        <p:nvSpPr>
          <p:cNvPr id="76" name="Rectangle 75"/>
          <p:cNvSpPr/>
          <p:nvPr/>
        </p:nvSpPr>
        <p:spPr>
          <a:xfrm>
            <a:off x="5852043" y="5198999"/>
            <a:ext cx="2420136" cy="369332"/>
          </a:xfrm>
          <a:prstGeom prst="rect">
            <a:avLst/>
          </a:prstGeom>
          <a:solidFill>
            <a:schemeClr val="tx2">
              <a:lumMod val="20000"/>
              <a:lumOff val="80000"/>
            </a:schemeClr>
          </a:solidFill>
          <a:ln w="12700" cap="flat" cmpd="sng" algn="ctr">
            <a:solidFill>
              <a:schemeClr val="tx1"/>
            </a:solidFill>
            <a:prstDash val="solid"/>
          </a:ln>
          <a:effectLst>
            <a:outerShdw blurRad="50800" dist="38100" dir="2700000" algn="tl" rotWithShape="0">
              <a:prstClr val="black">
                <a:alpha val="40000"/>
              </a:prstClr>
            </a:outerShdw>
          </a:effectLst>
        </p:spPr>
        <p:txBody>
          <a:bodyPr wrap="square" rtlCol="0" anchor="t" anchorCtr="0">
            <a:spAutoFit/>
          </a:bodyPr>
          <a:lstStyle/>
          <a:p>
            <a:pPr algn="ctr"/>
            <a:r>
              <a:rPr lang="en-US" dirty="0" err="1">
                <a:solidFill>
                  <a:srgbClr val="663333"/>
                </a:solidFill>
                <a:latin typeface="Consolas"/>
                <a:cs typeface="Consolas"/>
              </a:rPr>
              <a:t>assert(x</a:t>
            </a:r>
            <a:r>
              <a:rPr lang="en-US" dirty="0">
                <a:solidFill>
                  <a:srgbClr val="663333"/>
                </a:solidFill>
                <a:latin typeface="Consolas"/>
                <a:cs typeface="Consolas"/>
              </a:rPr>
              <a:t> == 2);</a:t>
            </a:r>
          </a:p>
        </p:txBody>
      </p:sp>
      <p:cxnSp>
        <p:nvCxnSpPr>
          <p:cNvPr id="77" name="Elbow Connector 76"/>
          <p:cNvCxnSpPr>
            <a:stCxn id="72" idx="2"/>
            <a:endCxn id="76" idx="0"/>
          </p:cNvCxnSpPr>
          <p:nvPr/>
        </p:nvCxnSpPr>
        <p:spPr>
          <a:xfrm rot="16200000" flipH="1">
            <a:off x="6469444" y="4606331"/>
            <a:ext cx="415361" cy="769974"/>
          </a:xfrm>
          <a:prstGeom prst="bentConnector3">
            <a:avLst>
              <a:gd name="adj1" fmla="val 50000"/>
            </a:avLst>
          </a:prstGeom>
          <a:noFill/>
          <a:ln w="38100" cap="flat" cmpd="sng" algn="ctr">
            <a:solidFill>
              <a:srgbClr val="000000"/>
            </a:solidFill>
            <a:prstDash val="solid"/>
            <a:tailEnd type="stealth"/>
          </a:ln>
          <a:effectLst/>
        </p:spPr>
      </p:cxnSp>
      <p:cxnSp>
        <p:nvCxnSpPr>
          <p:cNvPr id="78" name="Elbow Connector 77"/>
          <p:cNvCxnSpPr>
            <a:stCxn id="79" idx="2"/>
            <a:endCxn id="76" idx="0"/>
          </p:cNvCxnSpPr>
          <p:nvPr/>
        </p:nvCxnSpPr>
        <p:spPr>
          <a:xfrm rot="5400000">
            <a:off x="7249237" y="4596513"/>
            <a:ext cx="415361" cy="789611"/>
          </a:xfrm>
          <a:prstGeom prst="bentConnector3">
            <a:avLst>
              <a:gd name="adj1" fmla="val 50000"/>
            </a:avLst>
          </a:prstGeom>
          <a:noFill/>
          <a:ln w="38100" cap="flat" cmpd="sng" algn="ctr">
            <a:solidFill>
              <a:srgbClr val="000000"/>
            </a:solidFill>
            <a:prstDash val="solid"/>
            <a:tailEnd type="stealth"/>
          </a:ln>
          <a:effectLst/>
        </p:spPr>
      </p:cxnSp>
      <p:sp>
        <p:nvSpPr>
          <p:cNvPr id="79" name="Rectangle 78"/>
          <p:cNvSpPr/>
          <p:nvPr/>
        </p:nvSpPr>
        <p:spPr>
          <a:xfrm>
            <a:off x="7433979" y="4090713"/>
            <a:ext cx="835485" cy="692925"/>
          </a:xfrm>
          <a:prstGeom prst="rect">
            <a:avLst/>
          </a:prstGeom>
          <a:solidFill>
            <a:schemeClr val="tx2">
              <a:lumMod val="20000"/>
              <a:lumOff val="80000"/>
            </a:schemeClr>
          </a:solidFill>
          <a:ln w="12700" cap="flat" cmpd="sng" algn="ctr">
            <a:solidFill>
              <a:schemeClr val="tx1"/>
            </a:solidFill>
            <a:prstDash val="solid"/>
          </a:ln>
          <a:effectLst>
            <a:outerShdw blurRad="50800" dist="38100" dir="2700000" algn="tl" rotWithShape="0">
              <a:prstClr val="black">
                <a:alpha val="40000"/>
              </a:prstClr>
            </a:outerShdw>
          </a:effectLst>
        </p:spPr>
        <p:txBody>
          <a:bodyPr wrap="square" rtlCol="0" anchor="ctr">
            <a:noAutofit/>
          </a:bodyPr>
          <a:lstStyle/>
          <a:p>
            <a:pPr lvl="0" algn="ctr" fontAlgn="auto">
              <a:spcBef>
                <a:spcPts val="0"/>
              </a:spcBef>
              <a:spcAft>
                <a:spcPts val="0"/>
              </a:spcAft>
              <a:defRPr/>
            </a:pPr>
            <a:r>
              <a:rPr lang="en-US" dirty="0" err="1">
                <a:solidFill>
                  <a:srgbClr val="663333"/>
                </a:solidFill>
                <a:latin typeface="Consolas"/>
                <a:cs typeface="Consolas"/>
              </a:rPr>
              <a:t>x</a:t>
            </a:r>
            <a:r>
              <a:rPr lang="en-US" dirty="0">
                <a:solidFill>
                  <a:srgbClr val="663333"/>
                </a:solidFill>
                <a:latin typeface="Consolas"/>
                <a:cs typeface="Consolas"/>
              </a:rPr>
              <a:t>++;</a:t>
            </a:r>
            <a:endParaRPr kumimoji="0" lang="en-US" i="0" u="none" strike="noStrike" kern="1200" cap="none" spc="0" normalizeH="0" baseline="0" noProof="0" dirty="0">
              <a:ln>
                <a:noFill/>
              </a:ln>
              <a:solidFill>
                <a:srgbClr val="663333"/>
              </a:solidFill>
              <a:effectLst/>
              <a:uLnTx/>
              <a:uFillTx/>
              <a:latin typeface="Consolas"/>
            </a:endParaRPr>
          </a:p>
        </p:txBody>
      </p:sp>
      <p:sp>
        <p:nvSpPr>
          <p:cNvPr id="80" name="Oval 79"/>
          <p:cNvSpPr/>
          <p:nvPr/>
        </p:nvSpPr>
        <p:spPr>
          <a:xfrm>
            <a:off x="6934467" y="3130364"/>
            <a:ext cx="255289" cy="255289"/>
          </a:xfrm>
          <a:prstGeom prst="ellipse">
            <a:avLst/>
          </a:prstGeom>
          <a:solidFill>
            <a:schemeClr val="accent3"/>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A</a:t>
            </a:r>
          </a:p>
        </p:txBody>
      </p:sp>
      <p:sp>
        <p:nvSpPr>
          <p:cNvPr id="81" name="Oval 80"/>
          <p:cNvSpPr/>
          <p:nvPr/>
        </p:nvSpPr>
        <p:spPr>
          <a:xfrm>
            <a:off x="5528979" y="4309531"/>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B</a:t>
            </a:r>
          </a:p>
        </p:txBody>
      </p:sp>
      <p:sp>
        <p:nvSpPr>
          <p:cNvPr id="82" name="Oval 81"/>
          <p:cNvSpPr/>
          <p:nvPr/>
        </p:nvSpPr>
        <p:spPr>
          <a:xfrm>
            <a:off x="8348379" y="4309531"/>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C</a:t>
            </a:r>
          </a:p>
        </p:txBody>
      </p:sp>
      <p:sp>
        <p:nvSpPr>
          <p:cNvPr id="83" name="Oval 82"/>
          <p:cNvSpPr/>
          <p:nvPr/>
        </p:nvSpPr>
        <p:spPr>
          <a:xfrm>
            <a:off x="6934467" y="5644964"/>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D</a:t>
            </a:r>
          </a:p>
        </p:txBody>
      </p:sp>
      <p:sp>
        <p:nvSpPr>
          <p:cNvPr id="84" name="Rectangle 83"/>
          <p:cNvSpPr/>
          <p:nvPr/>
        </p:nvSpPr>
        <p:spPr>
          <a:xfrm>
            <a:off x="609600" y="3195935"/>
            <a:ext cx="1451689" cy="461665"/>
          </a:xfrm>
          <a:prstGeom prst="rect">
            <a:avLst/>
          </a:prstGeom>
        </p:spPr>
        <p:txBody>
          <a:bodyPr wrap="none">
            <a:spAutoFit/>
          </a:bodyPr>
          <a:lstStyle/>
          <a:p>
            <a:r>
              <a:rPr lang="en-US" sz="2400" b="1" kern="0" dirty="0">
                <a:solidFill>
                  <a:srgbClr val="076A9B"/>
                </a:solidFill>
                <a:latin typeface="Lucida Sans Unicode" pitchFamily="34" charset="0"/>
              </a:rPr>
              <a:t>Example</a:t>
            </a:r>
            <a:endParaRPr lang="en-US" b="1" dirty="0">
              <a:solidFill>
                <a:srgbClr val="076A9B"/>
              </a:solidFill>
              <a:latin typeface="Lucida Sans Unicode" pitchFamily="34" charset="0"/>
            </a:endParaRPr>
          </a:p>
        </p:txBody>
      </p:sp>
      <p:sp>
        <p:nvSpPr>
          <p:cNvPr id="85" name="TextBox 84"/>
          <p:cNvSpPr txBox="1"/>
          <p:nvPr/>
        </p:nvSpPr>
        <p:spPr>
          <a:xfrm>
            <a:off x="6559411" y="2428170"/>
            <a:ext cx="1005404" cy="461665"/>
          </a:xfrm>
          <a:prstGeom prst="rect">
            <a:avLst/>
          </a:prstGeom>
          <a:noFill/>
        </p:spPr>
        <p:txBody>
          <a:bodyPr wrap="none" rtlCol="0">
            <a:spAutoFit/>
          </a:bodyPr>
          <a:lstStyle/>
          <a:p>
            <a:pPr algn="ctr"/>
            <a:r>
              <a:rPr lang="en-US" sz="2400" b="1" dirty="0">
                <a:solidFill>
                  <a:schemeClr val="accent2"/>
                </a:solidFill>
                <a:latin typeface="+mn-lt"/>
              </a:rPr>
              <a:t>Trace</a:t>
            </a:r>
          </a:p>
        </p:txBody>
      </p:sp>
      <p:sp>
        <p:nvSpPr>
          <p:cNvPr id="5" name="Slide Number Placeholder 4"/>
          <p:cNvSpPr>
            <a:spLocks noGrp="1"/>
          </p:cNvSpPr>
          <p:nvPr>
            <p:ph type="sldNum" sz="quarter" idx="12"/>
          </p:nvPr>
        </p:nvSpPr>
        <p:spPr/>
        <p:txBody>
          <a:bodyPr/>
          <a:lstStyle/>
          <a:p>
            <a:fld id="{B8C56D54-80CA-1040-8800-40C19FBCAC37}" type="slidenum">
              <a:rPr lang="en-US" smtClean="0"/>
              <a:t>39</a:t>
            </a:fld>
            <a:endParaRPr lang="en-US"/>
          </a:p>
        </p:txBody>
      </p:sp>
    </p:spTree>
    <p:extLst>
      <p:ext uri="{BB962C8B-B14F-4D97-AF65-F5344CB8AC3E}">
        <p14:creationId xmlns:p14="http://schemas.microsoft.com/office/powerpoint/2010/main" val="416539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up)">
                                      <p:cBhvr>
                                        <p:cTn id="25" dur="1000"/>
                                        <p:tgtEl>
                                          <p:spTgt spid="75"/>
                                        </p:tgtEl>
                                      </p:cBhvr>
                                    </p:animEffect>
                                  </p:childTnLst>
                                </p:cTn>
                              </p:par>
                              <p:par>
                                <p:cTn id="26" presetID="22" presetClass="entr" presetSubtype="1"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up)">
                                      <p:cBhvr>
                                        <p:cTn id="28" dur="1000"/>
                                        <p:tgtEl>
                                          <p:spTgt spid="74"/>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wipe(up)">
                                      <p:cBhvr>
                                        <p:cTn id="46" dur="1000"/>
                                        <p:tgtEl>
                                          <p:spTgt spid="78"/>
                                        </p:tgtEl>
                                      </p:cBhvr>
                                    </p:animEffect>
                                  </p:childTnLst>
                                </p:cTn>
                              </p:par>
                              <p:par>
                                <p:cTn id="47" presetID="22" presetClass="entr" presetSubtype="1"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up)">
                                      <p:cBhvr>
                                        <p:cTn id="49" dur="1000"/>
                                        <p:tgtEl>
                                          <p:spTgt spid="77"/>
                                        </p:tgtEl>
                                      </p:cBhvr>
                                    </p:animEffec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34" grpId="0" animBg="1"/>
      <p:bldP spid="35" grpId="0" animBg="1"/>
      <p:bldP spid="36" grpId="0" animBg="1"/>
      <p:bldP spid="72" grpId="0" animBg="1"/>
      <p:bldP spid="73" grpId="0" animBg="1"/>
      <p:bldP spid="76" grpId="0" animBg="1"/>
      <p:bldP spid="79" grpId="0" animBg="1"/>
      <p:bldP spid="80" grpId="0" animBg="1"/>
      <p:bldP spid="81" grpId="0" animBg="1"/>
      <p:bldP spid="82" grpId="0" animBg="1"/>
      <p:bldP spid="83" grpId="0" animBg="1"/>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53437"/>
            <a:ext cx="8229600" cy="3693319"/>
          </a:xfrm>
        </p:spPr>
        <p:txBody>
          <a:bodyPr>
            <a:spAutoFit/>
          </a:bodyPr>
          <a:lstStyle/>
          <a:p>
            <a:pPr>
              <a:spcBef>
                <a:spcPts val="600"/>
              </a:spcBef>
            </a:pPr>
            <a:r>
              <a:rPr lang="en-US" dirty="0"/>
              <a:t>To setup the Docker image initially:</a:t>
            </a:r>
            <a:br>
              <a:rPr lang="en-US" dirty="0"/>
            </a:br>
            <a:br>
              <a:rPr lang="en-US" dirty="0"/>
            </a:br>
            <a:endParaRPr lang="en-US" dirty="0"/>
          </a:p>
          <a:p>
            <a:pPr>
              <a:spcBef>
                <a:spcPts val="600"/>
              </a:spcBef>
            </a:pPr>
            <a:r>
              <a:rPr lang="en-US" dirty="0"/>
              <a:t>To run code in the Docker container:</a:t>
            </a:r>
            <a:br>
              <a:rPr lang="en-US" dirty="0"/>
            </a:br>
            <a:br>
              <a:rPr lang="en-US" dirty="0"/>
            </a:br>
            <a:endParaRPr lang="en-US" dirty="0"/>
          </a:p>
          <a:p>
            <a:pPr>
              <a:spcBef>
                <a:spcPts val="600"/>
              </a:spcBef>
            </a:pPr>
            <a:r>
              <a:rPr lang="en-US" dirty="0"/>
              <a:t>In the Docker container, verify the version of </a:t>
            </a:r>
            <a:r>
              <a:rPr lang="en-US" dirty="0">
                <a:solidFill>
                  <a:srgbClr val="77351E"/>
                </a:solidFill>
                <a:latin typeface="Consolas" panose="020B0609020204030204" pitchFamily="49" charset="0"/>
                <a:cs typeface="Consolas" panose="020B0609020204030204" pitchFamily="49" charset="0"/>
              </a:rPr>
              <a:t>clang</a:t>
            </a:r>
            <a:r>
              <a:rPr lang="en-US" dirty="0"/>
              <a:t>:</a:t>
            </a:r>
          </a:p>
        </p:txBody>
      </p:sp>
      <p:sp>
        <p:nvSpPr>
          <p:cNvPr id="7" name="Title 6">
            <a:extLst>
              <a:ext uri="{FF2B5EF4-FFF2-40B4-BE49-F238E27FC236}">
                <a16:creationId xmlns:a16="http://schemas.microsoft.com/office/drawing/2014/main" id="{1F0E90E0-4637-4043-ABC7-B0095D4FBBEA}"/>
              </a:ext>
            </a:extLst>
          </p:cNvPr>
          <p:cNvSpPr>
            <a:spLocks noGrp="1"/>
          </p:cNvSpPr>
          <p:nvPr>
            <p:ph type="title"/>
          </p:nvPr>
        </p:nvSpPr>
        <p:spPr/>
        <p:txBody>
          <a:bodyPr>
            <a:normAutofit/>
          </a:bodyPr>
          <a:lstStyle/>
          <a:p>
            <a:r>
              <a:rPr lang="en-US" dirty="0"/>
              <a:t>Using the Docker Image</a:t>
            </a:r>
          </a:p>
        </p:txBody>
      </p:sp>
      <p:sp>
        <p:nvSpPr>
          <p:cNvPr id="5" name="Rectangle 4">
            <a:extLst>
              <a:ext uri="{FF2B5EF4-FFF2-40B4-BE49-F238E27FC236}">
                <a16:creationId xmlns:a16="http://schemas.microsoft.com/office/drawing/2014/main" id="{F49B079A-D394-F44E-827B-5FF28AF9E9BB}"/>
              </a:ext>
            </a:extLst>
          </p:cNvPr>
          <p:cNvSpPr/>
          <p:nvPr/>
        </p:nvSpPr>
        <p:spPr>
          <a:xfrm>
            <a:off x="873962" y="1666441"/>
            <a:ext cx="6962620" cy="629996"/>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2"/>
                </a:solidFill>
                <a:latin typeface="Consolas"/>
                <a:cs typeface="Consolas"/>
              </a:rPr>
              <a:t>$</a:t>
            </a:r>
            <a:r>
              <a:rPr lang="en-US" sz="2800" dirty="0">
                <a:solidFill>
                  <a:srgbClr val="77351E"/>
                </a:solidFill>
                <a:latin typeface="Consolas"/>
                <a:cs typeface="Consolas"/>
              </a:rPr>
              <a:t> ./</a:t>
            </a:r>
            <a:r>
              <a:rPr lang="en-US" sz="2800" dirty="0" err="1">
                <a:solidFill>
                  <a:srgbClr val="77351E"/>
                </a:solidFill>
                <a:latin typeface="Consolas"/>
                <a:cs typeface="Consolas"/>
              </a:rPr>
              <a:t>docker.sh</a:t>
            </a:r>
            <a:r>
              <a:rPr lang="en-US" sz="2800" dirty="0">
                <a:solidFill>
                  <a:srgbClr val="77351E"/>
                </a:solidFill>
                <a:latin typeface="Consolas"/>
                <a:cs typeface="Consolas"/>
              </a:rPr>
              <a:t> </a:t>
            </a:r>
            <a:r>
              <a:rPr lang="en-US" sz="2800" dirty="0" err="1">
                <a:solidFill>
                  <a:srgbClr val="77351E"/>
                </a:solidFill>
                <a:latin typeface="Consolas"/>
                <a:cs typeface="Consolas"/>
              </a:rPr>
              <a:t>init</a:t>
            </a:r>
            <a:endParaRPr lang="en-US" sz="2800" dirty="0">
              <a:solidFill>
                <a:srgbClr val="77351E"/>
              </a:solidFill>
              <a:latin typeface="Consolas" charset="0"/>
              <a:ea typeface="Consolas" charset="0"/>
              <a:cs typeface="Consolas" charset="0"/>
            </a:endParaRPr>
          </a:p>
        </p:txBody>
      </p:sp>
      <p:sp>
        <p:nvSpPr>
          <p:cNvPr id="8" name="Rectangle 7">
            <a:extLst>
              <a:ext uri="{FF2B5EF4-FFF2-40B4-BE49-F238E27FC236}">
                <a16:creationId xmlns:a16="http://schemas.microsoft.com/office/drawing/2014/main" id="{B91EF34C-3F54-804C-BFA1-989394876354}"/>
              </a:ext>
            </a:extLst>
          </p:cNvPr>
          <p:cNvSpPr/>
          <p:nvPr/>
        </p:nvSpPr>
        <p:spPr>
          <a:xfrm>
            <a:off x="873962" y="3041155"/>
            <a:ext cx="6962620" cy="629996"/>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2"/>
                </a:solidFill>
                <a:latin typeface="Consolas"/>
                <a:cs typeface="Consolas"/>
              </a:rPr>
              <a:t>$</a:t>
            </a:r>
            <a:r>
              <a:rPr lang="en-US" sz="2800" dirty="0">
                <a:solidFill>
                  <a:srgbClr val="77351E"/>
                </a:solidFill>
                <a:latin typeface="Consolas"/>
                <a:cs typeface="Consolas"/>
              </a:rPr>
              <a:t> ./</a:t>
            </a:r>
            <a:r>
              <a:rPr lang="en-US" sz="2800" dirty="0" err="1">
                <a:solidFill>
                  <a:srgbClr val="77351E"/>
                </a:solidFill>
                <a:latin typeface="Consolas"/>
                <a:cs typeface="Consolas"/>
              </a:rPr>
              <a:t>docker.sh</a:t>
            </a:r>
            <a:r>
              <a:rPr lang="en-US" sz="2800" dirty="0">
                <a:solidFill>
                  <a:srgbClr val="77351E"/>
                </a:solidFill>
                <a:latin typeface="Consolas"/>
                <a:cs typeface="Consolas"/>
              </a:rPr>
              <a:t> run</a:t>
            </a:r>
            <a:endParaRPr lang="en-US" sz="2800" dirty="0">
              <a:solidFill>
                <a:srgbClr val="77351E"/>
              </a:solidFill>
              <a:latin typeface="Consolas" charset="0"/>
              <a:ea typeface="Consolas" charset="0"/>
              <a:cs typeface="Consolas" charset="0"/>
            </a:endParaRPr>
          </a:p>
        </p:txBody>
      </p:sp>
      <p:sp>
        <p:nvSpPr>
          <p:cNvPr id="3" name="Slide Number Placeholder 2">
            <a:extLst>
              <a:ext uri="{FF2B5EF4-FFF2-40B4-BE49-F238E27FC236}">
                <a16:creationId xmlns:a16="http://schemas.microsoft.com/office/drawing/2014/main" id="{ECF8C459-D864-C14C-AD97-D73AC02097D4}"/>
              </a:ext>
            </a:extLst>
          </p:cNvPr>
          <p:cNvSpPr>
            <a:spLocks noGrp="1"/>
          </p:cNvSpPr>
          <p:nvPr>
            <p:ph type="sldNum" sz="quarter" idx="12"/>
          </p:nvPr>
        </p:nvSpPr>
        <p:spPr/>
        <p:txBody>
          <a:bodyPr/>
          <a:lstStyle/>
          <a:p>
            <a:fld id="{B8C56D54-80CA-1040-8800-40C19FBCAC37}" type="slidenum">
              <a:rPr lang="en-US" smtClean="0"/>
              <a:t>4</a:t>
            </a:fld>
            <a:endParaRPr lang="en-US"/>
          </a:p>
        </p:txBody>
      </p:sp>
      <p:sp>
        <p:nvSpPr>
          <p:cNvPr id="9" name="Rectangle 8">
            <a:extLst>
              <a:ext uri="{FF2B5EF4-FFF2-40B4-BE49-F238E27FC236}">
                <a16:creationId xmlns:a16="http://schemas.microsoft.com/office/drawing/2014/main" id="{62E57C1B-0B26-A34B-BAFB-EB94E10A36BE}"/>
              </a:ext>
            </a:extLst>
          </p:cNvPr>
          <p:cNvSpPr/>
          <p:nvPr/>
        </p:nvSpPr>
        <p:spPr>
          <a:xfrm>
            <a:off x="873962" y="4804561"/>
            <a:ext cx="6962620" cy="103529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2"/>
                </a:solidFill>
                <a:latin typeface="Consolas"/>
                <a:cs typeface="Consolas"/>
              </a:rPr>
              <a:t>$</a:t>
            </a:r>
            <a:r>
              <a:rPr lang="en-US" sz="2800" dirty="0">
                <a:solidFill>
                  <a:srgbClr val="77351E"/>
                </a:solidFill>
                <a:latin typeface="Consolas"/>
                <a:cs typeface="Consolas"/>
              </a:rPr>
              <a:t> clang --version</a:t>
            </a:r>
            <a:br>
              <a:rPr lang="en-US" sz="2800" dirty="0">
                <a:solidFill>
                  <a:srgbClr val="77351E"/>
                </a:solidFill>
                <a:latin typeface="Consolas"/>
                <a:cs typeface="Consolas"/>
              </a:rPr>
            </a:br>
            <a:r>
              <a:rPr lang="en-US" sz="2800" dirty="0">
                <a:solidFill>
                  <a:srgbClr val="77351E"/>
                </a:solidFill>
                <a:latin typeface="Consolas"/>
                <a:cs typeface="Consolas"/>
              </a:rPr>
              <a:t>clang version 12.0.0</a:t>
            </a:r>
            <a:endParaRPr lang="en-US" sz="2800" dirty="0">
              <a:solidFill>
                <a:srgbClr val="77351E"/>
              </a:solidFill>
              <a:latin typeface="Consolas" charset="0"/>
              <a:ea typeface="Consolas" charset="0"/>
              <a:cs typeface="Consolas" charset="0"/>
            </a:endParaRPr>
          </a:p>
        </p:txBody>
      </p:sp>
    </p:spTree>
    <p:extLst>
      <p:ext uri="{BB962C8B-B14F-4D97-AF65-F5344CB8AC3E}">
        <p14:creationId xmlns:p14="http://schemas.microsoft.com/office/powerpoint/2010/main" val="1203690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Closer Look</a:t>
            </a:r>
          </a:p>
        </p:txBody>
      </p:sp>
      <p:sp>
        <p:nvSpPr>
          <p:cNvPr id="4" name="Rectangle 3"/>
          <p:cNvSpPr/>
          <p:nvPr/>
        </p:nvSpPr>
        <p:spPr>
          <a:xfrm>
            <a:off x="5007195" y="2157025"/>
            <a:ext cx="1097401"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r1 = x;</a:t>
            </a:r>
          </a:p>
        </p:txBody>
      </p:sp>
      <p:sp>
        <p:nvSpPr>
          <p:cNvPr id="5" name="Rectangle 4"/>
          <p:cNvSpPr/>
          <p:nvPr/>
        </p:nvSpPr>
        <p:spPr>
          <a:xfrm>
            <a:off x="5140194" y="2977634"/>
            <a:ext cx="831402"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r1++;</a:t>
            </a:r>
          </a:p>
        </p:txBody>
      </p:sp>
      <p:sp>
        <p:nvSpPr>
          <p:cNvPr id="6" name="Rectangle 5"/>
          <p:cNvSpPr/>
          <p:nvPr/>
        </p:nvSpPr>
        <p:spPr>
          <a:xfrm>
            <a:off x="5001108" y="3754308"/>
            <a:ext cx="1109574"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x = r1;</a:t>
            </a:r>
          </a:p>
        </p:txBody>
      </p:sp>
      <p:cxnSp>
        <p:nvCxnSpPr>
          <p:cNvPr id="8" name="Straight Arrow Connector 7"/>
          <p:cNvCxnSpPr>
            <a:stCxn id="4" idx="2"/>
            <a:endCxn id="5" idx="0"/>
          </p:cNvCxnSpPr>
          <p:nvPr/>
        </p:nvCxnSpPr>
        <p:spPr>
          <a:xfrm flipH="1">
            <a:off x="5555895" y="2526357"/>
            <a:ext cx="1" cy="451277"/>
          </a:xfrm>
          <a:prstGeom prst="straightConnector1">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a:off x="5555895" y="3346966"/>
            <a:ext cx="0" cy="407342"/>
          </a:xfrm>
          <a:prstGeom prst="straightConnector1">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311090" y="2157025"/>
            <a:ext cx="1097401"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r2 = x;</a:t>
            </a:r>
          </a:p>
        </p:txBody>
      </p:sp>
      <p:sp>
        <p:nvSpPr>
          <p:cNvPr id="14" name="Rectangle 13"/>
          <p:cNvSpPr/>
          <p:nvPr/>
        </p:nvSpPr>
        <p:spPr>
          <a:xfrm>
            <a:off x="7444089" y="2977634"/>
            <a:ext cx="831402"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r2++;</a:t>
            </a:r>
          </a:p>
        </p:txBody>
      </p:sp>
      <p:sp>
        <p:nvSpPr>
          <p:cNvPr id="15" name="Rectangle 14"/>
          <p:cNvSpPr/>
          <p:nvPr/>
        </p:nvSpPr>
        <p:spPr>
          <a:xfrm>
            <a:off x="7309609" y="3754308"/>
            <a:ext cx="1073055"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x = r2;</a:t>
            </a:r>
          </a:p>
        </p:txBody>
      </p:sp>
      <p:cxnSp>
        <p:nvCxnSpPr>
          <p:cNvPr id="16" name="Straight Arrow Connector 15"/>
          <p:cNvCxnSpPr>
            <a:stCxn id="13" idx="2"/>
            <a:endCxn id="14" idx="0"/>
          </p:cNvCxnSpPr>
          <p:nvPr/>
        </p:nvCxnSpPr>
        <p:spPr>
          <a:xfrm flipH="1">
            <a:off x="7859790" y="2526357"/>
            <a:ext cx="1" cy="451277"/>
          </a:xfrm>
          <a:prstGeom prst="straightConnector1">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2"/>
            <a:endCxn id="15" idx="0"/>
          </p:cNvCxnSpPr>
          <p:nvPr/>
        </p:nvCxnSpPr>
        <p:spPr>
          <a:xfrm flipH="1">
            <a:off x="7846137" y="3346966"/>
            <a:ext cx="13653" cy="407342"/>
          </a:xfrm>
          <a:prstGeom prst="straightConnector1">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238016" y="1377434"/>
            <a:ext cx="970488"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x = 0;</a:t>
            </a:r>
          </a:p>
        </p:txBody>
      </p:sp>
      <p:cxnSp>
        <p:nvCxnSpPr>
          <p:cNvPr id="23" name="Elbow Connector 22"/>
          <p:cNvCxnSpPr>
            <a:stCxn id="18" idx="2"/>
            <a:endCxn id="4" idx="0"/>
          </p:cNvCxnSpPr>
          <p:nvPr/>
        </p:nvCxnSpPr>
        <p:spPr>
          <a:xfrm rot="5400000">
            <a:off x="5934449" y="1368213"/>
            <a:ext cx="410259" cy="1167364"/>
          </a:xfrm>
          <a:prstGeom prst="bentConnector3">
            <a:avLst>
              <a:gd name="adj1" fmla="val 50000"/>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8" idx="2"/>
            <a:endCxn id="13" idx="0"/>
          </p:cNvCxnSpPr>
          <p:nvPr/>
        </p:nvCxnSpPr>
        <p:spPr>
          <a:xfrm rot="16200000" flipH="1">
            <a:off x="7086396" y="1383629"/>
            <a:ext cx="410259" cy="1136531"/>
          </a:xfrm>
          <a:prstGeom prst="bentConnector3">
            <a:avLst>
              <a:gd name="adj1" fmla="val 50000"/>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613491" y="4577834"/>
            <a:ext cx="2161394"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assert(x == 2);</a:t>
            </a:r>
          </a:p>
        </p:txBody>
      </p:sp>
      <p:cxnSp>
        <p:nvCxnSpPr>
          <p:cNvPr id="28" name="Elbow Connector 27"/>
          <p:cNvCxnSpPr>
            <a:stCxn id="6" idx="2"/>
            <a:endCxn id="27" idx="0"/>
          </p:cNvCxnSpPr>
          <p:nvPr/>
        </p:nvCxnSpPr>
        <p:spPr>
          <a:xfrm rot="16200000" flipH="1">
            <a:off x="5897944" y="3781590"/>
            <a:ext cx="454194" cy="1138293"/>
          </a:xfrm>
          <a:prstGeom prst="bentConnector3">
            <a:avLst>
              <a:gd name="adj1" fmla="val 50000"/>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5" idx="2"/>
            <a:endCxn id="27" idx="0"/>
          </p:cNvCxnSpPr>
          <p:nvPr/>
        </p:nvCxnSpPr>
        <p:spPr>
          <a:xfrm rot="5400000">
            <a:off x="7043066" y="3774763"/>
            <a:ext cx="454194" cy="1151949"/>
          </a:xfrm>
          <a:prstGeom prst="bentConnector3">
            <a:avLst>
              <a:gd name="adj1" fmla="val 50000"/>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302127" y="2862084"/>
            <a:ext cx="835485" cy="692925"/>
          </a:xfrm>
          <a:prstGeom prst="rect">
            <a:avLst/>
          </a:prstGeom>
          <a:solidFill>
            <a:schemeClr val="tx2">
              <a:lumMod val="20000"/>
              <a:lumOff val="80000"/>
            </a:schemeClr>
          </a:solidFill>
          <a:ln w="12700" cap="flat" cmpd="sng" algn="ctr">
            <a:solidFill>
              <a:schemeClr val="tx1"/>
            </a:solidFill>
            <a:prstDash val="solid"/>
          </a:ln>
          <a:effectLst>
            <a:outerShdw blurRad="50800" dist="38100" dir="2700000" algn="tl" rotWithShape="0">
              <a:prstClr val="black">
                <a:alpha val="40000"/>
              </a:prstClr>
            </a:outerShdw>
          </a:effectLst>
        </p:spPr>
        <p:txBody>
          <a:bodyPr wrap="square" rtlCol="0" anchor="ctr">
            <a:noAutofit/>
          </a:bodyPr>
          <a:lstStyle/>
          <a:p>
            <a:pPr lvl="0" algn="ctr" fontAlgn="auto">
              <a:spcBef>
                <a:spcPts val="0"/>
              </a:spcBef>
              <a:spcAft>
                <a:spcPts val="0"/>
              </a:spcAft>
              <a:defRPr/>
            </a:pPr>
            <a:r>
              <a:rPr lang="en-US" dirty="0" err="1">
                <a:solidFill>
                  <a:srgbClr val="663333"/>
                </a:solidFill>
                <a:latin typeface="Consolas"/>
                <a:cs typeface="Consolas"/>
              </a:rPr>
              <a:t>x</a:t>
            </a:r>
            <a:r>
              <a:rPr lang="en-US" dirty="0">
                <a:solidFill>
                  <a:srgbClr val="663333"/>
                </a:solidFill>
                <a:latin typeface="Consolas"/>
                <a:cs typeface="Consolas"/>
              </a:rPr>
              <a:t>++;</a:t>
            </a:r>
            <a:endParaRPr kumimoji="0" lang="en-US" i="0" u="none" strike="noStrike" kern="1200" cap="none" spc="0" normalizeH="0" baseline="0" noProof="0" dirty="0">
              <a:ln>
                <a:noFill/>
              </a:ln>
              <a:solidFill>
                <a:srgbClr val="663333"/>
              </a:solidFill>
              <a:effectLst/>
              <a:uLnTx/>
              <a:uFillTx/>
              <a:latin typeface="Consolas"/>
            </a:endParaRPr>
          </a:p>
        </p:txBody>
      </p:sp>
      <p:sp>
        <p:nvSpPr>
          <p:cNvPr id="33" name="Rectangle 32"/>
          <p:cNvSpPr/>
          <p:nvPr/>
        </p:nvSpPr>
        <p:spPr>
          <a:xfrm>
            <a:off x="1584578" y="2195600"/>
            <a:ext cx="1810534" cy="369332"/>
          </a:xfrm>
          <a:prstGeom prst="rect">
            <a:avLst/>
          </a:prstGeom>
          <a:solidFill>
            <a:schemeClr val="tx2">
              <a:lumMod val="20000"/>
              <a:lumOff val="80000"/>
            </a:schemeClr>
          </a:solidFill>
          <a:ln w="12700" cap="flat" cmpd="sng" algn="ctr">
            <a:solidFill>
              <a:schemeClr val="tx1"/>
            </a:solidFill>
            <a:prstDash val="solid"/>
          </a:ln>
          <a:effectLst>
            <a:outerShdw blurRad="50800" dist="38100" dir="2700000" algn="tl" rotWithShape="0">
              <a:prstClr val="black">
                <a:alpha val="40000"/>
              </a:prstClr>
            </a:outerShdw>
          </a:effectLst>
        </p:spPr>
        <p:txBody>
          <a:bodyPr wrap="square" rtlCol="0" anchor="ctr" anchorCtr="1">
            <a:spAutoFit/>
          </a:bodyPr>
          <a:lstStyle/>
          <a:p>
            <a:r>
              <a:rPr lang="en-US" dirty="0" err="1">
                <a:solidFill>
                  <a:srgbClr val="663333"/>
                </a:solidFill>
                <a:latin typeface="Consolas"/>
                <a:cs typeface="Consolas"/>
              </a:rPr>
              <a:t>int</a:t>
            </a:r>
            <a:r>
              <a:rPr lang="en-US" dirty="0">
                <a:solidFill>
                  <a:srgbClr val="663333"/>
                </a:solidFill>
                <a:latin typeface="Consolas"/>
                <a:cs typeface="Consolas"/>
              </a:rPr>
              <a:t> </a:t>
            </a:r>
            <a:r>
              <a:rPr lang="en-US" dirty="0" err="1">
                <a:solidFill>
                  <a:srgbClr val="663333"/>
                </a:solidFill>
                <a:latin typeface="Consolas"/>
                <a:cs typeface="Consolas"/>
              </a:rPr>
              <a:t>x</a:t>
            </a:r>
            <a:r>
              <a:rPr lang="en-US" dirty="0">
                <a:solidFill>
                  <a:srgbClr val="663333"/>
                </a:solidFill>
                <a:latin typeface="Consolas"/>
                <a:cs typeface="Consolas"/>
              </a:rPr>
              <a:t> = 0;</a:t>
            </a:r>
          </a:p>
        </p:txBody>
      </p:sp>
      <p:cxnSp>
        <p:nvCxnSpPr>
          <p:cNvPr id="34" name="Elbow Connector 33"/>
          <p:cNvCxnSpPr>
            <a:stCxn id="33" idx="2"/>
            <a:endCxn id="32" idx="0"/>
          </p:cNvCxnSpPr>
          <p:nvPr/>
        </p:nvCxnSpPr>
        <p:spPr>
          <a:xfrm rot="5400000">
            <a:off x="1956282" y="2328521"/>
            <a:ext cx="297152" cy="769975"/>
          </a:xfrm>
          <a:prstGeom prst="bentConnector3">
            <a:avLst>
              <a:gd name="adj1" fmla="val 50000"/>
            </a:avLst>
          </a:prstGeom>
          <a:noFill/>
          <a:ln w="38100" cap="flat" cmpd="sng" algn="ctr">
            <a:solidFill>
              <a:srgbClr val="000000"/>
            </a:solidFill>
            <a:prstDash val="solid"/>
            <a:tailEnd type="stealth"/>
          </a:ln>
          <a:effectLst/>
        </p:spPr>
      </p:cxnSp>
      <p:cxnSp>
        <p:nvCxnSpPr>
          <p:cNvPr id="35" name="Elbow Connector 34"/>
          <p:cNvCxnSpPr>
            <a:stCxn id="33" idx="2"/>
            <a:endCxn id="39" idx="0"/>
          </p:cNvCxnSpPr>
          <p:nvPr/>
        </p:nvCxnSpPr>
        <p:spPr>
          <a:xfrm rot="16200000" flipH="1">
            <a:off x="2736074" y="2318703"/>
            <a:ext cx="297152" cy="789610"/>
          </a:xfrm>
          <a:prstGeom prst="bentConnector3">
            <a:avLst>
              <a:gd name="adj1" fmla="val 50000"/>
            </a:avLst>
          </a:prstGeom>
          <a:noFill/>
          <a:ln w="38100" cap="flat" cmpd="sng" algn="ctr">
            <a:solidFill>
              <a:srgbClr val="000000"/>
            </a:solidFill>
            <a:prstDash val="solid"/>
            <a:tailEnd type="stealth"/>
          </a:ln>
          <a:effectLst/>
        </p:spPr>
      </p:cxnSp>
      <p:sp>
        <p:nvSpPr>
          <p:cNvPr id="36" name="Rectangle 35"/>
          <p:cNvSpPr/>
          <p:nvPr/>
        </p:nvSpPr>
        <p:spPr>
          <a:xfrm>
            <a:off x="1279776" y="3970370"/>
            <a:ext cx="2420136" cy="369332"/>
          </a:xfrm>
          <a:prstGeom prst="rect">
            <a:avLst/>
          </a:prstGeom>
          <a:solidFill>
            <a:schemeClr val="tx2">
              <a:lumMod val="20000"/>
              <a:lumOff val="80000"/>
            </a:schemeClr>
          </a:solidFill>
          <a:ln w="12700" cap="flat" cmpd="sng" algn="ctr">
            <a:solidFill>
              <a:schemeClr val="tx1"/>
            </a:solidFill>
            <a:prstDash val="solid"/>
          </a:ln>
          <a:effectLst>
            <a:outerShdw blurRad="50800" dist="38100" dir="2700000" algn="tl" rotWithShape="0">
              <a:prstClr val="black">
                <a:alpha val="40000"/>
              </a:prstClr>
            </a:outerShdw>
          </a:effectLst>
        </p:spPr>
        <p:txBody>
          <a:bodyPr wrap="square" rtlCol="0" anchor="t" anchorCtr="0">
            <a:spAutoFit/>
          </a:bodyPr>
          <a:lstStyle/>
          <a:p>
            <a:pPr algn="ctr"/>
            <a:r>
              <a:rPr lang="en-US" dirty="0" err="1">
                <a:solidFill>
                  <a:srgbClr val="663333"/>
                </a:solidFill>
                <a:latin typeface="Consolas"/>
                <a:cs typeface="Consolas"/>
              </a:rPr>
              <a:t>assert(x</a:t>
            </a:r>
            <a:r>
              <a:rPr lang="en-US" dirty="0">
                <a:solidFill>
                  <a:srgbClr val="663333"/>
                </a:solidFill>
                <a:latin typeface="Consolas"/>
                <a:cs typeface="Consolas"/>
              </a:rPr>
              <a:t> == 2);</a:t>
            </a:r>
          </a:p>
        </p:txBody>
      </p:sp>
      <p:cxnSp>
        <p:nvCxnSpPr>
          <p:cNvPr id="37" name="Elbow Connector 36"/>
          <p:cNvCxnSpPr>
            <a:stCxn id="32" idx="2"/>
            <a:endCxn id="36" idx="0"/>
          </p:cNvCxnSpPr>
          <p:nvPr/>
        </p:nvCxnSpPr>
        <p:spPr>
          <a:xfrm rot="16200000" flipH="1">
            <a:off x="1897177" y="3377702"/>
            <a:ext cx="415361" cy="769974"/>
          </a:xfrm>
          <a:prstGeom prst="bentConnector3">
            <a:avLst>
              <a:gd name="adj1" fmla="val 50000"/>
            </a:avLst>
          </a:prstGeom>
          <a:noFill/>
          <a:ln w="38100" cap="flat" cmpd="sng" algn="ctr">
            <a:solidFill>
              <a:srgbClr val="000000"/>
            </a:solidFill>
            <a:prstDash val="solid"/>
            <a:tailEnd type="stealth"/>
          </a:ln>
          <a:effectLst/>
        </p:spPr>
      </p:cxnSp>
      <p:cxnSp>
        <p:nvCxnSpPr>
          <p:cNvPr id="38" name="Elbow Connector 37"/>
          <p:cNvCxnSpPr>
            <a:stCxn id="39" idx="2"/>
            <a:endCxn id="36" idx="0"/>
          </p:cNvCxnSpPr>
          <p:nvPr/>
        </p:nvCxnSpPr>
        <p:spPr>
          <a:xfrm rot="5400000">
            <a:off x="2676970" y="3367884"/>
            <a:ext cx="415361" cy="789611"/>
          </a:xfrm>
          <a:prstGeom prst="bentConnector3">
            <a:avLst>
              <a:gd name="adj1" fmla="val 50000"/>
            </a:avLst>
          </a:prstGeom>
          <a:noFill/>
          <a:ln w="38100" cap="flat" cmpd="sng" algn="ctr">
            <a:solidFill>
              <a:srgbClr val="000000"/>
            </a:solidFill>
            <a:prstDash val="solid"/>
            <a:tailEnd type="stealth"/>
          </a:ln>
          <a:effectLst/>
        </p:spPr>
      </p:cxnSp>
      <p:sp>
        <p:nvSpPr>
          <p:cNvPr id="39" name="Rectangle 38"/>
          <p:cNvSpPr/>
          <p:nvPr/>
        </p:nvSpPr>
        <p:spPr>
          <a:xfrm>
            <a:off x="2861712" y="2862084"/>
            <a:ext cx="835485" cy="692925"/>
          </a:xfrm>
          <a:prstGeom prst="rect">
            <a:avLst/>
          </a:prstGeom>
          <a:solidFill>
            <a:schemeClr val="tx2">
              <a:lumMod val="20000"/>
              <a:lumOff val="80000"/>
            </a:schemeClr>
          </a:solidFill>
          <a:ln w="12700" cap="flat" cmpd="sng" algn="ctr">
            <a:solidFill>
              <a:schemeClr val="tx1"/>
            </a:solidFill>
            <a:prstDash val="solid"/>
          </a:ln>
          <a:effectLst>
            <a:outerShdw blurRad="50800" dist="38100" dir="2700000" algn="tl" rotWithShape="0">
              <a:prstClr val="black">
                <a:alpha val="40000"/>
              </a:prstClr>
            </a:outerShdw>
          </a:effectLst>
        </p:spPr>
        <p:txBody>
          <a:bodyPr wrap="square" rtlCol="0" anchor="ctr">
            <a:noAutofit/>
          </a:bodyPr>
          <a:lstStyle/>
          <a:p>
            <a:pPr lvl="0" algn="ctr" fontAlgn="auto">
              <a:spcBef>
                <a:spcPts val="0"/>
              </a:spcBef>
              <a:spcAft>
                <a:spcPts val="0"/>
              </a:spcAft>
              <a:defRPr/>
            </a:pPr>
            <a:r>
              <a:rPr lang="en-US" dirty="0" err="1">
                <a:solidFill>
                  <a:srgbClr val="663333"/>
                </a:solidFill>
                <a:latin typeface="Consolas"/>
                <a:cs typeface="Consolas"/>
              </a:rPr>
              <a:t>x</a:t>
            </a:r>
            <a:r>
              <a:rPr lang="en-US" dirty="0">
                <a:solidFill>
                  <a:srgbClr val="663333"/>
                </a:solidFill>
                <a:latin typeface="Consolas"/>
                <a:cs typeface="Consolas"/>
              </a:rPr>
              <a:t>++;</a:t>
            </a:r>
            <a:endParaRPr kumimoji="0" lang="en-US" i="0" u="none" strike="noStrike" kern="1200" cap="none" spc="0" normalizeH="0" baseline="0" noProof="0" dirty="0">
              <a:ln>
                <a:noFill/>
              </a:ln>
              <a:solidFill>
                <a:srgbClr val="663333"/>
              </a:solidFill>
              <a:effectLst/>
              <a:uLnTx/>
              <a:uFillTx/>
              <a:latin typeface="Consolas"/>
            </a:endParaRPr>
          </a:p>
        </p:txBody>
      </p:sp>
      <p:sp>
        <p:nvSpPr>
          <p:cNvPr id="40" name="Oval 39"/>
          <p:cNvSpPr/>
          <p:nvPr/>
        </p:nvSpPr>
        <p:spPr>
          <a:xfrm>
            <a:off x="2362200" y="1901735"/>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A</a:t>
            </a:r>
          </a:p>
        </p:txBody>
      </p:sp>
      <p:sp>
        <p:nvSpPr>
          <p:cNvPr id="41" name="Oval 40"/>
          <p:cNvSpPr/>
          <p:nvPr/>
        </p:nvSpPr>
        <p:spPr>
          <a:xfrm>
            <a:off x="956712" y="3080902"/>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B</a:t>
            </a:r>
          </a:p>
        </p:txBody>
      </p:sp>
      <p:sp>
        <p:nvSpPr>
          <p:cNvPr id="42" name="Oval 41"/>
          <p:cNvSpPr/>
          <p:nvPr/>
        </p:nvSpPr>
        <p:spPr>
          <a:xfrm>
            <a:off x="3776112" y="3080902"/>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C</a:t>
            </a:r>
          </a:p>
        </p:txBody>
      </p:sp>
      <p:sp>
        <p:nvSpPr>
          <p:cNvPr id="43" name="Oval 42"/>
          <p:cNvSpPr/>
          <p:nvPr/>
        </p:nvSpPr>
        <p:spPr>
          <a:xfrm>
            <a:off x="2362200" y="4416335"/>
            <a:ext cx="255289" cy="255289"/>
          </a:xfrm>
          <a:prstGeom prst="ellipse">
            <a:avLst/>
          </a:prstGeom>
          <a:solidFill>
            <a:srgbClr val="669900"/>
          </a:solidFill>
          <a:ln w="12700" cap="flat" cmpd="sng" algn="ctr">
            <a:solidFill>
              <a:srgbClr val="4F81BD">
                <a:shade val="50000"/>
              </a:srgbClr>
            </a:solid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Lucida Sans Unicode" pitchFamily="34" charset="0"/>
                <a:ea typeface="+mn-ea"/>
                <a:cs typeface="+mn-cs"/>
              </a:rPr>
              <a:t>D</a:t>
            </a:r>
          </a:p>
        </p:txBody>
      </p:sp>
      <p:sp>
        <p:nvSpPr>
          <p:cNvPr id="3" name="Slide Number Placeholder 2"/>
          <p:cNvSpPr>
            <a:spLocks noGrp="1"/>
          </p:cNvSpPr>
          <p:nvPr>
            <p:ph type="sldNum" sz="quarter" idx="12"/>
          </p:nvPr>
        </p:nvSpPr>
        <p:spPr/>
        <p:txBody>
          <a:bodyPr/>
          <a:lstStyle/>
          <a:p>
            <a:fld id="{B8C56D54-80CA-1040-8800-40C19FBCAC37}" type="slidenum">
              <a:rPr lang="en-US" smtClean="0"/>
              <a:t>40</a:t>
            </a:fld>
            <a:endParaRPr lang="en-US"/>
          </a:p>
        </p:txBody>
      </p:sp>
    </p:spTree>
    <p:extLst>
      <p:ext uri="{BB962C8B-B14F-4D97-AF65-F5344CB8AC3E}">
        <p14:creationId xmlns:p14="http://schemas.microsoft.com/office/powerpoint/2010/main" val="2342970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Race Bugs</a:t>
            </a:r>
          </a:p>
        </p:txBody>
      </p:sp>
      <p:cxnSp>
        <p:nvCxnSpPr>
          <p:cNvPr id="108" name="Straight Arrow Connector 107"/>
          <p:cNvCxnSpPr/>
          <p:nvPr/>
        </p:nvCxnSpPr>
        <p:spPr>
          <a:xfrm rot="5400000">
            <a:off x="1614420" y="4246883"/>
            <a:ext cx="451277" cy="1588"/>
          </a:xfrm>
          <a:prstGeom prst="straightConnector1">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5400000">
            <a:off x="1636387" y="5045525"/>
            <a:ext cx="407342" cy="1588"/>
          </a:xfrm>
          <a:prstGeom prst="straightConnector1">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rot="5400000">
            <a:off x="3918315" y="4246883"/>
            <a:ext cx="451277" cy="1588"/>
          </a:xfrm>
          <a:prstGeom prst="straightConnector1">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5400000">
            <a:off x="3940282" y="5045525"/>
            <a:ext cx="407342" cy="1588"/>
          </a:xfrm>
          <a:prstGeom prst="straightConnector1">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16" name="Elbow Connector 115"/>
          <p:cNvCxnSpPr/>
          <p:nvPr/>
        </p:nvCxnSpPr>
        <p:spPr>
          <a:xfrm rot="5400000">
            <a:off x="2218611" y="2863101"/>
            <a:ext cx="410259" cy="1167364"/>
          </a:xfrm>
          <a:prstGeom prst="bentConnector3">
            <a:avLst>
              <a:gd name="adj1" fmla="val 50000"/>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17" name="Elbow Connector 116"/>
          <p:cNvCxnSpPr/>
          <p:nvPr/>
        </p:nvCxnSpPr>
        <p:spPr>
          <a:xfrm rot="16200000" flipH="1">
            <a:off x="3370558" y="2878517"/>
            <a:ext cx="410259" cy="1136531"/>
          </a:xfrm>
          <a:prstGeom prst="bentConnector3">
            <a:avLst>
              <a:gd name="adj1" fmla="val 50000"/>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19" name="Elbow Connector 118"/>
          <p:cNvCxnSpPr/>
          <p:nvPr/>
        </p:nvCxnSpPr>
        <p:spPr>
          <a:xfrm rot="16200000" flipH="1">
            <a:off x="2188934" y="5269651"/>
            <a:ext cx="454194" cy="1151947"/>
          </a:xfrm>
          <a:prstGeom prst="bentConnector3">
            <a:avLst>
              <a:gd name="adj1" fmla="val 50000"/>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rot="5400000">
            <a:off x="3340882" y="5269651"/>
            <a:ext cx="454194" cy="1151948"/>
          </a:xfrm>
          <a:prstGeom prst="bentConnector3">
            <a:avLst>
              <a:gd name="adj1" fmla="val 50000"/>
            </a:avLst>
          </a:prstGeom>
          <a:ln w="57150">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1936616" y="2866488"/>
            <a:ext cx="381000" cy="381000"/>
          </a:xfrm>
          <a:prstGeom prst="ellipse">
            <a:avLst/>
          </a:prstGeom>
          <a:solidFill>
            <a:schemeClr val="accent3"/>
          </a:solidFill>
          <a:ln w="12700"/>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0" rtlCol="0" anchor="t" anchorCtr="0"/>
          <a:lstStyle/>
          <a:p>
            <a:pPr algn="ctr"/>
            <a:r>
              <a:rPr lang="en-US" b="1" dirty="0">
                <a:solidFill>
                  <a:schemeClr val="bg1"/>
                </a:solidFill>
              </a:rPr>
              <a:t>1</a:t>
            </a:r>
          </a:p>
        </p:txBody>
      </p:sp>
      <p:sp>
        <p:nvSpPr>
          <p:cNvPr id="122" name="Oval 121"/>
          <p:cNvSpPr/>
          <p:nvPr/>
        </p:nvSpPr>
        <p:spPr>
          <a:xfrm>
            <a:off x="744105" y="3646079"/>
            <a:ext cx="381000" cy="381000"/>
          </a:xfrm>
          <a:prstGeom prst="ellipse">
            <a:avLst/>
          </a:prstGeom>
          <a:solidFill>
            <a:schemeClr val="accent3"/>
          </a:solidFill>
          <a:ln w="12700"/>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0" rtlCol="0" anchor="t" anchorCtr="0"/>
          <a:lstStyle/>
          <a:p>
            <a:pPr algn="ctr"/>
            <a:r>
              <a:rPr lang="en-US" b="1" dirty="0">
                <a:solidFill>
                  <a:schemeClr val="bg1"/>
                </a:solidFill>
              </a:rPr>
              <a:t>2</a:t>
            </a:r>
          </a:p>
        </p:txBody>
      </p:sp>
      <p:sp>
        <p:nvSpPr>
          <p:cNvPr id="123" name="Oval 122"/>
          <p:cNvSpPr/>
          <p:nvPr/>
        </p:nvSpPr>
        <p:spPr>
          <a:xfrm>
            <a:off x="744105" y="4466688"/>
            <a:ext cx="381000" cy="381000"/>
          </a:xfrm>
          <a:prstGeom prst="ellipse">
            <a:avLst/>
          </a:prstGeom>
          <a:solidFill>
            <a:schemeClr val="accent3"/>
          </a:solidFill>
          <a:ln w="12700"/>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0" rtlCol="0" anchor="t" anchorCtr="0"/>
          <a:lstStyle/>
          <a:p>
            <a:pPr algn="ctr"/>
            <a:r>
              <a:rPr lang="en-US" b="1" dirty="0">
                <a:solidFill>
                  <a:schemeClr val="bg1"/>
                </a:solidFill>
              </a:rPr>
              <a:t>3</a:t>
            </a:r>
          </a:p>
        </p:txBody>
      </p:sp>
      <p:sp>
        <p:nvSpPr>
          <p:cNvPr id="124" name="Oval 123"/>
          <p:cNvSpPr/>
          <p:nvPr/>
        </p:nvSpPr>
        <p:spPr>
          <a:xfrm>
            <a:off x="3071799" y="3646079"/>
            <a:ext cx="381000" cy="381000"/>
          </a:xfrm>
          <a:prstGeom prst="ellipse">
            <a:avLst/>
          </a:prstGeom>
          <a:solidFill>
            <a:schemeClr val="accent3"/>
          </a:solidFill>
          <a:ln w="12700"/>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0" rtlCol="0" anchor="t" anchorCtr="0"/>
          <a:lstStyle/>
          <a:p>
            <a:pPr algn="ctr"/>
            <a:r>
              <a:rPr lang="en-US" b="1" dirty="0">
                <a:solidFill>
                  <a:schemeClr val="bg1"/>
                </a:solidFill>
              </a:rPr>
              <a:t>4</a:t>
            </a:r>
          </a:p>
        </p:txBody>
      </p:sp>
      <p:sp>
        <p:nvSpPr>
          <p:cNvPr id="125" name="Oval 124"/>
          <p:cNvSpPr/>
          <p:nvPr/>
        </p:nvSpPr>
        <p:spPr>
          <a:xfrm>
            <a:off x="3071799" y="4466688"/>
            <a:ext cx="381000" cy="381000"/>
          </a:xfrm>
          <a:prstGeom prst="ellipse">
            <a:avLst/>
          </a:prstGeom>
          <a:solidFill>
            <a:schemeClr val="accent3"/>
          </a:solidFill>
          <a:ln w="12700"/>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0" rtlCol="0" anchor="t" anchorCtr="0"/>
          <a:lstStyle/>
          <a:p>
            <a:pPr algn="ctr"/>
            <a:r>
              <a:rPr lang="en-US" b="1" dirty="0">
                <a:solidFill>
                  <a:schemeClr val="bg1"/>
                </a:solidFill>
              </a:rPr>
              <a:t>5</a:t>
            </a:r>
          </a:p>
        </p:txBody>
      </p:sp>
      <p:sp>
        <p:nvSpPr>
          <p:cNvPr id="126" name="Oval 125"/>
          <p:cNvSpPr/>
          <p:nvPr/>
        </p:nvSpPr>
        <p:spPr>
          <a:xfrm>
            <a:off x="3071799" y="5243362"/>
            <a:ext cx="381000" cy="381000"/>
          </a:xfrm>
          <a:prstGeom prst="ellipse">
            <a:avLst/>
          </a:prstGeom>
          <a:solidFill>
            <a:schemeClr val="accent3"/>
          </a:solidFill>
          <a:ln w="12700"/>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0" rtlCol="0" anchor="t" anchorCtr="0"/>
          <a:lstStyle/>
          <a:p>
            <a:pPr algn="ctr"/>
            <a:r>
              <a:rPr lang="en-US" b="1" dirty="0">
                <a:solidFill>
                  <a:schemeClr val="bg1"/>
                </a:solidFill>
              </a:rPr>
              <a:t>6</a:t>
            </a:r>
          </a:p>
        </p:txBody>
      </p:sp>
      <p:sp>
        <p:nvSpPr>
          <p:cNvPr id="127" name="Oval 126"/>
          <p:cNvSpPr/>
          <p:nvPr/>
        </p:nvSpPr>
        <p:spPr>
          <a:xfrm>
            <a:off x="744105" y="5243362"/>
            <a:ext cx="381000" cy="381000"/>
          </a:xfrm>
          <a:prstGeom prst="ellipse">
            <a:avLst/>
          </a:prstGeom>
          <a:solidFill>
            <a:schemeClr val="accent3"/>
          </a:solidFill>
          <a:ln w="12700"/>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0" rtlCol="0" anchor="t" anchorCtr="0"/>
          <a:lstStyle/>
          <a:p>
            <a:pPr algn="ctr"/>
            <a:r>
              <a:rPr lang="en-US" b="1" dirty="0">
                <a:solidFill>
                  <a:schemeClr val="bg1"/>
                </a:solidFill>
              </a:rPr>
              <a:t>7</a:t>
            </a:r>
          </a:p>
        </p:txBody>
      </p:sp>
      <p:sp>
        <p:nvSpPr>
          <p:cNvPr id="128" name="Oval 127"/>
          <p:cNvSpPr/>
          <p:nvPr/>
        </p:nvSpPr>
        <p:spPr>
          <a:xfrm>
            <a:off x="1353705" y="6066888"/>
            <a:ext cx="381000" cy="381000"/>
          </a:xfrm>
          <a:prstGeom prst="ellipse">
            <a:avLst/>
          </a:prstGeom>
          <a:solidFill>
            <a:schemeClr val="accent3"/>
          </a:solidFill>
          <a:ln w="12700"/>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0" rtlCol="0" anchor="t" anchorCtr="0"/>
          <a:lstStyle/>
          <a:p>
            <a:pPr algn="ctr"/>
            <a:r>
              <a:rPr lang="en-US" b="1" dirty="0">
                <a:solidFill>
                  <a:schemeClr val="bg1"/>
                </a:solidFill>
              </a:rPr>
              <a:t>8</a:t>
            </a:r>
          </a:p>
        </p:txBody>
      </p:sp>
      <p:grpSp>
        <p:nvGrpSpPr>
          <p:cNvPr id="2" name="Group 79"/>
          <p:cNvGrpSpPr/>
          <p:nvPr/>
        </p:nvGrpSpPr>
        <p:grpSpPr>
          <a:xfrm>
            <a:off x="5658289" y="3347024"/>
            <a:ext cx="2571311" cy="2643664"/>
            <a:chOff x="3352800" y="4800600"/>
            <a:chExt cx="2571311" cy="2643664"/>
          </a:xfrm>
        </p:grpSpPr>
        <p:sp>
          <p:nvSpPr>
            <p:cNvPr id="130" name="Rectangle 129"/>
            <p:cNvSpPr/>
            <p:nvPr/>
          </p:nvSpPr>
          <p:spPr>
            <a:xfrm>
              <a:off x="4267200" y="4800600"/>
              <a:ext cx="742511" cy="369332"/>
            </a:xfrm>
            <a:prstGeom prst="rect">
              <a:avLst/>
            </a:prstGeom>
            <a:solidFill>
              <a:srgbClr val="FFFFCC"/>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a:t>
              </a:r>
            </a:p>
          </p:txBody>
        </p:sp>
        <p:sp>
          <p:nvSpPr>
            <p:cNvPr id="131" name="Rectangle 130"/>
            <p:cNvSpPr/>
            <p:nvPr/>
          </p:nvSpPr>
          <p:spPr>
            <a:xfrm>
              <a:off x="4482666" y="5246132"/>
              <a:ext cx="311579" cy="369332"/>
            </a:xfrm>
            <a:prstGeom prst="rect">
              <a:avLst/>
            </a:prstGeom>
          </p:spPr>
          <p:txBody>
            <a:bodyPr wrap="none">
              <a:spAutoFit/>
            </a:bodyPr>
            <a:lstStyle/>
            <a:p>
              <a:pPr algn="ctr"/>
              <a:r>
                <a:rPr lang="en-US" dirty="0">
                  <a:solidFill>
                    <a:srgbClr val="663333"/>
                  </a:solidFill>
                  <a:latin typeface="Consolas"/>
                </a:rPr>
                <a:t>x</a:t>
              </a:r>
              <a:endParaRPr lang="en-US" dirty="0">
                <a:solidFill>
                  <a:srgbClr val="663333"/>
                </a:solidFill>
                <a:latin typeface="Lucida Sans Unicode" pitchFamily="34" charset="0"/>
              </a:endParaRPr>
            </a:p>
          </p:txBody>
        </p:sp>
        <p:sp>
          <p:nvSpPr>
            <p:cNvPr id="132" name="Rectangle 131"/>
            <p:cNvSpPr/>
            <p:nvPr/>
          </p:nvSpPr>
          <p:spPr>
            <a:xfrm>
              <a:off x="3352800" y="6629400"/>
              <a:ext cx="742511" cy="369332"/>
            </a:xfrm>
            <a:prstGeom prst="rect">
              <a:avLst/>
            </a:prstGeom>
            <a:solidFill>
              <a:srgbClr val="FFFFCC"/>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a:t>
              </a:r>
            </a:p>
          </p:txBody>
        </p:sp>
        <p:sp>
          <p:nvSpPr>
            <p:cNvPr id="133" name="Rectangle 132"/>
            <p:cNvSpPr/>
            <p:nvPr/>
          </p:nvSpPr>
          <p:spPr>
            <a:xfrm>
              <a:off x="3504809" y="7074932"/>
              <a:ext cx="438491" cy="369332"/>
            </a:xfrm>
            <a:prstGeom prst="rect">
              <a:avLst/>
            </a:prstGeom>
          </p:spPr>
          <p:txBody>
            <a:bodyPr wrap="none">
              <a:spAutoFit/>
            </a:bodyPr>
            <a:lstStyle/>
            <a:p>
              <a:pPr algn="ctr"/>
              <a:r>
                <a:rPr lang="en-US" dirty="0">
                  <a:solidFill>
                    <a:srgbClr val="663333"/>
                  </a:solidFill>
                  <a:latin typeface="Consolas"/>
                </a:rPr>
                <a:t>r1</a:t>
              </a:r>
              <a:endParaRPr lang="en-US" dirty="0">
                <a:solidFill>
                  <a:srgbClr val="663333"/>
                </a:solidFill>
                <a:latin typeface="Lucida Sans Unicode" pitchFamily="34" charset="0"/>
              </a:endParaRPr>
            </a:p>
          </p:txBody>
        </p:sp>
        <p:sp>
          <p:nvSpPr>
            <p:cNvPr id="134" name="Rectangle 133"/>
            <p:cNvSpPr/>
            <p:nvPr/>
          </p:nvSpPr>
          <p:spPr>
            <a:xfrm>
              <a:off x="5181600" y="6629400"/>
              <a:ext cx="742511" cy="369332"/>
            </a:xfrm>
            <a:prstGeom prst="rect">
              <a:avLst/>
            </a:prstGeom>
            <a:solidFill>
              <a:srgbClr val="FFFFCC"/>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a:t>
              </a:r>
            </a:p>
          </p:txBody>
        </p:sp>
        <p:sp>
          <p:nvSpPr>
            <p:cNvPr id="135" name="Rectangle 134"/>
            <p:cNvSpPr/>
            <p:nvPr/>
          </p:nvSpPr>
          <p:spPr>
            <a:xfrm>
              <a:off x="5333609" y="7074932"/>
              <a:ext cx="438491" cy="369332"/>
            </a:xfrm>
            <a:prstGeom prst="rect">
              <a:avLst/>
            </a:prstGeom>
          </p:spPr>
          <p:txBody>
            <a:bodyPr wrap="none">
              <a:spAutoFit/>
            </a:bodyPr>
            <a:lstStyle/>
            <a:p>
              <a:pPr algn="ctr"/>
              <a:r>
                <a:rPr lang="en-US" dirty="0">
                  <a:solidFill>
                    <a:srgbClr val="663333"/>
                  </a:solidFill>
                  <a:latin typeface="Consolas"/>
                </a:rPr>
                <a:t>r2</a:t>
              </a:r>
              <a:endParaRPr lang="en-US" dirty="0">
                <a:solidFill>
                  <a:srgbClr val="663333"/>
                </a:solidFill>
                <a:latin typeface="Lucida Sans Unicode" pitchFamily="34" charset="0"/>
              </a:endParaRPr>
            </a:p>
          </p:txBody>
        </p:sp>
      </p:grpSp>
      <p:sp>
        <p:nvSpPr>
          <p:cNvPr id="136" name="Rectangle 135"/>
          <p:cNvSpPr/>
          <p:nvPr/>
        </p:nvSpPr>
        <p:spPr>
          <a:xfrm>
            <a:off x="6572689" y="3347024"/>
            <a:ext cx="742511" cy="369332"/>
          </a:xfrm>
          <a:prstGeom prst="rect">
            <a:avLst/>
          </a:prstGeom>
          <a:solidFill>
            <a:srgbClr val="FFFFCC"/>
          </a:solidFill>
          <a:ln w="12700"/>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0</a:t>
            </a:r>
          </a:p>
        </p:txBody>
      </p:sp>
      <p:sp>
        <p:nvSpPr>
          <p:cNvPr id="137" name="Rectangle 136"/>
          <p:cNvSpPr/>
          <p:nvPr/>
        </p:nvSpPr>
        <p:spPr>
          <a:xfrm>
            <a:off x="6572689" y="3347024"/>
            <a:ext cx="742511" cy="369332"/>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0</a:t>
            </a:r>
          </a:p>
        </p:txBody>
      </p:sp>
      <p:sp>
        <p:nvSpPr>
          <p:cNvPr id="138" name="Rectangle 137"/>
          <p:cNvSpPr/>
          <p:nvPr/>
        </p:nvSpPr>
        <p:spPr>
          <a:xfrm>
            <a:off x="5658289" y="5175824"/>
            <a:ext cx="742511" cy="369332"/>
          </a:xfrm>
          <a:prstGeom prst="rect">
            <a:avLst/>
          </a:prstGeom>
          <a:solidFill>
            <a:srgbClr val="FFFFCC"/>
          </a:solidFill>
          <a:ln w="12700"/>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0</a:t>
            </a:r>
          </a:p>
        </p:txBody>
      </p:sp>
      <p:sp>
        <p:nvSpPr>
          <p:cNvPr id="139" name="Rectangle 138"/>
          <p:cNvSpPr/>
          <p:nvPr/>
        </p:nvSpPr>
        <p:spPr>
          <a:xfrm>
            <a:off x="5658289" y="5175824"/>
            <a:ext cx="742511" cy="369332"/>
          </a:xfrm>
          <a:prstGeom prst="rect">
            <a:avLst/>
          </a:prstGeom>
          <a:solidFill>
            <a:srgbClr val="FFFFCC"/>
          </a:solidFill>
          <a:ln w="12700"/>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1</a:t>
            </a:r>
          </a:p>
        </p:txBody>
      </p:sp>
      <p:sp>
        <p:nvSpPr>
          <p:cNvPr id="140" name="Rectangle 139"/>
          <p:cNvSpPr/>
          <p:nvPr/>
        </p:nvSpPr>
        <p:spPr>
          <a:xfrm>
            <a:off x="6572689" y="3347024"/>
            <a:ext cx="742511" cy="369332"/>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0</a:t>
            </a:r>
          </a:p>
        </p:txBody>
      </p:sp>
      <p:sp>
        <p:nvSpPr>
          <p:cNvPr id="141" name="Rectangle 140"/>
          <p:cNvSpPr/>
          <p:nvPr/>
        </p:nvSpPr>
        <p:spPr>
          <a:xfrm>
            <a:off x="7487089" y="5175824"/>
            <a:ext cx="742511" cy="369332"/>
          </a:xfrm>
          <a:prstGeom prst="rect">
            <a:avLst/>
          </a:prstGeom>
          <a:solidFill>
            <a:srgbClr val="FFFFCC"/>
          </a:solidFill>
          <a:ln w="12700"/>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0</a:t>
            </a:r>
          </a:p>
        </p:txBody>
      </p:sp>
      <p:sp>
        <p:nvSpPr>
          <p:cNvPr id="142" name="Rectangle 141"/>
          <p:cNvSpPr/>
          <p:nvPr/>
        </p:nvSpPr>
        <p:spPr>
          <a:xfrm>
            <a:off x="7487089" y="5175824"/>
            <a:ext cx="742511" cy="369332"/>
          </a:xfrm>
          <a:prstGeom prst="rect">
            <a:avLst/>
          </a:prstGeom>
          <a:solidFill>
            <a:srgbClr val="FFFFCC"/>
          </a:solidFill>
          <a:ln w="12700"/>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1</a:t>
            </a:r>
          </a:p>
        </p:txBody>
      </p:sp>
      <p:sp>
        <p:nvSpPr>
          <p:cNvPr id="143" name="Rectangle 142"/>
          <p:cNvSpPr/>
          <p:nvPr/>
        </p:nvSpPr>
        <p:spPr>
          <a:xfrm>
            <a:off x="7487089" y="5175824"/>
            <a:ext cx="742511" cy="369332"/>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1</a:t>
            </a:r>
          </a:p>
        </p:txBody>
      </p:sp>
      <p:sp>
        <p:nvSpPr>
          <p:cNvPr id="144" name="Rectangle 143"/>
          <p:cNvSpPr/>
          <p:nvPr/>
        </p:nvSpPr>
        <p:spPr>
          <a:xfrm>
            <a:off x="6572689" y="3347024"/>
            <a:ext cx="742511" cy="369332"/>
          </a:xfrm>
          <a:prstGeom prst="rect">
            <a:avLst/>
          </a:prstGeom>
          <a:solidFill>
            <a:srgbClr val="FFFFCC"/>
          </a:solidFill>
          <a:ln w="12700"/>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1</a:t>
            </a:r>
          </a:p>
        </p:txBody>
      </p:sp>
      <p:sp>
        <p:nvSpPr>
          <p:cNvPr id="145" name="Rectangle 144"/>
          <p:cNvSpPr/>
          <p:nvPr/>
        </p:nvSpPr>
        <p:spPr>
          <a:xfrm>
            <a:off x="5658289" y="5175824"/>
            <a:ext cx="742511" cy="369332"/>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1</a:t>
            </a:r>
          </a:p>
        </p:txBody>
      </p:sp>
      <p:sp>
        <p:nvSpPr>
          <p:cNvPr id="146" name="Rectangle 145"/>
          <p:cNvSpPr/>
          <p:nvPr/>
        </p:nvSpPr>
        <p:spPr>
          <a:xfrm>
            <a:off x="6572689" y="3347024"/>
            <a:ext cx="742511" cy="369332"/>
          </a:xfrm>
          <a:prstGeom prst="rect">
            <a:avLst/>
          </a:prstGeom>
          <a:solidFill>
            <a:srgbClr val="FFFFCC"/>
          </a:solidFill>
          <a:ln w="12700"/>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a:solidFill>
                  <a:srgbClr val="663333"/>
                </a:solidFill>
                <a:latin typeface="Consolas"/>
              </a:rPr>
              <a:t>1</a:t>
            </a:r>
          </a:p>
        </p:txBody>
      </p:sp>
      <p:sp>
        <p:nvSpPr>
          <p:cNvPr id="47" name="Rectangle 46"/>
          <p:cNvSpPr/>
          <p:nvPr/>
        </p:nvSpPr>
        <p:spPr>
          <a:xfrm>
            <a:off x="1291358" y="3646079"/>
            <a:ext cx="1097401"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r1 = x;</a:t>
            </a:r>
          </a:p>
        </p:txBody>
      </p:sp>
      <p:sp>
        <p:nvSpPr>
          <p:cNvPr id="48" name="Rectangle 47"/>
          <p:cNvSpPr/>
          <p:nvPr/>
        </p:nvSpPr>
        <p:spPr>
          <a:xfrm>
            <a:off x="1424357" y="4466688"/>
            <a:ext cx="831402"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r1++;</a:t>
            </a:r>
          </a:p>
        </p:txBody>
      </p:sp>
      <p:sp>
        <p:nvSpPr>
          <p:cNvPr id="49" name="Rectangle 48"/>
          <p:cNvSpPr/>
          <p:nvPr/>
        </p:nvSpPr>
        <p:spPr>
          <a:xfrm>
            <a:off x="1285271" y="5243362"/>
            <a:ext cx="1109574"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x = r1;</a:t>
            </a:r>
          </a:p>
        </p:txBody>
      </p:sp>
      <p:sp>
        <p:nvSpPr>
          <p:cNvPr id="50" name="Rectangle 49"/>
          <p:cNvSpPr/>
          <p:nvPr/>
        </p:nvSpPr>
        <p:spPr>
          <a:xfrm>
            <a:off x="3595253" y="3646079"/>
            <a:ext cx="1097401"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r2 = x;</a:t>
            </a:r>
          </a:p>
        </p:txBody>
      </p:sp>
      <p:sp>
        <p:nvSpPr>
          <p:cNvPr id="51" name="Rectangle 50"/>
          <p:cNvSpPr/>
          <p:nvPr/>
        </p:nvSpPr>
        <p:spPr>
          <a:xfrm>
            <a:off x="3728252" y="4466688"/>
            <a:ext cx="831402"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r2++;</a:t>
            </a:r>
          </a:p>
        </p:txBody>
      </p:sp>
      <p:sp>
        <p:nvSpPr>
          <p:cNvPr id="52" name="Rectangle 51"/>
          <p:cNvSpPr/>
          <p:nvPr/>
        </p:nvSpPr>
        <p:spPr>
          <a:xfrm>
            <a:off x="3593772" y="5243362"/>
            <a:ext cx="1073055"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x = r2;</a:t>
            </a:r>
          </a:p>
        </p:txBody>
      </p:sp>
      <p:sp>
        <p:nvSpPr>
          <p:cNvPr id="53" name="Rectangle 52"/>
          <p:cNvSpPr/>
          <p:nvPr/>
        </p:nvSpPr>
        <p:spPr>
          <a:xfrm>
            <a:off x="2522179" y="2866488"/>
            <a:ext cx="970488"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x = 0;</a:t>
            </a:r>
          </a:p>
        </p:txBody>
      </p:sp>
      <p:sp>
        <p:nvSpPr>
          <p:cNvPr id="54" name="Rectangle 53"/>
          <p:cNvSpPr/>
          <p:nvPr/>
        </p:nvSpPr>
        <p:spPr>
          <a:xfrm>
            <a:off x="1897654" y="6066888"/>
            <a:ext cx="2161394" cy="369332"/>
          </a:xfrm>
          <a:prstGeom prst="rect">
            <a:avLst/>
          </a:prstGeom>
          <a:solidFill>
            <a:schemeClr val="tx2">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rgbClr val="663333"/>
                </a:solidFill>
                <a:latin typeface="Consolas"/>
              </a:rPr>
              <a:t>assert(x == 2);</a:t>
            </a:r>
          </a:p>
        </p:txBody>
      </p:sp>
      <p:sp>
        <p:nvSpPr>
          <p:cNvPr id="4" name="Slide Number Placeholder 3"/>
          <p:cNvSpPr>
            <a:spLocks noGrp="1"/>
          </p:cNvSpPr>
          <p:nvPr>
            <p:ph type="sldNum" sz="quarter" idx="12"/>
          </p:nvPr>
        </p:nvSpPr>
        <p:spPr/>
        <p:txBody>
          <a:bodyPr/>
          <a:lstStyle/>
          <a:p>
            <a:fld id="{B8C56D54-80CA-1040-8800-40C19FBCAC37}" type="slidenum">
              <a:rPr lang="en-US" smtClean="0"/>
              <a:t>41</a:t>
            </a:fld>
            <a:endParaRPr lang="en-US"/>
          </a:p>
        </p:txBody>
      </p:sp>
      <p:sp>
        <p:nvSpPr>
          <p:cNvPr id="56" name="Content Placeholder 3"/>
          <p:cNvSpPr txBox="1">
            <a:spLocks/>
          </p:cNvSpPr>
          <p:nvPr/>
        </p:nvSpPr>
        <p:spPr>
          <a:xfrm>
            <a:off x="266700" y="1239265"/>
            <a:ext cx="8521700" cy="162456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baseline="0">
                <a:solidFill>
                  <a:schemeClr val="tx1"/>
                </a:solidFill>
                <a:latin typeface="Lucida Sans Unicode" panose="020B0602030504020204" pitchFamily="34" charset="0"/>
                <a:ea typeface="+mn-ea"/>
                <a:cs typeface="Lucida Sans Unicode" panose="020B0602030504020204" pitchFamily="34" charset="0"/>
              </a:defRPr>
            </a:lvl1pPr>
            <a:lvl2pPr marL="622300" indent="-273050" algn="l" defTabSz="457200" rtl="0" eaLnBrk="1" latinLnBrk="0" hangingPunct="1">
              <a:spcBef>
                <a:spcPct val="20000"/>
              </a:spcBef>
              <a:buFont typeface="Wingdings" charset="2"/>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2pPr>
            <a:lvl3pPr marL="909638" indent="-287338" algn="l" defTabSz="457200" rtl="0" eaLnBrk="1" latinLnBrk="0" hangingPunct="1">
              <a:spcBef>
                <a:spcPct val="20000"/>
              </a:spcBef>
              <a:buFont typeface="Lucida Grande"/>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3pPr>
            <a:lvl4pPr marL="119538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4pPr>
            <a:lvl5pPr marL="148113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b="1" kern="0">
                <a:solidFill>
                  <a:srgbClr val="076A9B"/>
                </a:solidFill>
                <a:latin typeface="Lucida Sans Unicode"/>
                <a:cs typeface="Lucida Sans Unicode"/>
              </a:rPr>
              <a:t>Definition.</a:t>
            </a:r>
            <a:r>
              <a:rPr lang="en-US" kern="0">
                <a:solidFill>
                  <a:schemeClr val="accent6"/>
                </a:solidFill>
                <a:latin typeface="Lucida Sans Unicode"/>
                <a:cs typeface="Lucida Sans Unicode"/>
              </a:rPr>
              <a:t> </a:t>
            </a:r>
            <a:r>
              <a:rPr lang="en-US" kern="0">
                <a:solidFill>
                  <a:srgbClr val="827F77"/>
                </a:solidFill>
                <a:latin typeface="Lucida Sans Unicode"/>
                <a:cs typeface="Lucida Sans Unicode"/>
              </a:rPr>
              <a:t> </a:t>
            </a:r>
            <a:r>
              <a:rPr lang="en-US" kern="0">
                <a:latin typeface="Lucida Sans Unicode"/>
                <a:cs typeface="Lucida Sans Unicode"/>
              </a:rPr>
              <a:t>A </a:t>
            </a:r>
            <a:r>
              <a:rPr lang="en-US" kern="0">
                <a:solidFill>
                  <a:srgbClr val="3366FF"/>
                </a:solidFill>
                <a:latin typeface="Lucida Sans Unicode"/>
                <a:cs typeface="Lucida Sans Unicode"/>
              </a:rPr>
              <a:t>determinacy race</a:t>
            </a:r>
            <a:r>
              <a:rPr lang="en-US" i="1" kern="0">
                <a:latin typeface="Lucida Sans Unicode"/>
                <a:cs typeface="Lucida Sans Unicode"/>
              </a:rPr>
              <a:t> </a:t>
            </a:r>
            <a:r>
              <a:rPr lang="en-US" kern="0">
                <a:latin typeface="Lucida Sans Unicode"/>
                <a:cs typeface="Lucida Sans Unicode"/>
              </a:rPr>
              <a:t>occurs when two logically parallel instructions access the same memory location and at least one of the instructions performs a write.</a:t>
            </a:r>
          </a:p>
          <a:p>
            <a:endParaRPr lang="en-US" dirty="0"/>
          </a:p>
        </p:txBody>
      </p:sp>
    </p:spTree>
    <p:extLst>
      <p:ext uri="{BB962C8B-B14F-4D97-AF65-F5344CB8AC3E}">
        <p14:creationId xmlns:p14="http://schemas.microsoft.com/office/powerpoint/2010/main" val="405566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par>
                          <p:cTn id="13" fill="hold">
                            <p:stCondLst>
                              <p:cond delay="0"/>
                            </p:stCondLst>
                            <p:childTnLst>
                              <p:par>
                                <p:cTn id="14" presetID="49" presetClass="entr" presetSubtype="0" decel="100000" fill="hold" grpId="0" nodeType="afterEffect">
                                  <p:stCondLst>
                                    <p:cond delay="500"/>
                                  </p:stCondLst>
                                  <p:childTnLst>
                                    <p:set>
                                      <p:cBhvr>
                                        <p:cTn id="15" dur="1" fill="hold">
                                          <p:stCondLst>
                                            <p:cond delay="0"/>
                                          </p:stCondLst>
                                        </p:cTn>
                                        <p:tgtEl>
                                          <p:spTgt spid="136"/>
                                        </p:tgtEl>
                                        <p:attrNameLst>
                                          <p:attrName>style.visibility</p:attrName>
                                        </p:attrNameLst>
                                      </p:cBhvr>
                                      <p:to>
                                        <p:strVal val="visible"/>
                                      </p:to>
                                    </p:set>
                                    <p:anim calcmode="lin" valueType="num">
                                      <p:cBhvr>
                                        <p:cTn id="16" dur="1000" fill="hold"/>
                                        <p:tgtEl>
                                          <p:spTgt spid="136"/>
                                        </p:tgtEl>
                                        <p:attrNameLst>
                                          <p:attrName>ppt_w</p:attrName>
                                        </p:attrNameLst>
                                      </p:cBhvr>
                                      <p:tavLst>
                                        <p:tav tm="0">
                                          <p:val>
                                            <p:fltVal val="0"/>
                                          </p:val>
                                        </p:tav>
                                        <p:tav tm="100000">
                                          <p:val>
                                            <p:strVal val="#ppt_w"/>
                                          </p:val>
                                        </p:tav>
                                      </p:tavLst>
                                    </p:anim>
                                    <p:anim calcmode="lin" valueType="num">
                                      <p:cBhvr>
                                        <p:cTn id="17" dur="1000" fill="hold"/>
                                        <p:tgtEl>
                                          <p:spTgt spid="136"/>
                                        </p:tgtEl>
                                        <p:attrNameLst>
                                          <p:attrName>ppt_h</p:attrName>
                                        </p:attrNameLst>
                                      </p:cBhvr>
                                      <p:tavLst>
                                        <p:tav tm="0">
                                          <p:val>
                                            <p:fltVal val="0"/>
                                          </p:val>
                                        </p:tav>
                                        <p:tav tm="100000">
                                          <p:val>
                                            <p:strVal val="#ppt_h"/>
                                          </p:val>
                                        </p:tav>
                                      </p:tavLst>
                                    </p:anim>
                                    <p:anim calcmode="lin" valueType="num">
                                      <p:cBhvr>
                                        <p:cTn id="18" dur="1000" fill="hold"/>
                                        <p:tgtEl>
                                          <p:spTgt spid="136"/>
                                        </p:tgtEl>
                                        <p:attrNameLst>
                                          <p:attrName>style.rotation</p:attrName>
                                        </p:attrNameLst>
                                      </p:cBhvr>
                                      <p:tavLst>
                                        <p:tav tm="0">
                                          <p:val>
                                            <p:fltVal val="360"/>
                                          </p:val>
                                        </p:tav>
                                        <p:tav tm="100000">
                                          <p:val>
                                            <p:fltVal val="0"/>
                                          </p:val>
                                        </p:tav>
                                      </p:tavLst>
                                    </p:anim>
                                    <p:animEffect transition="in" filter="fade">
                                      <p:cBhvr>
                                        <p:cTn id="19" dur="1000"/>
                                        <p:tgtEl>
                                          <p:spTgt spid="136"/>
                                        </p:tgtEl>
                                      </p:cBhvr>
                                    </p:animEffect>
                                  </p:childTnLst>
                                </p:cTn>
                              </p:par>
                            </p:childTnLst>
                          </p:cTn>
                        </p:par>
                        <p:par>
                          <p:cTn id="20" fill="hold">
                            <p:stCondLst>
                              <p:cond delay="1500"/>
                            </p:stCondLst>
                            <p:childTnLst>
                              <p:par>
                                <p:cTn id="21" presetID="1" presetClass="entr" presetSubtype="0" fill="hold" grpId="1" nodeType="after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500"/>
                                  </p:stCondLst>
                                  <p:childTnLst>
                                    <p:animMotion origin="layout" path="M 5E-6 -4.81481E-6 L -0.0993 0.26783 " pathEditMode="relative" rAng="0" ptsTypes="AA">
                                      <p:cBhvr>
                                        <p:cTn id="29" dur="2000" fill="hold"/>
                                        <p:tgtEl>
                                          <p:spTgt spid="137"/>
                                        </p:tgtEl>
                                        <p:attrNameLst>
                                          <p:attrName>ppt_x</p:attrName>
                                          <p:attrName>ppt_y</p:attrName>
                                        </p:attrNameLst>
                                      </p:cBhvr>
                                      <p:rCtr x="-4965" y="1338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3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
                                        </p:tgtEl>
                                        <p:attrNameLst>
                                          <p:attrName>style.visibility</p:attrName>
                                        </p:attrNameLst>
                                      </p:cBhvr>
                                      <p:to>
                                        <p:strVal val="visible"/>
                                      </p:to>
                                    </p:set>
                                  </p:childTnLst>
                                </p:cTn>
                              </p:par>
                            </p:childTnLst>
                          </p:cTn>
                        </p:par>
                        <p:par>
                          <p:cTn id="39" fill="hold">
                            <p:stCondLst>
                              <p:cond delay="0"/>
                            </p:stCondLst>
                            <p:childTnLst>
                              <p:par>
                                <p:cTn id="40" presetID="49" presetClass="entr" presetSubtype="0" decel="100000" fill="hold" grpId="0" nodeType="afterEffect">
                                  <p:stCondLst>
                                    <p:cond delay="500"/>
                                  </p:stCondLst>
                                  <p:childTnLst>
                                    <p:set>
                                      <p:cBhvr>
                                        <p:cTn id="41" dur="1" fill="hold">
                                          <p:stCondLst>
                                            <p:cond delay="0"/>
                                          </p:stCondLst>
                                        </p:cTn>
                                        <p:tgtEl>
                                          <p:spTgt spid="139"/>
                                        </p:tgtEl>
                                        <p:attrNameLst>
                                          <p:attrName>style.visibility</p:attrName>
                                        </p:attrNameLst>
                                      </p:cBhvr>
                                      <p:to>
                                        <p:strVal val="visible"/>
                                      </p:to>
                                    </p:set>
                                    <p:anim calcmode="lin" valueType="num">
                                      <p:cBhvr>
                                        <p:cTn id="42" dur="1000" fill="hold"/>
                                        <p:tgtEl>
                                          <p:spTgt spid="139"/>
                                        </p:tgtEl>
                                        <p:attrNameLst>
                                          <p:attrName>ppt_w</p:attrName>
                                        </p:attrNameLst>
                                      </p:cBhvr>
                                      <p:tavLst>
                                        <p:tav tm="0">
                                          <p:val>
                                            <p:fltVal val="0"/>
                                          </p:val>
                                        </p:tav>
                                        <p:tav tm="100000">
                                          <p:val>
                                            <p:strVal val="#ppt_w"/>
                                          </p:val>
                                        </p:tav>
                                      </p:tavLst>
                                    </p:anim>
                                    <p:anim calcmode="lin" valueType="num">
                                      <p:cBhvr>
                                        <p:cTn id="43" dur="1000" fill="hold"/>
                                        <p:tgtEl>
                                          <p:spTgt spid="139"/>
                                        </p:tgtEl>
                                        <p:attrNameLst>
                                          <p:attrName>ppt_h</p:attrName>
                                        </p:attrNameLst>
                                      </p:cBhvr>
                                      <p:tavLst>
                                        <p:tav tm="0">
                                          <p:val>
                                            <p:fltVal val="0"/>
                                          </p:val>
                                        </p:tav>
                                        <p:tav tm="100000">
                                          <p:val>
                                            <p:strVal val="#ppt_h"/>
                                          </p:val>
                                        </p:tav>
                                      </p:tavLst>
                                    </p:anim>
                                    <p:anim calcmode="lin" valueType="num">
                                      <p:cBhvr>
                                        <p:cTn id="44" dur="1000" fill="hold"/>
                                        <p:tgtEl>
                                          <p:spTgt spid="139"/>
                                        </p:tgtEl>
                                        <p:attrNameLst>
                                          <p:attrName>style.rotation</p:attrName>
                                        </p:attrNameLst>
                                      </p:cBhvr>
                                      <p:tavLst>
                                        <p:tav tm="0">
                                          <p:val>
                                            <p:fltVal val="360"/>
                                          </p:val>
                                        </p:tav>
                                        <p:tav tm="100000">
                                          <p:val>
                                            <p:fltVal val="0"/>
                                          </p:val>
                                        </p:tav>
                                      </p:tavLst>
                                    </p:anim>
                                    <p:animEffect transition="in" filter="fade">
                                      <p:cBhvr>
                                        <p:cTn id="45" dur="1000"/>
                                        <p:tgtEl>
                                          <p:spTgt spid="139"/>
                                        </p:tgtEl>
                                      </p:cBhvr>
                                    </p:animEffec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5E-6 -4.81481E-6 L 0.09913 0.2669 " pathEditMode="relative" rAng="0" ptsTypes="AA">
                                      <p:cBhvr>
                                        <p:cTn id="56" dur="2000" fill="hold"/>
                                        <p:tgtEl>
                                          <p:spTgt spid="140"/>
                                        </p:tgtEl>
                                        <p:attrNameLst>
                                          <p:attrName>ppt_x</p:attrName>
                                          <p:attrName>ppt_y</p:attrName>
                                        </p:attrNameLst>
                                      </p:cBhvr>
                                      <p:rCtr x="4948" y="13333"/>
                                    </p:animMotion>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14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5"/>
                                        </p:tgtEl>
                                        <p:attrNameLst>
                                          <p:attrName>style.visibility</p:attrName>
                                        </p:attrNameLst>
                                      </p:cBhvr>
                                      <p:to>
                                        <p:strVal val="visible"/>
                                      </p:to>
                                    </p:set>
                                  </p:childTnLst>
                                </p:cTn>
                              </p:par>
                            </p:childTnLst>
                          </p:cTn>
                        </p:par>
                        <p:par>
                          <p:cTn id="64" fill="hold">
                            <p:stCondLst>
                              <p:cond delay="0"/>
                            </p:stCondLst>
                            <p:childTnLst>
                              <p:par>
                                <p:cTn id="65" presetID="49" presetClass="entr" presetSubtype="0" decel="100000" fill="hold" grpId="0" nodeType="afterEffect">
                                  <p:stCondLst>
                                    <p:cond delay="500"/>
                                  </p:stCondLst>
                                  <p:childTnLst>
                                    <p:set>
                                      <p:cBhvr>
                                        <p:cTn id="66" dur="1" fill="hold">
                                          <p:stCondLst>
                                            <p:cond delay="0"/>
                                          </p:stCondLst>
                                        </p:cTn>
                                        <p:tgtEl>
                                          <p:spTgt spid="142"/>
                                        </p:tgtEl>
                                        <p:attrNameLst>
                                          <p:attrName>style.visibility</p:attrName>
                                        </p:attrNameLst>
                                      </p:cBhvr>
                                      <p:to>
                                        <p:strVal val="visible"/>
                                      </p:to>
                                    </p:set>
                                    <p:anim calcmode="lin" valueType="num">
                                      <p:cBhvr>
                                        <p:cTn id="67" dur="1000" fill="hold"/>
                                        <p:tgtEl>
                                          <p:spTgt spid="142"/>
                                        </p:tgtEl>
                                        <p:attrNameLst>
                                          <p:attrName>ppt_w</p:attrName>
                                        </p:attrNameLst>
                                      </p:cBhvr>
                                      <p:tavLst>
                                        <p:tav tm="0">
                                          <p:val>
                                            <p:fltVal val="0"/>
                                          </p:val>
                                        </p:tav>
                                        <p:tav tm="100000">
                                          <p:val>
                                            <p:strVal val="#ppt_w"/>
                                          </p:val>
                                        </p:tav>
                                      </p:tavLst>
                                    </p:anim>
                                    <p:anim calcmode="lin" valueType="num">
                                      <p:cBhvr>
                                        <p:cTn id="68" dur="1000" fill="hold"/>
                                        <p:tgtEl>
                                          <p:spTgt spid="142"/>
                                        </p:tgtEl>
                                        <p:attrNameLst>
                                          <p:attrName>ppt_h</p:attrName>
                                        </p:attrNameLst>
                                      </p:cBhvr>
                                      <p:tavLst>
                                        <p:tav tm="0">
                                          <p:val>
                                            <p:fltVal val="0"/>
                                          </p:val>
                                        </p:tav>
                                        <p:tav tm="100000">
                                          <p:val>
                                            <p:strVal val="#ppt_h"/>
                                          </p:val>
                                        </p:tav>
                                      </p:tavLst>
                                    </p:anim>
                                    <p:anim calcmode="lin" valueType="num">
                                      <p:cBhvr>
                                        <p:cTn id="69" dur="1000" fill="hold"/>
                                        <p:tgtEl>
                                          <p:spTgt spid="142"/>
                                        </p:tgtEl>
                                        <p:attrNameLst>
                                          <p:attrName>style.rotation</p:attrName>
                                        </p:attrNameLst>
                                      </p:cBhvr>
                                      <p:tavLst>
                                        <p:tav tm="0">
                                          <p:val>
                                            <p:fltVal val="360"/>
                                          </p:val>
                                        </p:tav>
                                        <p:tav tm="100000">
                                          <p:val>
                                            <p:fltVal val="0"/>
                                          </p:val>
                                        </p:tav>
                                      </p:tavLst>
                                    </p:anim>
                                    <p:animEffect transition="in" filter="fade">
                                      <p:cBhvr>
                                        <p:cTn id="70" dur="1000"/>
                                        <p:tgtEl>
                                          <p:spTgt spid="142"/>
                                        </p:tgtEl>
                                      </p:cBhvr>
                                    </p:animEffec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0"/>
                                          </p:stCondLst>
                                        </p:cTn>
                                        <p:tgtEl>
                                          <p:spTgt spid="14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26"/>
                                        </p:tgtEl>
                                        <p:attrNameLst>
                                          <p:attrName>style.visibility</p:attrName>
                                        </p:attrNameLst>
                                      </p:cBhvr>
                                      <p:to>
                                        <p:strVal val="visible"/>
                                      </p:to>
                                    </p:set>
                                  </p:childTnLst>
                                </p:cTn>
                              </p:par>
                            </p:childTnLst>
                          </p:cTn>
                        </p:par>
                        <p:par>
                          <p:cTn id="78" fill="hold">
                            <p:stCondLst>
                              <p:cond delay="0"/>
                            </p:stCondLst>
                            <p:childTnLst>
                              <p:par>
                                <p:cTn id="79" presetID="64" presetClass="path" presetSubtype="0" accel="50000" decel="50000" fill="hold" grpId="1" nodeType="afterEffect">
                                  <p:stCondLst>
                                    <p:cond delay="500"/>
                                  </p:stCondLst>
                                  <p:childTnLst>
                                    <p:animMotion origin="layout" path="M 5E-6 -1.48148E-6 L -0.09999 -0.26713 " pathEditMode="relative" rAng="0" ptsTypes="AA">
                                      <p:cBhvr>
                                        <p:cTn id="80" dur="2000" fill="hold"/>
                                        <p:tgtEl>
                                          <p:spTgt spid="143"/>
                                        </p:tgtEl>
                                        <p:attrNameLst>
                                          <p:attrName>ppt_x</p:attrName>
                                          <p:attrName>ppt_y</p:attrName>
                                        </p:attrNameLst>
                                      </p:cBhvr>
                                      <p:rCtr x="-5000" y="-13356"/>
                                    </p:animMotion>
                                  </p:childTnLst>
                                </p:cTn>
                              </p:par>
                            </p:childTnLst>
                          </p:cTn>
                        </p:par>
                        <p:par>
                          <p:cTn id="81" fill="hold">
                            <p:stCondLst>
                              <p:cond delay="2500"/>
                            </p:stCondLst>
                            <p:childTnLst>
                              <p:par>
                                <p:cTn id="82" presetID="1" presetClass="entr" presetSubtype="0" fill="hold" grpId="0" nodeType="afterEffect">
                                  <p:stCondLst>
                                    <p:cond delay="0"/>
                                  </p:stCondLst>
                                  <p:childTnLst>
                                    <p:set>
                                      <p:cBhvr>
                                        <p:cTn id="83" dur="1" fill="hold">
                                          <p:stCondLst>
                                            <p:cond delay="0"/>
                                          </p:stCondLst>
                                        </p:cTn>
                                        <p:tgtEl>
                                          <p:spTgt spid="1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27"/>
                                        </p:tgtEl>
                                        <p:attrNameLst>
                                          <p:attrName>style.visibility</p:attrName>
                                        </p:attrNameLst>
                                      </p:cBhvr>
                                      <p:to>
                                        <p:strVal val="visible"/>
                                      </p:to>
                                    </p:set>
                                  </p:childTnLst>
                                </p:cTn>
                              </p:par>
                            </p:childTnLst>
                          </p:cTn>
                        </p:par>
                        <p:par>
                          <p:cTn id="88" fill="hold">
                            <p:stCondLst>
                              <p:cond delay="0"/>
                            </p:stCondLst>
                            <p:childTnLst>
                              <p:par>
                                <p:cTn id="89" presetID="64" presetClass="path" presetSubtype="0" accel="50000" decel="50000" fill="hold" grpId="1" nodeType="afterEffect">
                                  <p:stCondLst>
                                    <p:cond delay="500"/>
                                  </p:stCondLst>
                                  <p:childTnLst>
                                    <p:animMotion origin="layout" path="M 0.0007 0.00116 L 0.10105 -0.26597 " pathEditMode="relative" rAng="0" ptsTypes="AA">
                                      <p:cBhvr>
                                        <p:cTn id="90" dur="2000" fill="hold"/>
                                        <p:tgtEl>
                                          <p:spTgt spid="145"/>
                                        </p:tgtEl>
                                        <p:attrNameLst>
                                          <p:attrName>ppt_x</p:attrName>
                                          <p:attrName>ppt_y</p:attrName>
                                        </p:attrNameLst>
                                      </p:cBhvr>
                                      <p:rCtr x="5017" y="-13356"/>
                                    </p:animMotion>
                                  </p:childTnLst>
                                </p:cTn>
                              </p:par>
                            </p:childTnLst>
                          </p:cTn>
                        </p:par>
                        <p:par>
                          <p:cTn id="91" fill="hold">
                            <p:stCondLst>
                              <p:cond delay="2500"/>
                            </p:stCondLst>
                            <p:childTnLst>
                              <p:par>
                                <p:cTn id="92" presetID="1" presetClass="entr" presetSubtype="0" fill="hold" grpId="0" nodeType="afterEffect">
                                  <p:stCondLst>
                                    <p:cond delay="0"/>
                                  </p:stCondLst>
                                  <p:childTnLst>
                                    <p:set>
                                      <p:cBhvr>
                                        <p:cTn id="93" dur="1" fill="hold">
                                          <p:stCondLst>
                                            <p:cond delay="0"/>
                                          </p:stCondLst>
                                        </p:cTn>
                                        <p:tgtEl>
                                          <p:spTgt spid="14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28"/>
                                        </p:tgtEl>
                                        <p:attrNameLst>
                                          <p:attrName>style.visibility</p:attrName>
                                        </p:attrNameLst>
                                      </p:cBhvr>
                                      <p:to>
                                        <p:strVal val="visible"/>
                                      </p:to>
                                    </p:set>
                                  </p:childTnLst>
                                </p:cTn>
                              </p:par>
                            </p:childTnLst>
                          </p:cTn>
                        </p:par>
                        <p:par>
                          <p:cTn id="98" fill="hold">
                            <p:stCondLst>
                              <p:cond delay="0"/>
                            </p:stCondLst>
                            <p:childTnLst>
                              <p:par>
                                <p:cTn id="99" presetID="34" presetClass="emph" presetSubtype="0" repeatCount="5000" grpId="1" nodeType="afterEffect">
                                  <p:stCondLst>
                                    <p:cond delay="500"/>
                                  </p:stCondLst>
                                  <p:iterate type="lt">
                                    <p:tmPct val="10000"/>
                                  </p:iterate>
                                  <p:childTnLst>
                                    <p:animMotion origin="layout" path="M 4.16667E-6 -4.81481E-6 L 4.16667E-6 -0.07222 " pathEditMode="relative" rAng="0" ptsTypes="AA">
                                      <p:cBhvr>
                                        <p:cTn id="100" dur="250" accel="50000" decel="50000" autoRev="1" fill="hold">
                                          <p:stCondLst>
                                            <p:cond delay="0"/>
                                          </p:stCondLst>
                                        </p:cTn>
                                        <p:tgtEl>
                                          <p:spTgt spid="146">
                                            <p:txEl>
                                              <p:charRg st="4294967295" end="4294967295"/>
                                            </p:txEl>
                                          </p:spTgt>
                                        </p:tgtEl>
                                        <p:attrNameLst>
                                          <p:attrName>ppt_x</p:attrName>
                                          <p:attrName>ppt_y</p:attrName>
                                        </p:attrNameLst>
                                      </p:cBhvr>
                                      <p:rCtr x="0" y="-3611"/>
                                    </p:animMotion>
                                    <p:animRot by="1500000">
                                      <p:cBhvr>
                                        <p:cTn id="101" dur="125" fill="hold">
                                          <p:stCondLst>
                                            <p:cond delay="0"/>
                                          </p:stCondLst>
                                        </p:cTn>
                                        <p:tgtEl>
                                          <p:spTgt spid="146">
                                            <p:txEl>
                                              <p:charRg st="4294967295" end="4294967295"/>
                                            </p:txEl>
                                          </p:spTgt>
                                        </p:tgtEl>
                                        <p:attrNameLst>
                                          <p:attrName>r</p:attrName>
                                        </p:attrNameLst>
                                      </p:cBhvr>
                                    </p:animRot>
                                    <p:animRot by="-1500000">
                                      <p:cBhvr>
                                        <p:cTn id="102" dur="125" fill="hold">
                                          <p:stCondLst>
                                            <p:cond delay="125"/>
                                          </p:stCondLst>
                                        </p:cTn>
                                        <p:tgtEl>
                                          <p:spTgt spid="146">
                                            <p:txEl>
                                              <p:charRg st="4294967295" end="4294967295"/>
                                            </p:txEl>
                                          </p:spTgt>
                                        </p:tgtEl>
                                        <p:attrNameLst>
                                          <p:attrName>r</p:attrName>
                                        </p:attrNameLst>
                                      </p:cBhvr>
                                    </p:animRot>
                                    <p:animRot by="-1500000">
                                      <p:cBhvr>
                                        <p:cTn id="103" dur="125" fill="hold">
                                          <p:stCondLst>
                                            <p:cond delay="250"/>
                                          </p:stCondLst>
                                        </p:cTn>
                                        <p:tgtEl>
                                          <p:spTgt spid="146">
                                            <p:txEl>
                                              <p:charRg st="4294967295" end="4294967295"/>
                                            </p:txEl>
                                          </p:spTgt>
                                        </p:tgtEl>
                                        <p:attrNameLst>
                                          <p:attrName>r</p:attrName>
                                        </p:attrNameLst>
                                      </p:cBhvr>
                                    </p:animRot>
                                    <p:animRot by="1500000">
                                      <p:cBhvr>
                                        <p:cTn id="104" dur="125" fill="hold">
                                          <p:stCondLst>
                                            <p:cond delay="375"/>
                                          </p:stCondLst>
                                        </p:cTn>
                                        <p:tgtEl>
                                          <p:spTgt spid="146">
                                            <p:txEl>
                                              <p:charRg st="4294967295" end="429496729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2" grpId="0" animBg="1"/>
      <p:bldP spid="123" grpId="0" animBg="1"/>
      <p:bldP spid="124" grpId="0" animBg="1"/>
      <p:bldP spid="125" grpId="0" animBg="1"/>
      <p:bldP spid="126" grpId="0" animBg="1"/>
      <p:bldP spid="127" grpId="0" animBg="1"/>
      <p:bldP spid="128" grpId="0" animBg="1"/>
      <p:bldP spid="136" grpId="0" animBg="1"/>
      <p:bldP spid="137" grpId="0"/>
      <p:bldP spid="137" grpId="1"/>
      <p:bldP spid="138" grpId="0" animBg="1"/>
      <p:bldP spid="139" grpId="0" animBg="1"/>
      <p:bldP spid="140" grpId="0"/>
      <p:bldP spid="140" grpId="1"/>
      <p:bldP spid="141" grpId="0" animBg="1"/>
      <p:bldP spid="142" grpId="0" animBg="1"/>
      <p:bldP spid="143" grpId="0"/>
      <p:bldP spid="143" grpId="1"/>
      <p:bldP spid="144" grpId="0" animBg="1"/>
      <p:bldP spid="145" grpId="0"/>
      <p:bldP spid="145" grpId="1"/>
      <p:bldP spid="146" grpId="0" animBg="1"/>
      <p:bldP spid="146" grpId="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Races</a:t>
            </a:r>
          </a:p>
        </p:txBody>
      </p:sp>
      <p:graphicFrame>
        <p:nvGraphicFramePr>
          <p:cNvPr id="30" name="Table 29"/>
          <p:cNvGraphicFramePr>
            <a:graphicFrameLocks noGrp="1"/>
          </p:cNvGraphicFramePr>
          <p:nvPr/>
        </p:nvGraphicFramePr>
        <p:xfrm>
          <a:off x="1914525" y="2606041"/>
          <a:ext cx="5314950" cy="2286000"/>
        </p:xfrm>
        <a:graphic>
          <a:graphicData uri="http://schemas.openxmlformats.org/drawingml/2006/table">
            <a:tbl>
              <a:tblPr firstRow="1" bandRow="1">
                <a:tableStyleId>{85BE263C-DBD7-4A20-BB59-AAB30ACAA65A}</a:tableStyleId>
              </a:tblPr>
              <a:tblGrid>
                <a:gridCol w="1419098">
                  <a:extLst>
                    <a:ext uri="{9D8B030D-6E8A-4147-A177-3AD203B41FA5}">
                      <a16:colId xmlns:a16="http://schemas.microsoft.com/office/drawing/2014/main" val="20000"/>
                    </a:ext>
                  </a:extLst>
                </a:gridCol>
                <a:gridCol w="1380744">
                  <a:extLst>
                    <a:ext uri="{9D8B030D-6E8A-4147-A177-3AD203B41FA5}">
                      <a16:colId xmlns:a16="http://schemas.microsoft.com/office/drawing/2014/main" val="20001"/>
                    </a:ext>
                  </a:extLst>
                </a:gridCol>
                <a:gridCol w="2515108">
                  <a:extLst>
                    <a:ext uri="{9D8B030D-6E8A-4147-A177-3AD203B41FA5}">
                      <a16:colId xmlns:a16="http://schemas.microsoft.com/office/drawing/2014/main" val="20002"/>
                    </a:ext>
                  </a:extLst>
                </a:gridCol>
              </a:tblGrid>
              <a:tr h="457200">
                <a:tc>
                  <a:txBody>
                    <a:bodyPr/>
                    <a:lstStyle/>
                    <a:p>
                      <a:pPr algn="ctr"/>
                      <a:r>
                        <a:rPr lang="en-US" sz="2400" kern="0" dirty="0"/>
                        <a:t>A</a:t>
                      </a:r>
                      <a:endParaRPr lang="en-US" sz="2400" kern="0" dirty="0">
                        <a:solidFill>
                          <a:srgbClr val="660066"/>
                        </a:solidFill>
                        <a:latin typeface="Lucida Sans Unicode" pitchFamily="34" charset="0"/>
                        <a:ea typeface="+mn-ea"/>
                        <a:cs typeface="Lucida Sans Unicode" pitchFamily="34" charset="0"/>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sz="2400" kern="0" dirty="0"/>
                        <a:t>B</a:t>
                      </a:r>
                      <a:endParaRPr lang="en-US" sz="2400" kern="0" dirty="0">
                        <a:solidFill>
                          <a:srgbClr val="660066"/>
                        </a:solidFill>
                        <a:latin typeface="Lucida Sans Unicode" pitchFamily="34" charset="0"/>
                        <a:ea typeface="+mn-ea"/>
                        <a:cs typeface="Lucida Sans Unicode" pitchFamily="34" charset="0"/>
                      </a:endParaRPr>
                    </a:p>
                  </a:txBody>
                  <a:tcPr anchor="ctr">
                    <a:lnT w="12700" cap="flat" cmpd="sng" algn="ctr">
                      <a:solidFill>
                        <a:scrgbClr r="0" g="0" b="0"/>
                      </a:solidFill>
                      <a:prstDash val="solid"/>
                      <a:round/>
                      <a:headEnd type="none" w="med" len="med"/>
                      <a:tailEnd type="none" w="med" len="med"/>
                    </a:lnT>
                  </a:tcPr>
                </a:tc>
                <a:tc>
                  <a:txBody>
                    <a:bodyPr/>
                    <a:lstStyle/>
                    <a:p>
                      <a:pPr algn="ctr"/>
                      <a:r>
                        <a:rPr lang="en-US" sz="2400" kern="0" dirty="0"/>
                        <a:t>Race Type</a:t>
                      </a:r>
                      <a:endParaRPr lang="en-US" sz="2400" kern="0" dirty="0">
                        <a:solidFill>
                          <a:srgbClr val="000000"/>
                        </a:solidFill>
                        <a:latin typeface="Lucida Sans Unicode" pitchFamily="34" charset="0"/>
                        <a:ea typeface="+mn-ea"/>
                        <a:cs typeface="Lucida Sans Unicode" pitchFamily="34" charset="0"/>
                      </a:endParaRPr>
                    </a:p>
                  </a:txBody>
                  <a:tcPr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457200">
                <a:tc>
                  <a:txBody>
                    <a:bodyPr/>
                    <a:lstStyle/>
                    <a:p>
                      <a:pPr algn="ctr"/>
                      <a:r>
                        <a:rPr lang="en-US" sz="2400" dirty="0"/>
                        <a:t>read</a:t>
                      </a:r>
                    </a:p>
                  </a:txBody>
                  <a:tcPr marL="0" marR="0" marT="0" marB="0" anchor="ctr">
                    <a:lnL w="12700" cap="flat" cmpd="sng" algn="ctr">
                      <a:solidFill>
                        <a:scrgbClr r="0" g="0" b="0"/>
                      </a:solidFill>
                      <a:prstDash val="solid"/>
                      <a:round/>
                      <a:headEnd type="none" w="med" len="med"/>
                      <a:tailEnd type="none" w="med" len="med"/>
                    </a:lnL>
                  </a:tcPr>
                </a:tc>
                <a:tc>
                  <a:txBody>
                    <a:bodyPr/>
                    <a:lstStyle/>
                    <a:p>
                      <a:pPr algn="ctr"/>
                      <a:r>
                        <a:rPr lang="en-US" sz="2400" dirty="0"/>
                        <a:t>read</a:t>
                      </a:r>
                    </a:p>
                  </a:txBody>
                  <a:tcPr marL="0" marR="0" marT="0" marB="0" anchor="ctr"/>
                </a:tc>
                <a:tc>
                  <a:txBody>
                    <a:bodyPr/>
                    <a:lstStyle/>
                    <a:p>
                      <a:pPr algn="ctr"/>
                      <a:r>
                        <a:rPr lang="en-US" sz="2400" dirty="0"/>
                        <a:t>none</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457200">
                <a:tc>
                  <a:txBody>
                    <a:bodyPr/>
                    <a:lstStyle/>
                    <a:p>
                      <a:pPr algn="ctr"/>
                      <a:r>
                        <a:rPr lang="en-US" sz="2400" dirty="0"/>
                        <a:t>read</a:t>
                      </a:r>
                    </a:p>
                  </a:txBody>
                  <a:tcPr marL="0" marR="0" marT="0" marB="0" anchor="ctr">
                    <a:lnL w="12700" cap="flat" cmpd="sng" algn="ctr">
                      <a:solidFill>
                        <a:scrgbClr r="0" g="0" b="0"/>
                      </a:solidFill>
                      <a:prstDash val="solid"/>
                      <a:round/>
                      <a:headEnd type="none" w="med" len="med"/>
                      <a:tailEnd type="none" w="med" len="med"/>
                    </a:lnL>
                  </a:tcPr>
                </a:tc>
                <a:tc>
                  <a:txBody>
                    <a:bodyPr/>
                    <a:lstStyle/>
                    <a:p>
                      <a:pPr algn="ctr"/>
                      <a:r>
                        <a:rPr lang="en-US" sz="2400" dirty="0"/>
                        <a:t>write</a:t>
                      </a:r>
                    </a:p>
                  </a:txBody>
                  <a:tcPr marL="0" marR="0" marT="0" marB="0" anchor="ctr"/>
                </a:tc>
                <a:tc>
                  <a:txBody>
                    <a:bodyPr/>
                    <a:lstStyle/>
                    <a:p>
                      <a:pPr algn="ctr"/>
                      <a:r>
                        <a:rPr lang="en-US" sz="2400" dirty="0"/>
                        <a:t>read race</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457200">
                <a:tc>
                  <a:txBody>
                    <a:bodyPr/>
                    <a:lstStyle/>
                    <a:p>
                      <a:pPr algn="ctr"/>
                      <a:r>
                        <a:rPr lang="en-US" sz="2400" dirty="0"/>
                        <a:t>write</a:t>
                      </a:r>
                    </a:p>
                  </a:txBody>
                  <a:tcPr marL="0" marR="0" marT="0" marB="0" anchor="ctr">
                    <a:lnL w="12700" cap="flat" cmpd="sng" algn="ctr">
                      <a:solidFill>
                        <a:scrgbClr r="0" g="0" b="0"/>
                      </a:solidFill>
                      <a:prstDash val="solid"/>
                      <a:round/>
                      <a:headEnd type="none" w="med" len="med"/>
                      <a:tailEnd type="none" w="med" len="med"/>
                    </a:lnL>
                  </a:tcPr>
                </a:tc>
                <a:tc>
                  <a:txBody>
                    <a:bodyPr/>
                    <a:lstStyle/>
                    <a:p>
                      <a:pPr algn="ctr"/>
                      <a:r>
                        <a:rPr lang="en-US" sz="2400" dirty="0"/>
                        <a:t>read</a:t>
                      </a:r>
                    </a:p>
                  </a:txBody>
                  <a:tcPr marL="0" marR="0" marT="0" marB="0" anchor="ctr"/>
                </a:tc>
                <a:tc>
                  <a:txBody>
                    <a:bodyPr/>
                    <a:lstStyle/>
                    <a:p>
                      <a:pPr algn="ctr"/>
                      <a:r>
                        <a:rPr lang="en-US" sz="2400" dirty="0"/>
                        <a:t>read race</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457200">
                <a:tc>
                  <a:txBody>
                    <a:bodyPr/>
                    <a:lstStyle/>
                    <a:p>
                      <a:pPr algn="ctr"/>
                      <a:r>
                        <a:rPr lang="en-US" sz="2400" dirty="0"/>
                        <a:t>write</a:t>
                      </a:r>
                    </a:p>
                  </a:txBody>
                  <a:tcPr marL="0" marR="0" marT="0" marB="0"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sz="2400" dirty="0"/>
                        <a:t>write</a:t>
                      </a:r>
                    </a:p>
                  </a:txBody>
                  <a:tcPr marL="0" marR="0" marT="0" marB="0" anchor="ctr">
                    <a:lnB w="12700" cap="flat" cmpd="sng" algn="ctr">
                      <a:solidFill>
                        <a:scrgbClr r="0" g="0" b="0"/>
                      </a:solidFill>
                      <a:prstDash val="solid"/>
                      <a:round/>
                      <a:headEnd type="none" w="med" len="med"/>
                      <a:tailEnd type="none" w="med" len="med"/>
                    </a:lnB>
                  </a:tcPr>
                </a:tc>
                <a:tc>
                  <a:txBody>
                    <a:bodyPr/>
                    <a:lstStyle/>
                    <a:p>
                      <a:pPr algn="ctr"/>
                      <a:r>
                        <a:rPr lang="en-US" sz="2400" dirty="0"/>
                        <a:t>write race</a:t>
                      </a:r>
                    </a:p>
                  </a:txBody>
                  <a:tcPr marL="0" marR="0" marT="0" marB="0"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2" name="TextBox 31"/>
          <p:cNvSpPr txBox="1"/>
          <p:nvPr/>
        </p:nvSpPr>
        <p:spPr>
          <a:xfrm>
            <a:off x="1085850" y="5446693"/>
            <a:ext cx="6972300" cy="830997"/>
          </a:xfrm>
          <a:prstGeom prst="rect">
            <a:avLst/>
          </a:prstGeom>
          <a:noFill/>
        </p:spPr>
        <p:txBody>
          <a:bodyPr wrap="square" rtlCol="0">
            <a:spAutoFit/>
          </a:bodyPr>
          <a:lstStyle/>
          <a:p>
            <a:r>
              <a:rPr lang="en-US" sz="2400" dirty="0">
                <a:latin typeface="Lucida Sans Unicode" panose="020B0602030504020204" pitchFamily="34" charset="0"/>
                <a:cs typeface="Lucida Sans Unicode" panose="020B0602030504020204" pitchFamily="34" charset="0"/>
              </a:rPr>
              <a:t>Two sections of code </a:t>
            </a:r>
            <a:r>
              <a:rPr lang="en-US" sz="2400">
                <a:latin typeface="Lucida Sans Unicode" panose="020B0602030504020204" pitchFamily="34" charset="0"/>
                <a:cs typeface="Lucida Sans Unicode" panose="020B0602030504020204" pitchFamily="34" charset="0"/>
              </a:rPr>
              <a:t>are </a:t>
            </a:r>
            <a:r>
              <a:rPr lang="en-US" sz="2400">
                <a:solidFill>
                  <a:srgbClr val="FF6600"/>
                </a:solidFill>
                <a:latin typeface="Lucida Sans Unicode" panose="020B0602030504020204" pitchFamily="34" charset="0"/>
                <a:cs typeface="Lucida Sans Unicode" panose="020B0602030504020204" pitchFamily="34" charset="0"/>
              </a:rPr>
              <a:t>independent</a:t>
            </a:r>
            <a:r>
              <a:rPr lang="en-US" sz="2400" spc="600" dirty="0">
                <a:solidFill>
                  <a:srgbClr val="FF6600"/>
                </a:solidFill>
                <a:latin typeface="Lucida Sans Unicode" panose="020B0602030504020204" pitchFamily="34" charset="0"/>
                <a:cs typeface="Lucida Sans Unicode" panose="020B0602030504020204" pitchFamily="34" charset="0"/>
              </a:rPr>
              <a:t> </a:t>
            </a:r>
            <a:r>
              <a:rPr lang="en-US" sz="2400">
                <a:latin typeface="Lucida Sans Unicode" panose="020B0602030504020204" pitchFamily="34" charset="0"/>
                <a:cs typeface="Lucida Sans Unicode" panose="020B0602030504020204" pitchFamily="34" charset="0"/>
              </a:rPr>
              <a:t>if </a:t>
            </a:r>
            <a:r>
              <a:rPr lang="en-US" sz="2400" dirty="0">
                <a:latin typeface="Lucida Sans Unicode" panose="020B0602030504020204" pitchFamily="34" charset="0"/>
                <a:cs typeface="Lucida Sans Unicode" panose="020B0602030504020204" pitchFamily="34" charset="0"/>
              </a:rPr>
              <a:t>they have no determinacy races between them.</a:t>
            </a:r>
          </a:p>
        </p:txBody>
      </p:sp>
      <p:sp>
        <p:nvSpPr>
          <p:cNvPr id="33" name="Rectangle 32"/>
          <p:cNvSpPr/>
          <p:nvPr/>
        </p:nvSpPr>
        <p:spPr>
          <a:xfrm>
            <a:off x="1085850" y="1143000"/>
            <a:ext cx="6972300" cy="1200328"/>
          </a:xfrm>
          <a:prstGeom prst="rect">
            <a:avLst/>
          </a:prstGeom>
        </p:spPr>
        <p:txBody>
          <a:bodyPr wrap="square">
            <a:spAutoFit/>
          </a:bodyPr>
          <a:lstStyle/>
          <a:p>
            <a:pPr lvl="0" defTabSz="457200" eaLnBrk="0" hangingPunct="0">
              <a:spcBef>
                <a:spcPct val="20000"/>
              </a:spcBef>
              <a:buClr>
                <a:srgbClr val="0093D0"/>
              </a:buClr>
              <a:buSzPct val="100000"/>
            </a:pPr>
            <a:r>
              <a:rPr lang="en-US" sz="2400" kern="0" dirty="0">
                <a:latin typeface="Lucida Sans Unicode" pitchFamily="34" charset="0"/>
                <a:cs typeface="Lucida Sans Unicode" pitchFamily="34" charset="0"/>
              </a:rPr>
              <a:t>Suppose that instruction</a:t>
            </a:r>
            <a:r>
              <a:rPr lang="en-US" sz="2400" kern="0" dirty="0">
                <a:solidFill>
                  <a:srgbClr val="FF0000"/>
                </a:solidFill>
                <a:latin typeface="Lucida Sans Unicode" pitchFamily="34" charset="0"/>
                <a:cs typeface="Lucida Sans Unicode" pitchFamily="34" charset="0"/>
              </a:rPr>
              <a:t> </a:t>
            </a:r>
            <a:r>
              <a:rPr lang="en-US" sz="2400" kern="0" dirty="0">
                <a:solidFill>
                  <a:srgbClr val="660066"/>
                </a:solidFill>
                <a:latin typeface="Lucida Sans Unicode" pitchFamily="34" charset="0"/>
                <a:cs typeface="Lucida Sans Unicode" pitchFamily="34" charset="0"/>
              </a:rPr>
              <a:t>A</a:t>
            </a:r>
            <a:r>
              <a:rPr lang="en-US" sz="2400" kern="0" dirty="0">
                <a:solidFill>
                  <a:srgbClr val="FF0000"/>
                </a:solidFill>
                <a:latin typeface="Lucida Sans Unicode" pitchFamily="34" charset="0"/>
                <a:cs typeface="Lucida Sans Unicode" pitchFamily="34" charset="0"/>
              </a:rPr>
              <a:t> </a:t>
            </a:r>
            <a:r>
              <a:rPr lang="en-US" sz="2400" kern="0" dirty="0">
                <a:latin typeface="Lucida Sans Unicode" pitchFamily="34" charset="0"/>
                <a:cs typeface="Lucida Sans Unicode" pitchFamily="34" charset="0"/>
              </a:rPr>
              <a:t>and instruction </a:t>
            </a:r>
            <a:r>
              <a:rPr lang="en-US" sz="2400" kern="0" dirty="0">
                <a:solidFill>
                  <a:srgbClr val="660066"/>
                </a:solidFill>
                <a:latin typeface="Lucida Sans Unicode" pitchFamily="34" charset="0"/>
                <a:cs typeface="Lucida Sans Unicode" pitchFamily="34" charset="0"/>
              </a:rPr>
              <a:t>B</a:t>
            </a:r>
            <a:r>
              <a:rPr lang="en-US" sz="2400" kern="0" dirty="0">
                <a:latin typeface="Lucida Sans Unicode" pitchFamily="34" charset="0"/>
                <a:cs typeface="Lucida Sans Unicode" pitchFamily="34" charset="0"/>
              </a:rPr>
              <a:t> both access a location </a:t>
            </a:r>
            <a:r>
              <a:rPr lang="en-US" sz="2400" kern="0" dirty="0">
                <a:solidFill>
                  <a:srgbClr val="660066"/>
                </a:solidFill>
                <a:latin typeface="Lucida Sans Unicode" pitchFamily="34" charset="0"/>
                <a:cs typeface="Lucida Sans Unicode" pitchFamily="34" charset="0"/>
              </a:rPr>
              <a:t>x</a:t>
            </a:r>
            <a:r>
              <a:rPr lang="en-US" sz="2400" kern="0" dirty="0">
                <a:latin typeface="Lucida Sans Unicode" pitchFamily="34" charset="0"/>
                <a:cs typeface="Lucida Sans Unicode" pitchFamily="34" charset="0"/>
              </a:rPr>
              <a:t>, and suppose that </a:t>
            </a:r>
            <a:r>
              <a:rPr lang="en-US" sz="2400" kern="0" dirty="0">
                <a:solidFill>
                  <a:srgbClr val="660066"/>
                </a:solidFill>
                <a:latin typeface="Lucida Sans Unicode" pitchFamily="34" charset="0"/>
                <a:cs typeface="Lucida Sans Unicode" pitchFamily="34" charset="0"/>
              </a:rPr>
              <a:t>A∥B</a:t>
            </a:r>
            <a:r>
              <a:rPr lang="en-US" sz="2400" kern="0" dirty="0">
                <a:solidFill>
                  <a:srgbClr val="FF0000"/>
                </a:solidFill>
                <a:latin typeface="Lucida Sans Unicode"/>
                <a:cs typeface="Lucida Sans Unicode"/>
              </a:rPr>
              <a:t> </a:t>
            </a:r>
            <a:r>
              <a:rPr lang="en-US" sz="2400" kern="0" dirty="0">
                <a:latin typeface="Lucida Sans Unicode"/>
                <a:cs typeface="Lucida Sans Unicode"/>
              </a:rPr>
              <a:t>(</a:t>
            </a:r>
            <a:r>
              <a:rPr lang="en-US" sz="2400" kern="0" dirty="0">
                <a:solidFill>
                  <a:srgbClr val="660066"/>
                </a:solidFill>
                <a:latin typeface="Lucida Sans Unicode" pitchFamily="34" charset="0"/>
                <a:cs typeface="Lucida Sans Unicode" pitchFamily="34" charset="0"/>
              </a:rPr>
              <a:t>A</a:t>
            </a:r>
            <a:r>
              <a:rPr lang="en-US" sz="2400" kern="0" dirty="0">
                <a:latin typeface="Lucida Sans Unicode"/>
                <a:cs typeface="Lucida Sans Unicode"/>
              </a:rPr>
              <a:t> is </a:t>
            </a:r>
            <a:r>
              <a:rPr lang="en-US" sz="2400" kern="0" dirty="0">
                <a:solidFill>
                  <a:srgbClr val="FF6600"/>
                </a:solidFill>
                <a:latin typeface="Lucida Sans Unicode"/>
                <a:cs typeface="Lucida Sans Unicode"/>
              </a:rPr>
              <a:t>parallel</a:t>
            </a:r>
            <a:r>
              <a:rPr lang="en-US" sz="2400" kern="0" dirty="0">
                <a:solidFill>
                  <a:srgbClr val="FF0000"/>
                </a:solidFill>
                <a:latin typeface="Lucida Sans Unicode"/>
                <a:cs typeface="Lucida Sans Unicode"/>
              </a:rPr>
              <a:t> </a:t>
            </a:r>
            <a:r>
              <a:rPr lang="en-US" sz="2400" kern="0" dirty="0">
                <a:latin typeface="Lucida Sans Unicode"/>
                <a:cs typeface="Lucida Sans Unicode"/>
              </a:rPr>
              <a:t>to </a:t>
            </a:r>
            <a:r>
              <a:rPr lang="en-US" sz="2400" kern="0" dirty="0">
                <a:solidFill>
                  <a:srgbClr val="660066"/>
                </a:solidFill>
                <a:latin typeface="Lucida Sans Unicode" pitchFamily="34" charset="0"/>
                <a:cs typeface="Lucida Sans Unicode" pitchFamily="34" charset="0"/>
              </a:rPr>
              <a:t>B</a:t>
            </a:r>
            <a:r>
              <a:rPr lang="en-US" sz="2400" kern="0" dirty="0">
                <a:latin typeface="Lucida Sans Unicode"/>
                <a:cs typeface="Lucida Sans Unicode"/>
              </a:rPr>
              <a:t>).</a:t>
            </a:r>
            <a:r>
              <a:rPr lang="en-US" sz="2400" kern="0" dirty="0">
                <a:latin typeface="Lucida Sans Unicode" pitchFamily="34" charset="0"/>
                <a:cs typeface="Lucida Sans Unicode" pitchFamily="34" charset="0"/>
              </a:rPr>
              <a:t>  </a:t>
            </a:r>
          </a:p>
        </p:txBody>
      </p:sp>
      <p:sp>
        <p:nvSpPr>
          <p:cNvPr id="4" name="Slide Number Placeholder 3"/>
          <p:cNvSpPr>
            <a:spLocks noGrp="1"/>
          </p:cNvSpPr>
          <p:nvPr>
            <p:ph type="sldNum" sz="quarter" idx="12"/>
          </p:nvPr>
        </p:nvSpPr>
        <p:spPr/>
        <p:txBody>
          <a:bodyPr/>
          <a:lstStyle/>
          <a:p>
            <a:fld id="{B8C56D54-80CA-1040-8800-40C19FBCAC37}" type="slidenum">
              <a:rPr lang="en-US" smtClean="0"/>
              <a:t>42</a:t>
            </a:fld>
            <a:endParaRPr lang="en-US"/>
          </a:p>
        </p:txBody>
      </p:sp>
    </p:spTree>
    <p:extLst>
      <p:ext uri="{BB962C8B-B14F-4D97-AF65-F5344CB8AC3E}">
        <p14:creationId xmlns:p14="http://schemas.microsoft.com/office/powerpoint/2010/main" val="1006412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Contrast, Data Races</a:t>
            </a:r>
          </a:p>
        </p:txBody>
      </p:sp>
      <p:sp>
        <p:nvSpPr>
          <p:cNvPr id="4" name="Rectangle 3"/>
          <p:cNvSpPr/>
          <p:nvPr/>
        </p:nvSpPr>
        <p:spPr>
          <a:xfrm>
            <a:off x="609600" y="1219200"/>
            <a:ext cx="7924800" cy="1569660"/>
          </a:xfrm>
          <a:prstGeom prst="rect">
            <a:avLst/>
          </a:prstGeom>
        </p:spPr>
        <p:txBody>
          <a:bodyPr wrap="square">
            <a:spAutoFit/>
          </a:bodyPr>
          <a:lstStyle/>
          <a:p>
            <a:pPr lvl="0" defTabSz="457200" eaLnBrk="0" hangingPunct="0">
              <a:spcBef>
                <a:spcPts val="0"/>
              </a:spcBef>
              <a:buClr>
                <a:srgbClr val="0093D0"/>
              </a:buClr>
              <a:buSzPct val="100000"/>
            </a:pPr>
            <a:r>
              <a:rPr lang="en-US" sz="2400" b="1" kern="0" dirty="0">
                <a:solidFill>
                  <a:srgbClr val="006699"/>
                </a:solidFill>
                <a:latin typeface="+mj-lt"/>
              </a:rPr>
              <a:t>Definition.</a:t>
            </a:r>
            <a:r>
              <a:rPr lang="en-US" sz="2400" kern="0" dirty="0">
                <a:solidFill>
                  <a:srgbClr val="006699"/>
                </a:solidFill>
                <a:latin typeface="Lucida Sans Unicode" pitchFamily="34" charset="0"/>
              </a:rPr>
              <a:t> </a:t>
            </a:r>
            <a:r>
              <a:rPr lang="en-US" sz="2400" kern="0" dirty="0">
                <a:solidFill>
                  <a:srgbClr val="006699"/>
                </a:solidFill>
                <a:latin typeface="Lucida Sans Unicode"/>
              </a:rPr>
              <a:t> </a:t>
            </a:r>
            <a:r>
              <a:rPr lang="en-US" sz="2400" kern="0" dirty="0">
                <a:latin typeface="Lucida Sans Unicode" pitchFamily="34" charset="0"/>
                <a:cs typeface="Lucida Sans Unicode" pitchFamily="34" charset="0"/>
              </a:rPr>
              <a:t>A </a:t>
            </a:r>
            <a:r>
              <a:rPr lang="en-US" sz="2400" b="1" i="1" kern="0" dirty="0">
                <a:solidFill>
                  <a:srgbClr val="660066"/>
                </a:solidFill>
                <a:latin typeface="Lucida Sans Unicode" pitchFamily="34" charset="0"/>
                <a:cs typeface="Lucida Sans Unicode" pitchFamily="34" charset="0"/>
              </a:rPr>
              <a:t>data race </a:t>
            </a:r>
            <a:r>
              <a:rPr lang="en-US" sz="2400" kern="0" dirty="0">
                <a:latin typeface="Lucida Sans Unicode" pitchFamily="34" charset="0"/>
                <a:cs typeface="Lucida Sans Unicode" pitchFamily="34" charset="0"/>
              </a:rPr>
              <a:t>occurs when two logically parallel instructions </a:t>
            </a:r>
            <a:r>
              <a:rPr lang="en-US" sz="2400" i="1" kern="0" dirty="0">
                <a:solidFill>
                  <a:srgbClr val="FF0000"/>
                </a:solidFill>
                <a:latin typeface="Lucida Sans Unicode" pitchFamily="34" charset="0"/>
                <a:cs typeface="Lucida Sans Unicode" pitchFamily="34" charset="0"/>
              </a:rPr>
              <a:t>holding no locks in common</a:t>
            </a:r>
            <a:r>
              <a:rPr lang="en-US" sz="2400" kern="0" dirty="0">
                <a:latin typeface="Lucida Sans Unicode" pitchFamily="34" charset="0"/>
                <a:cs typeface="Lucida Sans Unicode" pitchFamily="34" charset="0"/>
              </a:rPr>
              <a:t> access the same memory location and at least one of the instructions performs a write.</a:t>
            </a:r>
          </a:p>
        </p:txBody>
      </p:sp>
      <p:grpSp>
        <p:nvGrpSpPr>
          <p:cNvPr id="3" name="Group 2"/>
          <p:cNvGrpSpPr/>
          <p:nvPr/>
        </p:nvGrpSpPr>
        <p:grpSpPr>
          <a:xfrm>
            <a:off x="1161520" y="5095963"/>
            <a:ext cx="6820960" cy="1010597"/>
            <a:chOff x="1066800" y="3990501"/>
            <a:chExt cx="6820960" cy="1010597"/>
          </a:xfrm>
        </p:grpSpPr>
        <p:sp>
          <p:nvSpPr>
            <p:cNvPr id="7" name="TextBox 6"/>
            <p:cNvSpPr txBox="1"/>
            <p:nvPr/>
          </p:nvSpPr>
          <p:spPr>
            <a:xfrm>
              <a:off x="2248960" y="4080300"/>
              <a:ext cx="5638800" cy="830997"/>
            </a:xfrm>
            <a:prstGeom prst="rect">
              <a:avLst/>
            </a:prstGeom>
            <a:noFill/>
          </p:spPr>
          <p:txBody>
            <a:bodyPr wrap="square" rtlCol="0">
              <a:spAutoFit/>
            </a:bodyPr>
            <a:lstStyle/>
            <a:p>
              <a:pPr>
                <a:spcBef>
                  <a:spcPts val="0"/>
                </a:spcBef>
                <a:buClr>
                  <a:schemeClr val="accent6"/>
                </a:buClr>
              </a:pPr>
              <a:r>
                <a:rPr lang="en-US" sz="2400" b="1" cap="small" dirty="0">
                  <a:solidFill>
                    <a:srgbClr val="FF0000"/>
                  </a:solidFill>
                  <a:latin typeface="+mn-lt"/>
                </a:rPr>
                <a:t>Warning:</a:t>
              </a:r>
              <a:r>
                <a:rPr lang="en-US" sz="2400" dirty="0">
                  <a:solidFill>
                    <a:srgbClr val="FF0000"/>
                  </a:solidFill>
                  <a:latin typeface="+mn-lt"/>
                </a:rPr>
                <a:t> </a:t>
              </a:r>
              <a:r>
                <a:rPr lang="en-US" sz="2400" dirty="0">
                  <a:latin typeface="+mn-lt"/>
                </a:rPr>
                <a:t>Codes that use locks are nondeterministic by intention. </a:t>
              </a:r>
            </a:p>
          </p:txBody>
        </p:sp>
        <p:pic>
          <p:nvPicPr>
            <p:cNvPr id="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3990501"/>
              <a:ext cx="1152005" cy="1010597"/>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9" name="Rectangle 8"/>
          <p:cNvSpPr/>
          <p:nvPr/>
        </p:nvSpPr>
        <p:spPr>
          <a:xfrm>
            <a:off x="612102" y="2971800"/>
            <a:ext cx="7924800" cy="1569660"/>
          </a:xfrm>
          <a:prstGeom prst="rect">
            <a:avLst/>
          </a:prstGeom>
        </p:spPr>
        <p:txBody>
          <a:bodyPr wrap="square">
            <a:spAutoFit/>
          </a:bodyPr>
          <a:lstStyle/>
          <a:p>
            <a:pPr lvl="0" defTabSz="457200" eaLnBrk="0" hangingPunct="0">
              <a:spcBef>
                <a:spcPts val="0"/>
              </a:spcBef>
              <a:buClr>
                <a:srgbClr val="0093D0"/>
              </a:buClr>
              <a:buSzPct val="100000"/>
            </a:pPr>
            <a:r>
              <a:rPr lang="en-US" sz="2400" kern="0" dirty="0">
                <a:latin typeface="Lucida Sans Unicode" pitchFamily="34" charset="0"/>
                <a:cs typeface="Lucida Sans Unicode" pitchFamily="34" charset="0"/>
              </a:rPr>
              <a:t>Although data-race-free programs obey atomicity constraints, they can still be nondeterministic, because </a:t>
            </a:r>
            <a:r>
              <a:rPr lang="en-US" sz="2400" kern="0" dirty="0">
                <a:solidFill>
                  <a:schemeClr val="accent2"/>
                </a:solidFill>
                <a:latin typeface="Lucida Sans Unicode" pitchFamily="34" charset="0"/>
                <a:cs typeface="Lucida Sans Unicode" pitchFamily="34" charset="0"/>
              </a:rPr>
              <a:t>acquiring a lock </a:t>
            </a:r>
            <a:r>
              <a:rPr lang="en-US" sz="2400" kern="0" dirty="0">
                <a:latin typeface="Lucida Sans Unicode" pitchFamily="34" charset="0"/>
                <a:cs typeface="Lucida Sans Unicode" pitchFamily="34" charset="0"/>
              </a:rPr>
              <a:t>can cause a determinacy race with </a:t>
            </a:r>
            <a:r>
              <a:rPr lang="en-US" sz="2400" kern="0" dirty="0">
                <a:solidFill>
                  <a:schemeClr val="accent2"/>
                </a:solidFill>
                <a:latin typeface="Lucida Sans Unicode" pitchFamily="34" charset="0"/>
                <a:cs typeface="Lucida Sans Unicode" pitchFamily="34" charset="0"/>
              </a:rPr>
              <a:t>another lock acquisition</a:t>
            </a:r>
            <a:r>
              <a:rPr lang="en-US" sz="2400" kern="0" dirty="0">
                <a:latin typeface="Lucida Sans Unicode" pitchFamily="34" charset="0"/>
                <a:cs typeface="Lucida Sans Unicode" pitchFamily="34" charset="0"/>
              </a:rPr>
              <a:t>.</a:t>
            </a:r>
          </a:p>
        </p:txBody>
      </p:sp>
      <p:sp>
        <p:nvSpPr>
          <p:cNvPr id="5" name="Slide Number Placeholder 4">
            <a:extLst>
              <a:ext uri="{FF2B5EF4-FFF2-40B4-BE49-F238E27FC236}">
                <a16:creationId xmlns:a16="http://schemas.microsoft.com/office/drawing/2014/main" id="{7E17F50E-0BDD-6349-B2B2-C11760F7B939}"/>
              </a:ext>
            </a:extLst>
          </p:cNvPr>
          <p:cNvSpPr>
            <a:spLocks noGrp="1"/>
          </p:cNvSpPr>
          <p:nvPr>
            <p:ph type="sldNum" sz="quarter" idx="12"/>
          </p:nvPr>
        </p:nvSpPr>
        <p:spPr/>
        <p:txBody>
          <a:bodyPr/>
          <a:lstStyle/>
          <a:p>
            <a:fld id="{B8C56D54-80CA-1040-8800-40C19FBCAC37}" type="slidenum">
              <a:rPr lang="en-US" smtClean="0"/>
              <a:t>43</a:t>
            </a:fld>
            <a:endParaRPr lang="en-US"/>
          </a:p>
        </p:txBody>
      </p:sp>
    </p:spTree>
    <p:extLst>
      <p:ext uri="{BB962C8B-B14F-4D97-AF65-F5344CB8AC3E}">
        <p14:creationId xmlns:p14="http://schemas.microsoft.com/office/powerpoint/2010/main" val="146244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77B3-CE53-9E49-A50B-2231B81647EF}"/>
              </a:ext>
            </a:extLst>
          </p:cNvPr>
          <p:cNvSpPr>
            <a:spLocks noGrp="1"/>
          </p:cNvSpPr>
          <p:nvPr>
            <p:ph type="title"/>
          </p:nvPr>
        </p:nvSpPr>
        <p:spPr/>
        <p:txBody>
          <a:bodyPr/>
          <a:lstStyle/>
          <a:p>
            <a:r>
              <a:rPr lang="en-US" dirty="0"/>
              <a:t>Determinism</a:t>
            </a:r>
          </a:p>
        </p:txBody>
      </p:sp>
      <p:sp>
        <p:nvSpPr>
          <p:cNvPr id="3" name="Content Placeholder 2">
            <a:extLst>
              <a:ext uri="{FF2B5EF4-FFF2-40B4-BE49-F238E27FC236}">
                <a16:creationId xmlns:a16="http://schemas.microsoft.com/office/drawing/2014/main" id="{B6047522-0DB7-5241-B2AA-673F2E9858C6}"/>
              </a:ext>
            </a:extLst>
          </p:cNvPr>
          <p:cNvSpPr>
            <a:spLocks noGrp="1"/>
          </p:cNvSpPr>
          <p:nvPr>
            <p:ph idx="1"/>
          </p:nvPr>
        </p:nvSpPr>
        <p:spPr>
          <a:xfrm>
            <a:off x="266700" y="1384300"/>
            <a:ext cx="8521700" cy="4182782"/>
          </a:xfrm>
        </p:spPr>
        <p:txBody>
          <a:bodyPr/>
          <a:lstStyle/>
          <a:p>
            <a:pPr marL="0" indent="0">
              <a:buNone/>
            </a:pPr>
            <a:r>
              <a:rPr lang="en-US" kern="0" dirty="0" err="1"/>
              <a:t>Cilk</a:t>
            </a:r>
            <a:r>
              <a:rPr lang="en-US" kern="0" dirty="0"/>
              <a:t> supports writing </a:t>
            </a:r>
            <a:r>
              <a:rPr lang="en-US" b="1" i="1" kern="0" dirty="0">
                <a:solidFill>
                  <a:schemeClr val="tx2"/>
                </a:solidFill>
              </a:rPr>
              <a:t>deterministic</a:t>
            </a:r>
            <a:r>
              <a:rPr lang="en-US" kern="0" dirty="0"/>
              <a:t> parallel programs, in which every memory location is updated with the same sequence of values in every execution.</a:t>
            </a:r>
          </a:p>
          <a:p>
            <a:r>
              <a:rPr lang="en-US" kern="0" dirty="0"/>
              <a:t>The program always behaves the same way on a given input.</a:t>
            </a:r>
          </a:p>
          <a:p>
            <a:r>
              <a:rPr lang="en-US" dirty="0"/>
              <a:t>For many interesting and practical programs, there is no need to use locks or other concurrency mechanisms.</a:t>
            </a:r>
          </a:p>
          <a:p>
            <a:pPr marL="0" indent="0">
              <a:buNone/>
            </a:pPr>
            <a:endParaRPr lang="en-US" dirty="0"/>
          </a:p>
        </p:txBody>
      </p:sp>
      <p:sp>
        <p:nvSpPr>
          <p:cNvPr id="4" name="Slide Number Placeholder 3">
            <a:extLst>
              <a:ext uri="{FF2B5EF4-FFF2-40B4-BE49-F238E27FC236}">
                <a16:creationId xmlns:a16="http://schemas.microsoft.com/office/drawing/2014/main" id="{166BB5E6-9C52-6848-BA5E-F4AA782C9E09}"/>
              </a:ext>
            </a:extLst>
          </p:cNvPr>
          <p:cNvSpPr>
            <a:spLocks noGrp="1"/>
          </p:cNvSpPr>
          <p:nvPr>
            <p:ph type="sldNum" sz="quarter" idx="12"/>
          </p:nvPr>
        </p:nvSpPr>
        <p:spPr/>
        <p:txBody>
          <a:bodyPr/>
          <a:lstStyle/>
          <a:p>
            <a:fld id="{B8C56D54-80CA-1040-8800-40C19FBCAC37}" type="slidenum">
              <a:rPr lang="en-US" smtClean="0"/>
              <a:t>44</a:t>
            </a:fld>
            <a:endParaRPr lang="en-US"/>
          </a:p>
        </p:txBody>
      </p:sp>
      <p:sp>
        <p:nvSpPr>
          <p:cNvPr id="5" name="TextBox 4">
            <a:extLst>
              <a:ext uri="{FF2B5EF4-FFF2-40B4-BE49-F238E27FC236}">
                <a16:creationId xmlns:a16="http://schemas.microsoft.com/office/drawing/2014/main" id="{013FAC0F-E931-FF41-B8B6-3E64219D5347}"/>
              </a:ext>
            </a:extLst>
          </p:cNvPr>
          <p:cNvSpPr txBox="1"/>
          <p:nvPr/>
        </p:nvSpPr>
        <p:spPr>
          <a:xfrm>
            <a:off x="1822450" y="5751697"/>
            <a:ext cx="5410200" cy="646986"/>
          </a:xfrm>
          <a:prstGeom prst="roundRect">
            <a:avLst/>
          </a:prstGeom>
          <a:solidFill>
            <a:schemeClr val="accent2">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3200" b="1" dirty="0">
                <a:solidFill>
                  <a:srgbClr val="FF0000"/>
                </a:solidFill>
                <a:latin typeface="+mn-lt"/>
              </a:rPr>
              <a:t>Advantage:</a:t>
            </a:r>
            <a:r>
              <a:rPr lang="en-US" sz="3200" dirty="0">
                <a:latin typeface="+mn-lt"/>
              </a:rPr>
              <a:t> DEBUGGING!</a:t>
            </a:r>
          </a:p>
        </p:txBody>
      </p:sp>
    </p:spTree>
    <p:extLst>
      <p:ext uri="{BB962C8B-B14F-4D97-AF65-F5344CB8AC3E}">
        <p14:creationId xmlns:p14="http://schemas.microsoft.com/office/powerpoint/2010/main" val="2055652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err="1"/>
              <a:t>Cilksan</a:t>
            </a:r>
            <a:r>
              <a:rPr lang="en-US" dirty="0">
                <a:solidFill>
                  <a:schemeClr val="accent4"/>
                </a:solidFill>
              </a:rPr>
              <a:t> </a:t>
            </a:r>
            <a:r>
              <a:rPr lang="en-US" dirty="0"/>
              <a:t>Race Detector</a:t>
            </a:r>
          </a:p>
        </p:txBody>
      </p:sp>
      <p:sp>
        <p:nvSpPr>
          <p:cNvPr id="24579" name="Rectangle 3"/>
          <p:cNvSpPr>
            <a:spLocks noGrp="1" noChangeArrowheads="1"/>
          </p:cNvSpPr>
          <p:nvPr>
            <p:ph idx="1"/>
          </p:nvPr>
        </p:nvSpPr>
        <p:spPr>
          <a:xfrm>
            <a:off x="266700" y="1210300"/>
            <a:ext cx="8521700" cy="5647700"/>
          </a:xfrm>
        </p:spPr>
        <p:txBody>
          <a:bodyPr wrap="square">
            <a:spAutoFit/>
          </a:bodyPr>
          <a:lstStyle/>
          <a:p>
            <a:pPr marL="285750" indent="-285750">
              <a:lnSpc>
                <a:spcPct val="100000"/>
              </a:lnSpc>
              <a:spcBef>
                <a:spcPts val="600"/>
              </a:spcBef>
              <a:buClr>
                <a:schemeClr val="accent3"/>
              </a:buClr>
              <a:buFont typeface="Lucida Grande"/>
              <a:buChar char="•"/>
            </a:pPr>
            <a:r>
              <a:rPr lang="en-US" sz="2400" dirty="0">
                <a:solidFill>
                  <a:srgbClr val="000000"/>
                </a:solidFill>
                <a:latin typeface="Lucida Sans Unicode" panose="020B0602030504020204" pitchFamily="34" charset="0"/>
                <a:cs typeface="Lucida Sans Unicode" panose="020B0602030504020204" pitchFamily="34" charset="0"/>
              </a:rPr>
              <a:t>The </a:t>
            </a:r>
            <a:r>
              <a:rPr lang="en-US" sz="2400" dirty="0" err="1">
                <a:solidFill>
                  <a:srgbClr val="000000"/>
                </a:solidFill>
                <a:latin typeface="Lucida Sans Unicode" panose="020B0602030504020204" pitchFamily="34" charset="0"/>
                <a:cs typeface="Lucida Sans Unicode" panose="020B0602030504020204" pitchFamily="34" charset="0"/>
              </a:rPr>
              <a:t>Cilksan</a:t>
            </a:r>
            <a:r>
              <a:rPr lang="en-US" sz="2400" dirty="0">
                <a:solidFill>
                  <a:srgbClr val="000000"/>
                </a:solidFill>
                <a:latin typeface="Lucida Sans Unicode" panose="020B0602030504020204" pitchFamily="34" charset="0"/>
                <a:cs typeface="Lucida Sans Unicode" panose="020B0602030504020204" pitchFamily="34" charset="0"/>
              </a:rPr>
              <a:t>-instrumented program is produced by compiling with the </a:t>
            </a:r>
            <a:r>
              <a:rPr lang="en-US" sz="2400" dirty="0">
                <a:solidFill>
                  <a:srgbClr val="800000"/>
                </a:solidFill>
                <a:latin typeface="Consolas" panose="020B0609020204030204" pitchFamily="49" charset="0"/>
                <a:cs typeface="Lucida Sans Unicode" panose="020B0602030504020204" pitchFamily="34" charset="0"/>
              </a:rPr>
              <a:t>–</a:t>
            </a:r>
            <a:r>
              <a:rPr lang="en-US" sz="2400" dirty="0" err="1">
                <a:solidFill>
                  <a:srgbClr val="800000"/>
                </a:solidFill>
                <a:latin typeface="Consolas" panose="020B0609020204030204" pitchFamily="49" charset="0"/>
                <a:cs typeface="Lucida Sans Unicode" panose="020B0602030504020204" pitchFamily="34" charset="0"/>
              </a:rPr>
              <a:t>fsanitize</a:t>
            </a:r>
            <a:r>
              <a:rPr lang="en-US" sz="2400" dirty="0">
                <a:solidFill>
                  <a:srgbClr val="800000"/>
                </a:solidFill>
                <a:latin typeface="Consolas" panose="020B0609020204030204" pitchFamily="49" charset="0"/>
                <a:cs typeface="Lucida Sans Unicode" panose="020B0602030504020204" pitchFamily="34" charset="0"/>
              </a:rPr>
              <a:t>=</a:t>
            </a:r>
            <a:r>
              <a:rPr lang="en-US" sz="2400" dirty="0" err="1">
                <a:solidFill>
                  <a:srgbClr val="800000"/>
                </a:solidFill>
                <a:latin typeface="Consolas" panose="020B0609020204030204" pitchFamily="49" charset="0"/>
                <a:cs typeface="Lucida Sans Unicode" panose="020B0602030504020204" pitchFamily="34" charset="0"/>
              </a:rPr>
              <a:t>cilk</a:t>
            </a:r>
            <a:r>
              <a:rPr lang="en-US" sz="2400" dirty="0">
                <a:solidFill>
                  <a:srgbClr val="000000"/>
                </a:solidFill>
                <a:latin typeface="Lucida Sans Unicode" panose="020B0602030504020204" pitchFamily="34" charset="0"/>
                <a:cs typeface="Lucida Sans Unicode" panose="020B0602030504020204" pitchFamily="34" charset="0"/>
              </a:rPr>
              <a:t> command-line compiler switch.</a:t>
            </a:r>
          </a:p>
          <a:p>
            <a:pPr marL="285750" indent="-285750">
              <a:lnSpc>
                <a:spcPct val="100000"/>
              </a:lnSpc>
              <a:spcBef>
                <a:spcPts val="600"/>
              </a:spcBef>
              <a:buClr>
                <a:schemeClr val="accent3"/>
              </a:buClr>
              <a:buFont typeface="Lucida Grande"/>
              <a:buChar char="•"/>
            </a:pPr>
            <a:r>
              <a:rPr lang="en-GB" sz="2400" dirty="0">
                <a:solidFill>
                  <a:srgbClr val="000000"/>
                </a:solidFill>
                <a:latin typeface="Lucida Sans Unicode" panose="020B0602030504020204" pitchFamily="34" charset="0"/>
                <a:ea typeface="Arial Unicode MS" pitchFamily="34" charset="-128"/>
                <a:cs typeface="Lucida Sans Unicode" panose="020B0602030504020204" pitchFamily="34" charset="0"/>
              </a:rPr>
              <a:t>If an ostensibly deterministic Cilk program run on a given input could possibly behave any differently than its serial projection,</a:t>
            </a:r>
            <a:r>
              <a:rPr lang="en-GB" sz="2400" dirty="0">
                <a:solidFill>
                  <a:schemeClr val="tx1"/>
                </a:solidFill>
                <a:latin typeface="Lucida Sans Unicode" panose="020B0602030504020204" pitchFamily="34" charset="0"/>
                <a:ea typeface="Arial Unicode MS" pitchFamily="34" charset="-128"/>
                <a:cs typeface="Lucida Sans Unicode" panose="020B0602030504020204" pitchFamily="34" charset="0"/>
              </a:rPr>
              <a:t> </a:t>
            </a:r>
            <a:r>
              <a:rPr lang="en-GB" sz="2400" dirty="0" err="1">
                <a:solidFill>
                  <a:schemeClr val="tx1"/>
                </a:solidFill>
                <a:latin typeface="Lucida Sans Unicode" panose="020B0602030504020204" pitchFamily="34" charset="0"/>
                <a:ea typeface="Arial Unicode MS" pitchFamily="34" charset="-128"/>
                <a:cs typeface="Lucida Sans Unicode" panose="020B0602030504020204" pitchFamily="34" charset="0"/>
              </a:rPr>
              <a:t>Cilksan</a:t>
            </a:r>
            <a:r>
              <a:rPr lang="en-GB" sz="2400" dirty="0">
                <a:solidFill>
                  <a:srgbClr val="660066"/>
                </a:solidFill>
                <a:latin typeface="Lucida Sans Unicode" panose="020B0602030504020204" pitchFamily="34" charset="0"/>
                <a:ea typeface="Arial Unicode MS" pitchFamily="34" charset="-128"/>
                <a:cs typeface="Lucida Sans Unicode" panose="020B0602030504020204" pitchFamily="34" charset="0"/>
              </a:rPr>
              <a:t> </a:t>
            </a:r>
            <a:r>
              <a:rPr lang="en-GB" sz="2400" dirty="0">
                <a:solidFill>
                  <a:srgbClr val="3366FF"/>
                </a:solidFill>
                <a:latin typeface="Lucida Sans Unicode" panose="020B0602030504020204" pitchFamily="34" charset="0"/>
                <a:ea typeface="Arial Unicode MS" pitchFamily="34" charset="-128"/>
                <a:cs typeface="Lucida Sans Unicode" panose="020B0602030504020204" pitchFamily="34" charset="0"/>
              </a:rPr>
              <a:t>guarantees</a:t>
            </a:r>
            <a:r>
              <a:rPr lang="en-GB" sz="2400" dirty="0">
                <a:solidFill>
                  <a:srgbClr val="FF0000"/>
                </a:solidFill>
                <a:latin typeface="Lucida Sans Unicode" panose="020B0602030504020204" pitchFamily="34" charset="0"/>
                <a:ea typeface="Arial Unicode MS" pitchFamily="34" charset="-128"/>
                <a:cs typeface="Lucida Sans Unicode" panose="020B0602030504020204" pitchFamily="34" charset="0"/>
              </a:rPr>
              <a:t> </a:t>
            </a:r>
            <a:r>
              <a:rPr lang="en-GB" sz="2400" dirty="0">
                <a:solidFill>
                  <a:srgbClr val="000000"/>
                </a:solidFill>
                <a:latin typeface="Lucida Sans Unicode" panose="020B0602030504020204" pitchFamily="34" charset="0"/>
                <a:ea typeface="Arial Unicode MS" pitchFamily="34" charset="-128"/>
                <a:cs typeface="Lucida Sans Unicode" panose="020B0602030504020204" pitchFamily="34" charset="0"/>
              </a:rPr>
              <a:t>to report and localize the offending race.</a:t>
            </a:r>
          </a:p>
          <a:p>
            <a:pPr marL="285750" indent="-285750">
              <a:lnSpc>
                <a:spcPct val="100000"/>
              </a:lnSpc>
              <a:spcBef>
                <a:spcPts val="600"/>
              </a:spcBef>
              <a:buClr>
                <a:schemeClr val="accent3"/>
              </a:buClr>
              <a:buFont typeface="Lucida Grande"/>
              <a:buChar char="•"/>
            </a:pPr>
            <a:r>
              <a:rPr lang="en-US" sz="2400" dirty="0" err="1">
                <a:solidFill>
                  <a:schemeClr val="tx1"/>
                </a:solidFill>
                <a:latin typeface="Lucida Sans Unicode" panose="020B0602030504020204" pitchFamily="34" charset="0"/>
                <a:cs typeface="Lucida Sans Unicode" panose="020B0602030504020204" pitchFamily="34" charset="0"/>
              </a:rPr>
              <a:t>Cilksan</a:t>
            </a:r>
            <a:r>
              <a:rPr lang="en-US" sz="2400" dirty="0">
                <a:solidFill>
                  <a:schemeClr val="tx1"/>
                </a:solidFill>
                <a:latin typeface="Lucida Sans Unicode" panose="020B0602030504020204" pitchFamily="34" charset="0"/>
                <a:cs typeface="Lucida Sans Unicode" panose="020B0602030504020204" pitchFamily="34" charset="0"/>
              </a:rPr>
              <a:t> employs a </a:t>
            </a:r>
            <a:r>
              <a:rPr lang="en-US" sz="2400" dirty="0">
                <a:solidFill>
                  <a:srgbClr val="3366FF"/>
                </a:solidFill>
                <a:latin typeface="Lucida Sans Unicode" panose="020B0602030504020204" pitchFamily="34" charset="0"/>
                <a:cs typeface="Lucida Sans Unicode" panose="020B0602030504020204" pitchFamily="34" charset="0"/>
              </a:rPr>
              <a:t>regression-test</a:t>
            </a:r>
            <a:r>
              <a:rPr lang="en-US" sz="2400" dirty="0">
                <a:solidFill>
                  <a:srgbClr val="FF0000"/>
                </a:solidFill>
                <a:latin typeface="Lucida Sans Unicode" panose="020B0602030504020204" pitchFamily="34" charset="0"/>
                <a:cs typeface="Lucida Sans Unicode" panose="020B0602030504020204" pitchFamily="34" charset="0"/>
              </a:rPr>
              <a:t> </a:t>
            </a:r>
            <a:r>
              <a:rPr lang="en-US" sz="2400" dirty="0">
                <a:solidFill>
                  <a:schemeClr val="tx1"/>
                </a:solidFill>
                <a:latin typeface="Lucida Sans Unicode" panose="020B0602030504020204" pitchFamily="34" charset="0"/>
                <a:cs typeface="Lucida Sans Unicode" panose="020B0602030504020204" pitchFamily="34" charset="0"/>
              </a:rPr>
              <a:t>methodology, where the programmer provides test inputs.</a:t>
            </a:r>
          </a:p>
          <a:p>
            <a:pPr marL="285750" indent="-285750">
              <a:lnSpc>
                <a:spcPct val="100000"/>
              </a:lnSpc>
              <a:spcBef>
                <a:spcPts val="600"/>
              </a:spcBef>
              <a:buClr>
                <a:schemeClr val="accent3"/>
              </a:buClr>
              <a:buFont typeface="Lucida Grande"/>
              <a:buChar char="•"/>
            </a:pPr>
            <a:r>
              <a:rPr lang="en-US" sz="2400" dirty="0" err="1">
                <a:solidFill>
                  <a:schemeClr val="tx1"/>
                </a:solidFill>
                <a:latin typeface="Lucida Sans Unicode" panose="020B0602030504020204" pitchFamily="34" charset="0"/>
                <a:cs typeface="Lucida Sans Unicode" panose="020B0602030504020204" pitchFamily="34" charset="0"/>
              </a:rPr>
              <a:t>Cilksan</a:t>
            </a:r>
            <a:r>
              <a:rPr lang="en-US" sz="2400" dirty="0">
                <a:solidFill>
                  <a:schemeClr val="tx1"/>
                </a:solidFill>
                <a:latin typeface="Lucida Sans Unicode" panose="020B0602030504020204" pitchFamily="34" charset="0"/>
                <a:cs typeface="Lucida Sans Unicode" panose="020B0602030504020204" pitchFamily="34" charset="0"/>
              </a:rPr>
              <a:t> </a:t>
            </a:r>
            <a:r>
              <a:rPr lang="en-US" sz="2400" dirty="0">
                <a:solidFill>
                  <a:srgbClr val="3366FF"/>
                </a:solidFill>
                <a:latin typeface="Lucida Sans Unicode" panose="020B0602030504020204" pitchFamily="34" charset="0"/>
                <a:cs typeface="Lucida Sans Unicode" panose="020B0602030504020204" pitchFamily="34" charset="0"/>
              </a:rPr>
              <a:t>identifies</a:t>
            </a:r>
            <a:r>
              <a:rPr lang="en-US" sz="2400" dirty="0">
                <a:solidFill>
                  <a:schemeClr val="tx1"/>
                </a:solidFill>
                <a:latin typeface="Lucida Sans Unicode" panose="020B0602030504020204" pitchFamily="34" charset="0"/>
                <a:cs typeface="Lucida Sans Unicode" panose="020B0602030504020204" pitchFamily="34" charset="0"/>
              </a:rPr>
              <a:t> filenames, lines, and variables involved in races, including stack traces.</a:t>
            </a:r>
            <a:endParaRPr lang="en-US" sz="2400" dirty="0">
              <a:solidFill>
                <a:srgbClr val="000000"/>
              </a:solidFill>
              <a:latin typeface="Lucida Sans Unicode" panose="020B0602030504020204" pitchFamily="34" charset="0"/>
              <a:cs typeface="Lucida Sans Unicode" panose="020B0602030504020204" pitchFamily="34" charset="0"/>
            </a:endParaRPr>
          </a:p>
          <a:p>
            <a:pPr marL="285750" indent="-285750">
              <a:lnSpc>
                <a:spcPct val="100000"/>
              </a:lnSpc>
              <a:spcBef>
                <a:spcPts val="600"/>
              </a:spcBef>
              <a:buClr>
                <a:schemeClr val="accent3"/>
              </a:buClr>
              <a:buFont typeface="Lucida Grande"/>
              <a:buChar char="•"/>
            </a:pPr>
            <a:r>
              <a:rPr lang="en-US" sz="2400" dirty="0">
                <a:solidFill>
                  <a:schemeClr val="tx1"/>
                </a:solidFill>
                <a:latin typeface="Lucida Sans Unicode" panose="020B0602030504020204" pitchFamily="34" charset="0"/>
                <a:cs typeface="Lucida Sans Unicode" panose="020B0602030504020204" pitchFamily="34" charset="0"/>
              </a:rPr>
              <a:t>Ensure that </a:t>
            </a:r>
            <a:r>
              <a:rPr lang="en-US" sz="2400" dirty="0">
                <a:solidFill>
                  <a:srgbClr val="3366FF"/>
                </a:solidFill>
                <a:latin typeface="Lucida Sans Unicode" panose="020B0602030504020204" pitchFamily="34" charset="0"/>
                <a:cs typeface="Lucida Sans Unicode" panose="020B0602030504020204" pitchFamily="34" charset="0"/>
              </a:rPr>
              <a:t>all</a:t>
            </a:r>
            <a:r>
              <a:rPr lang="en-US" sz="2400" dirty="0">
                <a:solidFill>
                  <a:schemeClr val="tx1"/>
                </a:solidFill>
                <a:latin typeface="Lucida Sans Unicode" panose="020B0602030504020204" pitchFamily="34" charset="0"/>
                <a:cs typeface="Lucida Sans Unicode" panose="020B0602030504020204" pitchFamily="34" charset="0"/>
              </a:rPr>
              <a:t> program files are </a:t>
            </a:r>
            <a:r>
              <a:rPr lang="en-US" sz="2400" dirty="0" err="1">
                <a:solidFill>
                  <a:schemeClr val="tx1"/>
                </a:solidFill>
                <a:latin typeface="Lucida Sans Unicode" panose="020B0602030504020204" pitchFamily="34" charset="0"/>
                <a:cs typeface="Lucida Sans Unicode" panose="020B0602030504020204" pitchFamily="34" charset="0"/>
              </a:rPr>
              <a:t>instru</a:t>
            </a:r>
            <a:r>
              <a:rPr lang="en-US" sz="2400" dirty="0">
                <a:solidFill>
                  <a:schemeClr val="tx1"/>
                </a:solidFill>
                <a:latin typeface="Lucida Sans Unicode" panose="020B0602030504020204" pitchFamily="34" charset="0"/>
                <a:cs typeface="Lucida Sans Unicode" panose="020B0602030504020204" pitchFamily="34" charset="0"/>
              </a:rPr>
              <a:t>-</a:t>
            </a:r>
            <a:br>
              <a:rPr lang="en-US" sz="2400" dirty="0">
                <a:solidFill>
                  <a:schemeClr val="tx1"/>
                </a:solidFill>
                <a:latin typeface="Lucida Sans Unicode" panose="020B0602030504020204" pitchFamily="34" charset="0"/>
                <a:cs typeface="Lucida Sans Unicode" panose="020B0602030504020204" pitchFamily="34" charset="0"/>
              </a:rPr>
            </a:br>
            <a:r>
              <a:rPr lang="en-US" sz="2400" dirty="0" err="1">
                <a:solidFill>
                  <a:schemeClr val="tx1"/>
                </a:solidFill>
                <a:latin typeface="Lucida Sans Unicode" panose="020B0602030504020204" pitchFamily="34" charset="0"/>
                <a:cs typeface="Lucida Sans Unicode" panose="020B0602030504020204" pitchFamily="34" charset="0"/>
              </a:rPr>
              <a:t>mented</a:t>
            </a:r>
            <a:r>
              <a:rPr lang="en-US" sz="2400" dirty="0">
                <a:solidFill>
                  <a:schemeClr val="tx1"/>
                </a:solidFill>
                <a:latin typeface="Lucida Sans Unicode" panose="020B0602030504020204" pitchFamily="34" charset="0"/>
                <a:cs typeface="Lucida Sans Unicode" panose="020B0602030504020204" pitchFamily="34" charset="0"/>
              </a:rPr>
              <a:t>, or you’ll miss some bugs.</a:t>
            </a:r>
          </a:p>
          <a:p>
            <a:pPr marL="285750" indent="-285750">
              <a:lnSpc>
                <a:spcPct val="100000"/>
              </a:lnSpc>
              <a:spcBef>
                <a:spcPts val="600"/>
              </a:spcBef>
              <a:buClr>
                <a:schemeClr val="accent3"/>
              </a:buClr>
              <a:buFont typeface="Lucida Grande"/>
              <a:buChar char="•"/>
            </a:pPr>
            <a:r>
              <a:rPr lang="en-US" sz="2400" dirty="0" err="1">
                <a:solidFill>
                  <a:schemeClr val="tx1"/>
                </a:solidFill>
                <a:latin typeface="Lucida Sans Unicode" panose="020B0602030504020204" pitchFamily="34" charset="0"/>
                <a:cs typeface="Lucida Sans Unicode" panose="020B0602030504020204" pitchFamily="34" charset="0"/>
              </a:rPr>
              <a:t>Cilksan</a:t>
            </a:r>
            <a:r>
              <a:rPr lang="en-US" sz="2400" dirty="0">
                <a:solidFill>
                  <a:schemeClr val="tx1"/>
                </a:solidFill>
                <a:latin typeface="Lucida Sans Unicode" panose="020B0602030504020204" pitchFamily="34" charset="0"/>
                <a:cs typeface="Lucida Sans Unicode" panose="020B0602030504020204" pitchFamily="34" charset="0"/>
              </a:rPr>
              <a:t> is your </a:t>
            </a:r>
            <a:r>
              <a:rPr lang="en-US" sz="2400" dirty="0">
                <a:solidFill>
                  <a:srgbClr val="3366FF"/>
                </a:solidFill>
                <a:latin typeface="Lucida Sans Unicode" panose="020B0602030504020204" pitchFamily="34" charset="0"/>
                <a:cs typeface="Lucida Sans Unicode" panose="020B0602030504020204" pitchFamily="34" charset="0"/>
              </a:rPr>
              <a:t>best friend</a:t>
            </a:r>
            <a:r>
              <a:rPr lang="en-US" sz="2400" dirty="0">
                <a:solidFill>
                  <a:schemeClr val="tx1"/>
                </a:solidFill>
                <a:latin typeface="Lucida Sans Unicode" panose="020B0602030504020204" pitchFamily="34" charset="0"/>
                <a:cs typeface="Lucida Sans Unicode" panose="020B0602030504020204" pitchFamily="34" charset="0"/>
              </a:rPr>
              <a:t>. </a:t>
            </a:r>
          </a:p>
        </p:txBody>
      </p:sp>
      <p:pic>
        <p:nvPicPr>
          <p:cNvPr id="1026" name="Picture 2" descr="Image result for racehound no background">
            <a:extLst>
              <a:ext uri="{FF2B5EF4-FFF2-40B4-BE49-F238E27FC236}">
                <a16:creationId xmlns:a16="http://schemas.microsoft.com/office/drawing/2014/main" id="{76F48AD3-3398-6C4B-BDDA-D1CAE9B37BE2}"/>
              </a:ext>
            </a:extLst>
          </p:cNvPr>
          <p:cNvPicPr>
            <a:picLocks noChangeAspect="1" noChangeArrowheads="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6705600" y="5257800"/>
            <a:ext cx="2222500" cy="18274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8C56D54-80CA-1040-8800-40C19FBCAC37}" type="slidenum">
              <a:rPr lang="en-US" smtClean="0"/>
              <a:t>45</a:t>
            </a:fld>
            <a:endParaRPr lang="en-US"/>
          </a:p>
        </p:txBody>
      </p:sp>
    </p:spTree>
    <p:extLst>
      <p:ext uri="{BB962C8B-B14F-4D97-AF65-F5344CB8AC3E}">
        <p14:creationId xmlns:p14="http://schemas.microsoft.com/office/powerpoint/2010/main" val="40622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939C3-9DDA-46D2-B3E5-9C3AF7C67C9E}"/>
              </a:ext>
            </a:extLst>
          </p:cNvPr>
          <p:cNvSpPr>
            <a:spLocks noGrp="1"/>
          </p:cNvSpPr>
          <p:nvPr>
            <p:ph type="title"/>
          </p:nvPr>
        </p:nvSpPr>
        <p:spPr/>
        <p:txBody>
          <a:bodyPr>
            <a:noAutofit/>
          </a:bodyPr>
          <a:lstStyle/>
          <a:p>
            <a:r>
              <a:rPr lang="en-US" dirty="0">
                <a:ea typeface="+mj-lt"/>
                <a:cs typeface="+mj-lt"/>
              </a:rPr>
              <a:t>Hands-On with </a:t>
            </a:r>
            <a:r>
              <a:rPr lang="en-US" dirty="0" err="1">
                <a:ea typeface="+mj-lt"/>
                <a:cs typeface="+mj-lt"/>
              </a:rPr>
              <a:t>Cilksan</a:t>
            </a:r>
            <a:r>
              <a:rPr lang="en-US" dirty="0">
                <a:ea typeface="+mj-lt"/>
                <a:cs typeface="+mj-lt"/>
              </a:rPr>
              <a:t> (~15 min)</a:t>
            </a:r>
            <a:endParaRPr lang="en-US" b="0" dirty="0">
              <a:ea typeface="+mj-lt"/>
              <a:cs typeface="+mj-lt"/>
            </a:endParaRPr>
          </a:p>
        </p:txBody>
      </p:sp>
      <p:sp>
        <p:nvSpPr>
          <p:cNvPr id="2" name="Content Placeholder 1">
            <a:extLst>
              <a:ext uri="{FF2B5EF4-FFF2-40B4-BE49-F238E27FC236}">
                <a16:creationId xmlns:a16="http://schemas.microsoft.com/office/drawing/2014/main" id="{C3309BE4-7CEC-4228-98EC-722DB16ECAF9}"/>
              </a:ext>
            </a:extLst>
          </p:cNvPr>
          <p:cNvSpPr>
            <a:spLocks noGrp="1"/>
          </p:cNvSpPr>
          <p:nvPr>
            <p:ph idx="1"/>
          </p:nvPr>
        </p:nvSpPr>
        <p:spPr>
          <a:xfrm>
            <a:off x="266700" y="1384300"/>
            <a:ext cx="8521699" cy="1553972"/>
          </a:xfrm>
        </p:spPr>
        <p:txBody>
          <a:bodyPr vert="horz" anchor="t">
            <a:normAutofit/>
          </a:bodyPr>
          <a:lstStyle/>
          <a:p>
            <a:pPr indent="-255905"/>
            <a:r>
              <a:rPr lang="en-US" sz="2600" dirty="0">
                <a:cs typeface="Lucida Sans Unicode"/>
              </a:rPr>
              <a:t>In the Docker container, compile </a:t>
            </a:r>
            <a:r>
              <a:rPr lang="en-US" sz="2600" dirty="0">
                <a:solidFill>
                  <a:srgbClr val="632618"/>
                </a:solidFill>
                <a:latin typeface="Consolas" panose="020B0609020204030204" pitchFamily="49" charset="0"/>
                <a:cs typeface="Consolas" panose="020B0609020204030204" pitchFamily="49" charset="0"/>
              </a:rPr>
              <a:t>racy-</a:t>
            </a:r>
            <a:r>
              <a:rPr lang="en-US" sz="2600" dirty="0" err="1">
                <a:solidFill>
                  <a:srgbClr val="632618"/>
                </a:solidFill>
                <a:latin typeface="Consolas" panose="020B0609020204030204" pitchFamily="49" charset="0"/>
                <a:cs typeface="Consolas" panose="020B0609020204030204" pitchFamily="49" charset="0"/>
              </a:rPr>
              <a:t>nqueens.c</a:t>
            </a:r>
            <a:r>
              <a:rPr lang="en-US" sz="2600" dirty="0">
                <a:cs typeface="Lucida Sans Unicode"/>
              </a:rPr>
              <a:t> with </a:t>
            </a:r>
            <a:r>
              <a:rPr lang="en-US" sz="2600" dirty="0" err="1">
                <a:cs typeface="Lucida Sans Unicode"/>
              </a:rPr>
              <a:t>Cilksan</a:t>
            </a:r>
            <a:r>
              <a:rPr lang="en-US" sz="2600" dirty="0">
                <a:cs typeface="Lucida Sans Unicode"/>
              </a:rPr>
              <a:t> enabled:</a:t>
            </a:r>
          </a:p>
        </p:txBody>
      </p:sp>
      <p:sp>
        <p:nvSpPr>
          <p:cNvPr id="5" name="Slide Number Placeholder 4"/>
          <p:cNvSpPr>
            <a:spLocks noGrp="1"/>
          </p:cNvSpPr>
          <p:nvPr>
            <p:ph type="sldNum" sz="quarter" idx="12"/>
          </p:nvPr>
        </p:nvSpPr>
        <p:spPr/>
        <p:txBody>
          <a:bodyPr/>
          <a:lstStyle/>
          <a:p>
            <a:fld id="{B8C56D54-80CA-1040-8800-40C19FBCAC37}" type="slidenum">
              <a:rPr lang="en-US" smtClean="0"/>
              <a:t>46</a:t>
            </a:fld>
            <a:endParaRPr lang="en-US"/>
          </a:p>
        </p:txBody>
      </p:sp>
      <p:sp>
        <p:nvSpPr>
          <p:cNvPr id="6" name="Rectangle 5">
            <a:extLst>
              <a:ext uri="{FF2B5EF4-FFF2-40B4-BE49-F238E27FC236}">
                <a16:creationId xmlns:a16="http://schemas.microsoft.com/office/drawing/2014/main" id="{7589BF23-8CE5-BF4A-8DE7-0ED9BE13DD47}"/>
              </a:ext>
            </a:extLst>
          </p:cNvPr>
          <p:cNvSpPr/>
          <p:nvPr/>
        </p:nvSpPr>
        <p:spPr>
          <a:xfrm>
            <a:off x="1046239" y="2485414"/>
            <a:ext cx="6962620" cy="155397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2"/>
                </a:solidFill>
                <a:latin typeface="Consolas"/>
                <a:cs typeface="Consolas"/>
              </a:rPr>
              <a:t>$</a:t>
            </a:r>
            <a:r>
              <a:rPr lang="en-US" sz="2800" dirty="0">
                <a:solidFill>
                  <a:srgbClr val="77351E"/>
                </a:solidFill>
                <a:latin typeface="Consolas"/>
                <a:cs typeface="Consolas"/>
              </a:rPr>
              <a:t> cd /tutorial</a:t>
            </a:r>
            <a:endParaRPr lang="en-US" sz="2800" dirty="0">
              <a:solidFill>
                <a:srgbClr val="77351E"/>
              </a:solidFill>
              <a:latin typeface="Consolas" charset="0"/>
              <a:ea typeface="Consolas" charset="0"/>
              <a:cs typeface="Consolas" charset="0"/>
            </a:endParaRPr>
          </a:p>
          <a:p>
            <a:r>
              <a:rPr lang="en-US" sz="2800" dirty="0">
                <a:solidFill>
                  <a:schemeClr val="accent2"/>
                </a:solidFill>
                <a:latin typeface="Consolas"/>
                <a:cs typeface="Consolas"/>
              </a:rPr>
              <a:t>$</a:t>
            </a:r>
            <a:r>
              <a:rPr lang="en-US" sz="2800" dirty="0">
                <a:solidFill>
                  <a:srgbClr val="77351E"/>
                </a:solidFill>
                <a:latin typeface="Consolas"/>
                <a:cs typeface="Consolas"/>
              </a:rPr>
              <a:t> make -B racy-</a:t>
            </a:r>
            <a:r>
              <a:rPr lang="en-US" sz="2800" dirty="0" err="1">
                <a:solidFill>
                  <a:srgbClr val="77351E"/>
                </a:solidFill>
                <a:latin typeface="Consolas" charset="0"/>
                <a:ea typeface="Consolas" charset="0"/>
                <a:cs typeface="Consolas" charset="0"/>
              </a:rPr>
              <a:t>nqueens</a:t>
            </a:r>
            <a:r>
              <a:rPr lang="en-US" sz="2800" dirty="0">
                <a:solidFill>
                  <a:srgbClr val="77351E"/>
                </a:solidFill>
                <a:latin typeface="Consolas" charset="0"/>
                <a:ea typeface="Consolas" charset="0"/>
                <a:cs typeface="Consolas" charset="0"/>
              </a:rPr>
              <a:t> CILKSAN=1</a:t>
            </a:r>
          </a:p>
          <a:p>
            <a:r>
              <a:rPr lang="en-US" sz="2800" dirty="0">
                <a:solidFill>
                  <a:schemeClr val="accent2"/>
                </a:solidFill>
                <a:latin typeface="Consolas"/>
                <a:cs typeface="Consolas"/>
              </a:rPr>
              <a:t>$</a:t>
            </a:r>
            <a:r>
              <a:rPr lang="en-US" sz="2800" dirty="0">
                <a:solidFill>
                  <a:srgbClr val="77351E"/>
                </a:solidFill>
                <a:latin typeface="Consolas"/>
                <a:cs typeface="Consolas"/>
              </a:rPr>
              <a:t> ./racy-</a:t>
            </a:r>
            <a:r>
              <a:rPr lang="en-US" sz="2800" dirty="0" err="1">
                <a:solidFill>
                  <a:srgbClr val="77351E"/>
                </a:solidFill>
                <a:latin typeface="Consolas"/>
                <a:cs typeface="Consolas"/>
              </a:rPr>
              <a:t>nqueens</a:t>
            </a:r>
            <a:r>
              <a:rPr lang="en-US" sz="2800" dirty="0">
                <a:solidFill>
                  <a:srgbClr val="77351E"/>
                </a:solidFill>
                <a:latin typeface="Consolas"/>
                <a:cs typeface="Consolas"/>
              </a:rPr>
              <a:t> 9</a:t>
            </a:r>
            <a:endParaRPr lang="mr-IN" sz="2800" dirty="0">
              <a:solidFill>
                <a:srgbClr val="FB0007"/>
              </a:solidFill>
              <a:latin typeface="Consolas" charset="0"/>
              <a:ea typeface="Consolas" charset="0"/>
              <a:cs typeface="Consolas" charset="0"/>
            </a:endParaRPr>
          </a:p>
        </p:txBody>
      </p:sp>
      <p:sp>
        <p:nvSpPr>
          <p:cNvPr id="7" name="Content Placeholder 1">
            <a:extLst>
              <a:ext uri="{FF2B5EF4-FFF2-40B4-BE49-F238E27FC236}">
                <a16:creationId xmlns:a16="http://schemas.microsoft.com/office/drawing/2014/main" id="{1FC03B6D-989A-1740-BD41-38AFD0B84BF2}"/>
              </a:ext>
            </a:extLst>
          </p:cNvPr>
          <p:cNvSpPr txBox="1">
            <a:spLocks/>
          </p:cNvSpPr>
          <p:nvPr/>
        </p:nvSpPr>
        <p:spPr>
          <a:xfrm>
            <a:off x="311150" y="4356847"/>
            <a:ext cx="8521699" cy="169648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2800" kern="1200" baseline="0">
                <a:solidFill>
                  <a:schemeClr val="tx1"/>
                </a:solidFill>
                <a:latin typeface="Lucida Sans Unicode" panose="020B0602030504020204" pitchFamily="34" charset="0"/>
                <a:ea typeface="+mn-ea"/>
                <a:cs typeface="Lucida Sans Unicode" panose="020B0602030504020204" pitchFamily="34" charset="0"/>
              </a:defRPr>
            </a:lvl1pPr>
            <a:lvl2pPr marL="622300" indent="-273050" algn="l" defTabSz="457200" rtl="0" eaLnBrk="1" latinLnBrk="0" hangingPunct="1">
              <a:spcBef>
                <a:spcPct val="20000"/>
              </a:spcBef>
              <a:buFont typeface="Wingdings" charset="2"/>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2pPr>
            <a:lvl3pPr marL="909638" indent="-287338" algn="l" defTabSz="457200" rtl="0" eaLnBrk="1" latinLnBrk="0" hangingPunct="1">
              <a:spcBef>
                <a:spcPct val="20000"/>
              </a:spcBef>
              <a:buFont typeface="Lucida Grande"/>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3pPr>
            <a:lvl4pPr marL="119538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4pPr>
            <a:lvl5pPr marL="148113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255905"/>
            <a:r>
              <a:rPr lang="en-US" sz="2600" dirty="0">
                <a:cs typeface="Lucida Sans Unicode"/>
              </a:rPr>
              <a:t>You should see a race report.  Where is the race?</a:t>
            </a:r>
          </a:p>
          <a:p>
            <a:pPr indent="-255905"/>
            <a:r>
              <a:rPr lang="en-US" sz="2600" dirty="0">
                <a:cs typeface="Lucida Sans Unicode"/>
              </a:rPr>
              <a:t>How do you fix the race?</a:t>
            </a:r>
            <a:endParaRPr lang="en-US" dirty="0">
              <a:cs typeface="Lucida Sans Unicode"/>
            </a:endParaRPr>
          </a:p>
        </p:txBody>
      </p:sp>
    </p:spTree>
    <p:extLst>
      <p:ext uri="{BB962C8B-B14F-4D97-AF65-F5344CB8AC3E}">
        <p14:creationId xmlns:p14="http://schemas.microsoft.com/office/powerpoint/2010/main" val="2727155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939C3-9DDA-46D2-B3E5-9C3AF7C67C9E}"/>
              </a:ext>
            </a:extLst>
          </p:cNvPr>
          <p:cNvSpPr>
            <a:spLocks noGrp="1"/>
          </p:cNvSpPr>
          <p:nvPr>
            <p:ph type="title"/>
          </p:nvPr>
        </p:nvSpPr>
        <p:spPr/>
        <p:txBody>
          <a:bodyPr>
            <a:noAutofit/>
          </a:bodyPr>
          <a:lstStyle/>
          <a:p>
            <a:r>
              <a:rPr lang="en-US" dirty="0">
                <a:ea typeface="+mj-lt"/>
                <a:cs typeface="+mj-lt"/>
              </a:rPr>
              <a:t>Hands-On with </a:t>
            </a:r>
            <a:r>
              <a:rPr lang="en-US" dirty="0" err="1">
                <a:ea typeface="+mj-lt"/>
                <a:cs typeface="+mj-lt"/>
              </a:rPr>
              <a:t>Cilksan</a:t>
            </a:r>
            <a:endParaRPr lang="en-US" b="0" dirty="0">
              <a:ea typeface="+mj-lt"/>
              <a:cs typeface="+mj-lt"/>
            </a:endParaRPr>
          </a:p>
        </p:txBody>
      </p:sp>
      <p:sp>
        <p:nvSpPr>
          <p:cNvPr id="6" name="Rectangle 5">
            <a:extLst>
              <a:ext uri="{FF2B5EF4-FFF2-40B4-BE49-F238E27FC236}">
                <a16:creationId xmlns:a16="http://schemas.microsoft.com/office/drawing/2014/main" id="{7FB9F8BE-E9D5-4812-8A88-0E705B9D639A}"/>
              </a:ext>
            </a:extLst>
          </p:cNvPr>
          <p:cNvSpPr/>
          <p:nvPr/>
        </p:nvSpPr>
        <p:spPr>
          <a:xfrm>
            <a:off x="266700" y="1012954"/>
            <a:ext cx="7532594" cy="4770537"/>
          </a:xfrm>
          <a:prstGeom prst="rect">
            <a:avLst/>
          </a:prstGeom>
          <a:solidFill>
            <a:srgbClr val="FBF4E3"/>
          </a:solidFill>
          <a:ln>
            <a:solidFill>
              <a:schemeClr val="accent1">
                <a:lumMod val="50000"/>
              </a:schemeClr>
            </a:solidFill>
          </a:ln>
          <a:effectLst>
            <a:outerShdw blurRad="50800" dist="38100" dir="2700000" algn="tl" rotWithShape="0">
              <a:prstClr val="black">
                <a:alpha val="40000"/>
              </a:prstClr>
            </a:outerShdw>
          </a:effectLst>
        </p:spPr>
        <p:txBody>
          <a:bodyPr wrap="square" anchor="t">
            <a:spAutoFit/>
          </a:bodyPr>
          <a:lstStyle/>
          <a:p>
            <a:r>
              <a:rPr lang="en-US" sz="1600" b="1" dirty="0">
                <a:solidFill>
                  <a:schemeClr val="accent2"/>
                </a:solidFill>
                <a:latin typeface="Consolas"/>
              </a:rPr>
              <a:t>Race detected at address 7f460b325874</a:t>
            </a:r>
          </a:p>
          <a:p>
            <a:r>
              <a:rPr lang="en-US" sz="1600" dirty="0">
                <a:solidFill>
                  <a:srgbClr val="77351E"/>
                </a:solidFill>
                <a:latin typeface="Consolas"/>
              </a:rPr>
              <a:t>*     </a:t>
            </a:r>
            <a:r>
              <a:rPr lang="en-US" sz="1600" dirty="0">
                <a:solidFill>
                  <a:srgbClr val="7030A0"/>
                </a:solidFill>
                <a:latin typeface="Consolas"/>
              </a:rPr>
              <a:t>Read </a:t>
            </a:r>
            <a:r>
              <a:rPr lang="en-US" sz="1600" dirty="0">
                <a:solidFill>
                  <a:srgbClr val="FFC000"/>
                </a:solidFill>
                <a:latin typeface="Consolas"/>
              </a:rPr>
              <a:t>43ef18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rPr>
              <a:t>./racy-nqueens.c:73:3</a:t>
            </a:r>
          </a:p>
          <a:p>
            <a:r>
              <a:rPr lang="en-US" sz="1600" dirty="0">
                <a:solidFill>
                  <a:srgbClr val="77351E"/>
                </a:solidFill>
                <a:latin typeface="Consolas"/>
              </a:rPr>
              <a:t>|        `-to variable </a:t>
            </a:r>
            <a:r>
              <a:rPr lang="en-US" sz="1600" dirty="0">
                <a:solidFill>
                  <a:schemeClr val="accent5">
                    <a:lumMod val="75000"/>
                  </a:schemeClr>
                </a:solidFill>
                <a:latin typeface="Consolas"/>
              </a:rPr>
              <a:t>board</a:t>
            </a:r>
            <a:r>
              <a:rPr lang="en-US" sz="1600" dirty="0">
                <a:solidFill>
                  <a:srgbClr val="77351E"/>
                </a:solidFill>
                <a:latin typeface="Consolas"/>
              </a:rPr>
              <a:t> (declared at </a:t>
            </a:r>
            <a:r>
              <a:rPr lang="en-US" sz="1600" dirty="0">
                <a:solidFill>
                  <a:srgbClr val="00B050"/>
                </a:solidFill>
                <a:latin typeface="Consolas"/>
              </a:rPr>
              <a:t>./racy-nqueens.c:58</a:t>
            </a:r>
            <a:r>
              <a:rPr lang="en-US" sz="1600" dirty="0">
                <a:solidFill>
                  <a:srgbClr val="77351E"/>
                </a:solidFill>
                <a:latin typeface="Consolas"/>
              </a:rPr>
              <a:t>)</a:t>
            </a:r>
          </a:p>
          <a:p>
            <a:r>
              <a:rPr lang="en-US" sz="1600" dirty="0">
                <a:solidFill>
                  <a:srgbClr val="77351E"/>
                </a:solidFill>
                <a:latin typeface="Consolas"/>
              </a:rPr>
              <a:t>+     </a:t>
            </a:r>
            <a:r>
              <a:rPr lang="en-US" sz="1600" dirty="0">
                <a:solidFill>
                  <a:srgbClr val="7030A0"/>
                </a:solidFill>
                <a:latin typeface="Consolas"/>
              </a:rPr>
              <a:t>Call </a:t>
            </a:r>
            <a:r>
              <a:rPr lang="en-US" sz="1600" dirty="0">
                <a:solidFill>
                  <a:srgbClr val="FFC000"/>
                </a:solidFill>
                <a:latin typeface="Consolas"/>
              </a:rPr>
              <a:t>43f73b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ea typeface="+mn-lt"/>
                <a:cs typeface="+mn-lt"/>
              </a:rPr>
              <a:t>./racy-</a:t>
            </a:r>
            <a:r>
              <a:rPr lang="en-US" sz="1600" dirty="0">
                <a:solidFill>
                  <a:srgbClr val="00B050"/>
                </a:solidFill>
                <a:latin typeface="Consolas"/>
              </a:rPr>
              <a:t>nqueens.c:78:29</a:t>
            </a:r>
          </a:p>
          <a:p>
            <a:r>
              <a:rPr lang="en-US" sz="1600" dirty="0">
                <a:solidFill>
                  <a:srgbClr val="77351E"/>
                </a:solidFill>
                <a:latin typeface="Consolas"/>
              </a:rPr>
              <a:t>+    </a:t>
            </a:r>
            <a:r>
              <a:rPr lang="en-US" sz="1600" dirty="0">
                <a:solidFill>
                  <a:srgbClr val="7030A0"/>
                </a:solidFill>
                <a:latin typeface="Consolas"/>
              </a:rPr>
              <a:t>Spawn</a:t>
            </a:r>
            <a:r>
              <a:rPr lang="en-US" sz="1600" dirty="0">
                <a:solidFill>
                  <a:srgbClr val="77351E"/>
                </a:solidFill>
                <a:latin typeface="Consolas"/>
              </a:rPr>
              <a:t> </a:t>
            </a:r>
            <a:r>
              <a:rPr lang="en-US" sz="1600" dirty="0">
                <a:solidFill>
                  <a:srgbClr val="FFC000"/>
                </a:solidFill>
                <a:latin typeface="Consolas"/>
              </a:rPr>
              <a:t>43efd7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ea typeface="+mn-lt"/>
                <a:cs typeface="+mn-lt"/>
              </a:rPr>
              <a:t>./racy-</a:t>
            </a:r>
            <a:r>
              <a:rPr lang="en-US" sz="1600" dirty="0">
                <a:solidFill>
                  <a:srgbClr val="00B050"/>
                </a:solidFill>
                <a:latin typeface="Consolas"/>
              </a:rPr>
              <a:t>nqueens.c:78:29</a:t>
            </a:r>
          </a:p>
          <a:p>
            <a:r>
              <a:rPr lang="en-US" sz="1600" dirty="0">
                <a:solidFill>
                  <a:srgbClr val="77351E"/>
                </a:solidFill>
                <a:latin typeface="Consolas"/>
              </a:rPr>
              <a:t>|*   </a:t>
            </a:r>
            <a:r>
              <a:rPr lang="en-US" sz="1600" dirty="0">
                <a:solidFill>
                  <a:srgbClr val="7030A0"/>
                </a:solidFill>
                <a:latin typeface="Consolas"/>
              </a:rPr>
              <a:t>Write</a:t>
            </a:r>
            <a:r>
              <a:rPr lang="en-US" sz="1600" dirty="0">
                <a:solidFill>
                  <a:srgbClr val="77351E"/>
                </a:solidFill>
                <a:latin typeface="Consolas"/>
              </a:rPr>
              <a:t> </a:t>
            </a:r>
            <a:r>
              <a:rPr lang="en-US" sz="1600" dirty="0">
                <a:solidFill>
                  <a:srgbClr val="FFC000"/>
                </a:solidFill>
                <a:latin typeface="Consolas"/>
              </a:rPr>
              <a:t>43efa9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ea typeface="+mn-lt"/>
                <a:cs typeface="+mn-lt"/>
              </a:rPr>
              <a:t>./racy-</a:t>
            </a:r>
            <a:r>
              <a:rPr lang="en-US" sz="1600" dirty="0">
                <a:solidFill>
                  <a:srgbClr val="00B050"/>
                </a:solidFill>
                <a:latin typeface="Consolas"/>
              </a:rPr>
              <a:t>nqueens.c:76:18</a:t>
            </a:r>
          </a:p>
          <a:p>
            <a:r>
              <a:rPr lang="en-US" sz="1600" dirty="0">
                <a:solidFill>
                  <a:srgbClr val="77351E"/>
                </a:solidFill>
                <a:latin typeface="Consolas"/>
              </a:rPr>
              <a:t>||       `-to variable </a:t>
            </a:r>
            <a:r>
              <a:rPr lang="en-US" sz="1600" dirty="0" err="1">
                <a:solidFill>
                  <a:schemeClr val="accent5">
                    <a:lumMod val="75000"/>
                  </a:schemeClr>
                </a:solidFill>
                <a:latin typeface="Consolas"/>
              </a:rPr>
              <a:t>new_board</a:t>
            </a:r>
            <a:r>
              <a:rPr lang="en-US" sz="1600" dirty="0">
                <a:solidFill>
                  <a:srgbClr val="77351E"/>
                </a:solidFill>
                <a:latin typeface="Consolas"/>
              </a:rPr>
              <a:t> (declared at </a:t>
            </a:r>
            <a:r>
              <a:rPr lang="en-US" sz="1600" dirty="0">
                <a:solidFill>
                  <a:srgbClr val="00B050"/>
                </a:solidFill>
                <a:latin typeface="Consolas"/>
                <a:ea typeface="+mn-lt"/>
                <a:cs typeface="+mn-lt"/>
              </a:rPr>
              <a:t>./racy-</a:t>
            </a:r>
            <a:r>
              <a:rPr lang="en-US" sz="1600" dirty="0">
                <a:solidFill>
                  <a:srgbClr val="00B050"/>
                </a:solidFill>
                <a:latin typeface="Consolas"/>
              </a:rPr>
              <a:t>nqueens.c:60</a:t>
            </a:r>
            <a:r>
              <a:rPr lang="en-US" sz="1600" dirty="0">
                <a:solidFill>
                  <a:srgbClr val="77351E"/>
                </a:solidFill>
                <a:latin typeface="Consolas"/>
              </a:rPr>
              <a:t>)</a:t>
            </a:r>
          </a:p>
          <a:p>
            <a:r>
              <a:rPr lang="en-US" sz="1600" dirty="0">
                <a:solidFill>
                  <a:srgbClr val="77351E"/>
                </a:solidFill>
                <a:latin typeface="Consolas"/>
              </a:rPr>
              <a:t>\| Common calling context</a:t>
            </a:r>
          </a:p>
          <a:p>
            <a:r>
              <a:rPr lang="en-US" sz="1600" dirty="0">
                <a:solidFill>
                  <a:srgbClr val="77351E"/>
                </a:solidFill>
                <a:latin typeface="Consolas"/>
              </a:rPr>
              <a:t> +    </a:t>
            </a:r>
            <a:r>
              <a:rPr lang="en-US" sz="1600" dirty="0">
                <a:solidFill>
                  <a:srgbClr val="7030A0"/>
                </a:solidFill>
                <a:latin typeface="Consolas"/>
              </a:rPr>
              <a:t>Call </a:t>
            </a:r>
            <a:r>
              <a:rPr lang="en-US" sz="1600" dirty="0">
                <a:solidFill>
                  <a:srgbClr val="FFC000"/>
                </a:solidFill>
                <a:latin typeface="Consolas"/>
              </a:rPr>
              <a:t>43f73b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ea typeface="+mn-lt"/>
                <a:cs typeface="+mn-lt"/>
              </a:rPr>
              <a:t>./racy-</a:t>
            </a:r>
            <a:r>
              <a:rPr lang="en-US" sz="1600" dirty="0">
                <a:solidFill>
                  <a:srgbClr val="00B050"/>
                </a:solidFill>
                <a:latin typeface="Consolas"/>
              </a:rPr>
              <a:t>nqueens.c:78:29</a:t>
            </a:r>
          </a:p>
          <a:p>
            <a:r>
              <a:rPr lang="en-US" sz="1600" dirty="0">
                <a:solidFill>
                  <a:srgbClr val="77351E"/>
                </a:solidFill>
                <a:latin typeface="Consolas"/>
              </a:rPr>
              <a:t> +   </a:t>
            </a:r>
            <a:r>
              <a:rPr lang="en-US" sz="1600" dirty="0">
                <a:solidFill>
                  <a:srgbClr val="7030A0"/>
                </a:solidFill>
                <a:latin typeface="Consolas"/>
              </a:rPr>
              <a:t>Spawn </a:t>
            </a:r>
            <a:r>
              <a:rPr lang="en-US" sz="1600" dirty="0">
                <a:solidFill>
                  <a:srgbClr val="FFC000"/>
                </a:solidFill>
                <a:latin typeface="Consolas"/>
              </a:rPr>
              <a:t>43efd7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ea typeface="+mn-lt"/>
                <a:cs typeface="+mn-lt"/>
              </a:rPr>
              <a:t>./racy-</a:t>
            </a:r>
            <a:r>
              <a:rPr lang="en-US" sz="1600" dirty="0">
                <a:solidFill>
                  <a:srgbClr val="00B050"/>
                </a:solidFill>
                <a:latin typeface="Consolas"/>
              </a:rPr>
              <a:t>nqueens.c:78:29</a:t>
            </a:r>
          </a:p>
          <a:p>
            <a:r>
              <a:rPr lang="en-US" sz="1600" dirty="0">
                <a:solidFill>
                  <a:schemeClr val="bg1">
                    <a:lumMod val="75000"/>
                  </a:schemeClr>
                </a:solidFill>
                <a:latin typeface="Consolas"/>
              </a:rPr>
              <a:t>[...]</a:t>
            </a:r>
          </a:p>
          <a:p>
            <a:r>
              <a:rPr lang="en-US" sz="1600" dirty="0">
                <a:solidFill>
                  <a:srgbClr val="77351E"/>
                </a:solidFill>
                <a:latin typeface="Consolas"/>
              </a:rPr>
              <a:t> +    </a:t>
            </a:r>
            <a:r>
              <a:rPr lang="en-US" sz="1600" dirty="0">
                <a:solidFill>
                  <a:srgbClr val="7030A0"/>
                </a:solidFill>
                <a:latin typeface="Consolas"/>
              </a:rPr>
              <a:t>Call </a:t>
            </a:r>
            <a:r>
              <a:rPr lang="en-US" sz="1600" dirty="0">
                <a:solidFill>
                  <a:srgbClr val="FFC000"/>
                </a:solidFill>
                <a:latin typeface="Consolas"/>
              </a:rPr>
              <a:t>43f42b </a:t>
            </a:r>
            <a:r>
              <a:rPr lang="en-US" sz="1600" dirty="0">
                <a:solidFill>
                  <a:srgbClr val="0070C0"/>
                </a:solidFill>
                <a:latin typeface="Consolas"/>
              </a:rPr>
              <a:t>main </a:t>
            </a:r>
            <a:r>
              <a:rPr lang="en-US" sz="1600" dirty="0">
                <a:solidFill>
                  <a:srgbClr val="00B050"/>
                </a:solidFill>
                <a:latin typeface="Consolas"/>
                <a:ea typeface="+mn-lt"/>
                <a:cs typeface="+mn-lt"/>
              </a:rPr>
              <a:t>./racy-</a:t>
            </a:r>
            <a:r>
              <a:rPr lang="en-US" sz="1600" dirty="0">
                <a:solidFill>
                  <a:srgbClr val="00B050"/>
                </a:solidFill>
                <a:latin typeface="Consolas"/>
              </a:rPr>
              <a:t>nqueens.c:111:9</a:t>
            </a:r>
          </a:p>
          <a:p>
            <a:r>
              <a:rPr lang="en-US" sz="1600" dirty="0">
                <a:solidFill>
                  <a:srgbClr val="77351E"/>
                </a:solidFill>
                <a:latin typeface="Consolas"/>
              </a:rPr>
              <a:t>   Allocation context</a:t>
            </a:r>
          </a:p>
          <a:p>
            <a:r>
              <a:rPr lang="en-US" sz="1600" dirty="0">
                <a:solidFill>
                  <a:srgbClr val="77351E"/>
                </a:solidFill>
                <a:latin typeface="Consolas"/>
              </a:rPr>
              <a:t>    </a:t>
            </a:r>
            <a:r>
              <a:rPr lang="en-US" sz="1600" dirty="0">
                <a:solidFill>
                  <a:srgbClr val="7030A0"/>
                </a:solidFill>
                <a:latin typeface="Consolas"/>
              </a:rPr>
              <a:t>Stack object</a:t>
            </a:r>
            <a:r>
              <a:rPr lang="en-US" sz="1600" dirty="0">
                <a:solidFill>
                  <a:srgbClr val="77351E"/>
                </a:solidFill>
                <a:latin typeface="Consolas"/>
              </a:rPr>
              <a:t> </a:t>
            </a:r>
            <a:r>
              <a:rPr lang="en-US" sz="1600" dirty="0" err="1">
                <a:solidFill>
                  <a:schemeClr val="accent5">
                    <a:lumMod val="75000"/>
                  </a:schemeClr>
                </a:solidFill>
                <a:latin typeface="Consolas"/>
              </a:rPr>
              <a:t>new_board</a:t>
            </a:r>
            <a:r>
              <a:rPr lang="en-US" sz="1600" dirty="0">
                <a:solidFill>
                  <a:srgbClr val="77351E"/>
                </a:solidFill>
                <a:latin typeface="Consolas"/>
              </a:rPr>
              <a:t> (declared at </a:t>
            </a:r>
            <a:r>
              <a:rPr lang="en-US" sz="1600" dirty="0">
                <a:solidFill>
                  <a:srgbClr val="00B050"/>
                </a:solidFill>
                <a:latin typeface="Consolas"/>
                <a:ea typeface="+mn-lt"/>
                <a:cs typeface="+mn-lt"/>
              </a:rPr>
              <a:t>./racy-</a:t>
            </a:r>
            <a:r>
              <a:rPr lang="en-US" sz="1600" dirty="0">
                <a:solidFill>
                  <a:srgbClr val="00B050"/>
                </a:solidFill>
                <a:latin typeface="Consolas"/>
              </a:rPr>
              <a:t>nqueens.c:60</a:t>
            </a:r>
            <a:r>
              <a:rPr lang="en-US" sz="1600" dirty="0">
                <a:solidFill>
                  <a:srgbClr val="77351E"/>
                </a:solidFill>
                <a:latin typeface="Consolas"/>
              </a:rPr>
              <a:t>)</a:t>
            </a:r>
          </a:p>
          <a:p>
            <a:r>
              <a:rPr lang="en-US" sz="1600" dirty="0">
                <a:solidFill>
                  <a:srgbClr val="77351E"/>
                </a:solidFill>
                <a:latin typeface="Consolas"/>
              </a:rPr>
              <a:t>     </a:t>
            </a:r>
            <a:r>
              <a:rPr lang="en-US" sz="1600" dirty="0" err="1">
                <a:solidFill>
                  <a:srgbClr val="7030A0"/>
                </a:solidFill>
                <a:latin typeface="Consolas"/>
              </a:rPr>
              <a:t>Alloc</a:t>
            </a:r>
            <a:r>
              <a:rPr lang="en-US" sz="1600" dirty="0">
                <a:solidFill>
                  <a:srgbClr val="7030A0"/>
                </a:solidFill>
                <a:latin typeface="Consolas"/>
              </a:rPr>
              <a:t> </a:t>
            </a:r>
            <a:r>
              <a:rPr lang="en-US" sz="1600" dirty="0">
                <a:solidFill>
                  <a:srgbClr val="FFC000"/>
                </a:solidFill>
                <a:latin typeface="Consolas"/>
              </a:rPr>
              <a:t>43eef8 </a:t>
            </a:r>
            <a:r>
              <a:rPr lang="en-US" sz="1600" dirty="0">
                <a:solidFill>
                  <a:srgbClr val="77351E"/>
                </a:solidFill>
                <a:latin typeface="Consolas"/>
              </a:rPr>
              <a:t>in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ea typeface="+mn-lt"/>
                <a:cs typeface="+mn-lt"/>
              </a:rPr>
              <a:t>./racy-</a:t>
            </a:r>
            <a:r>
              <a:rPr lang="en-US" sz="1600" dirty="0">
                <a:solidFill>
                  <a:srgbClr val="00B050"/>
                </a:solidFill>
                <a:latin typeface="Consolas"/>
              </a:rPr>
              <a:t>nqueens.c:72:16</a:t>
            </a:r>
          </a:p>
          <a:p>
            <a:r>
              <a:rPr lang="en-US" sz="1600" dirty="0">
                <a:solidFill>
                  <a:srgbClr val="77351E"/>
                </a:solidFill>
                <a:latin typeface="Consolas"/>
              </a:rPr>
              <a:t>      </a:t>
            </a:r>
            <a:r>
              <a:rPr lang="en-US" sz="1600" dirty="0">
                <a:solidFill>
                  <a:srgbClr val="7030A0"/>
                </a:solidFill>
                <a:latin typeface="Consolas"/>
              </a:rPr>
              <a:t>Call </a:t>
            </a:r>
            <a:r>
              <a:rPr lang="en-US" sz="1600" dirty="0">
                <a:solidFill>
                  <a:srgbClr val="FFC000"/>
                </a:solidFill>
                <a:latin typeface="Consolas"/>
              </a:rPr>
              <a:t>43f73b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ea typeface="+mn-lt"/>
                <a:cs typeface="+mn-lt"/>
              </a:rPr>
              <a:t>./racy-</a:t>
            </a:r>
            <a:r>
              <a:rPr lang="en-US" sz="1600" dirty="0">
                <a:solidFill>
                  <a:srgbClr val="00B050"/>
                </a:solidFill>
                <a:latin typeface="Consolas"/>
              </a:rPr>
              <a:t>nqueens.c:78:29</a:t>
            </a:r>
          </a:p>
          <a:p>
            <a:r>
              <a:rPr lang="en-US" sz="1600" dirty="0">
                <a:solidFill>
                  <a:srgbClr val="77351E"/>
                </a:solidFill>
                <a:latin typeface="Consolas"/>
              </a:rPr>
              <a:t>     </a:t>
            </a:r>
            <a:r>
              <a:rPr lang="en-US" sz="1600" dirty="0">
                <a:solidFill>
                  <a:srgbClr val="7030A0"/>
                </a:solidFill>
                <a:latin typeface="Consolas"/>
              </a:rPr>
              <a:t>Spawn </a:t>
            </a:r>
            <a:r>
              <a:rPr lang="en-US" sz="1600" dirty="0">
                <a:solidFill>
                  <a:srgbClr val="FFC000"/>
                </a:solidFill>
                <a:latin typeface="Consolas"/>
              </a:rPr>
              <a:t>43efd7 </a:t>
            </a:r>
            <a:r>
              <a:rPr lang="en-US" sz="1600" dirty="0" err="1">
                <a:solidFill>
                  <a:srgbClr val="0070C0"/>
                </a:solidFill>
                <a:latin typeface="Consolas"/>
              </a:rPr>
              <a:t>nqueens</a:t>
            </a:r>
            <a:r>
              <a:rPr lang="en-US" sz="1600" dirty="0">
                <a:solidFill>
                  <a:srgbClr val="0070C0"/>
                </a:solidFill>
                <a:latin typeface="Consolas"/>
              </a:rPr>
              <a:t> </a:t>
            </a:r>
            <a:r>
              <a:rPr lang="en-US" sz="1600" dirty="0">
                <a:solidFill>
                  <a:srgbClr val="00B050"/>
                </a:solidFill>
                <a:latin typeface="Consolas"/>
                <a:ea typeface="+mn-lt"/>
                <a:cs typeface="+mn-lt"/>
              </a:rPr>
              <a:t>./racy-</a:t>
            </a:r>
            <a:r>
              <a:rPr lang="en-US" sz="1600" dirty="0">
                <a:solidFill>
                  <a:srgbClr val="00B050"/>
                </a:solidFill>
                <a:latin typeface="Consolas"/>
              </a:rPr>
              <a:t>nqueens.c:78:29</a:t>
            </a:r>
          </a:p>
          <a:p>
            <a:r>
              <a:rPr lang="en-US" sz="1600" dirty="0">
                <a:solidFill>
                  <a:schemeClr val="bg1">
                    <a:lumMod val="75000"/>
                  </a:schemeClr>
                </a:solidFill>
                <a:latin typeface="Consolas"/>
              </a:rPr>
              <a:t>[...]</a:t>
            </a:r>
          </a:p>
          <a:p>
            <a:r>
              <a:rPr lang="en-US" sz="1600" dirty="0">
                <a:solidFill>
                  <a:srgbClr val="77351E"/>
                </a:solidFill>
                <a:latin typeface="Consolas"/>
              </a:rPr>
              <a:t>      </a:t>
            </a:r>
            <a:r>
              <a:rPr lang="en-US" sz="1600" dirty="0">
                <a:solidFill>
                  <a:srgbClr val="7030A0"/>
                </a:solidFill>
                <a:latin typeface="Consolas"/>
              </a:rPr>
              <a:t>Call </a:t>
            </a:r>
            <a:r>
              <a:rPr lang="en-US" sz="1600" dirty="0">
                <a:solidFill>
                  <a:srgbClr val="FFC000"/>
                </a:solidFill>
                <a:latin typeface="Consolas"/>
              </a:rPr>
              <a:t>43f42b </a:t>
            </a:r>
            <a:r>
              <a:rPr lang="en-US" sz="1600" dirty="0">
                <a:solidFill>
                  <a:srgbClr val="0070C0"/>
                </a:solidFill>
                <a:latin typeface="Consolas"/>
              </a:rPr>
              <a:t>main </a:t>
            </a:r>
            <a:r>
              <a:rPr lang="en-US" sz="1600" dirty="0">
                <a:solidFill>
                  <a:srgbClr val="00B050"/>
                </a:solidFill>
                <a:latin typeface="Consolas"/>
                <a:ea typeface="+mn-lt"/>
                <a:cs typeface="+mn-lt"/>
              </a:rPr>
              <a:t>./racy-</a:t>
            </a:r>
            <a:r>
              <a:rPr lang="en-US" sz="1600" dirty="0">
                <a:solidFill>
                  <a:srgbClr val="00B050"/>
                </a:solidFill>
                <a:latin typeface="Consolas"/>
              </a:rPr>
              <a:t>nqueens.c:111:9</a:t>
            </a:r>
          </a:p>
        </p:txBody>
      </p:sp>
      <p:sp>
        <p:nvSpPr>
          <p:cNvPr id="5" name="Slide Number Placeholder 4"/>
          <p:cNvSpPr>
            <a:spLocks noGrp="1"/>
          </p:cNvSpPr>
          <p:nvPr>
            <p:ph type="sldNum" sz="quarter" idx="12"/>
          </p:nvPr>
        </p:nvSpPr>
        <p:spPr/>
        <p:txBody>
          <a:bodyPr/>
          <a:lstStyle/>
          <a:p>
            <a:fld id="{B8C56D54-80CA-1040-8800-40C19FBCAC37}" type="slidenum">
              <a:rPr lang="en-US" smtClean="0"/>
              <a:t>47</a:t>
            </a:fld>
            <a:endParaRPr lang="en-US"/>
          </a:p>
        </p:txBody>
      </p:sp>
      <p:sp>
        <p:nvSpPr>
          <p:cNvPr id="11" name="Rectangle 10">
            <a:extLst>
              <a:ext uri="{FF2B5EF4-FFF2-40B4-BE49-F238E27FC236}">
                <a16:creationId xmlns:a16="http://schemas.microsoft.com/office/drawing/2014/main" id="{5C57014F-DE83-4643-A1AF-3A18401FCCC9}"/>
              </a:ext>
            </a:extLst>
          </p:cNvPr>
          <p:cNvSpPr/>
          <p:nvPr/>
        </p:nvSpPr>
        <p:spPr>
          <a:xfrm>
            <a:off x="1314888" y="3602990"/>
            <a:ext cx="1016566" cy="3094671"/>
          </a:xfrm>
          <a:prstGeom prst="rect">
            <a:avLst/>
          </a:prstGeom>
          <a:solidFill>
            <a:srgbClr val="FBF4E3"/>
          </a:solidFill>
          <a:ln w="1905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B0007"/>
              </a:solidFill>
              <a:latin typeface="Consolas" charset="0"/>
              <a:ea typeface="Consolas" charset="0"/>
              <a:cs typeface="Consolas" charset="0"/>
            </a:endParaRPr>
          </a:p>
          <a:p>
            <a:endParaRPr lang="en-US" dirty="0">
              <a:solidFill>
                <a:srgbClr val="FB0007"/>
              </a:solidFill>
              <a:latin typeface="Consolas" charset="0"/>
              <a:ea typeface="Consolas" charset="0"/>
              <a:cs typeface="Consolas" charset="0"/>
            </a:endParaRPr>
          </a:p>
          <a:p>
            <a:r>
              <a:rPr lang="en-US" dirty="0">
                <a:solidFill>
                  <a:schemeClr val="tx1">
                    <a:lumMod val="50000"/>
                    <a:lumOff val="50000"/>
                  </a:schemeClr>
                </a:solidFill>
                <a:latin typeface="Consolas" charset="0"/>
                <a:ea typeface="Consolas" charset="0"/>
                <a:cs typeface="Consolas" charset="0"/>
              </a:rPr>
              <a:t>72</a:t>
            </a:r>
          </a:p>
          <a:p>
            <a:r>
              <a:rPr lang="en-US" dirty="0">
                <a:solidFill>
                  <a:schemeClr val="tx1">
                    <a:lumMod val="50000"/>
                    <a:lumOff val="50000"/>
                  </a:schemeClr>
                </a:solidFill>
                <a:latin typeface="Consolas" charset="0"/>
                <a:ea typeface="Consolas" charset="0"/>
                <a:cs typeface="Consolas" charset="0"/>
              </a:rPr>
              <a:t>73</a:t>
            </a:r>
          </a:p>
          <a:p>
            <a:r>
              <a:rPr lang="en-US" dirty="0">
                <a:solidFill>
                  <a:schemeClr val="tx1">
                    <a:lumMod val="50000"/>
                    <a:lumOff val="50000"/>
                  </a:schemeClr>
                </a:solidFill>
                <a:latin typeface="Consolas" charset="0"/>
                <a:ea typeface="Consolas" charset="0"/>
                <a:cs typeface="Consolas" charset="0"/>
              </a:rPr>
              <a:t>74</a:t>
            </a:r>
          </a:p>
          <a:p>
            <a:r>
              <a:rPr lang="en-US" dirty="0">
                <a:solidFill>
                  <a:schemeClr val="tx1">
                    <a:lumMod val="50000"/>
                    <a:lumOff val="50000"/>
                  </a:schemeClr>
                </a:solidFill>
                <a:latin typeface="Consolas" charset="0"/>
                <a:ea typeface="Consolas" charset="0"/>
                <a:cs typeface="Consolas" charset="0"/>
              </a:rPr>
              <a:t>75</a:t>
            </a:r>
          </a:p>
          <a:p>
            <a:r>
              <a:rPr lang="en-US" dirty="0">
                <a:solidFill>
                  <a:schemeClr val="tx1">
                    <a:lumMod val="50000"/>
                    <a:lumOff val="50000"/>
                  </a:schemeClr>
                </a:solidFill>
                <a:latin typeface="Consolas" charset="0"/>
                <a:ea typeface="Consolas" charset="0"/>
                <a:cs typeface="Consolas" charset="0"/>
              </a:rPr>
              <a:t>76</a:t>
            </a:r>
          </a:p>
          <a:p>
            <a:r>
              <a:rPr lang="en-US" dirty="0">
                <a:solidFill>
                  <a:schemeClr val="tx1">
                    <a:lumMod val="50000"/>
                    <a:lumOff val="50000"/>
                  </a:schemeClr>
                </a:solidFill>
                <a:latin typeface="Consolas" charset="0"/>
                <a:ea typeface="Consolas" charset="0"/>
                <a:cs typeface="Consolas" charset="0"/>
              </a:rPr>
              <a:t>77</a:t>
            </a:r>
          </a:p>
          <a:p>
            <a:r>
              <a:rPr lang="en-US" dirty="0">
                <a:solidFill>
                  <a:schemeClr val="tx1">
                    <a:lumMod val="50000"/>
                    <a:lumOff val="50000"/>
                  </a:schemeClr>
                </a:solidFill>
                <a:latin typeface="Consolas" charset="0"/>
                <a:ea typeface="Consolas" charset="0"/>
                <a:cs typeface="Consolas" charset="0"/>
              </a:rPr>
              <a:t>78</a:t>
            </a:r>
          </a:p>
          <a:p>
            <a:r>
              <a:rPr lang="en-US" dirty="0">
                <a:solidFill>
                  <a:schemeClr val="tx1">
                    <a:lumMod val="50000"/>
                    <a:lumOff val="50000"/>
                  </a:schemeClr>
                </a:solidFill>
                <a:latin typeface="Consolas" charset="0"/>
                <a:ea typeface="Consolas" charset="0"/>
                <a:cs typeface="Consolas" charset="0"/>
              </a:rPr>
              <a:t>79</a:t>
            </a:r>
          </a:p>
          <a:p>
            <a:endParaRPr lang="mr-IN" dirty="0">
              <a:solidFill>
                <a:schemeClr val="tx1">
                  <a:lumMod val="50000"/>
                  <a:lumOff val="50000"/>
                </a:schemeClr>
              </a:solidFill>
              <a:latin typeface="Consolas" charset="0"/>
              <a:ea typeface="Consolas" charset="0"/>
              <a:cs typeface="Consolas" charset="0"/>
            </a:endParaRPr>
          </a:p>
        </p:txBody>
      </p:sp>
      <p:sp>
        <p:nvSpPr>
          <p:cNvPr id="8" name="Folded Corner 5">
            <a:extLst>
              <a:ext uri="{FF2B5EF4-FFF2-40B4-BE49-F238E27FC236}">
                <a16:creationId xmlns:a16="http://schemas.microsoft.com/office/drawing/2014/main" id="{908349E9-1933-4734-BED3-CCD197B92AF3}"/>
              </a:ext>
            </a:extLst>
          </p:cNvPr>
          <p:cNvSpPr/>
          <p:nvPr/>
        </p:nvSpPr>
        <p:spPr>
          <a:xfrm>
            <a:off x="1709531" y="3602991"/>
            <a:ext cx="7162168" cy="3094671"/>
          </a:xfrm>
          <a:prstGeom prst="foldedCorner">
            <a:avLst>
              <a:gd name="adj" fmla="val 16211"/>
            </a:avLst>
          </a:prstGeom>
          <a:blipFill rotWithShape="1">
            <a:blip r:embed="rId2" cstate="print"/>
            <a:tile tx="0" ty="0" sx="100000" sy="100000" flip="none" algn="tl"/>
          </a:blipFill>
          <a:ln w="19050" cmpd="sng">
            <a:solidFill>
              <a:srgbClr val="999999"/>
            </a:solidFill>
          </a:ln>
          <a:effectLst>
            <a:outerShdw blurRad="50800" dist="38100" dir="2700000" algn="tl" rotWithShape="0">
              <a:prstClr val="black">
                <a:alpha val="40000"/>
              </a:prstClr>
            </a:outerShdw>
          </a:effectLst>
        </p:spPr>
        <p:txBody>
          <a:bodyPr wrap="square" anchor="t">
            <a:noAutofit/>
          </a:bodyPr>
          <a:lstStyle/>
          <a:p>
            <a:endParaRPr lang="en-US" b="1" dirty="0">
              <a:solidFill>
                <a:schemeClr val="bg1">
                  <a:lumMod val="75000"/>
                </a:schemeClr>
              </a:solidFill>
              <a:latin typeface="Consolas"/>
            </a:endParaRPr>
          </a:p>
          <a:p>
            <a:r>
              <a:rPr lang="en-US" b="1" dirty="0">
                <a:solidFill>
                  <a:schemeClr val="bg1">
                    <a:lumMod val="75000"/>
                  </a:schemeClr>
                </a:solidFill>
                <a:latin typeface="Consolas"/>
              </a:rPr>
              <a:t>[...]</a:t>
            </a:r>
            <a:endParaRPr lang="en-US" dirty="0">
              <a:solidFill>
                <a:schemeClr val="bg1">
                  <a:lumMod val="75000"/>
                </a:schemeClr>
              </a:solidFill>
              <a:latin typeface="Consolas"/>
              <a:cs typeface="Lucida Sans Unicode"/>
            </a:endParaRPr>
          </a:p>
          <a:p>
            <a:r>
              <a:rPr lang="en-US" dirty="0" err="1">
                <a:solidFill>
                  <a:srgbClr val="77351E"/>
                </a:solidFill>
                <a:latin typeface="Consolas"/>
              </a:rPr>
              <a:t>new_board</a:t>
            </a:r>
            <a:r>
              <a:rPr lang="en-US" dirty="0">
                <a:solidFill>
                  <a:srgbClr val="77351E"/>
                </a:solidFill>
                <a:latin typeface="Consolas"/>
              </a:rPr>
              <a:t> = (</a:t>
            </a:r>
            <a:r>
              <a:rPr lang="en-US" dirty="0">
                <a:solidFill>
                  <a:srgbClr val="689300"/>
                </a:solidFill>
                <a:latin typeface="Consolas"/>
              </a:rPr>
              <a:t>char</a:t>
            </a:r>
            <a:r>
              <a:rPr lang="en-US" dirty="0">
                <a:solidFill>
                  <a:srgbClr val="77351E"/>
                </a:solidFill>
                <a:latin typeface="Consolas"/>
              </a:rPr>
              <a:t>*) </a:t>
            </a:r>
            <a:r>
              <a:rPr lang="en-US" dirty="0" err="1">
                <a:solidFill>
                  <a:srgbClr val="77351E"/>
                </a:solidFill>
                <a:latin typeface="Consolas"/>
              </a:rPr>
              <a:t>alloca</a:t>
            </a:r>
            <a:r>
              <a:rPr lang="en-US" dirty="0">
                <a:solidFill>
                  <a:srgbClr val="77351E"/>
                </a:solidFill>
                <a:latin typeface="Consolas"/>
              </a:rPr>
              <a:t>((row+1) * </a:t>
            </a:r>
            <a:r>
              <a:rPr lang="en-US" dirty="0" err="1">
                <a:solidFill>
                  <a:srgbClr val="0070C0"/>
                </a:solidFill>
                <a:latin typeface="Consolas"/>
              </a:rPr>
              <a:t>sizeof</a:t>
            </a:r>
            <a:r>
              <a:rPr lang="en-US" dirty="0">
                <a:solidFill>
                  <a:srgbClr val="77351E"/>
                </a:solidFill>
                <a:latin typeface="Consolas"/>
              </a:rPr>
              <a:t>(</a:t>
            </a:r>
            <a:r>
              <a:rPr lang="en-US" dirty="0">
                <a:solidFill>
                  <a:srgbClr val="689300"/>
                </a:solidFill>
                <a:latin typeface="Consolas"/>
              </a:rPr>
              <a:t>char</a:t>
            </a:r>
            <a:r>
              <a:rPr lang="en-US" dirty="0">
                <a:solidFill>
                  <a:srgbClr val="77351E"/>
                </a:solidFill>
                <a:latin typeface="Consolas"/>
              </a:rPr>
              <a:t>));</a:t>
            </a:r>
          </a:p>
          <a:p>
            <a:r>
              <a:rPr lang="en-US" dirty="0" err="1">
                <a:solidFill>
                  <a:srgbClr val="77351E"/>
                </a:solidFill>
                <a:latin typeface="Consolas"/>
              </a:rPr>
              <a:t>memcpy</a:t>
            </a:r>
            <a:r>
              <a:rPr lang="en-US" dirty="0">
                <a:solidFill>
                  <a:srgbClr val="77351E"/>
                </a:solidFill>
                <a:latin typeface="Consolas"/>
              </a:rPr>
              <a:t>(</a:t>
            </a:r>
            <a:r>
              <a:rPr lang="en-US" dirty="0" err="1">
                <a:solidFill>
                  <a:srgbClr val="77351E"/>
                </a:solidFill>
                <a:latin typeface="Consolas"/>
              </a:rPr>
              <a:t>new_board</a:t>
            </a:r>
            <a:r>
              <a:rPr lang="en-US" dirty="0">
                <a:solidFill>
                  <a:srgbClr val="77351E"/>
                </a:solidFill>
                <a:latin typeface="Consolas"/>
              </a:rPr>
              <a:t>, board, row * </a:t>
            </a:r>
            <a:r>
              <a:rPr lang="en-US" dirty="0" err="1">
                <a:solidFill>
                  <a:srgbClr val="0070C0"/>
                </a:solidFill>
                <a:latin typeface="Consolas"/>
              </a:rPr>
              <a:t>sizeof</a:t>
            </a:r>
            <a:r>
              <a:rPr lang="en-US" dirty="0">
                <a:solidFill>
                  <a:srgbClr val="77351E"/>
                </a:solidFill>
                <a:latin typeface="Consolas"/>
              </a:rPr>
              <a:t>(</a:t>
            </a:r>
            <a:r>
              <a:rPr lang="en-US" dirty="0">
                <a:solidFill>
                  <a:srgbClr val="689300"/>
                </a:solidFill>
                <a:latin typeface="Consolas"/>
              </a:rPr>
              <a:t>char</a:t>
            </a:r>
            <a:r>
              <a:rPr lang="en-US" dirty="0">
                <a:solidFill>
                  <a:srgbClr val="77351E"/>
                </a:solidFill>
                <a:latin typeface="Consolas"/>
              </a:rPr>
              <a:t>));</a:t>
            </a:r>
          </a:p>
          <a:p>
            <a:endParaRPr lang="en-US" dirty="0">
              <a:solidFill>
                <a:srgbClr val="77351E"/>
              </a:solidFill>
              <a:latin typeface="Consolas"/>
            </a:endParaRPr>
          </a:p>
          <a:p>
            <a:r>
              <a:rPr lang="en-US" dirty="0">
                <a:solidFill>
                  <a:srgbClr val="0070C0"/>
                </a:solidFill>
                <a:latin typeface="Consolas"/>
              </a:rPr>
              <a:t>for</a:t>
            </a:r>
            <a:r>
              <a:rPr lang="en-US" dirty="0">
                <a:solidFill>
                  <a:srgbClr val="77351E"/>
                </a:solidFill>
                <a:latin typeface="Consolas"/>
              </a:rPr>
              <a:t> (</a:t>
            </a:r>
            <a:r>
              <a:rPr lang="en-US" dirty="0">
                <a:solidFill>
                  <a:srgbClr val="689300"/>
                </a:solidFill>
                <a:latin typeface="Consolas"/>
              </a:rPr>
              <a:t>int</a:t>
            </a:r>
            <a:r>
              <a:rPr lang="en-US" dirty="0">
                <a:solidFill>
                  <a:srgbClr val="77351E"/>
                </a:solidFill>
                <a:latin typeface="Consolas"/>
              </a:rPr>
              <a:t> col = 0; col &lt; n; col++) {</a:t>
            </a:r>
            <a:endParaRPr lang="en-US" dirty="0">
              <a:latin typeface="Consolas"/>
            </a:endParaRPr>
          </a:p>
          <a:p>
            <a:r>
              <a:rPr lang="en-US" dirty="0">
                <a:solidFill>
                  <a:srgbClr val="77351E"/>
                </a:solidFill>
                <a:latin typeface="Consolas"/>
              </a:rPr>
              <a:t>  </a:t>
            </a:r>
            <a:r>
              <a:rPr lang="en-US" dirty="0" err="1">
                <a:solidFill>
                  <a:srgbClr val="77351E"/>
                </a:solidFill>
                <a:latin typeface="Consolas"/>
              </a:rPr>
              <a:t>new_board</a:t>
            </a:r>
            <a:r>
              <a:rPr lang="en-US" dirty="0">
                <a:solidFill>
                  <a:srgbClr val="77351E"/>
                </a:solidFill>
                <a:latin typeface="Consolas"/>
              </a:rPr>
              <a:t>[row] = col;</a:t>
            </a:r>
            <a:endParaRPr lang="en-US" dirty="0">
              <a:solidFill>
                <a:srgbClr val="C00000"/>
              </a:solidFill>
              <a:latin typeface="Consolas"/>
            </a:endParaRPr>
          </a:p>
          <a:p>
            <a:r>
              <a:rPr lang="en-US" dirty="0">
                <a:solidFill>
                  <a:srgbClr val="77351E"/>
                </a:solidFill>
                <a:latin typeface="Consolas"/>
              </a:rPr>
              <a:t>  </a:t>
            </a:r>
            <a:r>
              <a:rPr lang="en-US" dirty="0">
                <a:solidFill>
                  <a:srgbClr val="0070C0"/>
                </a:solidFill>
                <a:latin typeface="Consolas"/>
              </a:rPr>
              <a:t>if</a:t>
            </a:r>
            <a:r>
              <a:rPr lang="en-US" dirty="0">
                <a:solidFill>
                  <a:srgbClr val="77351E"/>
                </a:solidFill>
                <a:latin typeface="Consolas"/>
              </a:rPr>
              <a:t> (</a:t>
            </a:r>
            <a:r>
              <a:rPr lang="en-US" dirty="0" err="1">
                <a:solidFill>
                  <a:srgbClr val="77351E"/>
                </a:solidFill>
                <a:latin typeface="Consolas"/>
              </a:rPr>
              <a:t>no_conflict</a:t>
            </a:r>
            <a:r>
              <a:rPr lang="en-US" dirty="0">
                <a:solidFill>
                  <a:srgbClr val="77351E"/>
                </a:solidFill>
                <a:latin typeface="Consolas"/>
              </a:rPr>
              <a:t>(row+1, </a:t>
            </a:r>
            <a:r>
              <a:rPr lang="en-US" dirty="0" err="1">
                <a:solidFill>
                  <a:srgbClr val="77351E"/>
                </a:solidFill>
                <a:latin typeface="Consolas"/>
              </a:rPr>
              <a:t>new_board</a:t>
            </a:r>
            <a:r>
              <a:rPr lang="en-US" dirty="0">
                <a:solidFill>
                  <a:srgbClr val="77351E"/>
                </a:solidFill>
                <a:latin typeface="Consolas"/>
              </a:rPr>
              <a:t>))</a:t>
            </a:r>
          </a:p>
          <a:p>
            <a:r>
              <a:rPr lang="en-US" dirty="0">
                <a:solidFill>
                  <a:srgbClr val="77351E"/>
                </a:solidFill>
                <a:latin typeface="Consolas"/>
              </a:rPr>
              <a:t>    count[col] = </a:t>
            </a:r>
            <a:r>
              <a:rPr lang="en-US" dirty="0" err="1">
                <a:solidFill>
                  <a:srgbClr val="FF0000"/>
                </a:solidFill>
                <a:latin typeface="Consolas"/>
              </a:rPr>
              <a:t>cilk_spawn</a:t>
            </a:r>
            <a:r>
              <a:rPr lang="en-US" b="1" dirty="0">
                <a:solidFill>
                  <a:srgbClr val="77351E"/>
                </a:solidFill>
                <a:latin typeface="Consolas"/>
              </a:rPr>
              <a:t> </a:t>
            </a:r>
            <a:r>
              <a:rPr lang="en-US" dirty="0" err="1">
                <a:solidFill>
                  <a:srgbClr val="77351E"/>
                </a:solidFill>
                <a:latin typeface="Consolas"/>
              </a:rPr>
              <a:t>nqueens</a:t>
            </a:r>
            <a:r>
              <a:rPr lang="en-US" dirty="0">
                <a:solidFill>
                  <a:srgbClr val="77351E"/>
                </a:solidFill>
                <a:latin typeface="Consolas"/>
              </a:rPr>
              <a:t>(n,row+1,new_board);</a:t>
            </a:r>
          </a:p>
          <a:p>
            <a:r>
              <a:rPr lang="en-US" dirty="0">
                <a:solidFill>
                  <a:srgbClr val="77351E"/>
                </a:solidFill>
                <a:latin typeface="Consolas"/>
              </a:rPr>
              <a:t>}</a:t>
            </a:r>
          </a:p>
          <a:p>
            <a:r>
              <a:rPr lang="en-US" b="1" dirty="0">
                <a:solidFill>
                  <a:schemeClr val="bg1">
                    <a:lumMod val="75000"/>
                  </a:schemeClr>
                </a:solidFill>
                <a:latin typeface="Consolas"/>
                <a:cs typeface="Lucida Sans Unicode"/>
              </a:rPr>
              <a:t>[...]</a:t>
            </a:r>
            <a:endParaRPr lang="en-US" dirty="0">
              <a:solidFill>
                <a:schemeClr val="bg1">
                  <a:lumMod val="75000"/>
                </a:schemeClr>
              </a:solidFill>
              <a:latin typeface="Consolas"/>
            </a:endParaRPr>
          </a:p>
        </p:txBody>
      </p:sp>
      <p:sp>
        <p:nvSpPr>
          <p:cNvPr id="10" name="TextBox 9">
            <a:extLst>
              <a:ext uri="{FF2B5EF4-FFF2-40B4-BE49-F238E27FC236}">
                <a16:creationId xmlns:a16="http://schemas.microsoft.com/office/drawing/2014/main" id="{F948A27F-F48A-4DCE-B24E-A3AB48F63F75}"/>
              </a:ext>
            </a:extLst>
          </p:cNvPr>
          <p:cNvSpPr txBox="1"/>
          <p:nvPr/>
        </p:nvSpPr>
        <p:spPr>
          <a:xfrm>
            <a:off x="7590578" y="3597434"/>
            <a:ext cx="1281120" cy="307777"/>
          </a:xfrm>
          <a:prstGeom prst="rect">
            <a:avLst/>
          </a:prstGeom>
          <a:noFill/>
          <a:ln>
            <a:solidFill>
              <a:srgbClr val="7F7F7F"/>
            </a:solidFill>
            <a:prstDash val="dash"/>
          </a:ln>
        </p:spPr>
        <p:txBody>
          <a:bodyPr wrap="none" rtlCol="0" anchor="t">
            <a:spAutoFit/>
          </a:bodyPr>
          <a:lstStyle/>
          <a:p>
            <a:r>
              <a:rPr lang="en-US" sz="1400" i="1" dirty="0">
                <a:solidFill>
                  <a:schemeClr val="accent1">
                    <a:lumMod val="75000"/>
                  </a:schemeClr>
                </a:solidFill>
                <a:cs typeface="Lucida Sans Unicode"/>
              </a:rPr>
              <a:t>racy-</a:t>
            </a:r>
            <a:r>
              <a:rPr lang="en-US" sz="1400" i="1" dirty="0" err="1">
                <a:solidFill>
                  <a:schemeClr val="accent1">
                    <a:lumMod val="75000"/>
                  </a:schemeClr>
                </a:solidFill>
                <a:cs typeface="Lucida Sans Unicode"/>
              </a:rPr>
              <a:t>nqueens.c</a:t>
            </a:r>
            <a:endParaRPr lang="en-US" sz="1400" i="1" dirty="0">
              <a:solidFill>
                <a:schemeClr val="accent1">
                  <a:lumMod val="75000"/>
                </a:schemeClr>
              </a:solidFill>
              <a:latin typeface="+mn-lt"/>
              <a:cs typeface="Lucida Sans Unicode"/>
            </a:endParaRPr>
          </a:p>
        </p:txBody>
      </p:sp>
      <p:sp>
        <p:nvSpPr>
          <p:cNvPr id="12" name="Rectangle 11">
            <a:extLst>
              <a:ext uri="{FF2B5EF4-FFF2-40B4-BE49-F238E27FC236}">
                <a16:creationId xmlns:a16="http://schemas.microsoft.com/office/drawing/2014/main" id="{1BE8D6AE-21DE-E745-817A-71A0568BB909}"/>
              </a:ext>
            </a:extLst>
          </p:cNvPr>
          <p:cNvSpPr/>
          <p:nvPr/>
        </p:nvSpPr>
        <p:spPr>
          <a:xfrm>
            <a:off x="985748" y="1265830"/>
            <a:ext cx="4688912" cy="267136"/>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3" name="Rectangle 12">
            <a:extLst>
              <a:ext uri="{FF2B5EF4-FFF2-40B4-BE49-F238E27FC236}">
                <a16:creationId xmlns:a16="http://schemas.microsoft.com/office/drawing/2014/main" id="{E40AF7E5-E5B6-0E49-AC22-A5BAE43FDB3A}"/>
              </a:ext>
            </a:extLst>
          </p:cNvPr>
          <p:cNvSpPr/>
          <p:nvPr/>
        </p:nvSpPr>
        <p:spPr>
          <a:xfrm>
            <a:off x="1754563" y="4466066"/>
            <a:ext cx="5702565" cy="298513"/>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5" name="Rectangle 14">
            <a:extLst>
              <a:ext uri="{FF2B5EF4-FFF2-40B4-BE49-F238E27FC236}">
                <a16:creationId xmlns:a16="http://schemas.microsoft.com/office/drawing/2014/main" id="{13C6AD63-8D74-0042-8CB0-802E7446C72C}"/>
              </a:ext>
            </a:extLst>
          </p:cNvPr>
          <p:cNvSpPr/>
          <p:nvPr/>
        </p:nvSpPr>
        <p:spPr>
          <a:xfrm>
            <a:off x="2264198" y="5860872"/>
            <a:ext cx="6429227" cy="278434"/>
          </a:xfrm>
          <a:prstGeom prst="rect">
            <a:avLst/>
          </a:prstGeom>
          <a:solidFill>
            <a:schemeClr val="accent3">
              <a:lumMod val="60000"/>
              <a:lumOff val="40000"/>
              <a:alpha val="10000"/>
            </a:schemeClr>
          </a:solidFill>
          <a:ln>
            <a:solidFill>
              <a:schemeClr val="accent3">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6" name="Rectangle 15">
            <a:extLst>
              <a:ext uri="{FF2B5EF4-FFF2-40B4-BE49-F238E27FC236}">
                <a16:creationId xmlns:a16="http://schemas.microsoft.com/office/drawing/2014/main" id="{0552BBB0-F977-0E4C-B09B-4F8DE9BCCA5F}"/>
              </a:ext>
            </a:extLst>
          </p:cNvPr>
          <p:cNvSpPr/>
          <p:nvPr/>
        </p:nvSpPr>
        <p:spPr>
          <a:xfrm>
            <a:off x="870519" y="2026323"/>
            <a:ext cx="4911716" cy="244027"/>
          </a:xfrm>
          <a:prstGeom prst="rect">
            <a:avLst/>
          </a:prstGeom>
          <a:solidFill>
            <a:schemeClr val="accent3">
              <a:lumMod val="60000"/>
              <a:lumOff val="40000"/>
              <a:alpha val="10000"/>
            </a:schemeClr>
          </a:solidFill>
          <a:ln>
            <a:solidFill>
              <a:schemeClr val="accent3">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7" name="Rectangle 16">
            <a:extLst>
              <a:ext uri="{FF2B5EF4-FFF2-40B4-BE49-F238E27FC236}">
                <a16:creationId xmlns:a16="http://schemas.microsoft.com/office/drawing/2014/main" id="{38B8C7B8-B13F-8742-9140-A41FCA22A480}"/>
              </a:ext>
            </a:extLst>
          </p:cNvPr>
          <p:cNvSpPr/>
          <p:nvPr/>
        </p:nvSpPr>
        <p:spPr>
          <a:xfrm>
            <a:off x="870120" y="2287760"/>
            <a:ext cx="4911715" cy="244027"/>
          </a:xfrm>
          <a:prstGeom prst="rect">
            <a:avLst/>
          </a:prstGeom>
          <a:solidFill>
            <a:srgbClr val="C00000">
              <a:alpha val="10000"/>
            </a:srgbClr>
          </a:solidFill>
          <a:ln w="9525">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8" name="Rectangle 17">
            <a:extLst>
              <a:ext uri="{FF2B5EF4-FFF2-40B4-BE49-F238E27FC236}">
                <a16:creationId xmlns:a16="http://schemas.microsoft.com/office/drawing/2014/main" id="{B808810E-BB90-9B48-B0AF-2A5D2BC6647A}"/>
              </a:ext>
            </a:extLst>
          </p:cNvPr>
          <p:cNvSpPr/>
          <p:nvPr/>
        </p:nvSpPr>
        <p:spPr>
          <a:xfrm>
            <a:off x="1991424" y="5311714"/>
            <a:ext cx="2726349" cy="280456"/>
          </a:xfrm>
          <a:prstGeom prst="rect">
            <a:avLst/>
          </a:prstGeom>
          <a:solidFill>
            <a:srgbClr val="C00000">
              <a:alpha val="10000"/>
            </a:srgbClr>
          </a:solidFill>
          <a:ln w="9525">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19" name="Curved Connector 18">
            <a:extLst>
              <a:ext uri="{FF2B5EF4-FFF2-40B4-BE49-F238E27FC236}">
                <a16:creationId xmlns:a16="http://schemas.microsoft.com/office/drawing/2014/main" id="{63E36F7E-EB90-7E44-AFEF-D6690C033969}"/>
              </a:ext>
            </a:extLst>
          </p:cNvPr>
          <p:cNvCxnSpPr>
            <a:cxnSpLocks/>
            <a:stCxn id="12" idx="1"/>
            <a:endCxn id="13" idx="1"/>
          </p:cNvCxnSpPr>
          <p:nvPr/>
        </p:nvCxnSpPr>
        <p:spPr>
          <a:xfrm rot="10800000" flipH="1" flipV="1">
            <a:off x="985747" y="1399397"/>
            <a:ext cx="768815" cy="3215925"/>
          </a:xfrm>
          <a:prstGeom prst="curvedConnector3">
            <a:avLst>
              <a:gd name="adj1" fmla="val -29734"/>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45D995A6-56F8-8541-BDE1-C51B811A9BCF}"/>
              </a:ext>
            </a:extLst>
          </p:cNvPr>
          <p:cNvCxnSpPr>
            <a:cxnSpLocks/>
            <a:stCxn id="16" idx="3"/>
            <a:endCxn id="15" idx="3"/>
          </p:cNvCxnSpPr>
          <p:nvPr/>
        </p:nvCxnSpPr>
        <p:spPr>
          <a:xfrm>
            <a:off x="5782235" y="2148337"/>
            <a:ext cx="2911190" cy="3851752"/>
          </a:xfrm>
          <a:prstGeom prst="curvedConnector3">
            <a:avLst>
              <a:gd name="adj1" fmla="val 107852"/>
            </a:avLst>
          </a:prstGeom>
          <a:ln w="50800">
            <a:solidFill>
              <a:schemeClr val="accent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9C85BE20-ACEA-6042-9C9D-4E1CAB9E1C3C}"/>
              </a:ext>
            </a:extLst>
          </p:cNvPr>
          <p:cNvCxnSpPr>
            <a:cxnSpLocks/>
            <a:stCxn id="17" idx="1"/>
            <a:endCxn id="18" idx="1"/>
          </p:cNvCxnSpPr>
          <p:nvPr/>
        </p:nvCxnSpPr>
        <p:spPr>
          <a:xfrm rot="10800000" flipH="1" flipV="1">
            <a:off x="870120" y="2409774"/>
            <a:ext cx="1121304" cy="3042168"/>
          </a:xfrm>
          <a:prstGeom prst="curvedConnector3">
            <a:avLst>
              <a:gd name="adj1" fmla="val -20387"/>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17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10" grpId="0" animBg="1"/>
      <p:bldP spid="12" grpId="0" animBg="1"/>
      <p:bldP spid="13" grpId="0" animBg="1"/>
      <p:bldP spid="15" grpId="0" animBg="1"/>
      <p:bldP spid="16" grpId="0" animBg="1"/>
      <p:bldP spid="17" grpId="0" animBg="1"/>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Parallelism?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48</a:t>
            </a:fld>
            <a:endParaRPr lang="en-US"/>
          </a:p>
        </p:txBody>
      </p:sp>
    </p:spTree>
    <p:extLst>
      <p:ext uri="{BB962C8B-B14F-4D97-AF65-F5344CB8AC3E}">
        <p14:creationId xmlns:p14="http://schemas.microsoft.com/office/powerpoint/2010/main" val="2078720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05" name="Rectangle 33"/>
          <p:cNvSpPr>
            <a:spLocks noGrp="1" noChangeArrowheads="1"/>
          </p:cNvSpPr>
          <p:nvPr>
            <p:ph type="title"/>
          </p:nvPr>
        </p:nvSpPr>
        <p:spPr/>
        <p:txBody>
          <a:bodyPr/>
          <a:lstStyle/>
          <a:p>
            <a:r>
              <a:rPr lang="en-US" dirty="0"/>
              <a:t>Execution Model</a:t>
            </a:r>
          </a:p>
        </p:txBody>
      </p:sp>
      <p:sp>
        <p:nvSpPr>
          <p:cNvPr id="62" name="Text Box 55"/>
          <p:cNvSpPr txBox="1">
            <a:spLocks noChangeArrowheads="1"/>
          </p:cNvSpPr>
          <p:nvPr/>
        </p:nvSpPr>
        <p:spPr bwMode="auto">
          <a:xfrm>
            <a:off x="6172200" y="1295400"/>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2" name="Slide Number Placeholder 1"/>
          <p:cNvSpPr>
            <a:spLocks noGrp="1"/>
          </p:cNvSpPr>
          <p:nvPr>
            <p:ph type="sldNum" sz="quarter" idx="12"/>
          </p:nvPr>
        </p:nvSpPr>
        <p:spPr/>
        <p:txBody>
          <a:bodyPr/>
          <a:lstStyle/>
          <a:p>
            <a:fld id="{B8C56D54-80CA-1040-8800-40C19FBCAC37}" type="slidenum">
              <a:rPr lang="en-US" smtClean="0"/>
              <a:t>49</a:t>
            </a:fld>
            <a:endParaRPr lang="en-US"/>
          </a:p>
        </p:txBody>
      </p:sp>
      <p:sp>
        <p:nvSpPr>
          <p:cNvPr id="6" name="Folded Corner 5"/>
          <p:cNvSpPr/>
          <p:nvPr/>
        </p:nvSpPr>
        <p:spPr>
          <a:xfrm>
            <a:off x="152400" y="1273524"/>
            <a:ext cx="5486400" cy="3980765"/>
          </a:xfrm>
          <a:prstGeom prst="foldedCorner">
            <a:avLst/>
          </a:prstGeom>
          <a:blipFill>
            <a:blip r:embed="rId3" cstate="print"/>
            <a:tile tx="0" ty="0" sx="100000" sy="100000" flip="none" algn="tl"/>
          </a:blip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400" b="1" dirty="0">
              <a:solidFill>
                <a:srgbClr val="FF00FF"/>
              </a:solidFill>
              <a:latin typeface="Consolas"/>
              <a:cs typeface="Consolas"/>
            </a:endParaRPr>
          </a:p>
          <a:p>
            <a:pPr lvl="0">
              <a:spcBef>
                <a:spcPct val="50000"/>
              </a:spcBef>
            </a:pPr>
            <a:r>
              <a:rPr lang="en-US" sz="2400" dirty="0" err="1">
                <a:solidFill>
                  <a:srgbClr val="663333"/>
                </a:solidFill>
                <a:latin typeface="Consolas"/>
                <a:cs typeface="Consolas"/>
              </a:rPr>
              <a:t>int</a:t>
            </a:r>
            <a:r>
              <a:rPr lang="en-US" sz="2400" dirty="0">
                <a:solidFill>
                  <a:srgbClr val="663333"/>
                </a:solidFill>
                <a:latin typeface="Consolas"/>
                <a:cs typeface="Consolas"/>
              </a:rPr>
              <a:t> fib(</a:t>
            </a:r>
            <a:r>
              <a:rPr lang="en-US" sz="2400" dirty="0" err="1">
                <a:solidFill>
                  <a:srgbClr val="663333"/>
                </a:solidFill>
                <a:latin typeface="Consolas"/>
                <a:cs typeface="Consolas"/>
              </a:rPr>
              <a:t>int</a:t>
            </a:r>
            <a:r>
              <a:rPr lang="en-US" sz="2400" dirty="0">
                <a:solidFill>
                  <a:srgbClr val="663333"/>
                </a:solidFill>
                <a:latin typeface="Consolas"/>
                <a:cs typeface="Consolas"/>
              </a:rPr>
              <a:t> n) {</a:t>
            </a:r>
          </a:p>
          <a:p>
            <a:pPr lvl="0"/>
            <a:r>
              <a:rPr lang="en-US" sz="2400" dirty="0">
                <a:solidFill>
                  <a:srgbClr val="663333"/>
                </a:solidFill>
                <a:latin typeface="Consolas"/>
                <a:cs typeface="Consolas"/>
              </a:rPr>
              <a:t>  if (n &lt; 2) return n;</a:t>
            </a:r>
          </a:p>
          <a:p>
            <a:pPr lvl="0"/>
            <a:r>
              <a:rPr lang="en-US" sz="2400" dirty="0">
                <a:solidFill>
                  <a:srgbClr val="663333"/>
                </a:solidFill>
                <a:latin typeface="Consolas"/>
                <a:cs typeface="Consolas"/>
              </a:rPr>
              <a:t>  else {</a:t>
            </a:r>
          </a:p>
          <a:p>
            <a:pPr lvl="0"/>
            <a:r>
              <a:rPr lang="en-US" sz="2400" dirty="0">
                <a:solidFill>
                  <a:srgbClr val="663333"/>
                </a:solidFill>
                <a:latin typeface="Consolas"/>
                <a:cs typeface="Consolas"/>
              </a:rPr>
              <a:t>    </a:t>
            </a:r>
            <a:r>
              <a:rPr lang="en-US" sz="2400" dirty="0" err="1">
                <a:solidFill>
                  <a:srgbClr val="663333"/>
                </a:solidFill>
                <a:latin typeface="Consolas"/>
                <a:cs typeface="Consolas"/>
              </a:rPr>
              <a:t>int</a:t>
            </a:r>
            <a:r>
              <a:rPr lang="en-US" sz="2400" dirty="0">
                <a:solidFill>
                  <a:srgbClr val="663333"/>
                </a:solidFill>
                <a:latin typeface="Consolas"/>
                <a:cs typeface="Consolas"/>
              </a:rPr>
              <a:t> x, y;</a:t>
            </a:r>
          </a:p>
          <a:p>
            <a:pPr lvl="0"/>
            <a:r>
              <a:rPr lang="en-US" sz="2400" dirty="0">
                <a:solidFill>
                  <a:srgbClr val="663333"/>
                </a:solidFill>
                <a:latin typeface="Consolas"/>
                <a:cs typeface="Consolas"/>
              </a:rPr>
              <a:t>    x = </a:t>
            </a:r>
            <a:r>
              <a:rPr lang="en-US" sz="2400" dirty="0" err="1">
                <a:solidFill>
                  <a:srgbClr val="FF0000"/>
                </a:solidFill>
                <a:latin typeface="Consolas"/>
                <a:cs typeface="Consolas"/>
              </a:rPr>
              <a:t>cilk_spawn</a:t>
            </a:r>
            <a:r>
              <a:rPr lang="en-US" sz="2400" dirty="0">
                <a:solidFill>
                  <a:srgbClr val="663333"/>
                </a:solidFill>
                <a:latin typeface="Consolas"/>
                <a:cs typeface="Consolas"/>
              </a:rPr>
              <a:t> fib(n-1);</a:t>
            </a:r>
          </a:p>
          <a:p>
            <a:pPr lvl="0"/>
            <a:r>
              <a:rPr lang="en-US" sz="2400" dirty="0">
                <a:solidFill>
                  <a:srgbClr val="663333"/>
                </a:solidFill>
                <a:latin typeface="Consolas"/>
                <a:cs typeface="Consolas"/>
              </a:rPr>
              <a:t>    y = fib(n-2);</a:t>
            </a:r>
          </a:p>
          <a:p>
            <a:pPr lvl="0"/>
            <a:r>
              <a:rPr lang="en-US" sz="2400" dirty="0">
                <a:solidFill>
                  <a:srgbClr val="827F77"/>
                </a:solidFill>
                <a:latin typeface="Consolas"/>
                <a:cs typeface="Consolas"/>
              </a:rPr>
              <a:t>    </a:t>
            </a:r>
            <a:r>
              <a:rPr lang="en-US" sz="2400" dirty="0" err="1">
                <a:solidFill>
                  <a:srgbClr val="FF0000"/>
                </a:solidFill>
                <a:latin typeface="Consolas"/>
                <a:cs typeface="Consolas"/>
              </a:rPr>
              <a:t>cilk_sync</a:t>
            </a:r>
            <a:r>
              <a:rPr lang="en-US" sz="2400" dirty="0">
                <a:solidFill>
                  <a:srgbClr val="663333"/>
                </a:solidFill>
                <a:latin typeface="Consolas"/>
                <a:cs typeface="Consolas"/>
              </a:rPr>
              <a:t>;</a:t>
            </a:r>
          </a:p>
          <a:p>
            <a:pPr lvl="0"/>
            <a:r>
              <a:rPr lang="en-US" sz="2400" dirty="0">
                <a:solidFill>
                  <a:srgbClr val="663333"/>
                </a:solidFill>
                <a:latin typeface="Consolas"/>
                <a:cs typeface="Consolas"/>
              </a:rPr>
              <a:t>    return x + y;</a:t>
            </a:r>
          </a:p>
          <a:p>
            <a:pPr lvl="0"/>
            <a:r>
              <a:rPr lang="en-US" sz="2400" dirty="0">
                <a:solidFill>
                  <a:srgbClr val="663333"/>
                </a:solidFill>
                <a:latin typeface="Consolas"/>
                <a:cs typeface="Consolas"/>
              </a:rPr>
              <a:t>  }</a:t>
            </a:r>
          </a:p>
          <a:p>
            <a:pPr lvl="0"/>
            <a:r>
              <a:rPr lang="en-US" sz="2400" dirty="0">
                <a:solidFill>
                  <a:srgbClr val="663333"/>
                </a:solidFill>
                <a:latin typeface="Consolas"/>
                <a:cs typeface="Consolas"/>
              </a:rPr>
              <a:t>}</a:t>
            </a:r>
          </a:p>
        </p:txBody>
      </p:sp>
    </p:spTree>
    <p:extLst>
      <p:ext uri="{BB962C8B-B14F-4D97-AF65-F5344CB8AC3E}">
        <p14:creationId xmlns:p14="http://schemas.microsoft.com/office/powerpoint/2010/main" val="171266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480079"/>
            <a:ext cx="8653893" cy="4741863"/>
          </a:xfrm>
        </p:spPr>
        <p:txBody>
          <a:bodyPr>
            <a:normAutofit lnSpcReduction="10000"/>
          </a:bodyPr>
          <a:lstStyle/>
          <a:p>
            <a:r>
              <a:rPr lang="en-US" b="1" dirty="0" err="1">
                <a:solidFill>
                  <a:srgbClr val="660066"/>
                </a:solidFill>
              </a:rPr>
              <a:t>OpenCilk</a:t>
            </a:r>
            <a:r>
              <a:rPr lang="en-US" dirty="0"/>
              <a:t> is an open-source implementation of the </a:t>
            </a:r>
            <a:r>
              <a:rPr lang="en-US" b="1" dirty="0" err="1">
                <a:solidFill>
                  <a:srgbClr val="660066"/>
                </a:solidFill>
              </a:rPr>
              <a:t>Cilk</a:t>
            </a:r>
            <a:r>
              <a:rPr lang="en-US" dirty="0"/>
              <a:t> concurrency platform</a:t>
            </a:r>
            <a:endParaRPr lang="en-US" b="1" dirty="0">
              <a:solidFill>
                <a:srgbClr val="660066"/>
              </a:solidFill>
            </a:endParaRPr>
          </a:p>
          <a:p>
            <a:r>
              <a:rPr lang="en-US" b="1" dirty="0" err="1">
                <a:solidFill>
                  <a:srgbClr val="660066"/>
                </a:solidFill>
              </a:rPr>
              <a:t>Cilk</a:t>
            </a:r>
            <a:r>
              <a:rPr lang="en-US" dirty="0">
                <a:solidFill>
                  <a:srgbClr val="660066"/>
                </a:solidFill>
              </a:rPr>
              <a:t> </a:t>
            </a:r>
            <a:r>
              <a:rPr lang="en-US" dirty="0"/>
              <a:t>extends C/C++ with a small set of linguistic control constructs to support </a:t>
            </a:r>
            <a:r>
              <a:rPr lang="en-US" b="1" dirty="0">
                <a:solidFill>
                  <a:srgbClr val="660066"/>
                </a:solidFill>
              </a:rPr>
              <a:t>fork-join parallelism</a:t>
            </a:r>
            <a:r>
              <a:rPr lang="en-US" dirty="0"/>
              <a:t>.</a:t>
            </a:r>
          </a:p>
          <a:p>
            <a:endParaRPr lang="en-US" dirty="0"/>
          </a:p>
          <a:p>
            <a:r>
              <a:rPr lang="en-US" b="1" dirty="0" err="1">
                <a:solidFill>
                  <a:srgbClr val="660066"/>
                </a:solidFill>
              </a:rPr>
              <a:t>Cilk</a:t>
            </a:r>
            <a:r>
              <a:rPr lang="en-US" dirty="0">
                <a:solidFill>
                  <a:srgbClr val="660066"/>
                </a:solidFill>
              </a:rPr>
              <a:t> </a:t>
            </a:r>
            <a:r>
              <a:rPr lang="en-US" dirty="0"/>
              <a:t>focuses on:</a:t>
            </a:r>
          </a:p>
          <a:p>
            <a:pPr marL="736600" lvl="1" indent="-387350"/>
            <a:r>
              <a:rPr lang="en-US" dirty="0"/>
              <a:t>Shared-memory multiprocessing</a:t>
            </a:r>
          </a:p>
          <a:p>
            <a:pPr marL="736600" lvl="1" indent="-387350"/>
            <a:r>
              <a:rPr lang="en-US" dirty="0"/>
              <a:t>Client-side </a:t>
            </a:r>
            <a:r>
              <a:rPr lang="en-US" dirty="0" err="1"/>
              <a:t>multiprogrammed</a:t>
            </a:r>
            <a:r>
              <a:rPr lang="en-US" dirty="0"/>
              <a:t> environments</a:t>
            </a:r>
          </a:p>
          <a:p>
            <a:pPr marL="736600" lvl="1" indent="-387350"/>
            <a:r>
              <a:rPr lang="en-US" dirty="0"/>
              <a:t>Regular and irregular parallel computations</a:t>
            </a:r>
          </a:p>
          <a:p>
            <a:pPr marL="736600" lvl="1" indent="-387350"/>
            <a:r>
              <a:rPr lang="en-US" dirty="0"/>
              <a:t>Predictable and composable performance</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itle 5">
            <a:extLst>
              <a:ext uri="{FF2B5EF4-FFF2-40B4-BE49-F238E27FC236}">
                <a16:creationId xmlns:a16="http://schemas.microsoft.com/office/drawing/2014/main" id="{CD68E3CB-6534-BF46-8E2F-FF36042A1B2F}"/>
              </a:ext>
            </a:extLst>
          </p:cNvPr>
          <p:cNvSpPr>
            <a:spLocks noGrp="1"/>
          </p:cNvSpPr>
          <p:nvPr>
            <p:ph type="title"/>
          </p:nvPr>
        </p:nvSpPr>
        <p:spPr/>
        <p:txBody>
          <a:bodyPr/>
          <a:lstStyle/>
          <a:p>
            <a:r>
              <a:rPr lang="en-US" dirty="0"/>
              <a:t>What Is </a:t>
            </a:r>
            <a:r>
              <a:rPr lang="en-US" dirty="0" err="1"/>
              <a:t>OpenCilk</a:t>
            </a:r>
            <a:r>
              <a:rPr lang="en-US" dirty="0"/>
              <a:t>?</a:t>
            </a:r>
          </a:p>
        </p:txBody>
      </p:sp>
    </p:spTree>
    <p:extLst>
      <p:ext uri="{BB962C8B-B14F-4D97-AF65-F5344CB8AC3E}">
        <p14:creationId xmlns:p14="http://schemas.microsoft.com/office/powerpoint/2010/main" val="1462616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olded Corner 62"/>
          <p:cNvSpPr/>
          <p:nvPr/>
        </p:nvSpPr>
        <p:spPr>
          <a:xfrm>
            <a:off x="152400" y="1273524"/>
            <a:ext cx="5486400" cy="3980765"/>
          </a:xfrm>
          <a:prstGeom prst="foldedCorner">
            <a:avLst/>
          </a:prstGeom>
          <a:blipFill>
            <a:blip r:embed="rId3" cstate="print"/>
            <a:tile tx="0" ty="0" sx="100000" sy="100000" flip="none" algn="tl"/>
          </a:blip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ct val="50000"/>
              </a:spcBef>
            </a:pPr>
            <a:endParaRPr lang="en-US" sz="2400" b="1" dirty="0">
              <a:solidFill>
                <a:srgbClr val="FF00FF"/>
              </a:solidFill>
              <a:latin typeface="Consolas"/>
              <a:cs typeface="Consolas"/>
            </a:endParaRPr>
          </a:p>
          <a:p>
            <a:pPr lvl="0">
              <a:spcBef>
                <a:spcPct val="50000"/>
              </a:spcBef>
            </a:pPr>
            <a:r>
              <a:rPr lang="en-US" sz="2400" dirty="0" err="1">
                <a:solidFill>
                  <a:schemeClr val="accent6">
                    <a:lumMod val="75000"/>
                  </a:schemeClr>
                </a:solidFill>
                <a:latin typeface="Consolas"/>
                <a:cs typeface="Consolas"/>
              </a:rPr>
              <a:t>int</a:t>
            </a:r>
            <a:r>
              <a:rPr lang="en-US" sz="2400" dirty="0">
                <a:solidFill>
                  <a:schemeClr val="accent6">
                    <a:lumMod val="75000"/>
                  </a:schemeClr>
                </a:solidFill>
                <a:latin typeface="Consolas"/>
                <a:cs typeface="Consolas"/>
              </a:rPr>
              <a:t> fib(</a:t>
            </a:r>
            <a:r>
              <a:rPr lang="en-US" sz="2400" dirty="0" err="1">
                <a:solidFill>
                  <a:schemeClr val="accent6">
                    <a:lumMod val="75000"/>
                  </a:schemeClr>
                </a:solidFill>
                <a:latin typeface="Consolas"/>
                <a:cs typeface="Consolas"/>
              </a:rPr>
              <a:t>int</a:t>
            </a:r>
            <a:r>
              <a:rPr lang="en-US" sz="2400" dirty="0">
                <a:solidFill>
                  <a:schemeClr val="accent6">
                    <a:lumMod val="75000"/>
                  </a:schemeClr>
                </a:solidFill>
                <a:latin typeface="Consolas"/>
                <a:cs typeface="Consolas"/>
              </a:rPr>
              <a:t> n) {</a:t>
            </a:r>
          </a:p>
          <a:p>
            <a:pPr lvl="0"/>
            <a:r>
              <a:rPr lang="en-US" sz="2400" dirty="0">
                <a:solidFill>
                  <a:schemeClr val="accent6">
                    <a:lumMod val="75000"/>
                  </a:schemeClr>
                </a:solidFill>
                <a:latin typeface="Consolas"/>
                <a:cs typeface="Consolas"/>
              </a:rPr>
              <a:t>  if (n &lt; 2) return n;</a:t>
            </a:r>
          </a:p>
          <a:p>
            <a:pPr lvl="0"/>
            <a:r>
              <a:rPr lang="en-US" sz="2400" dirty="0">
                <a:solidFill>
                  <a:schemeClr val="accent6">
                    <a:lumMod val="75000"/>
                  </a:schemeClr>
                </a:solidFill>
                <a:latin typeface="Consolas"/>
                <a:cs typeface="Consolas"/>
              </a:rPr>
              <a:t>  else {</a:t>
            </a:r>
          </a:p>
          <a:p>
            <a:pPr lvl="0"/>
            <a:r>
              <a:rPr lang="en-US" sz="2400" dirty="0">
                <a:solidFill>
                  <a:schemeClr val="accent6">
                    <a:lumMod val="75000"/>
                  </a:schemeClr>
                </a:solidFill>
                <a:latin typeface="Consolas"/>
                <a:cs typeface="Consolas"/>
              </a:rPr>
              <a:t>    </a:t>
            </a:r>
            <a:r>
              <a:rPr lang="en-US" sz="2400" dirty="0" err="1">
                <a:solidFill>
                  <a:schemeClr val="accent6">
                    <a:lumMod val="75000"/>
                  </a:schemeClr>
                </a:solidFill>
                <a:latin typeface="Consolas"/>
                <a:cs typeface="Consolas"/>
              </a:rPr>
              <a:t>int</a:t>
            </a:r>
            <a:r>
              <a:rPr lang="en-US" sz="2400" dirty="0">
                <a:solidFill>
                  <a:schemeClr val="accent6">
                    <a:lumMod val="75000"/>
                  </a:schemeClr>
                </a:solidFill>
                <a:latin typeface="Consolas"/>
                <a:cs typeface="Consolas"/>
              </a:rPr>
              <a:t> x, y;</a:t>
            </a:r>
          </a:p>
          <a:p>
            <a:pPr lvl="0"/>
            <a:r>
              <a:rPr lang="en-US" sz="2400" dirty="0">
                <a:solidFill>
                  <a:srgbClr val="663333"/>
                </a:solidFill>
                <a:latin typeface="Consolas"/>
                <a:cs typeface="Consolas"/>
              </a:rPr>
              <a:t>    </a:t>
            </a:r>
            <a:r>
              <a:rPr lang="en-US" sz="2400" dirty="0">
                <a:solidFill>
                  <a:schemeClr val="accent6">
                    <a:lumMod val="75000"/>
                  </a:schemeClr>
                </a:solidFill>
                <a:latin typeface="Consolas"/>
                <a:cs typeface="Consolas"/>
              </a:rPr>
              <a:t>x = </a:t>
            </a:r>
            <a:r>
              <a:rPr lang="en-US" sz="2400" dirty="0" err="1">
                <a:solidFill>
                  <a:srgbClr val="FF0000"/>
                </a:solidFill>
                <a:latin typeface="Consolas"/>
                <a:cs typeface="Consolas"/>
              </a:rPr>
              <a:t>cilk_spawn</a:t>
            </a:r>
            <a:r>
              <a:rPr lang="en-US" sz="2400" dirty="0">
                <a:solidFill>
                  <a:schemeClr val="accent6">
                    <a:lumMod val="75000"/>
                  </a:schemeClr>
                </a:solidFill>
                <a:latin typeface="Consolas"/>
                <a:cs typeface="Consolas"/>
              </a:rPr>
              <a:t> fib(n-1);</a:t>
            </a:r>
          </a:p>
          <a:p>
            <a:pPr lvl="0"/>
            <a:r>
              <a:rPr lang="en-US" sz="2400" dirty="0">
                <a:solidFill>
                  <a:schemeClr val="accent1"/>
                </a:solidFill>
                <a:latin typeface="Consolas"/>
                <a:cs typeface="Consolas"/>
              </a:rPr>
              <a:t>    y = fib(n-2);</a:t>
            </a:r>
          </a:p>
          <a:p>
            <a:pPr lvl="0"/>
            <a:r>
              <a:rPr lang="en-US" sz="2400" dirty="0">
                <a:solidFill>
                  <a:srgbClr val="827F77"/>
                </a:solidFill>
                <a:latin typeface="Consolas"/>
                <a:cs typeface="Consolas"/>
              </a:rPr>
              <a:t>    </a:t>
            </a:r>
            <a:r>
              <a:rPr lang="en-US" sz="2400" dirty="0" err="1">
                <a:solidFill>
                  <a:srgbClr val="FF0000"/>
                </a:solidFill>
                <a:latin typeface="Consolas"/>
                <a:cs typeface="Consolas"/>
              </a:rPr>
              <a:t>cilk_sync</a:t>
            </a:r>
            <a:r>
              <a:rPr lang="en-US" sz="2400" dirty="0">
                <a:solidFill>
                  <a:srgbClr val="663333"/>
                </a:solidFill>
                <a:latin typeface="Consolas"/>
                <a:cs typeface="Consolas"/>
              </a:rPr>
              <a:t>;</a:t>
            </a:r>
          </a:p>
          <a:p>
            <a:pPr lvl="0"/>
            <a:r>
              <a:rPr lang="en-US" sz="2400" dirty="0">
                <a:solidFill>
                  <a:schemeClr val="accent3">
                    <a:lumMod val="75000"/>
                  </a:schemeClr>
                </a:solidFill>
                <a:latin typeface="Consolas"/>
                <a:cs typeface="Consolas"/>
              </a:rPr>
              <a:t>    return x + y;</a:t>
            </a:r>
          </a:p>
          <a:p>
            <a:pPr lvl="0"/>
            <a:r>
              <a:rPr lang="en-US" sz="2400" dirty="0">
                <a:solidFill>
                  <a:schemeClr val="accent3">
                    <a:lumMod val="75000"/>
                  </a:schemeClr>
                </a:solidFill>
                <a:latin typeface="Consolas"/>
                <a:cs typeface="Consolas"/>
              </a:rPr>
              <a:t>  }</a:t>
            </a:r>
          </a:p>
          <a:p>
            <a:pPr lvl="0"/>
            <a:r>
              <a:rPr lang="en-US" sz="2400" dirty="0">
                <a:solidFill>
                  <a:schemeClr val="accent3">
                    <a:lumMod val="75000"/>
                  </a:schemeClr>
                </a:solidFill>
                <a:latin typeface="Consolas"/>
                <a:cs typeface="Consolas"/>
              </a:rPr>
              <a:t>}</a:t>
            </a:r>
          </a:p>
        </p:txBody>
      </p:sp>
      <p:sp>
        <p:nvSpPr>
          <p:cNvPr id="489505" name="Rectangle 33"/>
          <p:cNvSpPr>
            <a:spLocks noGrp="1" noChangeArrowheads="1"/>
          </p:cNvSpPr>
          <p:nvPr>
            <p:ph type="title"/>
          </p:nvPr>
        </p:nvSpPr>
        <p:spPr/>
        <p:txBody>
          <a:bodyPr/>
          <a:lstStyle/>
          <a:p>
            <a:r>
              <a:rPr lang="en-US" dirty="0"/>
              <a:t>Execution Model</a:t>
            </a:r>
          </a:p>
        </p:txBody>
      </p:sp>
      <p:sp>
        <p:nvSpPr>
          <p:cNvPr id="62" name="Text Box 55"/>
          <p:cNvSpPr txBox="1">
            <a:spLocks noChangeArrowheads="1"/>
          </p:cNvSpPr>
          <p:nvPr/>
        </p:nvSpPr>
        <p:spPr bwMode="auto">
          <a:xfrm>
            <a:off x="6172200" y="1295400"/>
            <a:ext cx="1549072" cy="830997"/>
          </a:xfrm>
          <a:prstGeom prst="rect">
            <a:avLst/>
          </a:prstGeom>
          <a:noFill/>
          <a:ln w="6350" algn="ctr">
            <a:noFill/>
            <a:miter lim="800000"/>
            <a:headEnd/>
            <a:tailEnd/>
          </a:ln>
          <a:effectLst/>
        </p:spPr>
        <p:txBody>
          <a:bodyPr wrap="none">
            <a:spAutoFit/>
          </a:bodyPr>
          <a:lstStyle/>
          <a:p>
            <a:r>
              <a:rPr lang="en-US" sz="2400" b="1" dirty="0">
                <a:solidFill>
                  <a:schemeClr val="tx2"/>
                </a:solidFill>
                <a:latin typeface="Lucida Sans Unicode" pitchFamily="34" charset="0"/>
              </a:rPr>
              <a:t>Example:</a:t>
            </a:r>
            <a:r>
              <a:rPr lang="en-US" sz="2400" dirty="0">
                <a:solidFill>
                  <a:schemeClr val="tx2"/>
                </a:solidFill>
                <a:latin typeface="Lucida Sans Unicode" pitchFamily="34" charset="0"/>
              </a:rPr>
              <a:t> </a:t>
            </a:r>
            <a:br>
              <a:rPr lang="en-US" sz="2400" dirty="0">
                <a:latin typeface="Lucida Sans Unicode" pitchFamily="34" charset="0"/>
              </a:rPr>
            </a:br>
            <a:r>
              <a:rPr lang="en-US" sz="2400" dirty="0">
                <a:solidFill>
                  <a:srgbClr val="663333"/>
                </a:solidFill>
                <a:latin typeface="Consolas"/>
              </a:rPr>
              <a:t>fib(4)</a:t>
            </a:r>
          </a:p>
        </p:txBody>
      </p:sp>
      <p:sp>
        <p:nvSpPr>
          <p:cNvPr id="5" name="AutoShape 2"/>
          <p:cNvSpPr>
            <a:spLocks noChangeArrowheads="1"/>
          </p:cNvSpPr>
          <p:nvPr/>
        </p:nvSpPr>
        <p:spPr bwMode="auto">
          <a:xfrm>
            <a:off x="7620000" y="4648200"/>
            <a:ext cx="838200" cy="779463"/>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 name="AutoShape 3"/>
          <p:cNvSpPr>
            <a:spLocks noChangeArrowheads="1"/>
          </p:cNvSpPr>
          <p:nvPr/>
        </p:nvSpPr>
        <p:spPr bwMode="auto">
          <a:xfrm>
            <a:off x="6324600" y="4648200"/>
            <a:ext cx="8382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 name="AutoShape 4"/>
          <p:cNvSpPr>
            <a:spLocks noChangeArrowheads="1"/>
          </p:cNvSpPr>
          <p:nvPr/>
        </p:nvSpPr>
        <p:spPr bwMode="auto">
          <a:xfrm>
            <a:off x="4953000" y="4648200"/>
            <a:ext cx="838200" cy="779463"/>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 name="AutoShape 5"/>
          <p:cNvSpPr>
            <a:spLocks noChangeArrowheads="1"/>
          </p:cNvSpPr>
          <p:nvPr/>
        </p:nvSpPr>
        <p:spPr bwMode="auto">
          <a:xfrm>
            <a:off x="3419475" y="5715000"/>
            <a:ext cx="914400" cy="76200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 name="AutoShape 6"/>
          <p:cNvSpPr>
            <a:spLocks noChangeArrowheads="1"/>
          </p:cNvSpPr>
          <p:nvPr/>
        </p:nvSpPr>
        <p:spPr bwMode="auto">
          <a:xfrm>
            <a:off x="2133600" y="5715000"/>
            <a:ext cx="914400" cy="76200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 name="AutoShape 7"/>
          <p:cNvSpPr>
            <a:spLocks noChangeArrowheads="1"/>
          </p:cNvSpPr>
          <p:nvPr/>
        </p:nvSpPr>
        <p:spPr bwMode="auto">
          <a:xfrm>
            <a:off x="2286000" y="4648200"/>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 name="Oval 8"/>
          <p:cNvSpPr>
            <a:spLocks noChangeArrowheads="1"/>
          </p:cNvSpPr>
          <p:nvPr/>
        </p:nvSpPr>
        <p:spPr bwMode="auto">
          <a:xfrm>
            <a:off x="2552700" y="4792662"/>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 name="Oval 9"/>
          <p:cNvSpPr>
            <a:spLocks noChangeArrowheads="1"/>
          </p:cNvSpPr>
          <p:nvPr/>
        </p:nvSpPr>
        <p:spPr bwMode="auto">
          <a:xfrm>
            <a:off x="2352675" y="5829300"/>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 name="Oval 10"/>
          <p:cNvSpPr>
            <a:spLocks noChangeArrowheads="1"/>
          </p:cNvSpPr>
          <p:nvPr/>
        </p:nvSpPr>
        <p:spPr bwMode="auto">
          <a:xfrm>
            <a:off x="3238500" y="4792662"/>
            <a:ext cx="457200" cy="457200"/>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4" name="AutoShape 11"/>
          <p:cNvCxnSpPr>
            <a:cxnSpLocks noChangeShapeType="1"/>
            <a:stCxn id="11" idx="6"/>
            <a:endCxn id="13" idx="2"/>
          </p:cNvCxnSpPr>
          <p:nvPr/>
        </p:nvCxnSpPr>
        <p:spPr bwMode="auto">
          <a:xfrm>
            <a:off x="3009900" y="5021262"/>
            <a:ext cx="228600" cy="1588"/>
          </a:xfrm>
          <a:prstGeom prst="straightConnector1">
            <a:avLst/>
          </a:prstGeom>
          <a:noFill/>
          <a:ln w="38100">
            <a:solidFill>
              <a:schemeClr val="tx1"/>
            </a:solidFill>
            <a:round/>
            <a:headEnd/>
            <a:tailEnd type="stealth" w="med" len="med"/>
          </a:ln>
          <a:effectLst/>
        </p:spPr>
      </p:cxnSp>
      <p:cxnSp>
        <p:nvCxnSpPr>
          <p:cNvPr id="15" name="AutoShape 12"/>
          <p:cNvCxnSpPr>
            <a:cxnSpLocks noChangeShapeType="1"/>
            <a:stCxn id="11" idx="4"/>
            <a:endCxn id="12" idx="0"/>
          </p:cNvCxnSpPr>
          <p:nvPr/>
        </p:nvCxnSpPr>
        <p:spPr bwMode="auto">
          <a:xfrm rot="5400000">
            <a:off x="2391569" y="5439569"/>
            <a:ext cx="579438" cy="200025"/>
          </a:xfrm>
          <a:prstGeom prst="straightConnector1">
            <a:avLst/>
          </a:prstGeom>
          <a:noFill/>
          <a:ln w="38100">
            <a:solidFill>
              <a:schemeClr val="tx1"/>
            </a:solidFill>
            <a:round/>
            <a:headEnd/>
            <a:tailEnd type="stealth" w="med" len="med"/>
          </a:ln>
          <a:effectLst/>
        </p:spPr>
      </p:cxnSp>
      <p:sp>
        <p:nvSpPr>
          <p:cNvPr id="16" name="Oval 13"/>
          <p:cNvSpPr>
            <a:spLocks noChangeArrowheads="1"/>
          </p:cNvSpPr>
          <p:nvPr/>
        </p:nvSpPr>
        <p:spPr bwMode="auto">
          <a:xfrm>
            <a:off x="3648075" y="5829300"/>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7" name="AutoShape 14"/>
          <p:cNvCxnSpPr>
            <a:cxnSpLocks noChangeShapeType="1"/>
            <a:stCxn id="13" idx="4"/>
            <a:endCxn id="16" idx="1"/>
          </p:cNvCxnSpPr>
          <p:nvPr/>
        </p:nvCxnSpPr>
        <p:spPr bwMode="auto">
          <a:xfrm rot="16200000" flipH="1">
            <a:off x="3267869" y="5449093"/>
            <a:ext cx="646393" cy="247930"/>
          </a:xfrm>
          <a:prstGeom prst="straightConnector1">
            <a:avLst/>
          </a:prstGeom>
          <a:noFill/>
          <a:ln w="38100">
            <a:solidFill>
              <a:schemeClr val="tx1"/>
            </a:solidFill>
            <a:round/>
            <a:headEnd/>
            <a:tailEnd type="stealth" w="med" len="med"/>
          </a:ln>
          <a:effectLst/>
        </p:spPr>
      </p:cxnSp>
      <p:sp>
        <p:nvSpPr>
          <p:cNvPr id="18" name="Oval 15"/>
          <p:cNvSpPr>
            <a:spLocks noChangeArrowheads="1"/>
          </p:cNvSpPr>
          <p:nvPr/>
        </p:nvSpPr>
        <p:spPr bwMode="auto">
          <a:xfrm>
            <a:off x="3924300" y="4800600"/>
            <a:ext cx="457200" cy="457200"/>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9" name="AutoShape 17"/>
          <p:cNvCxnSpPr>
            <a:cxnSpLocks noChangeShapeType="1"/>
            <a:stCxn id="12" idx="7"/>
            <a:endCxn id="18" idx="3"/>
          </p:cNvCxnSpPr>
          <p:nvPr/>
        </p:nvCxnSpPr>
        <p:spPr bwMode="auto">
          <a:xfrm rot="5400000" flipH="1" flipV="1">
            <a:off x="3014382" y="4919383"/>
            <a:ext cx="705410" cy="1248335"/>
          </a:xfrm>
          <a:prstGeom prst="straightConnector1">
            <a:avLst/>
          </a:prstGeom>
          <a:noFill/>
          <a:ln w="38100">
            <a:solidFill>
              <a:schemeClr val="tx1"/>
            </a:solidFill>
            <a:round/>
            <a:headEnd/>
            <a:tailEnd type="stealth" w="med" len="med"/>
          </a:ln>
          <a:effectLst/>
        </p:spPr>
      </p:cxnSp>
      <p:cxnSp>
        <p:nvCxnSpPr>
          <p:cNvPr id="20" name="AutoShape 18"/>
          <p:cNvCxnSpPr>
            <a:cxnSpLocks noChangeShapeType="1"/>
            <a:stCxn id="16" idx="0"/>
            <a:endCxn id="18" idx="4"/>
          </p:cNvCxnSpPr>
          <p:nvPr/>
        </p:nvCxnSpPr>
        <p:spPr bwMode="auto">
          <a:xfrm rot="5400000" flipH="1" flipV="1">
            <a:off x="3729037" y="5405438"/>
            <a:ext cx="571500" cy="276225"/>
          </a:xfrm>
          <a:prstGeom prst="straightConnector1">
            <a:avLst/>
          </a:prstGeom>
          <a:noFill/>
          <a:ln w="38100">
            <a:solidFill>
              <a:schemeClr val="tx1"/>
            </a:solidFill>
            <a:round/>
            <a:headEnd/>
            <a:tailEnd type="stealth" w="med" len="med"/>
          </a:ln>
          <a:effectLst/>
        </p:spPr>
      </p:cxnSp>
      <p:sp>
        <p:nvSpPr>
          <p:cNvPr id="21" name="AutoShape 20"/>
          <p:cNvSpPr>
            <a:spLocks noChangeArrowheads="1"/>
          </p:cNvSpPr>
          <p:nvPr/>
        </p:nvSpPr>
        <p:spPr bwMode="auto">
          <a:xfrm>
            <a:off x="5715000" y="2514600"/>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2" name="Oval 21"/>
          <p:cNvSpPr>
            <a:spLocks noChangeArrowheads="1"/>
          </p:cNvSpPr>
          <p:nvPr/>
        </p:nvSpPr>
        <p:spPr bwMode="auto">
          <a:xfrm>
            <a:off x="5943600" y="2674938"/>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3" name="Oval 22"/>
          <p:cNvSpPr>
            <a:spLocks noChangeArrowheads="1"/>
          </p:cNvSpPr>
          <p:nvPr/>
        </p:nvSpPr>
        <p:spPr bwMode="auto">
          <a:xfrm>
            <a:off x="6629400" y="2674938"/>
            <a:ext cx="457200" cy="457200"/>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4" name="AutoShape 23"/>
          <p:cNvCxnSpPr>
            <a:cxnSpLocks noChangeShapeType="1"/>
            <a:stCxn id="22" idx="6"/>
            <a:endCxn id="23" idx="2"/>
          </p:cNvCxnSpPr>
          <p:nvPr/>
        </p:nvCxnSpPr>
        <p:spPr bwMode="auto">
          <a:xfrm>
            <a:off x="6400800" y="2903538"/>
            <a:ext cx="228600" cy="0"/>
          </a:xfrm>
          <a:prstGeom prst="straightConnector1">
            <a:avLst/>
          </a:prstGeom>
          <a:noFill/>
          <a:ln w="38100">
            <a:solidFill>
              <a:schemeClr val="tx1"/>
            </a:solidFill>
            <a:round/>
            <a:headEnd/>
            <a:tailEnd type="stealth" w="med" len="med"/>
          </a:ln>
          <a:effectLst/>
        </p:spPr>
      </p:cxnSp>
      <p:sp>
        <p:nvSpPr>
          <p:cNvPr id="25" name="AutoShape 24"/>
          <p:cNvSpPr>
            <a:spLocks noChangeArrowheads="1"/>
          </p:cNvSpPr>
          <p:nvPr/>
        </p:nvSpPr>
        <p:spPr bwMode="auto">
          <a:xfrm>
            <a:off x="3733800" y="3581400"/>
            <a:ext cx="2286000" cy="779463"/>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6" name="Oval 25"/>
          <p:cNvSpPr>
            <a:spLocks noChangeArrowheads="1"/>
          </p:cNvSpPr>
          <p:nvPr/>
        </p:nvSpPr>
        <p:spPr bwMode="auto">
          <a:xfrm>
            <a:off x="4000500" y="3727449"/>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7" name="AutoShape 26"/>
          <p:cNvCxnSpPr>
            <a:cxnSpLocks noChangeShapeType="1"/>
            <a:stCxn id="22" idx="3"/>
            <a:endCxn id="26" idx="7"/>
          </p:cNvCxnSpPr>
          <p:nvPr/>
        </p:nvCxnSpPr>
        <p:spPr bwMode="auto">
          <a:xfrm rot="5400000">
            <a:off x="4836040" y="2619888"/>
            <a:ext cx="729221" cy="1619810"/>
          </a:xfrm>
          <a:prstGeom prst="straightConnector1">
            <a:avLst/>
          </a:prstGeom>
          <a:noFill/>
          <a:ln w="38100">
            <a:solidFill>
              <a:schemeClr val="tx1"/>
            </a:solidFill>
            <a:round/>
            <a:headEnd/>
            <a:tailEnd type="stealth" w="med" len="med"/>
          </a:ln>
          <a:effectLst/>
        </p:spPr>
      </p:cxnSp>
      <p:sp>
        <p:nvSpPr>
          <p:cNvPr id="28" name="Oval 27"/>
          <p:cNvSpPr>
            <a:spLocks noChangeArrowheads="1"/>
          </p:cNvSpPr>
          <p:nvPr/>
        </p:nvSpPr>
        <p:spPr bwMode="auto">
          <a:xfrm>
            <a:off x="4686300" y="3727449"/>
            <a:ext cx="457200" cy="457200"/>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9" name="AutoShape 28"/>
          <p:cNvCxnSpPr>
            <a:cxnSpLocks noChangeShapeType="1"/>
            <a:stCxn id="26" idx="6"/>
            <a:endCxn id="28" idx="2"/>
          </p:cNvCxnSpPr>
          <p:nvPr/>
        </p:nvCxnSpPr>
        <p:spPr bwMode="auto">
          <a:xfrm>
            <a:off x="4457700" y="3956049"/>
            <a:ext cx="228600" cy="1588"/>
          </a:xfrm>
          <a:prstGeom prst="straightConnector1">
            <a:avLst/>
          </a:prstGeom>
          <a:noFill/>
          <a:ln w="38100">
            <a:solidFill>
              <a:schemeClr val="tx1"/>
            </a:solidFill>
            <a:round/>
            <a:headEnd/>
            <a:tailEnd type="stealth" w="med" len="med"/>
          </a:ln>
          <a:effectLst/>
        </p:spPr>
      </p:cxnSp>
      <p:sp>
        <p:nvSpPr>
          <p:cNvPr id="30" name="AutoShape 29"/>
          <p:cNvSpPr>
            <a:spLocks noChangeArrowheads="1"/>
          </p:cNvSpPr>
          <p:nvPr/>
        </p:nvSpPr>
        <p:spPr bwMode="auto">
          <a:xfrm>
            <a:off x="6477000" y="3598863"/>
            <a:ext cx="2286000" cy="779462"/>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31" name="Oval 30"/>
          <p:cNvSpPr>
            <a:spLocks noChangeArrowheads="1"/>
          </p:cNvSpPr>
          <p:nvPr/>
        </p:nvSpPr>
        <p:spPr bwMode="auto">
          <a:xfrm>
            <a:off x="6743700" y="3743324"/>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32" name="AutoShape 31"/>
          <p:cNvCxnSpPr>
            <a:cxnSpLocks noChangeShapeType="1"/>
            <a:stCxn id="23" idx="4"/>
            <a:endCxn id="31" idx="0"/>
          </p:cNvCxnSpPr>
          <p:nvPr/>
        </p:nvCxnSpPr>
        <p:spPr bwMode="auto">
          <a:xfrm rot="16200000" flipH="1">
            <a:off x="6609557" y="3380581"/>
            <a:ext cx="611186" cy="114300"/>
          </a:xfrm>
          <a:prstGeom prst="straightConnector1">
            <a:avLst/>
          </a:prstGeom>
          <a:noFill/>
          <a:ln w="38100">
            <a:solidFill>
              <a:schemeClr val="tx1"/>
            </a:solidFill>
            <a:round/>
            <a:headEnd/>
            <a:tailEnd type="stealth" w="med" len="med"/>
          </a:ln>
          <a:effectLst/>
        </p:spPr>
      </p:cxnSp>
      <p:cxnSp>
        <p:nvCxnSpPr>
          <p:cNvPr id="33" name="AutoShape 32"/>
          <p:cNvCxnSpPr>
            <a:cxnSpLocks noChangeShapeType="1"/>
            <a:stCxn id="26" idx="3"/>
            <a:endCxn id="11" idx="7"/>
          </p:cNvCxnSpPr>
          <p:nvPr/>
        </p:nvCxnSpPr>
        <p:spPr bwMode="auto">
          <a:xfrm rot="5400000">
            <a:off x="3134239" y="3926400"/>
            <a:ext cx="741923" cy="1124510"/>
          </a:xfrm>
          <a:prstGeom prst="straightConnector1">
            <a:avLst/>
          </a:prstGeom>
          <a:noFill/>
          <a:ln w="38100">
            <a:solidFill>
              <a:schemeClr val="tx1"/>
            </a:solidFill>
            <a:round/>
            <a:headEnd/>
            <a:tailEnd type="stealth" w="med" len="med"/>
          </a:ln>
          <a:effectLst/>
        </p:spPr>
      </p:cxnSp>
      <p:sp>
        <p:nvSpPr>
          <p:cNvPr id="34" name="Text Box 34"/>
          <p:cNvSpPr txBox="1">
            <a:spLocks noChangeArrowheads="1"/>
          </p:cNvSpPr>
          <p:nvPr/>
        </p:nvSpPr>
        <p:spPr bwMode="auto">
          <a:xfrm>
            <a:off x="5105399" y="5857339"/>
            <a:ext cx="3657601" cy="807029"/>
          </a:xfrm>
          <a:prstGeom prst="roundRect">
            <a:avLst/>
          </a:prstGeom>
          <a:solidFill>
            <a:schemeClr val="accent3"/>
          </a:solidFill>
          <a:ln w="63500">
            <a:solidFill>
              <a:schemeClr val="bg1">
                <a:lumMod val="50000"/>
              </a:schemeClr>
            </a:solidFill>
            <a:miter lim="800000"/>
            <a:headEnd/>
            <a:tailEnd/>
          </a:ln>
          <a:effectLst/>
        </p:spPr>
        <p:txBody>
          <a:bodyPr wrap="square" anchor="ctr">
            <a:spAutoFit/>
          </a:bodyPr>
          <a:lstStyle/>
          <a:p>
            <a:pPr algn="ctr">
              <a:lnSpc>
                <a:spcPct val="85000"/>
              </a:lnSpc>
              <a:spcBef>
                <a:spcPct val="0"/>
              </a:spcBef>
            </a:pPr>
            <a:r>
              <a:rPr lang="en-US" sz="2400" i="1" dirty="0">
                <a:latin typeface="Lucida Sans Unicode" pitchFamily="34" charset="0"/>
              </a:rPr>
              <a:t>The </a:t>
            </a:r>
            <a:r>
              <a:rPr lang="en-US" sz="2400" b="1" i="1" dirty="0">
                <a:solidFill>
                  <a:srgbClr val="FF0000"/>
                </a:solidFill>
                <a:latin typeface="Lucida Sans Unicode" pitchFamily="34" charset="0"/>
              </a:rPr>
              <a:t>computation dag</a:t>
            </a:r>
            <a:r>
              <a:rPr lang="en-US" sz="2400" i="1" dirty="0">
                <a:solidFill>
                  <a:schemeClr val="accent6"/>
                </a:solidFill>
                <a:latin typeface="Lucida Sans Unicode" pitchFamily="34" charset="0"/>
              </a:rPr>
              <a:t> </a:t>
            </a:r>
            <a:r>
              <a:rPr lang="en-US" sz="2400" i="1" dirty="0">
                <a:latin typeface="Lucida Sans Unicode" pitchFamily="34" charset="0"/>
              </a:rPr>
              <a:t>unfolds dynamically.</a:t>
            </a:r>
          </a:p>
        </p:txBody>
      </p:sp>
      <p:sp>
        <p:nvSpPr>
          <p:cNvPr id="35" name="Oval 35"/>
          <p:cNvSpPr>
            <a:spLocks noChangeArrowheads="1"/>
          </p:cNvSpPr>
          <p:nvPr/>
        </p:nvSpPr>
        <p:spPr bwMode="auto">
          <a:xfrm>
            <a:off x="7429500" y="3743324"/>
            <a:ext cx="457200" cy="457200"/>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36" name="AutoShape 36"/>
          <p:cNvCxnSpPr>
            <a:cxnSpLocks noChangeShapeType="1"/>
            <a:stCxn id="31" idx="6"/>
            <a:endCxn id="35" idx="2"/>
          </p:cNvCxnSpPr>
          <p:nvPr/>
        </p:nvCxnSpPr>
        <p:spPr bwMode="auto">
          <a:xfrm>
            <a:off x="7200900" y="3971924"/>
            <a:ext cx="228600" cy="1588"/>
          </a:xfrm>
          <a:prstGeom prst="straightConnector1">
            <a:avLst/>
          </a:prstGeom>
          <a:noFill/>
          <a:ln w="38100">
            <a:solidFill>
              <a:schemeClr val="tx1"/>
            </a:solidFill>
            <a:round/>
            <a:headEnd/>
            <a:tailEnd type="stealth" w="med" len="med"/>
          </a:ln>
          <a:effectLst/>
        </p:spPr>
      </p:cxnSp>
      <p:sp>
        <p:nvSpPr>
          <p:cNvPr id="37" name="Oval 37"/>
          <p:cNvSpPr>
            <a:spLocks noChangeArrowheads="1"/>
          </p:cNvSpPr>
          <p:nvPr/>
        </p:nvSpPr>
        <p:spPr bwMode="auto">
          <a:xfrm>
            <a:off x="5181600" y="4808538"/>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38" name="Oval 38"/>
          <p:cNvSpPr>
            <a:spLocks noChangeArrowheads="1"/>
          </p:cNvSpPr>
          <p:nvPr/>
        </p:nvSpPr>
        <p:spPr bwMode="auto">
          <a:xfrm>
            <a:off x="6553200" y="4809331"/>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39" name="AutoShape 39"/>
          <p:cNvCxnSpPr>
            <a:cxnSpLocks noChangeShapeType="1"/>
            <a:stCxn id="28" idx="4"/>
            <a:endCxn id="37" idx="1"/>
          </p:cNvCxnSpPr>
          <p:nvPr/>
        </p:nvCxnSpPr>
        <p:spPr bwMode="auto">
          <a:xfrm rot="16200000" flipH="1">
            <a:off x="4736305" y="4363243"/>
            <a:ext cx="690844" cy="333655"/>
          </a:xfrm>
          <a:prstGeom prst="straightConnector1">
            <a:avLst/>
          </a:prstGeom>
          <a:noFill/>
          <a:ln w="38100">
            <a:solidFill>
              <a:schemeClr val="tx1"/>
            </a:solidFill>
            <a:round/>
            <a:headEnd/>
            <a:tailEnd type="stealth" w="med" len="med"/>
          </a:ln>
          <a:effectLst/>
        </p:spPr>
      </p:cxnSp>
      <p:cxnSp>
        <p:nvCxnSpPr>
          <p:cNvPr id="40" name="AutoShape 40"/>
          <p:cNvCxnSpPr>
            <a:cxnSpLocks noChangeShapeType="1"/>
            <a:stCxn id="31" idx="4"/>
            <a:endCxn id="38" idx="0"/>
          </p:cNvCxnSpPr>
          <p:nvPr/>
        </p:nvCxnSpPr>
        <p:spPr bwMode="auto">
          <a:xfrm rot="5400000">
            <a:off x="6572647" y="4409677"/>
            <a:ext cx="608807" cy="190500"/>
          </a:xfrm>
          <a:prstGeom prst="straightConnector1">
            <a:avLst/>
          </a:prstGeom>
          <a:noFill/>
          <a:ln w="38100">
            <a:solidFill>
              <a:schemeClr val="tx1"/>
            </a:solidFill>
            <a:round/>
            <a:headEnd/>
            <a:tailEnd type="stealth" w="med" len="med"/>
          </a:ln>
          <a:effectLst/>
        </p:spPr>
      </p:cxnSp>
      <p:sp>
        <p:nvSpPr>
          <p:cNvPr id="41" name="Oval 41"/>
          <p:cNvSpPr>
            <a:spLocks noChangeArrowheads="1"/>
          </p:cNvSpPr>
          <p:nvPr/>
        </p:nvSpPr>
        <p:spPr bwMode="auto">
          <a:xfrm>
            <a:off x="5372100" y="3727449"/>
            <a:ext cx="457200" cy="457200"/>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2" name="Oval 43"/>
          <p:cNvSpPr>
            <a:spLocks noChangeArrowheads="1"/>
          </p:cNvSpPr>
          <p:nvPr/>
        </p:nvSpPr>
        <p:spPr bwMode="auto">
          <a:xfrm>
            <a:off x="7810500" y="4810125"/>
            <a:ext cx="457200" cy="457200"/>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43" name="AutoShape 44"/>
          <p:cNvCxnSpPr>
            <a:cxnSpLocks noChangeShapeType="1"/>
            <a:stCxn id="18" idx="7"/>
            <a:endCxn id="41" idx="3"/>
          </p:cNvCxnSpPr>
          <p:nvPr/>
        </p:nvCxnSpPr>
        <p:spPr bwMode="auto">
          <a:xfrm rot="5400000" flipH="1" flipV="1">
            <a:off x="4501870" y="3930370"/>
            <a:ext cx="749861" cy="1124510"/>
          </a:xfrm>
          <a:prstGeom prst="straightConnector1">
            <a:avLst/>
          </a:prstGeom>
          <a:noFill/>
          <a:ln w="38100">
            <a:solidFill>
              <a:schemeClr val="tx1"/>
            </a:solidFill>
            <a:round/>
            <a:headEnd/>
            <a:tailEnd type="stealth" w="med" len="med"/>
          </a:ln>
          <a:effectLst/>
        </p:spPr>
      </p:cxnSp>
      <p:cxnSp>
        <p:nvCxnSpPr>
          <p:cNvPr id="44" name="AutoShape 45"/>
          <p:cNvCxnSpPr>
            <a:cxnSpLocks noChangeShapeType="1"/>
            <a:stCxn id="37" idx="0"/>
            <a:endCxn id="41" idx="4"/>
          </p:cNvCxnSpPr>
          <p:nvPr/>
        </p:nvCxnSpPr>
        <p:spPr bwMode="auto">
          <a:xfrm rot="5400000" flipH="1" flipV="1">
            <a:off x="5193506" y="4401344"/>
            <a:ext cx="623889" cy="190500"/>
          </a:xfrm>
          <a:prstGeom prst="straightConnector1">
            <a:avLst/>
          </a:prstGeom>
          <a:noFill/>
          <a:ln w="38100">
            <a:solidFill>
              <a:schemeClr val="tx1"/>
            </a:solidFill>
            <a:round/>
            <a:headEnd/>
            <a:tailEnd type="stealth" w="med" len="med"/>
          </a:ln>
          <a:effectLst/>
        </p:spPr>
      </p:cxnSp>
      <p:cxnSp>
        <p:nvCxnSpPr>
          <p:cNvPr id="45" name="AutoShape 46"/>
          <p:cNvCxnSpPr>
            <a:cxnSpLocks noChangeShapeType="1"/>
            <a:stCxn id="35" idx="4"/>
            <a:endCxn id="42" idx="1"/>
          </p:cNvCxnSpPr>
          <p:nvPr/>
        </p:nvCxnSpPr>
        <p:spPr bwMode="auto">
          <a:xfrm rot="16200000" flipH="1">
            <a:off x="7429499" y="4429124"/>
            <a:ext cx="676556" cy="219355"/>
          </a:xfrm>
          <a:prstGeom prst="straightConnector1">
            <a:avLst/>
          </a:prstGeom>
          <a:noFill/>
          <a:ln w="38100">
            <a:solidFill>
              <a:schemeClr val="tx1"/>
            </a:solidFill>
            <a:round/>
            <a:headEnd/>
            <a:tailEnd type="stealth" w="med" len="med"/>
          </a:ln>
          <a:effectLst/>
        </p:spPr>
      </p:cxnSp>
      <p:sp>
        <p:nvSpPr>
          <p:cNvPr id="46" name="Oval 47"/>
          <p:cNvSpPr>
            <a:spLocks noChangeArrowheads="1"/>
          </p:cNvSpPr>
          <p:nvPr/>
        </p:nvSpPr>
        <p:spPr bwMode="auto">
          <a:xfrm>
            <a:off x="8115300" y="3743324"/>
            <a:ext cx="457200" cy="457200"/>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47" name="AutoShape 49"/>
          <p:cNvCxnSpPr>
            <a:cxnSpLocks noChangeShapeType="1"/>
            <a:stCxn id="38" idx="7"/>
            <a:endCxn id="46" idx="3"/>
          </p:cNvCxnSpPr>
          <p:nvPr/>
        </p:nvCxnSpPr>
        <p:spPr bwMode="auto">
          <a:xfrm rot="5400000" flipH="1" flipV="1">
            <a:off x="7191492" y="3885523"/>
            <a:ext cx="742717" cy="1238810"/>
          </a:xfrm>
          <a:prstGeom prst="straightConnector1">
            <a:avLst/>
          </a:prstGeom>
          <a:noFill/>
          <a:ln w="38100">
            <a:solidFill>
              <a:schemeClr val="tx1"/>
            </a:solidFill>
            <a:round/>
            <a:headEnd/>
            <a:tailEnd type="stealth" w="med" len="med"/>
          </a:ln>
          <a:effectLst/>
        </p:spPr>
      </p:cxnSp>
      <p:cxnSp>
        <p:nvCxnSpPr>
          <p:cNvPr id="48" name="AutoShape 50"/>
          <p:cNvCxnSpPr>
            <a:cxnSpLocks noChangeShapeType="1"/>
            <a:stCxn id="42" idx="0"/>
            <a:endCxn id="46" idx="4"/>
          </p:cNvCxnSpPr>
          <p:nvPr/>
        </p:nvCxnSpPr>
        <p:spPr bwMode="auto">
          <a:xfrm rot="5400000" flipH="1" flipV="1">
            <a:off x="7886700" y="4352925"/>
            <a:ext cx="609601" cy="304800"/>
          </a:xfrm>
          <a:prstGeom prst="straightConnector1">
            <a:avLst/>
          </a:prstGeom>
          <a:noFill/>
          <a:ln w="38100">
            <a:solidFill>
              <a:schemeClr val="tx1"/>
            </a:solidFill>
            <a:round/>
            <a:headEnd/>
            <a:tailEnd type="stealth" w="med" len="med"/>
          </a:ln>
          <a:effectLst/>
        </p:spPr>
      </p:cxnSp>
      <p:sp>
        <p:nvSpPr>
          <p:cNvPr id="49" name="Oval 51"/>
          <p:cNvSpPr>
            <a:spLocks noChangeArrowheads="1"/>
          </p:cNvSpPr>
          <p:nvPr/>
        </p:nvSpPr>
        <p:spPr bwMode="auto">
          <a:xfrm>
            <a:off x="7315200" y="2674938"/>
            <a:ext cx="457200" cy="457200"/>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50" name="AutoShape 53"/>
          <p:cNvCxnSpPr>
            <a:cxnSpLocks noChangeShapeType="1"/>
            <a:stCxn id="41" idx="7"/>
            <a:endCxn id="49" idx="3"/>
          </p:cNvCxnSpPr>
          <p:nvPr/>
        </p:nvCxnSpPr>
        <p:spPr bwMode="auto">
          <a:xfrm rot="5400000" flipH="1" flipV="1">
            <a:off x="6207640" y="2619889"/>
            <a:ext cx="729221" cy="1619810"/>
          </a:xfrm>
          <a:prstGeom prst="straightConnector1">
            <a:avLst/>
          </a:prstGeom>
          <a:noFill/>
          <a:ln w="38100">
            <a:solidFill>
              <a:schemeClr val="tx1"/>
            </a:solidFill>
            <a:round/>
            <a:headEnd/>
            <a:tailEnd type="stealth" w="med" len="med"/>
          </a:ln>
          <a:effectLst/>
        </p:spPr>
      </p:cxnSp>
      <p:cxnSp>
        <p:nvCxnSpPr>
          <p:cNvPr id="51" name="AutoShape 54"/>
          <p:cNvCxnSpPr>
            <a:cxnSpLocks noChangeShapeType="1"/>
            <a:stCxn id="46" idx="0"/>
            <a:endCxn id="49" idx="5"/>
          </p:cNvCxnSpPr>
          <p:nvPr/>
        </p:nvCxnSpPr>
        <p:spPr bwMode="auto">
          <a:xfrm rot="16200000" flipV="1">
            <a:off x="7685603" y="3085026"/>
            <a:ext cx="678141" cy="638455"/>
          </a:xfrm>
          <a:prstGeom prst="straightConnector1">
            <a:avLst/>
          </a:prstGeom>
          <a:noFill/>
          <a:ln w="38100">
            <a:solidFill>
              <a:schemeClr val="tx1"/>
            </a:solidFill>
            <a:round/>
            <a:headEnd/>
            <a:tailEnd type="stealth" w="med" len="med"/>
          </a:ln>
          <a:effectLst/>
        </p:spPr>
      </p:cxnSp>
      <p:sp>
        <p:nvSpPr>
          <p:cNvPr id="53" name="Text Box 58"/>
          <p:cNvSpPr txBox="1">
            <a:spLocks noChangeArrowheads="1"/>
          </p:cNvSpPr>
          <p:nvPr/>
        </p:nvSpPr>
        <p:spPr bwMode="auto">
          <a:xfrm>
            <a:off x="5715000" y="25146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4</a:t>
            </a:r>
          </a:p>
        </p:txBody>
      </p:sp>
      <p:sp>
        <p:nvSpPr>
          <p:cNvPr id="54" name="Text Box 59"/>
          <p:cNvSpPr txBox="1">
            <a:spLocks noChangeArrowheads="1"/>
          </p:cNvSpPr>
          <p:nvPr/>
        </p:nvSpPr>
        <p:spPr bwMode="auto">
          <a:xfrm>
            <a:off x="3733800" y="35814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3</a:t>
            </a:r>
          </a:p>
        </p:txBody>
      </p:sp>
      <p:sp>
        <p:nvSpPr>
          <p:cNvPr id="55" name="Text Box 60"/>
          <p:cNvSpPr txBox="1">
            <a:spLocks noChangeArrowheads="1"/>
          </p:cNvSpPr>
          <p:nvPr/>
        </p:nvSpPr>
        <p:spPr bwMode="auto">
          <a:xfrm>
            <a:off x="2286000" y="46482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2</a:t>
            </a:r>
          </a:p>
        </p:txBody>
      </p:sp>
      <p:sp>
        <p:nvSpPr>
          <p:cNvPr id="56" name="Text Box 61"/>
          <p:cNvSpPr txBox="1">
            <a:spLocks noChangeArrowheads="1"/>
          </p:cNvSpPr>
          <p:nvPr/>
        </p:nvSpPr>
        <p:spPr bwMode="auto">
          <a:xfrm>
            <a:off x="6477000" y="3598863"/>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2</a:t>
            </a:r>
          </a:p>
        </p:txBody>
      </p:sp>
      <p:sp>
        <p:nvSpPr>
          <p:cNvPr id="57" name="Text Box 62"/>
          <p:cNvSpPr txBox="1">
            <a:spLocks noChangeArrowheads="1"/>
          </p:cNvSpPr>
          <p:nvPr/>
        </p:nvSpPr>
        <p:spPr bwMode="auto">
          <a:xfrm>
            <a:off x="2133600" y="57150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1</a:t>
            </a:r>
          </a:p>
        </p:txBody>
      </p:sp>
      <p:sp>
        <p:nvSpPr>
          <p:cNvPr id="58" name="Text Box 63"/>
          <p:cNvSpPr txBox="1">
            <a:spLocks noChangeArrowheads="1"/>
          </p:cNvSpPr>
          <p:nvPr/>
        </p:nvSpPr>
        <p:spPr bwMode="auto">
          <a:xfrm>
            <a:off x="4953000" y="46482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1</a:t>
            </a:r>
          </a:p>
        </p:txBody>
      </p:sp>
      <p:sp>
        <p:nvSpPr>
          <p:cNvPr id="59" name="Text Box 64"/>
          <p:cNvSpPr txBox="1">
            <a:spLocks noChangeArrowheads="1"/>
          </p:cNvSpPr>
          <p:nvPr/>
        </p:nvSpPr>
        <p:spPr bwMode="auto">
          <a:xfrm>
            <a:off x="6324600" y="46482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1</a:t>
            </a:r>
          </a:p>
        </p:txBody>
      </p:sp>
      <p:sp>
        <p:nvSpPr>
          <p:cNvPr id="60" name="Text Box 65"/>
          <p:cNvSpPr txBox="1">
            <a:spLocks noChangeArrowheads="1"/>
          </p:cNvSpPr>
          <p:nvPr/>
        </p:nvSpPr>
        <p:spPr bwMode="auto">
          <a:xfrm>
            <a:off x="7620000" y="46482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0</a:t>
            </a:r>
          </a:p>
        </p:txBody>
      </p:sp>
      <p:sp>
        <p:nvSpPr>
          <p:cNvPr id="61" name="Text Box 66"/>
          <p:cNvSpPr txBox="1">
            <a:spLocks noChangeArrowheads="1"/>
          </p:cNvSpPr>
          <p:nvPr/>
        </p:nvSpPr>
        <p:spPr bwMode="auto">
          <a:xfrm>
            <a:off x="3419475" y="5715000"/>
            <a:ext cx="295275" cy="323165"/>
          </a:xfrm>
          <a:prstGeom prst="rect">
            <a:avLst/>
          </a:prstGeom>
          <a:noFill/>
          <a:ln w="6350" algn="ctr">
            <a:noFill/>
            <a:miter lim="800000"/>
            <a:headEnd/>
            <a:tailEnd/>
          </a:ln>
          <a:effectLst/>
        </p:spPr>
        <p:txBody>
          <a:bodyPr lIns="73152" rIns="0" bIns="0">
            <a:spAutoFit/>
          </a:bodyPr>
          <a:lstStyle/>
          <a:p>
            <a:pPr>
              <a:spcBef>
                <a:spcPct val="50000"/>
              </a:spcBef>
            </a:pPr>
            <a:r>
              <a:rPr lang="en-US" sz="1800" b="1" dirty="0">
                <a:solidFill>
                  <a:schemeClr val="tx2"/>
                </a:solidFill>
                <a:latin typeface="Consolas"/>
              </a:rPr>
              <a:t>0</a:t>
            </a:r>
          </a:p>
        </p:txBody>
      </p:sp>
      <p:sp>
        <p:nvSpPr>
          <p:cNvPr id="2" name="Slide Number Placeholder 1"/>
          <p:cNvSpPr>
            <a:spLocks noGrp="1"/>
          </p:cNvSpPr>
          <p:nvPr>
            <p:ph type="sldNum" sz="quarter" idx="12"/>
          </p:nvPr>
        </p:nvSpPr>
        <p:spPr/>
        <p:txBody>
          <a:bodyPr/>
          <a:lstStyle/>
          <a:p>
            <a:fld id="{B8C56D54-80CA-1040-8800-40C19FBCAC37}" type="slidenum">
              <a:rPr lang="en-US" smtClean="0"/>
              <a:t>50</a:t>
            </a:fld>
            <a:endParaRPr lang="en-US"/>
          </a:p>
        </p:txBody>
      </p:sp>
    </p:spTree>
    <p:extLst>
      <p:ext uri="{BB962C8B-B14F-4D97-AF65-F5344CB8AC3E}">
        <p14:creationId xmlns:p14="http://schemas.microsoft.com/office/powerpoint/2010/main" val="395083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right)">
                                      <p:cBhvr>
                                        <p:cTn id="15" dur="500"/>
                                        <p:tgtEl>
                                          <p:spTgt spid="27"/>
                                        </p:tgtEl>
                                      </p:cBhvr>
                                    </p:animEffect>
                                  </p:childTnLst>
                                </p:cTn>
                              </p:par>
                              <p:par>
                                <p:cTn id="16" presetID="22" presetClass="entr" presetSubtype="8"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right)">
                                      <p:cBhvr>
                                        <p:cTn id="32" dur="500"/>
                                        <p:tgtEl>
                                          <p:spTgt spid="33"/>
                                        </p:tgtEl>
                                      </p:cBhvr>
                                    </p:animEffect>
                                  </p:childTnLst>
                                </p:cTn>
                              </p:par>
                              <p:par>
                                <p:cTn id="33" presetID="22" presetClass="entr" presetSubtype="8"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par>
                                <p:cTn id="36" presetID="22" presetClass="entr" presetSubtype="1"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par>
                                <p:cTn id="59" presetID="22" presetClass="entr" presetSubtype="8"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par>
                                <p:cTn id="62" presetID="22" presetClass="entr" presetSubtype="8" fill="hold"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par>
                                <p:cTn id="65" presetID="22" presetClass="entr" presetSubtype="1"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up)">
                                      <p:cBhvr>
                                        <p:cTn id="67" dur="500"/>
                                        <p:tgtEl>
                                          <p:spTgt spid="40"/>
                                        </p:tgtEl>
                                      </p:cBhvr>
                                    </p:animEffect>
                                  </p:childTnLst>
                                </p:cTn>
                              </p:par>
                              <p:par>
                                <p:cTn id="68" presetID="22" presetClass="entr" presetSubtype="1" fill="hold"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up)">
                                      <p:cBhvr>
                                        <p:cTn id="70" dur="500"/>
                                        <p:tgtEl>
                                          <p:spTgt spid="39"/>
                                        </p:tgtEl>
                                      </p:cBhvr>
                                    </p:animEffec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down)">
                                      <p:cBhvr>
                                        <p:cTn id="98" dur="500"/>
                                        <p:tgtEl>
                                          <p:spTgt spid="19"/>
                                        </p:tgtEl>
                                      </p:cBhvr>
                                    </p:animEffect>
                                  </p:childTnLst>
                                </p:cTn>
                              </p:par>
                              <p:par>
                                <p:cTn id="99" presetID="22" presetClass="entr" presetSubtype="1" fill="hold"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up)">
                                      <p:cBhvr>
                                        <p:cTn id="101" dur="500"/>
                                        <p:tgtEl>
                                          <p:spTgt spid="17"/>
                                        </p:tgtEl>
                                      </p:cBhvr>
                                    </p:animEffect>
                                  </p:childTnLst>
                                </p:cTn>
                              </p:par>
                              <p:par>
                                <p:cTn id="102" presetID="22" presetClass="entr" presetSubtype="4"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down)">
                                      <p:cBhvr>
                                        <p:cTn id="104" dur="500"/>
                                        <p:tgtEl>
                                          <p:spTgt spid="44"/>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1" fill="hold"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up)">
                                      <p:cBhvr>
                                        <p:cTn id="110" dur="500"/>
                                        <p:tgtEl>
                                          <p:spTgt spid="45"/>
                                        </p:tgtEl>
                                      </p:cBhvr>
                                    </p:animEffect>
                                  </p:childTnLst>
                                </p:cTn>
                              </p:par>
                            </p:childTnLst>
                          </p:cTn>
                        </p:par>
                        <p:par>
                          <p:cTn id="111" fill="hold">
                            <p:stCondLst>
                              <p:cond delay="500"/>
                            </p:stCondLst>
                            <p:childTnLst>
                              <p:par>
                                <p:cTn id="112" presetID="1" presetClass="entr" presetSubtype="0" fill="hold" grpId="0" nodeType="afterEffect">
                                  <p:stCondLst>
                                    <p:cond delay="0"/>
                                  </p:stCondLst>
                                  <p:childTnLst>
                                    <p:set>
                                      <p:cBhvr>
                                        <p:cTn id="113" dur="1" fill="hold">
                                          <p:stCondLst>
                                            <p:cond delay="0"/>
                                          </p:stCondLst>
                                        </p:cTn>
                                        <p:tgtEl>
                                          <p:spTgt spid="42"/>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61"/>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1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wipe(down)">
                                      <p:cBhvr>
                                        <p:cTn id="128" dur="500"/>
                                        <p:tgtEl>
                                          <p:spTgt spid="20"/>
                                        </p:tgtEl>
                                      </p:cBhvr>
                                    </p:animEffect>
                                  </p:childTnLst>
                                </p:cTn>
                              </p:par>
                              <p:par>
                                <p:cTn id="129" presetID="22" presetClass="entr" presetSubtype="4" fill="hold" nodeType="with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down)">
                                      <p:cBhvr>
                                        <p:cTn id="131" dur="500"/>
                                        <p:tgtEl>
                                          <p:spTgt spid="48"/>
                                        </p:tgtEl>
                                      </p:cBhvr>
                                    </p:animEffect>
                                  </p:childTnLst>
                                </p:cTn>
                              </p:par>
                            </p:childTnLst>
                          </p:cTn>
                        </p:par>
                        <p:par>
                          <p:cTn id="132" fill="hold">
                            <p:stCondLst>
                              <p:cond delay="500"/>
                            </p:stCondLst>
                            <p:childTnLst>
                              <p:par>
                                <p:cTn id="133" presetID="1" presetClass="entr" presetSubtype="0" fill="hold" grpId="0" nodeType="afterEffect">
                                  <p:stCondLst>
                                    <p:cond delay="0"/>
                                  </p:stCondLst>
                                  <p:childTnLst>
                                    <p:set>
                                      <p:cBhvr>
                                        <p:cTn id="134" dur="1" fill="hold">
                                          <p:stCondLst>
                                            <p:cond delay="0"/>
                                          </p:stCondLst>
                                        </p:cTn>
                                        <p:tgtEl>
                                          <p:spTgt spid="1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wipe(down)">
                                      <p:cBhvr>
                                        <p:cTn id="141" dur="500"/>
                                        <p:tgtEl>
                                          <p:spTgt spid="43"/>
                                        </p:tgtEl>
                                      </p:cBhvr>
                                    </p:animEffect>
                                  </p:childTnLst>
                                </p:cTn>
                              </p:par>
                              <p:par>
                                <p:cTn id="142" presetID="22" presetClass="entr" presetSubtype="4" fill="hold"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wipe(down)">
                                      <p:cBhvr>
                                        <p:cTn id="144" dur="500"/>
                                        <p:tgtEl>
                                          <p:spTgt spid="51"/>
                                        </p:tgtEl>
                                      </p:cBhvr>
                                    </p:animEffec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4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wipe(down)">
                                      <p:cBhvr>
                                        <p:cTn id="152" dur="500"/>
                                        <p:tgtEl>
                                          <p:spTgt spid="50"/>
                                        </p:tgtEl>
                                      </p:cBhvr>
                                    </p:animEffect>
                                  </p:childTnLst>
                                </p:cTn>
                              </p:par>
                            </p:childTnLst>
                          </p:cTn>
                        </p:par>
                        <p:par>
                          <p:cTn id="153" fill="hold">
                            <p:stCondLst>
                              <p:cond delay="500"/>
                            </p:stCondLst>
                            <p:childTnLst>
                              <p:par>
                                <p:cTn id="154" presetID="1" presetClass="entr" presetSubtype="0" fill="hold" grpId="0" nodeType="afterEffect">
                                  <p:stCondLst>
                                    <p:cond delay="0"/>
                                  </p:stCondLst>
                                  <p:childTnLst>
                                    <p:set>
                                      <p:cBhvr>
                                        <p:cTn id="155" dur="1" fill="hold">
                                          <p:stCondLst>
                                            <p:cond delay="0"/>
                                          </p:stCondLst>
                                        </p:cTn>
                                        <p:tgtEl>
                                          <p:spTgt spid="4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 presetClass="entr" presetSubtype="2" fill="hold" grpId="0" nodeType="clickEffect">
                                  <p:stCondLst>
                                    <p:cond delay="0"/>
                                  </p:stCondLst>
                                  <p:childTnLst>
                                    <p:set>
                                      <p:cBhvr>
                                        <p:cTn id="159" dur="1" fill="hold">
                                          <p:stCondLst>
                                            <p:cond delay="0"/>
                                          </p:stCondLst>
                                        </p:cTn>
                                        <p:tgtEl>
                                          <p:spTgt spid="34"/>
                                        </p:tgtEl>
                                        <p:attrNameLst>
                                          <p:attrName>style.visibility</p:attrName>
                                        </p:attrNameLst>
                                      </p:cBhvr>
                                      <p:to>
                                        <p:strVal val="visible"/>
                                      </p:to>
                                    </p:set>
                                    <p:anim calcmode="lin" valueType="num">
                                      <p:cBhvr additive="base">
                                        <p:cTn id="160" dur="500" fill="hold"/>
                                        <p:tgtEl>
                                          <p:spTgt spid="34"/>
                                        </p:tgtEl>
                                        <p:attrNameLst>
                                          <p:attrName>ppt_x</p:attrName>
                                        </p:attrNameLst>
                                      </p:cBhvr>
                                      <p:tavLst>
                                        <p:tav tm="0">
                                          <p:val>
                                            <p:strVal val="1+#ppt_w/2"/>
                                          </p:val>
                                        </p:tav>
                                        <p:tav tm="100000">
                                          <p:val>
                                            <p:strVal val="#ppt_x"/>
                                          </p:val>
                                        </p:tav>
                                      </p:tavLst>
                                    </p:anim>
                                    <p:anim calcmode="lin" valueType="num">
                                      <p:cBhvr additive="base">
                                        <p:cTn id="161"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5" grpId="0" animBg="1"/>
      <p:bldP spid="6" grpId="0" animBg="1"/>
      <p:bldP spid="7" grpId="0" animBg="1"/>
      <p:bldP spid="8" grpId="0" animBg="1"/>
      <p:bldP spid="9" grpId="0" animBg="1"/>
      <p:bldP spid="10" grpId="0" animBg="1"/>
      <p:bldP spid="11" grpId="0" animBg="1"/>
      <p:bldP spid="12" grpId="0" animBg="1"/>
      <p:bldP spid="13" grpId="0" animBg="1"/>
      <p:bldP spid="16" grpId="0" animBg="1"/>
      <p:bldP spid="18" grpId="0" animBg="1"/>
      <p:bldP spid="21" grpId="0" animBg="1"/>
      <p:bldP spid="22" grpId="0" animBg="1"/>
      <p:bldP spid="23" grpId="0" animBg="1"/>
      <p:bldP spid="25" grpId="0" animBg="1"/>
      <p:bldP spid="26" grpId="0" animBg="1"/>
      <p:bldP spid="28" grpId="0" animBg="1"/>
      <p:bldP spid="30" grpId="0" animBg="1"/>
      <p:bldP spid="31" grpId="0" animBg="1"/>
      <p:bldP spid="34" grpId="0" animBg="1"/>
      <p:bldP spid="35" grpId="0" animBg="1"/>
      <p:bldP spid="37" grpId="0" animBg="1"/>
      <p:bldP spid="38" grpId="0" animBg="1"/>
      <p:bldP spid="41" grpId="0" animBg="1"/>
      <p:bldP spid="42" grpId="0" animBg="1"/>
      <p:bldP spid="46" grpId="0" animBg="1"/>
      <p:bldP spid="49" grpId="0" animBg="1"/>
      <p:bldP spid="53" grpId="0"/>
      <p:bldP spid="54" grpId="0"/>
      <p:bldP spid="55" grpId="0"/>
      <p:bldP spid="56" grpId="0"/>
      <p:bldP spid="57" grpId="0"/>
      <p:bldP spid="58" grpId="0"/>
      <p:bldP spid="59" grpId="0"/>
      <p:bldP spid="60" grpId="0"/>
      <p:bldP spid="6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91674" y="1062646"/>
            <a:ext cx="4348290" cy="2632131"/>
            <a:chOff x="2291674" y="1062646"/>
            <a:chExt cx="4348290" cy="2632131"/>
          </a:xfrm>
        </p:grpSpPr>
        <p:sp>
          <p:nvSpPr>
            <p:cNvPr id="64" name="AutoShape 2"/>
            <p:cNvSpPr>
              <a:spLocks noChangeArrowheads="1"/>
            </p:cNvSpPr>
            <p:nvPr/>
          </p:nvSpPr>
          <p:spPr bwMode="auto">
            <a:xfrm>
              <a:off x="5890259" y="2460980"/>
              <a:ext cx="549784" cy="525864"/>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9" name="AutoShape 29"/>
            <p:cNvSpPr>
              <a:spLocks noChangeArrowheads="1"/>
            </p:cNvSpPr>
            <p:nvPr/>
          </p:nvSpPr>
          <p:spPr bwMode="auto">
            <a:xfrm>
              <a:off x="5140554" y="1753046"/>
              <a:ext cx="1499410" cy="525863"/>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4" name="Oval 47"/>
            <p:cNvSpPr>
              <a:spLocks noChangeArrowheads="1"/>
            </p:cNvSpPr>
            <p:nvPr/>
          </p:nvSpPr>
          <p:spPr bwMode="auto">
            <a:xfrm>
              <a:off x="6215131" y="1850507"/>
              <a:ext cx="299882" cy="308449"/>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06" name="AutoShape 50"/>
            <p:cNvCxnSpPr>
              <a:cxnSpLocks noChangeShapeType="1"/>
              <a:stCxn id="100" idx="0"/>
              <a:endCxn id="104" idx="4"/>
            </p:cNvCxnSpPr>
            <p:nvPr/>
          </p:nvCxnSpPr>
          <p:spPr bwMode="auto">
            <a:xfrm flipV="1">
              <a:off x="6165151" y="2158956"/>
              <a:ext cx="199921" cy="428554"/>
            </a:xfrm>
            <a:prstGeom prst="straightConnector1">
              <a:avLst/>
            </a:prstGeom>
            <a:noFill/>
            <a:ln w="38100">
              <a:solidFill>
                <a:schemeClr val="tx1"/>
              </a:solidFill>
              <a:round/>
              <a:headEnd/>
              <a:tailEnd type="stealth" w="med" len="med"/>
            </a:ln>
            <a:effectLst/>
          </p:spPr>
        </p:cxnSp>
        <p:sp>
          <p:nvSpPr>
            <p:cNvPr id="65" name="AutoShape 3"/>
            <p:cNvSpPr>
              <a:spLocks noChangeArrowheads="1"/>
            </p:cNvSpPr>
            <p:nvPr/>
          </p:nvSpPr>
          <p:spPr bwMode="auto">
            <a:xfrm>
              <a:off x="5040593" y="2479947"/>
              <a:ext cx="549784" cy="51778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6" name="AutoShape 4"/>
            <p:cNvSpPr>
              <a:spLocks noChangeArrowheads="1"/>
            </p:cNvSpPr>
            <p:nvPr/>
          </p:nvSpPr>
          <p:spPr bwMode="auto">
            <a:xfrm>
              <a:off x="4140947" y="2479947"/>
              <a:ext cx="549784" cy="51778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7" name="AutoShape 5"/>
            <p:cNvSpPr>
              <a:spLocks noChangeArrowheads="1"/>
            </p:cNvSpPr>
            <p:nvPr/>
          </p:nvSpPr>
          <p:spPr bwMode="auto">
            <a:xfrm>
              <a:off x="3135092" y="3188598"/>
              <a:ext cx="599764" cy="506179"/>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8" name="AutoShape 6"/>
            <p:cNvSpPr>
              <a:spLocks noChangeArrowheads="1"/>
            </p:cNvSpPr>
            <p:nvPr/>
          </p:nvSpPr>
          <p:spPr bwMode="auto">
            <a:xfrm>
              <a:off x="2291674" y="3188598"/>
              <a:ext cx="599764" cy="506179"/>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9" name="AutoShape 7"/>
            <p:cNvSpPr>
              <a:spLocks noChangeArrowheads="1"/>
            </p:cNvSpPr>
            <p:nvPr/>
          </p:nvSpPr>
          <p:spPr bwMode="auto">
            <a:xfrm>
              <a:off x="2391635" y="2479947"/>
              <a:ext cx="1499410" cy="51778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0" name="Oval 8"/>
            <p:cNvSpPr>
              <a:spLocks noChangeArrowheads="1"/>
            </p:cNvSpPr>
            <p:nvPr/>
          </p:nvSpPr>
          <p:spPr bwMode="auto">
            <a:xfrm>
              <a:off x="2566566" y="2575910"/>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1" name="Oval 9"/>
            <p:cNvSpPr>
              <a:spLocks noChangeArrowheads="1"/>
            </p:cNvSpPr>
            <p:nvPr/>
          </p:nvSpPr>
          <p:spPr bwMode="auto">
            <a:xfrm>
              <a:off x="2435367" y="3264525"/>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2" name="Oval 10"/>
            <p:cNvSpPr>
              <a:spLocks noChangeArrowheads="1"/>
            </p:cNvSpPr>
            <p:nvPr/>
          </p:nvSpPr>
          <p:spPr bwMode="auto">
            <a:xfrm>
              <a:off x="3016389" y="2575910"/>
              <a:ext cx="299882" cy="303707"/>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73" name="AutoShape 11"/>
            <p:cNvCxnSpPr>
              <a:cxnSpLocks noChangeShapeType="1"/>
              <a:stCxn id="70" idx="6"/>
              <a:endCxn id="72" idx="2"/>
            </p:cNvCxnSpPr>
            <p:nvPr/>
          </p:nvCxnSpPr>
          <p:spPr bwMode="auto">
            <a:xfrm>
              <a:off x="2866448" y="2727764"/>
              <a:ext cx="149941" cy="1055"/>
            </a:xfrm>
            <a:prstGeom prst="straightConnector1">
              <a:avLst/>
            </a:prstGeom>
            <a:noFill/>
            <a:ln w="38100">
              <a:solidFill>
                <a:schemeClr val="tx1"/>
              </a:solidFill>
              <a:round/>
              <a:headEnd/>
              <a:tailEnd type="stealth" w="med" len="med"/>
            </a:ln>
            <a:effectLst/>
          </p:spPr>
        </p:cxnSp>
        <p:cxnSp>
          <p:nvCxnSpPr>
            <p:cNvPr id="74" name="AutoShape 12"/>
            <p:cNvCxnSpPr>
              <a:cxnSpLocks noChangeShapeType="1"/>
              <a:stCxn id="70" idx="4"/>
              <a:endCxn id="71" idx="0"/>
            </p:cNvCxnSpPr>
            <p:nvPr/>
          </p:nvCxnSpPr>
          <p:spPr bwMode="auto">
            <a:xfrm rot="5400000">
              <a:off x="2458455" y="3006472"/>
              <a:ext cx="384907" cy="131198"/>
            </a:xfrm>
            <a:prstGeom prst="straightConnector1">
              <a:avLst/>
            </a:prstGeom>
            <a:noFill/>
            <a:ln w="38100">
              <a:solidFill>
                <a:schemeClr val="tx1"/>
              </a:solidFill>
              <a:round/>
              <a:headEnd/>
              <a:tailEnd type="stealth" w="med" len="med"/>
            </a:ln>
            <a:effectLst/>
          </p:spPr>
        </p:cxnSp>
        <p:sp>
          <p:nvSpPr>
            <p:cNvPr id="75" name="Oval 13"/>
            <p:cNvSpPr>
              <a:spLocks noChangeArrowheads="1"/>
            </p:cNvSpPr>
            <p:nvPr/>
          </p:nvSpPr>
          <p:spPr bwMode="auto">
            <a:xfrm>
              <a:off x="3285033" y="3264525"/>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76" name="AutoShape 14"/>
            <p:cNvCxnSpPr>
              <a:cxnSpLocks noChangeShapeType="1"/>
              <a:stCxn id="72" idx="4"/>
              <a:endCxn id="75" idx="1"/>
            </p:cNvCxnSpPr>
            <p:nvPr/>
          </p:nvCxnSpPr>
          <p:spPr bwMode="auto">
            <a:xfrm rot="16200000" flipH="1">
              <a:off x="3032948" y="3012999"/>
              <a:ext cx="429384" cy="162620"/>
            </a:xfrm>
            <a:prstGeom prst="straightConnector1">
              <a:avLst/>
            </a:prstGeom>
            <a:noFill/>
            <a:ln w="38100">
              <a:solidFill>
                <a:schemeClr val="tx1"/>
              </a:solidFill>
              <a:round/>
              <a:headEnd/>
              <a:tailEnd type="stealth" w="med" len="med"/>
            </a:ln>
            <a:effectLst/>
          </p:spPr>
        </p:cxnSp>
        <p:sp>
          <p:nvSpPr>
            <p:cNvPr id="77" name="Oval 15"/>
            <p:cNvSpPr>
              <a:spLocks noChangeArrowheads="1"/>
            </p:cNvSpPr>
            <p:nvPr/>
          </p:nvSpPr>
          <p:spPr bwMode="auto">
            <a:xfrm>
              <a:off x="3466212" y="2581183"/>
              <a:ext cx="299882" cy="303707"/>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78" name="AutoShape 17"/>
            <p:cNvCxnSpPr>
              <a:cxnSpLocks noChangeShapeType="1"/>
              <a:stCxn id="71" idx="7"/>
              <a:endCxn id="77" idx="3"/>
            </p:cNvCxnSpPr>
            <p:nvPr/>
          </p:nvCxnSpPr>
          <p:spPr bwMode="auto">
            <a:xfrm rot="5400000" flipH="1" flipV="1">
              <a:off x="2866437" y="2665310"/>
              <a:ext cx="468588" cy="818795"/>
            </a:xfrm>
            <a:prstGeom prst="straightConnector1">
              <a:avLst/>
            </a:prstGeom>
            <a:noFill/>
            <a:ln w="38100">
              <a:solidFill>
                <a:schemeClr val="tx1"/>
              </a:solidFill>
              <a:round/>
              <a:headEnd/>
              <a:tailEnd type="stealth" w="med" len="med"/>
            </a:ln>
            <a:effectLst/>
          </p:spPr>
        </p:cxnSp>
        <p:cxnSp>
          <p:nvCxnSpPr>
            <p:cNvPr id="79" name="AutoShape 18"/>
            <p:cNvCxnSpPr>
              <a:cxnSpLocks noChangeShapeType="1"/>
              <a:stCxn id="75" idx="0"/>
              <a:endCxn id="77" idx="4"/>
            </p:cNvCxnSpPr>
            <p:nvPr/>
          </p:nvCxnSpPr>
          <p:spPr bwMode="auto">
            <a:xfrm rot="5400000" flipH="1" flipV="1">
              <a:off x="3335747" y="2984118"/>
              <a:ext cx="379635" cy="181179"/>
            </a:xfrm>
            <a:prstGeom prst="straightConnector1">
              <a:avLst/>
            </a:prstGeom>
            <a:noFill/>
            <a:ln w="38100">
              <a:solidFill>
                <a:schemeClr val="tx1"/>
              </a:solidFill>
              <a:round/>
              <a:headEnd/>
              <a:tailEnd type="stealth" w="med" len="med"/>
            </a:ln>
            <a:effectLst/>
          </p:spPr>
        </p:cxnSp>
        <p:sp>
          <p:nvSpPr>
            <p:cNvPr id="80" name="AutoShape 20"/>
            <p:cNvSpPr>
              <a:spLocks noChangeArrowheads="1"/>
            </p:cNvSpPr>
            <p:nvPr/>
          </p:nvSpPr>
          <p:spPr bwMode="auto">
            <a:xfrm>
              <a:off x="4640750" y="1062646"/>
              <a:ext cx="1499410" cy="51778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1" name="Oval 80"/>
            <p:cNvSpPr>
              <a:spLocks noChangeArrowheads="1"/>
            </p:cNvSpPr>
            <p:nvPr/>
          </p:nvSpPr>
          <p:spPr bwMode="auto">
            <a:xfrm>
              <a:off x="4790691" y="1169155"/>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2" name="Oval 81"/>
            <p:cNvSpPr>
              <a:spLocks noChangeArrowheads="1"/>
            </p:cNvSpPr>
            <p:nvPr/>
          </p:nvSpPr>
          <p:spPr bwMode="auto">
            <a:xfrm>
              <a:off x="5240514" y="1169155"/>
              <a:ext cx="299882" cy="303707"/>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83" name="AutoShape 23"/>
            <p:cNvCxnSpPr>
              <a:cxnSpLocks noChangeShapeType="1"/>
              <a:stCxn id="81" idx="6"/>
              <a:endCxn id="82" idx="2"/>
            </p:cNvCxnSpPr>
            <p:nvPr/>
          </p:nvCxnSpPr>
          <p:spPr bwMode="auto">
            <a:xfrm>
              <a:off x="5090573" y="1321008"/>
              <a:ext cx="149941" cy="0"/>
            </a:xfrm>
            <a:prstGeom prst="straightConnector1">
              <a:avLst/>
            </a:prstGeom>
            <a:noFill/>
            <a:ln w="38100">
              <a:solidFill>
                <a:schemeClr val="tx1"/>
              </a:solidFill>
              <a:round/>
              <a:headEnd/>
              <a:tailEnd type="stealth" w="med" len="med"/>
            </a:ln>
            <a:effectLst/>
          </p:spPr>
        </p:cxnSp>
        <p:sp>
          <p:nvSpPr>
            <p:cNvPr id="84" name="AutoShape 24"/>
            <p:cNvSpPr>
              <a:spLocks noChangeArrowheads="1"/>
            </p:cNvSpPr>
            <p:nvPr/>
          </p:nvSpPr>
          <p:spPr bwMode="auto">
            <a:xfrm>
              <a:off x="3341261" y="1771297"/>
              <a:ext cx="1499410" cy="51778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5" name="Oval 84"/>
            <p:cNvSpPr>
              <a:spLocks noChangeArrowheads="1"/>
            </p:cNvSpPr>
            <p:nvPr/>
          </p:nvSpPr>
          <p:spPr bwMode="auto">
            <a:xfrm>
              <a:off x="3516192" y="1868314"/>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86" name="AutoShape 26"/>
            <p:cNvCxnSpPr>
              <a:cxnSpLocks noChangeShapeType="1"/>
              <a:stCxn id="81" idx="3"/>
              <a:endCxn id="85" idx="7"/>
            </p:cNvCxnSpPr>
            <p:nvPr/>
          </p:nvCxnSpPr>
          <p:spPr bwMode="auto">
            <a:xfrm rot="5400000">
              <a:off x="4061181" y="1139363"/>
              <a:ext cx="484405" cy="1062450"/>
            </a:xfrm>
            <a:prstGeom prst="straightConnector1">
              <a:avLst/>
            </a:prstGeom>
            <a:noFill/>
            <a:ln w="38100">
              <a:solidFill>
                <a:schemeClr val="tx1"/>
              </a:solidFill>
              <a:round/>
              <a:headEnd/>
              <a:tailEnd type="stealth" w="med" len="med"/>
            </a:ln>
            <a:effectLst/>
          </p:spPr>
        </p:cxnSp>
        <p:sp>
          <p:nvSpPr>
            <p:cNvPr id="87" name="Oval 86"/>
            <p:cNvSpPr>
              <a:spLocks noChangeArrowheads="1"/>
            </p:cNvSpPr>
            <p:nvPr/>
          </p:nvSpPr>
          <p:spPr bwMode="auto">
            <a:xfrm>
              <a:off x="3966016" y="1868314"/>
              <a:ext cx="299882" cy="303707"/>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88" name="AutoShape 28"/>
            <p:cNvCxnSpPr>
              <a:cxnSpLocks noChangeShapeType="1"/>
              <a:stCxn id="85" idx="6"/>
              <a:endCxn id="87" idx="2"/>
            </p:cNvCxnSpPr>
            <p:nvPr/>
          </p:nvCxnSpPr>
          <p:spPr bwMode="auto">
            <a:xfrm>
              <a:off x="3816075" y="2020167"/>
              <a:ext cx="149941" cy="1055"/>
            </a:xfrm>
            <a:prstGeom prst="straightConnector1">
              <a:avLst/>
            </a:prstGeom>
            <a:noFill/>
            <a:ln w="38100">
              <a:solidFill>
                <a:schemeClr val="tx1"/>
              </a:solidFill>
              <a:round/>
              <a:headEnd/>
              <a:tailEnd type="stealth" w="med" len="med"/>
            </a:ln>
            <a:effectLst/>
          </p:spPr>
        </p:cxnSp>
        <p:sp>
          <p:nvSpPr>
            <p:cNvPr id="90" name="Oval 89"/>
            <p:cNvSpPr>
              <a:spLocks noChangeArrowheads="1"/>
            </p:cNvSpPr>
            <p:nvPr/>
          </p:nvSpPr>
          <p:spPr bwMode="auto">
            <a:xfrm>
              <a:off x="5315485" y="1878859"/>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91" name="AutoShape 31"/>
            <p:cNvCxnSpPr>
              <a:cxnSpLocks noChangeShapeType="1"/>
              <a:stCxn id="82" idx="4"/>
              <a:endCxn id="90" idx="0"/>
            </p:cNvCxnSpPr>
            <p:nvPr/>
          </p:nvCxnSpPr>
          <p:spPr bwMode="auto">
            <a:xfrm rot="16200000" flipH="1">
              <a:off x="5224942" y="1638376"/>
              <a:ext cx="405997" cy="74971"/>
            </a:xfrm>
            <a:prstGeom prst="straightConnector1">
              <a:avLst/>
            </a:prstGeom>
            <a:noFill/>
            <a:ln w="38100">
              <a:solidFill>
                <a:schemeClr val="tx1"/>
              </a:solidFill>
              <a:round/>
              <a:headEnd/>
              <a:tailEnd type="stealth" w="med" len="med"/>
            </a:ln>
            <a:effectLst/>
          </p:spPr>
        </p:cxnSp>
        <p:cxnSp>
          <p:nvCxnSpPr>
            <p:cNvPr id="92" name="AutoShape 32"/>
            <p:cNvCxnSpPr>
              <a:cxnSpLocks noChangeShapeType="1"/>
              <a:stCxn id="85" idx="3"/>
              <a:endCxn id="70" idx="7"/>
            </p:cNvCxnSpPr>
            <p:nvPr/>
          </p:nvCxnSpPr>
          <p:spPr bwMode="auto">
            <a:xfrm rot="5400000">
              <a:off x="2944899" y="2005176"/>
              <a:ext cx="492842" cy="737577"/>
            </a:xfrm>
            <a:prstGeom prst="straightConnector1">
              <a:avLst/>
            </a:prstGeom>
            <a:noFill/>
            <a:ln w="38100">
              <a:solidFill>
                <a:schemeClr val="tx1"/>
              </a:solidFill>
              <a:round/>
              <a:headEnd/>
              <a:tailEnd type="stealth" w="med" len="med"/>
            </a:ln>
            <a:effectLst/>
          </p:spPr>
        </p:cxnSp>
        <p:sp>
          <p:nvSpPr>
            <p:cNvPr id="93" name="Oval 35"/>
            <p:cNvSpPr>
              <a:spLocks noChangeArrowheads="1"/>
            </p:cNvSpPr>
            <p:nvPr/>
          </p:nvSpPr>
          <p:spPr bwMode="auto">
            <a:xfrm>
              <a:off x="5765308" y="1878859"/>
              <a:ext cx="299882" cy="303707"/>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94" name="AutoShape 36"/>
            <p:cNvCxnSpPr>
              <a:cxnSpLocks noChangeShapeType="1"/>
              <a:stCxn id="90" idx="6"/>
              <a:endCxn id="93" idx="2"/>
            </p:cNvCxnSpPr>
            <p:nvPr/>
          </p:nvCxnSpPr>
          <p:spPr bwMode="auto">
            <a:xfrm>
              <a:off x="5615367" y="2030712"/>
              <a:ext cx="149941" cy="1055"/>
            </a:xfrm>
            <a:prstGeom prst="straightConnector1">
              <a:avLst/>
            </a:prstGeom>
            <a:noFill/>
            <a:ln w="38100">
              <a:solidFill>
                <a:schemeClr val="tx1"/>
              </a:solidFill>
              <a:round/>
              <a:headEnd/>
              <a:tailEnd type="stealth" w="med" len="med"/>
            </a:ln>
            <a:effectLst/>
          </p:spPr>
        </p:cxnSp>
        <p:sp>
          <p:nvSpPr>
            <p:cNvPr id="95" name="Oval 37"/>
            <p:cNvSpPr>
              <a:spLocks noChangeArrowheads="1"/>
            </p:cNvSpPr>
            <p:nvPr/>
          </p:nvSpPr>
          <p:spPr bwMode="auto">
            <a:xfrm>
              <a:off x="4290888" y="2586456"/>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6" name="Oval 38"/>
            <p:cNvSpPr>
              <a:spLocks noChangeArrowheads="1"/>
            </p:cNvSpPr>
            <p:nvPr/>
          </p:nvSpPr>
          <p:spPr bwMode="auto">
            <a:xfrm>
              <a:off x="5190534" y="2586983"/>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97" name="AutoShape 39"/>
            <p:cNvCxnSpPr>
              <a:cxnSpLocks noChangeShapeType="1"/>
              <a:stCxn id="87" idx="4"/>
              <a:endCxn id="95" idx="1"/>
            </p:cNvCxnSpPr>
            <p:nvPr/>
          </p:nvCxnSpPr>
          <p:spPr bwMode="auto">
            <a:xfrm rot="16200000" flipH="1">
              <a:off x="3995925" y="2292053"/>
              <a:ext cx="458912" cy="218848"/>
            </a:xfrm>
            <a:prstGeom prst="straightConnector1">
              <a:avLst/>
            </a:prstGeom>
            <a:noFill/>
            <a:ln w="38100">
              <a:solidFill>
                <a:schemeClr val="tx1"/>
              </a:solidFill>
              <a:round/>
              <a:headEnd/>
              <a:tailEnd type="stealth" w="med" len="med"/>
            </a:ln>
            <a:effectLst/>
          </p:spPr>
        </p:cxnSp>
        <p:cxnSp>
          <p:nvCxnSpPr>
            <p:cNvPr id="98" name="AutoShape 40"/>
            <p:cNvCxnSpPr>
              <a:cxnSpLocks noChangeShapeType="1"/>
              <a:stCxn id="90" idx="4"/>
              <a:endCxn id="96" idx="0"/>
            </p:cNvCxnSpPr>
            <p:nvPr/>
          </p:nvCxnSpPr>
          <p:spPr bwMode="auto">
            <a:xfrm rot="5400000">
              <a:off x="5200742" y="2322299"/>
              <a:ext cx="404417" cy="124951"/>
            </a:xfrm>
            <a:prstGeom prst="straightConnector1">
              <a:avLst/>
            </a:prstGeom>
            <a:noFill/>
            <a:ln w="38100">
              <a:solidFill>
                <a:schemeClr val="tx1"/>
              </a:solidFill>
              <a:round/>
              <a:headEnd/>
              <a:tailEnd type="stealth" w="med" len="med"/>
            </a:ln>
            <a:effectLst/>
          </p:spPr>
        </p:cxnSp>
        <p:sp>
          <p:nvSpPr>
            <p:cNvPr id="99" name="Oval 41"/>
            <p:cNvSpPr>
              <a:spLocks noChangeArrowheads="1"/>
            </p:cNvSpPr>
            <p:nvPr/>
          </p:nvSpPr>
          <p:spPr bwMode="auto">
            <a:xfrm>
              <a:off x="4415839" y="1868314"/>
              <a:ext cx="299882" cy="303707"/>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0" name="Oval 43"/>
            <p:cNvSpPr>
              <a:spLocks noChangeArrowheads="1"/>
            </p:cNvSpPr>
            <p:nvPr/>
          </p:nvSpPr>
          <p:spPr bwMode="auto">
            <a:xfrm>
              <a:off x="6015210" y="2587510"/>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01" name="AutoShape 44"/>
            <p:cNvCxnSpPr>
              <a:cxnSpLocks noChangeShapeType="1"/>
              <a:stCxn id="77" idx="7"/>
              <a:endCxn id="99" idx="3"/>
            </p:cNvCxnSpPr>
            <p:nvPr/>
          </p:nvCxnSpPr>
          <p:spPr bwMode="auto">
            <a:xfrm rot="5400000" flipH="1" flipV="1">
              <a:off x="3841909" y="2007814"/>
              <a:ext cx="498116" cy="737577"/>
            </a:xfrm>
            <a:prstGeom prst="straightConnector1">
              <a:avLst/>
            </a:prstGeom>
            <a:noFill/>
            <a:ln w="38100">
              <a:solidFill>
                <a:schemeClr val="tx1"/>
              </a:solidFill>
              <a:round/>
              <a:headEnd/>
              <a:tailEnd type="stealth" w="med" len="med"/>
            </a:ln>
            <a:effectLst/>
          </p:spPr>
        </p:cxnSp>
        <p:cxnSp>
          <p:nvCxnSpPr>
            <p:cNvPr id="102" name="AutoShape 45"/>
            <p:cNvCxnSpPr>
              <a:cxnSpLocks noChangeShapeType="1"/>
              <a:stCxn id="95" idx="0"/>
              <a:endCxn id="99" idx="4"/>
            </p:cNvCxnSpPr>
            <p:nvPr/>
          </p:nvCxnSpPr>
          <p:spPr bwMode="auto">
            <a:xfrm rot="5400000" flipH="1" flipV="1">
              <a:off x="4296087" y="2316764"/>
              <a:ext cx="414435" cy="124951"/>
            </a:xfrm>
            <a:prstGeom prst="straightConnector1">
              <a:avLst/>
            </a:prstGeom>
            <a:noFill/>
            <a:ln w="38100">
              <a:solidFill>
                <a:schemeClr val="tx1"/>
              </a:solidFill>
              <a:round/>
              <a:headEnd/>
              <a:tailEnd type="stealth" w="med" len="med"/>
            </a:ln>
            <a:effectLst/>
          </p:spPr>
        </p:cxnSp>
        <p:cxnSp>
          <p:nvCxnSpPr>
            <p:cNvPr id="103" name="AutoShape 46"/>
            <p:cNvCxnSpPr>
              <a:cxnSpLocks noChangeShapeType="1"/>
              <a:stCxn id="93" idx="4"/>
              <a:endCxn id="100" idx="1"/>
            </p:cNvCxnSpPr>
            <p:nvPr/>
          </p:nvCxnSpPr>
          <p:spPr bwMode="auto">
            <a:xfrm rot="16200000" flipH="1">
              <a:off x="5762477" y="2335338"/>
              <a:ext cx="449420" cy="143877"/>
            </a:xfrm>
            <a:prstGeom prst="straightConnector1">
              <a:avLst/>
            </a:prstGeom>
            <a:noFill/>
            <a:ln w="38100">
              <a:solidFill>
                <a:schemeClr val="tx1"/>
              </a:solidFill>
              <a:round/>
              <a:headEnd/>
              <a:tailEnd type="stealth" w="med" len="med"/>
            </a:ln>
            <a:effectLst/>
          </p:spPr>
        </p:cxnSp>
        <p:cxnSp>
          <p:nvCxnSpPr>
            <p:cNvPr id="105" name="AutoShape 49"/>
            <p:cNvCxnSpPr>
              <a:cxnSpLocks noChangeShapeType="1"/>
              <a:stCxn id="96" idx="7"/>
              <a:endCxn id="104" idx="3"/>
            </p:cNvCxnSpPr>
            <p:nvPr/>
          </p:nvCxnSpPr>
          <p:spPr bwMode="auto">
            <a:xfrm rot="5400000" flipH="1" flipV="1">
              <a:off x="5606089" y="1978501"/>
              <a:ext cx="493370" cy="812548"/>
            </a:xfrm>
            <a:prstGeom prst="straightConnector1">
              <a:avLst/>
            </a:prstGeom>
            <a:noFill/>
            <a:ln w="38100">
              <a:solidFill>
                <a:schemeClr val="tx1"/>
              </a:solidFill>
              <a:round/>
              <a:headEnd/>
              <a:tailEnd type="stealth" w="med" len="med"/>
            </a:ln>
            <a:effectLst/>
          </p:spPr>
        </p:cxnSp>
        <p:sp>
          <p:nvSpPr>
            <p:cNvPr id="107" name="Oval 51"/>
            <p:cNvSpPr>
              <a:spLocks noChangeArrowheads="1"/>
            </p:cNvSpPr>
            <p:nvPr/>
          </p:nvSpPr>
          <p:spPr bwMode="auto">
            <a:xfrm>
              <a:off x="5690337" y="1169155"/>
              <a:ext cx="299882" cy="303707"/>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08" name="AutoShape 53"/>
            <p:cNvCxnSpPr>
              <a:cxnSpLocks noChangeShapeType="1"/>
              <a:stCxn id="99" idx="7"/>
              <a:endCxn id="107" idx="3"/>
            </p:cNvCxnSpPr>
            <p:nvPr/>
          </p:nvCxnSpPr>
          <p:spPr bwMode="auto">
            <a:xfrm rot="5400000" flipH="1" flipV="1">
              <a:off x="4960828" y="1139363"/>
              <a:ext cx="484405" cy="1062450"/>
            </a:xfrm>
            <a:prstGeom prst="straightConnector1">
              <a:avLst/>
            </a:prstGeom>
            <a:noFill/>
            <a:ln w="38100">
              <a:solidFill>
                <a:schemeClr val="tx1"/>
              </a:solidFill>
              <a:round/>
              <a:headEnd/>
              <a:tailEnd type="stealth" w="med" len="med"/>
            </a:ln>
            <a:effectLst/>
          </p:spPr>
        </p:cxnSp>
        <p:cxnSp>
          <p:nvCxnSpPr>
            <p:cNvPr id="109" name="AutoShape 54"/>
            <p:cNvCxnSpPr>
              <a:cxnSpLocks noChangeShapeType="1"/>
              <a:stCxn id="104" idx="0"/>
              <a:endCxn id="107" idx="5"/>
            </p:cNvCxnSpPr>
            <p:nvPr/>
          </p:nvCxnSpPr>
          <p:spPr bwMode="auto">
            <a:xfrm flipH="1" flipV="1">
              <a:off x="5946302" y="1428385"/>
              <a:ext cx="418770" cy="422122"/>
            </a:xfrm>
            <a:prstGeom prst="straightConnector1">
              <a:avLst/>
            </a:prstGeom>
            <a:noFill/>
            <a:ln w="38100">
              <a:solidFill>
                <a:schemeClr val="tx1"/>
              </a:solidFill>
              <a:round/>
              <a:headEnd/>
              <a:tailEnd type="stealth" w="med" len="med"/>
            </a:ln>
            <a:effectLst/>
          </p:spPr>
        </p:cxnSp>
      </p:grpSp>
      <p:sp>
        <p:nvSpPr>
          <p:cNvPr id="465941" name="Rectangle 21"/>
          <p:cNvSpPr>
            <a:spLocks noGrp="1" noChangeArrowheads="1"/>
          </p:cNvSpPr>
          <p:nvPr>
            <p:ph type="title"/>
          </p:nvPr>
        </p:nvSpPr>
        <p:spPr/>
        <p:txBody>
          <a:bodyPr/>
          <a:lstStyle/>
          <a:p>
            <a:r>
              <a:rPr lang="en-US" sz="4400" dirty="0"/>
              <a:t>Trace Dag</a:t>
            </a:r>
          </a:p>
        </p:txBody>
      </p:sp>
      <p:sp>
        <p:nvSpPr>
          <p:cNvPr id="465973" name="Text Box 53"/>
          <p:cNvSpPr txBox="1">
            <a:spLocks noChangeArrowheads="1"/>
          </p:cNvSpPr>
          <p:nvPr/>
        </p:nvSpPr>
        <p:spPr bwMode="auto">
          <a:xfrm>
            <a:off x="106992" y="3972292"/>
            <a:ext cx="8926512" cy="2539157"/>
          </a:xfrm>
          <a:prstGeom prst="rect">
            <a:avLst/>
          </a:prstGeom>
          <a:noFill/>
          <a:ln w="6350" algn="ctr">
            <a:noFill/>
            <a:miter lim="800000"/>
            <a:headEnd/>
            <a:tailEnd/>
          </a:ln>
          <a:effectLst/>
        </p:spPr>
        <p:txBody>
          <a:bodyPr>
            <a:spAutoFit/>
          </a:bodyPr>
          <a:lstStyle/>
          <a:p>
            <a:pPr marL="342900" indent="-342900">
              <a:spcBef>
                <a:spcPts val="600"/>
              </a:spcBef>
              <a:buClr>
                <a:schemeClr val="accent3"/>
              </a:buClr>
              <a:buFont typeface="Lucida Grande"/>
              <a:buChar char="●"/>
            </a:pPr>
            <a:r>
              <a:rPr lang="en-US" sz="2400" dirty="0">
                <a:latin typeface="Lucida Sans Unicode" pitchFamily="34" charset="0"/>
              </a:rPr>
              <a:t>A parallel instruction stream (</a:t>
            </a:r>
            <a:r>
              <a:rPr lang="en-US" sz="2400" dirty="0">
                <a:solidFill>
                  <a:srgbClr val="3366FF"/>
                </a:solidFill>
                <a:latin typeface="Lucida Sans Unicode" pitchFamily="34" charset="0"/>
              </a:rPr>
              <a:t>trace</a:t>
            </a:r>
            <a:r>
              <a:rPr lang="en-US" sz="2400" dirty="0">
                <a:latin typeface="Lucida Sans Unicode" pitchFamily="34" charset="0"/>
              </a:rPr>
              <a:t>) is a dag </a:t>
            </a:r>
            <a:r>
              <a:rPr lang="en-US" sz="2400" dirty="0">
                <a:solidFill>
                  <a:srgbClr val="660066"/>
                </a:solidFill>
                <a:latin typeface="Lucida Sans Unicode" pitchFamily="34" charset="0"/>
              </a:rPr>
              <a:t>G = (V, E )</a:t>
            </a:r>
            <a:r>
              <a:rPr lang="en-US" sz="2400" dirty="0">
                <a:latin typeface="Lucida Sans Unicode" pitchFamily="34" charset="0"/>
              </a:rPr>
              <a:t>.</a:t>
            </a:r>
          </a:p>
          <a:p>
            <a:pPr marL="342900" indent="-342900">
              <a:spcBef>
                <a:spcPts val="600"/>
              </a:spcBef>
              <a:buClr>
                <a:schemeClr val="accent3"/>
              </a:buClr>
              <a:buFont typeface="Lucida Grande"/>
              <a:buChar char="●"/>
            </a:pPr>
            <a:r>
              <a:rPr lang="en-US" sz="2400" dirty="0">
                <a:latin typeface="Lucida Sans Unicode" pitchFamily="34" charset="0"/>
              </a:rPr>
              <a:t>Each vertex</a:t>
            </a:r>
            <a:r>
              <a:rPr lang="en-US" sz="2400" dirty="0">
                <a:solidFill>
                  <a:srgbClr val="660066"/>
                </a:solidFill>
                <a:latin typeface="Lucida Sans Unicode" pitchFamily="34" charset="0"/>
              </a:rPr>
              <a:t> v </a:t>
            </a:r>
            <a:r>
              <a:rPr lang="en-US" sz="2400" dirty="0">
                <a:solidFill>
                  <a:srgbClr val="660066"/>
                </a:solidFill>
                <a:latin typeface="Lucida Sans Unicode"/>
                <a:cs typeface="Lucida Sans Unicode"/>
              </a:rPr>
              <a:t>∈</a:t>
            </a:r>
            <a:r>
              <a:rPr lang="en-US" sz="2400" dirty="0">
                <a:solidFill>
                  <a:srgbClr val="660066"/>
                </a:solidFill>
                <a:latin typeface="Lucida Sans Unicode" pitchFamily="34" charset="0"/>
              </a:rPr>
              <a:t> V</a:t>
            </a:r>
            <a:r>
              <a:rPr lang="en-US" sz="2400" dirty="0">
                <a:solidFill>
                  <a:srgbClr val="002060"/>
                </a:solidFill>
                <a:latin typeface="Lucida Sans Unicode" pitchFamily="34" charset="0"/>
              </a:rPr>
              <a:t> </a:t>
            </a:r>
            <a:r>
              <a:rPr lang="en-US" sz="2400" dirty="0">
                <a:latin typeface="Lucida Sans Unicode" pitchFamily="34" charset="0"/>
              </a:rPr>
              <a:t>is a </a:t>
            </a:r>
            <a:r>
              <a:rPr lang="en-US" sz="2400" dirty="0">
                <a:solidFill>
                  <a:srgbClr val="3366FF"/>
                </a:solidFill>
                <a:latin typeface="Lucida Sans Unicode" pitchFamily="34" charset="0"/>
              </a:rPr>
              <a:t>strand</a:t>
            </a:r>
            <a:r>
              <a:rPr lang="en-US" sz="2400" dirty="0">
                <a:latin typeface="Lucida Sans Unicode" pitchFamily="34" charset="0"/>
              </a:rPr>
              <a:t>: a sequence of instructions not containing a spawn, sync, or return from a spawn.</a:t>
            </a:r>
          </a:p>
          <a:p>
            <a:pPr marL="342900" indent="-342900">
              <a:spcBef>
                <a:spcPts val="600"/>
              </a:spcBef>
              <a:buClr>
                <a:schemeClr val="accent3"/>
              </a:buClr>
              <a:buFont typeface="Lucida Grande"/>
              <a:buChar char="●"/>
            </a:pPr>
            <a:r>
              <a:rPr lang="en-US" sz="2400" dirty="0">
                <a:latin typeface="Lucida Sans Unicode" pitchFamily="34" charset="0"/>
              </a:rPr>
              <a:t>An edge </a:t>
            </a:r>
            <a:r>
              <a:rPr lang="en-US" sz="2400" dirty="0">
                <a:solidFill>
                  <a:srgbClr val="660066"/>
                </a:solidFill>
                <a:latin typeface="Lucida Sans Unicode" pitchFamily="34" charset="0"/>
              </a:rPr>
              <a:t>e </a:t>
            </a:r>
            <a:r>
              <a:rPr lang="en-US" sz="2400" dirty="0">
                <a:solidFill>
                  <a:srgbClr val="660066"/>
                </a:solidFill>
                <a:latin typeface="Lucida Sans Unicode"/>
              </a:rPr>
              <a:t>∈</a:t>
            </a:r>
            <a:r>
              <a:rPr lang="en-US" sz="2400" dirty="0">
                <a:solidFill>
                  <a:srgbClr val="660066"/>
                </a:solidFill>
                <a:latin typeface="Lucida Sans Unicode" pitchFamily="34" charset="0"/>
              </a:rPr>
              <a:t> E</a:t>
            </a:r>
            <a:r>
              <a:rPr lang="en-US" sz="2400" dirty="0">
                <a:latin typeface="Lucida Sans Unicode" pitchFamily="34" charset="0"/>
              </a:rPr>
              <a:t> is a </a:t>
            </a:r>
            <a:r>
              <a:rPr lang="en-US" sz="2400" dirty="0">
                <a:solidFill>
                  <a:srgbClr val="3366FF"/>
                </a:solidFill>
                <a:latin typeface="Lucida Sans Unicode" pitchFamily="34" charset="0"/>
              </a:rPr>
              <a:t>spawn</a:t>
            </a:r>
            <a:r>
              <a:rPr lang="en-US" sz="2400" dirty="0">
                <a:latin typeface="Lucida Sans Unicode" pitchFamily="34" charset="0"/>
              </a:rPr>
              <a:t>, </a:t>
            </a:r>
            <a:r>
              <a:rPr lang="en-US" sz="2400" dirty="0">
                <a:solidFill>
                  <a:srgbClr val="3366FF"/>
                </a:solidFill>
                <a:latin typeface="Lucida Sans Unicode" pitchFamily="34" charset="0"/>
              </a:rPr>
              <a:t>call</a:t>
            </a:r>
            <a:r>
              <a:rPr lang="en-US" sz="2400" dirty="0">
                <a:latin typeface="Lucida Sans Unicode" pitchFamily="34" charset="0"/>
              </a:rPr>
              <a:t>, </a:t>
            </a:r>
            <a:r>
              <a:rPr lang="en-US" sz="2400" dirty="0">
                <a:solidFill>
                  <a:srgbClr val="3366FF"/>
                </a:solidFill>
                <a:latin typeface="Lucida Sans Unicode" pitchFamily="34" charset="0"/>
              </a:rPr>
              <a:t>return</a:t>
            </a:r>
            <a:r>
              <a:rPr lang="en-US" sz="2400" dirty="0">
                <a:latin typeface="Lucida Sans Unicode" pitchFamily="34" charset="0"/>
              </a:rPr>
              <a:t>, or</a:t>
            </a:r>
            <a:r>
              <a:rPr lang="en-US" sz="2400" spc="-300" dirty="0">
                <a:latin typeface="Lucida Sans Unicode" pitchFamily="34" charset="0"/>
              </a:rPr>
              <a:t> </a:t>
            </a:r>
            <a:r>
              <a:rPr lang="en-US" sz="2400" dirty="0">
                <a:solidFill>
                  <a:srgbClr val="3366FF"/>
                </a:solidFill>
                <a:latin typeface="Lucida Sans Unicode" pitchFamily="34" charset="0"/>
              </a:rPr>
              <a:t>continue</a:t>
            </a:r>
            <a:r>
              <a:rPr lang="en-US" sz="2400" spc="300" dirty="0">
                <a:solidFill>
                  <a:srgbClr val="3366FF"/>
                </a:solidFill>
                <a:latin typeface="Lucida Sans Unicode" pitchFamily="34" charset="0"/>
              </a:rPr>
              <a:t> </a:t>
            </a:r>
            <a:r>
              <a:rPr lang="en-US" sz="2400" dirty="0">
                <a:latin typeface="Lucida Sans Unicode" pitchFamily="34" charset="0"/>
              </a:rPr>
              <a:t>edge.</a:t>
            </a:r>
          </a:p>
          <a:p>
            <a:pPr marL="342900" indent="-342900">
              <a:spcBef>
                <a:spcPts val="600"/>
              </a:spcBef>
              <a:buClr>
                <a:schemeClr val="accent3"/>
              </a:buClr>
              <a:buFont typeface="Lucida Grande"/>
              <a:buChar char="●"/>
            </a:pPr>
            <a:r>
              <a:rPr lang="en-US" sz="2400" dirty="0">
                <a:latin typeface="Lucida Sans Unicode" pitchFamily="34" charset="0"/>
              </a:rPr>
              <a:t>Loop parallelism (</a:t>
            </a:r>
            <a:r>
              <a:rPr lang="en-US" sz="2400" dirty="0">
                <a:solidFill>
                  <a:srgbClr val="FF0000"/>
                </a:solidFill>
                <a:latin typeface="Consolas"/>
                <a:cs typeface="Consolas"/>
              </a:rPr>
              <a:t>cilk_for</a:t>
            </a:r>
            <a:r>
              <a:rPr lang="en-US" sz="2400" dirty="0">
                <a:latin typeface="Lucida Sans Unicode" pitchFamily="34" charset="0"/>
              </a:rPr>
              <a:t>) is converted to spawns and syncs using recursive divide-and-conquer.</a:t>
            </a:r>
          </a:p>
        </p:txBody>
      </p:sp>
      <p:sp>
        <p:nvSpPr>
          <p:cNvPr id="465978" name="Text Box 58"/>
          <p:cNvSpPr txBox="1">
            <a:spLocks noChangeArrowheads="1"/>
          </p:cNvSpPr>
          <p:nvPr/>
        </p:nvSpPr>
        <p:spPr bwMode="auto">
          <a:xfrm>
            <a:off x="-76200" y="2644775"/>
            <a:ext cx="2025650" cy="461665"/>
          </a:xfrm>
          <a:prstGeom prst="rect">
            <a:avLst/>
          </a:prstGeom>
          <a:noFill/>
          <a:ln w="6350" algn="ctr">
            <a:noFill/>
            <a:miter lim="800000"/>
            <a:headEnd/>
            <a:tailEnd/>
          </a:ln>
          <a:effectLst/>
        </p:spPr>
        <p:txBody>
          <a:bodyPr wrap="square">
            <a:spAutoFit/>
          </a:bodyPr>
          <a:lstStyle/>
          <a:p>
            <a:pPr algn="r"/>
            <a:r>
              <a:rPr lang="en-US" sz="2400" i="1" dirty="0">
                <a:solidFill>
                  <a:srgbClr val="3366FF"/>
                </a:solidFill>
                <a:latin typeface="Lucida Sans Unicode" pitchFamily="34" charset="0"/>
              </a:rPr>
              <a:t>spawn edge</a:t>
            </a:r>
          </a:p>
        </p:txBody>
      </p:sp>
      <p:sp>
        <p:nvSpPr>
          <p:cNvPr id="465979" name="Text Box 59"/>
          <p:cNvSpPr txBox="1">
            <a:spLocks noChangeArrowheads="1"/>
          </p:cNvSpPr>
          <p:nvPr/>
        </p:nvSpPr>
        <p:spPr bwMode="auto">
          <a:xfrm>
            <a:off x="7023100" y="2449513"/>
            <a:ext cx="1931088" cy="461665"/>
          </a:xfrm>
          <a:prstGeom prst="rect">
            <a:avLst/>
          </a:prstGeom>
          <a:noFill/>
          <a:ln w="6350" algn="ctr">
            <a:noFill/>
            <a:miter lim="800000"/>
            <a:headEnd/>
            <a:tailEnd/>
          </a:ln>
          <a:effectLst/>
        </p:spPr>
        <p:txBody>
          <a:bodyPr wrap="none">
            <a:spAutoFit/>
          </a:bodyPr>
          <a:lstStyle/>
          <a:p>
            <a:r>
              <a:rPr lang="en-US" sz="2400" i="1" dirty="0">
                <a:solidFill>
                  <a:srgbClr val="3366FF"/>
                </a:solidFill>
                <a:latin typeface="Lucida Sans Unicode" pitchFamily="34" charset="0"/>
              </a:rPr>
              <a:t>return edge</a:t>
            </a:r>
          </a:p>
        </p:txBody>
      </p:sp>
      <p:sp>
        <p:nvSpPr>
          <p:cNvPr id="465980" name="Text Box 60"/>
          <p:cNvSpPr txBox="1">
            <a:spLocks noChangeArrowheads="1"/>
          </p:cNvSpPr>
          <p:nvPr/>
        </p:nvSpPr>
        <p:spPr bwMode="auto">
          <a:xfrm>
            <a:off x="153988" y="1900535"/>
            <a:ext cx="2314576" cy="461665"/>
          </a:xfrm>
          <a:prstGeom prst="rect">
            <a:avLst/>
          </a:prstGeom>
          <a:noFill/>
          <a:ln w="6350" algn="ctr">
            <a:noFill/>
            <a:miter lim="800000"/>
            <a:headEnd/>
            <a:tailEnd/>
          </a:ln>
          <a:effectLst/>
        </p:spPr>
        <p:txBody>
          <a:bodyPr wrap="square">
            <a:spAutoFit/>
          </a:bodyPr>
          <a:lstStyle/>
          <a:p>
            <a:pPr algn="ctr"/>
            <a:r>
              <a:rPr lang="en-US" sz="2400" i="1" dirty="0">
                <a:solidFill>
                  <a:srgbClr val="3366FF"/>
                </a:solidFill>
                <a:latin typeface="Lucida Sans Unicode" pitchFamily="34" charset="0"/>
              </a:rPr>
              <a:t>continue edge</a:t>
            </a:r>
          </a:p>
        </p:txBody>
      </p:sp>
      <p:sp>
        <p:nvSpPr>
          <p:cNvPr id="465981" name="Text Box 61"/>
          <p:cNvSpPr txBox="1">
            <a:spLocks noChangeArrowheads="1"/>
          </p:cNvSpPr>
          <p:nvPr/>
        </p:nvSpPr>
        <p:spPr bwMode="auto">
          <a:xfrm>
            <a:off x="1568450" y="1119188"/>
            <a:ext cx="2438400" cy="461665"/>
          </a:xfrm>
          <a:prstGeom prst="rect">
            <a:avLst/>
          </a:prstGeom>
          <a:noFill/>
          <a:ln w="6350" algn="ctr">
            <a:noFill/>
            <a:miter lim="800000"/>
            <a:headEnd/>
            <a:tailEnd/>
          </a:ln>
          <a:effectLst/>
        </p:spPr>
        <p:txBody>
          <a:bodyPr wrap="square">
            <a:spAutoFit/>
          </a:bodyPr>
          <a:lstStyle/>
          <a:p>
            <a:pPr algn="r"/>
            <a:r>
              <a:rPr lang="en-US" sz="2400" i="1" dirty="0">
                <a:solidFill>
                  <a:srgbClr val="3366FF"/>
                </a:solidFill>
                <a:latin typeface="Lucida Sans Unicode" pitchFamily="34" charset="0"/>
              </a:rPr>
              <a:t>initial strand</a:t>
            </a:r>
          </a:p>
        </p:txBody>
      </p:sp>
      <p:sp>
        <p:nvSpPr>
          <p:cNvPr id="465982" name="Text Box 62"/>
          <p:cNvSpPr txBox="1">
            <a:spLocks noChangeArrowheads="1"/>
          </p:cNvSpPr>
          <p:nvPr/>
        </p:nvSpPr>
        <p:spPr bwMode="auto">
          <a:xfrm>
            <a:off x="6564314" y="1119188"/>
            <a:ext cx="1938336" cy="461665"/>
          </a:xfrm>
          <a:prstGeom prst="rect">
            <a:avLst/>
          </a:prstGeom>
          <a:noFill/>
          <a:ln w="6350" algn="ctr">
            <a:noFill/>
            <a:miter lim="800000"/>
            <a:headEnd/>
            <a:tailEnd/>
          </a:ln>
          <a:effectLst/>
        </p:spPr>
        <p:txBody>
          <a:bodyPr wrap="square">
            <a:spAutoFit/>
          </a:bodyPr>
          <a:lstStyle/>
          <a:p>
            <a:r>
              <a:rPr lang="en-US" sz="2400" i="1" dirty="0">
                <a:solidFill>
                  <a:srgbClr val="3366FF"/>
                </a:solidFill>
                <a:latin typeface="Lucida Sans Unicode" pitchFamily="34" charset="0"/>
              </a:rPr>
              <a:t>final strand</a:t>
            </a:r>
          </a:p>
        </p:txBody>
      </p:sp>
      <p:cxnSp>
        <p:nvCxnSpPr>
          <p:cNvPr id="465984" name="AutoShape 64"/>
          <p:cNvCxnSpPr>
            <a:cxnSpLocks noChangeShapeType="1"/>
            <a:stCxn id="465981" idx="3"/>
          </p:cNvCxnSpPr>
          <p:nvPr/>
        </p:nvCxnSpPr>
        <p:spPr bwMode="auto">
          <a:xfrm flipV="1">
            <a:off x="4006850" y="1321729"/>
            <a:ext cx="788057" cy="28292"/>
          </a:xfrm>
          <a:prstGeom prst="straightConnector1">
            <a:avLst/>
          </a:prstGeom>
          <a:noFill/>
          <a:ln w="38100">
            <a:solidFill>
              <a:srgbClr val="FF0000"/>
            </a:solidFill>
            <a:round/>
            <a:headEnd/>
            <a:tailEnd type="stealth" w="lg" len="lg"/>
          </a:ln>
          <a:effectLst/>
        </p:spPr>
      </p:cxnSp>
      <p:cxnSp>
        <p:nvCxnSpPr>
          <p:cNvPr id="465985" name="AutoShape 65"/>
          <p:cNvCxnSpPr>
            <a:cxnSpLocks noChangeShapeType="1"/>
            <a:stCxn id="465978" idx="3"/>
          </p:cNvCxnSpPr>
          <p:nvPr/>
        </p:nvCxnSpPr>
        <p:spPr bwMode="auto">
          <a:xfrm>
            <a:off x="1949450" y="2875608"/>
            <a:ext cx="666750" cy="142230"/>
          </a:xfrm>
          <a:prstGeom prst="straightConnector1">
            <a:avLst/>
          </a:prstGeom>
          <a:noFill/>
          <a:ln w="38100">
            <a:solidFill>
              <a:srgbClr val="FF0000"/>
            </a:solidFill>
            <a:round/>
            <a:headEnd/>
            <a:tailEnd type="stealth" w="lg" len="lg"/>
          </a:ln>
          <a:effectLst/>
        </p:spPr>
      </p:cxnSp>
      <p:cxnSp>
        <p:nvCxnSpPr>
          <p:cNvPr id="465986" name="AutoShape 66"/>
          <p:cNvCxnSpPr>
            <a:cxnSpLocks noChangeShapeType="1"/>
            <a:stCxn id="465982" idx="1"/>
          </p:cNvCxnSpPr>
          <p:nvPr/>
        </p:nvCxnSpPr>
        <p:spPr bwMode="auto">
          <a:xfrm rot="10800000">
            <a:off x="5993086" y="1321729"/>
            <a:ext cx="571228" cy="28292"/>
          </a:xfrm>
          <a:prstGeom prst="straightConnector1">
            <a:avLst/>
          </a:prstGeom>
          <a:noFill/>
          <a:ln w="38100">
            <a:solidFill>
              <a:srgbClr val="FF0000"/>
            </a:solidFill>
            <a:round/>
            <a:headEnd/>
            <a:tailEnd type="stealth" w="lg" len="lg"/>
          </a:ln>
          <a:effectLst/>
        </p:spPr>
      </p:cxnSp>
      <p:cxnSp>
        <p:nvCxnSpPr>
          <p:cNvPr id="465987" name="AutoShape 67"/>
          <p:cNvCxnSpPr>
            <a:cxnSpLocks noChangeShapeType="1"/>
            <a:stCxn id="465979" idx="1"/>
          </p:cNvCxnSpPr>
          <p:nvPr/>
        </p:nvCxnSpPr>
        <p:spPr bwMode="auto">
          <a:xfrm flipH="1" flipV="1">
            <a:off x="6288088" y="2384426"/>
            <a:ext cx="735012" cy="295920"/>
          </a:xfrm>
          <a:prstGeom prst="straightConnector1">
            <a:avLst/>
          </a:prstGeom>
          <a:noFill/>
          <a:ln w="38100">
            <a:solidFill>
              <a:srgbClr val="FF0000"/>
            </a:solidFill>
            <a:round/>
            <a:headEnd/>
            <a:tailEnd type="stealth" w="lg" len="lg"/>
          </a:ln>
          <a:effectLst/>
        </p:spPr>
      </p:cxnSp>
      <p:sp>
        <p:nvSpPr>
          <p:cNvPr id="112" name="Text Box 62"/>
          <p:cNvSpPr txBox="1">
            <a:spLocks noChangeArrowheads="1"/>
          </p:cNvSpPr>
          <p:nvPr/>
        </p:nvSpPr>
        <p:spPr bwMode="auto">
          <a:xfrm>
            <a:off x="7131050" y="1752600"/>
            <a:ext cx="1176336" cy="461665"/>
          </a:xfrm>
          <a:prstGeom prst="rect">
            <a:avLst/>
          </a:prstGeom>
          <a:noFill/>
          <a:ln w="6350" algn="ctr">
            <a:noFill/>
            <a:miter lim="800000"/>
            <a:headEnd/>
            <a:tailEnd/>
          </a:ln>
          <a:effectLst/>
        </p:spPr>
        <p:txBody>
          <a:bodyPr wrap="square">
            <a:spAutoFit/>
          </a:bodyPr>
          <a:lstStyle/>
          <a:p>
            <a:r>
              <a:rPr lang="en-US" sz="2400" i="1" dirty="0">
                <a:solidFill>
                  <a:srgbClr val="3366FF"/>
                </a:solidFill>
                <a:latin typeface="Lucida Sans Unicode" pitchFamily="34" charset="0"/>
              </a:rPr>
              <a:t>strand</a:t>
            </a:r>
          </a:p>
        </p:txBody>
      </p:sp>
      <p:cxnSp>
        <p:nvCxnSpPr>
          <p:cNvPr id="113" name="AutoShape 66"/>
          <p:cNvCxnSpPr>
            <a:cxnSpLocks noChangeShapeType="1"/>
            <a:stCxn id="112" idx="1"/>
          </p:cNvCxnSpPr>
          <p:nvPr/>
        </p:nvCxnSpPr>
        <p:spPr bwMode="auto">
          <a:xfrm rot="10800000" flipV="1">
            <a:off x="6492328" y="1983433"/>
            <a:ext cx="638722" cy="48974"/>
          </a:xfrm>
          <a:prstGeom prst="straightConnector1">
            <a:avLst/>
          </a:prstGeom>
          <a:noFill/>
          <a:ln w="38100">
            <a:solidFill>
              <a:srgbClr val="FF0000"/>
            </a:solidFill>
            <a:round/>
            <a:headEnd/>
            <a:tailEnd type="stealth" w="lg" len="lg"/>
          </a:ln>
          <a:effectLst/>
        </p:spPr>
      </p:cxnSp>
      <p:cxnSp>
        <p:nvCxnSpPr>
          <p:cNvPr id="122" name="Shape 121"/>
          <p:cNvCxnSpPr>
            <a:stCxn id="465980" idx="3"/>
          </p:cNvCxnSpPr>
          <p:nvPr/>
        </p:nvCxnSpPr>
        <p:spPr>
          <a:xfrm>
            <a:off x="2468564" y="2131368"/>
            <a:ext cx="458423" cy="548695"/>
          </a:xfrm>
          <a:prstGeom prst="curvedConnector2">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26" name="Text Box 58"/>
          <p:cNvSpPr txBox="1">
            <a:spLocks noChangeArrowheads="1"/>
          </p:cNvSpPr>
          <p:nvPr/>
        </p:nvSpPr>
        <p:spPr bwMode="auto">
          <a:xfrm>
            <a:off x="4038600" y="3102246"/>
            <a:ext cx="2025650" cy="461665"/>
          </a:xfrm>
          <a:prstGeom prst="rect">
            <a:avLst/>
          </a:prstGeom>
          <a:noFill/>
          <a:ln w="6350" algn="ctr">
            <a:noFill/>
            <a:miter lim="800000"/>
            <a:headEnd/>
            <a:tailEnd/>
          </a:ln>
          <a:effectLst/>
        </p:spPr>
        <p:txBody>
          <a:bodyPr wrap="square">
            <a:spAutoFit/>
          </a:bodyPr>
          <a:lstStyle/>
          <a:p>
            <a:r>
              <a:rPr lang="en-US" sz="2400" i="1" dirty="0">
                <a:solidFill>
                  <a:srgbClr val="3366FF"/>
                </a:solidFill>
                <a:latin typeface="Lucida Sans Unicode" pitchFamily="34" charset="0"/>
              </a:rPr>
              <a:t>call edge</a:t>
            </a:r>
          </a:p>
        </p:txBody>
      </p:sp>
      <p:cxnSp>
        <p:nvCxnSpPr>
          <p:cNvPr id="127" name="AutoShape 67"/>
          <p:cNvCxnSpPr>
            <a:cxnSpLocks noChangeShapeType="1"/>
            <a:stCxn id="126" idx="1"/>
          </p:cNvCxnSpPr>
          <p:nvPr/>
        </p:nvCxnSpPr>
        <p:spPr bwMode="auto">
          <a:xfrm rot="10800000">
            <a:off x="3276600" y="3124201"/>
            <a:ext cx="762000" cy="208879"/>
          </a:xfrm>
          <a:prstGeom prst="straightConnector1">
            <a:avLst/>
          </a:prstGeom>
          <a:noFill/>
          <a:ln w="38100">
            <a:solidFill>
              <a:srgbClr val="FF0000"/>
            </a:solidFill>
            <a:round/>
            <a:headEnd/>
            <a:tailEnd type="stealth" w="lg" len="lg"/>
          </a:ln>
          <a:effectLst/>
        </p:spPr>
      </p:cxnSp>
      <p:sp>
        <p:nvSpPr>
          <p:cNvPr id="5" name="Slide Number Placeholder 4"/>
          <p:cNvSpPr>
            <a:spLocks noGrp="1"/>
          </p:cNvSpPr>
          <p:nvPr>
            <p:ph type="sldNum" sz="quarter" idx="12"/>
          </p:nvPr>
        </p:nvSpPr>
        <p:spPr/>
        <p:txBody>
          <a:bodyPr/>
          <a:lstStyle/>
          <a:p>
            <a:fld id="{B8C56D54-80CA-1040-8800-40C19FBCAC37}" type="slidenum">
              <a:rPr lang="en-US" smtClean="0"/>
              <a:t>51</a:t>
            </a:fld>
            <a:endParaRPr lang="en-US"/>
          </a:p>
        </p:txBody>
      </p:sp>
    </p:spTree>
    <p:extLst>
      <p:ext uri="{BB962C8B-B14F-4D97-AF65-F5344CB8AC3E}">
        <p14:creationId xmlns:p14="http://schemas.microsoft.com/office/powerpoint/2010/main" val="62173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59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597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22" presetClass="entr" presetSubtype="2"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animEffect transition="in" filter="wipe(right)">
                                      <p:cBhvr>
                                        <p:cTn id="15" dur="500"/>
                                        <p:tgtEl>
                                          <p:spTgt spid="113"/>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465981"/>
                                        </p:tgtEl>
                                        <p:attrNameLst>
                                          <p:attrName>style.visibility</p:attrName>
                                        </p:attrNameLst>
                                      </p:cBhvr>
                                      <p:to>
                                        <p:strVal val="visible"/>
                                      </p:to>
                                    </p:set>
                                  </p:childTnLst>
                                </p:cTn>
                              </p:par>
                              <p:par>
                                <p:cTn id="18" presetID="22" presetClass="entr" presetSubtype="8" fill="hold" nodeType="withEffect">
                                  <p:stCondLst>
                                    <p:cond delay="0"/>
                                  </p:stCondLst>
                                  <p:childTnLst>
                                    <p:set>
                                      <p:cBhvr>
                                        <p:cTn id="19" dur="1" fill="hold">
                                          <p:stCondLst>
                                            <p:cond delay="0"/>
                                          </p:stCondLst>
                                        </p:cTn>
                                        <p:tgtEl>
                                          <p:spTgt spid="465984"/>
                                        </p:tgtEl>
                                        <p:attrNameLst>
                                          <p:attrName>style.visibility</p:attrName>
                                        </p:attrNameLst>
                                      </p:cBhvr>
                                      <p:to>
                                        <p:strVal val="visible"/>
                                      </p:to>
                                    </p:set>
                                    <p:animEffect transition="in" filter="wipe(left)">
                                      <p:cBhvr>
                                        <p:cTn id="20" dur="500"/>
                                        <p:tgtEl>
                                          <p:spTgt spid="46598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465982"/>
                                        </p:tgtEl>
                                        <p:attrNameLst>
                                          <p:attrName>style.visibility</p:attrName>
                                        </p:attrNameLst>
                                      </p:cBhvr>
                                      <p:to>
                                        <p:strVal val="visible"/>
                                      </p:to>
                                    </p:set>
                                  </p:childTnLst>
                                </p:cTn>
                              </p:par>
                              <p:par>
                                <p:cTn id="23" presetID="22" presetClass="entr" presetSubtype="2" fill="hold" nodeType="withEffect">
                                  <p:stCondLst>
                                    <p:cond delay="0"/>
                                  </p:stCondLst>
                                  <p:childTnLst>
                                    <p:set>
                                      <p:cBhvr>
                                        <p:cTn id="24" dur="1" fill="hold">
                                          <p:stCondLst>
                                            <p:cond delay="0"/>
                                          </p:stCondLst>
                                        </p:cTn>
                                        <p:tgtEl>
                                          <p:spTgt spid="465986"/>
                                        </p:tgtEl>
                                        <p:attrNameLst>
                                          <p:attrName>style.visibility</p:attrName>
                                        </p:attrNameLst>
                                      </p:cBhvr>
                                      <p:to>
                                        <p:strVal val="visible"/>
                                      </p:to>
                                    </p:set>
                                    <p:animEffect transition="in" filter="wipe(right)">
                                      <p:cBhvr>
                                        <p:cTn id="25" dur="500"/>
                                        <p:tgtEl>
                                          <p:spTgt spid="46598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65973">
                                            <p:txEl>
                                              <p:pRg st="2" end="2"/>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65978"/>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465985"/>
                                        </p:tgtEl>
                                        <p:attrNameLst>
                                          <p:attrName>style.visibility</p:attrName>
                                        </p:attrNameLst>
                                      </p:cBhvr>
                                      <p:to>
                                        <p:strVal val="visible"/>
                                      </p:to>
                                    </p:set>
                                    <p:animEffect transition="in" filter="wipe(left)">
                                      <p:cBhvr>
                                        <p:cTn id="34" dur="500"/>
                                        <p:tgtEl>
                                          <p:spTgt spid="46598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22" presetClass="entr" presetSubtype="2" fill="hold" nodeType="withEffect">
                                  <p:stCondLst>
                                    <p:cond delay="0"/>
                                  </p:stCondLst>
                                  <p:childTnLst>
                                    <p:set>
                                      <p:cBhvr>
                                        <p:cTn id="38" dur="1" fill="hold">
                                          <p:stCondLst>
                                            <p:cond delay="0"/>
                                          </p:stCondLst>
                                        </p:cTn>
                                        <p:tgtEl>
                                          <p:spTgt spid="127"/>
                                        </p:tgtEl>
                                        <p:attrNameLst>
                                          <p:attrName>style.visibility</p:attrName>
                                        </p:attrNameLst>
                                      </p:cBhvr>
                                      <p:to>
                                        <p:strVal val="visible"/>
                                      </p:to>
                                    </p:set>
                                    <p:animEffect transition="in" filter="wipe(right)">
                                      <p:cBhvr>
                                        <p:cTn id="39" dur="500"/>
                                        <p:tgtEl>
                                          <p:spTgt spid="12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465979"/>
                                        </p:tgtEl>
                                        <p:attrNameLst>
                                          <p:attrName>style.visibility</p:attrName>
                                        </p:attrNameLst>
                                      </p:cBhvr>
                                      <p:to>
                                        <p:strVal val="visible"/>
                                      </p:to>
                                    </p:set>
                                  </p:childTnLst>
                                </p:cTn>
                              </p:par>
                              <p:par>
                                <p:cTn id="42" presetID="22" presetClass="entr" presetSubtype="2" fill="hold" nodeType="withEffect">
                                  <p:stCondLst>
                                    <p:cond delay="0"/>
                                  </p:stCondLst>
                                  <p:childTnLst>
                                    <p:set>
                                      <p:cBhvr>
                                        <p:cTn id="43" dur="1" fill="hold">
                                          <p:stCondLst>
                                            <p:cond delay="0"/>
                                          </p:stCondLst>
                                        </p:cTn>
                                        <p:tgtEl>
                                          <p:spTgt spid="465987"/>
                                        </p:tgtEl>
                                        <p:attrNameLst>
                                          <p:attrName>style.visibility</p:attrName>
                                        </p:attrNameLst>
                                      </p:cBhvr>
                                      <p:to>
                                        <p:strVal val="visible"/>
                                      </p:to>
                                    </p:set>
                                    <p:animEffect transition="in" filter="wipe(right)">
                                      <p:cBhvr>
                                        <p:cTn id="44" dur="500"/>
                                        <p:tgtEl>
                                          <p:spTgt spid="465987"/>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465980"/>
                                        </p:tgtEl>
                                        <p:attrNameLst>
                                          <p:attrName>style.visibility</p:attrName>
                                        </p:attrNameLst>
                                      </p:cBhvr>
                                      <p:to>
                                        <p:strVal val="visible"/>
                                      </p:to>
                                    </p:set>
                                  </p:childTnLst>
                                </p:cTn>
                              </p:par>
                              <p:par>
                                <p:cTn id="47" presetID="22" presetClass="entr" presetSubtype="1" fill="hold" nodeType="withEffect">
                                  <p:stCondLst>
                                    <p:cond delay="0"/>
                                  </p:stCondLst>
                                  <p:childTnLst>
                                    <p:set>
                                      <p:cBhvr>
                                        <p:cTn id="48" dur="1" fill="hold">
                                          <p:stCondLst>
                                            <p:cond delay="0"/>
                                          </p:stCondLst>
                                        </p:cTn>
                                        <p:tgtEl>
                                          <p:spTgt spid="122"/>
                                        </p:tgtEl>
                                        <p:attrNameLst>
                                          <p:attrName>style.visibility</p:attrName>
                                        </p:attrNameLst>
                                      </p:cBhvr>
                                      <p:to>
                                        <p:strVal val="visible"/>
                                      </p:to>
                                    </p:set>
                                    <p:animEffect transition="in" filter="wipe(up)">
                                      <p:cBhvr>
                                        <p:cTn id="49" dur="500"/>
                                        <p:tgtEl>
                                          <p:spTgt spid="12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659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73" grpId="0" uiExpand="1" build="p"/>
      <p:bldP spid="465978" grpId="0"/>
      <p:bldP spid="465979" grpId="0"/>
      <p:bldP spid="465980" grpId="0"/>
      <p:bldP spid="465981" grpId="0"/>
      <p:bldP spid="465982" grpId="0"/>
      <p:bldP spid="112" grpId="0"/>
      <p:bldP spid="1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41" name="Rectangle 21"/>
          <p:cNvSpPr>
            <a:spLocks noGrp="1" noChangeArrowheads="1"/>
          </p:cNvSpPr>
          <p:nvPr>
            <p:ph type="title"/>
          </p:nvPr>
        </p:nvSpPr>
        <p:spPr/>
        <p:txBody>
          <a:bodyPr/>
          <a:lstStyle/>
          <a:p>
            <a:r>
              <a:rPr lang="en-US" sz="4400" dirty="0"/>
              <a:t>How Much Parallelism?</a:t>
            </a:r>
          </a:p>
        </p:txBody>
      </p:sp>
      <p:sp>
        <p:nvSpPr>
          <p:cNvPr id="465973" name="Text Box 53"/>
          <p:cNvSpPr txBox="1">
            <a:spLocks noChangeArrowheads="1"/>
          </p:cNvSpPr>
          <p:nvPr/>
        </p:nvSpPr>
        <p:spPr bwMode="auto">
          <a:xfrm>
            <a:off x="813491" y="3965058"/>
            <a:ext cx="7513514" cy="830997"/>
          </a:xfrm>
          <a:prstGeom prst="rect">
            <a:avLst/>
          </a:prstGeom>
          <a:noFill/>
          <a:ln w="6350" algn="ctr">
            <a:noFill/>
            <a:miter lim="800000"/>
            <a:headEnd/>
            <a:tailEnd/>
          </a:ln>
          <a:effectLst/>
        </p:spPr>
        <p:txBody>
          <a:bodyPr wrap="square">
            <a:spAutoFit/>
          </a:bodyPr>
          <a:lstStyle/>
          <a:p>
            <a:pPr>
              <a:spcBef>
                <a:spcPts val="600"/>
              </a:spcBef>
              <a:buClr>
                <a:schemeClr val="accent2"/>
              </a:buClr>
            </a:pPr>
            <a:r>
              <a:rPr lang="en-US" sz="2400" dirty="0">
                <a:latin typeface="Lucida Sans Unicode" pitchFamily="34" charset="0"/>
              </a:rPr>
              <a:t>Assuming that each strand executes in unit time, what is the </a:t>
            </a:r>
            <a:r>
              <a:rPr lang="en-US" sz="2400" dirty="0">
                <a:solidFill>
                  <a:srgbClr val="3366FF"/>
                </a:solidFill>
                <a:latin typeface="Lucida Sans Unicode" pitchFamily="34" charset="0"/>
              </a:rPr>
              <a:t>parallelism</a:t>
            </a:r>
            <a:r>
              <a:rPr lang="en-US" sz="2400" b="1" dirty="0">
                <a:solidFill>
                  <a:srgbClr val="FF6600"/>
                </a:solidFill>
                <a:latin typeface="Lucida Sans Unicode" pitchFamily="34" charset="0"/>
              </a:rPr>
              <a:t> </a:t>
            </a:r>
            <a:r>
              <a:rPr lang="en-US" sz="2400" dirty="0">
                <a:latin typeface="Lucida Sans Unicode" pitchFamily="34" charset="0"/>
              </a:rPr>
              <a:t>of this computation?</a:t>
            </a:r>
          </a:p>
        </p:txBody>
      </p:sp>
      <p:sp>
        <p:nvSpPr>
          <p:cNvPr id="50" name="Text Box 53">
            <a:extLst>
              <a:ext uri="{FF2B5EF4-FFF2-40B4-BE49-F238E27FC236}">
                <a16:creationId xmlns:a16="http://schemas.microsoft.com/office/drawing/2014/main" id="{DDFF0A96-A07F-BF48-B8A4-C358BE46B6F6}"/>
              </a:ext>
            </a:extLst>
          </p:cNvPr>
          <p:cNvSpPr txBox="1">
            <a:spLocks noChangeArrowheads="1"/>
          </p:cNvSpPr>
          <p:nvPr/>
        </p:nvSpPr>
        <p:spPr bwMode="auto">
          <a:xfrm>
            <a:off x="813491" y="4803447"/>
            <a:ext cx="7513514" cy="1569660"/>
          </a:xfrm>
          <a:prstGeom prst="rect">
            <a:avLst/>
          </a:prstGeom>
          <a:noFill/>
          <a:ln w="6350" algn="ctr">
            <a:noFill/>
            <a:miter lim="800000"/>
            <a:headEnd/>
            <a:tailEnd/>
          </a:ln>
          <a:effectLst/>
        </p:spPr>
        <p:txBody>
          <a:bodyPr wrap="square">
            <a:spAutoFit/>
          </a:bodyPr>
          <a:lstStyle/>
          <a:p>
            <a:pPr>
              <a:spcBef>
                <a:spcPts val="600"/>
              </a:spcBef>
              <a:buClr>
                <a:schemeClr val="accent2"/>
              </a:buClr>
            </a:pPr>
            <a:r>
              <a:rPr lang="en-US" sz="2400" dirty="0">
                <a:latin typeface="Lucida Sans Unicode" pitchFamily="34" charset="0"/>
              </a:rPr>
              <a:t>In other words, what is the </a:t>
            </a:r>
            <a:r>
              <a:rPr lang="en-US" sz="2400" dirty="0">
                <a:solidFill>
                  <a:srgbClr val="FF0000"/>
                </a:solidFill>
                <a:latin typeface="Lucida Sans Unicode" pitchFamily="34" charset="0"/>
              </a:rPr>
              <a:t>maximum possible speedup</a:t>
            </a:r>
            <a:r>
              <a:rPr lang="en-US" sz="2400" dirty="0">
                <a:latin typeface="Lucida Sans Unicode" pitchFamily="34" charset="0"/>
              </a:rPr>
              <a:t> of this computation, where </a:t>
            </a:r>
            <a:r>
              <a:rPr lang="en-US" sz="2400" dirty="0">
                <a:solidFill>
                  <a:srgbClr val="3366FF"/>
                </a:solidFill>
                <a:latin typeface="Lucida Sans Unicode" pitchFamily="34" charset="0"/>
              </a:rPr>
              <a:t>speedup</a:t>
            </a:r>
            <a:r>
              <a:rPr lang="en-US" sz="2400" dirty="0">
                <a:latin typeface="Lucida Sans Unicode" pitchFamily="34" charset="0"/>
              </a:rPr>
              <a:t> is how much faster the parallel code runs compared to the serial code?</a:t>
            </a:r>
          </a:p>
        </p:txBody>
      </p:sp>
      <p:grpSp>
        <p:nvGrpSpPr>
          <p:cNvPr id="93" name="Group 92"/>
          <p:cNvGrpSpPr/>
          <p:nvPr/>
        </p:nvGrpSpPr>
        <p:grpSpPr>
          <a:xfrm>
            <a:off x="2291674" y="1062646"/>
            <a:ext cx="4348290" cy="2632131"/>
            <a:chOff x="2291674" y="1062646"/>
            <a:chExt cx="4348290" cy="2632131"/>
          </a:xfrm>
        </p:grpSpPr>
        <p:sp>
          <p:nvSpPr>
            <p:cNvPr id="94" name="AutoShape 2"/>
            <p:cNvSpPr>
              <a:spLocks noChangeArrowheads="1"/>
            </p:cNvSpPr>
            <p:nvPr/>
          </p:nvSpPr>
          <p:spPr bwMode="auto">
            <a:xfrm>
              <a:off x="5890259" y="2460980"/>
              <a:ext cx="549784" cy="525864"/>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5" name="AutoShape 29"/>
            <p:cNvSpPr>
              <a:spLocks noChangeArrowheads="1"/>
            </p:cNvSpPr>
            <p:nvPr/>
          </p:nvSpPr>
          <p:spPr bwMode="auto">
            <a:xfrm>
              <a:off x="5140554" y="1753046"/>
              <a:ext cx="1499410" cy="525863"/>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6" name="Oval 47"/>
            <p:cNvSpPr>
              <a:spLocks noChangeArrowheads="1"/>
            </p:cNvSpPr>
            <p:nvPr/>
          </p:nvSpPr>
          <p:spPr bwMode="auto">
            <a:xfrm>
              <a:off x="6215131" y="1850507"/>
              <a:ext cx="299882" cy="308449"/>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97" name="AutoShape 50"/>
            <p:cNvCxnSpPr>
              <a:cxnSpLocks noChangeShapeType="1"/>
              <a:stCxn id="132" idx="0"/>
              <a:endCxn id="96" idx="4"/>
            </p:cNvCxnSpPr>
            <p:nvPr/>
          </p:nvCxnSpPr>
          <p:spPr bwMode="auto">
            <a:xfrm flipV="1">
              <a:off x="6165151" y="2158956"/>
              <a:ext cx="199921" cy="428554"/>
            </a:xfrm>
            <a:prstGeom prst="straightConnector1">
              <a:avLst/>
            </a:prstGeom>
            <a:noFill/>
            <a:ln w="38100">
              <a:solidFill>
                <a:schemeClr val="tx1"/>
              </a:solidFill>
              <a:round/>
              <a:headEnd/>
              <a:tailEnd type="stealth" w="med" len="med"/>
            </a:ln>
            <a:effectLst/>
          </p:spPr>
        </p:cxnSp>
        <p:sp>
          <p:nvSpPr>
            <p:cNvPr id="98" name="AutoShape 3"/>
            <p:cNvSpPr>
              <a:spLocks noChangeArrowheads="1"/>
            </p:cNvSpPr>
            <p:nvPr/>
          </p:nvSpPr>
          <p:spPr bwMode="auto">
            <a:xfrm>
              <a:off x="5040593" y="2479947"/>
              <a:ext cx="549784" cy="51778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9" name="AutoShape 4"/>
            <p:cNvSpPr>
              <a:spLocks noChangeArrowheads="1"/>
            </p:cNvSpPr>
            <p:nvPr/>
          </p:nvSpPr>
          <p:spPr bwMode="auto">
            <a:xfrm>
              <a:off x="4140947" y="2479947"/>
              <a:ext cx="549784" cy="517780"/>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0" name="AutoShape 5"/>
            <p:cNvSpPr>
              <a:spLocks noChangeArrowheads="1"/>
            </p:cNvSpPr>
            <p:nvPr/>
          </p:nvSpPr>
          <p:spPr bwMode="auto">
            <a:xfrm>
              <a:off x="3135092" y="3188598"/>
              <a:ext cx="599764" cy="506179"/>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1" name="AutoShape 6"/>
            <p:cNvSpPr>
              <a:spLocks noChangeArrowheads="1"/>
            </p:cNvSpPr>
            <p:nvPr/>
          </p:nvSpPr>
          <p:spPr bwMode="auto">
            <a:xfrm>
              <a:off x="2291674" y="3188598"/>
              <a:ext cx="599764" cy="506179"/>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2" name="AutoShape 7"/>
            <p:cNvSpPr>
              <a:spLocks noChangeArrowheads="1"/>
            </p:cNvSpPr>
            <p:nvPr/>
          </p:nvSpPr>
          <p:spPr bwMode="auto">
            <a:xfrm>
              <a:off x="2391635" y="2479947"/>
              <a:ext cx="1499410" cy="51778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3" name="Oval 8"/>
            <p:cNvSpPr>
              <a:spLocks noChangeArrowheads="1"/>
            </p:cNvSpPr>
            <p:nvPr/>
          </p:nvSpPr>
          <p:spPr bwMode="auto">
            <a:xfrm>
              <a:off x="2566566" y="2575910"/>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4" name="Oval 9"/>
            <p:cNvSpPr>
              <a:spLocks noChangeArrowheads="1"/>
            </p:cNvSpPr>
            <p:nvPr/>
          </p:nvSpPr>
          <p:spPr bwMode="auto">
            <a:xfrm>
              <a:off x="2435367" y="3264525"/>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05" name="Oval 10"/>
            <p:cNvSpPr>
              <a:spLocks noChangeArrowheads="1"/>
            </p:cNvSpPr>
            <p:nvPr/>
          </p:nvSpPr>
          <p:spPr bwMode="auto">
            <a:xfrm>
              <a:off x="3016389" y="2575910"/>
              <a:ext cx="299882" cy="303707"/>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06" name="AutoShape 11"/>
            <p:cNvCxnSpPr>
              <a:cxnSpLocks noChangeShapeType="1"/>
              <a:stCxn id="103" idx="6"/>
              <a:endCxn id="105" idx="2"/>
            </p:cNvCxnSpPr>
            <p:nvPr/>
          </p:nvCxnSpPr>
          <p:spPr bwMode="auto">
            <a:xfrm>
              <a:off x="2866448" y="2727764"/>
              <a:ext cx="149941" cy="1055"/>
            </a:xfrm>
            <a:prstGeom prst="straightConnector1">
              <a:avLst/>
            </a:prstGeom>
            <a:noFill/>
            <a:ln w="38100">
              <a:solidFill>
                <a:schemeClr val="tx1"/>
              </a:solidFill>
              <a:round/>
              <a:headEnd/>
              <a:tailEnd type="stealth" w="med" len="med"/>
            </a:ln>
            <a:effectLst/>
          </p:spPr>
        </p:cxnSp>
        <p:cxnSp>
          <p:nvCxnSpPr>
            <p:cNvPr id="107" name="AutoShape 12"/>
            <p:cNvCxnSpPr>
              <a:cxnSpLocks noChangeShapeType="1"/>
              <a:stCxn id="103" idx="4"/>
              <a:endCxn id="104" idx="0"/>
            </p:cNvCxnSpPr>
            <p:nvPr/>
          </p:nvCxnSpPr>
          <p:spPr bwMode="auto">
            <a:xfrm rot="5400000">
              <a:off x="2458455" y="3006472"/>
              <a:ext cx="384907" cy="131198"/>
            </a:xfrm>
            <a:prstGeom prst="straightConnector1">
              <a:avLst/>
            </a:prstGeom>
            <a:noFill/>
            <a:ln w="38100">
              <a:solidFill>
                <a:schemeClr val="tx1"/>
              </a:solidFill>
              <a:round/>
              <a:headEnd/>
              <a:tailEnd type="stealth" w="med" len="med"/>
            </a:ln>
            <a:effectLst/>
          </p:spPr>
        </p:cxnSp>
        <p:sp>
          <p:nvSpPr>
            <p:cNvPr id="108" name="Oval 13"/>
            <p:cNvSpPr>
              <a:spLocks noChangeArrowheads="1"/>
            </p:cNvSpPr>
            <p:nvPr/>
          </p:nvSpPr>
          <p:spPr bwMode="auto">
            <a:xfrm>
              <a:off x="3285033" y="3264525"/>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09" name="AutoShape 14"/>
            <p:cNvCxnSpPr>
              <a:cxnSpLocks noChangeShapeType="1"/>
              <a:stCxn id="105" idx="4"/>
              <a:endCxn id="108" idx="1"/>
            </p:cNvCxnSpPr>
            <p:nvPr/>
          </p:nvCxnSpPr>
          <p:spPr bwMode="auto">
            <a:xfrm rot="16200000" flipH="1">
              <a:off x="3032948" y="3012999"/>
              <a:ext cx="429384" cy="162620"/>
            </a:xfrm>
            <a:prstGeom prst="straightConnector1">
              <a:avLst/>
            </a:prstGeom>
            <a:noFill/>
            <a:ln w="38100">
              <a:solidFill>
                <a:schemeClr val="tx1"/>
              </a:solidFill>
              <a:round/>
              <a:headEnd/>
              <a:tailEnd type="stealth" w="med" len="med"/>
            </a:ln>
            <a:effectLst/>
          </p:spPr>
        </p:cxnSp>
        <p:sp>
          <p:nvSpPr>
            <p:cNvPr id="110" name="Oval 15"/>
            <p:cNvSpPr>
              <a:spLocks noChangeArrowheads="1"/>
            </p:cNvSpPr>
            <p:nvPr/>
          </p:nvSpPr>
          <p:spPr bwMode="auto">
            <a:xfrm>
              <a:off x="3466212" y="2581183"/>
              <a:ext cx="299882" cy="303707"/>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11" name="AutoShape 17"/>
            <p:cNvCxnSpPr>
              <a:cxnSpLocks noChangeShapeType="1"/>
              <a:stCxn id="104" idx="7"/>
              <a:endCxn id="110" idx="3"/>
            </p:cNvCxnSpPr>
            <p:nvPr/>
          </p:nvCxnSpPr>
          <p:spPr bwMode="auto">
            <a:xfrm rot="5400000" flipH="1" flipV="1">
              <a:off x="2866437" y="2665310"/>
              <a:ext cx="468588" cy="818795"/>
            </a:xfrm>
            <a:prstGeom prst="straightConnector1">
              <a:avLst/>
            </a:prstGeom>
            <a:noFill/>
            <a:ln w="38100">
              <a:solidFill>
                <a:schemeClr val="tx1"/>
              </a:solidFill>
              <a:round/>
              <a:headEnd/>
              <a:tailEnd type="stealth" w="med" len="med"/>
            </a:ln>
            <a:effectLst/>
          </p:spPr>
        </p:cxnSp>
        <p:cxnSp>
          <p:nvCxnSpPr>
            <p:cNvPr id="112" name="AutoShape 18"/>
            <p:cNvCxnSpPr>
              <a:cxnSpLocks noChangeShapeType="1"/>
              <a:stCxn id="108" idx="0"/>
              <a:endCxn id="110" idx="4"/>
            </p:cNvCxnSpPr>
            <p:nvPr/>
          </p:nvCxnSpPr>
          <p:spPr bwMode="auto">
            <a:xfrm rot="5400000" flipH="1" flipV="1">
              <a:off x="3335747" y="2984118"/>
              <a:ext cx="379635" cy="181179"/>
            </a:xfrm>
            <a:prstGeom prst="straightConnector1">
              <a:avLst/>
            </a:prstGeom>
            <a:noFill/>
            <a:ln w="38100">
              <a:solidFill>
                <a:schemeClr val="tx1"/>
              </a:solidFill>
              <a:round/>
              <a:headEnd/>
              <a:tailEnd type="stealth" w="med" len="med"/>
            </a:ln>
            <a:effectLst/>
          </p:spPr>
        </p:cxnSp>
        <p:sp>
          <p:nvSpPr>
            <p:cNvPr id="113" name="AutoShape 20"/>
            <p:cNvSpPr>
              <a:spLocks noChangeArrowheads="1"/>
            </p:cNvSpPr>
            <p:nvPr/>
          </p:nvSpPr>
          <p:spPr bwMode="auto">
            <a:xfrm>
              <a:off x="4640750" y="1062646"/>
              <a:ext cx="1499410" cy="51778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4" name="Oval 113"/>
            <p:cNvSpPr>
              <a:spLocks noChangeArrowheads="1"/>
            </p:cNvSpPr>
            <p:nvPr/>
          </p:nvSpPr>
          <p:spPr bwMode="auto">
            <a:xfrm>
              <a:off x="4790691" y="1169155"/>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5" name="Oval 114"/>
            <p:cNvSpPr>
              <a:spLocks noChangeArrowheads="1"/>
            </p:cNvSpPr>
            <p:nvPr/>
          </p:nvSpPr>
          <p:spPr bwMode="auto">
            <a:xfrm>
              <a:off x="5240514" y="1169155"/>
              <a:ext cx="299882" cy="303707"/>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16" name="AutoShape 23"/>
            <p:cNvCxnSpPr>
              <a:cxnSpLocks noChangeShapeType="1"/>
              <a:stCxn id="114" idx="6"/>
              <a:endCxn id="115" idx="2"/>
            </p:cNvCxnSpPr>
            <p:nvPr/>
          </p:nvCxnSpPr>
          <p:spPr bwMode="auto">
            <a:xfrm>
              <a:off x="5090573" y="1321008"/>
              <a:ext cx="149941" cy="0"/>
            </a:xfrm>
            <a:prstGeom prst="straightConnector1">
              <a:avLst/>
            </a:prstGeom>
            <a:noFill/>
            <a:ln w="38100">
              <a:solidFill>
                <a:schemeClr val="tx1"/>
              </a:solidFill>
              <a:round/>
              <a:headEnd/>
              <a:tailEnd type="stealth" w="med" len="med"/>
            </a:ln>
            <a:effectLst/>
          </p:spPr>
        </p:cxnSp>
        <p:sp>
          <p:nvSpPr>
            <p:cNvPr id="117" name="AutoShape 24"/>
            <p:cNvSpPr>
              <a:spLocks noChangeArrowheads="1"/>
            </p:cNvSpPr>
            <p:nvPr/>
          </p:nvSpPr>
          <p:spPr bwMode="auto">
            <a:xfrm>
              <a:off x="3341261" y="1771297"/>
              <a:ext cx="1499410" cy="517780"/>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8" name="Oval 117"/>
            <p:cNvSpPr>
              <a:spLocks noChangeArrowheads="1"/>
            </p:cNvSpPr>
            <p:nvPr/>
          </p:nvSpPr>
          <p:spPr bwMode="auto">
            <a:xfrm>
              <a:off x="3516192" y="1868314"/>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19" name="AutoShape 26"/>
            <p:cNvCxnSpPr>
              <a:cxnSpLocks noChangeShapeType="1"/>
              <a:stCxn id="114" idx="3"/>
              <a:endCxn id="118" idx="7"/>
            </p:cNvCxnSpPr>
            <p:nvPr/>
          </p:nvCxnSpPr>
          <p:spPr bwMode="auto">
            <a:xfrm rot="5400000">
              <a:off x="4061181" y="1139363"/>
              <a:ext cx="484405" cy="1062450"/>
            </a:xfrm>
            <a:prstGeom prst="straightConnector1">
              <a:avLst/>
            </a:prstGeom>
            <a:noFill/>
            <a:ln w="38100">
              <a:solidFill>
                <a:schemeClr val="tx1"/>
              </a:solidFill>
              <a:round/>
              <a:headEnd/>
              <a:tailEnd type="stealth" w="med" len="med"/>
            </a:ln>
            <a:effectLst/>
          </p:spPr>
        </p:cxnSp>
        <p:sp>
          <p:nvSpPr>
            <p:cNvPr id="120" name="Oval 119"/>
            <p:cNvSpPr>
              <a:spLocks noChangeArrowheads="1"/>
            </p:cNvSpPr>
            <p:nvPr/>
          </p:nvSpPr>
          <p:spPr bwMode="auto">
            <a:xfrm>
              <a:off x="3966016" y="1868314"/>
              <a:ext cx="299882" cy="303707"/>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21" name="AutoShape 28"/>
            <p:cNvCxnSpPr>
              <a:cxnSpLocks noChangeShapeType="1"/>
              <a:stCxn id="118" idx="6"/>
              <a:endCxn id="120" idx="2"/>
            </p:cNvCxnSpPr>
            <p:nvPr/>
          </p:nvCxnSpPr>
          <p:spPr bwMode="auto">
            <a:xfrm>
              <a:off x="3816075" y="2020167"/>
              <a:ext cx="149941" cy="1055"/>
            </a:xfrm>
            <a:prstGeom prst="straightConnector1">
              <a:avLst/>
            </a:prstGeom>
            <a:noFill/>
            <a:ln w="38100">
              <a:solidFill>
                <a:schemeClr val="tx1"/>
              </a:solidFill>
              <a:round/>
              <a:headEnd/>
              <a:tailEnd type="stealth" w="med" len="med"/>
            </a:ln>
            <a:effectLst/>
          </p:spPr>
        </p:cxnSp>
        <p:sp>
          <p:nvSpPr>
            <p:cNvPr id="122" name="Oval 121"/>
            <p:cNvSpPr>
              <a:spLocks noChangeArrowheads="1"/>
            </p:cNvSpPr>
            <p:nvPr/>
          </p:nvSpPr>
          <p:spPr bwMode="auto">
            <a:xfrm>
              <a:off x="5315485" y="1878859"/>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23" name="AutoShape 31"/>
            <p:cNvCxnSpPr>
              <a:cxnSpLocks noChangeShapeType="1"/>
              <a:stCxn id="115" idx="4"/>
              <a:endCxn id="122" idx="0"/>
            </p:cNvCxnSpPr>
            <p:nvPr/>
          </p:nvCxnSpPr>
          <p:spPr bwMode="auto">
            <a:xfrm rot="16200000" flipH="1">
              <a:off x="5224942" y="1638376"/>
              <a:ext cx="405997" cy="74971"/>
            </a:xfrm>
            <a:prstGeom prst="straightConnector1">
              <a:avLst/>
            </a:prstGeom>
            <a:noFill/>
            <a:ln w="38100">
              <a:solidFill>
                <a:schemeClr val="tx1"/>
              </a:solidFill>
              <a:round/>
              <a:headEnd/>
              <a:tailEnd type="stealth" w="med" len="med"/>
            </a:ln>
            <a:effectLst/>
          </p:spPr>
        </p:cxnSp>
        <p:cxnSp>
          <p:nvCxnSpPr>
            <p:cNvPr id="124" name="AutoShape 32"/>
            <p:cNvCxnSpPr>
              <a:cxnSpLocks noChangeShapeType="1"/>
              <a:stCxn id="118" idx="3"/>
              <a:endCxn id="103" idx="7"/>
            </p:cNvCxnSpPr>
            <p:nvPr/>
          </p:nvCxnSpPr>
          <p:spPr bwMode="auto">
            <a:xfrm rot="5400000">
              <a:off x="2944899" y="2005176"/>
              <a:ext cx="492842" cy="737577"/>
            </a:xfrm>
            <a:prstGeom prst="straightConnector1">
              <a:avLst/>
            </a:prstGeom>
            <a:noFill/>
            <a:ln w="38100">
              <a:solidFill>
                <a:schemeClr val="tx1"/>
              </a:solidFill>
              <a:round/>
              <a:headEnd/>
              <a:tailEnd type="stealth" w="med" len="med"/>
            </a:ln>
            <a:effectLst/>
          </p:spPr>
        </p:cxnSp>
        <p:sp>
          <p:nvSpPr>
            <p:cNvPr id="125" name="Oval 35"/>
            <p:cNvSpPr>
              <a:spLocks noChangeArrowheads="1"/>
            </p:cNvSpPr>
            <p:nvPr/>
          </p:nvSpPr>
          <p:spPr bwMode="auto">
            <a:xfrm>
              <a:off x="5765308" y="1878859"/>
              <a:ext cx="299882" cy="303707"/>
            </a:xfrm>
            <a:prstGeom prst="ellipse">
              <a:avLst/>
            </a:prstGeom>
            <a:solidFill>
              <a:srgbClr val="4F81BD"/>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26" name="AutoShape 36"/>
            <p:cNvCxnSpPr>
              <a:cxnSpLocks noChangeShapeType="1"/>
              <a:stCxn id="122" idx="6"/>
              <a:endCxn id="125" idx="2"/>
            </p:cNvCxnSpPr>
            <p:nvPr/>
          </p:nvCxnSpPr>
          <p:spPr bwMode="auto">
            <a:xfrm>
              <a:off x="5615367" y="2030712"/>
              <a:ext cx="149941" cy="1055"/>
            </a:xfrm>
            <a:prstGeom prst="straightConnector1">
              <a:avLst/>
            </a:prstGeom>
            <a:noFill/>
            <a:ln w="38100">
              <a:solidFill>
                <a:schemeClr val="tx1"/>
              </a:solidFill>
              <a:round/>
              <a:headEnd/>
              <a:tailEnd type="stealth" w="med" len="med"/>
            </a:ln>
            <a:effectLst/>
          </p:spPr>
        </p:cxnSp>
        <p:sp>
          <p:nvSpPr>
            <p:cNvPr id="127" name="Oval 37"/>
            <p:cNvSpPr>
              <a:spLocks noChangeArrowheads="1"/>
            </p:cNvSpPr>
            <p:nvPr/>
          </p:nvSpPr>
          <p:spPr bwMode="auto">
            <a:xfrm>
              <a:off x="4290888" y="2586456"/>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8" name="Oval 38"/>
            <p:cNvSpPr>
              <a:spLocks noChangeArrowheads="1"/>
            </p:cNvSpPr>
            <p:nvPr/>
          </p:nvSpPr>
          <p:spPr bwMode="auto">
            <a:xfrm>
              <a:off x="5190534" y="2586983"/>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29" name="AutoShape 39"/>
            <p:cNvCxnSpPr>
              <a:cxnSpLocks noChangeShapeType="1"/>
              <a:stCxn id="120" idx="4"/>
              <a:endCxn id="127" idx="1"/>
            </p:cNvCxnSpPr>
            <p:nvPr/>
          </p:nvCxnSpPr>
          <p:spPr bwMode="auto">
            <a:xfrm rot="16200000" flipH="1">
              <a:off x="3995925" y="2292053"/>
              <a:ext cx="458912" cy="218848"/>
            </a:xfrm>
            <a:prstGeom prst="straightConnector1">
              <a:avLst/>
            </a:prstGeom>
            <a:noFill/>
            <a:ln w="38100">
              <a:solidFill>
                <a:schemeClr val="tx1"/>
              </a:solidFill>
              <a:round/>
              <a:headEnd/>
              <a:tailEnd type="stealth" w="med" len="med"/>
            </a:ln>
            <a:effectLst/>
          </p:spPr>
        </p:cxnSp>
        <p:cxnSp>
          <p:nvCxnSpPr>
            <p:cNvPr id="130" name="AutoShape 40"/>
            <p:cNvCxnSpPr>
              <a:cxnSpLocks noChangeShapeType="1"/>
              <a:stCxn id="122" idx="4"/>
              <a:endCxn id="128" idx="0"/>
            </p:cNvCxnSpPr>
            <p:nvPr/>
          </p:nvCxnSpPr>
          <p:spPr bwMode="auto">
            <a:xfrm rot="5400000">
              <a:off x="5200742" y="2322299"/>
              <a:ext cx="404417" cy="124951"/>
            </a:xfrm>
            <a:prstGeom prst="straightConnector1">
              <a:avLst/>
            </a:prstGeom>
            <a:noFill/>
            <a:ln w="38100">
              <a:solidFill>
                <a:schemeClr val="tx1"/>
              </a:solidFill>
              <a:round/>
              <a:headEnd/>
              <a:tailEnd type="stealth" w="med" len="med"/>
            </a:ln>
            <a:effectLst/>
          </p:spPr>
        </p:cxnSp>
        <p:sp>
          <p:nvSpPr>
            <p:cNvPr id="131" name="Oval 41"/>
            <p:cNvSpPr>
              <a:spLocks noChangeArrowheads="1"/>
            </p:cNvSpPr>
            <p:nvPr/>
          </p:nvSpPr>
          <p:spPr bwMode="auto">
            <a:xfrm>
              <a:off x="4415839" y="1868314"/>
              <a:ext cx="299882" cy="303707"/>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2" name="Oval 43"/>
            <p:cNvSpPr>
              <a:spLocks noChangeArrowheads="1"/>
            </p:cNvSpPr>
            <p:nvPr/>
          </p:nvSpPr>
          <p:spPr bwMode="auto">
            <a:xfrm>
              <a:off x="6015210" y="2587510"/>
              <a:ext cx="299882" cy="303707"/>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33" name="AutoShape 44"/>
            <p:cNvCxnSpPr>
              <a:cxnSpLocks noChangeShapeType="1"/>
              <a:stCxn id="110" idx="7"/>
              <a:endCxn id="131" idx="3"/>
            </p:cNvCxnSpPr>
            <p:nvPr/>
          </p:nvCxnSpPr>
          <p:spPr bwMode="auto">
            <a:xfrm rot="5400000" flipH="1" flipV="1">
              <a:off x="3841909" y="2007814"/>
              <a:ext cx="498116" cy="737577"/>
            </a:xfrm>
            <a:prstGeom prst="straightConnector1">
              <a:avLst/>
            </a:prstGeom>
            <a:noFill/>
            <a:ln w="38100">
              <a:solidFill>
                <a:schemeClr val="tx1"/>
              </a:solidFill>
              <a:round/>
              <a:headEnd/>
              <a:tailEnd type="stealth" w="med" len="med"/>
            </a:ln>
            <a:effectLst/>
          </p:spPr>
        </p:cxnSp>
        <p:cxnSp>
          <p:nvCxnSpPr>
            <p:cNvPr id="134" name="AutoShape 45"/>
            <p:cNvCxnSpPr>
              <a:cxnSpLocks noChangeShapeType="1"/>
              <a:stCxn id="127" idx="0"/>
              <a:endCxn id="131" idx="4"/>
            </p:cNvCxnSpPr>
            <p:nvPr/>
          </p:nvCxnSpPr>
          <p:spPr bwMode="auto">
            <a:xfrm rot="5400000" flipH="1" flipV="1">
              <a:off x="4296087" y="2316764"/>
              <a:ext cx="414435" cy="124951"/>
            </a:xfrm>
            <a:prstGeom prst="straightConnector1">
              <a:avLst/>
            </a:prstGeom>
            <a:noFill/>
            <a:ln w="38100">
              <a:solidFill>
                <a:schemeClr val="tx1"/>
              </a:solidFill>
              <a:round/>
              <a:headEnd/>
              <a:tailEnd type="stealth" w="med" len="med"/>
            </a:ln>
            <a:effectLst/>
          </p:spPr>
        </p:cxnSp>
        <p:cxnSp>
          <p:nvCxnSpPr>
            <p:cNvPr id="135" name="AutoShape 46"/>
            <p:cNvCxnSpPr>
              <a:cxnSpLocks noChangeShapeType="1"/>
              <a:stCxn id="125" idx="4"/>
              <a:endCxn id="132" idx="1"/>
            </p:cNvCxnSpPr>
            <p:nvPr/>
          </p:nvCxnSpPr>
          <p:spPr bwMode="auto">
            <a:xfrm rot="16200000" flipH="1">
              <a:off x="5762477" y="2335338"/>
              <a:ext cx="449420" cy="143877"/>
            </a:xfrm>
            <a:prstGeom prst="straightConnector1">
              <a:avLst/>
            </a:prstGeom>
            <a:noFill/>
            <a:ln w="38100">
              <a:solidFill>
                <a:schemeClr val="tx1"/>
              </a:solidFill>
              <a:round/>
              <a:headEnd/>
              <a:tailEnd type="stealth" w="med" len="med"/>
            </a:ln>
            <a:effectLst/>
          </p:spPr>
        </p:cxnSp>
        <p:cxnSp>
          <p:nvCxnSpPr>
            <p:cNvPr id="136" name="AutoShape 49"/>
            <p:cNvCxnSpPr>
              <a:cxnSpLocks noChangeShapeType="1"/>
              <a:stCxn id="128" idx="7"/>
              <a:endCxn id="96" idx="3"/>
            </p:cNvCxnSpPr>
            <p:nvPr/>
          </p:nvCxnSpPr>
          <p:spPr bwMode="auto">
            <a:xfrm rot="5400000" flipH="1" flipV="1">
              <a:off x="5606089" y="1978501"/>
              <a:ext cx="493370" cy="812548"/>
            </a:xfrm>
            <a:prstGeom prst="straightConnector1">
              <a:avLst/>
            </a:prstGeom>
            <a:noFill/>
            <a:ln w="38100">
              <a:solidFill>
                <a:schemeClr val="tx1"/>
              </a:solidFill>
              <a:round/>
              <a:headEnd/>
              <a:tailEnd type="stealth" w="med" len="med"/>
            </a:ln>
            <a:effectLst/>
          </p:spPr>
        </p:cxnSp>
        <p:sp>
          <p:nvSpPr>
            <p:cNvPr id="137" name="Oval 51"/>
            <p:cNvSpPr>
              <a:spLocks noChangeArrowheads="1"/>
            </p:cNvSpPr>
            <p:nvPr/>
          </p:nvSpPr>
          <p:spPr bwMode="auto">
            <a:xfrm>
              <a:off x="5690337" y="1169155"/>
              <a:ext cx="299882" cy="303707"/>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38" name="AutoShape 53"/>
            <p:cNvCxnSpPr>
              <a:cxnSpLocks noChangeShapeType="1"/>
              <a:stCxn id="131" idx="7"/>
              <a:endCxn id="137" idx="3"/>
            </p:cNvCxnSpPr>
            <p:nvPr/>
          </p:nvCxnSpPr>
          <p:spPr bwMode="auto">
            <a:xfrm rot="5400000" flipH="1" flipV="1">
              <a:off x="4960828" y="1139363"/>
              <a:ext cx="484405" cy="1062450"/>
            </a:xfrm>
            <a:prstGeom prst="straightConnector1">
              <a:avLst/>
            </a:prstGeom>
            <a:noFill/>
            <a:ln w="38100">
              <a:solidFill>
                <a:schemeClr val="tx1"/>
              </a:solidFill>
              <a:round/>
              <a:headEnd/>
              <a:tailEnd type="stealth" w="med" len="med"/>
            </a:ln>
            <a:effectLst/>
          </p:spPr>
        </p:cxnSp>
        <p:cxnSp>
          <p:nvCxnSpPr>
            <p:cNvPr id="139" name="AutoShape 54"/>
            <p:cNvCxnSpPr>
              <a:cxnSpLocks noChangeShapeType="1"/>
              <a:stCxn id="96" idx="0"/>
              <a:endCxn id="137" idx="5"/>
            </p:cNvCxnSpPr>
            <p:nvPr/>
          </p:nvCxnSpPr>
          <p:spPr bwMode="auto">
            <a:xfrm flipH="1" flipV="1">
              <a:off x="5946302" y="1428385"/>
              <a:ext cx="418770" cy="422122"/>
            </a:xfrm>
            <a:prstGeom prst="straightConnector1">
              <a:avLst/>
            </a:prstGeom>
            <a:noFill/>
            <a:ln w="38100">
              <a:solidFill>
                <a:schemeClr val="tx1"/>
              </a:solidFill>
              <a:round/>
              <a:headEnd/>
              <a:tailEnd type="stealth" w="med" len="med"/>
            </a:ln>
            <a:effectLst/>
          </p:spPr>
        </p:cxnSp>
      </p:grpSp>
      <p:sp>
        <p:nvSpPr>
          <p:cNvPr id="2" name="Slide Number Placeholder 1"/>
          <p:cNvSpPr>
            <a:spLocks noGrp="1"/>
          </p:cNvSpPr>
          <p:nvPr>
            <p:ph type="sldNum" sz="quarter" idx="12"/>
          </p:nvPr>
        </p:nvSpPr>
        <p:spPr/>
        <p:txBody>
          <a:bodyPr/>
          <a:lstStyle/>
          <a:p>
            <a:fld id="{B8C56D54-80CA-1040-8800-40C19FBCAC37}" type="slidenum">
              <a:rPr lang="en-US" smtClean="0"/>
              <a:t>52</a:t>
            </a:fld>
            <a:endParaRPr lang="en-US"/>
          </a:p>
        </p:txBody>
      </p:sp>
    </p:spTree>
    <p:extLst>
      <p:ext uri="{BB962C8B-B14F-4D97-AF65-F5344CB8AC3E}">
        <p14:creationId xmlns:p14="http://schemas.microsoft.com/office/powerpoint/2010/main" val="156401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381000" y="1828800"/>
            <a:ext cx="3733800" cy="4648200"/>
            <a:chOff x="240" y="1152"/>
            <a:chExt cx="2352" cy="2928"/>
          </a:xfrm>
        </p:grpSpPr>
        <p:sp>
          <p:nvSpPr>
            <p:cNvPr id="113" name="Oval 4"/>
            <p:cNvSpPr>
              <a:spLocks noChangeArrowheads="1"/>
            </p:cNvSpPr>
            <p:nvPr/>
          </p:nvSpPr>
          <p:spPr bwMode="auto">
            <a:xfrm>
              <a:off x="2100" y="2178"/>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4" name="Oval 5"/>
            <p:cNvSpPr>
              <a:spLocks noChangeArrowheads="1"/>
            </p:cNvSpPr>
            <p:nvPr/>
          </p:nvSpPr>
          <p:spPr bwMode="auto">
            <a:xfrm>
              <a:off x="1800" y="2520"/>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5" name="Oval 6"/>
            <p:cNvSpPr>
              <a:spLocks noChangeArrowheads="1"/>
            </p:cNvSpPr>
            <p:nvPr/>
          </p:nvSpPr>
          <p:spPr bwMode="auto">
            <a:xfrm>
              <a:off x="1800" y="3204"/>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6" name="Oval 7"/>
            <p:cNvSpPr>
              <a:spLocks noChangeArrowheads="1"/>
            </p:cNvSpPr>
            <p:nvPr/>
          </p:nvSpPr>
          <p:spPr bwMode="auto">
            <a:xfrm>
              <a:off x="240" y="2178"/>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7" name="Oval 8"/>
            <p:cNvSpPr>
              <a:spLocks noChangeArrowheads="1"/>
            </p:cNvSpPr>
            <p:nvPr/>
          </p:nvSpPr>
          <p:spPr bwMode="auto">
            <a:xfrm>
              <a:off x="240" y="286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8" name="Oval 9"/>
            <p:cNvSpPr>
              <a:spLocks noChangeArrowheads="1"/>
            </p:cNvSpPr>
            <p:nvPr/>
          </p:nvSpPr>
          <p:spPr bwMode="auto">
            <a:xfrm>
              <a:off x="1224" y="115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9" name="Oval 10"/>
            <p:cNvSpPr>
              <a:spLocks noChangeArrowheads="1"/>
            </p:cNvSpPr>
            <p:nvPr/>
          </p:nvSpPr>
          <p:spPr bwMode="auto">
            <a:xfrm>
              <a:off x="1224" y="1494"/>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0" name="Oval 12"/>
            <p:cNvSpPr>
              <a:spLocks noChangeArrowheads="1"/>
            </p:cNvSpPr>
            <p:nvPr/>
          </p:nvSpPr>
          <p:spPr bwMode="auto">
            <a:xfrm>
              <a:off x="1824" y="3888"/>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1" name="Oval 13"/>
            <p:cNvSpPr>
              <a:spLocks noChangeArrowheads="1"/>
            </p:cNvSpPr>
            <p:nvPr/>
          </p:nvSpPr>
          <p:spPr bwMode="auto">
            <a:xfrm>
              <a:off x="624" y="1836"/>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2" name="Oval 14"/>
            <p:cNvSpPr>
              <a:spLocks noChangeArrowheads="1"/>
            </p:cNvSpPr>
            <p:nvPr/>
          </p:nvSpPr>
          <p:spPr bwMode="auto">
            <a:xfrm>
              <a:off x="624" y="2520"/>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3" name="Oval 15"/>
            <p:cNvSpPr>
              <a:spLocks noChangeArrowheads="1"/>
            </p:cNvSpPr>
            <p:nvPr/>
          </p:nvSpPr>
          <p:spPr bwMode="auto">
            <a:xfrm>
              <a:off x="624" y="3204"/>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4" name="Oval 16"/>
            <p:cNvSpPr>
              <a:spLocks noChangeArrowheads="1"/>
            </p:cNvSpPr>
            <p:nvPr/>
          </p:nvSpPr>
          <p:spPr bwMode="auto">
            <a:xfrm>
              <a:off x="624" y="3546"/>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5" name="Oval 17"/>
            <p:cNvSpPr>
              <a:spLocks noChangeArrowheads="1"/>
            </p:cNvSpPr>
            <p:nvPr/>
          </p:nvSpPr>
          <p:spPr bwMode="auto">
            <a:xfrm>
              <a:off x="624" y="286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6" name="Oval 18"/>
            <p:cNvSpPr>
              <a:spLocks noChangeArrowheads="1"/>
            </p:cNvSpPr>
            <p:nvPr/>
          </p:nvSpPr>
          <p:spPr bwMode="auto">
            <a:xfrm>
              <a:off x="1200" y="2520"/>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7" name="Oval 19"/>
            <p:cNvSpPr>
              <a:spLocks noChangeArrowheads="1"/>
            </p:cNvSpPr>
            <p:nvPr/>
          </p:nvSpPr>
          <p:spPr bwMode="auto">
            <a:xfrm>
              <a:off x="2400" y="2520"/>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8" name="Oval 20"/>
            <p:cNvSpPr>
              <a:spLocks noChangeArrowheads="1"/>
            </p:cNvSpPr>
            <p:nvPr/>
          </p:nvSpPr>
          <p:spPr bwMode="auto">
            <a:xfrm>
              <a:off x="2400" y="286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29" name="Oval 28"/>
            <p:cNvSpPr>
              <a:spLocks noChangeArrowheads="1"/>
            </p:cNvSpPr>
            <p:nvPr/>
          </p:nvSpPr>
          <p:spPr bwMode="auto">
            <a:xfrm>
              <a:off x="1200" y="2862"/>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0" name="Oval 11"/>
            <p:cNvSpPr>
              <a:spLocks noChangeArrowheads="1"/>
            </p:cNvSpPr>
            <p:nvPr/>
          </p:nvSpPr>
          <p:spPr bwMode="auto">
            <a:xfrm>
              <a:off x="924" y="2178"/>
              <a:ext cx="192" cy="192"/>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31" name="AutoShape 21"/>
            <p:cNvCxnSpPr>
              <a:cxnSpLocks noChangeShapeType="1"/>
              <a:stCxn id="119" idx="5"/>
              <a:endCxn id="113" idx="0"/>
            </p:cNvCxnSpPr>
            <p:nvPr/>
          </p:nvCxnSpPr>
          <p:spPr bwMode="auto">
            <a:xfrm>
              <a:off x="1388" y="1658"/>
              <a:ext cx="808" cy="520"/>
            </a:xfrm>
            <a:prstGeom prst="straightConnector1">
              <a:avLst/>
            </a:prstGeom>
            <a:noFill/>
            <a:ln w="25400">
              <a:solidFill>
                <a:schemeClr val="tx1"/>
              </a:solidFill>
              <a:round/>
              <a:headEnd/>
              <a:tailEnd type="stealth" w="med" len="med"/>
            </a:ln>
            <a:effectLst/>
          </p:spPr>
        </p:cxnSp>
        <p:cxnSp>
          <p:nvCxnSpPr>
            <p:cNvPr id="132" name="AutoShape 22"/>
            <p:cNvCxnSpPr>
              <a:cxnSpLocks noChangeShapeType="1"/>
              <a:stCxn id="121" idx="3"/>
              <a:endCxn id="116" idx="0"/>
            </p:cNvCxnSpPr>
            <p:nvPr/>
          </p:nvCxnSpPr>
          <p:spPr bwMode="auto">
            <a:xfrm flipH="1">
              <a:off x="336" y="2000"/>
              <a:ext cx="316" cy="178"/>
            </a:xfrm>
            <a:prstGeom prst="straightConnector1">
              <a:avLst/>
            </a:prstGeom>
            <a:noFill/>
            <a:ln w="25400">
              <a:solidFill>
                <a:schemeClr val="tx1"/>
              </a:solidFill>
              <a:round/>
              <a:headEnd/>
              <a:tailEnd type="stealth" w="med" len="med"/>
            </a:ln>
            <a:effectLst/>
          </p:spPr>
        </p:cxnSp>
        <p:cxnSp>
          <p:nvCxnSpPr>
            <p:cNvPr id="133" name="AutoShape 23"/>
            <p:cNvCxnSpPr>
              <a:cxnSpLocks noChangeShapeType="1"/>
              <a:stCxn id="116" idx="4"/>
              <a:endCxn id="117" idx="0"/>
            </p:cNvCxnSpPr>
            <p:nvPr/>
          </p:nvCxnSpPr>
          <p:spPr bwMode="auto">
            <a:xfrm>
              <a:off x="336" y="2370"/>
              <a:ext cx="0" cy="492"/>
            </a:xfrm>
            <a:prstGeom prst="straightConnector1">
              <a:avLst/>
            </a:prstGeom>
            <a:noFill/>
            <a:ln w="25400">
              <a:solidFill>
                <a:schemeClr val="tx1"/>
              </a:solidFill>
              <a:round/>
              <a:headEnd/>
              <a:tailEnd type="stealth" w="med" len="med"/>
            </a:ln>
            <a:effectLst/>
          </p:spPr>
        </p:cxnSp>
        <p:cxnSp>
          <p:nvCxnSpPr>
            <p:cNvPr id="134" name="AutoShape 24"/>
            <p:cNvCxnSpPr>
              <a:cxnSpLocks noChangeShapeType="1"/>
              <a:stCxn id="130" idx="5"/>
              <a:endCxn id="126" idx="0"/>
            </p:cNvCxnSpPr>
            <p:nvPr/>
          </p:nvCxnSpPr>
          <p:spPr bwMode="auto">
            <a:xfrm>
              <a:off x="1088" y="2342"/>
              <a:ext cx="208" cy="178"/>
            </a:xfrm>
            <a:prstGeom prst="straightConnector1">
              <a:avLst/>
            </a:prstGeom>
            <a:noFill/>
            <a:ln w="25400">
              <a:solidFill>
                <a:schemeClr val="tx1"/>
              </a:solidFill>
              <a:round/>
              <a:headEnd/>
              <a:tailEnd type="stealth" w="med" len="med"/>
            </a:ln>
            <a:effectLst/>
          </p:spPr>
        </p:cxnSp>
        <p:cxnSp>
          <p:nvCxnSpPr>
            <p:cNvPr id="135" name="AutoShape 25"/>
            <p:cNvCxnSpPr>
              <a:cxnSpLocks noChangeShapeType="1"/>
              <a:stCxn id="117" idx="5"/>
              <a:endCxn id="123" idx="1"/>
            </p:cNvCxnSpPr>
            <p:nvPr/>
          </p:nvCxnSpPr>
          <p:spPr bwMode="auto">
            <a:xfrm>
              <a:off x="404" y="3026"/>
              <a:ext cx="248" cy="206"/>
            </a:xfrm>
            <a:prstGeom prst="straightConnector1">
              <a:avLst/>
            </a:prstGeom>
            <a:noFill/>
            <a:ln w="25400">
              <a:solidFill>
                <a:schemeClr val="tx1"/>
              </a:solidFill>
              <a:round/>
              <a:headEnd/>
              <a:tailEnd type="stealth" w="med" len="med"/>
            </a:ln>
            <a:effectLst/>
          </p:spPr>
        </p:cxnSp>
        <p:cxnSp>
          <p:nvCxnSpPr>
            <p:cNvPr id="136" name="AutoShape 26"/>
            <p:cNvCxnSpPr>
              <a:cxnSpLocks noChangeShapeType="1"/>
              <a:stCxn id="113" idx="5"/>
              <a:endCxn id="127" idx="0"/>
            </p:cNvCxnSpPr>
            <p:nvPr/>
          </p:nvCxnSpPr>
          <p:spPr bwMode="auto">
            <a:xfrm>
              <a:off x="2264" y="2342"/>
              <a:ext cx="232" cy="178"/>
            </a:xfrm>
            <a:prstGeom prst="straightConnector1">
              <a:avLst/>
            </a:prstGeom>
            <a:noFill/>
            <a:ln w="25400">
              <a:solidFill>
                <a:schemeClr val="tx1"/>
              </a:solidFill>
              <a:round/>
              <a:headEnd/>
              <a:tailEnd type="stealth" w="med" len="med"/>
            </a:ln>
            <a:effectLst/>
          </p:spPr>
        </p:cxnSp>
        <p:cxnSp>
          <p:nvCxnSpPr>
            <p:cNvPr id="137" name="AutoShape 27"/>
            <p:cNvCxnSpPr>
              <a:cxnSpLocks noChangeShapeType="1"/>
              <a:stCxn id="129" idx="3"/>
              <a:endCxn id="123" idx="7"/>
            </p:cNvCxnSpPr>
            <p:nvPr/>
          </p:nvCxnSpPr>
          <p:spPr bwMode="auto">
            <a:xfrm flipH="1">
              <a:off x="788" y="3026"/>
              <a:ext cx="440" cy="206"/>
            </a:xfrm>
            <a:prstGeom prst="straightConnector1">
              <a:avLst/>
            </a:prstGeom>
            <a:noFill/>
            <a:ln w="25400">
              <a:solidFill>
                <a:schemeClr val="tx1"/>
              </a:solidFill>
              <a:round/>
              <a:headEnd/>
              <a:tailEnd type="stealth" w="med" len="med"/>
            </a:ln>
            <a:effectLst/>
          </p:spPr>
        </p:cxnSp>
        <p:cxnSp>
          <p:nvCxnSpPr>
            <p:cNvPr id="138" name="AutoShape 29"/>
            <p:cNvCxnSpPr>
              <a:cxnSpLocks noChangeShapeType="1"/>
              <a:stCxn id="126" idx="4"/>
              <a:endCxn id="129" idx="0"/>
            </p:cNvCxnSpPr>
            <p:nvPr/>
          </p:nvCxnSpPr>
          <p:spPr bwMode="auto">
            <a:xfrm>
              <a:off x="1296" y="2712"/>
              <a:ext cx="0" cy="150"/>
            </a:xfrm>
            <a:prstGeom prst="straightConnector1">
              <a:avLst/>
            </a:prstGeom>
            <a:noFill/>
            <a:ln w="25400">
              <a:solidFill>
                <a:schemeClr val="tx1"/>
              </a:solidFill>
              <a:round/>
              <a:headEnd/>
              <a:tailEnd type="stealth" w="med" len="med"/>
            </a:ln>
            <a:effectLst/>
          </p:spPr>
        </p:cxnSp>
        <p:cxnSp>
          <p:nvCxnSpPr>
            <p:cNvPr id="139" name="AutoShape 30"/>
            <p:cNvCxnSpPr>
              <a:cxnSpLocks noChangeShapeType="1"/>
              <a:stCxn id="113" idx="3"/>
              <a:endCxn id="114" idx="0"/>
            </p:cNvCxnSpPr>
            <p:nvPr/>
          </p:nvCxnSpPr>
          <p:spPr bwMode="auto">
            <a:xfrm flipH="1">
              <a:off x="1896" y="2342"/>
              <a:ext cx="232" cy="178"/>
            </a:xfrm>
            <a:prstGeom prst="straightConnector1">
              <a:avLst/>
            </a:prstGeom>
            <a:noFill/>
            <a:ln w="25400">
              <a:solidFill>
                <a:schemeClr val="tx1"/>
              </a:solidFill>
              <a:round/>
              <a:headEnd/>
              <a:tailEnd type="stealth" w="med" len="med"/>
            </a:ln>
            <a:effectLst/>
          </p:spPr>
        </p:cxnSp>
        <p:cxnSp>
          <p:nvCxnSpPr>
            <p:cNvPr id="140" name="AutoShape 31"/>
            <p:cNvCxnSpPr>
              <a:cxnSpLocks noChangeShapeType="1"/>
              <a:stCxn id="114" idx="4"/>
              <a:endCxn id="115" idx="0"/>
            </p:cNvCxnSpPr>
            <p:nvPr/>
          </p:nvCxnSpPr>
          <p:spPr bwMode="auto">
            <a:xfrm>
              <a:off x="1896" y="2712"/>
              <a:ext cx="0" cy="492"/>
            </a:xfrm>
            <a:prstGeom prst="straightConnector1">
              <a:avLst/>
            </a:prstGeom>
            <a:noFill/>
            <a:ln w="25400">
              <a:solidFill>
                <a:schemeClr val="tx1"/>
              </a:solidFill>
              <a:round/>
              <a:headEnd/>
              <a:tailEnd type="stealth" w="med" len="med"/>
            </a:ln>
            <a:effectLst/>
          </p:spPr>
        </p:cxnSp>
        <p:cxnSp>
          <p:nvCxnSpPr>
            <p:cNvPr id="141" name="AutoShape 32"/>
            <p:cNvCxnSpPr>
              <a:cxnSpLocks noChangeShapeType="1"/>
              <a:stCxn id="127" idx="4"/>
              <a:endCxn id="128" idx="0"/>
            </p:cNvCxnSpPr>
            <p:nvPr/>
          </p:nvCxnSpPr>
          <p:spPr bwMode="auto">
            <a:xfrm>
              <a:off x="2496" y="2712"/>
              <a:ext cx="0" cy="150"/>
            </a:xfrm>
            <a:prstGeom prst="straightConnector1">
              <a:avLst/>
            </a:prstGeom>
            <a:noFill/>
            <a:ln w="25400">
              <a:solidFill>
                <a:schemeClr val="tx1"/>
              </a:solidFill>
              <a:round/>
              <a:headEnd/>
              <a:tailEnd type="stealth" w="med" len="med"/>
            </a:ln>
            <a:effectLst/>
          </p:spPr>
        </p:cxnSp>
        <p:cxnSp>
          <p:nvCxnSpPr>
            <p:cNvPr id="142" name="AutoShape 33"/>
            <p:cNvCxnSpPr>
              <a:cxnSpLocks noChangeShapeType="1"/>
              <a:stCxn id="128" idx="4"/>
              <a:endCxn id="120" idx="7"/>
            </p:cNvCxnSpPr>
            <p:nvPr/>
          </p:nvCxnSpPr>
          <p:spPr bwMode="auto">
            <a:xfrm flipH="1">
              <a:off x="1988" y="3054"/>
              <a:ext cx="508" cy="862"/>
            </a:xfrm>
            <a:prstGeom prst="straightConnector1">
              <a:avLst/>
            </a:prstGeom>
            <a:noFill/>
            <a:ln w="25400">
              <a:solidFill>
                <a:schemeClr val="tx1"/>
              </a:solidFill>
              <a:round/>
              <a:headEnd/>
              <a:tailEnd type="stealth" w="med" len="med"/>
            </a:ln>
            <a:effectLst/>
          </p:spPr>
        </p:cxnSp>
        <p:cxnSp>
          <p:nvCxnSpPr>
            <p:cNvPr id="143" name="AutoShape 34"/>
            <p:cNvCxnSpPr>
              <a:cxnSpLocks noChangeShapeType="1"/>
              <a:stCxn id="115" idx="4"/>
              <a:endCxn id="120" idx="0"/>
            </p:cNvCxnSpPr>
            <p:nvPr/>
          </p:nvCxnSpPr>
          <p:spPr bwMode="auto">
            <a:xfrm>
              <a:off x="1896" y="3396"/>
              <a:ext cx="24" cy="492"/>
            </a:xfrm>
            <a:prstGeom prst="straightConnector1">
              <a:avLst/>
            </a:prstGeom>
            <a:noFill/>
            <a:ln w="25400">
              <a:solidFill>
                <a:schemeClr val="tx1"/>
              </a:solidFill>
              <a:round/>
              <a:headEnd/>
              <a:tailEnd type="stealth" w="med" len="med"/>
            </a:ln>
            <a:effectLst/>
          </p:spPr>
        </p:cxnSp>
        <p:cxnSp>
          <p:nvCxnSpPr>
            <p:cNvPr id="144" name="AutoShape 35"/>
            <p:cNvCxnSpPr>
              <a:cxnSpLocks noChangeShapeType="1"/>
              <a:stCxn id="118" idx="4"/>
              <a:endCxn id="119" idx="0"/>
            </p:cNvCxnSpPr>
            <p:nvPr/>
          </p:nvCxnSpPr>
          <p:spPr bwMode="auto">
            <a:xfrm>
              <a:off x="1320" y="1344"/>
              <a:ext cx="0" cy="150"/>
            </a:xfrm>
            <a:prstGeom prst="straightConnector1">
              <a:avLst/>
            </a:prstGeom>
            <a:noFill/>
            <a:ln w="25400">
              <a:solidFill>
                <a:schemeClr val="tx1"/>
              </a:solidFill>
              <a:round/>
              <a:headEnd/>
              <a:tailEnd type="stealth" w="med" len="med"/>
            </a:ln>
            <a:effectLst/>
          </p:spPr>
        </p:cxnSp>
        <p:cxnSp>
          <p:nvCxnSpPr>
            <p:cNvPr id="145" name="AutoShape 36"/>
            <p:cNvCxnSpPr>
              <a:cxnSpLocks noChangeShapeType="1"/>
              <a:stCxn id="119" idx="3"/>
              <a:endCxn id="121" idx="0"/>
            </p:cNvCxnSpPr>
            <p:nvPr/>
          </p:nvCxnSpPr>
          <p:spPr bwMode="auto">
            <a:xfrm flipH="1">
              <a:off x="720" y="1658"/>
              <a:ext cx="532" cy="178"/>
            </a:xfrm>
            <a:prstGeom prst="straightConnector1">
              <a:avLst/>
            </a:prstGeom>
            <a:noFill/>
            <a:ln w="25400">
              <a:solidFill>
                <a:schemeClr val="tx1"/>
              </a:solidFill>
              <a:round/>
              <a:headEnd/>
              <a:tailEnd type="stealth" w="med" len="med"/>
            </a:ln>
            <a:effectLst/>
          </p:spPr>
        </p:cxnSp>
        <p:cxnSp>
          <p:nvCxnSpPr>
            <p:cNvPr id="146" name="AutoShape 37"/>
            <p:cNvCxnSpPr>
              <a:cxnSpLocks noChangeShapeType="1"/>
              <a:stCxn id="121" idx="5"/>
              <a:endCxn id="130" idx="0"/>
            </p:cNvCxnSpPr>
            <p:nvPr/>
          </p:nvCxnSpPr>
          <p:spPr bwMode="auto">
            <a:xfrm>
              <a:off x="788" y="2000"/>
              <a:ext cx="232" cy="178"/>
            </a:xfrm>
            <a:prstGeom prst="straightConnector1">
              <a:avLst/>
            </a:prstGeom>
            <a:noFill/>
            <a:ln w="25400">
              <a:solidFill>
                <a:schemeClr val="tx1"/>
              </a:solidFill>
              <a:round/>
              <a:headEnd/>
              <a:tailEnd type="stealth" w="med" len="med"/>
            </a:ln>
            <a:effectLst/>
          </p:spPr>
        </p:cxnSp>
        <p:cxnSp>
          <p:nvCxnSpPr>
            <p:cNvPr id="147" name="AutoShape 38"/>
            <p:cNvCxnSpPr>
              <a:cxnSpLocks noChangeShapeType="1"/>
              <a:stCxn id="130" idx="3"/>
              <a:endCxn id="122" idx="0"/>
            </p:cNvCxnSpPr>
            <p:nvPr/>
          </p:nvCxnSpPr>
          <p:spPr bwMode="auto">
            <a:xfrm flipH="1">
              <a:off x="720" y="2342"/>
              <a:ext cx="232" cy="178"/>
            </a:xfrm>
            <a:prstGeom prst="straightConnector1">
              <a:avLst/>
            </a:prstGeom>
            <a:noFill/>
            <a:ln w="25400">
              <a:solidFill>
                <a:schemeClr val="tx1"/>
              </a:solidFill>
              <a:round/>
              <a:headEnd/>
              <a:tailEnd type="stealth" w="med" len="med"/>
            </a:ln>
            <a:effectLst/>
          </p:spPr>
        </p:cxnSp>
        <p:cxnSp>
          <p:nvCxnSpPr>
            <p:cNvPr id="148" name="AutoShape 39"/>
            <p:cNvCxnSpPr>
              <a:cxnSpLocks noChangeShapeType="1"/>
              <a:stCxn id="122" idx="4"/>
              <a:endCxn id="125" idx="0"/>
            </p:cNvCxnSpPr>
            <p:nvPr/>
          </p:nvCxnSpPr>
          <p:spPr bwMode="auto">
            <a:xfrm>
              <a:off x="720" y="2712"/>
              <a:ext cx="0" cy="150"/>
            </a:xfrm>
            <a:prstGeom prst="straightConnector1">
              <a:avLst/>
            </a:prstGeom>
            <a:noFill/>
            <a:ln w="25400">
              <a:solidFill>
                <a:schemeClr val="tx1"/>
              </a:solidFill>
              <a:round/>
              <a:headEnd/>
              <a:tailEnd type="stealth" w="med" len="med"/>
            </a:ln>
            <a:effectLst/>
          </p:spPr>
        </p:cxnSp>
        <p:cxnSp>
          <p:nvCxnSpPr>
            <p:cNvPr id="149" name="AutoShape 40"/>
            <p:cNvCxnSpPr>
              <a:cxnSpLocks noChangeShapeType="1"/>
              <a:stCxn id="125" idx="4"/>
              <a:endCxn id="123" idx="0"/>
            </p:cNvCxnSpPr>
            <p:nvPr/>
          </p:nvCxnSpPr>
          <p:spPr bwMode="auto">
            <a:xfrm>
              <a:off x="720" y="3054"/>
              <a:ext cx="0" cy="150"/>
            </a:xfrm>
            <a:prstGeom prst="straightConnector1">
              <a:avLst/>
            </a:prstGeom>
            <a:noFill/>
            <a:ln w="25400">
              <a:solidFill>
                <a:schemeClr val="tx1"/>
              </a:solidFill>
              <a:round/>
              <a:headEnd/>
              <a:tailEnd type="stealth" w="med" len="med"/>
            </a:ln>
            <a:effectLst/>
          </p:spPr>
        </p:cxnSp>
        <p:cxnSp>
          <p:nvCxnSpPr>
            <p:cNvPr id="150" name="AutoShape 41"/>
            <p:cNvCxnSpPr>
              <a:cxnSpLocks noChangeShapeType="1"/>
              <a:stCxn id="123" idx="4"/>
              <a:endCxn id="124" idx="0"/>
            </p:cNvCxnSpPr>
            <p:nvPr/>
          </p:nvCxnSpPr>
          <p:spPr bwMode="auto">
            <a:xfrm>
              <a:off x="720" y="3396"/>
              <a:ext cx="0" cy="150"/>
            </a:xfrm>
            <a:prstGeom prst="straightConnector1">
              <a:avLst/>
            </a:prstGeom>
            <a:noFill/>
            <a:ln w="25400">
              <a:solidFill>
                <a:schemeClr val="tx1"/>
              </a:solidFill>
              <a:round/>
              <a:headEnd/>
              <a:tailEnd type="stealth" w="med" len="med"/>
            </a:ln>
            <a:effectLst/>
          </p:spPr>
        </p:cxnSp>
        <p:cxnSp>
          <p:nvCxnSpPr>
            <p:cNvPr id="151" name="AutoShape 42"/>
            <p:cNvCxnSpPr>
              <a:cxnSpLocks noChangeShapeType="1"/>
              <a:stCxn id="124" idx="5"/>
              <a:endCxn id="120" idx="1"/>
            </p:cNvCxnSpPr>
            <p:nvPr/>
          </p:nvCxnSpPr>
          <p:spPr bwMode="auto">
            <a:xfrm>
              <a:off x="788" y="3710"/>
              <a:ext cx="1064" cy="206"/>
            </a:xfrm>
            <a:prstGeom prst="straightConnector1">
              <a:avLst/>
            </a:prstGeom>
            <a:noFill/>
            <a:ln w="25400">
              <a:solidFill>
                <a:schemeClr val="tx1"/>
              </a:solidFill>
              <a:round/>
              <a:headEnd/>
              <a:tailEnd type="stealth" w="med" len="med"/>
            </a:ln>
            <a:effectLst/>
          </p:spPr>
        </p:cxnSp>
      </p:grpSp>
      <p:sp>
        <p:nvSpPr>
          <p:cNvPr id="285700" name="Oval 4"/>
          <p:cNvSpPr>
            <a:spLocks noChangeArrowheads="1"/>
          </p:cNvSpPr>
          <p:nvPr/>
        </p:nvSpPr>
        <p:spPr bwMode="auto">
          <a:xfrm>
            <a:off x="333375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1" name="Oval 5"/>
          <p:cNvSpPr>
            <a:spLocks noChangeArrowheads="1"/>
          </p:cNvSpPr>
          <p:nvPr/>
        </p:nvSpPr>
        <p:spPr bwMode="auto">
          <a:xfrm>
            <a:off x="28575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2" name="Oval 6"/>
          <p:cNvSpPr>
            <a:spLocks noChangeArrowheads="1"/>
          </p:cNvSpPr>
          <p:nvPr/>
        </p:nvSpPr>
        <p:spPr bwMode="auto">
          <a:xfrm>
            <a:off x="2857500" y="50863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3" name="Oval 7"/>
          <p:cNvSpPr>
            <a:spLocks noChangeArrowheads="1"/>
          </p:cNvSpPr>
          <p:nvPr/>
        </p:nvSpPr>
        <p:spPr bwMode="auto">
          <a:xfrm>
            <a:off x="38100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4" name="Oval 8"/>
          <p:cNvSpPr>
            <a:spLocks noChangeArrowheads="1"/>
          </p:cNvSpPr>
          <p:nvPr/>
        </p:nvSpPr>
        <p:spPr bwMode="auto">
          <a:xfrm>
            <a:off x="3810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5" name="Oval 9"/>
          <p:cNvSpPr>
            <a:spLocks noChangeArrowheads="1"/>
          </p:cNvSpPr>
          <p:nvPr/>
        </p:nvSpPr>
        <p:spPr bwMode="auto">
          <a:xfrm>
            <a:off x="1943100" y="18288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6" name="Oval 10"/>
          <p:cNvSpPr>
            <a:spLocks noChangeArrowheads="1"/>
          </p:cNvSpPr>
          <p:nvPr/>
        </p:nvSpPr>
        <p:spPr bwMode="auto">
          <a:xfrm>
            <a:off x="1943100" y="23717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8" name="Oval 12"/>
          <p:cNvSpPr>
            <a:spLocks noChangeArrowheads="1"/>
          </p:cNvSpPr>
          <p:nvPr/>
        </p:nvSpPr>
        <p:spPr bwMode="auto">
          <a:xfrm>
            <a:off x="2895600" y="61722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9" name="Oval 13"/>
          <p:cNvSpPr>
            <a:spLocks noChangeArrowheads="1"/>
          </p:cNvSpPr>
          <p:nvPr/>
        </p:nvSpPr>
        <p:spPr bwMode="auto">
          <a:xfrm>
            <a:off x="990600" y="29146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0" name="Oval 14"/>
          <p:cNvSpPr>
            <a:spLocks noChangeArrowheads="1"/>
          </p:cNvSpPr>
          <p:nvPr/>
        </p:nvSpPr>
        <p:spPr bwMode="auto">
          <a:xfrm>
            <a:off x="9906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1" name="Oval 15"/>
          <p:cNvSpPr>
            <a:spLocks noChangeArrowheads="1"/>
          </p:cNvSpPr>
          <p:nvPr/>
        </p:nvSpPr>
        <p:spPr bwMode="auto">
          <a:xfrm>
            <a:off x="990600" y="50863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2" name="Oval 16"/>
          <p:cNvSpPr>
            <a:spLocks noChangeArrowheads="1"/>
          </p:cNvSpPr>
          <p:nvPr/>
        </p:nvSpPr>
        <p:spPr bwMode="auto">
          <a:xfrm>
            <a:off x="990600" y="56292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3" name="Oval 17"/>
          <p:cNvSpPr>
            <a:spLocks noChangeArrowheads="1"/>
          </p:cNvSpPr>
          <p:nvPr/>
        </p:nvSpPr>
        <p:spPr bwMode="auto">
          <a:xfrm>
            <a:off x="9906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4" name="Oval 18"/>
          <p:cNvSpPr>
            <a:spLocks noChangeArrowheads="1"/>
          </p:cNvSpPr>
          <p:nvPr/>
        </p:nvSpPr>
        <p:spPr bwMode="auto">
          <a:xfrm>
            <a:off x="19050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5" name="Oval 19"/>
          <p:cNvSpPr>
            <a:spLocks noChangeArrowheads="1"/>
          </p:cNvSpPr>
          <p:nvPr/>
        </p:nvSpPr>
        <p:spPr bwMode="auto">
          <a:xfrm>
            <a:off x="38100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6" name="Oval 20"/>
          <p:cNvSpPr>
            <a:spLocks noChangeArrowheads="1"/>
          </p:cNvSpPr>
          <p:nvPr/>
        </p:nvSpPr>
        <p:spPr bwMode="auto">
          <a:xfrm>
            <a:off x="38100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24" name="Oval 28"/>
          <p:cNvSpPr>
            <a:spLocks noChangeArrowheads="1"/>
          </p:cNvSpPr>
          <p:nvPr/>
        </p:nvSpPr>
        <p:spPr bwMode="auto">
          <a:xfrm>
            <a:off x="19050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7" name="Oval 11"/>
          <p:cNvSpPr>
            <a:spLocks noChangeArrowheads="1"/>
          </p:cNvSpPr>
          <p:nvPr/>
        </p:nvSpPr>
        <p:spPr bwMode="auto">
          <a:xfrm>
            <a:off x="146685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8" name="Text Box 3"/>
          <p:cNvSpPr txBox="1">
            <a:spLocks noChangeArrowheads="1"/>
          </p:cNvSpPr>
          <p:nvPr/>
        </p:nvSpPr>
        <p:spPr bwMode="auto">
          <a:xfrm>
            <a:off x="1901758" y="1131710"/>
            <a:ext cx="5628464" cy="461665"/>
          </a:xfrm>
          <a:prstGeom prst="rect">
            <a:avLst/>
          </a:prstGeom>
          <a:noFill/>
          <a:ln w="6350">
            <a:noFill/>
            <a:miter lim="800000"/>
            <a:headEnd/>
            <a:tailEnd/>
          </a:ln>
          <a:effectLst/>
        </p:spPr>
        <p:txBody>
          <a:bodyPr wrap="none">
            <a:spAutoFit/>
          </a:bodyPr>
          <a:lstStyle/>
          <a:p>
            <a:pPr>
              <a:lnSpc>
                <a:spcPct val="100000"/>
              </a:lnSpc>
              <a:spcBef>
                <a:spcPct val="0"/>
              </a:spcBef>
            </a:pPr>
            <a:r>
              <a:rPr lang="en-US" sz="2400" dirty="0">
                <a:latin typeface="Lucida Sans Unicode" panose="020B0602030504020204" pitchFamily="34" charset="0"/>
                <a:cs typeface="Lucida Sans Unicode" panose="020B0602030504020204" pitchFamily="34" charset="0"/>
              </a:rPr>
              <a:t>T</a:t>
            </a:r>
            <a:r>
              <a:rPr lang="en-US" sz="2400" baseline="-25000" dirty="0">
                <a:latin typeface="Lucida Sans Unicode" panose="020B0602030504020204" pitchFamily="34" charset="0"/>
                <a:cs typeface="Lucida Sans Unicode" panose="020B0602030504020204" pitchFamily="34" charset="0"/>
              </a:rPr>
              <a:t>P</a:t>
            </a:r>
            <a:r>
              <a:rPr lang="en-US" sz="2400" dirty="0">
                <a:latin typeface="Lucida Sans Unicode" panose="020B0602030504020204" pitchFamily="34" charset="0"/>
                <a:cs typeface="Lucida Sans Unicode" panose="020B0602030504020204" pitchFamily="34" charset="0"/>
              </a:rPr>
              <a:t> = execution time on P processors</a:t>
            </a:r>
          </a:p>
        </p:txBody>
      </p:sp>
      <p:sp>
        <p:nvSpPr>
          <p:cNvPr id="70" name="Rectangle 69"/>
          <p:cNvSpPr/>
          <p:nvPr/>
        </p:nvSpPr>
        <p:spPr>
          <a:xfrm>
            <a:off x="3639077" y="1817510"/>
            <a:ext cx="1666162" cy="461665"/>
          </a:xfrm>
          <a:prstGeom prst="rect">
            <a:avLst/>
          </a:prstGeom>
        </p:spPr>
        <p:txBody>
          <a:bodyPr wrap="none">
            <a:spAutoFit/>
          </a:bodyPr>
          <a:lstStyle/>
          <a:p>
            <a:pPr lvl="0">
              <a:tabLst>
                <a:tab pos="401638" algn="l"/>
              </a:tabLst>
            </a:pPr>
            <a:r>
              <a:rPr lang="en-US" sz="2400" dirty="0">
                <a:latin typeface="Lucida Sans Unicode" panose="020B0602030504020204" pitchFamily="34" charset="0"/>
                <a:cs typeface="Lucida Sans Unicode" panose="020B0602030504020204" pitchFamily="34" charset="0"/>
              </a:rPr>
              <a:t>T</a:t>
            </a:r>
            <a:r>
              <a:rPr lang="en-US" sz="2400" baseline="-25000" dirty="0">
                <a:latin typeface="Lucida Sans Unicode" panose="020B0602030504020204" pitchFamily="34" charset="0"/>
                <a:cs typeface="Lucida Sans Unicode" panose="020B0602030504020204" pitchFamily="34" charset="0"/>
              </a:rPr>
              <a:t>1</a:t>
            </a:r>
            <a:r>
              <a:rPr lang="en-US" sz="2400" dirty="0">
                <a:latin typeface="Lucida Sans Unicode" panose="020B0602030504020204" pitchFamily="34" charset="0"/>
                <a:cs typeface="Lucida Sans Unicode" panose="020B0602030504020204" pitchFamily="34" charset="0"/>
              </a:rPr>
              <a:t>	= </a:t>
            </a:r>
            <a:r>
              <a:rPr lang="en-US" sz="2400" b="1" i="1" dirty="0">
                <a:solidFill>
                  <a:srgbClr val="660066"/>
                </a:solidFill>
                <a:latin typeface="Lucida Sans Unicode" panose="020B0602030504020204" pitchFamily="34" charset="0"/>
                <a:cs typeface="Lucida Sans Unicode" panose="020B0602030504020204" pitchFamily="34" charset="0"/>
              </a:rPr>
              <a:t>work</a:t>
            </a:r>
          </a:p>
        </p:txBody>
      </p:sp>
      <p:sp>
        <p:nvSpPr>
          <p:cNvPr id="71" name="Rectangle 70"/>
          <p:cNvSpPr/>
          <p:nvPr/>
        </p:nvSpPr>
        <p:spPr>
          <a:xfrm>
            <a:off x="3639077" y="2274710"/>
            <a:ext cx="1321516" cy="461665"/>
          </a:xfrm>
          <a:prstGeom prst="rect">
            <a:avLst/>
          </a:prstGeom>
        </p:spPr>
        <p:txBody>
          <a:bodyPr wrap="none">
            <a:spAutoFit/>
          </a:bodyPr>
          <a:lstStyle/>
          <a:p>
            <a:pPr lvl="0">
              <a:tabLst>
                <a:tab pos="401638" algn="l"/>
              </a:tabLst>
            </a:pPr>
            <a:r>
              <a:rPr lang="en-US" sz="2400" dirty="0">
                <a:solidFill>
                  <a:srgbClr val="000000"/>
                </a:solidFill>
                <a:latin typeface="Lucida Sans Unicode" panose="020B0602030504020204" pitchFamily="34" charset="0"/>
                <a:cs typeface="Lucida Sans Unicode" panose="020B0602030504020204" pitchFamily="34" charset="0"/>
              </a:rPr>
              <a:t>	= 18</a:t>
            </a:r>
            <a:endParaRPr lang="en-US" sz="2400" b="1" i="1" dirty="0">
              <a:solidFill>
                <a:srgbClr val="000000"/>
              </a:solidFill>
              <a:latin typeface="Lucida Sans Unicode" panose="020B0602030504020204" pitchFamily="34" charset="0"/>
              <a:cs typeface="Lucida Sans Unicode" panose="020B0602030504020204" pitchFamily="34" charset="0"/>
            </a:endParaRPr>
          </a:p>
        </p:txBody>
      </p:sp>
      <p:sp>
        <p:nvSpPr>
          <p:cNvPr id="3" name="Title 2"/>
          <p:cNvSpPr>
            <a:spLocks noGrp="1"/>
          </p:cNvSpPr>
          <p:nvPr>
            <p:ph type="title"/>
          </p:nvPr>
        </p:nvSpPr>
        <p:spPr/>
        <p:txBody>
          <a:bodyPr/>
          <a:lstStyle/>
          <a:p>
            <a:r>
              <a:rPr lang="en-US" dirty="0"/>
              <a:t>Performance Measures</a:t>
            </a:r>
          </a:p>
        </p:txBody>
      </p:sp>
      <p:sp>
        <p:nvSpPr>
          <p:cNvPr id="4" name="Slide Number Placeholder 3"/>
          <p:cNvSpPr>
            <a:spLocks noGrp="1"/>
          </p:cNvSpPr>
          <p:nvPr>
            <p:ph type="sldNum" sz="quarter" idx="12"/>
          </p:nvPr>
        </p:nvSpPr>
        <p:spPr/>
        <p:txBody>
          <a:bodyPr/>
          <a:lstStyle/>
          <a:p>
            <a:fld id="{B8C56D54-80CA-1040-8800-40C19FBCAC37}" type="slidenum">
              <a:rPr lang="en-US" smtClean="0"/>
              <a:t>53</a:t>
            </a:fld>
            <a:endParaRPr lang="en-US"/>
          </a:p>
        </p:txBody>
      </p:sp>
    </p:spTree>
    <p:extLst>
      <p:ext uri="{BB962C8B-B14F-4D97-AF65-F5344CB8AC3E}">
        <p14:creationId xmlns:p14="http://schemas.microsoft.com/office/powerpoint/2010/main" val="16452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85705"/>
                                        </p:tgtEl>
                                        <p:attrNameLst>
                                          <p:attrName>style.visibility</p:attrName>
                                        </p:attrNameLst>
                                      </p:cBhvr>
                                      <p:to>
                                        <p:strVal val="visible"/>
                                      </p:to>
                                    </p:set>
                                    <p:animEffect transition="in" filter="fade">
                                      <p:cBhvr>
                                        <p:cTn id="11" dur="500"/>
                                        <p:tgtEl>
                                          <p:spTgt spid="285705"/>
                                        </p:tgtEl>
                                      </p:cBhvr>
                                    </p:animEffect>
                                  </p:childTnLst>
                                </p:cTn>
                              </p:par>
                              <p:par>
                                <p:cTn id="12" presetID="10" presetClass="entr" presetSubtype="0" fill="hold" nodeType="withEffect">
                                  <p:stCondLst>
                                    <p:cond delay="0"/>
                                  </p:stCondLst>
                                  <p:childTnLst>
                                    <p:set>
                                      <p:cBhvr>
                                        <p:cTn id="13" dur="1" fill="hold">
                                          <p:stCondLst>
                                            <p:cond delay="0"/>
                                          </p:stCondLst>
                                        </p:cTn>
                                        <p:tgtEl>
                                          <p:spTgt spid="285706"/>
                                        </p:tgtEl>
                                        <p:attrNameLst>
                                          <p:attrName>style.visibility</p:attrName>
                                        </p:attrNameLst>
                                      </p:cBhvr>
                                      <p:to>
                                        <p:strVal val="visible"/>
                                      </p:to>
                                    </p:set>
                                    <p:animEffect transition="in" filter="fade">
                                      <p:cBhvr>
                                        <p:cTn id="14" dur="500"/>
                                        <p:tgtEl>
                                          <p:spTgt spid="285706"/>
                                        </p:tgtEl>
                                      </p:cBhvr>
                                    </p:animEffect>
                                  </p:childTnLst>
                                </p:cTn>
                              </p:par>
                              <p:par>
                                <p:cTn id="15" presetID="10" presetClass="entr" presetSubtype="0" fill="hold" nodeType="withEffect">
                                  <p:stCondLst>
                                    <p:cond delay="0"/>
                                  </p:stCondLst>
                                  <p:childTnLst>
                                    <p:set>
                                      <p:cBhvr>
                                        <p:cTn id="16" dur="1" fill="hold">
                                          <p:stCondLst>
                                            <p:cond delay="0"/>
                                          </p:stCondLst>
                                        </p:cTn>
                                        <p:tgtEl>
                                          <p:spTgt spid="285709"/>
                                        </p:tgtEl>
                                        <p:attrNameLst>
                                          <p:attrName>style.visibility</p:attrName>
                                        </p:attrNameLst>
                                      </p:cBhvr>
                                      <p:to>
                                        <p:strVal val="visible"/>
                                      </p:to>
                                    </p:set>
                                    <p:animEffect transition="in" filter="fade">
                                      <p:cBhvr>
                                        <p:cTn id="17" dur="500"/>
                                        <p:tgtEl>
                                          <p:spTgt spid="285709"/>
                                        </p:tgtEl>
                                      </p:cBhvr>
                                    </p:animEffect>
                                  </p:childTnLst>
                                </p:cTn>
                              </p:par>
                              <p:par>
                                <p:cTn id="18" presetID="10" presetClass="entr" presetSubtype="0" fill="hold" nodeType="withEffect">
                                  <p:stCondLst>
                                    <p:cond delay="0"/>
                                  </p:stCondLst>
                                  <p:childTnLst>
                                    <p:set>
                                      <p:cBhvr>
                                        <p:cTn id="19" dur="1" fill="hold">
                                          <p:stCondLst>
                                            <p:cond delay="0"/>
                                          </p:stCondLst>
                                        </p:cTn>
                                        <p:tgtEl>
                                          <p:spTgt spid="285703"/>
                                        </p:tgtEl>
                                        <p:attrNameLst>
                                          <p:attrName>style.visibility</p:attrName>
                                        </p:attrNameLst>
                                      </p:cBhvr>
                                      <p:to>
                                        <p:strVal val="visible"/>
                                      </p:to>
                                    </p:set>
                                    <p:animEffect transition="in" filter="fade">
                                      <p:cBhvr>
                                        <p:cTn id="20" dur="500"/>
                                        <p:tgtEl>
                                          <p:spTgt spid="285703"/>
                                        </p:tgtEl>
                                      </p:cBhvr>
                                    </p:animEffect>
                                  </p:childTnLst>
                                </p:cTn>
                              </p:par>
                              <p:par>
                                <p:cTn id="21" presetID="10" presetClass="entr" presetSubtype="0" fill="hold" nodeType="withEffect">
                                  <p:stCondLst>
                                    <p:cond delay="0"/>
                                  </p:stCondLst>
                                  <p:childTnLst>
                                    <p:set>
                                      <p:cBhvr>
                                        <p:cTn id="22" dur="1" fill="hold">
                                          <p:stCondLst>
                                            <p:cond delay="0"/>
                                          </p:stCondLst>
                                        </p:cTn>
                                        <p:tgtEl>
                                          <p:spTgt spid="285704"/>
                                        </p:tgtEl>
                                        <p:attrNameLst>
                                          <p:attrName>style.visibility</p:attrName>
                                        </p:attrNameLst>
                                      </p:cBhvr>
                                      <p:to>
                                        <p:strVal val="visible"/>
                                      </p:to>
                                    </p:set>
                                    <p:animEffect transition="in" filter="fade">
                                      <p:cBhvr>
                                        <p:cTn id="23" dur="500"/>
                                        <p:tgtEl>
                                          <p:spTgt spid="285704"/>
                                        </p:tgtEl>
                                      </p:cBhvr>
                                    </p:animEffect>
                                  </p:childTnLst>
                                </p:cTn>
                              </p:par>
                              <p:par>
                                <p:cTn id="24" presetID="10" presetClass="entr" presetSubtype="0" fill="hold" nodeType="withEffect">
                                  <p:stCondLst>
                                    <p:cond delay="0"/>
                                  </p:stCondLst>
                                  <p:childTnLst>
                                    <p:set>
                                      <p:cBhvr>
                                        <p:cTn id="25" dur="1" fill="hold">
                                          <p:stCondLst>
                                            <p:cond delay="0"/>
                                          </p:stCondLst>
                                        </p:cTn>
                                        <p:tgtEl>
                                          <p:spTgt spid="285707"/>
                                        </p:tgtEl>
                                        <p:attrNameLst>
                                          <p:attrName>style.visibility</p:attrName>
                                        </p:attrNameLst>
                                      </p:cBhvr>
                                      <p:to>
                                        <p:strVal val="visible"/>
                                      </p:to>
                                    </p:set>
                                    <p:animEffect transition="in" filter="fade">
                                      <p:cBhvr>
                                        <p:cTn id="26" dur="500"/>
                                        <p:tgtEl>
                                          <p:spTgt spid="285707"/>
                                        </p:tgtEl>
                                      </p:cBhvr>
                                    </p:animEffect>
                                  </p:childTnLst>
                                </p:cTn>
                              </p:par>
                              <p:par>
                                <p:cTn id="27" presetID="10" presetClass="entr" presetSubtype="0" fill="hold" nodeType="withEffect">
                                  <p:stCondLst>
                                    <p:cond delay="0"/>
                                  </p:stCondLst>
                                  <p:childTnLst>
                                    <p:set>
                                      <p:cBhvr>
                                        <p:cTn id="28" dur="1" fill="hold">
                                          <p:stCondLst>
                                            <p:cond delay="0"/>
                                          </p:stCondLst>
                                        </p:cTn>
                                        <p:tgtEl>
                                          <p:spTgt spid="285710"/>
                                        </p:tgtEl>
                                        <p:attrNameLst>
                                          <p:attrName>style.visibility</p:attrName>
                                        </p:attrNameLst>
                                      </p:cBhvr>
                                      <p:to>
                                        <p:strVal val="visible"/>
                                      </p:to>
                                    </p:set>
                                    <p:animEffect transition="in" filter="fade">
                                      <p:cBhvr>
                                        <p:cTn id="29" dur="500"/>
                                        <p:tgtEl>
                                          <p:spTgt spid="285710"/>
                                        </p:tgtEl>
                                      </p:cBhvr>
                                    </p:animEffect>
                                  </p:childTnLst>
                                </p:cTn>
                              </p:par>
                              <p:par>
                                <p:cTn id="30" presetID="10" presetClass="entr" presetSubtype="0" fill="hold" nodeType="withEffect">
                                  <p:stCondLst>
                                    <p:cond delay="0"/>
                                  </p:stCondLst>
                                  <p:childTnLst>
                                    <p:set>
                                      <p:cBhvr>
                                        <p:cTn id="31" dur="1" fill="hold">
                                          <p:stCondLst>
                                            <p:cond delay="0"/>
                                          </p:stCondLst>
                                        </p:cTn>
                                        <p:tgtEl>
                                          <p:spTgt spid="285713"/>
                                        </p:tgtEl>
                                        <p:attrNameLst>
                                          <p:attrName>style.visibility</p:attrName>
                                        </p:attrNameLst>
                                      </p:cBhvr>
                                      <p:to>
                                        <p:strVal val="visible"/>
                                      </p:to>
                                    </p:set>
                                    <p:animEffect transition="in" filter="fade">
                                      <p:cBhvr>
                                        <p:cTn id="32" dur="500"/>
                                        <p:tgtEl>
                                          <p:spTgt spid="285713"/>
                                        </p:tgtEl>
                                      </p:cBhvr>
                                    </p:animEffect>
                                  </p:childTnLst>
                                </p:cTn>
                              </p:par>
                              <p:par>
                                <p:cTn id="33" presetID="10" presetClass="entr" presetSubtype="0" fill="hold" nodeType="withEffect">
                                  <p:stCondLst>
                                    <p:cond delay="0"/>
                                  </p:stCondLst>
                                  <p:childTnLst>
                                    <p:set>
                                      <p:cBhvr>
                                        <p:cTn id="34" dur="1" fill="hold">
                                          <p:stCondLst>
                                            <p:cond delay="0"/>
                                          </p:stCondLst>
                                        </p:cTn>
                                        <p:tgtEl>
                                          <p:spTgt spid="285714"/>
                                        </p:tgtEl>
                                        <p:attrNameLst>
                                          <p:attrName>style.visibility</p:attrName>
                                        </p:attrNameLst>
                                      </p:cBhvr>
                                      <p:to>
                                        <p:strVal val="visible"/>
                                      </p:to>
                                    </p:set>
                                    <p:animEffect transition="in" filter="fade">
                                      <p:cBhvr>
                                        <p:cTn id="35" dur="500"/>
                                        <p:tgtEl>
                                          <p:spTgt spid="285714"/>
                                        </p:tgtEl>
                                      </p:cBhvr>
                                    </p:animEffect>
                                  </p:childTnLst>
                                </p:cTn>
                              </p:par>
                              <p:par>
                                <p:cTn id="36" presetID="10" presetClass="entr" presetSubtype="0" fill="hold" nodeType="withEffect">
                                  <p:stCondLst>
                                    <p:cond delay="0"/>
                                  </p:stCondLst>
                                  <p:childTnLst>
                                    <p:set>
                                      <p:cBhvr>
                                        <p:cTn id="37" dur="1" fill="hold">
                                          <p:stCondLst>
                                            <p:cond delay="0"/>
                                          </p:stCondLst>
                                        </p:cTn>
                                        <p:tgtEl>
                                          <p:spTgt spid="285724"/>
                                        </p:tgtEl>
                                        <p:attrNameLst>
                                          <p:attrName>style.visibility</p:attrName>
                                        </p:attrNameLst>
                                      </p:cBhvr>
                                      <p:to>
                                        <p:strVal val="visible"/>
                                      </p:to>
                                    </p:set>
                                    <p:animEffect transition="in" filter="fade">
                                      <p:cBhvr>
                                        <p:cTn id="38" dur="500"/>
                                        <p:tgtEl>
                                          <p:spTgt spid="285724"/>
                                        </p:tgtEl>
                                      </p:cBhvr>
                                    </p:animEffect>
                                  </p:childTnLst>
                                </p:cTn>
                              </p:par>
                              <p:par>
                                <p:cTn id="39" presetID="10" presetClass="entr" presetSubtype="0" fill="hold" nodeType="withEffect">
                                  <p:stCondLst>
                                    <p:cond delay="0"/>
                                  </p:stCondLst>
                                  <p:childTnLst>
                                    <p:set>
                                      <p:cBhvr>
                                        <p:cTn id="40" dur="1" fill="hold">
                                          <p:stCondLst>
                                            <p:cond delay="0"/>
                                          </p:stCondLst>
                                        </p:cTn>
                                        <p:tgtEl>
                                          <p:spTgt spid="285711"/>
                                        </p:tgtEl>
                                        <p:attrNameLst>
                                          <p:attrName>style.visibility</p:attrName>
                                        </p:attrNameLst>
                                      </p:cBhvr>
                                      <p:to>
                                        <p:strVal val="visible"/>
                                      </p:to>
                                    </p:set>
                                    <p:animEffect transition="in" filter="fade">
                                      <p:cBhvr>
                                        <p:cTn id="41" dur="500"/>
                                        <p:tgtEl>
                                          <p:spTgt spid="285711"/>
                                        </p:tgtEl>
                                      </p:cBhvr>
                                    </p:animEffect>
                                  </p:childTnLst>
                                </p:cTn>
                              </p:par>
                              <p:par>
                                <p:cTn id="42" presetID="10" presetClass="entr" presetSubtype="0" fill="hold" nodeType="withEffect">
                                  <p:stCondLst>
                                    <p:cond delay="0"/>
                                  </p:stCondLst>
                                  <p:childTnLst>
                                    <p:set>
                                      <p:cBhvr>
                                        <p:cTn id="43" dur="1" fill="hold">
                                          <p:stCondLst>
                                            <p:cond delay="0"/>
                                          </p:stCondLst>
                                        </p:cTn>
                                        <p:tgtEl>
                                          <p:spTgt spid="285712"/>
                                        </p:tgtEl>
                                        <p:attrNameLst>
                                          <p:attrName>style.visibility</p:attrName>
                                        </p:attrNameLst>
                                      </p:cBhvr>
                                      <p:to>
                                        <p:strVal val="visible"/>
                                      </p:to>
                                    </p:set>
                                    <p:animEffect transition="in" filter="fade">
                                      <p:cBhvr>
                                        <p:cTn id="44" dur="500"/>
                                        <p:tgtEl>
                                          <p:spTgt spid="285712"/>
                                        </p:tgtEl>
                                      </p:cBhvr>
                                    </p:animEffect>
                                  </p:childTnLst>
                                </p:cTn>
                              </p:par>
                              <p:par>
                                <p:cTn id="45" presetID="10" presetClass="entr" presetSubtype="0" fill="hold" nodeType="withEffect">
                                  <p:stCondLst>
                                    <p:cond delay="0"/>
                                  </p:stCondLst>
                                  <p:childTnLst>
                                    <p:set>
                                      <p:cBhvr>
                                        <p:cTn id="46" dur="1" fill="hold">
                                          <p:stCondLst>
                                            <p:cond delay="0"/>
                                          </p:stCondLst>
                                        </p:cTn>
                                        <p:tgtEl>
                                          <p:spTgt spid="285700"/>
                                        </p:tgtEl>
                                        <p:attrNameLst>
                                          <p:attrName>style.visibility</p:attrName>
                                        </p:attrNameLst>
                                      </p:cBhvr>
                                      <p:to>
                                        <p:strVal val="visible"/>
                                      </p:to>
                                    </p:set>
                                    <p:animEffect transition="in" filter="fade">
                                      <p:cBhvr>
                                        <p:cTn id="47" dur="500"/>
                                        <p:tgtEl>
                                          <p:spTgt spid="285700"/>
                                        </p:tgtEl>
                                      </p:cBhvr>
                                    </p:animEffect>
                                  </p:childTnLst>
                                </p:cTn>
                              </p:par>
                              <p:par>
                                <p:cTn id="48" presetID="10" presetClass="entr" presetSubtype="0" fill="hold" nodeType="withEffect">
                                  <p:stCondLst>
                                    <p:cond delay="0"/>
                                  </p:stCondLst>
                                  <p:childTnLst>
                                    <p:set>
                                      <p:cBhvr>
                                        <p:cTn id="49" dur="1" fill="hold">
                                          <p:stCondLst>
                                            <p:cond delay="0"/>
                                          </p:stCondLst>
                                        </p:cTn>
                                        <p:tgtEl>
                                          <p:spTgt spid="285701"/>
                                        </p:tgtEl>
                                        <p:attrNameLst>
                                          <p:attrName>style.visibility</p:attrName>
                                        </p:attrNameLst>
                                      </p:cBhvr>
                                      <p:to>
                                        <p:strVal val="visible"/>
                                      </p:to>
                                    </p:set>
                                    <p:animEffect transition="in" filter="fade">
                                      <p:cBhvr>
                                        <p:cTn id="50" dur="500"/>
                                        <p:tgtEl>
                                          <p:spTgt spid="285701"/>
                                        </p:tgtEl>
                                      </p:cBhvr>
                                    </p:animEffect>
                                  </p:childTnLst>
                                </p:cTn>
                              </p:par>
                              <p:par>
                                <p:cTn id="51" presetID="10" presetClass="entr" presetSubtype="0" fill="hold" nodeType="withEffect">
                                  <p:stCondLst>
                                    <p:cond delay="0"/>
                                  </p:stCondLst>
                                  <p:childTnLst>
                                    <p:set>
                                      <p:cBhvr>
                                        <p:cTn id="52" dur="1" fill="hold">
                                          <p:stCondLst>
                                            <p:cond delay="0"/>
                                          </p:stCondLst>
                                        </p:cTn>
                                        <p:tgtEl>
                                          <p:spTgt spid="285702"/>
                                        </p:tgtEl>
                                        <p:attrNameLst>
                                          <p:attrName>style.visibility</p:attrName>
                                        </p:attrNameLst>
                                      </p:cBhvr>
                                      <p:to>
                                        <p:strVal val="visible"/>
                                      </p:to>
                                    </p:set>
                                    <p:animEffect transition="in" filter="fade">
                                      <p:cBhvr>
                                        <p:cTn id="53" dur="500"/>
                                        <p:tgtEl>
                                          <p:spTgt spid="285702"/>
                                        </p:tgtEl>
                                      </p:cBhvr>
                                    </p:animEffect>
                                  </p:childTnLst>
                                </p:cTn>
                              </p:par>
                              <p:par>
                                <p:cTn id="54" presetID="10" presetClass="entr" presetSubtype="0" fill="hold" nodeType="withEffect">
                                  <p:stCondLst>
                                    <p:cond delay="0"/>
                                  </p:stCondLst>
                                  <p:childTnLst>
                                    <p:set>
                                      <p:cBhvr>
                                        <p:cTn id="55" dur="1" fill="hold">
                                          <p:stCondLst>
                                            <p:cond delay="0"/>
                                          </p:stCondLst>
                                        </p:cTn>
                                        <p:tgtEl>
                                          <p:spTgt spid="285715"/>
                                        </p:tgtEl>
                                        <p:attrNameLst>
                                          <p:attrName>style.visibility</p:attrName>
                                        </p:attrNameLst>
                                      </p:cBhvr>
                                      <p:to>
                                        <p:strVal val="visible"/>
                                      </p:to>
                                    </p:set>
                                    <p:animEffect transition="in" filter="fade">
                                      <p:cBhvr>
                                        <p:cTn id="56" dur="500"/>
                                        <p:tgtEl>
                                          <p:spTgt spid="285715"/>
                                        </p:tgtEl>
                                      </p:cBhvr>
                                    </p:animEffect>
                                  </p:childTnLst>
                                </p:cTn>
                              </p:par>
                              <p:par>
                                <p:cTn id="57" presetID="10" presetClass="entr" presetSubtype="0" fill="hold" nodeType="withEffect">
                                  <p:stCondLst>
                                    <p:cond delay="0"/>
                                  </p:stCondLst>
                                  <p:childTnLst>
                                    <p:set>
                                      <p:cBhvr>
                                        <p:cTn id="58" dur="1" fill="hold">
                                          <p:stCondLst>
                                            <p:cond delay="0"/>
                                          </p:stCondLst>
                                        </p:cTn>
                                        <p:tgtEl>
                                          <p:spTgt spid="285716"/>
                                        </p:tgtEl>
                                        <p:attrNameLst>
                                          <p:attrName>style.visibility</p:attrName>
                                        </p:attrNameLst>
                                      </p:cBhvr>
                                      <p:to>
                                        <p:strVal val="visible"/>
                                      </p:to>
                                    </p:set>
                                    <p:animEffect transition="in" filter="fade">
                                      <p:cBhvr>
                                        <p:cTn id="59" dur="500"/>
                                        <p:tgtEl>
                                          <p:spTgt spid="285716"/>
                                        </p:tgtEl>
                                      </p:cBhvr>
                                    </p:animEffect>
                                  </p:childTnLst>
                                </p:cTn>
                              </p:par>
                              <p:par>
                                <p:cTn id="60" presetID="10" presetClass="entr" presetSubtype="0" fill="hold" nodeType="withEffect">
                                  <p:stCondLst>
                                    <p:cond delay="0"/>
                                  </p:stCondLst>
                                  <p:childTnLst>
                                    <p:set>
                                      <p:cBhvr>
                                        <p:cTn id="61" dur="1" fill="hold">
                                          <p:stCondLst>
                                            <p:cond delay="0"/>
                                          </p:stCondLst>
                                        </p:cTn>
                                        <p:tgtEl>
                                          <p:spTgt spid="285708"/>
                                        </p:tgtEl>
                                        <p:attrNameLst>
                                          <p:attrName>style.visibility</p:attrName>
                                        </p:attrNameLst>
                                      </p:cBhvr>
                                      <p:to>
                                        <p:strVal val="visible"/>
                                      </p:to>
                                    </p:set>
                                    <p:animEffect transition="in" filter="fade">
                                      <p:cBhvr>
                                        <p:cTn id="62" dur="500"/>
                                        <p:tgtEl>
                                          <p:spTgt spid="28570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75" name="AutoShape 35"/>
          <p:cNvCxnSpPr>
            <a:cxnSpLocks noChangeShapeType="1"/>
          </p:cNvCxnSpPr>
          <p:nvPr/>
        </p:nvCxnSpPr>
        <p:spPr bwMode="auto">
          <a:xfrm>
            <a:off x="2095500" y="2133600"/>
            <a:ext cx="0" cy="238125"/>
          </a:xfrm>
          <a:prstGeom prst="straightConnector1">
            <a:avLst/>
          </a:prstGeom>
          <a:noFill/>
          <a:ln w="76200">
            <a:solidFill>
              <a:srgbClr val="FFC000"/>
            </a:solidFill>
            <a:round/>
            <a:headEnd type="none" w="med" len="med"/>
            <a:tailEnd type="none" w="med" len="med"/>
          </a:ln>
          <a:effectLst/>
        </p:spPr>
      </p:cxnSp>
      <p:cxnSp>
        <p:nvCxnSpPr>
          <p:cNvPr id="76" name="AutoShape 36"/>
          <p:cNvCxnSpPr>
            <a:cxnSpLocks noChangeShapeType="1"/>
          </p:cNvCxnSpPr>
          <p:nvPr/>
        </p:nvCxnSpPr>
        <p:spPr bwMode="auto">
          <a:xfrm flipH="1">
            <a:off x="1143000" y="2632075"/>
            <a:ext cx="844550" cy="282575"/>
          </a:xfrm>
          <a:prstGeom prst="straightConnector1">
            <a:avLst/>
          </a:prstGeom>
          <a:noFill/>
          <a:ln w="76200">
            <a:solidFill>
              <a:srgbClr val="FFC000"/>
            </a:solidFill>
            <a:round/>
            <a:headEnd type="none" w="med" len="med"/>
            <a:tailEnd type="none" w="med" len="med"/>
          </a:ln>
          <a:effectLst/>
        </p:spPr>
      </p:cxnSp>
      <p:cxnSp>
        <p:nvCxnSpPr>
          <p:cNvPr id="77" name="AutoShape 37"/>
          <p:cNvCxnSpPr>
            <a:cxnSpLocks noChangeShapeType="1"/>
          </p:cNvCxnSpPr>
          <p:nvPr/>
        </p:nvCxnSpPr>
        <p:spPr bwMode="auto">
          <a:xfrm>
            <a:off x="1250950" y="3175000"/>
            <a:ext cx="368300" cy="282575"/>
          </a:xfrm>
          <a:prstGeom prst="straightConnector1">
            <a:avLst/>
          </a:prstGeom>
          <a:noFill/>
          <a:ln w="76200">
            <a:solidFill>
              <a:srgbClr val="FFC000"/>
            </a:solidFill>
            <a:round/>
            <a:headEnd type="none" w="med" len="med"/>
            <a:tailEnd type="none" w="med" len="med"/>
          </a:ln>
          <a:effectLst/>
        </p:spPr>
      </p:cxnSp>
      <p:cxnSp>
        <p:nvCxnSpPr>
          <p:cNvPr id="78" name="AutoShape 38"/>
          <p:cNvCxnSpPr>
            <a:cxnSpLocks noChangeShapeType="1"/>
          </p:cNvCxnSpPr>
          <p:nvPr/>
        </p:nvCxnSpPr>
        <p:spPr bwMode="auto">
          <a:xfrm flipH="1">
            <a:off x="1143000" y="3717925"/>
            <a:ext cx="368300" cy="282575"/>
          </a:xfrm>
          <a:prstGeom prst="straightConnector1">
            <a:avLst/>
          </a:prstGeom>
          <a:noFill/>
          <a:ln w="76200">
            <a:solidFill>
              <a:srgbClr val="FFC000"/>
            </a:solidFill>
            <a:round/>
            <a:headEnd type="none" w="med" len="med"/>
            <a:tailEnd type="none" w="med" len="med"/>
          </a:ln>
          <a:effectLst/>
        </p:spPr>
      </p:cxnSp>
      <p:cxnSp>
        <p:nvCxnSpPr>
          <p:cNvPr id="79" name="AutoShape 39"/>
          <p:cNvCxnSpPr>
            <a:cxnSpLocks noChangeShapeType="1"/>
          </p:cNvCxnSpPr>
          <p:nvPr/>
        </p:nvCxnSpPr>
        <p:spPr bwMode="auto">
          <a:xfrm>
            <a:off x="1143000" y="4305300"/>
            <a:ext cx="0" cy="238125"/>
          </a:xfrm>
          <a:prstGeom prst="straightConnector1">
            <a:avLst/>
          </a:prstGeom>
          <a:noFill/>
          <a:ln w="76200">
            <a:solidFill>
              <a:srgbClr val="FFC000"/>
            </a:solidFill>
            <a:round/>
            <a:headEnd type="none" w="med" len="med"/>
            <a:tailEnd type="none" w="med" len="med"/>
          </a:ln>
          <a:effectLst/>
        </p:spPr>
      </p:cxnSp>
      <p:cxnSp>
        <p:nvCxnSpPr>
          <p:cNvPr id="80" name="AutoShape 40"/>
          <p:cNvCxnSpPr>
            <a:cxnSpLocks noChangeShapeType="1"/>
          </p:cNvCxnSpPr>
          <p:nvPr/>
        </p:nvCxnSpPr>
        <p:spPr bwMode="auto">
          <a:xfrm>
            <a:off x="1143000" y="4848225"/>
            <a:ext cx="0" cy="238125"/>
          </a:xfrm>
          <a:prstGeom prst="straightConnector1">
            <a:avLst/>
          </a:prstGeom>
          <a:noFill/>
          <a:ln w="76200">
            <a:solidFill>
              <a:srgbClr val="FFC000"/>
            </a:solidFill>
            <a:round/>
            <a:headEnd type="none" w="med" len="med"/>
            <a:tailEnd type="none" w="med" len="med"/>
          </a:ln>
          <a:effectLst/>
        </p:spPr>
      </p:cxnSp>
      <p:cxnSp>
        <p:nvCxnSpPr>
          <p:cNvPr id="81" name="AutoShape 41"/>
          <p:cNvCxnSpPr>
            <a:cxnSpLocks noChangeShapeType="1"/>
          </p:cNvCxnSpPr>
          <p:nvPr/>
        </p:nvCxnSpPr>
        <p:spPr bwMode="auto">
          <a:xfrm>
            <a:off x="1143000" y="5391150"/>
            <a:ext cx="0" cy="238125"/>
          </a:xfrm>
          <a:prstGeom prst="straightConnector1">
            <a:avLst/>
          </a:prstGeom>
          <a:noFill/>
          <a:ln w="76200">
            <a:solidFill>
              <a:srgbClr val="FFC000"/>
            </a:solidFill>
            <a:round/>
            <a:headEnd type="none" w="med" len="med"/>
            <a:tailEnd type="none" w="med" len="med"/>
          </a:ln>
          <a:effectLst/>
        </p:spPr>
      </p:cxnSp>
      <p:cxnSp>
        <p:nvCxnSpPr>
          <p:cNvPr id="82" name="AutoShape 42"/>
          <p:cNvCxnSpPr>
            <a:cxnSpLocks noChangeShapeType="1"/>
          </p:cNvCxnSpPr>
          <p:nvPr/>
        </p:nvCxnSpPr>
        <p:spPr bwMode="auto">
          <a:xfrm>
            <a:off x="1250950" y="5889625"/>
            <a:ext cx="1689100" cy="327025"/>
          </a:xfrm>
          <a:prstGeom prst="straightConnector1">
            <a:avLst/>
          </a:prstGeom>
          <a:noFill/>
          <a:ln w="76200">
            <a:solidFill>
              <a:srgbClr val="FFC000"/>
            </a:solidFill>
            <a:round/>
            <a:headEnd type="none" w="med" len="med"/>
            <a:tailEnd type="none" w="med" len="med"/>
          </a:ln>
          <a:effectLst/>
        </p:spPr>
      </p:cxnSp>
      <p:sp>
        <p:nvSpPr>
          <p:cNvPr id="285705" name="Oval 9"/>
          <p:cNvSpPr>
            <a:spLocks noChangeArrowheads="1"/>
          </p:cNvSpPr>
          <p:nvPr/>
        </p:nvSpPr>
        <p:spPr bwMode="auto">
          <a:xfrm>
            <a:off x="1943100" y="18288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85731" name="AutoShape 35"/>
          <p:cNvCxnSpPr>
            <a:cxnSpLocks noChangeShapeType="1"/>
            <a:stCxn id="285705" idx="4"/>
            <a:endCxn id="285706" idx="0"/>
          </p:cNvCxnSpPr>
          <p:nvPr/>
        </p:nvCxnSpPr>
        <p:spPr bwMode="auto">
          <a:xfrm>
            <a:off x="2095500" y="2133600"/>
            <a:ext cx="0" cy="238125"/>
          </a:xfrm>
          <a:prstGeom prst="straightConnector1">
            <a:avLst/>
          </a:prstGeom>
          <a:noFill/>
          <a:ln w="25400">
            <a:solidFill>
              <a:schemeClr val="tx1"/>
            </a:solidFill>
            <a:round/>
            <a:headEnd/>
            <a:tailEnd type="stealth" w="med" len="med"/>
          </a:ln>
          <a:effectLst/>
        </p:spPr>
      </p:cxnSp>
      <p:cxnSp>
        <p:nvCxnSpPr>
          <p:cNvPr id="285732" name="AutoShape 36"/>
          <p:cNvCxnSpPr>
            <a:cxnSpLocks noChangeShapeType="1"/>
            <a:stCxn id="285706" idx="3"/>
            <a:endCxn id="285709" idx="0"/>
          </p:cNvCxnSpPr>
          <p:nvPr/>
        </p:nvCxnSpPr>
        <p:spPr bwMode="auto">
          <a:xfrm flipH="1">
            <a:off x="1143000" y="2632075"/>
            <a:ext cx="844550" cy="282575"/>
          </a:xfrm>
          <a:prstGeom prst="straightConnector1">
            <a:avLst/>
          </a:prstGeom>
          <a:noFill/>
          <a:ln w="25400">
            <a:solidFill>
              <a:schemeClr val="tx1"/>
            </a:solidFill>
            <a:round/>
            <a:headEnd/>
            <a:tailEnd type="stealth" w="med" len="med"/>
          </a:ln>
          <a:effectLst/>
        </p:spPr>
      </p:cxnSp>
      <p:cxnSp>
        <p:nvCxnSpPr>
          <p:cNvPr id="285733" name="AutoShape 37"/>
          <p:cNvCxnSpPr>
            <a:cxnSpLocks noChangeShapeType="1"/>
            <a:stCxn id="285709" idx="5"/>
            <a:endCxn id="285707" idx="0"/>
          </p:cNvCxnSpPr>
          <p:nvPr/>
        </p:nvCxnSpPr>
        <p:spPr bwMode="auto">
          <a:xfrm>
            <a:off x="1250950" y="3175000"/>
            <a:ext cx="368300" cy="282575"/>
          </a:xfrm>
          <a:prstGeom prst="straightConnector1">
            <a:avLst/>
          </a:prstGeom>
          <a:noFill/>
          <a:ln w="25400">
            <a:solidFill>
              <a:schemeClr val="tx1"/>
            </a:solidFill>
            <a:round/>
            <a:headEnd/>
            <a:tailEnd type="stealth" w="med" len="med"/>
          </a:ln>
          <a:effectLst/>
        </p:spPr>
      </p:cxnSp>
      <p:cxnSp>
        <p:nvCxnSpPr>
          <p:cNvPr id="285734" name="AutoShape 38"/>
          <p:cNvCxnSpPr>
            <a:cxnSpLocks noChangeShapeType="1"/>
            <a:stCxn id="285707" idx="3"/>
            <a:endCxn id="285710" idx="0"/>
          </p:cNvCxnSpPr>
          <p:nvPr/>
        </p:nvCxnSpPr>
        <p:spPr bwMode="auto">
          <a:xfrm flipH="1">
            <a:off x="1143000" y="3717925"/>
            <a:ext cx="368300" cy="282575"/>
          </a:xfrm>
          <a:prstGeom prst="straightConnector1">
            <a:avLst/>
          </a:prstGeom>
          <a:noFill/>
          <a:ln w="25400">
            <a:solidFill>
              <a:schemeClr val="tx1"/>
            </a:solidFill>
            <a:round/>
            <a:headEnd/>
            <a:tailEnd type="stealth" w="med" len="med"/>
          </a:ln>
          <a:effectLst/>
        </p:spPr>
      </p:cxnSp>
      <p:cxnSp>
        <p:nvCxnSpPr>
          <p:cNvPr id="285735" name="AutoShape 39"/>
          <p:cNvCxnSpPr>
            <a:cxnSpLocks noChangeShapeType="1"/>
            <a:stCxn id="285710" idx="4"/>
            <a:endCxn id="285713" idx="0"/>
          </p:cNvCxnSpPr>
          <p:nvPr/>
        </p:nvCxnSpPr>
        <p:spPr bwMode="auto">
          <a:xfrm>
            <a:off x="1143000" y="4305300"/>
            <a:ext cx="0" cy="238125"/>
          </a:xfrm>
          <a:prstGeom prst="straightConnector1">
            <a:avLst/>
          </a:prstGeom>
          <a:noFill/>
          <a:ln w="25400">
            <a:solidFill>
              <a:schemeClr val="tx1"/>
            </a:solidFill>
            <a:round/>
            <a:headEnd/>
            <a:tailEnd type="stealth" w="med" len="med"/>
          </a:ln>
          <a:effectLst/>
        </p:spPr>
      </p:cxnSp>
      <p:cxnSp>
        <p:nvCxnSpPr>
          <p:cNvPr id="285736" name="AutoShape 40"/>
          <p:cNvCxnSpPr>
            <a:cxnSpLocks noChangeShapeType="1"/>
            <a:stCxn id="285713" idx="4"/>
            <a:endCxn id="285711" idx="0"/>
          </p:cNvCxnSpPr>
          <p:nvPr/>
        </p:nvCxnSpPr>
        <p:spPr bwMode="auto">
          <a:xfrm>
            <a:off x="1143000" y="4848225"/>
            <a:ext cx="0" cy="238125"/>
          </a:xfrm>
          <a:prstGeom prst="straightConnector1">
            <a:avLst/>
          </a:prstGeom>
          <a:noFill/>
          <a:ln w="25400">
            <a:solidFill>
              <a:schemeClr val="tx1"/>
            </a:solidFill>
            <a:round/>
            <a:headEnd/>
            <a:tailEnd type="stealth" w="med" len="med"/>
          </a:ln>
          <a:effectLst/>
        </p:spPr>
      </p:cxnSp>
      <p:cxnSp>
        <p:nvCxnSpPr>
          <p:cNvPr id="285737" name="AutoShape 41"/>
          <p:cNvCxnSpPr>
            <a:cxnSpLocks noChangeShapeType="1"/>
            <a:stCxn id="285711" idx="4"/>
            <a:endCxn id="285712" idx="0"/>
          </p:cNvCxnSpPr>
          <p:nvPr/>
        </p:nvCxnSpPr>
        <p:spPr bwMode="auto">
          <a:xfrm>
            <a:off x="1143000" y="5391150"/>
            <a:ext cx="0" cy="238125"/>
          </a:xfrm>
          <a:prstGeom prst="straightConnector1">
            <a:avLst/>
          </a:prstGeom>
          <a:noFill/>
          <a:ln w="25400">
            <a:solidFill>
              <a:schemeClr val="tx1"/>
            </a:solidFill>
            <a:round/>
            <a:headEnd/>
            <a:tailEnd type="stealth" w="med" len="med"/>
          </a:ln>
          <a:effectLst/>
        </p:spPr>
      </p:cxnSp>
      <p:cxnSp>
        <p:nvCxnSpPr>
          <p:cNvPr id="285738" name="AutoShape 42"/>
          <p:cNvCxnSpPr>
            <a:cxnSpLocks noChangeShapeType="1"/>
            <a:stCxn id="285712" idx="5"/>
            <a:endCxn id="285708" idx="1"/>
          </p:cNvCxnSpPr>
          <p:nvPr/>
        </p:nvCxnSpPr>
        <p:spPr bwMode="auto">
          <a:xfrm>
            <a:off x="1250950" y="5889625"/>
            <a:ext cx="1689100" cy="327025"/>
          </a:xfrm>
          <a:prstGeom prst="straightConnector1">
            <a:avLst/>
          </a:prstGeom>
          <a:noFill/>
          <a:ln w="25400">
            <a:solidFill>
              <a:schemeClr val="tx1"/>
            </a:solidFill>
            <a:round/>
            <a:headEnd/>
            <a:tailEnd type="stealth" w="med" len="med"/>
          </a:ln>
          <a:effectLst/>
        </p:spPr>
      </p:cxnSp>
      <p:sp>
        <p:nvSpPr>
          <p:cNvPr id="285700" name="Oval 4"/>
          <p:cNvSpPr>
            <a:spLocks noChangeArrowheads="1"/>
          </p:cNvSpPr>
          <p:nvPr/>
        </p:nvSpPr>
        <p:spPr bwMode="auto">
          <a:xfrm>
            <a:off x="33337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1" name="Oval 5"/>
          <p:cNvSpPr>
            <a:spLocks noChangeArrowheads="1"/>
          </p:cNvSpPr>
          <p:nvPr/>
        </p:nvSpPr>
        <p:spPr bwMode="auto">
          <a:xfrm>
            <a:off x="28575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2" name="Oval 6"/>
          <p:cNvSpPr>
            <a:spLocks noChangeArrowheads="1"/>
          </p:cNvSpPr>
          <p:nvPr/>
        </p:nvSpPr>
        <p:spPr bwMode="auto">
          <a:xfrm>
            <a:off x="28575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3" name="Oval 7"/>
          <p:cNvSpPr>
            <a:spLocks noChangeArrowheads="1"/>
          </p:cNvSpPr>
          <p:nvPr/>
        </p:nvSpPr>
        <p:spPr bwMode="auto">
          <a:xfrm>
            <a:off x="38100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4" name="Oval 8"/>
          <p:cNvSpPr>
            <a:spLocks noChangeArrowheads="1"/>
          </p:cNvSpPr>
          <p:nvPr/>
        </p:nvSpPr>
        <p:spPr bwMode="auto">
          <a:xfrm>
            <a:off x="381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6" name="Oval 10"/>
          <p:cNvSpPr>
            <a:spLocks noChangeArrowheads="1"/>
          </p:cNvSpPr>
          <p:nvPr/>
        </p:nvSpPr>
        <p:spPr bwMode="auto">
          <a:xfrm>
            <a:off x="1943100" y="23717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8" name="Oval 12"/>
          <p:cNvSpPr>
            <a:spLocks noChangeArrowheads="1"/>
          </p:cNvSpPr>
          <p:nvPr/>
        </p:nvSpPr>
        <p:spPr bwMode="auto">
          <a:xfrm>
            <a:off x="2895600" y="61722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9" name="Oval 13"/>
          <p:cNvSpPr>
            <a:spLocks noChangeArrowheads="1"/>
          </p:cNvSpPr>
          <p:nvPr/>
        </p:nvSpPr>
        <p:spPr bwMode="auto">
          <a:xfrm>
            <a:off x="990600" y="29146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0" name="Oval 14"/>
          <p:cNvSpPr>
            <a:spLocks noChangeArrowheads="1"/>
          </p:cNvSpPr>
          <p:nvPr/>
        </p:nvSpPr>
        <p:spPr bwMode="auto">
          <a:xfrm>
            <a:off x="9906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1" name="Oval 15"/>
          <p:cNvSpPr>
            <a:spLocks noChangeArrowheads="1"/>
          </p:cNvSpPr>
          <p:nvPr/>
        </p:nvSpPr>
        <p:spPr bwMode="auto">
          <a:xfrm>
            <a:off x="9906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2" name="Oval 16"/>
          <p:cNvSpPr>
            <a:spLocks noChangeArrowheads="1"/>
          </p:cNvSpPr>
          <p:nvPr/>
        </p:nvSpPr>
        <p:spPr bwMode="auto">
          <a:xfrm>
            <a:off x="990600" y="56292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3" name="Oval 17"/>
          <p:cNvSpPr>
            <a:spLocks noChangeArrowheads="1"/>
          </p:cNvSpPr>
          <p:nvPr/>
        </p:nvSpPr>
        <p:spPr bwMode="auto">
          <a:xfrm>
            <a:off x="9906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4" name="Oval 18"/>
          <p:cNvSpPr>
            <a:spLocks noChangeArrowheads="1"/>
          </p:cNvSpPr>
          <p:nvPr/>
        </p:nvSpPr>
        <p:spPr bwMode="auto">
          <a:xfrm>
            <a:off x="1905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5" name="Oval 19"/>
          <p:cNvSpPr>
            <a:spLocks noChangeArrowheads="1"/>
          </p:cNvSpPr>
          <p:nvPr/>
        </p:nvSpPr>
        <p:spPr bwMode="auto">
          <a:xfrm>
            <a:off x="3810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6" name="Oval 20"/>
          <p:cNvSpPr>
            <a:spLocks noChangeArrowheads="1"/>
          </p:cNvSpPr>
          <p:nvPr/>
        </p:nvSpPr>
        <p:spPr bwMode="auto">
          <a:xfrm>
            <a:off x="3810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24" name="Oval 28"/>
          <p:cNvSpPr>
            <a:spLocks noChangeArrowheads="1"/>
          </p:cNvSpPr>
          <p:nvPr/>
        </p:nvSpPr>
        <p:spPr bwMode="auto">
          <a:xfrm>
            <a:off x="1905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7" name="Oval 11"/>
          <p:cNvSpPr>
            <a:spLocks noChangeArrowheads="1"/>
          </p:cNvSpPr>
          <p:nvPr/>
        </p:nvSpPr>
        <p:spPr bwMode="auto">
          <a:xfrm>
            <a:off x="14668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85717" name="AutoShape 21"/>
          <p:cNvCxnSpPr>
            <a:cxnSpLocks noChangeShapeType="1"/>
            <a:stCxn id="285706" idx="5"/>
            <a:endCxn id="285700" idx="0"/>
          </p:cNvCxnSpPr>
          <p:nvPr/>
        </p:nvCxnSpPr>
        <p:spPr bwMode="auto">
          <a:xfrm>
            <a:off x="2203450" y="2632075"/>
            <a:ext cx="1282700" cy="825500"/>
          </a:xfrm>
          <a:prstGeom prst="straightConnector1">
            <a:avLst/>
          </a:prstGeom>
          <a:noFill/>
          <a:ln w="25400">
            <a:solidFill>
              <a:schemeClr val="tx1"/>
            </a:solidFill>
            <a:round/>
            <a:headEnd/>
            <a:tailEnd type="stealth" w="med" len="med"/>
          </a:ln>
          <a:effectLst/>
        </p:spPr>
      </p:cxnSp>
      <p:cxnSp>
        <p:nvCxnSpPr>
          <p:cNvPr id="285718" name="AutoShape 22"/>
          <p:cNvCxnSpPr>
            <a:cxnSpLocks noChangeShapeType="1"/>
            <a:stCxn id="285709" idx="3"/>
            <a:endCxn id="285703" idx="0"/>
          </p:cNvCxnSpPr>
          <p:nvPr/>
        </p:nvCxnSpPr>
        <p:spPr bwMode="auto">
          <a:xfrm flipH="1">
            <a:off x="533400" y="3175000"/>
            <a:ext cx="501650" cy="282575"/>
          </a:xfrm>
          <a:prstGeom prst="straightConnector1">
            <a:avLst/>
          </a:prstGeom>
          <a:noFill/>
          <a:ln w="25400">
            <a:solidFill>
              <a:schemeClr val="tx1"/>
            </a:solidFill>
            <a:round/>
            <a:headEnd/>
            <a:tailEnd type="stealth" w="med" len="med"/>
          </a:ln>
          <a:effectLst/>
        </p:spPr>
      </p:cxnSp>
      <p:cxnSp>
        <p:nvCxnSpPr>
          <p:cNvPr id="285719" name="AutoShape 23"/>
          <p:cNvCxnSpPr>
            <a:cxnSpLocks noChangeShapeType="1"/>
            <a:stCxn id="285703" idx="4"/>
            <a:endCxn id="285704" idx="0"/>
          </p:cNvCxnSpPr>
          <p:nvPr/>
        </p:nvCxnSpPr>
        <p:spPr bwMode="auto">
          <a:xfrm>
            <a:off x="533400" y="3762375"/>
            <a:ext cx="0" cy="781050"/>
          </a:xfrm>
          <a:prstGeom prst="straightConnector1">
            <a:avLst/>
          </a:prstGeom>
          <a:noFill/>
          <a:ln w="25400">
            <a:solidFill>
              <a:schemeClr val="tx1"/>
            </a:solidFill>
            <a:round/>
            <a:headEnd/>
            <a:tailEnd type="stealth" w="med" len="med"/>
          </a:ln>
          <a:effectLst/>
        </p:spPr>
      </p:cxnSp>
      <p:cxnSp>
        <p:nvCxnSpPr>
          <p:cNvPr id="285720" name="AutoShape 24"/>
          <p:cNvCxnSpPr>
            <a:cxnSpLocks noChangeShapeType="1"/>
            <a:stCxn id="285707" idx="5"/>
            <a:endCxn id="285714" idx="0"/>
          </p:cNvCxnSpPr>
          <p:nvPr/>
        </p:nvCxnSpPr>
        <p:spPr bwMode="auto">
          <a:xfrm>
            <a:off x="1727200" y="3717925"/>
            <a:ext cx="330200" cy="282575"/>
          </a:xfrm>
          <a:prstGeom prst="straightConnector1">
            <a:avLst/>
          </a:prstGeom>
          <a:noFill/>
          <a:ln w="25400">
            <a:solidFill>
              <a:schemeClr val="tx1"/>
            </a:solidFill>
            <a:round/>
            <a:headEnd/>
            <a:tailEnd type="stealth" w="med" len="med"/>
          </a:ln>
          <a:effectLst/>
        </p:spPr>
      </p:cxnSp>
      <p:cxnSp>
        <p:nvCxnSpPr>
          <p:cNvPr id="285721" name="AutoShape 25"/>
          <p:cNvCxnSpPr>
            <a:cxnSpLocks noChangeShapeType="1"/>
            <a:stCxn id="285704" idx="5"/>
            <a:endCxn id="285711" idx="1"/>
          </p:cNvCxnSpPr>
          <p:nvPr/>
        </p:nvCxnSpPr>
        <p:spPr bwMode="auto">
          <a:xfrm>
            <a:off x="641350" y="4803775"/>
            <a:ext cx="393700" cy="327025"/>
          </a:xfrm>
          <a:prstGeom prst="straightConnector1">
            <a:avLst/>
          </a:prstGeom>
          <a:noFill/>
          <a:ln w="25400">
            <a:solidFill>
              <a:schemeClr val="tx1"/>
            </a:solidFill>
            <a:round/>
            <a:headEnd/>
            <a:tailEnd type="stealth" w="med" len="med"/>
          </a:ln>
          <a:effectLst/>
        </p:spPr>
      </p:cxnSp>
      <p:cxnSp>
        <p:nvCxnSpPr>
          <p:cNvPr id="285722" name="AutoShape 26"/>
          <p:cNvCxnSpPr>
            <a:cxnSpLocks noChangeShapeType="1"/>
            <a:stCxn id="285700" idx="5"/>
            <a:endCxn id="285715" idx="0"/>
          </p:cNvCxnSpPr>
          <p:nvPr/>
        </p:nvCxnSpPr>
        <p:spPr bwMode="auto">
          <a:xfrm>
            <a:off x="3594100" y="3717925"/>
            <a:ext cx="368300" cy="282575"/>
          </a:xfrm>
          <a:prstGeom prst="straightConnector1">
            <a:avLst/>
          </a:prstGeom>
          <a:noFill/>
          <a:ln w="25400">
            <a:solidFill>
              <a:schemeClr val="tx1"/>
            </a:solidFill>
            <a:round/>
            <a:headEnd/>
            <a:tailEnd type="stealth" w="med" len="med"/>
          </a:ln>
          <a:effectLst/>
        </p:spPr>
      </p:cxnSp>
      <p:cxnSp>
        <p:nvCxnSpPr>
          <p:cNvPr id="285723" name="AutoShape 27"/>
          <p:cNvCxnSpPr>
            <a:cxnSpLocks noChangeShapeType="1"/>
            <a:stCxn id="285724" idx="3"/>
            <a:endCxn id="285711" idx="7"/>
          </p:cNvCxnSpPr>
          <p:nvPr/>
        </p:nvCxnSpPr>
        <p:spPr bwMode="auto">
          <a:xfrm flipH="1">
            <a:off x="1250950" y="4803775"/>
            <a:ext cx="698500" cy="327025"/>
          </a:xfrm>
          <a:prstGeom prst="straightConnector1">
            <a:avLst/>
          </a:prstGeom>
          <a:noFill/>
          <a:ln w="25400">
            <a:solidFill>
              <a:schemeClr val="tx1"/>
            </a:solidFill>
            <a:round/>
            <a:headEnd/>
            <a:tailEnd type="stealth" w="med" len="med"/>
          </a:ln>
          <a:effectLst/>
        </p:spPr>
      </p:cxnSp>
      <p:cxnSp>
        <p:nvCxnSpPr>
          <p:cNvPr id="285725" name="AutoShape 29"/>
          <p:cNvCxnSpPr>
            <a:cxnSpLocks noChangeShapeType="1"/>
            <a:stCxn id="285714" idx="4"/>
            <a:endCxn id="285724" idx="0"/>
          </p:cNvCxnSpPr>
          <p:nvPr/>
        </p:nvCxnSpPr>
        <p:spPr bwMode="auto">
          <a:xfrm>
            <a:off x="2057400" y="4305300"/>
            <a:ext cx="0" cy="238125"/>
          </a:xfrm>
          <a:prstGeom prst="straightConnector1">
            <a:avLst/>
          </a:prstGeom>
          <a:noFill/>
          <a:ln w="25400">
            <a:solidFill>
              <a:schemeClr val="tx1"/>
            </a:solidFill>
            <a:round/>
            <a:headEnd/>
            <a:tailEnd type="stealth" w="med" len="med"/>
          </a:ln>
          <a:effectLst/>
        </p:spPr>
      </p:cxnSp>
      <p:cxnSp>
        <p:nvCxnSpPr>
          <p:cNvPr id="285726" name="AutoShape 30"/>
          <p:cNvCxnSpPr>
            <a:cxnSpLocks noChangeShapeType="1"/>
            <a:stCxn id="285700" idx="3"/>
            <a:endCxn id="285701" idx="0"/>
          </p:cNvCxnSpPr>
          <p:nvPr/>
        </p:nvCxnSpPr>
        <p:spPr bwMode="auto">
          <a:xfrm flipH="1">
            <a:off x="3009900" y="3717925"/>
            <a:ext cx="368300" cy="282575"/>
          </a:xfrm>
          <a:prstGeom prst="straightConnector1">
            <a:avLst/>
          </a:prstGeom>
          <a:noFill/>
          <a:ln w="25400">
            <a:solidFill>
              <a:schemeClr val="tx1"/>
            </a:solidFill>
            <a:round/>
            <a:headEnd/>
            <a:tailEnd type="stealth" w="med" len="med"/>
          </a:ln>
          <a:effectLst/>
        </p:spPr>
      </p:cxnSp>
      <p:cxnSp>
        <p:nvCxnSpPr>
          <p:cNvPr id="285727" name="AutoShape 31"/>
          <p:cNvCxnSpPr>
            <a:cxnSpLocks noChangeShapeType="1"/>
            <a:stCxn id="285701" idx="4"/>
            <a:endCxn id="285702" idx="0"/>
          </p:cNvCxnSpPr>
          <p:nvPr/>
        </p:nvCxnSpPr>
        <p:spPr bwMode="auto">
          <a:xfrm>
            <a:off x="3009900" y="4305300"/>
            <a:ext cx="0" cy="781050"/>
          </a:xfrm>
          <a:prstGeom prst="straightConnector1">
            <a:avLst/>
          </a:prstGeom>
          <a:noFill/>
          <a:ln w="25400">
            <a:solidFill>
              <a:schemeClr val="tx1"/>
            </a:solidFill>
            <a:round/>
            <a:headEnd/>
            <a:tailEnd type="stealth" w="med" len="med"/>
          </a:ln>
          <a:effectLst/>
        </p:spPr>
      </p:cxnSp>
      <p:cxnSp>
        <p:nvCxnSpPr>
          <p:cNvPr id="285728" name="AutoShape 32"/>
          <p:cNvCxnSpPr>
            <a:cxnSpLocks noChangeShapeType="1"/>
            <a:stCxn id="285715" idx="4"/>
            <a:endCxn id="285716" idx="0"/>
          </p:cNvCxnSpPr>
          <p:nvPr/>
        </p:nvCxnSpPr>
        <p:spPr bwMode="auto">
          <a:xfrm>
            <a:off x="3962400" y="4305300"/>
            <a:ext cx="0" cy="238125"/>
          </a:xfrm>
          <a:prstGeom prst="straightConnector1">
            <a:avLst/>
          </a:prstGeom>
          <a:noFill/>
          <a:ln w="25400">
            <a:solidFill>
              <a:schemeClr val="tx1"/>
            </a:solidFill>
            <a:round/>
            <a:headEnd/>
            <a:tailEnd type="stealth" w="med" len="med"/>
          </a:ln>
          <a:effectLst/>
        </p:spPr>
      </p:cxnSp>
      <p:cxnSp>
        <p:nvCxnSpPr>
          <p:cNvPr id="285729" name="AutoShape 33"/>
          <p:cNvCxnSpPr>
            <a:cxnSpLocks noChangeShapeType="1"/>
            <a:stCxn id="285716" idx="4"/>
            <a:endCxn id="285708" idx="7"/>
          </p:cNvCxnSpPr>
          <p:nvPr/>
        </p:nvCxnSpPr>
        <p:spPr bwMode="auto">
          <a:xfrm flipH="1">
            <a:off x="3155950" y="4848225"/>
            <a:ext cx="806450" cy="1368425"/>
          </a:xfrm>
          <a:prstGeom prst="straightConnector1">
            <a:avLst/>
          </a:prstGeom>
          <a:noFill/>
          <a:ln w="25400">
            <a:solidFill>
              <a:schemeClr val="tx1"/>
            </a:solidFill>
            <a:round/>
            <a:headEnd/>
            <a:tailEnd type="stealth" w="med" len="med"/>
          </a:ln>
          <a:effectLst/>
        </p:spPr>
      </p:cxnSp>
      <p:cxnSp>
        <p:nvCxnSpPr>
          <p:cNvPr id="285730" name="AutoShape 34"/>
          <p:cNvCxnSpPr>
            <a:cxnSpLocks noChangeShapeType="1"/>
            <a:stCxn id="285702" idx="4"/>
            <a:endCxn id="285708" idx="0"/>
          </p:cNvCxnSpPr>
          <p:nvPr/>
        </p:nvCxnSpPr>
        <p:spPr bwMode="auto">
          <a:xfrm>
            <a:off x="3009900" y="5391150"/>
            <a:ext cx="38100" cy="781050"/>
          </a:xfrm>
          <a:prstGeom prst="straightConnector1">
            <a:avLst/>
          </a:prstGeom>
          <a:noFill/>
          <a:ln w="25400">
            <a:solidFill>
              <a:schemeClr val="tx1"/>
            </a:solidFill>
            <a:round/>
            <a:headEnd/>
            <a:tailEnd type="stealth" w="med" len="med"/>
          </a:ln>
          <a:effectLst/>
        </p:spPr>
      </p:cxnSp>
      <p:sp>
        <p:nvSpPr>
          <p:cNvPr id="66" name="Oval 9"/>
          <p:cNvSpPr>
            <a:spLocks noChangeArrowheads="1"/>
          </p:cNvSpPr>
          <p:nvPr/>
        </p:nvSpPr>
        <p:spPr bwMode="auto">
          <a:xfrm>
            <a:off x="1943100" y="18288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7" name="Oval 10"/>
          <p:cNvSpPr>
            <a:spLocks noChangeArrowheads="1"/>
          </p:cNvSpPr>
          <p:nvPr/>
        </p:nvSpPr>
        <p:spPr bwMode="auto">
          <a:xfrm>
            <a:off x="1943100" y="23717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8" name="Oval 12"/>
          <p:cNvSpPr>
            <a:spLocks noChangeArrowheads="1"/>
          </p:cNvSpPr>
          <p:nvPr/>
        </p:nvSpPr>
        <p:spPr bwMode="auto">
          <a:xfrm>
            <a:off x="2895600" y="61722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9" name="Oval 13"/>
          <p:cNvSpPr>
            <a:spLocks noChangeArrowheads="1"/>
          </p:cNvSpPr>
          <p:nvPr/>
        </p:nvSpPr>
        <p:spPr bwMode="auto">
          <a:xfrm>
            <a:off x="990600" y="29146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0" name="Oval 14"/>
          <p:cNvSpPr>
            <a:spLocks noChangeArrowheads="1"/>
          </p:cNvSpPr>
          <p:nvPr/>
        </p:nvSpPr>
        <p:spPr bwMode="auto">
          <a:xfrm>
            <a:off x="9906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1" name="Oval 15"/>
          <p:cNvSpPr>
            <a:spLocks noChangeArrowheads="1"/>
          </p:cNvSpPr>
          <p:nvPr/>
        </p:nvSpPr>
        <p:spPr bwMode="auto">
          <a:xfrm>
            <a:off x="990600" y="50863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2" name="Oval 16"/>
          <p:cNvSpPr>
            <a:spLocks noChangeArrowheads="1"/>
          </p:cNvSpPr>
          <p:nvPr/>
        </p:nvSpPr>
        <p:spPr bwMode="auto">
          <a:xfrm>
            <a:off x="990600" y="56292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3" name="Oval 17"/>
          <p:cNvSpPr>
            <a:spLocks noChangeArrowheads="1"/>
          </p:cNvSpPr>
          <p:nvPr/>
        </p:nvSpPr>
        <p:spPr bwMode="auto">
          <a:xfrm>
            <a:off x="9906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74" name="Oval 11"/>
          <p:cNvSpPr>
            <a:spLocks noChangeArrowheads="1"/>
          </p:cNvSpPr>
          <p:nvPr/>
        </p:nvSpPr>
        <p:spPr bwMode="auto">
          <a:xfrm>
            <a:off x="146685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5" name="Rectangle 64"/>
          <p:cNvSpPr/>
          <p:nvPr/>
        </p:nvSpPr>
        <p:spPr>
          <a:xfrm>
            <a:off x="3639077" y="2274710"/>
            <a:ext cx="1321516" cy="461665"/>
          </a:xfrm>
          <a:prstGeom prst="rect">
            <a:avLst/>
          </a:prstGeom>
        </p:spPr>
        <p:txBody>
          <a:bodyPr wrap="none">
            <a:spAutoFit/>
          </a:bodyPr>
          <a:lstStyle/>
          <a:p>
            <a:pPr lvl="0">
              <a:tabLst>
                <a:tab pos="401638" algn="l"/>
              </a:tabLst>
            </a:pPr>
            <a:r>
              <a:rPr lang="en-US" sz="2400" dirty="0">
                <a:latin typeface="Lucida Sans Unicode" panose="020B0602030504020204" pitchFamily="34" charset="0"/>
                <a:cs typeface="Lucida Sans Unicode" panose="020B0602030504020204" pitchFamily="34" charset="0"/>
              </a:rPr>
              <a:t>	= 18</a:t>
            </a:r>
            <a:endParaRPr lang="en-US" sz="2400" b="1" i="1" dirty="0">
              <a:latin typeface="Lucida Sans Unicode" panose="020B0602030504020204" pitchFamily="34" charset="0"/>
              <a:cs typeface="Lucida Sans Unicode" panose="020B0602030504020204" pitchFamily="34" charset="0"/>
            </a:endParaRPr>
          </a:p>
        </p:txBody>
      </p:sp>
      <p:sp>
        <p:nvSpPr>
          <p:cNvPr id="85" name="Rectangle 84"/>
          <p:cNvSpPr/>
          <p:nvPr/>
        </p:nvSpPr>
        <p:spPr>
          <a:xfrm>
            <a:off x="6231465" y="2274710"/>
            <a:ext cx="1182055" cy="461665"/>
          </a:xfrm>
          <a:prstGeom prst="rect">
            <a:avLst/>
          </a:prstGeom>
        </p:spPr>
        <p:txBody>
          <a:bodyPr wrap="none">
            <a:spAutoFit/>
          </a:bodyPr>
          <a:lstStyle/>
          <a:p>
            <a:pPr lvl="0">
              <a:tabLst>
                <a:tab pos="455613" algn="l"/>
              </a:tabLst>
            </a:pPr>
            <a:r>
              <a:rPr lang="en-US" sz="2400" dirty="0">
                <a:latin typeface="Lucida Sans Unicode" panose="020B0602030504020204" pitchFamily="34" charset="0"/>
                <a:cs typeface="Lucida Sans Unicode" panose="020B0602030504020204" pitchFamily="34" charset="0"/>
              </a:rPr>
              <a:t>	= 9</a:t>
            </a:r>
            <a:endParaRPr lang="en-US" sz="2400" b="1" i="1" dirty="0">
              <a:latin typeface="Lucida Sans Unicode" panose="020B0602030504020204" pitchFamily="34" charset="0"/>
              <a:cs typeface="Lucida Sans Unicode" panose="020B0602030504020204" pitchFamily="34" charset="0"/>
            </a:endParaRPr>
          </a:p>
        </p:txBody>
      </p:sp>
      <p:sp>
        <p:nvSpPr>
          <p:cNvPr id="83" name="Rectangle 82"/>
          <p:cNvSpPr/>
          <p:nvPr/>
        </p:nvSpPr>
        <p:spPr>
          <a:xfrm>
            <a:off x="3639077" y="1817510"/>
            <a:ext cx="1666162" cy="461665"/>
          </a:xfrm>
          <a:prstGeom prst="rect">
            <a:avLst/>
          </a:prstGeom>
        </p:spPr>
        <p:txBody>
          <a:bodyPr wrap="none">
            <a:spAutoFit/>
          </a:bodyPr>
          <a:lstStyle/>
          <a:p>
            <a:pPr lvl="0">
              <a:tabLst>
                <a:tab pos="401638" algn="l"/>
              </a:tabLst>
            </a:pPr>
            <a:r>
              <a:rPr lang="en-US" sz="2400" dirty="0">
                <a:latin typeface="Lucida Sans Unicode" panose="020B0602030504020204" pitchFamily="34" charset="0"/>
                <a:cs typeface="Lucida Sans Unicode" panose="020B0602030504020204" pitchFamily="34" charset="0"/>
              </a:rPr>
              <a:t>T</a:t>
            </a:r>
            <a:r>
              <a:rPr lang="en-US" sz="2400" baseline="-25000" dirty="0">
                <a:latin typeface="Lucida Sans Unicode" panose="020B0602030504020204" pitchFamily="34" charset="0"/>
                <a:cs typeface="Lucida Sans Unicode" panose="020B0602030504020204" pitchFamily="34" charset="0"/>
              </a:rPr>
              <a:t>1</a:t>
            </a:r>
            <a:r>
              <a:rPr lang="en-US" sz="2400" dirty="0">
                <a:latin typeface="Lucida Sans Unicode" panose="020B0602030504020204" pitchFamily="34" charset="0"/>
                <a:cs typeface="Lucida Sans Unicode" panose="020B0602030504020204" pitchFamily="34" charset="0"/>
              </a:rPr>
              <a:t>	= </a:t>
            </a:r>
            <a:r>
              <a:rPr lang="en-US" sz="2400" b="1" i="1" dirty="0">
                <a:solidFill>
                  <a:srgbClr val="660066"/>
                </a:solidFill>
                <a:latin typeface="Lucida Sans Unicode" panose="020B0602030504020204" pitchFamily="34" charset="0"/>
                <a:cs typeface="Lucida Sans Unicode" panose="020B0602030504020204" pitchFamily="34" charset="0"/>
              </a:rPr>
              <a:t>work</a:t>
            </a:r>
          </a:p>
        </p:txBody>
      </p:sp>
      <p:sp>
        <p:nvSpPr>
          <p:cNvPr id="86" name="Text Box 67"/>
          <p:cNvSpPr txBox="1">
            <a:spLocks noChangeArrowheads="1"/>
          </p:cNvSpPr>
          <p:nvPr/>
        </p:nvSpPr>
        <p:spPr bwMode="auto">
          <a:xfrm>
            <a:off x="6231465" y="1817510"/>
            <a:ext cx="1905000" cy="461665"/>
          </a:xfrm>
          <a:prstGeom prst="rect">
            <a:avLst/>
          </a:prstGeom>
          <a:noFill/>
          <a:ln w="25400">
            <a:noFill/>
            <a:miter lim="800000"/>
            <a:headEnd/>
            <a:tailEnd/>
          </a:ln>
          <a:effectLst/>
        </p:spPr>
        <p:txBody>
          <a:bodyPr wrap="square">
            <a:spAutoFit/>
          </a:bodyPr>
          <a:lstStyle/>
          <a:p>
            <a:pPr>
              <a:lnSpc>
                <a:spcPct val="100000"/>
              </a:lnSpc>
              <a:spcBef>
                <a:spcPct val="0"/>
              </a:spcBef>
              <a:tabLst>
                <a:tab pos="455613" algn="l"/>
              </a:tabLst>
            </a:pPr>
            <a:r>
              <a:rPr lang="en-US" sz="2400" dirty="0">
                <a:latin typeface="Lucida Sans Unicode" panose="020B0602030504020204" pitchFamily="34" charset="0"/>
                <a:cs typeface="Lucida Sans Unicode" panose="020B0602030504020204" pitchFamily="34" charset="0"/>
              </a:rPr>
              <a:t>T</a:t>
            </a:r>
            <a:r>
              <a:rPr lang="en-US" sz="2400" baseline="-25000" dirty="0">
                <a:latin typeface="Lucida Sans Unicode" panose="020B0602030504020204" pitchFamily="34" charset="0"/>
                <a:cs typeface="Lucida Sans Unicode" panose="020B0602030504020204" pitchFamily="34" charset="0"/>
              </a:rPr>
              <a:t>∞</a:t>
            </a:r>
            <a:r>
              <a:rPr lang="en-US" sz="2400" dirty="0">
                <a:latin typeface="Lucida Sans Unicode" panose="020B0602030504020204" pitchFamily="34" charset="0"/>
                <a:cs typeface="Lucida Sans Unicode" panose="020B0602030504020204" pitchFamily="34" charset="0"/>
              </a:rPr>
              <a:t>	= </a:t>
            </a:r>
            <a:r>
              <a:rPr lang="en-US" sz="2400" b="1" i="1" dirty="0">
                <a:solidFill>
                  <a:srgbClr val="660066"/>
                </a:solidFill>
                <a:latin typeface="Lucida Sans Unicode" panose="020B0602030504020204" pitchFamily="34" charset="0"/>
                <a:cs typeface="Lucida Sans Unicode" panose="020B0602030504020204" pitchFamily="34" charset="0"/>
              </a:rPr>
              <a:t>span</a:t>
            </a:r>
            <a:r>
              <a:rPr lang="en-US" sz="2400" b="1" dirty="0">
                <a:solidFill>
                  <a:srgbClr val="FF0000"/>
                </a:solidFill>
                <a:latin typeface="Lucida Sans Unicode" panose="020B0602030504020204" pitchFamily="34" charset="0"/>
                <a:cs typeface="Lucida Sans Unicode" panose="020B0602030504020204" pitchFamily="34" charset="0"/>
              </a:rPr>
              <a:t>*</a:t>
            </a:r>
          </a:p>
        </p:txBody>
      </p:sp>
      <p:sp>
        <p:nvSpPr>
          <p:cNvPr id="87" name="Text Box 68"/>
          <p:cNvSpPr txBox="1">
            <a:spLocks noChangeArrowheads="1"/>
          </p:cNvSpPr>
          <p:nvPr/>
        </p:nvSpPr>
        <p:spPr bwMode="auto">
          <a:xfrm>
            <a:off x="3962400" y="6072598"/>
            <a:ext cx="5121275" cy="769441"/>
          </a:xfrm>
          <a:prstGeom prst="rect">
            <a:avLst/>
          </a:prstGeom>
          <a:noFill/>
          <a:ln w="6350" algn="ctr">
            <a:noFill/>
            <a:miter lim="800000"/>
            <a:headEnd/>
            <a:tailEnd/>
          </a:ln>
          <a:effectLst/>
        </p:spPr>
        <p:txBody>
          <a:bodyPr>
            <a:spAutoFit/>
          </a:bodyPr>
          <a:lstStyle/>
          <a:p>
            <a:pPr marL="168275" indent="-168275"/>
            <a:r>
              <a:rPr lang="en-US" sz="2200" dirty="0">
                <a:solidFill>
                  <a:srgbClr val="FF0000"/>
                </a:solidFill>
                <a:latin typeface="Lucida Sans Unicode" panose="020B0602030504020204" pitchFamily="34" charset="0"/>
                <a:cs typeface="Lucida Sans Unicode" panose="020B0602030504020204" pitchFamily="34" charset="0"/>
              </a:rPr>
              <a:t>*</a:t>
            </a:r>
            <a:r>
              <a:rPr lang="en-US" sz="2200" dirty="0">
                <a:latin typeface="Lucida Sans Unicode" panose="020B0602030504020204" pitchFamily="34" charset="0"/>
                <a:cs typeface="Lucida Sans Unicode" panose="020B0602030504020204" pitchFamily="34" charset="0"/>
              </a:rPr>
              <a:t>	Also called </a:t>
            </a:r>
            <a:r>
              <a:rPr lang="en-US" sz="2200" b="1" i="1" dirty="0">
                <a:solidFill>
                  <a:srgbClr val="660066"/>
                </a:solidFill>
                <a:latin typeface="Lucida Sans Unicode" panose="020B0602030504020204" pitchFamily="34" charset="0"/>
                <a:cs typeface="Lucida Sans Unicode" panose="020B0602030504020204" pitchFamily="34" charset="0"/>
              </a:rPr>
              <a:t>critical-path length</a:t>
            </a:r>
          </a:p>
          <a:p>
            <a:pPr marL="168275" indent="-168275"/>
            <a:r>
              <a:rPr lang="en-US" sz="2200" dirty="0">
                <a:latin typeface="Lucida Sans Unicode" panose="020B0602030504020204" pitchFamily="34" charset="0"/>
                <a:cs typeface="Lucida Sans Unicode" panose="020B0602030504020204" pitchFamily="34" charset="0"/>
              </a:rPr>
              <a:t>	or </a:t>
            </a:r>
            <a:r>
              <a:rPr lang="en-US" sz="2200" b="1" i="1" dirty="0">
                <a:solidFill>
                  <a:srgbClr val="660066"/>
                </a:solidFill>
                <a:latin typeface="Lucida Sans Unicode" panose="020B0602030504020204" pitchFamily="34" charset="0"/>
                <a:cs typeface="Lucida Sans Unicode" panose="020B0602030504020204" pitchFamily="34" charset="0"/>
              </a:rPr>
              <a:t>computational depth</a:t>
            </a:r>
            <a:r>
              <a:rPr lang="en-US" sz="2200" dirty="0">
                <a:latin typeface="Lucida Sans Unicode" panose="020B0602030504020204" pitchFamily="34" charset="0"/>
                <a:cs typeface="Lucida Sans Unicode" panose="020B0602030504020204" pitchFamily="34" charset="0"/>
              </a:rPr>
              <a:t>.</a:t>
            </a:r>
          </a:p>
        </p:txBody>
      </p:sp>
      <p:sp>
        <p:nvSpPr>
          <p:cNvPr id="88" name="Text Box 3"/>
          <p:cNvSpPr txBox="1">
            <a:spLocks noChangeArrowheads="1"/>
          </p:cNvSpPr>
          <p:nvPr/>
        </p:nvSpPr>
        <p:spPr bwMode="auto">
          <a:xfrm>
            <a:off x="1901758" y="1131710"/>
            <a:ext cx="5628464" cy="461665"/>
          </a:xfrm>
          <a:prstGeom prst="rect">
            <a:avLst/>
          </a:prstGeom>
          <a:noFill/>
          <a:ln w="6350">
            <a:noFill/>
            <a:miter lim="800000"/>
            <a:headEnd/>
            <a:tailEnd/>
          </a:ln>
          <a:effectLst/>
        </p:spPr>
        <p:txBody>
          <a:bodyPr wrap="none">
            <a:spAutoFit/>
          </a:bodyPr>
          <a:lstStyle/>
          <a:p>
            <a:pPr>
              <a:lnSpc>
                <a:spcPct val="100000"/>
              </a:lnSpc>
              <a:spcBef>
                <a:spcPct val="0"/>
              </a:spcBef>
            </a:pPr>
            <a:r>
              <a:rPr lang="en-US" sz="2400" dirty="0">
                <a:latin typeface="Lucida Sans Unicode" panose="020B0602030504020204" pitchFamily="34" charset="0"/>
                <a:cs typeface="Lucida Sans Unicode" panose="020B0602030504020204" pitchFamily="34" charset="0"/>
              </a:rPr>
              <a:t>T</a:t>
            </a:r>
            <a:r>
              <a:rPr lang="en-US" sz="2400" baseline="-25000" dirty="0">
                <a:latin typeface="Lucida Sans Unicode" panose="020B0602030504020204" pitchFamily="34" charset="0"/>
                <a:cs typeface="Lucida Sans Unicode" panose="020B0602030504020204" pitchFamily="34" charset="0"/>
              </a:rPr>
              <a:t>P</a:t>
            </a:r>
            <a:r>
              <a:rPr lang="en-US" sz="2400" dirty="0">
                <a:latin typeface="Lucida Sans Unicode" panose="020B0602030504020204" pitchFamily="34" charset="0"/>
                <a:cs typeface="Lucida Sans Unicode" panose="020B0602030504020204" pitchFamily="34" charset="0"/>
              </a:rPr>
              <a:t> = execution time on P processors</a:t>
            </a:r>
          </a:p>
        </p:txBody>
      </p:sp>
      <p:sp>
        <p:nvSpPr>
          <p:cNvPr id="2" name="Title 1"/>
          <p:cNvSpPr>
            <a:spLocks noGrp="1"/>
          </p:cNvSpPr>
          <p:nvPr>
            <p:ph type="title"/>
          </p:nvPr>
        </p:nvSpPr>
        <p:spPr/>
        <p:txBody>
          <a:bodyPr/>
          <a:lstStyle/>
          <a:p>
            <a:r>
              <a:rPr lang="en-US" dirty="0"/>
              <a:t>Performance Measures</a:t>
            </a:r>
          </a:p>
        </p:txBody>
      </p:sp>
      <p:sp>
        <p:nvSpPr>
          <p:cNvPr id="3" name="Slide Number Placeholder 2"/>
          <p:cNvSpPr>
            <a:spLocks noGrp="1"/>
          </p:cNvSpPr>
          <p:nvPr>
            <p:ph type="sldNum" sz="quarter" idx="12"/>
          </p:nvPr>
        </p:nvSpPr>
        <p:spPr/>
        <p:txBody>
          <a:bodyPr/>
          <a:lstStyle/>
          <a:p>
            <a:fld id="{B8C56D54-80CA-1040-8800-40C19FBCAC37}" type="slidenum">
              <a:rPr lang="en-US" smtClean="0"/>
              <a:t>54</a:t>
            </a:fld>
            <a:endParaRPr lang="en-US"/>
          </a:p>
        </p:txBody>
      </p:sp>
    </p:spTree>
    <p:extLst>
      <p:ext uri="{BB962C8B-B14F-4D97-AF65-F5344CB8AC3E}">
        <p14:creationId xmlns:p14="http://schemas.microsoft.com/office/powerpoint/2010/main" val="367126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22" presetClass="entr" presetSubtype="1"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up)">
                                      <p:cBhvr>
                                        <p:cTn id="14" dur="500"/>
                                        <p:tgtEl>
                                          <p:spTgt spid="75"/>
                                        </p:tgtEl>
                                      </p:cBhvr>
                                    </p:animEffect>
                                  </p:childTnLst>
                                </p:cTn>
                              </p:par>
                              <p:par>
                                <p:cTn id="15" presetID="10" presetClass="entr" presetSubtype="0" fill="hold"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22" presetClass="entr" presetSubtype="1" fill="hold"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wipe(up)">
                                      <p:cBhvr>
                                        <p:cTn id="20" dur="500"/>
                                        <p:tgtEl>
                                          <p:spTgt spid="76"/>
                                        </p:tgtEl>
                                      </p:cBhvr>
                                    </p:animEffect>
                                  </p:childTnLst>
                                </p:cTn>
                              </p:par>
                              <p:par>
                                <p:cTn id="21" presetID="10" presetClass="entr" presetSubtype="0"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22" presetClass="entr" presetSubtype="1" fill="hold"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up)">
                                      <p:cBhvr>
                                        <p:cTn id="26" dur="500"/>
                                        <p:tgtEl>
                                          <p:spTgt spid="77"/>
                                        </p:tgtEl>
                                      </p:cBhvr>
                                    </p:animEffect>
                                  </p:childTnLst>
                                </p:cTn>
                              </p:par>
                              <p:par>
                                <p:cTn id="27" presetID="10"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par>
                                <p:cTn id="30" presetID="22" presetClass="entr" presetSubtype="1" fill="hold" nodeType="with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up)">
                                      <p:cBhvr>
                                        <p:cTn id="32" dur="500"/>
                                        <p:tgtEl>
                                          <p:spTgt spid="78"/>
                                        </p:tgtEl>
                                      </p:cBhvr>
                                    </p:animEffect>
                                  </p:childTnLst>
                                </p:cTn>
                              </p:par>
                              <p:par>
                                <p:cTn id="33" presetID="10"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22" presetClass="entr" presetSubtype="1" fill="hold" nodeType="with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up)">
                                      <p:cBhvr>
                                        <p:cTn id="38" dur="500"/>
                                        <p:tgtEl>
                                          <p:spTgt spid="79"/>
                                        </p:tgtEl>
                                      </p:cBhvr>
                                    </p:animEffect>
                                  </p:childTnLst>
                                </p:cTn>
                              </p:par>
                              <p:par>
                                <p:cTn id="39" presetID="10" presetClass="entr" presetSubtype="0" fill="hold"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22" presetClass="entr" presetSubtype="1" fill="hold"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wipe(up)">
                                      <p:cBhvr>
                                        <p:cTn id="44" dur="500"/>
                                        <p:tgtEl>
                                          <p:spTgt spid="80"/>
                                        </p:tgtEl>
                                      </p:cBhvr>
                                    </p:animEffect>
                                  </p:childTnLst>
                                </p:cTn>
                              </p:par>
                              <p:par>
                                <p:cTn id="45" presetID="10"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22" presetClass="entr" presetSubtype="1" fill="hold"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wipe(up)">
                                      <p:cBhvr>
                                        <p:cTn id="50" dur="500"/>
                                        <p:tgtEl>
                                          <p:spTgt spid="81"/>
                                        </p:tgtEl>
                                      </p:cBhvr>
                                    </p:animEffect>
                                  </p:childTnLst>
                                </p:cTn>
                              </p:par>
                              <p:par>
                                <p:cTn id="51" presetID="10" presetClass="entr" presetSubtype="0"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fade">
                                      <p:cBhvr>
                                        <p:cTn id="53" dur="500"/>
                                        <p:tgtEl>
                                          <p:spTgt spid="72"/>
                                        </p:tgtEl>
                                      </p:cBhvr>
                                    </p:animEffect>
                                  </p:childTnLst>
                                </p:cTn>
                              </p:par>
                              <p:par>
                                <p:cTn id="54" presetID="22" presetClass="entr" presetSubtype="1" fill="hold"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wipe(up)">
                                      <p:cBhvr>
                                        <p:cTn id="56" dur="500"/>
                                        <p:tgtEl>
                                          <p:spTgt spid="82"/>
                                        </p:tgtEl>
                                      </p:cBhvr>
                                    </p:animEffect>
                                  </p:childTnLst>
                                </p:cTn>
                              </p:par>
                              <p:par>
                                <p:cTn id="57" presetID="10" presetClass="entr" presetSubtype="0"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fade">
                                      <p:cBhvr>
                                        <p:cTn id="59" dur="500"/>
                                        <p:tgtEl>
                                          <p:spTgt spid="6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85731" name="AutoShape 35"/>
          <p:cNvCxnSpPr>
            <a:cxnSpLocks noChangeShapeType="1"/>
            <a:stCxn id="285705" idx="4"/>
            <a:endCxn id="285706" idx="0"/>
          </p:cNvCxnSpPr>
          <p:nvPr/>
        </p:nvCxnSpPr>
        <p:spPr bwMode="auto">
          <a:xfrm>
            <a:off x="2095500" y="2133600"/>
            <a:ext cx="0" cy="238125"/>
          </a:xfrm>
          <a:prstGeom prst="straightConnector1">
            <a:avLst/>
          </a:prstGeom>
          <a:noFill/>
          <a:ln w="25400">
            <a:solidFill>
              <a:schemeClr val="tx1"/>
            </a:solidFill>
            <a:round/>
            <a:headEnd/>
            <a:tailEnd type="stealth" w="med" len="med"/>
          </a:ln>
          <a:effectLst/>
        </p:spPr>
      </p:cxnSp>
      <p:cxnSp>
        <p:nvCxnSpPr>
          <p:cNvPr id="285732" name="AutoShape 36"/>
          <p:cNvCxnSpPr>
            <a:cxnSpLocks noChangeShapeType="1"/>
            <a:stCxn id="285706" idx="3"/>
            <a:endCxn id="285709" idx="0"/>
          </p:cNvCxnSpPr>
          <p:nvPr/>
        </p:nvCxnSpPr>
        <p:spPr bwMode="auto">
          <a:xfrm flipH="1">
            <a:off x="1143000" y="2632075"/>
            <a:ext cx="844550" cy="282575"/>
          </a:xfrm>
          <a:prstGeom prst="straightConnector1">
            <a:avLst/>
          </a:prstGeom>
          <a:noFill/>
          <a:ln w="25400">
            <a:solidFill>
              <a:schemeClr val="tx1"/>
            </a:solidFill>
            <a:round/>
            <a:headEnd/>
            <a:tailEnd type="stealth" w="med" len="med"/>
          </a:ln>
          <a:effectLst/>
        </p:spPr>
      </p:cxnSp>
      <p:cxnSp>
        <p:nvCxnSpPr>
          <p:cNvPr id="285733" name="AutoShape 37"/>
          <p:cNvCxnSpPr>
            <a:cxnSpLocks noChangeShapeType="1"/>
            <a:stCxn id="285709" idx="5"/>
            <a:endCxn id="285707" idx="0"/>
          </p:cNvCxnSpPr>
          <p:nvPr/>
        </p:nvCxnSpPr>
        <p:spPr bwMode="auto">
          <a:xfrm>
            <a:off x="1250950" y="3175000"/>
            <a:ext cx="368300" cy="282575"/>
          </a:xfrm>
          <a:prstGeom prst="straightConnector1">
            <a:avLst/>
          </a:prstGeom>
          <a:noFill/>
          <a:ln w="25400">
            <a:solidFill>
              <a:schemeClr val="tx1"/>
            </a:solidFill>
            <a:round/>
            <a:headEnd/>
            <a:tailEnd type="stealth" w="med" len="med"/>
          </a:ln>
          <a:effectLst/>
        </p:spPr>
      </p:cxnSp>
      <p:cxnSp>
        <p:nvCxnSpPr>
          <p:cNvPr id="285734" name="AutoShape 38"/>
          <p:cNvCxnSpPr>
            <a:cxnSpLocks noChangeShapeType="1"/>
            <a:stCxn id="285707" idx="3"/>
            <a:endCxn id="285710" idx="0"/>
          </p:cNvCxnSpPr>
          <p:nvPr/>
        </p:nvCxnSpPr>
        <p:spPr bwMode="auto">
          <a:xfrm flipH="1">
            <a:off x="1143000" y="3717925"/>
            <a:ext cx="368300" cy="282575"/>
          </a:xfrm>
          <a:prstGeom prst="straightConnector1">
            <a:avLst/>
          </a:prstGeom>
          <a:noFill/>
          <a:ln w="25400">
            <a:solidFill>
              <a:schemeClr val="tx1"/>
            </a:solidFill>
            <a:round/>
            <a:headEnd/>
            <a:tailEnd type="stealth" w="med" len="med"/>
          </a:ln>
          <a:effectLst/>
        </p:spPr>
      </p:cxnSp>
      <p:cxnSp>
        <p:nvCxnSpPr>
          <p:cNvPr id="285735" name="AutoShape 39"/>
          <p:cNvCxnSpPr>
            <a:cxnSpLocks noChangeShapeType="1"/>
            <a:stCxn id="285710" idx="4"/>
            <a:endCxn id="285713" idx="0"/>
          </p:cNvCxnSpPr>
          <p:nvPr/>
        </p:nvCxnSpPr>
        <p:spPr bwMode="auto">
          <a:xfrm>
            <a:off x="1143000" y="4305300"/>
            <a:ext cx="0" cy="238125"/>
          </a:xfrm>
          <a:prstGeom prst="straightConnector1">
            <a:avLst/>
          </a:prstGeom>
          <a:noFill/>
          <a:ln w="25400">
            <a:solidFill>
              <a:schemeClr val="tx1"/>
            </a:solidFill>
            <a:round/>
            <a:headEnd/>
            <a:tailEnd type="stealth" w="med" len="med"/>
          </a:ln>
          <a:effectLst/>
        </p:spPr>
      </p:cxnSp>
      <p:cxnSp>
        <p:nvCxnSpPr>
          <p:cNvPr id="285736" name="AutoShape 40"/>
          <p:cNvCxnSpPr>
            <a:cxnSpLocks noChangeShapeType="1"/>
            <a:stCxn id="285713" idx="4"/>
            <a:endCxn id="285711" idx="0"/>
          </p:cNvCxnSpPr>
          <p:nvPr/>
        </p:nvCxnSpPr>
        <p:spPr bwMode="auto">
          <a:xfrm>
            <a:off x="1143000" y="4848225"/>
            <a:ext cx="0" cy="238125"/>
          </a:xfrm>
          <a:prstGeom prst="straightConnector1">
            <a:avLst/>
          </a:prstGeom>
          <a:noFill/>
          <a:ln w="25400">
            <a:solidFill>
              <a:schemeClr val="tx1"/>
            </a:solidFill>
            <a:round/>
            <a:headEnd/>
            <a:tailEnd type="stealth" w="med" len="med"/>
          </a:ln>
          <a:effectLst/>
        </p:spPr>
      </p:cxnSp>
      <p:cxnSp>
        <p:nvCxnSpPr>
          <p:cNvPr id="285737" name="AutoShape 41"/>
          <p:cNvCxnSpPr>
            <a:cxnSpLocks noChangeShapeType="1"/>
            <a:stCxn id="285711" idx="4"/>
            <a:endCxn id="285712" idx="0"/>
          </p:cNvCxnSpPr>
          <p:nvPr/>
        </p:nvCxnSpPr>
        <p:spPr bwMode="auto">
          <a:xfrm>
            <a:off x="1143000" y="5391150"/>
            <a:ext cx="0" cy="238125"/>
          </a:xfrm>
          <a:prstGeom prst="straightConnector1">
            <a:avLst/>
          </a:prstGeom>
          <a:noFill/>
          <a:ln w="25400">
            <a:solidFill>
              <a:schemeClr val="tx1"/>
            </a:solidFill>
            <a:round/>
            <a:headEnd/>
            <a:tailEnd type="stealth" w="med" len="med"/>
          </a:ln>
          <a:effectLst/>
        </p:spPr>
      </p:cxnSp>
      <p:cxnSp>
        <p:nvCxnSpPr>
          <p:cNvPr id="285738" name="AutoShape 42"/>
          <p:cNvCxnSpPr>
            <a:cxnSpLocks noChangeShapeType="1"/>
            <a:stCxn id="285712" idx="5"/>
            <a:endCxn id="285708" idx="1"/>
          </p:cNvCxnSpPr>
          <p:nvPr/>
        </p:nvCxnSpPr>
        <p:spPr bwMode="auto">
          <a:xfrm>
            <a:off x="1250950" y="5889625"/>
            <a:ext cx="1689100" cy="327025"/>
          </a:xfrm>
          <a:prstGeom prst="straightConnector1">
            <a:avLst/>
          </a:prstGeom>
          <a:noFill/>
          <a:ln w="25400">
            <a:solidFill>
              <a:schemeClr val="tx1"/>
            </a:solidFill>
            <a:round/>
            <a:headEnd/>
            <a:tailEnd type="stealth" w="med" len="med"/>
          </a:ln>
          <a:effectLst/>
        </p:spPr>
      </p:cxnSp>
      <p:sp>
        <p:nvSpPr>
          <p:cNvPr id="285700" name="Oval 4"/>
          <p:cNvSpPr>
            <a:spLocks noChangeArrowheads="1"/>
          </p:cNvSpPr>
          <p:nvPr/>
        </p:nvSpPr>
        <p:spPr bwMode="auto">
          <a:xfrm>
            <a:off x="33337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1" name="Oval 5"/>
          <p:cNvSpPr>
            <a:spLocks noChangeArrowheads="1"/>
          </p:cNvSpPr>
          <p:nvPr/>
        </p:nvSpPr>
        <p:spPr bwMode="auto">
          <a:xfrm>
            <a:off x="28575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2" name="Oval 6"/>
          <p:cNvSpPr>
            <a:spLocks noChangeArrowheads="1"/>
          </p:cNvSpPr>
          <p:nvPr/>
        </p:nvSpPr>
        <p:spPr bwMode="auto">
          <a:xfrm>
            <a:off x="28575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3" name="Oval 7"/>
          <p:cNvSpPr>
            <a:spLocks noChangeArrowheads="1"/>
          </p:cNvSpPr>
          <p:nvPr/>
        </p:nvSpPr>
        <p:spPr bwMode="auto">
          <a:xfrm>
            <a:off x="38100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4" name="Oval 8"/>
          <p:cNvSpPr>
            <a:spLocks noChangeArrowheads="1"/>
          </p:cNvSpPr>
          <p:nvPr/>
        </p:nvSpPr>
        <p:spPr bwMode="auto">
          <a:xfrm>
            <a:off x="381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5" name="Oval 9"/>
          <p:cNvSpPr>
            <a:spLocks noChangeArrowheads="1"/>
          </p:cNvSpPr>
          <p:nvPr/>
        </p:nvSpPr>
        <p:spPr bwMode="auto">
          <a:xfrm>
            <a:off x="1943100" y="18288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6" name="Oval 10"/>
          <p:cNvSpPr>
            <a:spLocks noChangeArrowheads="1"/>
          </p:cNvSpPr>
          <p:nvPr/>
        </p:nvSpPr>
        <p:spPr bwMode="auto">
          <a:xfrm>
            <a:off x="1943100" y="23717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8" name="Oval 12"/>
          <p:cNvSpPr>
            <a:spLocks noChangeArrowheads="1"/>
          </p:cNvSpPr>
          <p:nvPr/>
        </p:nvSpPr>
        <p:spPr bwMode="auto">
          <a:xfrm>
            <a:off x="2895600" y="61722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9" name="Oval 13"/>
          <p:cNvSpPr>
            <a:spLocks noChangeArrowheads="1"/>
          </p:cNvSpPr>
          <p:nvPr/>
        </p:nvSpPr>
        <p:spPr bwMode="auto">
          <a:xfrm>
            <a:off x="990600" y="29146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0" name="Oval 14"/>
          <p:cNvSpPr>
            <a:spLocks noChangeArrowheads="1"/>
          </p:cNvSpPr>
          <p:nvPr/>
        </p:nvSpPr>
        <p:spPr bwMode="auto">
          <a:xfrm>
            <a:off x="9906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1" name="Oval 15"/>
          <p:cNvSpPr>
            <a:spLocks noChangeArrowheads="1"/>
          </p:cNvSpPr>
          <p:nvPr/>
        </p:nvSpPr>
        <p:spPr bwMode="auto">
          <a:xfrm>
            <a:off x="9906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2" name="Oval 16"/>
          <p:cNvSpPr>
            <a:spLocks noChangeArrowheads="1"/>
          </p:cNvSpPr>
          <p:nvPr/>
        </p:nvSpPr>
        <p:spPr bwMode="auto">
          <a:xfrm>
            <a:off x="990600" y="56292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3" name="Oval 17"/>
          <p:cNvSpPr>
            <a:spLocks noChangeArrowheads="1"/>
          </p:cNvSpPr>
          <p:nvPr/>
        </p:nvSpPr>
        <p:spPr bwMode="auto">
          <a:xfrm>
            <a:off x="9906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4" name="Oval 18"/>
          <p:cNvSpPr>
            <a:spLocks noChangeArrowheads="1"/>
          </p:cNvSpPr>
          <p:nvPr/>
        </p:nvSpPr>
        <p:spPr bwMode="auto">
          <a:xfrm>
            <a:off x="1905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5" name="Oval 19"/>
          <p:cNvSpPr>
            <a:spLocks noChangeArrowheads="1"/>
          </p:cNvSpPr>
          <p:nvPr/>
        </p:nvSpPr>
        <p:spPr bwMode="auto">
          <a:xfrm>
            <a:off x="3810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16" name="Oval 20"/>
          <p:cNvSpPr>
            <a:spLocks noChangeArrowheads="1"/>
          </p:cNvSpPr>
          <p:nvPr/>
        </p:nvSpPr>
        <p:spPr bwMode="auto">
          <a:xfrm>
            <a:off x="3810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24" name="Oval 28"/>
          <p:cNvSpPr>
            <a:spLocks noChangeArrowheads="1"/>
          </p:cNvSpPr>
          <p:nvPr/>
        </p:nvSpPr>
        <p:spPr bwMode="auto">
          <a:xfrm>
            <a:off x="1905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285707" name="Oval 11"/>
          <p:cNvSpPr>
            <a:spLocks noChangeArrowheads="1"/>
          </p:cNvSpPr>
          <p:nvPr/>
        </p:nvSpPr>
        <p:spPr bwMode="auto">
          <a:xfrm>
            <a:off x="14668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285717" name="AutoShape 21"/>
          <p:cNvCxnSpPr>
            <a:cxnSpLocks noChangeShapeType="1"/>
            <a:stCxn id="285706" idx="5"/>
            <a:endCxn id="285700" idx="0"/>
          </p:cNvCxnSpPr>
          <p:nvPr/>
        </p:nvCxnSpPr>
        <p:spPr bwMode="auto">
          <a:xfrm>
            <a:off x="2203450" y="2632075"/>
            <a:ext cx="1282700" cy="825500"/>
          </a:xfrm>
          <a:prstGeom prst="straightConnector1">
            <a:avLst/>
          </a:prstGeom>
          <a:noFill/>
          <a:ln w="25400">
            <a:solidFill>
              <a:schemeClr val="tx1"/>
            </a:solidFill>
            <a:round/>
            <a:headEnd/>
            <a:tailEnd type="stealth" w="med" len="med"/>
          </a:ln>
          <a:effectLst/>
        </p:spPr>
      </p:cxnSp>
      <p:cxnSp>
        <p:nvCxnSpPr>
          <p:cNvPr id="285718" name="AutoShape 22"/>
          <p:cNvCxnSpPr>
            <a:cxnSpLocks noChangeShapeType="1"/>
            <a:stCxn id="285709" idx="3"/>
            <a:endCxn id="285703" idx="0"/>
          </p:cNvCxnSpPr>
          <p:nvPr/>
        </p:nvCxnSpPr>
        <p:spPr bwMode="auto">
          <a:xfrm flipH="1">
            <a:off x="533400" y="3175000"/>
            <a:ext cx="501650" cy="282575"/>
          </a:xfrm>
          <a:prstGeom prst="straightConnector1">
            <a:avLst/>
          </a:prstGeom>
          <a:noFill/>
          <a:ln w="25400">
            <a:solidFill>
              <a:schemeClr val="tx1"/>
            </a:solidFill>
            <a:round/>
            <a:headEnd/>
            <a:tailEnd type="stealth" w="med" len="med"/>
          </a:ln>
          <a:effectLst/>
        </p:spPr>
      </p:cxnSp>
      <p:cxnSp>
        <p:nvCxnSpPr>
          <p:cNvPr id="285719" name="AutoShape 23"/>
          <p:cNvCxnSpPr>
            <a:cxnSpLocks noChangeShapeType="1"/>
            <a:stCxn id="285703" idx="4"/>
            <a:endCxn id="285704" idx="0"/>
          </p:cNvCxnSpPr>
          <p:nvPr/>
        </p:nvCxnSpPr>
        <p:spPr bwMode="auto">
          <a:xfrm>
            <a:off x="533400" y="3762375"/>
            <a:ext cx="0" cy="781050"/>
          </a:xfrm>
          <a:prstGeom prst="straightConnector1">
            <a:avLst/>
          </a:prstGeom>
          <a:noFill/>
          <a:ln w="25400">
            <a:solidFill>
              <a:schemeClr val="tx1"/>
            </a:solidFill>
            <a:round/>
            <a:headEnd/>
            <a:tailEnd type="stealth" w="med" len="med"/>
          </a:ln>
          <a:effectLst/>
        </p:spPr>
      </p:cxnSp>
      <p:cxnSp>
        <p:nvCxnSpPr>
          <p:cNvPr id="285720" name="AutoShape 24"/>
          <p:cNvCxnSpPr>
            <a:cxnSpLocks noChangeShapeType="1"/>
            <a:stCxn id="285707" idx="5"/>
            <a:endCxn id="285714" idx="0"/>
          </p:cNvCxnSpPr>
          <p:nvPr/>
        </p:nvCxnSpPr>
        <p:spPr bwMode="auto">
          <a:xfrm>
            <a:off x="1727200" y="3717925"/>
            <a:ext cx="330200" cy="282575"/>
          </a:xfrm>
          <a:prstGeom prst="straightConnector1">
            <a:avLst/>
          </a:prstGeom>
          <a:noFill/>
          <a:ln w="25400">
            <a:solidFill>
              <a:schemeClr val="tx1"/>
            </a:solidFill>
            <a:round/>
            <a:headEnd/>
            <a:tailEnd type="stealth" w="med" len="med"/>
          </a:ln>
          <a:effectLst/>
        </p:spPr>
      </p:cxnSp>
      <p:cxnSp>
        <p:nvCxnSpPr>
          <p:cNvPr id="285721" name="AutoShape 25"/>
          <p:cNvCxnSpPr>
            <a:cxnSpLocks noChangeShapeType="1"/>
            <a:stCxn id="285704" idx="5"/>
            <a:endCxn id="285711" idx="1"/>
          </p:cNvCxnSpPr>
          <p:nvPr/>
        </p:nvCxnSpPr>
        <p:spPr bwMode="auto">
          <a:xfrm>
            <a:off x="641350" y="4803775"/>
            <a:ext cx="393700" cy="327025"/>
          </a:xfrm>
          <a:prstGeom prst="straightConnector1">
            <a:avLst/>
          </a:prstGeom>
          <a:noFill/>
          <a:ln w="25400">
            <a:solidFill>
              <a:schemeClr val="tx1"/>
            </a:solidFill>
            <a:round/>
            <a:headEnd/>
            <a:tailEnd type="stealth" w="med" len="med"/>
          </a:ln>
          <a:effectLst/>
        </p:spPr>
      </p:cxnSp>
      <p:cxnSp>
        <p:nvCxnSpPr>
          <p:cNvPr id="285722" name="AutoShape 26"/>
          <p:cNvCxnSpPr>
            <a:cxnSpLocks noChangeShapeType="1"/>
            <a:stCxn id="285700" idx="5"/>
            <a:endCxn id="285715" idx="0"/>
          </p:cNvCxnSpPr>
          <p:nvPr/>
        </p:nvCxnSpPr>
        <p:spPr bwMode="auto">
          <a:xfrm>
            <a:off x="3594100" y="3717925"/>
            <a:ext cx="368300" cy="282575"/>
          </a:xfrm>
          <a:prstGeom prst="straightConnector1">
            <a:avLst/>
          </a:prstGeom>
          <a:noFill/>
          <a:ln w="25400">
            <a:solidFill>
              <a:schemeClr val="tx1"/>
            </a:solidFill>
            <a:round/>
            <a:headEnd/>
            <a:tailEnd type="stealth" w="med" len="med"/>
          </a:ln>
          <a:effectLst/>
        </p:spPr>
      </p:cxnSp>
      <p:cxnSp>
        <p:nvCxnSpPr>
          <p:cNvPr id="285723" name="AutoShape 27"/>
          <p:cNvCxnSpPr>
            <a:cxnSpLocks noChangeShapeType="1"/>
            <a:stCxn id="285724" idx="3"/>
            <a:endCxn id="285711" idx="7"/>
          </p:cNvCxnSpPr>
          <p:nvPr/>
        </p:nvCxnSpPr>
        <p:spPr bwMode="auto">
          <a:xfrm flipH="1">
            <a:off x="1250950" y="4803775"/>
            <a:ext cx="698500" cy="327025"/>
          </a:xfrm>
          <a:prstGeom prst="straightConnector1">
            <a:avLst/>
          </a:prstGeom>
          <a:noFill/>
          <a:ln w="25400">
            <a:solidFill>
              <a:schemeClr val="tx1"/>
            </a:solidFill>
            <a:round/>
            <a:headEnd/>
            <a:tailEnd type="stealth" w="med" len="med"/>
          </a:ln>
          <a:effectLst/>
        </p:spPr>
      </p:cxnSp>
      <p:cxnSp>
        <p:nvCxnSpPr>
          <p:cNvPr id="285725" name="AutoShape 29"/>
          <p:cNvCxnSpPr>
            <a:cxnSpLocks noChangeShapeType="1"/>
            <a:stCxn id="285714" idx="4"/>
            <a:endCxn id="285724" idx="0"/>
          </p:cNvCxnSpPr>
          <p:nvPr/>
        </p:nvCxnSpPr>
        <p:spPr bwMode="auto">
          <a:xfrm>
            <a:off x="2057400" y="4305300"/>
            <a:ext cx="0" cy="238125"/>
          </a:xfrm>
          <a:prstGeom prst="straightConnector1">
            <a:avLst/>
          </a:prstGeom>
          <a:noFill/>
          <a:ln w="25400">
            <a:solidFill>
              <a:schemeClr val="tx1"/>
            </a:solidFill>
            <a:round/>
            <a:headEnd/>
            <a:tailEnd type="stealth" w="med" len="med"/>
          </a:ln>
          <a:effectLst/>
        </p:spPr>
      </p:cxnSp>
      <p:cxnSp>
        <p:nvCxnSpPr>
          <p:cNvPr id="285726" name="AutoShape 30"/>
          <p:cNvCxnSpPr>
            <a:cxnSpLocks noChangeShapeType="1"/>
            <a:stCxn id="285700" idx="3"/>
            <a:endCxn id="285701" idx="0"/>
          </p:cNvCxnSpPr>
          <p:nvPr/>
        </p:nvCxnSpPr>
        <p:spPr bwMode="auto">
          <a:xfrm flipH="1">
            <a:off x="3009900" y="3717925"/>
            <a:ext cx="368300" cy="282575"/>
          </a:xfrm>
          <a:prstGeom prst="straightConnector1">
            <a:avLst/>
          </a:prstGeom>
          <a:noFill/>
          <a:ln w="25400">
            <a:solidFill>
              <a:schemeClr val="tx1"/>
            </a:solidFill>
            <a:round/>
            <a:headEnd/>
            <a:tailEnd type="stealth" w="med" len="med"/>
          </a:ln>
          <a:effectLst/>
        </p:spPr>
      </p:cxnSp>
      <p:cxnSp>
        <p:nvCxnSpPr>
          <p:cNvPr id="285727" name="AutoShape 31"/>
          <p:cNvCxnSpPr>
            <a:cxnSpLocks noChangeShapeType="1"/>
            <a:stCxn id="285701" idx="4"/>
            <a:endCxn id="285702" idx="0"/>
          </p:cNvCxnSpPr>
          <p:nvPr/>
        </p:nvCxnSpPr>
        <p:spPr bwMode="auto">
          <a:xfrm>
            <a:off x="3009900" y="4305300"/>
            <a:ext cx="0" cy="781050"/>
          </a:xfrm>
          <a:prstGeom prst="straightConnector1">
            <a:avLst/>
          </a:prstGeom>
          <a:noFill/>
          <a:ln w="25400">
            <a:solidFill>
              <a:schemeClr val="tx1"/>
            </a:solidFill>
            <a:round/>
            <a:headEnd/>
            <a:tailEnd type="stealth" w="med" len="med"/>
          </a:ln>
          <a:effectLst/>
        </p:spPr>
      </p:cxnSp>
      <p:cxnSp>
        <p:nvCxnSpPr>
          <p:cNvPr id="285728" name="AutoShape 32"/>
          <p:cNvCxnSpPr>
            <a:cxnSpLocks noChangeShapeType="1"/>
            <a:stCxn id="285715" idx="4"/>
            <a:endCxn id="285716" idx="0"/>
          </p:cNvCxnSpPr>
          <p:nvPr/>
        </p:nvCxnSpPr>
        <p:spPr bwMode="auto">
          <a:xfrm>
            <a:off x="3962400" y="4305300"/>
            <a:ext cx="0" cy="238125"/>
          </a:xfrm>
          <a:prstGeom prst="straightConnector1">
            <a:avLst/>
          </a:prstGeom>
          <a:noFill/>
          <a:ln w="25400">
            <a:solidFill>
              <a:schemeClr val="tx1"/>
            </a:solidFill>
            <a:round/>
            <a:headEnd/>
            <a:tailEnd type="stealth" w="med" len="med"/>
          </a:ln>
          <a:effectLst/>
        </p:spPr>
      </p:cxnSp>
      <p:cxnSp>
        <p:nvCxnSpPr>
          <p:cNvPr id="285729" name="AutoShape 33"/>
          <p:cNvCxnSpPr>
            <a:cxnSpLocks noChangeShapeType="1"/>
            <a:stCxn id="285716" idx="4"/>
            <a:endCxn id="285708" idx="7"/>
          </p:cNvCxnSpPr>
          <p:nvPr/>
        </p:nvCxnSpPr>
        <p:spPr bwMode="auto">
          <a:xfrm flipH="1">
            <a:off x="3155950" y="4848225"/>
            <a:ext cx="806450" cy="1368425"/>
          </a:xfrm>
          <a:prstGeom prst="straightConnector1">
            <a:avLst/>
          </a:prstGeom>
          <a:noFill/>
          <a:ln w="25400">
            <a:solidFill>
              <a:schemeClr val="tx1"/>
            </a:solidFill>
            <a:round/>
            <a:headEnd/>
            <a:tailEnd type="stealth" w="med" len="med"/>
          </a:ln>
          <a:effectLst/>
        </p:spPr>
      </p:cxnSp>
      <p:cxnSp>
        <p:nvCxnSpPr>
          <p:cNvPr id="285730" name="AutoShape 34"/>
          <p:cNvCxnSpPr>
            <a:cxnSpLocks noChangeShapeType="1"/>
            <a:stCxn id="285702" idx="4"/>
            <a:endCxn id="285708" idx="0"/>
          </p:cNvCxnSpPr>
          <p:nvPr/>
        </p:nvCxnSpPr>
        <p:spPr bwMode="auto">
          <a:xfrm>
            <a:off x="3009900" y="5391150"/>
            <a:ext cx="38100" cy="781050"/>
          </a:xfrm>
          <a:prstGeom prst="straightConnector1">
            <a:avLst/>
          </a:prstGeom>
          <a:noFill/>
          <a:ln w="25400">
            <a:solidFill>
              <a:schemeClr val="tx1"/>
            </a:solidFill>
            <a:round/>
            <a:headEnd/>
            <a:tailEnd type="stealth" w="med" len="med"/>
          </a:ln>
          <a:effectLst/>
        </p:spPr>
      </p:cxnSp>
      <p:sp>
        <p:nvSpPr>
          <p:cNvPr id="65" name="AutoShape 88"/>
          <p:cNvSpPr>
            <a:spLocks noChangeArrowheads="1"/>
          </p:cNvSpPr>
          <p:nvPr/>
        </p:nvSpPr>
        <p:spPr bwMode="auto">
          <a:xfrm>
            <a:off x="5240865" y="3170767"/>
            <a:ext cx="1981200" cy="919401"/>
          </a:xfrm>
          <a:prstGeom prst="roundRect">
            <a:avLst>
              <a:gd name="adj" fmla="val 16667"/>
            </a:avLst>
          </a:prstGeom>
          <a:solidFill>
            <a:srgbClr val="D8D6FF"/>
          </a:solidFill>
          <a:ln w="6350" algn="ctr">
            <a:solidFill>
              <a:schemeClr val="tx1"/>
            </a:solidFill>
            <a:round/>
            <a:headEnd/>
            <a:tailEnd/>
          </a:ln>
          <a:effectLst/>
          <a:scene3d>
            <a:camera prst="orthographicFront"/>
            <a:lightRig rig="threePt" dir="t"/>
          </a:scene3d>
          <a:sp3d>
            <a:bevelT prst="convex"/>
          </a:sp3d>
        </p:spPr>
        <p:txBody>
          <a:bodyPr wrap="square" anchor="ctr">
            <a:spAutoFit/>
          </a:bodyPr>
          <a:lstStyle/>
          <a:p>
            <a:pPr>
              <a:lnSpc>
                <a:spcPct val="100000"/>
              </a:lnSpc>
              <a:spcBef>
                <a:spcPct val="0"/>
              </a:spcBef>
            </a:pPr>
            <a:r>
              <a:rPr lang="en-US" sz="2400" b="1" i="1" cap="small" dirty="0">
                <a:solidFill>
                  <a:srgbClr val="660066"/>
                </a:solidFill>
                <a:latin typeface="Lucida Sans Unicode" panose="020B0602030504020204" pitchFamily="34" charset="0"/>
                <a:cs typeface="Lucida Sans Unicode" panose="020B0602030504020204" pitchFamily="34" charset="0"/>
              </a:rPr>
              <a:t>Work Law</a:t>
            </a:r>
          </a:p>
          <a:p>
            <a:pPr>
              <a:lnSpc>
                <a:spcPct val="100000"/>
              </a:lnSpc>
              <a:spcBef>
                <a:spcPct val="0"/>
              </a:spcBef>
            </a:pPr>
            <a:r>
              <a:rPr lang="en-US" sz="2400" dirty="0">
                <a:solidFill>
                  <a:srgbClr val="000000"/>
                </a:solidFill>
                <a:latin typeface="Lucida Sans Unicode" panose="020B0602030504020204" pitchFamily="34" charset="0"/>
                <a:cs typeface="Lucida Sans Unicode" panose="020B0602030504020204" pitchFamily="34" charset="0"/>
              </a:rPr>
              <a:t>T</a:t>
            </a:r>
            <a:r>
              <a:rPr lang="en-US" sz="2400" baseline="-25000" dirty="0">
                <a:solidFill>
                  <a:srgbClr val="000000"/>
                </a:solidFill>
                <a:latin typeface="Lucida Sans Unicode" panose="020B0602030504020204" pitchFamily="34" charset="0"/>
                <a:cs typeface="Lucida Sans Unicode" panose="020B0602030504020204" pitchFamily="34" charset="0"/>
              </a:rPr>
              <a:t>P</a:t>
            </a:r>
            <a:r>
              <a:rPr lang="en-US" sz="2400" dirty="0">
                <a:solidFill>
                  <a:srgbClr val="000000"/>
                </a:solidFill>
                <a:latin typeface="Lucida Sans Unicode" panose="020B0602030504020204" pitchFamily="34" charset="0"/>
                <a:cs typeface="Lucida Sans Unicode" panose="020B0602030504020204" pitchFamily="34" charset="0"/>
              </a:rPr>
              <a:t> ≥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T</a:t>
            </a:r>
            <a:r>
              <a:rPr lang="en-US" sz="2400" baseline="-25000" dirty="0">
                <a:solidFill>
                  <a:srgbClr val="000000"/>
                </a:solidFill>
                <a:latin typeface="Lucida Sans Unicode" panose="020B0602030504020204" pitchFamily="34" charset="0"/>
                <a:cs typeface="Lucida Sans Unicode" panose="020B0602030504020204" pitchFamily="34" charset="0"/>
                <a:sym typeface="Times New Roman" pitchFamily="18" charset="0"/>
              </a:rPr>
              <a:t>1</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/P</a:t>
            </a:r>
          </a:p>
        </p:txBody>
      </p:sp>
      <p:sp>
        <p:nvSpPr>
          <p:cNvPr id="48" name="AutoShape 88"/>
          <p:cNvSpPr>
            <a:spLocks noChangeArrowheads="1"/>
          </p:cNvSpPr>
          <p:nvPr/>
        </p:nvSpPr>
        <p:spPr bwMode="auto">
          <a:xfrm>
            <a:off x="5240865" y="4394968"/>
            <a:ext cx="1981200" cy="919401"/>
          </a:xfrm>
          <a:prstGeom prst="roundRect">
            <a:avLst>
              <a:gd name="adj" fmla="val 16667"/>
            </a:avLst>
          </a:prstGeom>
          <a:solidFill>
            <a:srgbClr val="D8D6FF"/>
          </a:solidFill>
          <a:ln w="6350" algn="ctr">
            <a:solidFill>
              <a:schemeClr val="tx1"/>
            </a:solidFill>
            <a:round/>
            <a:headEnd/>
            <a:tailEnd/>
          </a:ln>
          <a:effectLst/>
          <a:scene3d>
            <a:camera prst="orthographicFront"/>
            <a:lightRig rig="threePt" dir="t"/>
          </a:scene3d>
          <a:sp3d>
            <a:bevelT prst="convex"/>
          </a:sp3d>
        </p:spPr>
        <p:txBody>
          <a:bodyPr wrap="square" anchor="ctr">
            <a:spAutoFit/>
          </a:bodyPr>
          <a:lstStyle/>
          <a:p>
            <a:pPr marL="0" lvl="1">
              <a:buClr>
                <a:srgbClr val="0093D0"/>
              </a:buClr>
            </a:pPr>
            <a:r>
              <a:rPr lang="en-US" sz="2400" b="1" i="1" cap="small" dirty="0">
                <a:solidFill>
                  <a:srgbClr val="660066"/>
                </a:solidFill>
                <a:latin typeface="Lucida Sans Unicode" panose="020B0602030504020204" pitchFamily="34" charset="0"/>
                <a:cs typeface="Lucida Sans Unicode" panose="020B0602030504020204" pitchFamily="34" charset="0"/>
              </a:rPr>
              <a:t>Span Law</a:t>
            </a:r>
            <a:endParaRPr lang="en-US" sz="2400" b="1" i="1" cap="small" dirty="0">
              <a:solidFill>
                <a:srgbClr val="660066"/>
              </a:solidFill>
              <a:latin typeface="Lucida Sans Unicode" panose="020B0602030504020204" pitchFamily="34" charset="0"/>
              <a:cs typeface="Lucida Sans Unicode" panose="020B0602030504020204" pitchFamily="34" charset="0"/>
              <a:sym typeface="Times New Roman" pitchFamily="18" charset="0"/>
            </a:endParaRPr>
          </a:p>
          <a:p>
            <a:pPr marL="0" lvl="1">
              <a:buClr>
                <a:srgbClr val="0093D0"/>
              </a:buClr>
            </a:pPr>
            <a:r>
              <a:rPr lang="en-US" sz="2400" dirty="0">
                <a:solidFill>
                  <a:srgbClr val="000000"/>
                </a:solidFill>
                <a:latin typeface="Lucida Sans Unicode" panose="020B0602030504020204" pitchFamily="34" charset="0"/>
                <a:cs typeface="Lucida Sans Unicode" panose="020B0602030504020204" pitchFamily="34" charset="0"/>
              </a:rPr>
              <a:t>T</a:t>
            </a:r>
            <a:r>
              <a:rPr lang="en-US" sz="2400" baseline="-25000" dirty="0">
                <a:solidFill>
                  <a:srgbClr val="000000"/>
                </a:solidFill>
                <a:latin typeface="Lucida Sans Unicode" panose="020B0602030504020204" pitchFamily="34" charset="0"/>
                <a:cs typeface="Lucida Sans Unicode" panose="020B0602030504020204" pitchFamily="34" charset="0"/>
              </a:rPr>
              <a:t>P</a:t>
            </a:r>
            <a:r>
              <a:rPr lang="en-US" sz="2400" dirty="0">
                <a:solidFill>
                  <a:srgbClr val="000000"/>
                </a:solidFill>
                <a:latin typeface="Lucida Sans Unicode" panose="020B0602030504020204" pitchFamily="34" charset="0"/>
                <a:cs typeface="Lucida Sans Unicode" panose="020B0602030504020204" pitchFamily="34" charset="0"/>
              </a:rPr>
              <a:t>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 T</a:t>
            </a:r>
            <a:r>
              <a:rPr lang="en-US" sz="2400" baseline="-25000" dirty="0">
                <a:solidFill>
                  <a:srgbClr val="000000"/>
                </a:solidFill>
                <a:latin typeface="Lucida Sans Unicode" panose="020B0602030504020204" pitchFamily="34" charset="0"/>
                <a:cs typeface="Lucida Sans Unicode" panose="020B0602030504020204" pitchFamily="34" charset="0"/>
                <a:sym typeface="Times New Roman" pitchFamily="18" charset="0"/>
              </a:rPr>
              <a:t>∞</a:t>
            </a:r>
            <a:endParaRPr lang="en-US" sz="1200" dirty="0">
              <a:solidFill>
                <a:srgbClr val="000000"/>
              </a:solidFill>
              <a:latin typeface="Lucida Sans Unicode" panose="020B0602030504020204" pitchFamily="34" charset="0"/>
              <a:cs typeface="Lucida Sans Unicode" panose="020B0602030504020204" pitchFamily="34" charset="0"/>
            </a:endParaRPr>
          </a:p>
        </p:txBody>
      </p:sp>
      <p:sp>
        <p:nvSpPr>
          <p:cNvPr id="49" name="Title 48"/>
          <p:cNvSpPr>
            <a:spLocks noGrp="1"/>
          </p:cNvSpPr>
          <p:nvPr>
            <p:ph type="title"/>
          </p:nvPr>
        </p:nvSpPr>
        <p:spPr/>
        <p:txBody>
          <a:bodyPr/>
          <a:lstStyle/>
          <a:p>
            <a:r>
              <a:rPr lang="en-US" dirty="0"/>
              <a:t>Performance Measures</a:t>
            </a:r>
          </a:p>
        </p:txBody>
      </p:sp>
      <p:sp>
        <p:nvSpPr>
          <p:cNvPr id="60" name="Rectangle 59"/>
          <p:cNvSpPr/>
          <p:nvPr/>
        </p:nvSpPr>
        <p:spPr>
          <a:xfrm>
            <a:off x="3639077" y="2274710"/>
            <a:ext cx="1321516" cy="461665"/>
          </a:xfrm>
          <a:prstGeom prst="rect">
            <a:avLst/>
          </a:prstGeom>
        </p:spPr>
        <p:txBody>
          <a:bodyPr wrap="none">
            <a:spAutoFit/>
          </a:bodyPr>
          <a:lstStyle/>
          <a:p>
            <a:pPr lvl="0">
              <a:tabLst>
                <a:tab pos="401638" algn="l"/>
              </a:tabLst>
            </a:pPr>
            <a:r>
              <a:rPr lang="en-US" sz="2400" dirty="0">
                <a:latin typeface="Lucida Sans Unicode" panose="020B0602030504020204" pitchFamily="34" charset="0"/>
                <a:cs typeface="Lucida Sans Unicode" panose="020B0602030504020204" pitchFamily="34" charset="0"/>
              </a:rPr>
              <a:t>	= 18</a:t>
            </a:r>
            <a:endParaRPr lang="en-US" sz="2400" b="1" i="1" dirty="0">
              <a:latin typeface="Lucida Sans Unicode" panose="020B0602030504020204" pitchFamily="34" charset="0"/>
              <a:cs typeface="Lucida Sans Unicode" panose="020B0602030504020204" pitchFamily="34" charset="0"/>
            </a:endParaRPr>
          </a:p>
        </p:txBody>
      </p:sp>
      <p:sp>
        <p:nvSpPr>
          <p:cNvPr id="61" name="Rectangle 60"/>
          <p:cNvSpPr/>
          <p:nvPr/>
        </p:nvSpPr>
        <p:spPr>
          <a:xfrm>
            <a:off x="6231465" y="2274710"/>
            <a:ext cx="1182055" cy="461665"/>
          </a:xfrm>
          <a:prstGeom prst="rect">
            <a:avLst/>
          </a:prstGeom>
        </p:spPr>
        <p:txBody>
          <a:bodyPr wrap="none">
            <a:spAutoFit/>
          </a:bodyPr>
          <a:lstStyle/>
          <a:p>
            <a:pPr lvl="0">
              <a:tabLst>
                <a:tab pos="455613" algn="l"/>
              </a:tabLst>
            </a:pPr>
            <a:r>
              <a:rPr lang="en-US" sz="2400" dirty="0">
                <a:latin typeface="Lucida Sans Unicode" panose="020B0602030504020204" pitchFamily="34" charset="0"/>
                <a:cs typeface="Lucida Sans Unicode" panose="020B0602030504020204" pitchFamily="34" charset="0"/>
              </a:rPr>
              <a:t>	= 9</a:t>
            </a:r>
            <a:endParaRPr lang="en-US" sz="2400" b="1" i="1" dirty="0">
              <a:latin typeface="Lucida Sans Unicode" panose="020B0602030504020204" pitchFamily="34" charset="0"/>
              <a:cs typeface="Lucida Sans Unicode" panose="020B0602030504020204" pitchFamily="34" charset="0"/>
            </a:endParaRPr>
          </a:p>
        </p:txBody>
      </p:sp>
      <p:sp>
        <p:nvSpPr>
          <p:cNvPr id="62" name="Rectangle 61"/>
          <p:cNvSpPr/>
          <p:nvPr/>
        </p:nvSpPr>
        <p:spPr>
          <a:xfrm>
            <a:off x="3639077" y="1817510"/>
            <a:ext cx="1666162" cy="461665"/>
          </a:xfrm>
          <a:prstGeom prst="rect">
            <a:avLst/>
          </a:prstGeom>
        </p:spPr>
        <p:txBody>
          <a:bodyPr wrap="none">
            <a:spAutoFit/>
          </a:bodyPr>
          <a:lstStyle/>
          <a:p>
            <a:pPr lvl="0">
              <a:tabLst>
                <a:tab pos="401638" algn="l"/>
              </a:tabLst>
            </a:pPr>
            <a:r>
              <a:rPr lang="en-US" sz="2400" dirty="0">
                <a:latin typeface="Lucida Sans Unicode" panose="020B0602030504020204" pitchFamily="34" charset="0"/>
                <a:cs typeface="Lucida Sans Unicode" panose="020B0602030504020204" pitchFamily="34" charset="0"/>
              </a:rPr>
              <a:t>T</a:t>
            </a:r>
            <a:r>
              <a:rPr lang="en-US" sz="2400" baseline="-25000" dirty="0">
                <a:latin typeface="Lucida Sans Unicode" panose="020B0602030504020204" pitchFamily="34" charset="0"/>
                <a:cs typeface="Lucida Sans Unicode" panose="020B0602030504020204" pitchFamily="34" charset="0"/>
              </a:rPr>
              <a:t>1</a:t>
            </a:r>
            <a:r>
              <a:rPr lang="en-US" sz="2400" dirty="0">
                <a:latin typeface="Lucida Sans Unicode" panose="020B0602030504020204" pitchFamily="34" charset="0"/>
                <a:cs typeface="Lucida Sans Unicode" panose="020B0602030504020204" pitchFamily="34" charset="0"/>
              </a:rPr>
              <a:t>	= </a:t>
            </a:r>
            <a:r>
              <a:rPr lang="en-US" sz="2400" b="1" i="1" dirty="0">
                <a:solidFill>
                  <a:srgbClr val="660066"/>
                </a:solidFill>
                <a:latin typeface="Lucida Sans Unicode" panose="020B0602030504020204" pitchFamily="34" charset="0"/>
                <a:cs typeface="Lucida Sans Unicode" panose="020B0602030504020204" pitchFamily="34" charset="0"/>
              </a:rPr>
              <a:t>work</a:t>
            </a:r>
          </a:p>
        </p:txBody>
      </p:sp>
      <p:sp>
        <p:nvSpPr>
          <p:cNvPr id="63" name="Text Box 67"/>
          <p:cNvSpPr txBox="1">
            <a:spLocks noChangeArrowheads="1"/>
          </p:cNvSpPr>
          <p:nvPr/>
        </p:nvSpPr>
        <p:spPr bwMode="auto">
          <a:xfrm>
            <a:off x="6231465" y="1817510"/>
            <a:ext cx="1905000" cy="461665"/>
          </a:xfrm>
          <a:prstGeom prst="rect">
            <a:avLst/>
          </a:prstGeom>
          <a:noFill/>
          <a:ln w="25400">
            <a:noFill/>
            <a:miter lim="800000"/>
            <a:headEnd/>
            <a:tailEnd/>
          </a:ln>
          <a:effectLst/>
        </p:spPr>
        <p:txBody>
          <a:bodyPr wrap="square">
            <a:spAutoFit/>
          </a:bodyPr>
          <a:lstStyle/>
          <a:p>
            <a:pPr>
              <a:lnSpc>
                <a:spcPct val="100000"/>
              </a:lnSpc>
              <a:spcBef>
                <a:spcPct val="0"/>
              </a:spcBef>
              <a:tabLst>
                <a:tab pos="455613" algn="l"/>
              </a:tabLst>
            </a:pPr>
            <a:r>
              <a:rPr lang="en-US" sz="2400" dirty="0">
                <a:latin typeface="Lucida Sans Unicode" panose="020B0602030504020204" pitchFamily="34" charset="0"/>
                <a:cs typeface="Lucida Sans Unicode" panose="020B0602030504020204" pitchFamily="34" charset="0"/>
              </a:rPr>
              <a:t>T</a:t>
            </a:r>
            <a:r>
              <a:rPr lang="en-US" sz="2400" baseline="-25000" dirty="0">
                <a:latin typeface="Lucida Sans Unicode" panose="020B0602030504020204" pitchFamily="34" charset="0"/>
                <a:cs typeface="Lucida Sans Unicode" panose="020B0602030504020204" pitchFamily="34" charset="0"/>
              </a:rPr>
              <a:t>∞</a:t>
            </a:r>
            <a:r>
              <a:rPr lang="en-US" sz="2400" dirty="0">
                <a:latin typeface="Lucida Sans Unicode" panose="020B0602030504020204" pitchFamily="34" charset="0"/>
                <a:cs typeface="Lucida Sans Unicode" panose="020B0602030504020204" pitchFamily="34" charset="0"/>
              </a:rPr>
              <a:t>	= </a:t>
            </a:r>
            <a:r>
              <a:rPr lang="en-US" sz="2400" b="1" i="1" dirty="0">
                <a:solidFill>
                  <a:srgbClr val="660066"/>
                </a:solidFill>
                <a:latin typeface="Lucida Sans Unicode" panose="020B0602030504020204" pitchFamily="34" charset="0"/>
                <a:cs typeface="Lucida Sans Unicode" panose="020B0602030504020204" pitchFamily="34" charset="0"/>
              </a:rPr>
              <a:t>span</a:t>
            </a:r>
            <a:endParaRPr lang="en-US" sz="2400" b="1" dirty="0">
              <a:solidFill>
                <a:srgbClr val="FF0000"/>
              </a:solidFill>
              <a:latin typeface="Lucida Sans Unicode" panose="020B0602030504020204" pitchFamily="34" charset="0"/>
              <a:cs typeface="Lucida Sans Unicode" panose="020B0602030504020204" pitchFamily="34" charset="0"/>
            </a:endParaRPr>
          </a:p>
        </p:txBody>
      </p:sp>
      <p:sp>
        <p:nvSpPr>
          <p:cNvPr id="64" name="Text Box 3"/>
          <p:cNvSpPr txBox="1">
            <a:spLocks noChangeArrowheads="1"/>
          </p:cNvSpPr>
          <p:nvPr/>
        </p:nvSpPr>
        <p:spPr bwMode="auto">
          <a:xfrm>
            <a:off x="1901758" y="1131710"/>
            <a:ext cx="5628464" cy="461665"/>
          </a:xfrm>
          <a:prstGeom prst="rect">
            <a:avLst/>
          </a:prstGeom>
          <a:noFill/>
          <a:ln w="6350">
            <a:noFill/>
            <a:miter lim="800000"/>
            <a:headEnd/>
            <a:tailEnd/>
          </a:ln>
          <a:effectLst/>
        </p:spPr>
        <p:txBody>
          <a:bodyPr wrap="none">
            <a:spAutoFit/>
          </a:bodyPr>
          <a:lstStyle/>
          <a:p>
            <a:pPr>
              <a:lnSpc>
                <a:spcPct val="100000"/>
              </a:lnSpc>
              <a:spcBef>
                <a:spcPct val="0"/>
              </a:spcBef>
            </a:pPr>
            <a:r>
              <a:rPr lang="en-US" sz="2400" dirty="0">
                <a:latin typeface="Lucida Sans Unicode" panose="020B0602030504020204" pitchFamily="34" charset="0"/>
                <a:cs typeface="Lucida Sans Unicode" panose="020B0602030504020204" pitchFamily="34" charset="0"/>
              </a:rPr>
              <a:t>T</a:t>
            </a:r>
            <a:r>
              <a:rPr lang="en-US" sz="2400" baseline="-25000" dirty="0">
                <a:latin typeface="Lucida Sans Unicode" panose="020B0602030504020204" pitchFamily="34" charset="0"/>
                <a:cs typeface="Lucida Sans Unicode" panose="020B0602030504020204" pitchFamily="34" charset="0"/>
              </a:rPr>
              <a:t>P</a:t>
            </a:r>
            <a:r>
              <a:rPr lang="en-US" sz="2400" dirty="0">
                <a:latin typeface="Lucida Sans Unicode" panose="020B0602030504020204" pitchFamily="34" charset="0"/>
                <a:cs typeface="Lucida Sans Unicode" panose="020B0602030504020204" pitchFamily="34" charset="0"/>
              </a:rPr>
              <a:t> = execution time on P processors</a:t>
            </a:r>
          </a:p>
        </p:txBody>
      </p:sp>
      <p:sp>
        <p:nvSpPr>
          <p:cNvPr id="2" name="Slide Number Placeholder 1"/>
          <p:cNvSpPr>
            <a:spLocks noGrp="1"/>
          </p:cNvSpPr>
          <p:nvPr>
            <p:ph type="sldNum" sz="quarter" idx="12"/>
          </p:nvPr>
        </p:nvSpPr>
        <p:spPr/>
        <p:txBody>
          <a:bodyPr/>
          <a:lstStyle/>
          <a:p>
            <a:fld id="{B8C56D54-80CA-1040-8800-40C19FBCAC37}" type="slidenum">
              <a:rPr lang="en-US" smtClean="0"/>
              <a:t>55</a:t>
            </a:fld>
            <a:endParaRPr lang="en-US"/>
          </a:p>
        </p:txBody>
      </p:sp>
    </p:spTree>
    <p:extLst>
      <p:ext uri="{BB962C8B-B14F-4D97-AF65-F5344CB8AC3E}">
        <p14:creationId xmlns:p14="http://schemas.microsoft.com/office/powerpoint/2010/main" val="858853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936" name="Rectangle 48"/>
          <p:cNvSpPr>
            <a:spLocks noChangeArrowheads="1"/>
          </p:cNvSpPr>
          <p:nvPr/>
        </p:nvSpPr>
        <p:spPr bwMode="auto">
          <a:xfrm>
            <a:off x="1041225" y="1472625"/>
            <a:ext cx="7061549" cy="461665"/>
          </a:xfrm>
          <a:prstGeom prst="rect">
            <a:avLst/>
          </a:prstGeom>
          <a:noFill/>
          <a:ln w="25400">
            <a:noFill/>
            <a:miter lim="800000"/>
            <a:headEnd/>
            <a:tailEnd/>
          </a:ln>
          <a:effectLst/>
        </p:spPr>
        <p:txBody>
          <a:bodyPr wrap="none">
            <a:spAutoFit/>
          </a:bodyPr>
          <a:lstStyle/>
          <a:p>
            <a:pPr algn="ctr">
              <a:lnSpc>
                <a:spcPct val="100000"/>
              </a:lnSpc>
              <a:spcBef>
                <a:spcPct val="0"/>
              </a:spcBef>
              <a:buClr>
                <a:schemeClr val="bg2"/>
              </a:buClr>
            </a:pPr>
            <a:r>
              <a:rPr lang="en-US" sz="2400" cap="small" dirty="0">
                <a:solidFill>
                  <a:schemeClr val="tx2"/>
                </a:solidFill>
                <a:latin typeface="Lucida Sans Unicode" panose="020B0602030504020204" pitchFamily="34" charset="0"/>
                <a:cs typeface="Lucida Sans Unicode" panose="020B0602030504020204" pitchFamily="34" charset="0"/>
                <a:sym typeface="Times New Roman" pitchFamily="18" charset="0"/>
              </a:rPr>
              <a:t>Definition:</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 </a:t>
            </a:r>
            <a:r>
              <a:rPr lang="en-US" sz="2400" b="1" i="1" dirty="0">
                <a:solidFill>
                  <a:srgbClr val="000000"/>
                </a:solidFill>
                <a:latin typeface="Lucida Sans Unicode" panose="020B0602030504020204" pitchFamily="34" charset="0"/>
                <a:cs typeface="Lucida Sans Unicode" panose="020B0602030504020204" pitchFamily="34" charset="0"/>
                <a:sym typeface="Times New Roman" pitchFamily="18" charset="0"/>
              </a:rPr>
              <a:t>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T</a:t>
            </a:r>
            <a:r>
              <a:rPr lang="en-US" sz="2400" baseline="-25000" dirty="0">
                <a:solidFill>
                  <a:srgbClr val="000000"/>
                </a:solidFill>
                <a:latin typeface="Lucida Sans Unicode" panose="020B0602030504020204" pitchFamily="34" charset="0"/>
                <a:cs typeface="Lucida Sans Unicode" panose="020B0602030504020204" pitchFamily="34" charset="0"/>
                <a:sym typeface="Times New Roman" pitchFamily="18" charset="0"/>
              </a:rPr>
              <a:t>1</a:t>
            </a:r>
            <a:r>
              <a:rPr lang="en-US" sz="2400" dirty="0">
                <a:solidFill>
                  <a:srgbClr val="000000"/>
                </a:solidFill>
                <a:latin typeface="Lucida Sans Unicode" panose="020B0602030504020204" pitchFamily="34" charset="0"/>
                <a:cs typeface="Lucida Sans Unicode" panose="020B0602030504020204" pitchFamily="34" charset="0"/>
              </a:rPr>
              <a:t>/T</a:t>
            </a:r>
            <a:r>
              <a:rPr lang="en-US" sz="2400" baseline="-25000" dirty="0">
                <a:solidFill>
                  <a:srgbClr val="000000"/>
                </a:solidFill>
                <a:latin typeface="Lucida Sans Unicode" panose="020B0602030504020204" pitchFamily="34" charset="0"/>
                <a:cs typeface="Lucida Sans Unicode" panose="020B0602030504020204" pitchFamily="34" charset="0"/>
              </a:rPr>
              <a:t>P</a:t>
            </a:r>
            <a:r>
              <a:rPr lang="en-US" sz="2400" dirty="0">
                <a:solidFill>
                  <a:srgbClr val="000000"/>
                </a:solidFill>
                <a:latin typeface="Lucida Sans Unicode" panose="020B0602030504020204" pitchFamily="34" charset="0"/>
                <a:cs typeface="Lucida Sans Unicode" panose="020B0602030504020204" pitchFamily="34" charset="0"/>
              </a:rPr>
              <a:t>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 </a:t>
            </a:r>
            <a:r>
              <a:rPr lang="en-US" sz="2400" b="1" i="1" dirty="0">
                <a:solidFill>
                  <a:srgbClr val="660066"/>
                </a:solidFill>
                <a:latin typeface="Lucida Sans Unicode" panose="020B0602030504020204" pitchFamily="34" charset="0"/>
                <a:cs typeface="Lucida Sans Unicode" panose="020B0602030504020204" pitchFamily="34" charset="0"/>
                <a:sym typeface="Times New Roman" pitchFamily="18" charset="0"/>
              </a:rPr>
              <a:t>speedup</a:t>
            </a:r>
            <a:r>
              <a:rPr lang="en-US" sz="2400" b="1" i="1" spc="300" dirty="0">
                <a:solidFill>
                  <a:srgbClr val="660066"/>
                </a:solidFill>
                <a:effectLst>
                  <a:outerShdw blurRad="38100" dist="38100" dir="2700000" algn="tl">
                    <a:srgbClr val="C0C0C0"/>
                  </a:outerShdw>
                </a:effectLst>
                <a:latin typeface="Lucida Sans Unicode" panose="020B0602030504020204" pitchFamily="34" charset="0"/>
                <a:cs typeface="Lucida Sans Unicode" panose="020B0602030504020204" pitchFamily="34" charset="0"/>
                <a:sym typeface="Times New Roman" pitchFamily="18" charset="0"/>
              </a:rPr>
              <a:t>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on P processors.</a:t>
            </a:r>
            <a:endParaRPr lang="en-US" sz="2400" b="1" i="1" dirty="0">
              <a:solidFill>
                <a:srgbClr val="000000"/>
              </a:solidFill>
              <a:latin typeface="Lucida Sans Unicode" panose="020B0602030504020204" pitchFamily="34" charset="0"/>
              <a:cs typeface="Lucida Sans Unicode" panose="020B0602030504020204" pitchFamily="34" charset="0"/>
              <a:sym typeface="Times New Roman" pitchFamily="18" charset="0"/>
            </a:endParaRPr>
          </a:p>
        </p:txBody>
      </p:sp>
      <p:grpSp>
        <p:nvGrpSpPr>
          <p:cNvPr id="2" name="Group 1"/>
          <p:cNvGrpSpPr/>
          <p:nvPr/>
        </p:nvGrpSpPr>
        <p:grpSpPr>
          <a:xfrm>
            <a:off x="867754" y="2438400"/>
            <a:ext cx="7463525" cy="2971800"/>
            <a:chOff x="533400" y="2895600"/>
            <a:chExt cx="7463525" cy="2971800"/>
          </a:xfrm>
        </p:grpSpPr>
        <p:sp>
          <p:nvSpPr>
            <p:cNvPr id="293939" name="Rectangle 51"/>
            <p:cNvSpPr>
              <a:spLocks noChangeArrowheads="1"/>
            </p:cNvSpPr>
            <p:nvPr/>
          </p:nvSpPr>
          <p:spPr bwMode="auto">
            <a:xfrm>
              <a:off x="533400" y="3060918"/>
              <a:ext cx="7463525" cy="2616101"/>
            </a:xfrm>
            <a:prstGeom prst="rect">
              <a:avLst/>
            </a:prstGeom>
            <a:noFill/>
            <a:ln w="25400">
              <a:noFill/>
              <a:miter lim="800000"/>
              <a:headEnd/>
              <a:tailEnd/>
            </a:ln>
            <a:effectLst/>
          </p:spPr>
          <p:txBody>
            <a:bodyPr wrap="square">
              <a:spAutoFit/>
            </a:bodyPr>
            <a:lstStyle/>
            <a:p>
              <a:pPr marL="342900" indent="-342900">
                <a:lnSpc>
                  <a:spcPct val="100000"/>
                </a:lnSpc>
                <a:spcBef>
                  <a:spcPts val="1200"/>
                </a:spcBef>
                <a:buClr>
                  <a:schemeClr val="accent3"/>
                </a:buClr>
                <a:buFont typeface="Lucida Grande"/>
                <a:buChar char="●"/>
                <a:tabLst>
                  <a:tab pos="1544638" algn="l"/>
                </a:tabLst>
              </a:pP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If T</a:t>
              </a:r>
              <a:r>
                <a:rPr lang="en-US" sz="2400" baseline="-25000" dirty="0">
                  <a:solidFill>
                    <a:srgbClr val="000000"/>
                  </a:solidFill>
                  <a:latin typeface="Lucida Sans Unicode" panose="020B0602030504020204" pitchFamily="34" charset="0"/>
                  <a:cs typeface="Lucida Sans Unicode" panose="020B0602030504020204" pitchFamily="34" charset="0"/>
                  <a:sym typeface="Times New Roman" pitchFamily="18" charset="0"/>
                </a:rPr>
                <a:t>1</a:t>
              </a:r>
              <a:r>
                <a:rPr lang="en-US" sz="2400" dirty="0">
                  <a:solidFill>
                    <a:srgbClr val="000000"/>
                  </a:solidFill>
                  <a:latin typeface="Lucida Sans Unicode" panose="020B0602030504020204" pitchFamily="34" charset="0"/>
                  <a:cs typeface="Lucida Sans Unicode" panose="020B0602030504020204" pitchFamily="34" charset="0"/>
                </a:rPr>
                <a:t>/T</a:t>
              </a:r>
              <a:r>
                <a:rPr lang="en-US" sz="2400" baseline="-25000" dirty="0">
                  <a:solidFill>
                    <a:srgbClr val="000000"/>
                  </a:solidFill>
                  <a:latin typeface="Lucida Sans Unicode" panose="020B0602030504020204" pitchFamily="34" charset="0"/>
                  <a:cs typeface="Lucida Sans Unicode" panose="020B0602030504020204" pitchFamily="34" charset="0"/>
                </a:rPr>
                <a:t>P</a:t>
              </a:r>
              <a:r>
                <a:rPr lang="en-US" sz="2400" dirty="0">
                  <a:solidFill>
                    <a:srgbClr val="000000"/>
                  </a:solidFill>
                  <a:latin typeface="Lucida Sans Unicode" panose="020B0602030504020204" pitchFamily="34" charset="0"/>
                  <a:cs typeface="Lucida Sans Unicode" panose="020B0602030504020204" pitchFamily="34" charset="0"/>
                </a:rPr>
                <a:t>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&lt; P, we have </a:t>
              </a:r>
              <a:r>
                <a:rPr lang="en-US" sz="2400" b="1" i="1" dirty="0" err="1">
                  <a:solidFill>
                    <a:srgbClr val="660066"/>
                  </a:solidFill>
                  <a:latin typeface="Lucida Sans Unicode" panose="020B0602030504020204" pitchFamily="34" charset="0"/>
                  <a:cs typeface="Lucida Sans Unicode" panose="020B0602030504020204" pitchFamily="34" charset="0"/>
                  <a:sym typeface="Times New Roman" pitchFamily="18" charset="0"/>
                </a:rPr>
                <a:t>sublinear</a:t>
              </a:r>
              <a:r>
                <a:rPr lang="en-US" sz="2400" b="1" i="1" dirty="0">
                  <a:solidFill>
                    <a:srgbClr val="660066"/>
                  </a:solidFill>
                  <a:latin typeface="Lucida Sans Unicode" panose="020B0602030504020204" pitchFamily="34" charset="0"/>
                  <a:cs typeface="Lucida Sans Unicode" panose="020B0602030504020204" pitchFamily="34" charset="0"/>
                  <a:sym typeface="Times New Roman" pitchFamily="18" charset="0"/>
                </a:rPr>
                <a:t> speedup</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a:t>
              </a:r>
            </a:p>
            <a:p>
              <a:pPr marL="342900" indent="-342900">
                <a:spcBef>
                  <a:spcPts val="1200"/>
                </a:spcBef>
                <a:buClr>
                  <a:schemeClr val="accent3"/>
                </a:buClr>
                <a:buFont typeface="Lucida Grande"/>
                <a:buChar char="●"/>
                <a:tabLst>
                  <a:tab pos="1544638" algn="l"/>
                </a:tabLst>
              </a:pP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If T</a:t>
              </a:r>
              <a:r>
                <a:rPr lang="en-US" sz="2400" baseline="-25000" dirty="0">
                  <a:solidFill>
                    <a:srgbClr val="000000"/>
                  </a:solidFill>
                  <a:latin typeface="Lucida Sans Unicode" panose="020B0602030504020204" pitchFamily="34" charset="0"/>
                  <a:cs typeface="Lucida Sans Unicode" panose="020B0602030504020204" pitchFamily="34" charset="0"/>
                  <a:sym typeface="Times New Roman" pitchFamily="18" charset="0"/>
                </a:rPr>
                <a:t>1</a:t>
              </a:r>
              <a:r>
                <a:rPr lang="en-US" sz="2400" dirty="0">
                  <a:solidFill>
                    <a:srgbClr val="000000"/>
                  </a:solidFill>
                  <a:latin typeface="Lucida Sans Unicode" panose="020B0602030504020204" pitchFamily="34" charset="0"/>
                  <a:cs typeface="Lucida Sans Unicode" panose="020B0602030504020204" pitchFamily="34" charset="0"/>
                </a:rPr>
                <a:t>/T</a:t>
              </a:r>
              <a:r>
                <a:rPr lang="en-US" sz="2400" baseline="-25000" dirty="0">
                  <a:solidFill>
                    <a:srgbClr val="000000"/>
                  </a:solidFill>
                  <a:latin typeface="Lucida Sans Unicode" panose="020B0602030504020204" pitchFamily="34" charset="0"/>
                  <a:cs typeface="Lucida Sans Unicode" panose="020B0602030504020204" pitchFamily="34" charset="0"/>
                </a:rPr>
                <a:t>P</a:t>
              </a:r>
              <a:r>
                <a:rPr lang="en-US" sz="2400" dirty="0">
                  <a:solidFill>
                    <a:srgbClr val="000000"/>
                  </a:solidFill>
                  <a:latin typeface="Lucida Sans Unicode" panose="020B0602030504020204" pitchFamily="34" charset="0"/>
                  <a:cs typeface="Lucida Sans Unicode" panose="020B0602030504020204" pitchFamily="34" charset="0"/>
                </a:rPr>
                <a:t>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 P, we have (perfect) </a:t>
              </a:r>
              <a:r>
                <a:rPr lang="en-US" sz="2400" b="1" i="1" dirty="0">
                  <a:solidFill>
                    <a:srgbClr val="660066"/>
                  </a:solidFill>
                  <a:latin typeface="Lucida Sans Unicode" panose="020B0602030504020204" pitchFamily="34" charset="0"/>
                  <a:cs typeface="Lucida Sans Unicode" panose="020B0602030504020204" pitchFamily="34" charset="0"/>
                  <a:sym typeface="Times New Roman" pitchFamily="18" charset="0"/>
                </a:rPr>
                <a:t>linear speedup</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a:t>
              </a:r>
            </a:p>
            <a:p>
              <a:pPr marL="342900" indent="-342900">
                <a:spcBef>
                  <a:spcPts val="1200"/>
                </a:spcBef>
                <a:buClr>
                  <a:schemeClr val="accent3"/>
                </a:buClr>
                <a:buFont typeface="Lucida Grande"/>
                <a:buChar char="●"/>
                <a:tabLst>
                  <a:tab pos="1544638" algn="l"/>
                </a:tabLst>
              </a:pP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If T</a:t>
              </a:r>
              <a:r>
                <a:rPr lang="en-US" sz="2400" baseline="-25000" dirty="0">
                  <a:solidFill>
                    <a:srgbClr val="000000"/>
                  </a:solidFill>
                  <a:latin typeface="Lucida Sans Unicode" panose="020B0602030504020204" pitchFamily="34" charset="0"/>
                  <a:cs typeface="Lucida Sans Unicode" panose="020B0602030504020204" pitchFamily="34" charset="0"/>
                  <a:sym typeface="Times New Roman" pitchFamily="18" charset="0"/>
                </a:rPr>
                <a:t>1</a:t>
              </a:r>
              <a:r>
                <a:rPr lang="en-US" sz="2400" dirty="0">
                  <a:solidFill>
                    <a:srgbClr val="000000"/>
                  </a:solidFill>
                  <a:latin typeface="Lucida Sans Unicode" panose="020B0602030504020204" pitchFamily="34" charset="0"/>
                  <a:cs typeface="Lucida Sans Unicode" panose="020B0602030504020204" pitchFamily="34" charset="0"/>
                </a:rPr>
                <a:t>/T</a:t>
              </a:r>
              <a:r>
                <a:rPr lang="en-US" sz="2400" baseline="-25000" dirty="0">
                  <a:solidFill>
                    <a:srgbClr val="000000"/>
                  </a:solidFill>
                  <a:latin typeface="Lucida Sans Unicode" panose="020B0602030504020204" pitchFamily="34" charset="0"/>
                  <a:cs typeface="Lucida Sans Unicode" panose="020B0602030504020204" pitchFamily="34" charset="0"/>
                </a:rPr>
                <a:t>P</a:t>
              </a:r>
              <a:r>
                <a:rPr lang="en-US" sz="2400" dirty="0">
                  <a:solidFill>
                    <a:srgbClr val="000000"/>
                  </a:solidFill>
                  <a:latin typeface="Lucida Sans Unicode" panose="020B0602030504020204" pitchFamily="34" charset="0"/>
                  <a:cs typeface="Lucida Sans Unicode" panose="020B0602030504020204" pitchFamily="34" charset="0"/>
                </a:rPr>
                <a:t>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&gt; P, we have </a:t>
              </a:r>
              <a:r>
                <a:rPr lang="en-US" sz="2400" b="1" i="1" dirty="0" err="1">
                  <a:solidFill>
                    <a:srgbClr val="660066"/>
                  </a:solidFill>
                  <a:latin typeface="Lucida Sans Unicode" panose="020B0602030504020204" pitchFamily="34" charset="0"/>
                  <a:cs typeface="Lucida Sans Unicode" panose="020B0602030504020204" pitchFamily="34" charset="0"/>
                  <a:sym typeface="Times New Roman" pitchFamily="18" charset="0"/>
                </a:rPr>
                <a:t>superlinear</a:t>
              </a:r>
              <a:r>
                <a:rPr lang="en-US" sz="2400" b="1" i="1" dirty="0">
                  <a:solidFill>
                    <a:srgbClr val="660066"/>
                  </a:solidFill>
                  <a:latin typeface="Lucida Sans Unicode" panose="020B0602030504020204" pitchFamily="34" charset="0"/>
                  <a:cs typeface="Lucida Sans Unicode" panose="020B0602030504020204" pitchFamily="34" charset="0"/>
                  <a:sym typeface="Times New Roman" pitchFamily="18" charset="0"/>
                </a:rPr>
                <a:t> speedu</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p, </a:t>
              </a:r>
              <a:b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b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which is not possible in this simple performance model, because of the </a:t>
              </a:r>
              <a:r>
                <a:rPr lang="en-US" sz="2400" b="1" i="1" cap="small" dirty="0">
                  <a:solidFill>
                    <a:srgbClr val="660066"/>
                  </a:solidFill>
                  <a:latin typeface="Lucida Sans Unicode" panose="020B0602030504020204" pitchFamily="34" charset="0"/>
                  <a:cs typeface="Lucida Sans Unicode" panose="020B0602030504020204" pitchFamily="34" charset="0"/>
                  <a:sym typeface="Times New Roman" pitchFamily="18" charset="0"/>
                </a:rPr>
                <a:t>Work Law</a:t>
              </a:r>
              <a:r>
                <a:rPr lang="en-US" sz="2400" b="1" i="1" dirty="0">
                  <a:solidFill>
                    <a:srgbClr val="660066"/>
                  </a:solidFill>
                  <a:latin typeface="Lucida Sans Unicode" panose="020B0602030504020204" pitchFamily="34" charset="0"/>
                  <a:cs typeface="Lucida Sans Unicode" panose="020B0602030504020204" pitchFamily="34" charset="0"/>
                  <a:sym typeface="Times New Roman" pitchFamily="18" charset="0"/>
                </a:rPr>
                <a:t> </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T</a:t>
              </a:r>
              <a:r>
                <a:rPr lang="en-US" sz="2400" baseline="-25000" dirty="0">
                  <a:solidFill>
                    <a:srgbClr val="000000"/>
                  </a:solidFill>
                  <a:latin typeface="Lucida Sans Unicode" panose="020B0602030504020204" pitchFamily="34" charset="0"/>
                  <a:cs typeface="Lucida Sans Unicode" panose="020B0602030504020204" pitchFamily="34" charset="0"/>
                  <a:sym typeface="Times New Roman" pitchFamily="18" charset="0"/>
                </a:rPr>
                <a:t>P</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 ≥ T</a:t>
              </a:r>
              <a:r>
                <a:rPr lang="en-US" sz="2400" baseline="-25000" dirty="0">
                  <a:solidFill>
                    <a:srgbClr val="000000"/>
                  </a:solidFill>
                  <a:latin typeface="Lucida Sans Unicode" panose="020B0602030504020204" pitchFamily="34" charset="0"/>
                  <a:cs typeface="Lucida Sans Unicode" panose="020B0602030504020204" pitchFamily="34" charset="0"/>
                  <a:sym typeface="Times New Roman" pitchFamily="18" charset="0"/>
                </a:rPr>
                <a:t>1</a:t>
              </a:r>
              <a:r>
                <a:rPr lang="en-US" sz="2400" dirty="0">
                  <a:solidFill>
                    <a:srgbClr val="000000"/>
                  </a:solidFill>
                  <a:latin typeface="Lucida Sans Unicode" panose="020B0602030504020204" pitchFamily="34" charset="0"/>
                  <a:cs typeface="Lucida Sans Unicode" panose="020B0602030504020204" pitchFamily="34" charset="0"/>
                  <a:sym typeface="Times New Roman" pitchFamily="18" charset="0"/>
                </a:rPr>
                <a:t>/P.</a:t>
              </a:r>
            </a:p>
          </p:txBody>
        </p:sp>
        <p:sp>
          <p:nvSpPr>
            <p:cNvPr id="293941" name="Line 53"/>
            <p:cNvSpPr>
              <a:spLocks noChangeShapeType="1"/>
            </p:cNvSpPr>
            <p:nvPr/>
          </p:nvSpPr>
          <p:spPr bwMode="auto">
            <a:xfrm>
              <a:off x="613676" y="2895600"/>
              <a:ext cx="7311124" cy="0"/>
            </a:xfrm>
            <a:prstGeom prst="line">
              <a:avLst/>
            </a:prstGeom>
            <a:noFill/>
            <a:ln w="57150" cmpd="thickThin">
              <a:solidFill>
                <a:schemeClr val="tx2"/>
              </a:solidFill>
              <a:round/>
              <a:headEnd/>
              <a:tailEnd/>
            </a:ln>
            <a:effectLst/>
          </p:spPr>
          <p:txBody>
            <a:bodyPr wrap="square">
              <a:spAutoFit/>
            </a:bodyPr>
            <a:lstStyle/>
            <a:p>
              <a:endParaRPr lang="en-US" sz="1600" dirty="0">
                <a:solidFill>
                  <a:srgbClr val="000000"/>
                </a:solidFill>
                <a:latin typeface="Helvetica"/>
                <a:cs typeface="Helvetica"/>
              </a:endParaRPr>
            </a:p>
          </p:txBody>
        </p:sp>
        <p:sp>
          <p:nvSpPr>
            <p:cNvPr id="293943" name="Line 55"/>
            <p:cNvSpPr>
              <a:spLocks noChangeShapeType="1"/>
            </p:cNvSpPr>
            <p:nvPr/>
          </p:nvSpPr>
          <p:spPr bwMode="auto">
            <a:xfrm>
              <a:off x="613676" y="5867400"/>
              <a:ext cx="7311124" cy="0"/>
            </a:xfrm>
            <a:prstGeom prst="line">
              <a:avLst/>
            </a:prstGeom>
            <a:noFill/>
            <a:ln w="57150" cmpd="thinThick">
              <a:solidFill>
                <a:schemeClr val="tx2"/>
              </a:solidFill>
              <a:round/>
              <a:headEnd/>
              <a:tailEnd/>
            </a:ln>
            <a:effectLst/>
          </p:spPr>
          <p:txBody>
            <a:bodyPr wrap="square">
              <a:spAutoFit/>
            </a:bodyPr>
            <a:lstStyle/>
            <a:p>
              <a:endParaRPr lang="en-US" sz="1600" dirty="0">
                <a:solidFill>
                  <a:srgbClr val="000000"/>
                </a:solidFill>
                <a:latin typeface="Helvetica"/>
                <a:cs typeface="Helvetica"/>
              </a:endParaRPr>
            </a:p>
          </p:txBody>
        </p:sp>
      </p:grpSp>
      <p:sp>
        <p:nvSpPr>
          <p:cNvPr id="7" name="Title 6"/>
          <p:cNvSpPr>
            <a:spLocks noGrp="1"/>
          </p:cNvSpPr>
          <p:nvPr>
            <p:ph type="title"/>
          </p:nvPr>
        </p:nvSpPr>
        <p:spPr/>
        <p:txBody>
          <a:bodyPr/>
          <a:lstStyle/>
          <a:p>
            <a:r>
              <a:rPr lang="en-US" dirty="0"/>
              <a:t>Speedup</a:t>
            </a:r>
          </a:p>
        </p:txBody>
      </p:sp>
      <p:sp>
        <p:nvSpPr>
          <p:cNvPr id="3" name="Slide Number Placeholder 2"/>
          <p:cNvSpPr>
            <a:spLocks noGrp="1"/>
          </p:cNvSpPr>
          <p:nvPr>
            <p:ph type="sldNum" sz="quarter" idx="12"/>
          </p:nvPr>
        </p:nvSpPr>
        <p:spPr/>
        <p:txBody>
          <a:bodyPr/>
          <a:lstStyle/>
          <a:p>
            <a:fld id="{B8C56D54-80CA-1040-8800-40C19FBCAC37}" type="slidenum">
              <a:rPr lang="en-US" smtClean="0"/>
              <a:t>56</a:t>
            </a:fld>
            <a:endParaRPr lang="en-US"/>
          </a:p>
        </p:txBody>
      </p:sp>
    </p:spTree>
    <p:extLst>
      <p:ext uri="{BB962C8B-B14F-4D97-AF65-F5344CB8AC3E}">
        <p14:creationId xmlns:p14="http://schemas.microsoft.com/office/powerpoint/2010/main" val="1642078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dirty="0"/>
              <a:t>Parallelism</a:t>
            </a:r>
          </a:p>
        </p:txBody>
      </p:sp>
      <p:sp>
        <p:nvSpPr>
          <p:cNvPr id="501765" name="Text Box 5"/>
          <p:cNvSpPr txBox="1">
            <a:spLocks noGrp="1" noChangeArrowheads="1"/>
          </p:cNvSpPr>
          <p:nvPr>
            <p:ph type="body" idx="4294967295"/>
          </p:nvPr>
        </p:nvSpPr>
        <p:spPr>
          <a:xfrm>
            <a:off x="381000" y="1446213"/>
            <a:ext cx="5426075" cy="4095750"/>
          </a:xfrm>
          <a:noFill/>
          <a:ln/>
        </p:spPr>
        <p:txBody>
          <a:bodyPr/>
          <a:lstStyle/>
          <a:p>
            <a:pPr marL="0" indent="0">
              <a:lnSpc>
                <a:spcPct val="100000"/>
              </a:lnSpc>
              <a:spcBef>
                <a:spcPts val="600"/>
              </a:spcBef>
              <a:buFontTx/>
              <a:buNone/>
              <a:tabLst>
                <a:tab pos="1195388" algn="l"/>
                <a:tab pos="1603375" algn="l"/>
              </a:tabLst>
            </a:pPr>
            <a:r>
              <a:rPr lang="en-US" sz="2400" dirty="0">
                <a:solidFill>
                  <a:schemeClr val="tx1"/>
                </a:solidFill>
              </a:rPr>
              <a:t>Because the </a:t>
            </a:r>
            <a:r>
              <a:rPr lang="en-US" sz="2400" cap="small" dirty="0">
                <a:solidFill>
                  <a:schemeClr val="accent2"/>
                </a:solidFill>
              </a:rPr>
              <a:t>Span Law</a:t>
            </a:r>
            <a:r>
              <a:rPr lang="en-US" sz="2400" dirty="0">
                <a:solidFill>
                  <a:schemeClr val="tx1"/>
                </a:solidFill>
              </a:rPr>
              <a:t> dictates that </a:t>
            </a:r>
            <a:r>
              <a:rPr lang="en-US" sz="2400" dirty="0">
                <a:solidFill>
                  <a:srgbClr val="660066"/>
                </a:solidFill>
              </a:rPr>
              <a:t>T</a:t>
            </a:r>
            <a:r>
              <a:rPr lang="en-US" sz="2400" baseline="-25000" dirty="0">
                <a:solidFill>
                  <a:srgbClr val="660066"/>
                </a:solidFill>
              </a:rPr>
              <a:t>P</a:t>
            </a:r>
            <a:r>
              <a:rPr lang="en-US" sz="2400" dirty="0">
                <a:solidFill>
                  <a:srgbClr val="660066"/>
                </a:solidFill>
              </a:rPr>
              <a:t> ≥ T</a:t>
            </a:r>
            <a:r>
              <a:rPr lang="en-US" sz="2400" baseline="-25000" dirty="0">
                <a:solidFill>
                  <a:srgbClr val="660066"/>
                </a:solidFill>
              </a:rPr>
              <a:t>∞</a:t>
            </a:r>
            <a:r>
              <a:rPr lang="en-US" sz="2400" dirty="0">
                <a:solidFill>
                  <a:schemeClr val="tx1"/>
                </a:solidFill>
              </a:rPr>
              <a:t>, the maximum possible speedup given </a:t>
            </a:r>
            <a:r>
              <a:rPr lang="en-US" sz="2400" dirty="0">
                <a:solidFill>
                  <a:srgbClr val="660066"/>
                </a:solidFill>
              </a:rPr>
              <a:t>T</a:t>
            </a:r>
            <a:r>
              <a:rPr lang="en-US" sz="2400" baseline="-25000" dirty="0">
                <a:solidFill>
                  <a:srgbClr val="660066"/>
                </a:solidFill>
              </a:rPr>
              <a:t>1</a:t>
            </a:r>
            <a:r>
              <a:rPr lang="en-US" sz="2400" dirty="0">
                <a:solidFill>
                  <a:schemeClr val="tx1"/>
                </a:solidFill>
              </a:rPr>
              <a:t> and </a:t>
            </a:r>
            <a:r>
              <a:rPr lang="en-US" sz="2400" dirty="0">
                <a:solidFill>
                  <a:srgbClr val="660066"/>
                </a:solidFill>
              </a:rPr>
              <a:t>T</a:t>
            </a:r>
            <a:r>
              <a:rPr lang="en-US" sz="2400" baseline="-25000" dirty="0">
                <a:solidFill>
                  <a:srgbClr val="660066"/>
                </a:solidFill>
                <a:latin typeface="Lucida Sans Unicode"/>
                <a:cs typeface="Lucida Sans Unicode"/>
              </a:rPr>
              <a:t>∞</a:t>
            </a:r>
            <a:r>
              <a:rPr lang="en-US" sz="2400" dirty="0">
                <a:solidFill>
                  <a:schemeClr val="tx1"/>
                </a:solidFill>
              </a:rPr>
              <a:t> is</a:t>
            </a:r>
            <a:endParaRPr lang="en-US" dirty="0">
              <a:solidFill>
                <a:schemeClr val="tx1"/>
              </a:solidFill>
            </a:endParaRPr>
          </a:p>
          <a:p>
            <a:pPr marL="0" indent="0">
              <a:lnSpc>
                <a:spcPct val="100000"/>
              </a:lnSpc>
              <a:spcBef>
                <a:spcPts val="600"/>
              </a:spcBef>
              <a:buFontTx/>
              <a:buNone/>
              <a:tabLst>
                <a:tab pos="973138" algn="l"/>
              </a:tabLst>
            </a:pPr>
            <a:r>
              <a:rPr lang="en-US" sz="2400" dirty="0">
                <a:solidFill>
                  <a:srgbClr val="660066"/>
                </a:solidFill>
                <a:sym typeface="Times New Roman" pitchFamily="18" charset="0"/>
              </a:rPr>
              <a:t>T</a:t>
            </a:r>
            <a:r>
              <a:rPr lang="en-US" sz="2400" baseline="-25000" dirty="0">
                <a:solidFill>
                  <a:srgbClr val="660066"/>
                </a:solidFill>
                <a:sym typeface="Times New Roman" pitchFamily="18" charset="0"/>
              </a:rPr>
              <a:t>1</a:t>
            </a:r>
            <a:r>
              <a:rPr lang="en-US" sz="2400" dirty="0">
                <a:solidFill>
                  <a:srgbClr val="660066"/>
                </a:solidFill>
              </a:rPr>
              <a:t>/T</a:t>
            </a:r>
            <a:r>
              <a:rPr lang="en-US" sz="2400" baseline="-25000" dirty="0">
                <a:solidFill>
                  <a:srgbClr val="660066"/>
                </a:solidFill>
              </a:rPr>
              <a:t>∞ </a:t>
            </a:r>
            <a:r>
              <a:rPr lang="en-US" sz="2400" dirty="0">
                <a:solidFill>
                  <a:srgbClr val="660066"/>
                </a:solidFill>
              </a:rPr>
              <a:t>	</a:t>
            </a:r>
            <a:r>
              <a:rPr lang="en-US" sz="2400" dirty="0">
                <a:solidFill>
                  <a:srgbClr val="660066"/>
                </a:solidFill>
                <a:sym typeface="Times New Roman" pitchFamily="18" charset="0"/>
              </a:rPr>
              <a:t>=	</a:t>
            </a:r>
            <a:r>
              <a:rPr lang="en-US" sz="2400" dirty="0">
                <a:solidFill>
                  <a:srgbClr val="3366FF"/>
                </a:solidFill>
                <a:sym typeface="Times New Roman" pitchFamily="18" charset="0"/>
              </a:rPr>
              <a:t>parallelism</a:t>
            </a:r>
          </a:p>
          <a:p>
            <a:pPr marL="0" indent="0">
              <a:lnSpc>
                <a:spcPct val="100000"/>
              </a:lnSpc>
              <a:spcBef>
                <a:spcPts val="600"/>
              </a:spcBef>
              <a:buFontTx/>
              <a:buNone/>
              <a:tabLst>
                <a:tab pos="973138" algn="l"/>
              </a:tabLst>
            </a:pPr>
            <a:r>
              <a:rPr lang="en-US" sz="2400" dirty="0">
                <a:solidFill>
                  <a:schemeClr val="accent2"/>
                </a:solidFill>
                <a:sym typeface="Times New Roman" pitchFamily="18" charset="0"/>
              </a:rPr>
              <a:t>	</a:t>
            </a:r>
            <a:r>
              <a:rPr lang="en-US" sz="2400" dirty="0">
                <a:solidFill>
                  <a:srgbClr val="660066"/>
                </a:solidFill>
                <a:sym typeface="Times New Roman" pitchFamily="18" charset="0"/>
              </a:rPr>
              <a:t>=</a:t>
            </a:r>
            <a:r>
              <a:rPr lang="en-US" sz="2400" dirty="0">
                <a:solidFill>
                  <a:srgbClr val="9900CC"/>
                </a:solidFill>
                <a:sym typeface="Times New Roman" pitchFamily="18" charset="0"/>
              </a:rPr>
              <a:t>	</a:t>
            </a:r>
            <a:r>
              <a:rPr lang="en-US" sz="2400" dirty="0">
                <a:solidFill>
                  <a:srgbClr val="000000"/>
                </a:solidFill>
                <a:sym typeface="Times New Roman" pitchFamily="18" charset="0"/>
              </a:rPr>
              <a:t>the average </a:t>
            </a:r>
            <a:br>
              <a:rPr lang="en-US" sz="2400" dirty="0">
                <a:solidFill>
                  <a:srgbClr val="000000"/>
                </a:solidFill>
                <a:sym typeface="Times New Roman" pitchFamily="18" charset="0"/>
              </a:rPr>
            </a:br>
            <a:r>
              <a:rPr lang="en-US" sz="2400" dirty="0">
                <a:solidFill>
                  <a:srgbClr val="000000"/>
                </a:solidFill>
                <a:sym typeface="Times New Roman" pitchFamily="18" charset="0"/>
              </a:rPr>
              <a:t>		amount of work </a:t>
            </a:r>
            <a:br>
              <a:rPr lang="en-US" sz="2400" dirty="0">
                <a:solidFill>
                  <a:srgbClr val="000000"/>
                </a:solidFill>
                <a:sym typeface="Times New Roman" pitchFamily="18" charset="0"/>
              </a:rPr>
            </a:br>
            <a:r>
              <a:rPr lang="en-US" sz="2400" dirty="0">
                <a:solidFill>
                  <a:srgbClr val="000000"/>
                </a:solidFill>
                <a:sym typeface="Times New Roman" pitchFamily="18" charset="0"/>
              </a:rPr>
              <a:t>		per step along </a:t>
            </a:r>
            <a:br>
              <a:rPr lang="en-US" sz="2400" dirty="0">
                <a:solidFill>
                  <a:srgbClr val="000000"/>
                </a:solidFill>
                <a:sym typeface="Times New Roman" pitchFamily="18" charset="0"/>
              </a:rPr>
            </a:br>
            <a:r>
              <a:rPr lang="en-US" sz="2400" dirty="0">
                <a:solidFill>
                  <a:srgbClr val="000000"/>
                </a:solidFill>
                <a:sym typeface="Times New Roman" pitchFamily="18" charset="0"/>
              </a:rPr>
              <a:t>		the span</a:t>
            </a:r>
          </a:p>
          <a:p>
            <a:pPr marL="0" indent="0">
              <a:lnSpc>
                <a:spcPct val="100000"/>
              </a:lnSpc>
              <a:spcBef>
                <a:spcPts val="600"/>
              </a:spcBef>
              <a:buFontTx/>
              <a:buNone/>
              <a:tabLst>
                <a:tab pos="973138" algn="l"/>
              </a:tabLst>
            </a:pPr>
            <a:r>
              <a:rPr lang="en-US" sz="2400" dirty="0">
                <a:solidFill>
                  <a:srgbClr val="660066"/>
                </a:solidFill>
                <a:sym typeface="Times New Roman" pitchFamily="18" charset="0"/>
              </a:rPr>
              <a:t>	= 18/9</a:t>
            </a:r>
          </a:p>
          <a:p>
            <a:pPr marL="0" indent="0">
              <a:lnSpc>
                <a:spcPct val="100000"/>
              </a:lnSpc>
              <a:spcBef>
                <a:spcPts val="600"/>
              </a:spcBef>
              <a:buFontTx/>
              <a:buNone/>
              <a:tabLst>
                <a:tab pos="973138" algn="l"/>
              </a:tabLst>
            </a:pPr>
            <a:r>
              <a:rPr lang="en-US" sz="2400" dirty="0">
                <a:solidFill>
                  <a:srgbClr val="660066"/>
                </a:solidFill>
                <a:sym typeface="Times New Roman" pitchFamily="18" charset="0"/>
              </a:rPr>
              <a:t>	=	2</a:t>
            </a:r>
            <a:r>
              <a:rPr lang="en-US" sz="2400" dirty="0">
                <a:solidFill>
                  <a:schemeClr val="tx1"/>
                </a:solidFill>
                <a:sym typeface="Times New Roman" pitchFamily="18" charset="0"/>
              </a:rPr>
              <a:t> .</a:t>
            </a:r>
          </a:p>
        </p:txBody>
      </p:sp>
      <p:grpSp>
        <p:nvGrpSpPr>
          <p:cNvPr id="2" name="Group 117"/>
          <p:cNvGrpSpPr/>
          <p:nvPr/>
        </p:nvGrpSpPr>
        <p:grpSpPr>
          <a:xfrm>
            <a:off x="5105400" y="1524000"/>
            <a:ext cx="3733800" cy="4648200"/>
            <a:chOff x="381000" y="1828800"/>
            <a:chExt cx="3733800" cy="4648200"/>
          </a:xfrm>
        </p:grpSpPr>
        <p:cxnSp>
          <p:nvCxnSpPr>
            <p:cNvPr id="62" name="AutoShape 35"/>
            <p:cNvCxnSpPr>
              <a:cxnSpLocks noChangeShapeType="1"/>
            </p:cNvCxnSpPr>
            <p:nvPr/>
          </p:nvCxnSpPr>
          <p:spPr bwMode="auto">
            <a:xfrm>
              <a:off x="2095500" y="2133600"/>
              <a:ext cx="0" cy="238125"/>
            </a:xfrm>
            <a:prstGeom prst="straightConnector1">
              <a:avLst/>
            </a:prstGeom>
            <a:noFill/>
            <a:ln w="76200">
              <a:solidFill>
                <a:srgbClr val="FFC000"/>
              </a:solidFill>
              <a:round/>
              <a:headEnd type="none" w="med" len="med"/>
              <a:tailEnd type="none" w="med" len="med"/>
            </a:ln>
            <a:effectLst/>
          </p:spPr>
        </p:cxnSp>
        <p:cxnSp>
          <p:nvCxnSpPr>
            <p:cNvPr id="63" name="AutoShape 36"/>
            <p:cNvCxnSpPr>
              <a:cxnSpLocks noChangeShapeType="1"/>
            </p:cNvCxnSpPr>
            <p:nvPr/>
          </p:nvCxnSpPr>
          <p:spPr bwMode="auto">
            <a:xfrm flipH="1">
              <a:off x="1143000" y="2632075"/>
              <a:ext cx="844550" cy="282575"/>
            </a:xfrm>
            <a:prstGeom prst="straightConnector1">
              <a:avLst/>
            </a:prstGeom>
            <a:noFill/>
            <a:ln w="76200">
              <a:solidFill>
                <a:srgbClr val="FFC000"/>
              </a:solidFill>
              <a:round/>
              <a:headEnd type="none" w="med" len="med"/>
              <a:tailEnd type="none" w="med" len="med"/>
            </a:ln>
            <a:effectLst/>
          </p:spPr>
        </p:cxnSp>
        <p:cxnSp>
          <p:nvCxnSpPr>
            <p:cNvPr id="64" name="AutoShape 37"/>
            <p:cNvCxnSpPr>
              <a:cxnSpLocks noChangeShapeType="1"/>
            </p:cNvCxnSpPr>
            <p:nvPr/>
          </p:nvCxnSpPr>
          <p:spPr bwMode="auto">
            <a:xfrm>
              <a:off x="1250950" y="3175000"/>
              <a:ext cx="368300" cy="282575"/>
            </a:xfrm>
            <a:prstGeom prst="straightConnector1">
              <a:avLst/>
            </a:prstGeom>
            <a:noFill/>
            <a:ln w="76200">
              <a:solidFill>
                <a:srgbClr val="FFC000"/>
              </a:solidFill>
              <a:round/>
              <a:headEnd type="none" w="med" len="med"/>
              <a:tailEnd type="none" w="med" len="med"/>
            </a:ln>
            <a:effectLst/>
          </p:spPr>
        </p:cxnSp>
        <p:cxnSp>
          <p:nvCxnSpPr>
            <p:cNvPr id="65" name="AutoShape 38"/>
            <p:cNvCxnSpPr>
              <a:cxnSpLocks noChangeShapeType="1"/>
            </p:cNvCxnSpPr>
            <p:nvPr/>
          </p:nvCxnSpPr>
          <p:spPr bwMode="auto">
            <a:xfrm flipH="1">
              <a:off x="1143000" y="3717925"/>
              <a:ext cx="368300" cy="282575"/>
            </a:xfrm>
            <a:prstGeom prst="straightConnector1">
              <a:avLst/>
            </a:prstGeom>
            <a:noFill/>
            <a:ln w="76200">
              <a:solidFill>
                <a:srgbClr val="FFC000"/>
              </a:solidFill>
              <a:round/>
              <a:headEnd type="none" w="med" len="med"/>
              <a:tailEnd type="none" w="med" len="med"/>
            </a:ln>
            <a:effectLst/>
          </p:spPr>
        </p:cxnSp>
        <p:cxnSp>
          <p:nvCxnSpPr>
            <p:cNvPr id="66" name="AutoShape 39"/>
            <p:cNvCxnSpPr>
              <a:cxnSpLocks noChangeShapeType="1"/>
            </p:cNvCxnSpPr>
            <p:nvPr/>
          </p:nvCxnSpPr>
          <p:spPr bwMode="auto">
            <a:xfrm>
              <a:off x="1143000" y="4305300"/>
              <a:ext cx="0" cy="238125"/>
            </a:xfrm>
            <a:prstGeom prst="straightConnector1">
              <a:avLst/>
            </a:prstGeom>
            <a:noFill/>
            <a:ln w="76200">
              <a:solidFill>
                <a:srgbClr val="FFC000"/>
              </a:solidFill>
              <a:round/>
              <a:headEnd type="none" w="med" len="med"/>
              <a:tailEnd type="none" w="med" len="med"/>
            </a:ln>
            <a:effectLst/>
          </p:spPr>
        </p:cxnSp>
        <p:cxnSp>
          <p:nvCxnSpPr>
            <p:cNvPr id="67" name="AutoShape 40"/>
            <p:cNvCxnSpPr>
              <a:cxnSpLocks noChangeShapeType="1"/>
            </p:cNvCxnSpPr>
            <p:nvPr/>
          </p:nvCxnSpPr>
          <p:spPr bwMode="auto">
            <a:xfrm>
              <a:off x="1143000" y="4848225"/>
              <a:ext cx="0" cy="238125"/>
            </a:xfrm>
            <a:prstGeom prst="straightConnector1">
              <a:avLst/>
            </a:prstGeom>
            <a:noFill/>
            <a:ln w="76200">
              <a:solidFill>
                <a:srgbClr val="FFC000"/>
              </a:solidFill>
              <a:round/>
              <a:headEnd type="none" w="med" len="med"/>
              <a:tailEnd type="none" w="med" len="med"/>
            </a:ln>
            <a:effectLst/>
          </p:spPr>
        </p:cxnSp>
        <p:cxnSp>
          <p:nvCxnSpPr>
            <p:cNvPr id="68" name="AutoShape 41"/>
            <p:cNvCxnSpPr>
              <a:cxnSpLocks noChangeShapeType="1"/>
            </p:cNvCxnSpPr>
            <p:nvPr/>
          </p:nvCxnSpPr>
          <p:spPr bwMode="auto">
            <a:xfrm>
              <a:off x="1143000" y="5391150"/>
              <a:ext cx="0" cy="238125"/>
            </a:xfrm>
            <a:prstGeom prst="straightConnector1">
              <a:avLst/>
            </a:prstGeom>
            <a:noFill/>
            <a:ln w="76200">
              <a:solidFill>
                <a:srgbClr val="FFC000"/>
              </a:solidFill>
              <a:round/>
              <a:headEnd type="none" w="med" len="med"/>
              <a:tailEnd type="none" w="med" len="med"/>
            </a:ln>
            <a:effectLst/>
          </p:spPr>
        </p:cxnSp>
        <p:cxnSp>
          <p:nvCxnSpPr>
            <p:cNvPr id="69" name="AutoShape 42"/>
            <p:cNvCxnSpPr>
              <a:cxnSpLocks noChangeShapeType="1"/>
            </p:cNvCxnSpPr>
            <p:nvPr/>
          </p:nvCxnSpPr>
          <p:spPr bwMode="auto">
            <a:xfrm>
              <a:off x="1250950" y="5889625"/>
              <a:ext cx="1689100" cy="327025"/>
            </a:xfrm>
            <a:prstGeom prst="straightConnector1">
              <a:avLst/>
            </a:prstGeom>
            <a:noFill/>
            <a:ln w="76200">
              <a:solidFill>
                <a:srgbClr val="FFC000"/>
              </a:solidFill>
              <a:round/>
              <a:headEnd type="none" w="med" len="med"/>
              <a:tailEnd type="none" w="med" len="med"/>
            </a:ln>
            <a:effectLst/>
          </p:spPr>
        </p:cxnSp>
        <p:sp>
          <p:nvSpPr>
            <p:cNvPr id="70" name="Oval 9"/>
            <p:cNvSpPr>
              <a:spLocks noChangeArrowheads="1"/>
            </p:cNvSpPr>
            <p:nvPr/>
          </p:nvSpPr>
          <p:spPr bwMode="auto">
            <a:xfrm>
              <a:off x="1943100" y="18288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71" name="AutoShape 35"/>
            <p:cNvCxnSpPr>
              <a:cxnSpLocks noChangeShapeType="1"/>
              <a:stCxn id="70" idx="4"/>
              <a:endCxn id="84" idx="0"/>
            </p:cNvCxnSpPr>
            <p:nvPr/>
          </p:nvCxnSpPr>
          <p:spPr bwMode="auto">
            <a:xfrm>
              <a:off x="2095500" y="2133600"/>
              <a:ext cx="0" cy="238125"/>
            </a:xfrm>
            <a:prstGeom prst="straightConnector1">
              <a:avLst/>
            </a:prstGeom>
            <a:noFill/>
            <a:ln w="25400">
              <a:solidFill>
                <a:schemeClr val="tx1"/>
              </a:solidFill>
              <a:round/>
              <a:headEnd/>
              <a:tailEnd type="stealth" w="med" len="med"/>
            </a:ln>
            <a:effectLst/>
          </p:spPr>
        </p:cxnSp>
        <p:cxnSp>
          <p:nvCxnSpPr>
            <p:cNvPr id="72" name="AutoShape 36"/>
            <p:cNvCxnSpPr>
              <a:cxnSpLocks noChangeShapeType="1"/>
              <a:stCxn id="84" idx="3"/>
              <a:endCxn id="86" idx="0"/>
            </p:cNvCxnSpPr>
            <p:nvPr/>
          </p:nvCxnSpPr>
          <p:spPr bwMode="auto">
            <a:xfrm flipH="1">
              <a:off x="1143000" y="2632075"/>
              <a:ext cx="844550" cy="282575"/>
            </a:xfrm>
            <a:prstGeom prst="straightConnector1">
              <a:avLst/>
            </a:prstGeom>
            <a:noFill/>
            <a:ln w="25400">
              <a:solidFill>
                <a:schemeClr val="tx1"/>
              </a:solidFill>
              <a:round/>
              <a:headEnd/>
              <a:tailEnd type="stealth" w="med" len="med"/>
            </a:ln>
            <a:effectLst/>
          </p:spPr>
        </p:cxnSp>
        <p:cxnSp>
          <p:nvCxnSpPr>
            <p:cNvPr id="73" name="AutoShape 37"/>
            <p:cNvCxnSpPr>
              <a:cxnSpLocks noChangeShapeType="1"/>
              <a:stCxn id="86" idx="5"/>
              <a:endCxn id="95" idx="0"/>
            </p:cNvCxnSpPr>
            <p:nvPr/>
          </p:nvCxnSpPr>
          <p:spPr bwMode="auto">
            <a:xfrm>
              <a:off x="1250950" y="3175000"/>
              <a:ext cx="368300" cy="282575"/>
            </a:xfrm>
            <a:prstGeom prst="straightConnector1">
              <a:avLst/>
            </a:prstGeom>
            <a:noFill/>
            <a:ln w="25400">
              <a:solidFill>
                <a:schemeClr val="tx1"/>
              </a:solidFill>
              <a:round/>
              <a:headEnd/>
              <a:tailEnd type="stealth" w="med" len="med"/>
            </a:ln>
            <a:effectLst/>
          </p:spPr>
        </p:cxnSp>
        <p:cxnSp>
          <p:nvCxnSpPr>
            <p:cNvPr id="74" name="AutoShape 38"/>
            <p:cNvCxnSpPr>
              <a:cxnSpLocks noChangeShapeType="1"/>
              <a:stCxn id="95" idx="3"/>
              <a:endCxn id="87" idx="0"/>
            </p:cNvCxnSpPr>
            <p:nvPr/>
          </p:nvCxnSpPr>
          <p:spPr bwMode="auto">
            <a:xfrm flipH="1">
              <a:off x="1143000" y="3717925"/>
              <a:ext cx="368300" cy="282575"/>
            </a:xfrm>
            <a:prstGeom prst="straightConnector1">
              <a:avLst/>
            </a:prstGeom>
            <a:noFill/>
            <a:ln w="25400">
              <a:solidFill>
                <a:schemeClr val="tx1"/>
              </a:solidFill>
              <a:round/>
              <a:headEnd/>
              <a:tailEnd type="stealth" w="med" len="med"/>
            </a:ln>
            <a:effectLst/>
          </p:spPr>
        </p:cxnSp>
        <p:cxnSp>
          <p:nvCxnSpPr>
            <p:cNvPr id="75" name="AutoShape 39"/>
            <p:cNvCxnSpPr>
              <a:cxnSpLocks noChangeShapeType="1"/>
              <a:stCxn id="87" idx="4"/>
              <a:endCxn id="90" idx="0"/>
            </p:cNvCxnSpPr>
            <p:nvPr/>
          </p:nvCxnSpPr>
          <p:spPr bwMode="auto">
            <a:xfrm>
              <a:off x="1143000" y="4305300"/>
              <a:ext cx="0" cy="238125"/>
            </a:xfrm>
            <a:prstGeom prst="straightConnector1">
              <a:avLst/>
            </a:prstGeom>
            <a:noFill/>
            <a:ln w="25400">
              <a:solidFill>
                <a:schemeClr val="tx1"/>
              </a:solidFill>
              <a:round/>
              <a:headEnd/>
              <a:tailEnd type="stealth" w="med" len="med"/>
            </a:ln>
            <a:effectLst/>
          </p:spPr>
        </p:cxnSp>
        <p:cxnSp>
          <p:nvCxnSpPr>
            <p:cNvPr id="76" name="AutoShape 40"/>
            <p:cNvCxnSpPr>
              <a:cxnSpLocks noChangeShapeType="1"/>
              <a:stCxn id="90" idx="4"/>
              <a:endCxn id="88" idx="0"/>
            </p:cNvCxnSpPr>
            <p:nvPr/>
          </p:nvCxnSpPr>
          <p:spPr bwMode="auto">
            <a:xfrm>
              <a:off x="1143000" y="4848225"/>
              <a:ext cx="0" cy="238125"/>
            </a:xfrm>
            <a:prstGeom prst="straightConnector1">
              <a:avLst/>
            </a:prstGeom>
            <a:noFill/>
            <a:ln w="25400">
              <a:solidFill>
                <a:schemeClr val="tx1"/>
              </a:solidFill>
              <a:round/>
              <a:headEnd/>
              <a:tailEnd type="stealth" w="med" len="med"/>
            </a:ln>
            <a:effectLst/>
          </p:spPr>
        </p:cxnSp>
        <p:cxnSp>
          <p:nvCxnSpPr>
            <p:cNvPr id="77" name="AutoShape 41"/>
            <p:cNvCxnSpPr>
              <a:cxnSpLocks noChangeShapeType="1"/>
              <a:stCxn id="88" idx="4"/>
              <a:endCxn id="89" idx="0"/>
            </p:cNvCxnSpPr>
            <p:nvPr/>
          </p:nvCxnSpPr>
          <p:spPr bwMode="auto">
            <a:xfrm>
              <a:off x="1143000" y="5391150"/>
              <a:ext cx="0" cy="238125"/>
            </a:xfrm>
            <a:prstGeom prst="straightConnector1">
              <a:avLst/>
            </a:prstGeom>
            <a:noFill/>
            <a:ln w="25400">
              <a:solidFill>
                <a:schemeClr val="tx1"/>
              </a:solidFill>
              <a:round/>
              <a:headEnd/>
              <a:tailEnd type="stealth" w="med" len="med"/>
            </a:ln>
            <a:effectLst/>
          </p:spPr>
        </p:cxnSp>
        <p:cxnSp>
          <p:nvCxnSpPr>
            <p:cNvPr id="78" name="AutoShape 42"/>
            <p:cNvCxnSpPr>
              <a:cxnSpLocks noChangeShapeType="1"/>
              <a:stCxn id="89" idx="5"/>
              <a:endCxn id="85" idx="1"/>
            </p:cNvCxnSpPr>
            <p:nvPr/>
          </p:nvCxnSpPr>
          <p:spPr bwMode="auto">
            <a:xfrm>
              <a:off x="1250950" y="5889625"/>
              <a:ext cx="1689100" cy="327025"/>
            </a:xfrm>
            <a:prstGeom prst="straightConnector1">
              <a:avLst/>
            </a:prstGeom>
            <a:noFill/>
            <a:ln w="25400">
              <a:solidFill>
                <a:schemeClr val="tx1"/>
              </a:solidFill>
              <a:round/>
              <a:headEnd/>
              <a:tailEnd type="stealth" w="med" len="med"/>
            </a:ln>
            <a:effectLst/>
          </p:spPr>
        </p:cxnSp>
        <p:sp>
          <p:nvSpPr>
            <p:cNvPr id="79" name="Oval 4"/>
            <p:cNvSpPr>
              <a:spLocks noChangeArrowheads="1"/>
            </p:cNvSpPr>
            <p:nvPr/>
          </p:nvSpPr>
          <p:spPr bwMode="auto">
            <a:xfrm>
              <a:off x="33337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0" name="Oval 5"/>
            <p:cNvSpPr>
              <a:spLocks noChangeArrowheads="1"/>
            </p:cNvSpPr>
            <p:nvPr/>
          </p:nvSpPr>
          <p:spPr bwMode="auto">
            <a:xfrm>
              <a:off x="28575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1" name="Oval 6"/>
            <p:cNvSpPr>
              <a:spLocks noChangeArrowheads="1"/>
            </p:cNvSpPr>
            <p:nvPr/>
          </p:nvSpPr>
          <p:spPr bwMode="auto">
            <a:xfrm>
              <a:off x="28575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2" name="Oval 7"/>
            <p:cNvSpPr>
              <a:spLocks noChangeArrowheads="1"/>
            </p:cNvSpPr>
            <p:nvPr/>
          </p:nvSpPr>
          <p:spPr bwMode="auto">
            <a:xfrm>
              <a:off x="38100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3" name="Oval 8"/>
            <p:cNvSpPr>
              <a:spLocks noChangeArrowheads="1"/>
            </p:cNvSpPr>
            <p:nvPr/>
          </p:nvSpPr>
          <p:spPr bwMode="auto">
            <a:xfrm>
              <a:off x="381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4" name="Oval 10"/>
            <p:cNvSpPr>
              <a:spLocks noChangeArrowheads="1"/>
            </p:cNvSpPr>
            <p:nvPr/>
          </p:nvSpPr>
          <p:spPr bwMode="auto">
            <a:xfrm>
              <a:off x="1943100" y="23717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5" name="Oval 12"/>
            <p:cNvSpPr>
              <a:spLocks noChangeArrowheads="1"/>
            </p:cNvSpPr>
            <p:nvPr/>
          </p:nvSpPr>
          <p:spPr bwMode="auto">
            <a:xfrm>
              <a:off x="2895600" y="61722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6" name="Oval 13"/>
            <p:cNvSpPr>
              <a:spLocks noChangeArrowheads="1"/>
            </p:cNvSpPr>
            <p:nvPr/>
          </p:nvSpPr>
          <p:spPr bwMode="auto">
            <a:xfrm>
              <a:off x="990600" y="29146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7" name="Oval 14"/>
            <p:cNvSpPr>
              <a:spLocks noChangeArrowheads="1"/>
            </p:cNvSpPr>
            <p:nvPr/>
          </p:nvSpPr>
          <p:spPr bwMode="auto">
            <a:xfrm>
              <a:off x="9906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8" name="Oval 15"/>
            <p:cNvSpPr>
              <a:spLocks noChangeArrowheads="1"/>
            </p:cNvSpPr>
            <p:nvPr/>
          </p:nvSpPr>
          <p:spPr bwMode="auto">
            <a:xfrm>
              <a:off x="9906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89" name="Oval 16"/>
            <p:cNvSpPr>
              <a:spLocks noChangeArrowheads="1"/>
            </p:cNvSpPr>
            <p:nvPr/>
          </p:nvSpPr>
          <p:spPr bwMode="auto">
            <a:xfrm>
              <a:off x="990600" y="56292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0" name="Oval 17"/>
            <p:cNvSpPr>
              <a:spLocks noChangeArrowheads="1"/>
            </p:cNvSpPr>
            <p:nvPr/>
          </p:nvSpPr>
          <p:spPr bwMode="auto">
            <a:xfrm>
              <a:off x="9906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1" name="Oval 18"/>
            <p:cNvSpPr>
              <a:spLocks noChangeArrowheads="1"/>
            </p:cNvSpPr>
            <p:nvPr/>
          </p:nvSpPr>
          <p:spPr bwMode="auto">
            <a:xfrm>
              <a:off x="1905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2" name="Oval 19"/>
            <p:cNvSpPr>
              <a:spLocks noChangeArrowheads="1"/>
            </p:cNvSpPr>
            <p:nvPr/>
          </p:nvSpPr>
          <p:spPr bwMode="auto">
            <a:xfrm>
              <a:off x="3810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3" name="Oval 20"/>
            <p:cNvSpPr>
              <a:spLocks noChangeArrowheads="1"/>
            </p:cNvSpPr>
            <p:nvPr/>
          </p:nvSpPr>
          <p:spPr bwMode="auto">
            <a:xfrm>
              <a:off x="3810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4" name="Oval 28"/>
            <p:cNvSpPr>
              <a:spLocks noChangeArrowheads="1"/>
            </p:cNvSpPr>
            <p:nvPr/>
          </p:nvSpPr>
          <p:spPr bwMode="auto">
            <a:xfrm>
              <a:off x="1905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95" name="Oval 11"/>
            <p:cNvSpPr>
              <a:spLocks noChangeArrowheads="1"/>
            </p:cNvSpPr>
            <p:nvPr/>
          </p:nvSpPr>
          <p:spPr bwMode="auto">
            <a:xfrm>
              <a:off x="14668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96" name="AutoShape 21"/>
            <p:cNvCxnSpPr>
              <a:cxnSpLocks noChangeShapeType="1"/>
              <a:stCxn id="84" idx="5"/>
              <a:endCxn id="79" idx="0"/>
            </p:cNvCxnSpPr>
            <p:nvPr/>
          </p:nvCxnSpPr>
          <p:spPr bwMode="auto">
            <a:xfrm>
              <a:off x="2203450" y="2632075"/>
              <a:ext cx="1282700" cy="825500"/>
            </a:xfrm>
            <a:prstGeom prst="straightConnector1">
              <a:avLst/>
            </a:prstGeom>
            <a:noFill/>
            <a:ln w="25400">
              <a:solidFill>
                <a:schemeClr val="tx1"/>
              </a:solidFill>
              <a:round/>
              <a:headEnd/>
              <a:tailEnd type="stealth" w="med" len="med"/>
            </a:ln>
            <a:effectLst/>
          </p:spPr>
        </p:cxnSp>
        <p:cxnSp>
          <p:nvCxnSpPr>
            <p:cNvPr id="97" name="AutoShape 22"/>
            <p:cNvCxnSpPr>
              <a:cxnSpLocks noChangeShapeType="1"/>
              <a:stCxn id="86" idx="3"/>
              <a:endCxn id="82" idx="0"/>
            </p:cNvCxnSpPr>
            <p:nvPr/>
          </p:nvCxnSpPr>
          <p:spPr bwMode="auto">
            <a:xfrm flipH="1">
              <a:off x="533400" y="3175000"/>
              <a:ext cx="501650" cy="282575"/>
            </a:xfrm>
            <a:prstGeom prst="straightConnector1">
              <a:avLst/>
            </a:prstGeom>
            <a:noFill/>
            <a:ln w="25400">
              <a:solidFill>
                <a:schemeClr val="tx1"/>
              </a:solidFill>
              <a:round/>
              <a:headEnd/>
              <a:tailEnd type="stealth" w="med" len="med"/>
            </a:ln>
            <a:effectLst/>
          </p:spPr>
        </p:cxnSp>
        <p:cxnSp>
          <p:nvCxnSpPr>
            <p:cNvPr id="98" name="AutoShape 23"/>
            <p:cNvCxnSpPr>
              <a:cxnSpLocks noChangeShapeType="1"/>
              <a:stCxn id="82" idx="4"/>
              <a:endCxn id="83" idx="0"/>
            </p:cNvCxnSpPr>
            <p:nvPr/>
          </p:nvCxnSpPr>
          <p:spPr bwMode="auto">
            <a:xfrm>
              <a:off x="533400" y="3762375"/>
              <a:ext cx="0" cy="781050"/>
            </a:xfrm>
            <a:prstGeom prst="straightConnector1">
              <a:avLst/>
            </a:prstGeom>
            <a:noFill/>
            <a:ln w="25400">
              <a:solidFill>
                <a:schemeClr val="tx1"/>
              </a:solidFill>
              <a:round/>
              <a:headEnd/>
              <a:tailEnd type="stealth" w="med" len="med"/>
            </a:ln>
            <a:effectLst/>
          </p:spPr>
        </p:cxnSp>
        <p:cxnSp>
          <p:nvCxnSpPr>
            <p:cNvPr id="99" name="AutoShape 24"/>
            <p:cNvCxnSpPr>
              <a:cxnSpLocks noChangeShapeType="1"/>
              <a:stCxn id="95" idx="5"/>
              <a:endCxn id="91" idx="0"/>
            </p:cNvCxnSpPr>
            <p:nvPr/>
          </p:nvCxnSpPr>
          <p:spPr bwMode="auto">
            <a:xfrm>
              <a:off x="1727200" y="3717925"/>
              <a:ext cx="330200" cy="282575"/>
            </a:xfrm>
            <a:prstGeom prst="straightConnector1">
              <a:avLst/>
            </a:prstGeom>
            <a:noFill/>
            <a:ln w="25400">
              <a:solidFill>
                <a:schemeClr val="tx1"/>
              </a:solidFill>
              <a:round/>
              <a:headEnd/>
              <a:tailEnd type="stealth" w="med" len="med"/>
            </a:ln>
            <a:effectLst/>
          </p:spPr>
        </p:cxnSp>
        <p:cxnSp>
          <p:nvCxnSpPr>
            <p:cNvPr id="100" name="AutoShape 25"/>
            <p:cNvCxnSpPr>
              <a:cxnSpLocks noChangeShapeType="1"/>
              <a:stCxn id="83" idx="5"/>
              <a:endCxn id="88" idx="1"/>
            </p:cNvCxnSpPr>
            <p:nvPr/>
          </p:nvCxnSpPr>
          <p:spPr bwMode="auto">
            <a:xfrm>
              <a:off x="641350" y="4803775"/>
              <a:ext cx="393700" cy="327025"/>
            </a:xfrm>
            <a:prstGeom prst="straightConnector1">
              <a:avLst/>
            </a:prstGeom>
            <a:noFill/>
            <a:ln w="25400">
              <a:solidFill>
                <a:schemeClr val="tx1"/>
              </a:solidFill>
              <a:round/>
              <a:headEnd/>
              <a:tailEnd type="stealth" w="med" len="med"/>
            </a:ln>
            <a:effectLst/>
          </p:spPr>
        </p:cxnSp>
        <p:cxnSp>
          <p:nvCxnSpPr>
            <p:cNvPr id="101" name="AutoShape 26"/>
            <p:cNvCxnSpPr>
              <a:cxnSpLocks noChangeShapeType="1"/>
              <a:stCxn id="79" idx="5"/>
              <a:endCxn id="92" idx="0"/>
            </p:cNvCxnSpPr>
            <p:nvPr/>
          </p:nvCxnSpPr>
          <p:spPr bwMode="auto">
            <a:xfrm>
              <a:off x="3594100" y="3717925"/>
              <a:ext cx="368300" cy="282575"/>
            </a:xfrm>
            <a:prstGeom prst="straightConnector1">
              <a:avLst/>
            </a:prstGeom>
            <a:noFill/>
            <a:ln w="25400">
              <a:solidFill>
                <a:schemeClr val="tx1"/>
              </a:solidFill>
              <a:round/>
              <a:headEnd/>
              <a:tailEnd type="stealth" w="med" len="med"/>
            </a:ln>
            <a:effectLst/>
          </p:spPr>
        </p:cxnSp>
        <p:cxnSp>
          <p:nvCxnSpPr>
            <p:cNvPr id="102" name="AutoShape 27"/>
            <p:cNvCxnSpPr>
              <a:cxnSpLocks noChangeShapeType="1"/>
              <a:stCxn id="94" idx="3"/>
              <a:endCxn id="88" idx="7"/>
            </p:cNvCxnSpPr>
            <p:nvPr/>
          </p:nvCxnSpPr>
          <p:spPr bwMode="auto">
            <a:xfrm flipH="1">
              <a:off x="1250950" y="4803775"/>
              <a:ext cx="698500" cy="327025"/>
            </a:xfrm>
            <a:prstGeom prst="straightConnector1">
              <a:avLst/>
            </a:prstGeom>
            <a:noFill/>
            <a:ln w="25400">
              <a:solidFill>
                <a:schemeClr val="tx1"/>
              </a:solidFill>
              <a:round/>
              <a:headEnd/>
              <a:tailEnd type="stealth" w="med" len="med"/>
            </a:ln>
            <a:effectLst/>
          </p:spPr>
        </p:cxnSp>
        <p:cxnSp>
          <p:nvCxnSpPr>
            <p:cNvPr id="103" name="AutoShape 29"/>
            <p:cNvCxnSpPr>
              <a:cxnSpLocks noChangeShapeType="1"/>
              <a:stCxn id="91" idx="4"/>
              <a:endCxn id="94" idx="0"/>
            </p:cNvCxnSpPr>
            <p:nvPr/>
          </p:nvCxnSpPr>
          <p:spPr bwMode="auto">
            <a:xfrm>
              <a:off x="2057400" y="4305300"/>
              <a:ext cx="0" cy="238125"/>
            </a:xfrm>
            <a:prstGeom prst="straightConnector1">
              <a:avLst/>
            </a:prstGeom>
            <a:noFill/>
            <a:ln w="25400">
              <a:solidFill>
                <a:schemeClr val="tx1"/>
              </a:solidFill>
              <a:round/>
              <a:headEnd/>
              <a:tailEnd type="stealth" w="med" len="med"/>
            </a:ln>
            <a:effectLst/>
          </p:spPr>
        </p:cxnSp>
        <p:cxnSp>
          <p:nvCxnSpPr>
            <p:cNvPr id="104" name="AutoShape 30"/>
            <p:cNvCxnSpPr>
              <a:cxnSpLocks noChangeShapeType="1"/>
              <a:stCxn id="79" idx="3"/>
              <a:endCxn id="80" idx="0"/>
            </p:cNvCxnSpPr>
            <p:nvPr/>
          </p:nvCxnSpPr>
          <p:spPr bwMode="auto">
            <a:xfrm flipH="1">
              <a:off x="3009900" y="3717925"/>
              <a:ext cx="368300" cy="282575"/>
            </a:xfrm>
            <a:prstGeom prst="straightConnector1">
              <a:avLst/>
            </a:prstGeom>
            <a:noFill/>
            <a:ln w="25400">
              <a:solidFill>
                <a:schemeClr val="tx1"/>
              </a:solidFill>
              <a:round/>
              <a:headEnd/>
              <a:tailEnd type="stealth" w="med" len="med"/>
            </a:ln>
            <a:effectLst/>
          </p:spPr>
        </p:cxnSp>
        <p:cxnSp>
          <p:nvCxnSpPr>
            <p:cNvPr id="105" name="AutoShape 31"/>
            <p:cNvCxnSpPr>
              <a:cxnSpLocks noChangeShapeType="1"/>
              <a:stCxn id="80" idx="4"/>
              <a:endCxn id="81" idx="0"/>
            </p:cNvCxnSpPr>
            <p:nvPr/>
          </p:nvCxnSpPr>
          <p:spPr bwMode="auto">
            <a:xfrm>
              <a:off x="3009900" y="4305300"/>
              <a:ext cx="0" cy="781050"/>
            </a:xfrm>
            <a:prstGeom prst="straightConnector1">
              <a:avLst/>
            </a:prstGeom>
            <a:noFill/>
            <a:ln w="25400">
              <a:solidFill>
                <a:schemeClr val="tx1"/>
              </a:solidFill>
              <a:round/>
              <a:headEnd/>
              <a:tailEnd type="stealth" w="med" len="med"/>
            </a:ln>
            <a:effectLst/>
          </p:spPr>
        </p:cxnSp>
        <p:cxnSp>
          <p:nvCxnSpPr>
            <p:cNvPr id="106" name="AutoShape 32"/>
            <p:cNvCxnSpPr>
              <a:cxnSpLocks noChangeShapeType="1"/>
              <a:stCxn id="92" idx="4"/>
              <a:endCxn id="93" idx="0"/>
            </p:cNvCxnSpPr>
            <p:nvPr/>
          </p:nvCxnSpPr>
          <p:spPr bwMode="auto">
            <a:xfrm>
              <a:off x="3962400" y="4305300"/>
              <a:ext cx="0" cy="238125"/>
            </a:xfrm>
            <a:prstGeom prst="straightConnector1">
              <a:avLst/>
            </a:prstGeom>
            <a:noFill/>
            <a:ln w="25400">
              <a:solidFill>
                <a:schemeClr val="tx1"/>
              </a:solidFill>
              <a:round/>
              <a:headEnd/>
              <a:tailEnd type="stealth" w="med" len="med"/>
            </a:ln>
            <a:effectLst/>
          </p:spPr>
        </p:cxnSp>
        <p:cxnSp>
          <p:nvCxnSpPr>
            <p:cNvPr id="107" name="AutoShape 33"/>
            <p:cNvCxnSpPr>
              <a:cxnSpLocks noChangeShapeType="1"/>
              <a:stCxn id="93" idx="4"/>
              <a:endCxn id="85" idx="7"/>
            </p:cNvCxnSpPr>
            <p:nvPr/>
          </p:nvCxnSpPr>
          <p:spPr bwMode="auto">
            <a:xfrm flipH="1">
              <a:off x="3155950" y="4848225"/>
              <a:ext cx="806450" cy="1368425"/>
            </a:xfrm>
            <a:prstGeom prst="straightConnector1">
              <a:avLst/>
            </a:prstGeom>
            <a:noFill/>
            <a:ln w="25400">
              <a:solidFill>
                <a:schemeClr val="tx1"/>
              </a:solidFill>
              <a:round/>
              <a:headEnd/>
              <a:tailEnd type="stealth" w="med" len="med"/>
            </a:ln>
            <a:effectLst/>
          </p:spPr>
        </p:cxnSp>
        <p:cxnSp>
          <p:nvCxnSpPr>
            <p:cNvPr id="108" name="AutoShape 34"/>
            <p:cNvCxnSpPr>
              <a:cxnSpLocks noChangeShapeType="1"/>
              <a:stCxn id="81" idx="4"/>
              <a:endCxn id="85" idx="0"/>
            </p:cNvCxnSpPr>
            <p:nvPr/>
          </p:nvCxnSpPr>
          <p:spPr bwMode="auto">
            <a:xfrm>
              <a:off x="3009900" y="5391150"/>
              <a:ext cx="38100" cy="781050"/>
            </a:xfrm>
            <a:prstGeom prst="straightConnector1">
              <a:avLst/>
            </a:prstGeom>
            <a:noFill/>
            <a:ln w="25400">
              <a:solidFill>
                <a:schemeClr val="tx1"/>
              </a:solidFill>
              <a:round/>
              <a:headEnd/>
              <a:tailEnd type="stealth" w="med" len="med"/>
            </a:ln>
            <a:effectLst/>
          </p:spPr>
        </p:cxnSp>
        <p:sp>
          <p:nvSpPr>
            <p:cNvPr id="109" name="Oval 9"/>
            <p:cNvSpPr>
              <a:spLocks noChangeArrowheads="1"/>
            </p:cNvSpPr>
            <p:nvPr/>
          </p:nvSpPr>
          <p:spPr bwMode="auto">
            <a:xfrm>
              <a:off x="1943100" y="18288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0" name="Oval 10"/>
            <p:cNvSpPr>
              <a:spLocks noChangeArrowheads="1"/>
            </p:cNvSpPr>
            <p:nvPr/>
          </p:nvSpPr>
          <p:spPr bwMode="auto">
            <a:xfrm>
              <a:off x="1943100" y="23717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1" name="Oval 12"/>
            <p:cNvSpPr>
              <a:spLocks noChangeArrowheads="1"/>
            </p:cNvSpPr>
            <p:nvPr/>
          </p:nvSpPr>
          <p:spPr bwMode="auto">
            <a:xfrm>
              <a:off x="2895600" y="61722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2" name="Oval 13"/>
            <p:cNvSpPr>
              <a:spLocks noChangeArrowheads="1"/>
            </p:cNvSpPr>
            <p:nvPr/>
          </p:nvSpPr>
          <p:spPr bwMode="auto">
            <a:xfrm>
              <a:off x="990600" y="29146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3" name="Oval 14"/>
            <p:cNvSpPr>
              <a:spLocks noChangeArrowheads="1"/>
            </p:cNvSpPr>
            <p:nvPr/>
          </p:nvSpPr>
          <p:spPr bwMode="auto">
            <a:xfrm>
              <a:off x="990600" y="400050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4" name="Oval 15"/>
            <p:cNvSpPr>
              <a:spLocks noChangeArrowheads="1"/>
            </p:cNvSpPr>
            <p:nvPr/>
          </p:nvSpPr>
          <p:spPr bwMode="auto">
            <a:xfrm>
              <a:off x="990600" y="5086350"/>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5" name="Oval 16"/>
            <p:cNvSpPr>
              <a:spLocks noChangeArrowheads="1"/>
            </p:cNvSpPr>
            <p:nvPr/>
          </p:nvSpPr>
          <p:spPr bwMode="auto">
            <a:xfrm>
              <a:off x="990600" y="56292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6" name="Oval 17"/>
            <p:cNvSpPr>
              <a:spLocks noChangeArrowheads="1"/>
            </p:cNvSpPr>
            <p:nvPr/>
          </p:nvSpPr>
          <p:spPr bwMode="auto">
            <a:xfrm>
              <a:off x="990600" y="454342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17" name="Oval 11"/>
            <p:cNvSpPr>
              <a:spLocks noChangeArrowheads="1"/>
            </p:cNvSpPr>
            <p:nvPr/>
          </p:nvSpPr>
          <p:spPr bwMode="auto">
            <a:xfrm>
              <a:off x="1466850" y="3457575"/>
              <a:ext cx="304800" cy="304800"/>
            </a:xfrm>
            <a:prstGeom prst="ellipse">
              <a:avLst/>
            </a:prstGeom>
            <a:solidFill>
              <a:srgbClr val="FFC000"/>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grpSp>
      <p:sp>
        <p:nvSpPr>
          <p:cNvPr id="3" name="Slide Number Placeholder 2">
            <a:extLst>
              <a:ext uri="{FF2B5EF4-FFF2-40B4-BE49-F238E27FC236}">
                <a16:creationId xmlns:a16="http://schemas.microsoft.com/office/drawing/2014/main" id="{A1FA463F-346A-7244-84D2-AEFFF1CB0ABA}"/>
              </a:ext>
            </a:extLst>
          </p:cNvPr>
          <p:cNvSpPr>
            <a:spLocks noGrp="1"/>
          </p:cNvSpPr>
          <p:nvPr>
            <p:ph type="sldNum" sz="quarter" idx="12"/>
          </p:nvPr>
        </p:nvSpPr>
        <p:spPr/>
        <p:txBody>
          <a:bodyPr/>
          <a:lstStyle/>
          <a:p>
            <a:fld id="{B8C56D54-80CA-1040-8800-40C19FBCAC37}" type="slidenum">
              <a:rPr lang="en-US" smtClean="0"/>
              <a:t>57</a:t>
            </a:fld>
            <a:endParaRPr lang="en-US"/>
          </a:p>
        </p:txBody>
      </p:sp>
    </p:spTree>
    <p:extLst>
      <p:ext uri="{BB962C8B-B14F-4D97-AF65-F5344CB8AC3E}">
        <p14:creationId xmlns:p14="http://schemas.microsoft.com/office/powerpoint/2010/main" val="35804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76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6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176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17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 Box 123"/>
          <p:cNvSpPr txBox="1">
            <a:spLocks noChangeArrowheads="1"/>
          </p:cNvSpPr>
          <p:nvPr/>
        </p:nvSpPr>
        <p:spPr bwMode="auto">
          <a:xfrm>
            <a:off x="2087380" y="4886980"/>
            <a:ext cx="5257800" cy="461665"/>
          </a:xfrm>
          <a:prstGeom prst="rect">
            <a:avLst/>
          </a:prstGeom>
          <a:noFill/>
          <a:ln w="6350" algn="ctr">
            <a:noFill/>
            <a:miter lim="800000"/>
            <a:headEnd/>
            <a:tailEnd/>
          </a:ln>
          <a:effectLst/>
        </p:spPr>
        <p:txBody>
          <a:bodyPr wrap="square">
            <a:spAutoFit/>
          </a:bodyPr>
          <a:lstStyle/>
          <a:p>
            <a:r>
              <a:rPr lang="en-US" sz="2400" b="1" dirty="0">
                <a:latin typeface="Lucida Sans Unicode" pitchFamily="34" charset="0"/>
              </a:rPr>
              <a:t>Parallelism:  </a:t>
            </a:r>
            <a:r>
              <a:rPr lang="en-US" sz="2400" dirty="0">
                <a:solidFill>
                  <a:srgbClr val="670367"/>
                </a:solidFill>
                <a:latin typeface="Lucida Sans Unicode" pitchFamily="34" charset="0"/>
              </a:rPr>
              <a:t>T</a:t>
            </a:r>
            <a:r>
              <a:rPr lang="en-US" sz="2400" baseline="-25000" dirty="0">
                <a:solidFill>
                  <a:srgbClr val="670367"/>
                </a:solidFill>
                <a:latin typeface="Lucida Sans Unicode" pitchFamily="34" charset="0"/>
              </a:rPr>
              <a:t>1</a:t>
            </a:r>
            <a:r>
              <a:rPr lang="en-US" sz="2400" dirty="0">
                <a:solidFill>
                  <a:srgbClr val="670367"/>
                </a:solidFill>
                <a:latin typeface="Lucida Sans Unicode" pitchFamily="34" charset="0"/>
              </a:rPr>
              <a:t>/T</a:t>
            </a:r>
            <a:r>
              <a:rPr lang="en-US" sz="2400" baseline="-25000" dirty="0">
                <a:solidFill>
                  <a:srgbClr val="670367"/>
                </a:solidFill>
                <a:latin typeface="Lucida Sans Unicode"/>
                <a:cs typeface="Lucida Sans Unicode"/>
              </a:rPr>
              <a:t>∞</a:t>
            </a:r>
            <a:r>
              <a:rPr lang="en-US" sz="2400" dirty="0">
                <a:solidFill>
                  <a:srgbClr val="670367"/>
                </a:solidFill>
                <a:latin typeface="Lucida Sans Unicode" pitchFamily="34" charset="0"/>
              </a:rPr>
              <a:t> = 2.125</a:t>
            </a:r>
          </a:p>
        </p:txBody>
      </p:sp>
      <p:sp>
        <p:nvSpPr>
          <p:cNvPr id="481401" name="Text Box 121"/>
          <p:cNvSpPr txBox="1">
            <a:spLocks noChangeArrowheads="1"/>
          </p:cNvSpPr>
          <p:nvPr/>
        </p:nvSpPr>
        <p:spPr bwMode="auto">
          <a:xfrm>
            <a:off x="2087380" y="3886200"/>
            <a:ext cx="3886200" cy="461665"/>
          </a:xfrm>
          <a:prstGeom prst="rect">
            <a:avLst/>
          </a:prstGeom>
          <a:noFill/>
          <a:ln w="6350" algn="ctr">
            <a:noFill/>
            <a:miter lim="800000"/>
            <a:headEnd/>
            <a:tailEnd/>
          </a:ln>
          <a:effectLst/>
        </p:spPr>
        <p:txBody>
          <a:bodyPr wrap="square">
            <a:spAutoFit/>
          </a:bodyPr>
          <a:lstStyle/>
          <a:p>
            <a:pPr>
              <a:tabLst>
                <a:tab pos="1481138" algn="l"/>
              </a:tabLst>
            </a:pPr>
            <a:r>
              <a:rPr lang="en-US" sz="2400" b="1" dirty="0">
                <a:latin typeface="Lucida Sans Unicode" pitchFamily="34" charset="0"/>
              </a:rPr>
              <a:t>Work:</a:t>
            </a:r>
            <a:r>
              <a:rPr lang="en-US" sz="2400" dirty="0">
                <a:latin typeface="Lucida Sans Unicode" pitchFamily="34" charset="0"/>
              </a:rPr>
              <a:t>  </a:t>
            </a:r>
            <a:r>
              <a:rPr lang="en-US" sz="2400" dirty="0">
                <a:solidFill>
                  <a:srgbClr val="670367"/>
                </a:solidFill>
                <a:latin typeface="Lucida Sans Unicode" pitchFamily="34" charset="0"/>
              </a:rPr>
              <a:t>T</a:t>
            </a:r>
            <a:r>
              <a:rPr lang="en-US" sz="2400" baseline="-25000" dirty="0">
                <a:solidFill>
                  <a:srgbClr val="670367"/>
                </a:solidFill>
                <a:latin typeface="Lucida Sans Unicode" pitchFamily="34" charset="0"/>
              </a:rPr>
              <a:t>1</a:t>
            </a:r>
            <a:r>
              <a:rPr lang="en-US" sz="2400" dirty="0">
                <a:solidFill>
                  <a:srgbClr val="670367"/>
                </a:solidFill>
                <a:latin typeface="Lucida Sans Unicode" pitchFamily="34" charset="0"/>
              </a:rPr>
              <a:t>	= 17</a:t>
            </a:r>
          </a:p>
        </p:txBody>
      </p:sp>
      <p:sp>
        <p:nvSpPr>
          <p:cNvPr id="481385" name="Text Box 105"/>
          <p:cNvSpPr txBox="1">
            <a:spLocks noChangeArrowheads="1"/>
          </p:cNvSpPr>
          <p:nvPr/>
        </p:nvSpPr>
        <p:spPr bwMode="auto">
          <a:xfrm>
            <a:off x="2087380" y="4378325"/>
            <a:ext cx="2667000" cy="461665"/>
          </a:xfrm>
          <a:prstGeom prst="rect">
            <a:avLst/>
          </a:prstGeom>
          <a:noFill/>
          <a:ln w="6350" algn="ctr">
            <a:noFill/>
            <a:miter lim="800000"/>
            <a:headEnd/>
            <a:tailEnd/>
          </a:ln>
          <a:effectLst/>
        </p:spPr>
        <p:txBody>
          <a:bodyPr wrap="square">
            <a:spAutoFit/>
          </a:bodyPr>
          <a:lstStyle/>
          <a:p>
            <a:r>
              <a:rPr lang="en-US" sz="2400" b="1" dirty="0">
                <a:latin typeface="Lucida Sans Unicode" pitchFamily="34" charset="0"/>
              </a:rPr>
              <a:t>Span:</a:t>
            </a:r>
            <a:r>
              <a:rPr lang="en-US" sz="2400" dirty="0">
                <a:latin typeface="Lucida Sans Unicode" pitchFamily="34" charset="0"/>
              </a:rPr>
              <a:t>  </a:t>
            </a:r>
            <a:r>
              <a:rPr lang="en-US" sz="2400" dirty="0">
                <a:solidFill>
                  <a:srgbClr val="670367"/>
                </a:solidFill>
                <a:latin typeface="Lucida Sans Unicode" pitchFamily="34" charset="0"/>
              </a:rPr>
              <a:t>T</a:t>
            </a:r>
            <a:r>
              <a:rPr lang="en-US" sz="2400" baseline="-25000" dirty="0">
                <a:solidFill>
                  <a:srgbClr val="670367"/>
                </a:solidFill>
                <a:latin typeface="Lucida Sans Unicode"/>
                <a:cs typeface="Lucida Sans Unicode"/>
              </a:rPr>
              <a:t>∞</a:t>
            </a:r>
            <a:r>
              <a:rPr lang="en-US" sz="2400" dirty="0">
                <a:solidFill>
                  <a:srgbClr val="670367"/>
                </a:solidFill>
                <a:latin typeface="Lucida Sans Unicode" pitchFamily="34" charset="0"/>
              </a:rPr>
              <a:t> = 8</a:t>
            </a:r>
          </a:p>
        </p:txBody>
      </p:sp>
      <p:sp>
        <p:nvSpPr>
          <p:cNvPr id="481282" name="Rectangle 2"/>
          <p:cNvSpPr>
            <a:spLocks noGrp="1" noChangeArrowheads="1"/>
          </p:cNvSpPr>
          <p:nvPr>
            <p:ph type="title"/>
          </p:nvPr>
        </p:nvSpPr>
        <p:spPr/>
        <p:txBody>
          <a:bodyPr/>
          <a:lstStyle/>
          <a:p>
            <a:r>
              <a:rPr lang="en-US" dirty="0"/>
              <a:t>Example: </a:t>
            </a:r>
            <a:r>
              <a:rPr lang="en-US" sz="4000" dirty="0">
                <a:solidFill>
                  <a:srgbClr val="800000"/>
                </a:solidFill>
                <a:latin typeface="Consolas"/>
              </a:rPr>
              <a:t>fib(4)</a:t>
            </a:r>
          </a:p>
        </p:txBody>
      </p:sp>
      <p:sp>
        <p:nvSpPr>
          <p:cNvPr id="481330" name="Text Box 50"/>
          <p:cNvSpPr txBox="1">
            <a:spLocks noChangeArrowheads="1"/>
          </p:cNvSpPr>
          <p:nvPr/>
        </p:nvSpPr>
        <p:spPr bwMode="auto">
          <a:xfrm>
            <a:off x="5394325" y="1258431"/>
            <a:ext cx="3444875" cy="1569660"/>
          </a:xfrm>
          <a:prstGeom prst="rect">
            <a:avLst/>
          </a:prstGeom>
          <a:noFill/>
          <a:ln w="6350" algn="ctr">
            <a:noFill/>
            <a:miter lim="800000"/>
            <a:headEnd/>
            <a:tailEnd/>
          </a:ln>
          <a:effectLst/>
        </p:spPr>
        <p:txBody>
          <a:bodyPr wrap="square">
            <a:spAutoFit/>
          </a:bodyPr>
          <a:lstStyle/>
          <a:p>
            <a:r>
              <a:rPr lang="en-US" sz="2400" dirty="0">
                <a:latin typeface="Lucida Sans Unicode" panose="020B0602030504020204" pitchFamily="34" charset="0"/>
                <a:cs typeface="Lucida Sans Unicode" panose="020B0602030504020204" pitchFamily="34" charset="0"/>
              </a:rPr>
              <a:t>Assume for simplicity that each strand in </a:t>
            </a:r>
            <a:r>
              <a:rPr lang="en-US" sz="2400" dirty="0">
                <a:solidFill>
                  <a:srgbClr val="800000"/>
                </a:solidFill>
                <a:latin typeface="Consolas" panose="020B0609020204030204" pitchFamily="49" charset="0"/>
                <a:cs typeface="Consolas" panose="020B0609020204030204" pitchFamily="49" charset="0"/>
              </a:rPr>
              <a:t>fib(4)</a:t>
            </a:r>
            <a:r>
              <a:rPr lang="en-US" sz="2400" dirty="0">
                <a:solidFill>
                  <a:schemeClr val="accent2"/>
                </a:solidFill>
                <a:latin typeface="Lucida Sans Unicode" panose="020B0602030504020204" pitchFamily="34" charset="0"/>
                <a:cs typeface="Lucida Sans Unicode" panose="020B0602030504020204" pitchFamily="34" charset="0"/>
              </a:rPr>
              <a:t> </a:t>
            </a:r>
            <a:r>
              <a:rPr lang="en-US" sz="2400" dirty="0">
                <a:latin typeface="Lucida Sans Unicode" panose="020B0602030504020204" pitchFamily="34" charset="0"/>
                <a:cs typeface="Lucida Sans Unicode" panose="020B0602030504020204" pitchFamily="34" charset="0"/>
              </a:rPr>
              <a:t>takes unit time to execute.</a:t>
            </a:r>
          </a:p>
        </p:txBody>
      </p:sp>
      <p:sp>
        <p:nvSpPr>
          <p:cNvPr id="160" name="AutoShape 75"/>
          <p:cNvSpPr>
            <a:spLocks noChangeArrowheads="1"/>
          </p:cNvSpPr>
          <p:nvPr/>
        </p:nvSpPr>
        <p:spPr bwMode="auto">
          <a:xfrm>
            <a:off x="1262556" y="5638800"/>
            <a:ext cx="6629400" cy="807029"/>
          </a:xfrm>
          <a:prstGeom prst="roundRect">
            <a:avLst>
              <a:gd name="adj" fmla="val 16667"/>
            </a:avLst>
          </a:prstGeom>
          <a:solidFill>
            <a:srgbClr val="669900"/>
          </a:solidFill>
          <a:ln w="6350" algn="ctr">
            <a:solidFill>
              <a:srgbClr val="669900"/>
            </a:solidFill>
            <a:round/>
            <a:headEnd/>
            <a:tailEnd/>
          </a:ln>
          <a:effectLst/>
          <a:scene3d>
            <a:camera prst="orthographicFront"/>
            <a:lightRig rig="threePt" dir="t"/>
          </a:scene3d>
          <a:sp3d>
            <a:bevelT prst="convex"/>
          </a:sp3d>
        </p:spPr>
        <p:txBody>
          <a:bodyPr wrap="square">
            <a:spAutoFit/>
          </a:bodyPr>
          <a:lstStyle/>
          <a:p>
            <a:pPr algn="ctr">
              <a:lnSpc>
                <a:spcPct val="85000"/>
              </a:lnSpc>
            </a:pPr>
            <a:r>
              <a:rPr lang="en-US" sz="2400" dirty="0">
                <a:latin typeface="Lucida Sans Unicode" pitchFamily="34" charset="0"/>
              </a:rPr>
              <a:t>Using many more than </a:t>
            </a:r>
            <a:r>
              <a:rPr lang="en-US" sz="2400" dirty="0">
                <a:solidFill>
                  <a:srgbClr val="000000"/>
                </a:solidFill>
                <a:latin typeface="Lucida Sans Unicode" pitchFamily="34" charset="0"/>
              </a:rPr>
              <a:t>2 </a:t>
            </a:r>
            <a:r>
              <a:rPr lang="en-US" sz="2400" dirty="0">
                <a:latin typeface="Lucida Sans Unicode" pitchFamily="34" charset="0"/>
              </a:rPr>
              <a:t>processors can yield only marginal performance gains.</a:t>
            </a:r>
          </a:p>
        </p:txBody>
      </p:sp>
      <p:sp>
        <p:nvSpPr>
          <p:cNvPr id="133" name="AutoShape 70"/>
          <p:cNvSpPr>
            <a:spLocks noChangeArrowheads="1"/>
          </p:cNvSpPr>
          <p:nvPr/>
        </p:nvSpPr>
        <p:spPr bwMode="auto">
          <a:xfrm>
            <a:off x="4095969" y="2615594"/>
            <a:ext cx="549166" cy="510898"/>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4" name="AutoShape 71"/>
          <p:cNvSpPr>
            <a:spLocks noChangeArrowheads="1"/>
          </p:cNvSpPr>
          <p:nvPr/>
        </p:nvSpPr>
        <p:spPr bwMode="auto">
          <a:xfrm>
            <a:off x="3247259" y="2615594"/>
            <a:ext cx="549166" cy="510898"/>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5" name="AutoShape 72"/>
          <p:cNvSpPr>
            <a:spLocks noChangeArrowheads="1"/>
          </p:cNvSpPr>
          <p:nvPr/>
        </p:nvSpPr>
        <p:spPr bwMode="auto">
          <a:xfrm>
            <a:off x="2348624" y="2615594"/>
            <a:ext cx="549166" cy="510898"/>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6" name="AutoShape 73"/>
          <p:cNvSpPr>
            <a:spLocks noChangeArrowheads="1"/>
          </p:cNvSpPr>
          <p:nvPr/>
        </p:nvSpPr>
        <p:spPr bwMode="auto">
          <a:xfrm>
            <a:off x="1343901" y="3272494"/>
            <a:ext cx="599090" cy="499452"/>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7" name="AutoShape 74"/>
          <p:cNvSpPr>
            <a:spLocks noChangeArrowheads="1"/>
          </p:cNvSpPr>
          <p:nvPr/>
        </p:nvSpPr>
        <p:spPr bwMode="auto">
          <a:xfrm>
            <a:off x="501431" y="3272494"/>
            <a:ext cx="599090" cy="499452"/>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8" name="AutoShape 75"/>
          <p:cNvSpPr>
            <a:spLocks noChangeArrowheads="1"/>
          </p:cNvSpPr>
          <p:nvPr/>
        </p:nvSpPr>
        <p:spPr bwMode="auto">
          <a:xfrm>
            <a:off x="601279" y="2615594"/>
            <a:ext cx="1497724" cy="510898"/>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39" name="Oval 76"/>
          <p:cNvSpPr>
            <a:spLocks noChangeArrowheads="1"/>
          </p:cNvSpPr>
          <p:nvPr/>
        </p:nvSpPr>
        <p:spPr bwMode="auto">
          <a:xfrm>
            <a:off x="751052" y="2720687"/>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40" name="Oval 77"/>
          <p:cNvSpPr>
            <a:spLocks noChangeArrowheads="1"/>
          </p:cNvSpPr>
          <p:nvPr/>
        </p:nvSpPr>
        <p:spPr bwMode="auto">
          <a:xfrm>
            <a:off x="644963" y="3375634"/>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41" name="Oval 78"/>
          <p:cNvSpPr>
            <a:spLocks noChangeArrowheads="1"/>
          </p:cNvSpPr>
          <p:nvPr/>
        </p:nvSpPr>
        <p:spPr bwMode="auto">
          <a:xfrm>
            <a:off x="1200369" y="2720687"/>
            <a:ext cx="299545" cy="299671"/>
          </a:xfrm>
          <a:prstGeom prst="ellipse">
            <a:avLst/>
          </a:prstGeom>
          <a:solidFill>
            <a:schemeClr val="accent1"/>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56" name="AutoShape 79"/>
          <p:cNvCxnSpPr>
            <a:cxnSpLocks noChangeShapeType="1"/>
            <a:stCxn id="139" idx="6"/>
            <a:endCxn id="141" idx="2"/>
          </p:cNvCxnSpPr>
          <p:nvPr/>
        </p:nvCxnSpPr>
        <p:spPr bwMode="auto">
          <a:xfrm>
            <a:off x="1050597" y="2870523"/>
            <a:ext cx="149772" cy="0"/>
          </a:xfrm>
          <a:prstGeom prst="straightConnector1">
            <a:avLst/>
          </a:prstGeom>
          <a:noFill/>
          <a:ln w="28575">
            <a:solidFill>
              <a:schemeClr val="tx1"/>
            </a:solidFill>
            <a:round/>
            <a:headEnd/>
            <a:tailEnd type="stealth" w="med" len="med"/>
          </a:ln>
          <a:effectLst/>
        </p:spPr>
      </p:cxnSp>
      <p:cxnSp>
        <p:nvCxnSpPr>
          <p:cNvPr id="161" name="AutoShape 80"/>
          <p:cNvCxnSpPr>
            <a:cxnSpLocks noChangeShapeType="1"/>
            <a:stCxn id="139" idx="4"/>
            <a:endCxn id="140" idx="0"/>
          </p:cNvCxnSpPr>
          <p:nvPr/>
        </p:nvCxnSpPr>
        <p:spPr bwMode="auto">
          <a:xfrm flipH="1">
            <a:off x="794736" y="3020358"/>
            <a:ext cx="106089" cy="355276"/>
          </a:xfrm>
          <a:prstGeom prst="straightConnector1">
            <a:avLst/>
          </a:prstGeom>
          <a:noFill/>
          <a:ln w="28575">
            <a:solidFill>
              <a:schemeClr val="tx1"/>
            </a:solidFill>
            <a:round/>
            <a:headEnd/>
            <a:tailEnd type="stealth" w="med" len="med"/>
          </a:ln>
          <a:effectLst/>
        </p:spPr>
      </p:cxnSp>
      <p:sp>
        <p:nvSpPr>
          <p:cNvPr id="162" name="Oval 81"/>
          <p:cNvSpPr>
            <a:spLocks noChangeArrowheads="1"/>
          </p:cNvSpPr>
          <p:nvPr/>
        </p:nvSpPr>
        <p:spPr bwMode="auto">
          <a:xfrm>
            <a:off x="1493673" y="3375634"/>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63" name="AutoShape 82"/>
          <p:cNvCxnSpPr>
            <a:cxnSpLocks noChangeShapeType="1"/>
            <a:stCxn id="141" idx="4"/>
            <a:endCxn id="162" idx="1"/>
          </p:cNvCxnSpPr>
          <p:nvPr/>
        </p:nvCxnSpPr>
        <p:spPr bwMode="auto">
          <a:xfrm>
            <a:off x="1350142" y="3020358"/>
            <a:ext cx="187398" cy="399162"/>
          </a:xfrm>
          <a:prstGeom prst="straightConnector1">
            <a:avLst/>
          </a:prstGeom>
          <a:noFill/>
          <a:ln w="28575">
            <a:solidFill>
              <a:schemeClr val="tx1"/>
            </a:solidFill>
            <a:round/>
            <a:headEnd/>
            <a:tailEnd type="stealth" w="med" len="med"/>
          </a:ln>
          <a:effectLst/>
        </p:spPr>
      </p:cxnSp>
      <p:sp>
        <p:nvSpPr>
          <p:cNvPr id="164" name="Oval 83"/>
          <p:cNvSpPr>
            <a:spLocks noChangeArrowheads="1"/>
          </p:cNvSpPr>
          <p:nvPr/>
        </p:nvSpPr>
        <p:spPr bwMode="auto">
          <a:xfrm>
            <a:off x="1649686" y="2720687"/>
            <a:ext cx="299545" cy="299671"/>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65" name="AutoShape 85"/>
          <p:cNvCxnSpPr>
            <a:cxnSpLocks noChangeShapeType="1"/>
            <a:stCxn id="140" idx="7"/>
            <a:endCxn id="164" idx="3"/>
          </p:cNvCxnSpPr>
          <p:nvPr/>
        </p:nvCxnSpPr>
        <p:spPr bwMode="auto">
          <a:xfrm flipV="1">
            <a:off x="900641" y="2976472"/>
            <a:ext cx="792912" cy="443048"/>
          </a:xfrm>
          <a:prstGeom prst="straightConnector1">
            <a:avLst/>
          </a:prstGeom>
          <a:noFill/>
          <a:ln w="28575">
            <a:solidFill>
              <a:schemeClr val="tx1"/>
            </a:solidFill>
            <a:round/>
            <a:headEnd/>
            <a:tailEnd type="stealth" w="med" len="med"/>
          </a:ln>
          <a:effectLst/>
        </p:spPr>
      </p:cxnSp>
      <p:cxnSp>
        <p:nvCxnSpPr>
          <p:cNvPr id="166" name="AutoShape 86"/>
          <p:cNvCxnSpPr>
            <a:cxnSpLocks noChangeShapeType="1"/>
            <a:stCxn id="162" idx="0"/>
            <a:endCxn id="164" idx="4"/>
          </p:cNvCxnSpPr>
          <p:nvPr/>
        </p:nvCxnSpPr>
        <p:spPr bwMode="auto">
          <a:xfrm flipV="1">
            <a:off x="1643446" y="3020358"/>
            <a:ext cx="156013" cy="355276"/>
          </a:xfrm>
          <a:prstGeom prst="straightConnector1">
            <a:avLst/>
          </a:prstGeom>
          <a:noFill/>
          <a:ln w="28575">
            <a:solidFill>
              <a:schemeClr val="tx1"/>
            </a:solidFill>
            <a:round/>
            <a:headEnd/>
            <a:tailEnd type="stealth" w="med" len="med"/>
          </a:ln>
          <a:effectLst/>
        </p:spPr>
      </p:cxnSp>
      <p:sp>
        <p:nvSpPr>
          <p:cNvPr id="167" name="AutoShape 87"/>
          <p:cNvSpPr>
            <a:spLocks noChangeArrowheads="1"/>
          </p:cNvSpPr>
          <p:nvPr/>
        </p:nvSpPr>
        <p:spPr bwMode="auto">
          <a:xfrm>
            <a:off x="2847865" y="1217129"/>
            <a:ext cx="1497724" cy="510898"/>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68" name="Oval 88"/>
          <p:cNvSpPr>
            <a:spLocks noChangeArrowheads="1"/>
          </p:cNvSpPr>
          <p:nvPr/>
        </p:nvSpPr>
        <p:spPr bwMode="auto">
          <a:xfrm>
            <a:off x="2997638" y="1322222"/>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69" name="Oval 89"/>
          <p:cNvSpPr>
            <a:spLocks noChangeArrowheads="1"/>
          </p:cNvSpPr>
          <p:nvPr/>
        </p:nvSpPr>
        <p:spPr bwMode="auto">
          <a:xfrm>
            <a:off x="3446955" y="1322222"/>
            <a:ext cx="299545" cy="299671"/>
          </a:xfrm>
          <a:prstGeom prst="ellipse">
            <a:avLst/>
          </a:prstGeom>
          <a:solidFill>
            <a:schemeClr val="accent1"/>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70" name="AutoShape 90"/>
          <p:cNvCxnSpPr>
            <a:cxnSpLocks noChangeShapeType="1"/>
            <a:stCxn id="168" idx="6"/>
            <a:endCxn id="169" idx="2"/>
          </p:cNvCxnSpPr>
          <p:nvPr/>
        </p:nvCxnSpPr>
        <p:spPr bwMode="auto">
          <a:xfrm>
            <a:off x="3297183" y="1472058"/>
            <a:ext cx="149772" cy="0"/>
          </a:xfrm>
          <a:prstGeom prst="straightConnector1">
            <a:avLst/>
          </a:prstGeom>
          <a:noFill/>
          <a:ln w="28575">
            <a:solidFill>
              <a:schemeClr val="tx1"/>
            </a:solidFill>
            <a:round/>
            <a:headEnd/>
            <a:tailEnd type="stealth" w="med" len="med"/>
          </a:ln>
          <a:effectLst/>
        </p:spPr>
      </p:cxnSp>
      <p:sp>
        <p:nvSpPr>
          <p:cNvPr id="171" name="AutoShape 91"/>
          <p:cNvSpPr>
            <a:spLocks noChangeArrowheads="1"/>
          </p:cNvSpPr>
          <p:nvPr/>
        </p:nvSpPr>
        <p:spPr bwMode="auto">
          <a:xfrm>
            <a:off x="1549838" y="1916362"/>
            <a:ext cx="1497724" cy="510898"/>
          </a:xfrm>
          <a:prstGeom prst="roundRect">
            <a:avLst>
              <a:gd name="adj" fmla="val 16667"/>
            </a:avLst>
          </a:prstGeom>
          <a:solidFill>
            <a:schemeClr val="bg1">
              <a:lumMod val="6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72" name="Oval 92"/>
          <p:cNvSpPr>
            <a:spLocks noChangeArrowheads="1"/>
          </p:cNvSpPr>
          <p:nvPr/>
        </p:nvSpPr>
        <p:spPr bwMode="auto">
          <a:xfrm>
            <a:off x="1699610" y="2022495"/>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73" name="AutoShape 93"/>
          <p:cNvCxnSpPr>
            <a:cxnSpLocks noChangeShapeType="1"/>
            <a:stCxn id="168" idx="3"/>
            <a:endCxn id="172" idx="7"/>
          </p:cNvCxnSpPr>
          <p:nvPr/>
        </p:nvCxnSpPr>
        <p:spPr bwMode="auto">
          <a:xfrm flipH="1">
            <a:off x="1955472" y="1578191"/>
            <a:ext cx="1085850" cy="488006"/>
          </a:xfrm>
          <a:prstGeom prst="straightConnector1">
            <a:avLst/>
          </a:prstGeom>
          <a:noFill/>
          <a:ln w="28575">
            <a:solidFill>
              <a:schemeClr val="tx1"/>
            </a:solidFill>
            <a:round/>
            <a:headEnd/>
            <a:tailEnd type="stealth" w="med" len="med"/>
          </a:ln>
          <a:effectLst/>
        </p:spPr>
      </p:cxnSp>
      <p:sp>
        <p:nvSpPr>
          <p:cNvPr id="174" name="Oval 94"/>
          <p:cNvSpPr>
            <a:spLocks noChangeArrowheads="1"/>
          </p:cNvSpPr>
          <p:nvPr/>
        </p:nvSpPr>
        <p:spPr bwMode="auto">
          <a:xfrm>
            <a:off x="2148928" y="2022495"/>
            <a:ext cx="299545" cy="299671"/>
          </a:xfrm>
          <a:prstGeom prst="ellipse">
            <a:avLst/>
          </a:prstGeom>
          <a:solidFill>
            <a:schemeClr val="accent1"/>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75" name="AutoShape 95"/>
          <p:cNvCxnSpPr>
            <a:cxnSpLocks noChangeShapeType="1"/>
            <a:stCxn id="172" idx="6"/>
            <a:endCxn id="174" idx="2"/>
          </p:cNvCxnSpPr>
          <p:nvPr/>
        </p:nvCxnSpPr>
        <p:spPr bwMode="auto">
          <a:xfrm>
            <a:off x="1999155" y="2172331"/>
            <a:ext cx="149772" cy="0"/>
          </a:xfrm>
          <a:prstGeom prst="straightConnector1">
            <a:avLst/>
          </a:prstGeom>
          <a:noFill/>
          <a:ln w="28575">
            <a:solidFill>
              <a:schemeClr val="tx1"/>
            </a:solidFill>
            <a:round/>
            <a:headEnd/>
            <a:tailEnd type="stealth" w="med" len="med"/>
          </a:ln>
          <a:effectLst/>
        </p:spPr>
      </p:cxnSp>
      <p:sp>
        <p:nvSpPr>
          <p:cNvPr id="176" name="AutoShape 96"/>
          <p:cNvSpPr>
            <a:spLocks noChangeArrowheads="1"/>
          </p:cNvSpPr>
          <p:nvPr/>
        </p:nvSpPr>
        <p:spPr bwMode="auto">
          <a:xfrm>
            <a:off x="3347107" y="1927807"/>
            <a:ext cx="1497724" cy="510898"/>
          </a:xfrm>
          <a:prstGeom prst="roundRect">
            <a:avLst>
              <a:gd name="adj" fmla="val 16667"/>
            </a:avLst>
          </a:prstGeom>
          <a:solidFill>
            <a:schemeClr val="bg1">
              <a:lumMod val="85000"/>
            </a:schemeClr>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77" name="Oval 97"/>
          <p:cNvSpPr>
            <a:spLocks noChangeArrowheads="1"/>
          </p:cNvSpPr>
          <p:nvPr/>
        </p:nvSpPr>
        <p:spPr bwMode="auto">
          <a:xfrm>
            <a:off x="3496879" y="2032900"/>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78" name="AutoShape 98"/>
          <p:cNvCxnSpPr>
            <a:cxnSpLocks noChangeShapeType="1"/>
            <a:stCxn id="169" idx="4"/>
            <a:endCxn id="177" idx="0"/>
          </p:cNvCxnSpPr>
          <p:nvPr/>
        </p:nvCxnSpPr>
        <p:spPr bwMode="auto">
          <a:xfrm>
            <a:off x="3596728" y="1621893"/>
            <a:ext cx="49924" cy="411007"/>
          </a:xfrm>
          <a:prstGeom prst="straightConnector1">
            <a:avLst/>
          </a:prstGeom>
          <a:noFill/>
          <a:ln w="28575">
            <a:solidFill>
              <a:schemeClr val="tx1"/>
            </a:solidFill>
            <a:round/>
            <a:headEnd/>
            <a:tailEnd type="stealth" w="med" len="med"/>
          </a:ln>
          <a:effectLst/>
        </p:spPr>
      </p:cxnSp>
      <p:cxnSp>
        <p:nvCxnSpPr>
          <p:cNvPr id="179" name="AutoShape 99"/>
          <p:cNvCxnSpPr>
            <a:cxnSpLocks noChangeShapeType="1"/>
            <a:stCxn id="172" idx="3"/>
            <a:endCxn id="139" idx="7"/>
          </p:cNvCxnSpPr>
          <p:nvPr/>
        </p:nvCxnSpPr>
        <p:spPr bwMode="auto">
          <a:xfrm flipH="1">
            <a:off x="1006913" y="2278464"/>
            <a:ext cx="736381" cy="485925"/>
          </a:xfrm>
          <a:prstGeom prst="straightConnector1">
            <a:avLst/>
          </a:prstGeom>
          <a:noFill/>
          <a:ln w="28575">
            <a:solidFill>
              <a:schemeClr val="tx1"/>
            </a:solidFill>
            <a:round/>
            <a:headEnd/>
            <a:tailEnd type="stealth" w="med" len="med"/>
          </a:ln>
          <a:effectLst/>
        </p:spPr>
      </p:cxnSp>
      <p:sp>
        <p:nvSpPr>
          <p:cNvPr id="180" name="Oval 100"/>
          <p:cNvSpPr>
            <a:spLocks noChangeArrowheads="1"/>
          </p:cNvSpPr>
          <p:nvPr/>
        </p:nvSpPr>
        <p:spPr bwMode="auto">
          <a:xfrm>
            <a:off x="3946197" y="2032900"/>
            <a:ext cx="299545" cy="299671"/>
          </a:xfrm>
          <a:prstGeom prst="ellipse">
            <a:avLst/>
          </a:prstGeom>
          <a:solidFill>
            <a:schemeClr val="accent1"/>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81" name="AutoShape 101"/>
          <p:cNvCxnSpPr>
            <a:cxnSpLocks noChangeShapeType="1"/>
            <a:stCxn id="177" idx="6"/>
            <a:endCxn id="180" idx="2"/>
          </p:cNvCxnSpPr>
          <p:nvPr/>
        </p:nvCxnSpPr>
        <p:spPr bwMode="auto">
          <a:xfrm>
            <a:off x="3796424" y="2182736"/>
            <a:ext cx="149772" cy="0"/>
          </a:xfrm>
          <a:prstGeom prst="straightConnector1">
            <a:avLst/>
          </a:prstGeom>
          <a:noFill/>
          <a:ln w="28575">
            <a:solidFill>
              <a:schemeClr val="tx1"/>
            </a:solidFill>
            <a:round/>
            <a:headEnd/>
            <a:tailEnd type="stealth" w="med" len="med"/>
          </a:ln>
          <a:effectLst/>
        </p:spPr>
      </p:cxnSp>
      <p:sp>
        <p:nvSpPr>
          <p:cNvPr id="182" name="Oval 102"/>
          <p:cNvSpPr>
            <a:spLocks noChangeArrowheads="1"/>
          </p:cNvSpPr>
          <p:nvPr/>
        </p:nvSpPr>
        <p:spPr bwMode="auto">
          <a:xfrm>
            <a:off x="2473434" y="2720687"/>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83" name="Oval 103"/>
          <p:cNvSpPr>
            <a:spLocks noChangeArrowheads="1"/>
          </p:cNvSpPr>
          <p:nvPr/>
        </p:nvSpPr>
        <p:spPr bwMode="auto">
          <a:xfrm>
            <a:off x="3372069" y="2721728"/>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84" name="AutoShape 104"/>
          <p:cNvCxnSpPr>
            <a:cxnSpLocks noChangeShapeType="1"/>
            <a:stCxn id="174" idx="4"/>
            <a:endCxn id="182" idx="1"/>
          </p:cNvCxnSpPr>
          <p:nvPr/>
        </p:nvCxnSpPr>
        <p:spPr bwMode="auto">
          <a:xfrm>
            <a:off x="2298700" y="2322166"/>
            <a:ext cx="218418" cy="442223"/>
          </a:xfrm>
          <a:prstGeom prst="straightConnector1">
            <a:avLst/>
          </a:prstGeom>
          <a:noFill/>
          <a:ln w="28575">
            <a:solidFill>
              <a:schemeClr val="tx1"/>
            </a:solidFill>
            <a:round/>
            <a:headEnd/>
            <a:tailEnd type="stealth" w="med" len="med"/>
          </a:ln>
          <a:effectLst/>
        </p:spPr>
      </p:cxnSp>
      <p:cxnSp>
        <p:nvCxnSpPr>
          <p:cNvPr id="185" name="AutoShape 105"/>
          <p:cNvCxnSpPr>
            <a:cxnSpLocks noChangeShapeType="1"/>
            <a:stCxn id="177" idx="4"/>
            <a:endCxn id="183" idx="0"/>
          </p:cNvCxnSpPr>
          <p:nvPr/>
        </p:nvCxnSpPr>
        <p:spPr bwMode="auto">
          <a:xfrm flipH="1">
            <a:off x="3521841" y="2332572"/>
            <a:ext cx="124810" cy="389156"/>
          </a:xfrm>
          <a:prstGeom prst="straightConnector1">
            <a:avLst/>
          </a:prstGeom>
          <a:noFill/>
          <a:ln w="28575">
            <a:solidFill>
              <a:schemeClr val="tx1"/>
            </a:solidFill>
            <a:round/>
            <a:headEnd/>
            <a:tailEnd type="stealth" w="med" len="med"/>
          </a:ln>
          <a:effectLst/>
        </p:spPr>
      </p:cxnSp>
      <p:sp>
        <p:nvSpPr>
          <p:cNvPr id="186" name="Oval 106"/>
          <p:cNvSpPr>
            <a:spLocks noChangeArrowheads="1"/>
          </p:cNvSpPr>
          <p:nvPr/>
        </p:nvSpPr>
        <p:spPr bwMode="auto">
          <a:xfrm>
            <a:off x="2598245" y="2022495"/>
            <a:ext cx="299545" cy="299671"/>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187" name="Oval 108"/>
          <p:cNvSpPr>
            <a:spLocks noChangeArrowheads="1"/>
          </p:cNvSpPr>
          <p:nvPr/>
        </p:nvSpPr>
        <p:spPr bwMode="auto">
          <a:xfrm>
            <a:off x="4220779" y="2721728"/>
            <a:ext cx="299545" cy="299671"/>
          </a:xfrm>
          <a:prstGeom prst="ellipse">
            <a:avLst/>
          </a:prstGeom>
          <a:solidFill>
            <a:schemeClr val="accent6"/>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88" name="AutoShape 109"/>
          <p:cNvCxnSpPr>
            <a:cxnSpLocks noChangeShapeType="1"/>
            <a:stCxn id="164" idx="7"/>
            <a:endCxn id="186" idx="3"/>
          </p:cNvCxnSpPr>
          <p:nvPr/>
        </p:nvCxnSpPr>
        <p:spPr bwMode="auto">
          <a:xfrm flipV="1">
            <a:off x="1905547" y="2278464"/>
            <a:ext cx="736381" cy="485925"/>
          </a:xfrm>
          <a:prstGeom prst="straightConnector1">
            <a:avLst/>
          </a:prstGeom>
          <a:noFill/>
          <a:ln w="28575">
            <a:solidFill>
              <a:schemeClr val="tx1"/>
            </a:solidFill>
            <a:round/>
            <a:headEnd/>
            <a:tailEnd type="stealth" w="med" len="med"/>
          </a:ln>
          <a:effectLst/>
        </p:spPr>
      </p:cxnSp>
      <p:cxnSp>
        <p:nvCxnSpPr>
          <p:cNvPr id="189" name="AutoShape 110"/>
          <p:cNvCxnSpPr>
            <a:cxnSpLocks noChangeShapeType="1"/>
            <a:stCxn id="182" idx="0"/>
            <a:endCxn id="186" idx="4"/>
          </p:cNvCxnSpPr>
          <p:nvPr/>
        </p:nvCxnSpPr>
        <p:spPr bwMode="auto">
          <a:xfrm flipV="1">
            <a:off x="2623207" y="2322166"/>
            <a:ext cx="124810" cy="398521"/>
          </a:xfrm>
          <a:prstGeom prst="straightConnector1">
            <a:avLst/>
          </a:prstGeom>
          <a:noFill/>
          <a:ln w="28575">
            <a:solidFill>
              <a:schemeClr val="tx1"/>
            </a:solidFill>
            <a:round/>
            <a:headEnd/>
            <a:tailEnd type="stealth" w="med" len="med"/>
          </a:ln>
          <a:effectLst/>
        </p:spPr>
      </p:cxnSp>
      <p:cxnSp>
        <p:nvCxnSpPr>
          <p:cNvPr id="190" name="AutoShape 111"/>
          <p:cNvCxnSpPr>
            <a:cxnSpLocks noChangeShapeType="1"/>
            <a:stCxn id="180" idx="4"/>
            <a:endCxn id="187" idx="1"/>
          </p:cNvCxnSpPr>
          <p:nvPr/>
        </p:nvCxnSpPr>
        <p:spPr bwMode="auto">
          <a:xfrm>
            <a:off x="4095969" y="2332572"/>
            <a:ext cx="168494" cy="432858"/>
          </a:xfrm>
          <a:prstGeom prst="straightConnector1">
            <a:avLst/>
          </a:prstGeom>
          <a:noFill/>
          <a:ln w="28575">
            <a:solidFill>
              <a:schemeClr val="tx1"/>
            </a:solidFill>
            <a:round/>
            <a:headEnd/>
            <a:tailEnd type="stealth" w="med" len="med"/>
          </a:ln>
          <a:effectLst/>
        </p:spPr>
      </p:cxnSp>
      <p:sp>
        <p:nvSpPr>
          <p:cNvPr id="191" name="Oval 112"/>
          <p:cNvSpPr>
            <a:spLocks noChangeArrowheads="1"/>
          </p:cNvSpPr>
          <p:nvPr/>
        </p:nvSpPr>
        <p:spPr bwMode="auto">
          <a:xfrm>
            <a:off x="4395514" y="2032900"/>
            <a:ext cx="299545" cy="299671"/>
          </a:xfrm>
          <a:prstGeom prst="ellipse">
            <a:avLst/>
          </a:prstGeom>
          <a:solidFill>
            <a:srgbClr val="9BBB59"/>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92" name="AutoShape 114"/>
          <p:cNvCxnSpPr>
            <a:cxnSpLocks noChangeShapeType="1"/>
            <a:stCxn id="183" idx="7"/>
            <a:endCxn id="191" idx="3"/>
          </p:cNvCxnSpPr>
          <p:nvPr/>
        </p:nvCxnSpPr>
        <p:spPr bwMode="auto">
          <a:xfrm flipV="1">
            <a:off x="3627930" y="2288870"/>
            <a:ext cx="811267" cy="476560"/>
          </a:xfrm>
          <a:prstGeom prst="straightConnector1">
            <a:avLst/>
          </a:prstGeom>
          <a:noFill/>
          <a:ln w="28575">
            <a:solidFill>
              <a:schemeClr val="tx1"/>
            </a:solidFill>
            <a:round/>
            <a:headEnd/>
            <a:tailEnd type="stealth" w="med" len="med"/>
          </a:ln>
          <a:effectLst/>
        </p:spPr>
      </p:cxnSp>
      <p:cxnSp>
        <p:nvCxnSpPr>
          <p:cNvPr id="193" name="AutoShape 115"/>
          <p:cNvCxnSpPr>
            <a:cxnSpLocks noChangeShapeType="1"/>
            <a:stCxn id="187" idx="0"/>
            <a:endCxn id="191" idx="4"/>
          </p:cNvCxnSpPr>
          <p:nvPr/>
        </p:nvCxnSpPr>
        <p:spPr bwMode="auto">
          <a:xfrm flipV="1">
            <a:off x="4370552" y="2332572"/>
            <a:ext cx="174734" cy="389156"/>
          </a:xfrm>
          <a:prstGeom prst="straightConnector1">
            <a:avLst/>
          </a:prstGeom>
          <a:noFill/>
          <a:ln w="28575">
            <a:solidFill>
              <a:schemeClr val="tx1"/>
            </a:solidFill>
            <a:round/>
            <a:headEnd/>
            <a:tailEnd type="stealth" w="med" len="med"/>
          </a:ln>
          <a:effectLst/>
        </p:spPr>
      </p:cxnSp>
      <p:sp>
        <p:nvSpPr>
          <p:cNvPr id="194" name="Oval 116"/>
          <p:cNvSpPr>
            <a:spLocks noChangeArrowheads="1"/>
          </p:cNvSpPr>
          <p:nvPr/>
        </p:nvSpPr>
        <p:spPr bwMode="auto">
          <a:xfrm>
            <a:off x="3896272" y="1322222"/>
            <a:ext cx="299545" cy="299671"/>
          </a:xfrm>
          <a:prstGeom prst="ellipse">
            <a:avLst/>
          </a:prstGeom>
          <a:solidFill>
            <a:schemeClr val="accent3"/>
          </a:solidFill>
          <a:ln w="6350">
            <a:solidFill>
              <a:schemeClr val="tx1"/>
            </a:solidFill>
            <a:round/>
            <a:headEnd/>
            <a:tailEnd/>
          </a:ln>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195" name="AutoShape 118"/>
          <p:cNvCxnSpPr>
            <a:cxnSpLocks noChangeShapeType="1"/>
            <a:stCxn id="186" idx="7"/>
            <a:endCxn id="194" idx="3"/>
          </p:cNvCxnSpPr>
          <p:nvPr/>
        </p:nvCxnSpPr>
        <p:spPr bwMode="auto">
          <a:xfrm flipV="1">
            <a:off x="2854106" y="1578191"/>
            <a:ext cx="1085850" cy="488006"/>
          </a:xfrm>
          <a:prstGeom prst="straightConnector1">
            <a:avLst/>
          </a:prstGeom>
          <a:noFill/>
          <a:ln w="28575">
            <a:solidFill>
              <a:schemeClr val="tx1"/>
            </a:solidFill>
            <a:round/>
            <a:headEnd/>
            <a:tailEnd type="stealth" w="med" len="med"/>
          </a:ln>
          <a:effectLst/>
        </p:spPr>
      </p:cxnSp>
      <p:cxnSp>
        <p:nvCxnSpPr>
          <p:cNvPr id="196" name="AutoShape 119"/>
          <p:cNvCxnSpPr>
            <a:cxnSpLocks noChangeShapeType="1"/>
            <a:stCxn id="191" idx="0"/>
            <a:endCxn id="194" idx="5"/>
          </p:cNvCxnSpPr>
          <p:nvPr/>
        </p:nvCxnSpPr>
        <p:spPr bwMode="auto">
          <a:xfrm flipH="1" flipV="1">
            <a:off x="4152134" y="1578191"/>
            <a:ext cx="393153" cy="454709"/>
          </a:xfrm>
          <a:prstGeom prst="straightConnector1">
            <a:avLst/>
          </a:prstGeom>
          <a:noFill/>
          <a:ln w="28575">
            <a:solidFill>
              <a:schemeClr val="tx1"/>
            </a:solidFill>
            <a:round/>
            <a:headEnd/>
            <a:tailEnd type="stealth" w="med" len="med"/>
          </a:ln>
          <a:effectLst/>
        </p:spPr>
      </p:cxnSp>
      <p:sp>
        <p:nvSpPr>
          <p:cNvPr id="2" name="Slide Number Placeholder 1"/>
          <p:cNvSpPr>
            <a:spLocks noGrp="1"/>
          </p:cNvSpPr>
          <p:nvPr>
            <p:ph type="sldNum" sz="quarter" idx="12"/>
          </p:nvPr>
        </p:nvSpPr>
        <p:spPr/>
        <p:txBody>
          <a:bodyPr/>
          <a:lstStyle/>
          <a:p>
            <a:fld id="{B8C56D54-80CA-1040-8800-40C19FBCAC37}" type="slidenum">
              <a:rPr lang="en-US" smtClean="0"/>
              <a:t>58</a:t>
            </a:fld>
            <a:endParaRPr lang="en-US"/>
          </a:p>
        </p:txBody>
      </p:sp>
    </p:spTree>
    <p:extLst>
      <p:ext uri="{BB962C8B-B14F-4D97-AF65-F5344CB8AC3E}">
        <p14:creationId xmlns:p14="http://schemas.microsoft.com/office/powerpoint/2010/main" val="357923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401"/>
                                        </p:tgtEl>
                                        <p:attrNameLst>
                                          <p:attrName>style.visibility</p:attrName>
                                        </p:attrNameLst>
                                      </p:cBhvr>
                                      <p:to>
                                        <p:strVal val="visible"/>
                                      </p:to>
                                    </p:set>
                                    <p:animEffect transition="in" filter="dissolve">
                                      <p:cBhvr>
                                        <p:cTn id="7" dur="500"/>
                                        <p:tgtEl>
                                          <p:spTgt spid="48140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385"/>
                                        </p:tgtEl>
                                        <p:attrNameLst>
                                          <p:attrName>style.visibility</p:attrName>
                                        </p:attrNameLst>
                                      </p:cBhvr>
                                      <p:to>
                                        <p:strVal val="visible"/>
                                      </p:to>
                                    </p:set>
                                    <p:animEffect transition="in" filter="dissolve">
                                      <p:cBhvr>
                                        <p:cTn id="12" dur="500"/>
                                        <p:tgtEl>
                                          <p:spTgt spid="48138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60"/>
                                        </p:tgtEl>
                                        <p:attrNameLst>
                                          <p:attrName>style.visibility</p:attrName>
                                        </p:attrNameLst>
                                      </p:cBhvr>
                                      <p:to>
                                        <p:strVal val="visible"/>
                                      </p:to>
                                    </p:set>
                                    <p:anim calcmode="lin" valueType="num">
                                      <p:cBhvr additive="base">
                                        <p:cTn id="21" dur="500" fill="hold"/>
                                        <p:tgtEl>
                                          <p:spTgt spid="160"/>
                                        </p:tgtEl>
                                        <p:attrNameLst>
                                          <p:attrName>ppt_x</p:attrName>
                                        </p:attrNameLst>
                                      </p:cBhvr>
                                      <p:tavLst>
                                        <p:tav tm="0">
                                          <p:val>
                                            <p:strVal val="0-#ppt_w/2"/>
                                          </p:val>
                                        </p:tav>
                                        <p:tav tm="100000">
                                          <p:val>
                                            <p:strVal val="#ppt_x"/>
                                          </p:val>
                                        </p:tav>
                                      </p:tavLst>
                                    </p:anim>
                                    <p:anim calcmode="lin" valueType="num">
                                      <p:cBhvr additive="base">
                                        <p:cTn id="22" dur="500" fill="hold"/>
                                        <p:tgtEl>
                                          <p:spTgt spid="1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481401" grpId="0"/>
      <p:bldP spid="481385" grpId="0"/>
      <p:bldP spid="16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Cilk</a:t>
            </a:r>
            <a:r>
              <a:rPr lang="en-US" dirty="0"/>
              <a:t> Performance Bound</a:t>
            </a:r>
          </a:p>
        </p:txBody>
      </p:sp>
      <p:sp>
        <p:nvSpPr>
          <p:cNvPr id="3" name="Slide Number Placeholder 2"/>
          <p:cNvSpPr>
            <a:spLocks noGrp="1"/>
          </p:cNvSpPr>
          <p:nvPr>
            <p:ph type="sldNum" sz="quarter" idx="12"/>
          </p:nvPr>
        </p:nvSpPr>
        <p:spPr/>
        <p:txBody>
          <a:bodyPr/>
          <a:lstStyle/>
          <a:p>
            <a:fld id="{B8C56D54-80CA-1040-8800-40C19FBCAC37}" type="slidenum">
              <a:rPr lang="en-US" smtClean="0"/>
              <a:t>59</a:t>
            </a:fld>
            <a:endParaRPr lang="en-US"/>
          </a:p>
        </p:txBody>
      </p:sp>
      <p:sp>
        <p:nvSpPr>
          <p:cNvPr id="4" name="Rectangle 3"/>
          <p:cNvSpPr>
            <a:spLocks noChangeArrowheads="1"/>
          </p:cNvSpPr>
          <p:nvPr/>
        </p:nvSpPr>
        <p:spPr bwMode="auto">
          <a:xfrm>
            <a:off x="381000" y="2940966"/>
            <a:ext cx="8382000" cy="1877437"/>
          </a:xfrm>
          <a:prstGeom prst="rect">
            <a:avLst/>
          </a:prstGeom>
          <a:noFill/>
          <a:ln w="6350">
            <a:noFill/>
            <a:miter lim="800000"/>
            <a:headEnd/>
            <a:tailEnd/>
          </a:ln>
          <a:effectLst/>
        </p:spPr>
        <p:txBody>
          <a:bodyPr wrap="square">
            <a:spAutoFit/>
          </a:bodyPr>
          <a:lstStyle/>
          <a:p>
            <a:pPr>
              <a:spcBef>
                <a:spcPts val="600"/>
              </a:spcBef>
            </a:pPr>
            <a:r>
              <a:rPr lang="en-US" sz="2600" b="1" i="1" dirty="0">
                <a:solidFill>
                  <a:srgbClr val="215968"/>
                </a:solidFill>
                <a:latin typeface="Lucida Sans Unicode" panose="020B0602030504020204" pitchFamily="34" charset="0"/>
                <a:cs typeface="Lucida Sans Unicode" panose="020B0602030504020204" pitchFamily="34" charset="0"/>
              </a:rPr>
              <a:t>Theorem [BL94].  </a:t>
            </a:r>
            <a:r>
              <a:rPr lang="en-US" sz="2600" dirty="0">
                <a:latin typeface="Lucida Sans Unicode" panose="020B0602030504020204" pitchFamily="34" charset="0"/>
                <a:cs typeface="Lucida Sans Unicode" panose="020B0602030504020204" pitchFamily="34" charset="0"/>
              </a:rPr>
              <a:t>A work-stealing scheduler can achieve expected running time</a:t>
            </a:r>
          </a:p>
          <a:p>
            <a:pPr algn="ctr">
              <a:spcBef>
                <a:spcPts val="600"/>
              </a:spcBef>
            </a:pPr>
            <a:r>
              <a:rPr lang="en-US" sz="2600" dirty="0">
                <a:solidFill>
                  <a:srgbClr val="660066"/>
                </a:solidFill>
                <a:latin typeface="Lucida Sans Unicode" panose="020B0602030504020204" pitchFamily="34" charset="0"/>
                <a:cs typeface="Lucida Sans Unicode" panose="020B0602030504020204" pitchFamily="34" charset="0"/>
              </a:rPr>
              <a:t>T</a:t>
            </a:r>
            <a:r>
              <a:rPr lang="en-US" sz="2600" baseline="-25000" dirty="0">
                <a:solidFill>
                  <a:srgbClr val="660066"/>
                </a:solidFill>
                <a:latin typeface="Lucida Sans Unicode" panose="020B0602030504020204" pitchFamily="34" charset="0"/>
                <a:cs typeface="Lucida Sans Unicode" panose="020B0602030504020204" pitchFamily="34" charset="0"/>
              </a:rPr>
              <a:t>P</a:t>
            </a:r>
            <a:r>
              <a:rPr lang="en-US" sz="2600" dirty="0">
                <a:solidFill>
                  <a:srgbClr val="660066"/>
                </a:solidFill>
                <a:latin typeface="Lucida Sans Unicode" panose="020B0602030504020204" pitchFamily="34" charset="0"/>
                <a:cs typeface="Lucida Sans Unicode" panose="020B0602030504020204" pitchFamily="34" charset="0"/>
              </a:rPr>
              <a:t> </a:t>
            </a:r>
            <a:r>
              <a:rPr lang="en-US" sz="2800" dirty="0">
                <a:solidFill>
                  <a:srgbClr val="660066"/>
                </a:solidFill>
                <a:latin typeface="Lucida Sans Unicode" panose="020B0602030504020204" pitchFamily="34" charset="0"/>
                <a:cs typeface="Lucida Sans Unicode" panose="020B0602030504020204" pitchFamily="34" charset="0"/>
              </a:rPr>
              <a:t>≤</a:t>
            </a:r>
            <a:r>
              <a:rPr lang="en-US" sz="2600" dirty="0">
                <a:solidFill>
                  <a:srgbClr val="660066"/>
                </a:solidFill>
                <a:latin typeface="Lucida Sans Unicode" panose="020B0602030504020204" pitchFamily="34" charset="0"/>
                <a:cs typeface="Lucida Sans Unicode" panose="020B0602030504020204" pitchFamily="34" charset="0"/>
                <a:sym typeface="Symbol" pitchFamily="18" charset="2"/>
              </a:rPr>
              <a:t> </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T</a:t>
            </a:r>
            <a:r>
              <a:rPr lang="en-US" sz="2600" baseline="-25000" dirty="0">
                <a:solidFill>
                  <a:srgbClr val="660066"/>
                </a:solidFill>
                <a:latin typeface="Lucida Sans Unicode" panose="020B0602030504020204" pitchFamily="34" charset="0"/>
                <a:cs typeface="Lucida Sans Unicode" panose="020B0602030504020204" pitchFamily="34" charset="0"/>
                <a:sym typeface="Times New Roman" pitchFamily="18" charset="0"/>
              </a:rPr>
              <a:t>1 </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 P + O(T</a:t>
            </a:r>
            <a:r>
              <a:rPr lang="en-US" sz="2600" baseline="-25000" dirty="0">
                <a:solidFill>
                  <a:srgbClr val="660066"/>
                </a:solidFill>
                <a:latin typeface="Lucida Sans Unicode" panose="020B0602030504020204" pitchFamily="34" charset="0"/>
                <a:cs typeface="Lucida Sans Unicode" panose="020B0602030504020204" pitchFamily="34" charset="0"/>
              </a:rPr>
              <a:t>∞</a:t>
            </a:r>
            <a:r>
              <a:rPr lang="en-US" sz="2600" dirty="0">
                <a:solidFill>
                  <a:srgbClr val="660066"/>
                </a:solidFill>
                <a:latin typeface="Lucida Sans Unicode" panose="020B0602030504020204" pitchFamily="34" charset="0"/>
                <a:cs typeface="Lucida Sans Unicode" panose="020B0602030504020204" pitchFamily="34" charset="0"/>
              </a:rPr>
              <a:t>)</a:t>
            </a:r>
            <a:endParaRPr lang="en-US" sz="2600" dirty="0">
              <a:solidFill>
                <a:srgbClr val="660066"/>
              </a:solidFill>
              <a:latin typeface="Lucida Sans Unicode" panose="020B0602030504020204" pitchFamily="34" charset="0"/>
              <a:cs typeface="Lucida Sans Unicode" panose="020B0602030504020204" pitchFamily="34" charset="0"/>
              <a:sym typeface="Symbol" pitchFamily="18" charset="2"/>
            </a:endParaRPr>
          </a:p>
          <a:p>
            <a:pPr>
              <a:spcBef>
                <a:spcPts val="600"/>
              </a:spcBef>
            </a:pPr>
            <a:r>
              <a:rPr lang="en-US" sz="2600" dirty="0">
                <a:latin typeface="Lucida Sans Unicode" panose="020B0602030504020204" pitchFamily="34" charset="0"/>
                <a:cs typeface="Lucida Sans Unicode" panose="020B0602030504020204" pitchFamily="34" charset="0"/>
                <a:sym typeface="Symbol" pitchFamily="18" charset="2"/>
              </a:rPr>
              <a:t>on</a:t>
            </a:r>
            <a:r>
              <a:rPr lang="en-US" sz="2600" dirty="0">
                <a:solidFill>
                  <a:srgbClr val="008000"/>
                </a:solidFill>
                <a:latin typeface="Lucida Sans Unicode" panose="020B0602030504020204" pitchFamily="34" charset="0"/>
                <a:cs typeface="Lucida Sans Unicode" panose="020B0602030504020204" pitchFamily="34" charset="0"/>
                <a:sym typeface="Symbol" pitchFamily="18" charset="2"/>
              </a:rPr>
              <a:t> </a:t>
            </a:r>
            <a:r>
              <a:rPr lang="en-US" sz="2600" dirty="0">
                <a:solidFill>
                  <a:srgbClr val="660066"/>
                </a:solidFill>
                <a:latin typeface="Lucida Sans Unicode" panose="020B0602030504020204" pitchFamily="34" charset="0"/>
                <a:cs typeface="Lucida Sans Unicode" panose="020B0602030504020204" pitchFamily="34" charset="0"/>
                <a:sym typeface="Symbol" pitchFamily="18" charset="2"/>
              </a:rPr>
              <a:t>P</a:t>
            </a:r>
            <a:r>
              <a:rPr lang="en-US" sz="2600" dirty="0">
                <a:solidFill>
                  <a:srgbClr val="008000"/>
                </a:solidFill>
                <a:latin typeface="Lucida Sans Unicode" panose="020B0602030504020204" pitchFamily="34" charset="0"/>
                <a:cs typeface="Lucida Sans Unicode" panose="020B0602030504020204" pitchFamily="34" charset="0"/>
                <a:sym typeface="Symbol" pitchFamily="18" charset="2"/>
              </a:rPr>
              <a:t> </a:t>
            </a:r>
            <a:r>
              <a:rPr lang="en-US" sz="2600" dirty="0">
                <a:latin typeface="Lucida Sans Unicode" panose="020B0602030504020204" pitchFamily="34" charset="0"/>
                <a:cs typeface="Lucida Sans Unicode" panose="020B0602030504020204" pitchFamily="34" charset="0"/>
                <a:sym typeface="Symbol" pitchFamily="18" charset="2"/>
              </a:rPr>
              <a:t>processors.</a:t>
            </a:r>
          </a:p>
        </p:txBody>
      </p:sp>
      <p:sp>
        <p:nvSpPr>
          <p:cNvPr id="5" name="Rectangle 3"/>
          <p:cNvSpPr>
            <a:spLocks noChangeArrowheads="1"/>
          </p:cNvSpPr>
          <p:nvPr/>
        </p:nvSpPr>
        <p:spPr bwMode="auto">
          <a:xfrm>
            <a:off x="381000" y="1303338"/>
            <a:ext cx="8382000" cy="1446550"/>
          </a:xfrm>
          <a:prstGeom prst="rect">
            <a:avLst/>
          </a:prstGeom>
          <a:noFill/>
          <a:ln w="6350">
            <a:noFill/>
            <a:miter lim="800000"/>
            <a:headEnd/>
            <a:tailEnd/>
          </a:ln>
          <a:effectLst/>
        </p:spPr>
        <p:txBody>
          <a:bodyPr wrap="square">
            <a:spAutoFit/>
          </a:bodyPr>
          <a:lstStyle/>
          <a:p>
            <a:pPr>
              <a:spcBef>
                <a:spcPts val="600"/>
              </a:spcBef>
            </a:pPr>
            <a:r>
              <a:rPr lang="en-US" sz="2600" b="1" i="1" dirty="0">
                <a:solidFill>
                  <a:schemeClr val="accent5">
                    <a:lumMod val="50000"/>
                  </a:schemeClr>
                </a:solidFill>
                <a:latin typeface="Lucida Sans Unicode" panose="020B0602030504020204" pitchFamily="34" charset="0"/>
                <a:cs typeface="Lucida Sans Unicode" panose="020B0602030504020204" pitchFamily="34" charset="0"/>
              </a:rPr>
              <a:t>Definition.</a:t>
            </a:r>
            <a:r>
              <a:rPr lang="en-US" sz="2600" i="1" dirty="0">
                <a:solidFill>
                  <a:schemeClr val="accent5">
                    <a:lumMod val="50000"/>
                  </a:schemeClr>
                </a:solidFill>
                <a:latin typeface="Lucida Sans Unicode" panose="020B0602030504020204" pitchFamily="34" charset="0"/>
                <a:cs typeface="Lucida Sans Unicode" panose="020B0602030504020204" pitchFamily="34" charset="0"/>
              </a:rPr>
              <a:t>   </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T</a:t>
            </a:r>
            <a:r>
              <a:rPr lang="en-US" sz="2600" baseline="-25000" dirty="0">
                <a:solidFill>
                  <a:srgbClr val="660066"/>
                </a:solidFill>
                <a:latin typeface="Lucida Sans Unicode" panose="020B0602030504020204" pitchFamily="34" charset="0"/>
                <a:cs typeface="Lucida Sans Unicode" panose="020B0602030504020204" pitchFamily="34" charset="0"/>
                <a:sym typeface="Times New Roman" pitchFamily="18" charset="0"/>
              </a:rPr>
              <a:t>P</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 </a:t>
            </a:r>
            <a:r>
              <a:rPr lang="en-US" sz="2600" dirty="0">
                <a:latin typeface="Lucida Sans Unicode" panose="020B0602030504020204" pitchFamily="34" charset="0"/>
                <a:cs typeface="Lucida Sans Unicode" panose="020B0602030504020204" pitchFamily="34" charset="0"/>
                <a:sym typeface="Times New Roman" pitchFamily="18" charset="0"/>
              </a:rPr>
              <a:t>— execution time </a:t>
            </a:r>
            <a:r>
              <a:rPr lang="en-US" sz="2600" dirty="0">
                <a:solidFill>
                  <a:srgbClr val="000000"/>
                </a:solidFill>
                <a:latin typeface="Lucida Sans Unicode" panose="020B0602030504020204" pitchFamily="34" charset="0"/>
                <a:cs typeface="Lucida Sans Unicode" panose="020B0602030504020204" pitchFamily="34" charset="0"/>
                <a:sym typeface="Times New Roman" pitchFamily="18" charset="0"/>
              </a:rPr>
              <a:t>on</a:t>
            </a:r>
            <a:r>
              <a:rPr lang="en-US" sz="2600" dirty="0">
                <a:solidFill>
                  <a:srgbClr val="008000"/>
                </a:solidFill>
                <a:latin typeface="Lucida Sans Unicode" panose="020B0602030504020204" pitchFamily="34" charset="0"/>
                <a:cs typeface="Lucida Sans Unicode" panose="020B0602030504020204" pitchFamily="34" charset="0"/>
                <a:sym typeface="Times New Roman" pitchFamily="18" charset="0"/>
              </a:rPr>
              <a:t> </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P</a:t>
            </a:r>
            <a:r>
              <a:rPr lang="en-US" sz="2600" dirty="0">
                <a:solidFill>
                  <a:srgbClr val="008000"/>
                </a:solidFill>
                <a:latin typeface="Lucida Sans Unicode" panose="020B0602030504020204" pitchFamily="34" charset="0"/>
                <a:cs typeface="Lucida Sans Unicode" panose="020B0602030504020204" pitchFamily="34" charset="0"/>
                <a:sym typeface="Times New Roman" pitchFamily="18" charset="0"/>
              </a:rPr>
              <a:t> </a:t>
            </a:r>
            <a:r>
              <a:rPr lang="en-US" sz="2600" dirty="0">
                <a:solidFill>
                  <a:srgbClr val="000000"/>
                </a:solidFill>
                <a:latin typeface="Lucida Sans Unicode" panose="020B0602030504020204" pitchFamily="34" charset="0"/>
                <a:cs typeface="Lucida Sans Unicode" panose="020B0602030504020204" pitchFamily="34" charset="0"/>
                <a:sym typeface="Times New Roman" pitchFamily="18" charset="0"/>
              </a:rPr>
              <a:t>processors</a:t>
            </a:r>
          </a:p>
          <a:p>
            <a:pPr algn="ctr">
              <a:spcBef>
                <a:spcPts val="600"/>
              </a:spcBef>
            </a:pP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T</a:t>
            </a:r>
            <a:r>
              <a:rPr lang="en-US" sz="2600" baseline="-25000" dirty="0">
                <a:solidFill>
                  <a:srgbClr val="660066"/>
                </a:solidFill>
                <a:latin typeface="Lucida Sans Unicode" panose="020B0602030504020204" pitchFamily="34" charset="0"/>
                <a:cs typeface="Lucida Sans Unicode" panose="020B0602030504020204" pitchFamily="34" charset="0"/>
              </a:rPr>
              <a:t>1</a:t>
            </a:r>
            <a:r>
              <a:rPr lang="en-US" sz="2600" dirty="0">
                <a:solidFill>
                  <a:srgbClr val="215968"/>
                </a:solidFill>
                <a:latin typeface="Lucida Sans Unicode" panose="020B0602030504020204" pitchFamily="34" charset="0"/>
                <a:cs typeface="Lucida Sans Unicode" panose="020B0602030504020204" pitchFamily="34" charset="0"/>
                <a:sym typeface="Times New Roman" pitchFamily="18" charset="0"/>
              </a:rPr>
              <a:t> </a:t>
            </a:r>
            <a:r>
              <a:rPr lang="en-US" sz="2600" dirty="0">
                <a:solidFill>
                  <a:srgbClr val="000000"/>
                </a:solidFill>
                <a:latin typeface="Lucida Sans Unicode" panose="020B0602030504020204" pitchFamily="34" charset="0"/>
                <a:cs typeface="Lucida Sans Unicode" panose="020B0602030504020204" pitchFamily="34" charset="0"/>
                <a:sym typeface="Times New Roman" pitchFamily="18" charset="0"/>
              </a:rPr>
              <a:t>— </a:t>
            </a:r>
            <a:r>
              <a:rPr lang="en-US" sz="2600" b="1" dirty="0">
                <a:solidFill>
                  <a:srgbClr val="660066"/>
                </a:solidFill>
                <a:latin typeface="Lucida Sans Unicode" panose="020B0602030504020204" pitchFamily="34" charset="0"/>
                <a:cs typeface="Lucida Sans Unicode" panose="020B0602030504020204" pitchFamily="34" charset="0"/>
                <a:sym typeface="Times New Roman" pitchFamily="18" charset="0"/>
              </a:rPr>
              <a:t>work</a:t>
            </a:r>
            <a:r>
              <a:rPr lang="en-US" sz="2600" b="1" i="1" dirty="0">
                <a:solidFill>
                  <a:srgbClr val="0000EC"/>
                </a:solidFill>
                <a:latin typeface="Lucida Sans Unicode" panose="020B0602030504020204" pitchFamily="34" charset="0"/>
                <a:cs typeface="Lucida Sans Unicode" panose="020B0602030504020204" pitchFamily="34" charset="0"/>
                <a:sym typeface="Times New Roman" pitchFamily="18" charset="0"/>
              </a:rPr>
              <a:t>       </a:t>
            </a:r>
            <a:r>
              <a:rPr lang="en-US" sz="2600" dirty="0">
                <a:solidFill>
                  <a:srgbClr val="403152"/>
                </a:solidFill>
                <a:latin typeface="Lucida Sans Unicode" panose="020B0602030504020204" pitchFamily="34" charset="0"/>
                <a:cs typeface="Lucida Sans Unicode" panose="020B0602030504020204" pitchFamily="34" charset="0"/>
                <a:sym typeface="Times New Roman" pitchFamily="18" charset="0"/>
              </a:rPr>
              <a:t>T</a:t>
            </a:r>
            <a:r>
              <a:rPr lang="en-US" sz="2600" baseline="-25000" dirty="0">
                <a:solidFill>
                  <a:srgbClr val="403152"/>
                </a:solidFill>
                <a:latin typeface="Lucida Sans Unicode" panose="020B0602030504020204" pitchFamily="34" charset="0"/>
                <a:cs typeface="Lucida Sans Unicode" panose="020B0602030504020204" pitchFamily="34" charset="0"/>
              </a:rPr>
              <a:t>∞</a:t>
            </a:r>
            <a:r>
              <a:rPr lang="en-US" sz="2600" dirty="0">
                <a:solidFill>
                  <a:srgbClr val="403152"/>
                </a:solidFill>
                <a:latin typeface="Lucida Sans Unicode" panose="020B0602030504020204" pitchFamily="34" charset="0"/>
                <a:cs typeface="Lucida Sans Unicode" panose="020B0602030504020204" pitchFamily="34" charset="0"/>
              </a:rPr>
              <a:t> </a:t>
            </a:r>
            <a:r>
              <a:rPr lang="en-US" sz="2600" dirty="0">
                <a:solidFill>
                  <a:srgbClr val="000000"/>
                </a:solidFill>
                <a:latin typeface="Lucida Sans Unicode" panose="020B0602030504020204" pitchFamily="34" charset="0"/>
                <a:cs typeface="Lucida Sans Unicode" panose="020B0602030504020204" pitchFamily="34" charset="0"/>
                <a:sym typeface="Times New Roman" pitchFamily="18" charset="0"/>
              </a:rPr>
              <a:t>— </a:t>
            </a:r>
            <a:r>
              <a:rPr lang="en-US" sz="2600" b="1" dirty="0">
                <a:solidFill>
                  <a:srgbClr val="660066"/>
                </a:solidFill>
                <a:latin typeface="Lucida Sans Unicode" panose="020B0602030504020204" pitchFamily="34" charset="0"/>
                <a:cs typeface="Lucida Sans Unicode" panose="020B0602030504020204" pitchFamily="34" charset="0"/>
                <a:sym typeface="Times New Roman" pitchFamily="18" charset="0"/>
              </a:rPr>
              <a:t>span</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       </a:t>
            </a:r>
          </a:p>
          <a:p>
            <a:pPr algn="ctr">
              <a:spcBef>
                <a:spcPts val="600"/>
              </a:spcBef>
            </a:pP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T</a:t>
            </a:r>
            <a:r>
              <a:rPr lang="en-US" sz="2600" baseline="-25000" dirty="0">
                <a:solidFill>
                  <a:srgbClr val="660066"/>
                </a:solidFill>
                <a:latin typeface="Lucida Sans Unicode" panose="020B0602030504020204" pitchFamily="34" charset="0"/>
                <a:cs typeface="Lucida Sans Unicode" panose="020B0602030504020204" pitchFamily="34" charset="0"/>
              </a:rPr>
              <a:t>1 </a:t>
            </a:r>
            <a:r>
              <a:rPr lang="en-US" sz="2600" dirty="0">
                <a:solidFill>
                  <a:srgbClr val="660066"/>
                </a:solidFill>
                <a:latin typeface="Lucida Sans Unicode" panose="020B0602030504020204" pitchFamily="34" charset="0"/>
                <a:cs typeface="Lucida Sans Unicode" panose="020B0602030504020204" pitchFamily="34" charset="0"/>
              </a:rPr>
              <a:t>/ </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T</a:t>
            </a:r>
            <a:r>
              <a:rPr lang="en-US" sz="2600" baseline="-25000" dirty="0">
                <a:solidFill>
                  <a:srgbClr val="660066"/>
                </a:solidFill>
                <a:latin typeface="Lucida Sans Unicode" panose="020B0602030504020204" pitchFamily="34" charset="0"/>
                <a:cs typeface="Lucida Sans Unicode" panose="020B0602030504020204" pitchFamily="34" charset="0"/>
              </a:rPr>
              <a:t>∞ </a:t>
            </a:r>
            <a:r>
              <a:rPr lang="en-US" sz="2600" baseline="-25000" dirty="0">
                <a:solidFill>
                  <a:srgbClr val="660066"/>
                </a:solidFill>
                <a:latin typeface="Lucida Sans Unicode" panose="020B0602030504020204" pitchFamily="34" charset="0"/>
                <a:cs typeface="Lucida Sans Unicode" panose="020B0602030504020204" pitchFamily="34" charset="0"/>
                <a:sym typeface="Times New Roman" pitchFamily="18" charset="0"/>
              </a:rPr>
              <a:t> </a:t>
            </a:r>
            <a:r>
              <a:rPr lang="en-US" sz="2600" dirty="0">
                <a:solidFill>
                  <a:srgbClr val="000000"/>
                </a:solidFill>
                <a:latin typeface="Lucida Sans Unicode" panose="020B0602030504020204" pitchFamily="34" charset="0"/>
                <a:cs typeface="Lucida Sans Unicode" panose="020B0602030504020204" pitchFamily="34" charset="0"/>
                <a:sym typeface="Times New Roman" pitchFamily="18" charset="0"/>
              </a:rPr>
              <a:t>— </a:t>
            </a:r>
            <a:r>
              <a:rPr lang="en-US" sz="2600" b="1" dirty="0">
                <a:solidFill>
                  <a:srgbClr val="660066"/>
                </a:solidFill>
                <a:latin typeface="Lucida Sans Unicode" panose="020B0602030504020204" pitchFamily="34" charset="0"/>
                <a:cs typeface="Lucida Sans Unicode" panose="020B0602030504020204" pitchFamily="34" charset="0"/>
                <a:sym typeface="Times New Roman" pitchFamily="18" charset="0"/>
              </a:rPr>
              <a:t>parallelism</a:t>
            </a:r>
          </a:p>
        </p:txBody>
      </p:sp>
      <p:sp>
        <p:nvSpPr>
          <p:cNvPr id="7" name="TextBox 6"/>
          <p:cNvSpPr txBox="1"/>
          <p:nvPr/>
        </p:nvSpPr>
        <p:spPr>
          <a:xfrm>
            <a:off x="380999" y="5009482"/>
            <a:ext cx="8382001" cy="2246769"/>
          </a:xfrm>
          <a:prstGeom prst="rect">
            <a:avLst/>
          </a:prstGeom>
          <a:noFill/>
        </p:spPr>
        <p:txBody>
          <a:bodyPr wrap="square" rtlCol="0">
            <a:spAutoFit/>
          </a:bodyPr>
          <a:lstStyle/>
          <a:p>
            <a:pPr marL="0" lvl="1">
              <a:spcBef>
                <a:spcPts val="600"/>
              </a:spcBef>
            </a:pPr>
            <a:r>
              <a:rPr lang="en-US" sz="2600" b="1" i="1" dirty="0">
                <a:solidFill>
                  <a:srgbClr val="215968"/>
                </a:solidFill>
                <a:latin typeface="Lucida Sans Unicode" panose="020B0602030504020204" pitchFamily="34" charset="0"/>
                <a:cs typeface="Lucida Sans Unicode" panose="020B0602030504020204" pitchFamily="34" charset="0"/>
              </a:rPr>
              <a:t>In Practice.  </a:t>
            </a:r>
            <a:r>
              <a:rPr lang="en-US" sz="2600" dirty="0" err="1">
                <a:latin typeface="Lucida Sans Unicode" panose="020B0602030504020204" pitchFamily="34" charset="0"/>
                <a:cs typeface="Lucida Sans Unicode" panose="020B0602030504020204" pitchFamily="34" charset="0"/>
              </a:rPr>
              <a:t>Cilk's</a:t>
            </a:r>
            <a:r>
              <a:rPr lang="en-US" sz="2600" dirty="0">
                <a:latin typeface="Lucida Sans Unicode" panose="020B0602030504020204" pitchFamily="34" charset="0"/>
                <a:cs typeface="Lucida Sans Unicode" panose="020B0602030504020204" pitchFamily="34" charset="0"/>
              </a:rPr>
              <a:t> scheduler achieves execution time </a:t>
            </a:r>
            <a:br>
              <a:rPr lang="en-US" sz="2600" dirty="0">
                <a:latin typeface="Lucida Sans Unicode" panose="020B0602030504020204" pitchFamily="34" charset="0"/>
                <a:cs typeface="Lucida Sans Unicode" panose="020B0602030504020204" pitchFamily="34" charset="0"/>
              </a:rPr>
            </a:br>
            <a:r>
              <a:rPr lang="en-US" sz="2600" dirty="0">
                <a:latin typeface="Lucida Sans Unicode" panose="020B0602030504020204" pitchFamily="34" charset="0"/>
                <a:cs typeface="Lucida Sans Unicode" panose="020B0602030504020204" pitchFamily="34" charset="0"/>
              </a:rPr>
              <a:t>						</a:t>
            </a:r>
            <a:r>
              <a:rPr lang="en-US" sz="2600" dirty="0">
                <a:solidFill>
                  <a:srgbClr val="660066"/>
                </a:solidFill>
                <a:latin typeface="Lucida Sans Unicode" panose="020B0602030504020204" pitchFamily="34" charset="0"/>
                <a:cs typeface="Lucida Sans Unicode" panose="020B0602030504020204" pitchFamily="34" charset="0"/>
              </a:rPr>
              <a:t>T</a:t>
            </a:r>
            <a:r>
              <a:rPr lang="en-US" sz="2600" baseline="-25000" dirty="0">
                <a:solidFill>
                  <a:srgbClr val="660066"/>
                </a:solidFill>
                <a:latin typeface="Lucida Sans Unicode" panose="020B0602030504020204" pitchFamily="34" charset="0"/>
                <a:cs typeface="Lucida Sans Unicode" panose="020B0602030504020204" pitchFamily="34" charset="0"/>
              </a:rPr>
              <a:t>P</a:t>
            </a:r>
            <a:r>
              <a:rPr lang="en-US" sz="2600" dirty="0">
                <a:solidFill>
                  <a:srgbClr val="660066"/>
                </a:solidFill>
                <a:latin typeface="Lucida Sans Unicode" panose="020B0602030504020204" pitchFamily="34" charset="0"/>
                <a:cs typeface="Lucida Sans Unicode" panose="020B0602030504020204" pitchFamily="34" charset="0"/>
              </a:rPr>
              <a:t> </a:t>
            </a:r>
            <a:r>
              <a:rPr lang="en-US" sz="2600" dirty="0">
                <a:solidFill>
                  <a:srgbClr val="660066"/>
                </a:solidFill>
                <a:latin typeface="Lucida Sans Unicode" panose="020B0602030504020204" pitchFamily="34" charset="0"/>
                <a:cs typeface="Lucida Sans Unicode" panose="020B0602030504020204" pitchFamily="34" charset="0"/>
                <a:sym typeface="Symbol" pitchFamily="18" charset="2"/>
              </a:rPr>
              <a:t>≈</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 T</a:t>
            </a:r>
            <a:r>
              <a:rPr lang="en-US" sz="2600" baseline="-25000" dirty="0">
                <a:solidFill>
                  <a:srgbClr val="660066"/>
                </a:solidFill>
                <a:latin typeface="Lucida Sans Unicode" panose="020B0602030504020204" pitchFamily="34" charset="0"/>
                <a:cs typeface="Lucida Sans Unicode" panose="020B0602030504020204" pitchFamily="34" charset="0"/>
                <a:sym typeface="Times New Roman" pitchFamily="18" charset="0"/>
              </a:rPr>
              <a:t>1</a:t>
            </a:r>
            <a:r>
              <a:rPr lang="en-US" sz="2600" dirty="0">
                <a:solidFill>
                  <a:srgbClr val="660066"/>
                </a:solidFill>
                <a:latin typeface="Lucida Sans Unicode" panose="020B0602030504020204" pitchFamily="34" charset="0"/>
                <a:cs typeface="Lucida Sans Unicode" panose="020B0602030504020204" pitchFamily="34" charset="0"/>
                <a:sym typeface="Times New Roman" pitchFamily="18" charset="0"/>
              </a:rPr>
              <a:t>/P + </a:t>
            </a:r>
            <a:r>
              <a:rPr lang="en-US" sz="2600" dirty="0">
                <a:solidFill>
                  <a:srgbClr val="660066"/>
                </a:solidFill>
                <a:latin typeface="Lucida Sans Unicode" panose="020B0602030504020204" pitchFamily="34" charset="0"/>
                <a:cs typeface="Lucida Sans Unicode" panose="020B0602030504020204" pitchFamily="34" charset="0"/>
              </a:rPr>
              <a:t>T</a:t>
            </a:r>
            <a:r>
              <a:rPr lang="en-US" sz="2600" baseline="-25000" dirty="0">
                <a:solidFill>
                  <a:srgbClr val="660066"/>
                </a:solidFill>
                <a:latin typeface="Lucida Sans Unicode" panose="020B0602030504020204" pitchFamily="34" charset="0"/>
                <a:cs typeface="Lucida Sans Unicode" panose="020B0602030504020204" pitchFamily="34" charset="0"/>
              </a:rPr>
              <a:t>∞</a:t>
            </a:r>
            <a:r>
              <a:rPr lang="en-US" sz="2600" baseline="-25000" dirty="0">
                <a:solidFill>
                  <a:srgbClr val="660066"/>
                </a:solidFill>
                <a:latin typeface="Lucida Sans Unicode" panose="020B0602030504020204" pitchFamily="34" charset="0"/>
                <a:cs typeface="Lucida Sans Unicode" panose="020B0602030504020204" pitchFamily="34" charset="0"/>
                <a:sym typeface="Symbol" pitchFamily="18" charset="2"/>
              </a:rPr>
              <a:t> </a:t>
            </a:r>
          </a:p>
          <a:p>
            <a:pPr marL="0" lvl="1">
              <a:spcBef>
                <a:spcPts val="600"/>
              </a:spcBef>
            </a:pPr>
            <a:r>
              <a:rPr lang="en-US" sz="2600" dirty="0">
                <a:latin typeface="Lucida Sans Unicode" panose="020B0602030504020204" pitchFamily="34" charset="0"/>
                <a:cs typeface="Lucida Sans Unicode" panose="020B0602030504020204" pitchFamily="34" charset="0"/>
              </a:rPr>
              <a:t>on </a:t>
            </a:r>
            <a:r>
              <a:rPr lang="en-US" sz="2600" dirty="0">
                <a:solidFill>
                  <a:srgbClr val="660066"/>
                </a:solidFill>
                <a:latin typeface="Lucida Sans Unicode" panose="020B0602030504020204" pitchFamily="34" charset="0"/>
                <a:cs typeface="Lucida Sans Unicode" panose="020B0602030504020204" pitchFamily="34" charset="0"/>
              </a:rPr>
              <a:t>P</a:t>
            </a:r>
            <a:r>
              <a:rPr lang="en-US" sz="2600" dirty="0">
                <a:latin typeface="Lucida Sans Unicode" panose="020B0602030504020204" pitchFamily="34" charset="0"/>
                <a:cs typeface="Lucida Sans Unicode" panose="020B0602030504020204" pitchFamily="34" charset="0"/>
              </a:rPr>
              <a:t> processors.</a:t>
            </a:r>
          </a:p>
          <a:p>
            <a:pPr>
              <a:spcBef>
                <a:spcPts val="600"/>
              </a:spcBef>
            </a:pPr>
            <a:endParaRPr lang="en-US" sz="26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4752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a:t>
            </a:r>
            <a:r>
              <a:rPr lang="en-US" b="1" dirty="0">
                <a:solidFill>
                  <a:srgbClr val="660066"/>
                </a:solidFill>
              </a:rPr>
              <a:t>processor-oblivious </a:t>
            </a:r>
            <a:r>
              <a:rPr lang="en-US" dirty="0"/>
              <a:t>programming model with simple, effective, and composable language constructs for expressing parallelism</a:t>
            </a:r>
          </a:p>
          <a:p>
            <a:r>
              <a:rPr lang="en-US" dirty="0"/>
              <a:t>A provably and practically efficient </a:t>
            </a:r>
            <a:r>
              <a:rPr lang="en-US" b="1" dirty="0">
                <a:solidFill>
                  <a:srgbClr val="660066"/>
                </a:solidFill>
              </a:rPr>
              <a:t>work-stealing</a:t>
            </a:r>
            <a:r>
              <a:rPr lang="en-US" dirty="0"/>
              <a:t> scheduler </a:t>
            </a:r>
          </a:p>
          <a:p>
            <a:r>
              <a:rPr lang="en-US" dirty="0"/>
              <a:t>A suite of </a:t>
            </a:r>
            <a:r>
              <a:rPr lang="en-US" b="1" dirty="0">
                <a:solidFill>
                  <a:srgbClr val="660066"/>
                </a:solidFill>
              </a:rPr>
              <a:t>productivity tools</a:t>
            </a:r>
            <a:r>
              <a:rPr lang="en-US" dirty="0"/>
              <a:t>:</a:t>
            </a:r>
          </a:p>
          <a:p>
            <a:pPr lvl="1"/>
            <a:r>
              <a:rPr lang="en-US" dirty="0" err="1"/>
              <a:t>Cilksan</a:t>
            </a:r>
            <a:r>
              <a:rPr lang="en-US" dirty="0"/>
              <a:t>: Determinacy race detector</a:t>
            </a:r>
          </a:p>
          <a:p>
            <a:pPr lvl="1"/>
            <a:r>
              <a:rPr lang="en-US" dirty="0" err="1"/>
              <a:t>Cilkscale</a:t>
            </a:r>
            <a:r>
              <a:rPr lang="en-US" dirty="0"/>
              <a:t>: Scalability analyzer</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itle 5">
            <a:extLst>
              <a:ext uri="{FF2B5EF4-FFF2-40B4-BE49-F238E27FC236}">
                <a16:creationId xmlns:a16="http://schemas.microsoft.com/office/drawing/2014/main" id="{42175595-B12F-C74C-8A4A-DFCCDCFCCB39}"/>
              </a:ext>
            </a:extLst>
          </p:cNvPr>
          <p:cNvSpPr>
            <a:spLocks noGrp="1"/>
          </p:cNvSpPr>
          <p:nvPr>
            <p:ph type="title"/>
          </p:nvPr>
        </p:nvSpPr>
        <p:spPr/>
        <p:txBody>
          <a:bodyPr/>
          <a:lstStyle/>
          <a:p>
            <a:r>
              <a:rPr lang="en-US" dirty="0"/>
              <a:t>Features of </a:t>
            </a:r>
            <a:r>
              <a:rPr lang="en-US" dirty="0" err="1"/>
              <a:t>Cilk</a:t>
            </a:r>
            <a:endParaRPr lang="en-US" dirty="0"/>
          </a:p>
        </p:txBody>
      </p:sp>
    </p:spTree>
    <p:extLst>
      <p:ext uri="{BB962C8B-B14F-4D97-AF65-F5344CB8AC3E}">
        <p14:creationId xmlns:p14="http://schemas.microsoft.com/office/powerpoint/2010/main" val="2587672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Linear Speedup</a:t>
            </a:r>
          </a:p>
        </p:txBody>
      </p:sp>
      <p:sp>
        <p:nvSpPr>
          <p:cNvPr id="524291" name="Rectangle 3"/>
          <p:cNvSpPr>
            <a:spLocks noGrp="1" noChangeArrowheads="1"/>
          </p:cNvSpPr>
          <p:nvPr>
            <p:ph type="body" idx="1"/>
          </p:nvPr>
        </p:nvSpPr>
        <p:spPr>
          <a:xfrm>
            <a:off x="397025" y="1344408"/>
            <a:ext cx="7315200" cy="833178"/>
          </a:xfrm>
        </p:spPr>
        <p:txBody>
          <a:bodyPr wrap="square">
            <a:spAutoFit/>
          </a:bodyPr>
          <a:lstStyle/>
          <a:p>
            <a:pPr marL="0" indent="0">
              <a:spcBef>
                <a:spcPts val="600"/>
              </a:spcBef>
              <a:buFontTx/>
              <a:buNone/>
            </a:pPr>
            <a:r>
              <a:rPr lang="en-US" sz="2400" b="1" i="1" dirty="0">
                <a:solidFill>
                  <a:schemeClr val="accent5">
                    <a:lumMod val="50000"/>
                  </a:schemeClr>
                </a:solidFill>
              </a:rPr>
              <a:t>Corollary.  </a:t>
            </a:r>
            <a:r>
              <a:rPr lang="en-US" sz="2400" dirty="0" err="1">
                <a:solidFill>
                  <a:schemeClr val="tx1"/>
                </a:solidFill>
              </a:rPr>
              <a:t>Cilk</a:t>
            </a:r>
            <a:r>
              <a:rPr lang="en-US" sz="2400" dirty="0">
                <a:solidFill>
                  <a:schemeClr val="tx1"/>
                </a:solidFill>
              </a:rPr>
              <a:t> scheduler achieves near-perfect linear speedup whenever</a:t>
            </a:r>
            <a:r>
              <a:rPr lang="en-US" sz="2400" dirty="0"/>
              <a:t> </a:t>
            </a:r>
            <a:r>
              <a:rPr lang="en-US" sz="2400" dirty="0">
                <a:solidFill>
                  <a:srgbClr val="670367"/>
                </a:solidFill>
              </a:rPr>
              <a:t>T</a:t>
            </a:r>
            <a:r>
              <a:rPr lang="en-US" sz="2400" baseline="-25000" dirty="0">
                <a:solidFill>
                  <a:srgbClr val="670367"/>
                </a:solidFill>
              </a:rPr>
              <a:t>1</a:t>
            </a:r>
            <a:r>
              <a:rPr lang="en-US" sz="2400" dirty="0">
                <a:solidFill>
                  <a:srgbClr val="670367"/>
                </a:solidFill>
              </a:rPr>
              <a:t>/T</a:t>
            </a:r>
            <a:r>
              <a:rPr lang="en-US" sz="2400" baseline="-25000" dirty="0">
                <a:solidFill>
                  <a:srgbClr val="670367"/>
                </a:solidFill>
              </a:rPr>
              <a:t>∞</a:t>
            </a:r>
            <a:r>
              <a:rPr lang="en-US" sz="2400" dirty="0">
                <a:solidFill>
                  <a:srgbClr val="670367"/>
                </a:solidFill>
              </a:rPr>
              <a:t> ≫ P</a:t>
            </a:r>
            <a:r>
              <a:rPr lang="en-US" sz="2400" dirty="0">
                <a:solidFill>
                  <a:srgbClr val="000000"/>
                </a:solidFill>
              </a:rPr>
              <a:t>.</a:t>
            </a:r>
          </a:p>
        </p:txBody>
      </p:sp>
      <p:sp>
        <p:nvSpPr>
          <p:cNvPr id="524292" name="Text Box 4"/>
          <p:cNvSpPr txBox="1">
            <a:spLocks noChangeArrowheads="1"/>
          </p:cNvSpPr>
          <p:nvPr/>
        </p:nvSpPr>
        <p:spPr bwMode="auto">
          <a:xfrm>
            <a:off x="397024" y="2391452"/>
            <a:ext cx="7805681" cy="3062377"/>
          </a:xfrm>
          <a:prstGeom prst="rect">
            <a:avLst/>
          </a:prstGeom>
          <a:noFill/>
          <a:ln w="6350" algn="ctr">
            <a:noFill/>
            <a:miter lim="800000"/>
            <a:headEnd/>
            <a:tailEnd/>
          </a:ln>
          <a:effectLst/>
        </p:spPr>
        <p:txBody>
          <a:bodyPr wrap="square">
            <a:spAutoFit/>
          </a:bodyPr>
          <a:lstStyle/>
          <a:p>
            <a:pPr>
              <a:spcBef>
                <a:spcPts val="600"/>
              </a:spcBef>
              <a:tabLst>
                <a:tab pos="2406650" algn="l"/>
                <a:tab pos="2919413" algn="l"/>
              </a:tabLst>
            </a:pPr>
            <a:r>
              <a:rPr lang="en-US" sz="2400" b="1" i="1" dirty="0">
                <a:solidFill>
                  <a:srgbClr val="215968"/>
                </a:solidFill>
                <a:latin typeface="Lucida Sans Unicode" panose="020B0602030504020204" pitchFamily="34" charset="0"/>
                <a:cs typeface="Lucida Sans Unicode" panose="020B0602030504020204" pitchFamily="34" charset="0"/>
              </a:rPr>
              <a:t>Proof.  </a:t>
            </a:r>
            <a:r>
              <a:rPr lang="en-US" sz="2400" dirty="0">
                <a:latin typeface="Lucida Sans Unicode" panose="020B0602030504020204" pitchFamily="34" charset="0"/>
                <a:cs typeface="Lucida Sans Unicode" panose="020B0602030504020204" pitchFamily="34" charset="0"/>
              </a:rPr>
              <a:t>Since </a:t>
            </a:r>
            <a:r>
              <a:rPr lang="en-US" sz="2400" kern="0" dirty="0">
                <a:solidFill>
                  <a:srgbClr val="660066"/>
                </a:solidFill>
                <a:latin typeface="Lucida Sans Unicode" panose="020B0602030504020204" pitchFamily="34" charset="0"/>
                <a:cs typeface="Lucida Sans Unicode" panose="020B0602030504020204" pitchFamily="34" charset="0"/>
              </a:rPr>
              <a:t>T</a:t>
            </a:r>
            <a:r>
              <a:rPr lang="en-US" sz="2400" kern="0" baseline="-25000" dirty="0">
                <a:solidFill>
                  <a:srgbClr val="660066"/>
                </a:solidFill>
                <a:latin typeface="Lucida Sans Unicode" panose="020B0602030504020204" pitchFamily="34" charset="0"/>
                <a:cs typeface="Lucida Sans Unicode" panose="020B0602030504020204" pitchFamily="34" charset="0"/>
              </a:rPr>
              <a:t>1</a:t>
            </a:r>
            <a:r>
              <a:rPr lang="en-US" sz="2400" kern="0" dirty="0">
                <a:solidFill>
                  <a:srgbClr val="660066"/>
                </a:solidFill>
                <a:latin typeface="Lucida Sans Unicode" panose="020B0602030504020204" pitchFamily="34" charset="0"/>
                <a:cs typeface="Lucida Sans Unicode" panose="020B0602030504020204" pitchFamily="34" charset="0"/>
              </a:rPr>
              <a:t>/T</a:t>
            </a:r>
            <a:r>
              <a:rPr lang="en-US" sz="2400" kern="0" baseline="-25000" dirty="0">
                <a:solidFill>
                  <a:srgbClr val="660066"/>
                </a:solidFill>
                <a:latin typeface="Lucida Sans Unicode" panose="020B0602030504020204" pitchFamily="34" charset="0"/>
                <a:cs typeface="Lucida Sans Unicode" panose="020B0602030504020204" pitchFamily="34" charset="0"/>
              </a:rPr>
              <a:t>∞</a:t>
            </a:r>
            <a:r>
              <a:rPr lang="en-US" sz="2400" dirty="0">
                <a:solidFill>
                  <a:srgbClr val="660066"/>
                </a:solidFill>
                <a:latin typeface="Lucida Sans Unicode" panose="020B0602030504020204" pitchFamily="34" charset="0"/>
                <a:cs typeface="Lucida Sans Unicode" panose="020B0602030504020204" pitchFamily="34" charset="0"/>
              </a:rPr>
              <a:t> </a:t>
            </a:r>
            <a:r>
              <a:rPr lang="en-US" sz="2400" kern="0" dirty="0">
                <a:solidFill>
                  <a:srgbClr val="660066"/>
                </a:solidFill>
                <a:latin typeface="Lucida Sans Unicode" panose="020B0602030504020204" pitchFamily="34" charset="0"/>
                <a:cs typeface="Lucida Sans Unicode" panose="020B0602030504020204" pitchFamily="34" charset="0"/>
              </a:rPr>
              <a:t>≫ P </a:t>
            </a:r>
            <a:r>
              <a:rPr lang="en-US" sz="2400" dirty="0">
                <a:latin typeface="Lucida Sans Unicode" panose="020B0602030504020204" pitchFamily="34" charset="0"/>
                <a:cs typeface="Lucida Sans Unicode" panose="020B0602030504020204" pitchFamily="34" charset="0"/>
              </a:rPr>
              <a:t>is equivalent to </a:t>
            </a:r>
            <a:br>
              <a:rPr lang="en-US" sz="2400" dirty="0">
                <a:latin typeface="Lucida Sans Unicode" panose="020B0602030504020204" pitchFamily="34" charset="0"/>
                <a:cs typeface="Lucida Sans Unicode" panose="020B0602030504020204" pitchFamily="34" charset="0"/>
              </a:rPr>
            </a:br>
            <a:r>
              <a:rPr lang="en-US" sz="2400" dirty="0">
                <a:solidFill>
                  <a:srgbClr val="660066"/>
                </a:solidFill>
                <a:latin typeface="Lucida Sans Unicode" panose="020B0602030504020204" pitchFamily="34" charset="0"/>
                <a:cs typeface="Lucida Sans Unicode" panose="020B0602030504020204" pitchFamily="34" charset="0"/>
              </a:rPr>
              <a:t>T</a:t>
            </a:r>
            <a:r>
              <a:rPr lang="en-US" sz="2400" kern="0" baseline="-25000" dirty="0">
                <a:solidFill>
                  <a:srgbClr val="660066"/>
                </a:solidFill>
                <a:latin typeface="Lucida Sans Unicode" panose="020B0602030504020204" pitchFamily="34" charset="0"/>
                <a:cs typeface="Lucida Sans Unicode" panose="020B0602030504020204" pitchFamily="34" charset="0"/>
              </a:rPr>
              <a:t>∞</a:t>
            </a:r>
            <a:r>
              <a:rPr lang="en-US" sz="2400" dirty="0">
                <a:solidFill>
                  <a:srgbClr val="660066"/>
                </a:solidFill>
                <a:latin typeface="Lucida Sans Unicode" panose="020B0602030504020204" pitchFamily="34" charset="0"/>
                <a:cs typeface="Lucida Sans Unicode" panose="020B0602030504020204" pitchFamily="34" charset="0"/>
              </a:rPr>
              <a:t> </a:t>
            </a:r>
            <a:r>
              <a:rPr lang="en-US" sz="2400" kern="0" dirty="0">
                <a:solidFill>
                  <a:srgbClr val="660066"/>
                </a:solidFill>
                <a:latin typeface="Lucida Sans Unicode" panose="020B0602030504020204" pitchFamily="34" charset="0"/>
                <a:cs typeface="Lucida Sans Unicode" panose="020B0602030504020204" pitchFamily="34" charset="0"/>
              </a:rPr>
              <a:t>≪</a:t>
            </a:r>
            <a:r>
              <a:rPr lang="en-US" sz="2400" dirty="0">
                <a:solidFill>
                  <a:srgbClr val="660066"/>
                </a:solidFill>
                <a:latin typeface="Lucida Sans Unicode" panose="020B0602030504020204" pitchFamily="34" charset="0"/>
                <a:cs typeface="Lucida Sans Unicode" panose="020B0602030504020204" pitchFamily="34" charset="0"/>
              </a:rPr>
              <a:t> T</a:t>
            </a:r>
            <a:r>
              <a:rPr lang="en-US" sz="2400" baseline="-25000" dirty="0">
                <a:solidFill>
                  <a:srgbClr val="660066"/>
                </a:solidFill>
                <a:latin typeface="Lucida Sans Unicode" panose="020B0602030504020204" pitchFamily="34" charset="0"/>
                <a:cs typeface="Lucida Sans Unicode" panose="020B0602030504020204" pitchFamily="34" charset="0"/>
              </a:rPr>
              <a:t>1</a:t>
            </a:r>
            <a:r>
              <a:rPr lang="en-US" sz="2400" dirty="0">
                <a:solidFill>
                  <a:srgbClr val="660066"/>
                </a:solidFill>
                <a:latin typeface="Lucida Sans Unicode" panose="020B0602030504020204" pitchFamily="34" charset="0"/>
                <a:cs typeface="Lucida Sans Unicode" panose="020B0602030504020204" pitchFamily="34" charset="0"/>
              </a:rPr>
              <a:t>/P</a:t>
            </a:r>
            <a:r>
              <a:rPr lang="en-US" sz="2400" dirty="0">
                <a:latin typeface="Lucida Sans Unicode" panose="020B0602030504020204" pitchFamily="34" charset="0"/>
                <a:cs typeface="Lucida Sans Unicode" panose="020B0602030504020204" pitchFamily="34" charset="0"/>
              </a:rPr>
              <a:t>, </a:t>
            </a:r>
            <a:r>
              <a:rPr lang="en-US" sz="2400" dirty="0" err="1">
                <a:latin typeface="Lucida Sans Unicode" panose="020B0602030504020204" pitchFamily="34" charset="0"/>
                <a:cs typeface="Lucida Sans Unicode" panose="020B0602030504020204" pitchFamily="34" charset="0"/>
              </a:rPr>
              <a:t>Cilk's</a:t>
            </a:r>
            <a:r>
              <a:rPr lang="en-US" sz="2400" dirty="0">
                <a:latin typeface="Lucida Sans Unicode" panose="020B0602030504020204" pitchFamily="34" charset="0"/>
                <a:cs typeface="Lucida Sans Unicode" panose="020B0602030504020204" pitchFamily="34" charset="0"/>
              </a:rPr>
              <a:t> performance bound gives us</a:t>
            </a:r>
          </a:p>
          <a:p>
            <a:pPr>
              <a:spcBef>
                <a:spcPts val="600"/>
              </a:spcBef>
              <a:tabLst>
                <a:tab pos="2406650" algn="l"/>
                <a:tab pos="2919413" algn="l"/>
              </a:tabLst>
            </a:pPr>
            <a:r>
              <a:rPr lang="en-US" sz="2400" i="1" dirty="0">
                <a:latin typeface="Lucida Sans Unicode" panose="020B0602030504020204" pitchFamily="34" charset="0"/>
                <a:cs typeface="Lucida Sans Unicode" panose="020B0602030504020204" pitchFamily="34" charset="0"/>
              </a:rPr>
              <a:t> </a:t>
            </a:r>
          </a:p>
          <a:p>
            <a:pPr>
              <a:spcBef>
                <a:spcPts val="600"/>
              </a:spcBef>
              <a:tabLst>
                <a:tab pos="2406650" algn="l"/>
                <a:tab pos="2919413" algn="l"/>
              </a:tabLst>
            </a:pPr>
            <a:r>
              <a:rPr lang="en-US" sz="2400" i="1" dirty="0">
                <a:latin typeface="Lucida Sans Unicode" panose="020B0602030504020204" pitchFamily="34" charset="0"/>
                <a:cs typeface="Lucida Sans Unicode" panose="020B0602030504020204" pitchFamily="34" charset="0"/>
              </a:rPr>
              <a:t>	</a:t>
            </a:r>
            <a:r>
              <a:rPr lang="en-US" sz="2400" dirty="0">
                <a:solidFill>
                  <a:srgbClr val="660066"/>
                </a:solidFill>
                <a:latin typeface="Lucida Sans Unicode" panose="020B0602030504020204" pitchFamily="34" charset="0"/>
                <a:cs typeface="Lucida Sans Unicode" panose="020B0602030504020204" pitchFamily="34" charset="0"/>
              </a:rPr>
              <a:t>T</a:t>
            </a:r>
            <a:r>
              <a:rPr lang="en-US" sz="2400" baseline="-25000" dirty="0">
                <a:solidFill>
                  <a:srgbClr val="660066"/>
                </a:solidFill>
                <a:latin typeface="Lucida Sans Unicode" panose="020B0602030504020204" pitchFamily="34" charset="0"/>
                <a:cs typeface="Lucida Sans Unicode" panose="020B0602030504020204" pitchFamily="34" charset="0"/>
              </a:rPr>
              <a:t>P</a:t>
            </a:r>
            <a:r>
              <a:rPr lang="en-US" sz="2400" dirty="0">
                <a:solidFill>
                  <a:srgbClr val="660066"/>
                </a:solidFill>
                <a:latin typeface="Lucida Sans Unicode" panose="020B0602030504020204" pitchFamily="34" charset="0"/>
                <a:cs typeface="Lucida Sans Unicode" panose="020B0602030504020204" pitchFamily="34" charset="0"/>
              </a:rPr>
              <a:t>	≤ T</a:t>
            </a:r>
            <a:r>
              <a:rPr lang="en-US" sz="2400" baseline="-25000" dirty="0">
                <a:solidFill>
                  <a:srgbClr val="660066"/>
                </a:solidFill>
                <a:latin typeface="Lucida Sans Unicode" panose="020B0602030504020204" pitchFamily="34" charset="0"/>
                <a:cs typeface="Lucida Sans Unicode" panose="020B0602030504020204" pitchFamily="34" charset="0"/>
              </a:rPr>
              <a:t>1</a:t>
            </a:r>
            <a:r>
              <a:rPr lang="en-US" sz="2400" dirty="0">
                <a:solidFill>
                  <a:srgbClr val="660066"/>
                </a:solidFill>
                <a:latin typeface="Lucida Sans Unicode" panose="020B0602030504020204" pitchFamily="34" charset="0"/>
                <a:cs typeface="Lucida Sans Unicode" panose="020B0602030504020204" pitchFamily="34" charset="0"/>
              </a:rPr>
              <a:t>/P + T</a:t>
            </a:r>
            <a:r>
              <a:rPr lang="en-US" sz="2400" kern="0" baseline="-25000" dirty="0">
                <a:solidFill>
                  <a:srgbClr val="660066"/>
                </a:solidFill>
                <a:latin typeface="Lucida Sans Unicode" panose="020B0602030504020204" pitchFamily="34" charset="0"/>
                <a:cs typeface="Lucida Sans Unicode" panose="020B0602030504020204" pitchFamily="34" charset="0"/>
              </a:rPr>
              <a:t>∞</a:t>
            </a:r>
            <a:endParaRPr lang="en-US" sz="2400" dirty="0">
              <a:solidFill>
                <a:srgbClr val="660066"/>
              </a:solidFill>
              <a:latin typeface="Lucida Sans Unicode" panose="020B0602030504020204" pitchFamily="34" charset="0"/>
              <a:cs typeface="Lucida Sans Unicode" panose="020B0602030504020204" pitchFamily="34" charset="0"/>
            </a:endParaRPr>
          </a:p>
          <a:p>
            <a:pPr>
              <a:spcBef>
                <a:spcPts val="600"/>
              </a:spcBef>
              <a:tabLst>
                <a:tab pos="2406650" algn="l"/>
                <a:tab pos="2919413" algn="l"/>
              </a:tabLst>
            </a:pPr>
            <a:r>
              <a:rPr lang="en-US" sz="2400" dirty="0">
                <a:solidFill>
                  <a:srgbClr val="660066"/>
                </a:solidFill>
                <a:latin typeface="Lucida Sans Unicode" panose="020B0602030504020204" pitchFamily="34" charset="0"/>
                <a:cs typeface="Lucida Sans Unicode" panose="020B0602030504020204" pitchFamily="34" charset="0"/>
              </a:rPr>
              <a:t>		≈ T</a:t>
            </a:r>
            <a:r>
              <a:rPr lang="en-US" sz="2400" baseline="-25000" dirty="0">
                <a:solidFill>
                  <a:srgbClr val="660066"/>
                </a:solidFill>
                <a:latin typeface="Lucida Sans Unicode" panose="020B0602030504020204" pitchFamily="34" charset="0"/>
                <a:cs typeface="Lucida Sans Unicode" panose="020B0602030504020204" pitchFamily="34" charset="0"/>
              </a:rPr>
              <a:t>1</a:t>
            </a:r>
            <a:r>
              <a:rPr lang="en-US" sz="2400" dirty="0">
                <a:solidFill>
                  <a:srgbClr val="660066"/>
                </a:solidFill>
                <a:latin typeface="Lucida Sans Unicode" panose="020B0602030504020204" pitchFamily="34" charset="0"/>
                <a:cs typeface="Lucida Sans Unicode" panose="020B0602030504020204" pitchFamily="34" charset="0"/>
              </a:rPr>
              <a:t>/P </a:t>
            </a:r>
            <a:r>
              <a:rPr lang="en-US" sz="2400" i="1" dirty="0">
                <a:latin typeface="Lucida Sans Unicode" panose="020B0602030504020204" pitchFamily="34" charset="0"/>
                <a:cs typeface="Lucida Sans Unicode" panose="020B0602030504020204" pitchFamily="34" charset="0"/>
              </a:rPr>
              <a:t>. </a:t>
            </a:r>
            <a:r>
              <a:rPr lang="en-US" sz="2400" dirty="0">
                <a:latin typeface="Lucida Sans Unicode" panose="020B0602030504020204" pitchFamily="34" charset="0"/>
                <a:cs typeface="Lucida Sans Unicode" panose="020B0602030504020204" pitchFamily="34" charset="0"/>
              </a:rPr>
              <a:t> (first term dominates)</a:t>
            </a:r>
            <a:endParaRPr lang="en-US" sz="2400" i="1" dirty="0">
              <a:latin typeface="Lucida Sans Unicode" panose="020B0602030504020204" pitchFamily="34" charset="0"/>
              <a:cs typeface="Lucida Sans Unicode" panose="020B0602030504020204" pitchFamily="34" charset="0"/>
            </a:endParaRPr>
          </a:p>
          <a:p>
            <a:pPr>
              <a:spcBef>
                <a:spcPts val="600"/>
              </a:spcBef>
              <a:tabLst>
                <a:tab pos="2406650" algn="l"/>
                <a:tab pos="2919413" algn="l"/>
              </a:tabLst>
            </a:pPr>
            <a:endParaRPr lang="en-US" sz="2400" i="1" dirty="0">
              <a:latin typeface="Lucida Sans Unicode" panose="020B0602030504020204" pitchFamily="34" charset="0"/>
              <a:cs typeface="Lucida Sans Unicode" panose="020B0602030504020204" pitchFamily="34" charset="0"/>
            </a:endParaRPr>
          </a:p>
          <a:p>
            <a:pPr>
              <a:spcBef>
                <a:spcPts val="600"/>
              </a:spcBef>
              <a:tabLst>
                <a:tab pos="2406650" algn="l"/>
                <a:tab pos="2919413" algn="l"/>
              </a:tabLst>
            </a:pPr>
            <a:r>
              <a:rPr lang="en-US" sz="2400" dirty="0">
                <a:latin typeface="Lucida Sans Unicode" panose="020B0602030504020204" pitchFamily="34" charset="0"/>
                <a:cs typeface="Lucida Sans Unicode" panose="020B0602030504020204" pitchFamily="34" charset="0"/>
              </a:rPr>
              <a:t>Thus, the speedup is </a:t>
            </a:r>
            <a:r>
              <a:rPr lang="en-US" sz="2400" dirty="0">
                <a:solidFill>
                  <a:srgbClr val="660066"/>
                </a:solidFill>
                <a:latin typeface="Lucida Sans Unicode" panose="020B0602030504020204" pitchFamily="34" charset="0"/>
                <a:cs typeface="Lucida Sans Unicode" panose="020B0602030504020204" pitchFamily="34" charset="0"/>
              </a:rPr>
              <a:t>T</a:t>
            </a:r>
            <a:r>
              <a:rPr lang="en-US" sz="2400" baseline="-25000" dirty="0">
                <a:solidFill>
                  <a:srgbClr val="660066"/>
                </a:solidFill>
                <a:latin typeface="Lucida Sans Unicode" panose="020B0602030504020204" pitchFamily="34" charset="0"/>
                <a:cs typeface="Lucida Sans Unicode" panose="020B0602030504020204" pitchFamily="34" charset="0"/>
              </a:rPr>
              <a:t>1</a:t>
            </a:r>
            <a:r>
              <a:rPr lang="en-US" sz="2400" dirty="0">
                <a:solidFill>
                  <a:srgbClr val="660066"/>
                </a:solidFill>
                <a:latin typeface="Lucida Sans Unicode" panose="020B0602030504020204" pitchFamily="34" charset="0"/>
                <a:cs typeface="Lucida Sans Unicode" panose="020B0602030504020204" pitchFamily="34" charset="0"/>
              </a:rPr>
              <a:t>/T</a:t>
            </a:r>
            <a:r>
              <a:rPr lang="en-US" sz="2400" baseline="-25000" dirty="0">
                <a:solidFill>
                  <a:srgbClr val="660066"/>
                </a:solidFill>
                <a:latin typeface="Lucida Sans Unicode" panose="020B0602030504020204" pitchFamily="34" charset="0"/>
                <a:cs typeface="Lucida Sans Unicode" panose="020B0602030504020204" pitchFamily="34" charset="0"/>
              </a:rPr>
              <a:t>P</a:t>
            </a:r>
            <a:r>
              <a:rPr lang="en-US" sz="2400" dirty="0">
                <a:solidFill>
                  <a:srgbClr val="660066"/>
                </a:solidFill>
                <a:latin typeface="Lucida Sans Unicode" panose="020B0602030504020204" pitchFamily="34" charset="0"/>
                <a:cs typeface="Lucida Sans Unicode" panose="020B0602030504020204" pitchFamily="34" charset="0"/>
              </a:rPr>
              <a:t> ≈ P </a:t>
            </a:r>
            <a:r>
              <a:rPr lang="en-US" sz="2400" dirty="0">
                <a:latin typeface="Lucida Sans Unicode" panose="020B0602030504020204" pitchFamily="34" charset="0"/>
                <a:cs typeface="Lucida Sans Unicode" panose="020B0602030504020204" pitchFamily="34" charset="0"/>
              </a:rPr>
              <a:t>. </a:t>
            </a:r>
          </a:p>
        </p:txBody>
      </p:sp>
      <p:sp>
        <p:nvSpPr>
          <p:cNvPr id="6" name="TextBox 5"/>
          <p:cNvSpPr txBox="1"/>
          <p:nvPr/>
        </p:nvSpPr>
        <p:spPr>
          <a:xfrm>
            <a:off x="5377471" y="4948483"/>
            <a:ext cx="441146" cy="400110"/>
          </a:xfrm>
          <a:prstGeom prst="rect">
            <a:avLst/>
          </a:prstGeom>
          <a:noFill/>
        </p:spPr>
        <p:txBody>
          <a:bodyPr wrap="none" rtlCol="0">
            <a:spAutoFit/>
          </a:bodyPr>
          <a:lstStyle/>
          <a:p>
            <a:r>
              <a:rPr lang="en-US" sz="2000" dirty="0">
                <a:solidFill>
                  <a:schemeClr val="accent5">
                    <a:lumMod val="50000"/>
                  </a:schemeClr>
                </a:solidFill>
                <a:latin typeface="Helvetica"/>
                <a:cs typeface="Helvetica"/>
              </a:rPr>
              <a:t>■</a:t>
            </a:r>
          </a:p>
        </p:txBody>
      </p:sp>
      <p:sp>
        <p:nvSpPr>
          <p:cNvPr id="2" name="Slide Number Placeholder 1"/>
          <p:cNvSpPr>
            <a:spLocks noGrp="1"/>
          </p:cNvSpPr>
          <p:nvPr>
            <p:ph type="sldNum" sz="quarter" idx="12"/>
          </p:nvPr>
        </p:nvSpPr>
        <p:spPr/>
        <p:txBody>
          <a:bodyPr/>
          <a:lstStyle/>
          <a:p>
            <a:fld id="{B8C56D54-80CA-1040-8800-40C19FBCAC37}" type="slidenum">
              <a:rPr lang="en-US" smtClean="0"/>
              <a:t>60</a:t>
            </a:fld>
            <a:endParaRPr lang="en-US"/>
          </a:p>
        </p:txBody>
      </p:sp>
    </p:spTree>
    <p:extLst>
      <p:ext uri="{BB962C8B-B14F-4D97-AF65-F5344CB8AC3E}">
        <p14:creationId xmlns:p14="http://schemas.microsoft.com/office/powerpoint/2010/main" val="102240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2"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1">
                    <a:lumMod val="50000"/>
                  </a:schemeClr>
                </a:solidFill>
                <a:latin typeface="Lucida Sans Unicode" panose="020B0602030504020204" pitchFamily="34" charset="0"/>
                <a:cs typeface="Lucida Sans Unicode" panose="020B0602030504020204" pitchFamily="34" charset="0"/>
              </a:rPr>
              <a:t>Cilkscale</a:t>
            </a:r>
            <a:r>
              <a:rPr lang="en-US" dirty="0">
                <a:solidFill>
                  <a:schemeClr val="accent1">
                    <a:lumMod val="50000"/>
                  </a:schemeClr>
                </a:solidFill>
                <a:latin typeface="Lucida Sans Unicode" panose="020B0602030504020204" pitchFamily="34" charset="0"/>
                <a:cs typeface="Lucida Sans Unicode" panose="020B0602030504020204" pitchFamily="34" charset="0"/>
              </a:rPr>
              <a:t> Scalability Analyzer</a:t>
            </a:r>
          </a:p>
        </p:txBody>
      </p:sp>
      <p:sp>
        <p:nvSpPr>
          <p:cNvPr id="4" name="Content Placeholder 3"/>
          <p:cNvSpPr>
            <a:spLocks noGrp="1"/>
          </p:cNvSpPr>
          <p:nvPr>
            <p:ph idx="1"/>
          </p:nvPr>
        </p:nvSpPr>
        <p:spPr>
          <a:xfrm>
            <a:off x="266700" y="1384300"/>
            <a:ext cx="8521700" cy="4741863"/>
          </a:xfrm>
        </p:spPr>
        <p:txBody>
          <a:bodyPr>
            <a:normAutofit fontScale="92500"/>
          </a:bodyPr>
          <a:lstStyle/>
          <a:p>
            <a:pPr marL="233363" indent="-233363">
              <a:spcAft>
                <a:spcPts val="600"/>
              </a:spcAft>
              <a:buClr>
                <a:schemeClr val="accent3"/>
              </a:buClr>
              <a:buFont typeface="Lucida Sans Unicode" pitchFamily="34" charset="0"/>
              <a:buChar char="∙"/>
            </a:pPr>
            <a:r>
              <a:rPr lang="en-US" sz="2400" dirty="0">
                <a:latin typeface="Lucida Sans Unicode" panose="020B0602030504020204" pitchFamily="34" charset="0"/>
                <a:cs typeface="Lucida Sans Unicode" panose="020B0602030504020204" pitchFamily="34" charset="0"/>
              </a:rPr>
              <a:t>The </a:t>
            </a:r>
            <a:r>
              <a:rPr lang="en-US" sz="2400" dirty="0" err="1">
                <a:latin typeface="Lucida Sans Unicode" panose="020B0602030504020204" pitchFamily="34" charset="0"/>
                <a:cs typeface="Lucida Sans Unicode" panose="020B0602030504020204" pitchFamily="34" charset="0"/>
              </a:rPr>
              <a:t>OpenCilk</a:t>
            </a:r>
            <a:r>
              <a:rPr lang="en-US" sz="2400" dirty="0">
                <a:latin typeface="Lucida Sans Unicode" panose="020B0602030504020204" pitchFamily="34" charset="0"/>
                <a:cs typeface="Lucida Sans Unicode" panose="020B0602030504020204" pitchFamily="34" charset="0"/>
              </a:rPr>
              <a:t> compiler provides a </a:t>
            </a:r>
            <a:r>
              <a:rPr lang="en-US" sz="2400" dirty="0">
                <a:solidFill>
                  <a:srgbClr val="3366FF"/>
                </a:solidFill>
                <a:latin typeface="Lucida Sans Unicode" panose="020B0602030504020204" pitchFamily="34" charset="0"/>
                <a:cs typeface="Lucida Sans Unicode" panose="020B0602030504020204" pitchFamily="34" charset="0"/>
              </a:rPr>
              <a:t>scalability</a:t>
            </a:r>
            <a:r>
              <a:rPr lang="en-US" sz="2400" dirty="0">
                <a:solidFill>
                  <a:srgbClr val="FF6600"/>
                </a:solidFill>
                <a:latin typeface="Lucida Sans Unicode" panose="020B0602030504020204" pitchFamily="34" charset="0"/>
                <a:cs typeface="Lucida Sans Unicode" panose="020B0602030504020204" pitchFamily="34" charset="0"/>
              </a:rPr>
              <a:t> </a:t>
            </a:r>
            <a:r>
              <a:rPr lang="en-US" sz="2400" dirty="0">
                <a:solidFill>
                  <a:srgbClr val="3366FF"/>
                </a:solidFill>
                <a:latin typeface="Lucida Sans Unicode" panose="020B0602030504020204" pitchFamily="34" charset="0"/>
                <a:cs typeface="Lucida Sans Unicode" panose="020B0602030504020204" pitchFamily="34" charset="0"/>
              </a:rPr>
              <a:t>analyzer</a:t>
            </a:r>
            <a:r>
              <a:rPr lang="en-US" sz="2400" dirty="0">
                <a:solidFill>
                  <a:srgbClr val="FF6600"/>
                </a:solidFill>
                <a:latin typeface="Lucida Sans Unicode" panose="020B0602030504020204" pitchFamily="34" charset="0"/>
                <a:cs typeface="Lucida Sans Unicode" panose="020B0602030504020204" pitchFamily="34" charset="0"/>
              </a:rPr>
              <a:t> </a:t>
            </a:r>
            <a:r>
              <a:rPr lang="en-US" sz="2400" dirty="0">
                <a:latin typeface="Lucida Sans Unicode" panose="020B0602030504020204" pitchFamily="34" charset="0"/>
                <a:cs typeface="Lucida Sans Unicode" panose="020B0602030504020204" pitchFamily="34" charset="0"/>
              </a:rPr>
              <a:t>called </a:t>
            </a:r>
            <a:r>
              <a:rPr lang="en-US" sz="2400" dirty="0" err="1">
                <a:solidFill>
                  <a:srgbClr val="3366FF"/>
                </a:solidFill>
                <a:latin typeface="Lucida Sans Unicode" panose="020B0602030504020204" pitchFamily="34" charset="0"/>
                <a:cs typeface="Lucida Sans Unicode" panose="020B0602030504020204" pitchFamily="34" charset="0"/>
              </a:rPr>
              <a:t>Cilkscale</a:t>
            </a:r>
            <a:r>
              <a:rPr lang="en-US" sz="2400" dirty="0">
                <a:latin typeface="Lucida Sans Unicode" panose="020B0602030504020204" pitchFamily="34" charset="0"/>
                <a:cs typeface="Lucida Sans Unicode" panose="020B0602030504020204" pitchFamily="34" charset="0"/>
              </a:rPr>
              <a:t>, which is similar in some ways to Intel’s </a:t>
            </a:r>
            <a:r>
              <a:rPr lang="en-US" sz="2400" dirty="0" err="1">
                <a:solidFill>
                  <a:srgbClr val="3366FF"/>
                </a:solidFill>
                <a:latin typeface="Lucida Sans Unicode" panose="020B0602030504020204" pitchFamily="34" charset="0"/>
                <a:cs typeface="Lucida Sans Unicode" panose="020B0602030504020204" pitchFamily="34" charset="0"/>
              </a:rPr>
              <a:t>Cilkview</a:t>
            </a:r>
            <a:r>
              <a:rPr lang="en-US" sz="2400" dirty="0">
                <a:latin typeface="Lucida Sans Unicode" panose="020B0602030504020204" pitchFamily="34" charset="0"/>
                <a:cs typeface="Lucida Sans Unicode" panose="020B0602030504020204" pitchFamily="34" charset="0"/>
              </a:rPr>
              <a:t> tool. </a:t>
            </a:r>
          </a:p>
          <a:p>
            <a:pPr marL="233363" indent="-233363">
              <a:spcAft>
                <a:spcPts val="600"/>
              </a:spcAft>
              <a:buClr>
                <a:schemeClr val="accent3"/>
              </a:buClr>
              <a:buFont typeface="Lucida Sans Unicode" pitchFamily="34" charset="0"/>
              <a:buChar char="∙"/>
            </a:pPr>
            <a:r>
              <a:rPr lang="en-US" sz="2400" dirty="0">
                <a:latin typeface="Lucida Sans Unicode" panose="020B0602030504020204" pitchFamily="34" charset="0"/>
                <a:cs typeface="Lucida Sans Unicode" panose="020B0602030504020204" pitchFamily="34" charset="0"/>
              </a:rPr>
              <a:t>Like the </a:t>
            </a:r>
            <a:r>
              <a:rPr lang="en-US" sz="2400" dirty="0" err="1">
                <a:latin typeface="Lucida Sans Unicode" panose="020B0602030504020204" pitchFamily="34" charset="0"/>
                <a:cs typeface="Lucida Sans Unicode" panose="020B0602030504020204" pitchFamily="34" charset="0"/>
              </a:rPr>
              <a:t>Cilksan</a:t>
            </a:r>
            <a:r>
              <a:rPr lang="en-US" sz="2400" dirty="0">
                <a:latin typeface="Lucida Sans Unicode" panose="020B0602030504020204" pitchFamily="34" charset="0"/>
                <a:cs typeface="Lucida Sans Unicode" panose="020B0602030504020204" pitchFamily="34" charset="0"/>
              </a:rPr>
              <a:t> race detector, </a:t>
            </a:r>
            <a:r>
              <a:rPr lang="en-US" sz="2400" dirty="0" err="1">
                <a:latin typeface="Lucida Sans Unicode" panose="020B0602030504020204" pitchFamily="34" charset="0"/>
                <a:cs typeface="Lucida Sans Unicode" panose="020B0602030504020204" pitchFamily="34" charset="0"/>
              </a:rPr>
              <a:t>Cilkscale</a:t>
            </a:r>
            <a:r>
              <a:rPr lang="en-US" dirty="0">
                <a:latin typeface="Lucida Sans Unicode" panose="020B0602030504020204" pitchFamily="34" charset="0"/>
                <a:cs typeface="Lucida Sans Unicode" panose="020B0602030504020204" pitchFamily="34" charset="0"/>
              </a:rPr>
              <a:t> </a:t>
            </a:r>
            <a:r>
              <a:rPr lang="en-US" sz="2400" dirty="0">
                <a:latin typeface="Lucida Sans Unicode" panose="020B0602030504020204" pitchFamily="34" charset="0"/>
                <a:cs typeface="Lucida Sans Unicode" panose="020B0602030504020204" pitchFamily="34" charset="0"/>
              </a:rPr>
              <a:t>uses </a:t>
            </a:r>
            <a:r>
              <a:rPr lang="en-US" sz="2400" dirty="0">
                <a:solidFill>
                  <a:srgbClr val="3366FF"/>
                </a:solidFill>
                <a:latin typeface="Lucida Sans Unicode" panose="020B0602030504020204" pitchFamily="34" charset="0"/>
                <a:cs typeface="Lucida Sans Unicode" panose="020B0602030504020204" pitchFamily="34" charset="0"/>
              </a:rPr>
              <a:t>compiler instrumentation</a:t>
            </a:r>
            <a:r>
              <a:rPr lang="en-US" sz="2400" dirty="0">
                <a:solidFill>
                  <a:schemeClr val="tx2"/>
                </a:solidFill>
                <a:latin typeface="Lucida Sans Unicode" panose="020B0602030504020204" pitchFamily="34" charset="0"/>
                <a:cs typeface="Lucida Sans Unicode" panose="020B0602030504020204" pitchFamily="34" charset="0"/>
              </a:rPr>
              <a:t> </a:t>
            </a:r>
            <a:r>
              <a:rPr lang="en-US" sz="2400" dirty="0">
                <a:latin typeface="Lucida Sans Unicode" panose="020B0602030504020204" pitchFamily="34" charset="0"/>
                <a:cs typeface="Lucida Sans Unicode" panose="020B0602030504020204" pitchFamily="34" charset="0"/>
              </a:rPr>
              <a:t>to analyze a serial execution of a program.</a:t>
            </a:r>
          </a:p>
          <a:p>
            <a:pPr marL="233363" indent="-233363">
              <a:spcAft>
                <a:spcPts val="600"/>
              </a:spcAft>
              <a:buClr>
                <a:schemeClr val="accent3"/>
              </a:buClr>
              <a:buFont typeface="Lucida Sans Unicode" pitchFamily="34" charset="0"/>
              <a:buChar char="∙"/>
            </a:pPr>
            <a:r>
              <a:rPr lang="en-US" sz="2400" dirty="0" err="1">
                <a:latin typeface="Lucida Sans Unicode" panose="020B0602030504020204" pitchFamily="34" charset="0"/>
                <a:cs typeface="Lucida Sans Unicode" panose="020B0602030504020204" pitchFamily="34" charset="0"/>
              </a:rPr>
              <a:t>Cilkscale</a:t>
            </a:r>
            <a:r>
              <a:rPr lang="en-US" sz="2400" dirty="0">
                <a:latin typeface="Lucida Sans Unicode" panose="020B0602030504020204" pitchFamily="34" charset="0"/>
                <a:cs typeface="Lucida Sans Unicode" panose="020B0602030504020204" pitchFamily="34" charset="0"/>
              </a:rPr>
              <a:t> computes </a:t>
            </a:r>
            <a:r>
              <a:rPr lang="en-US" sz="2400" dirty="0">
                <a:solidFill>
                  <a:srgbClr val="3366FF"/>
                </a:solidFill>
                <a:latin typeface="Lucida Sans Unicode" panose="020B0602030504020204" pitchFamily="34" charset="0"/>
                <a:cs typeface="Lucida Sans Unicode" panose="020B0602030504020204" pitchFamily="34" charset="0"/>
              </a:rPr>
              <a:t>work </a:t>
            </a:r>
            <a:r>
              <a:rPr lang="en-US" sz="2400" dirty="0">
                <a:latin typeface="Lucida Sans Unicode" panose="020B0602030504020204" pitchFamily="34" charset="0"/>
                <a:cs typeface="Lucida Sans Unicode" panose="020B0602030504020204" pitchFamily="34" charset="0"/>
              </a:rPr>
              <a:t>and </a:t>
            </a:r>
            <a:r>
              <a:rPr lang="en-US" sz="2400" dirty="0">
                <a:solidFill>
                  <a:srgbClr val="3366FF"/>
                </a:solidFill>
                <a:latin typeface="Lucida Sans Unicode" panose="020B0602030504020204" pitchFamily="34" charset="0"/>
                <a:cs typeface="Lucida Sans Unicode" panose="020B0602030504020204" pitchFamily="34" charset="0"/>
              </a:rPr>
              <a:t>span </a:t>
            </a:r>
            <a:r>
              <a:rPr lang="en-US" sz="2400" dirty="0">
                <a:latin typeface="Lucida Sans Unicode" panose="020B0602030504020204" pitchFamily="34" charset="0"/>
                <a:cs typeface="Lucida Sans Unicode" panose="020B0602030504020204" pitchFamily="34" charset="0"/>
              </a:rPr>
              <a:t>to derive upper bounds on parallel performance of </a:t>
            </a:r>
            <a:r>
              <a:rPr lang="en-US" sz="2400" dirty="0">
                <a:solidFill>
                  <a:srgbClr val="3366FF"/>
                </a:solidFill>
                <a:latin typeface="Lucida Sans Unicode" panose="020B0602030504020204" pitchFamily="34" charset="0"/>
                <a:cs typeface="Lucida Sans Unicode" panose="020B0602030504020204" pitchFamily="34" charset="0"/>
              </a:rPr>
              <a:t>all</a:t>
            </a:r>
            <a:r>
              <a:rPr lang="en-US" sz="2400" dirty="0">
                <a:latin typeface="Lucida Sans Unicode" panose="020B0602030504020204" pitchFamily="34" charset="0"/>
                <a:cs typeface="Lucida Sans Unicode" panose="020B0602030504020204" pitchFamily="34" charset="0"/>
              </a:rPr>
              <a:t> or </a:t>
            </a:r>
            <a:r>
              <a:rPr lang="en-US" sz="2400" dirty="0">
                <a:solidFill>
                  <a:srgbClr val="3366FF"/>
                </a:solidFill>
                <a:latin typeface="Lucida Sans Unicode" panose="020B0602030504020204" pitchFamily="34" charset="0"/>
                <a:cs typeface="Lucida Sans Unicode" panose="020B0602030504020204" pitchFamily="34" charset="0"/>
              </a:rPr>
              <a:t>just part</a:t>
            </a:r>
            <a:r>
              <a:rPr lang="en-US" sz="2400" dirty="0">
                <a:latin typeface="Lucida Sans Unicode" panose="020B0602030504020204" pitchFamily="34" charset="0"/>
                <a:cs typeface="Lucida Sans Unicode" panose="020B0602030504020204" pitchFamily="34" charset="0"/>
              </a:rPr>
              <a:t> of your program.</a:t>
            </a:r>
          </a:p>
          <a:p>
            <a:pPr marL="233363" indent="-233363">
              <a:spcAft>
                <a:spcPts val="600"/>
              </a:spcAft>
              <a:buClr>
                <a:schemeClr val="accent3"/>
              </a:buClr>
              <a:buFont typeface="Lucida Sans Unicode" pitchFamily="34" charset="0"/>
              <a:buChar char="∙"/>
            </a:pPr>
            <a:r>
              <a:rPr lang="en-US" sz="2400" dirty="0" err="1">
                <a:latin typeface="Lucida Sans Unicode" panose="020B0602030504020204" pitchFamily="34" charset="0"/>
                <a:cs typeface="Lucida Sans Unicode" panose="020B0602030504020204" pitchFamily="34" charset="0"/>
              </a:rPr>
              <a:t>Cilkscale</a:t>
            </a:r>
            <a:r>
              <a:rPr lang="en-US" sz="2400" dirty="0">
                <a:latin typeface="Lucida Sans Unicode" panose="020B0602030504020204" pitchFamily="34" charset="0"/>
                <a:cs typeface="Lucida Sans Unicode" panose="020B0602030504020204" pitchFamily="34" charset="0"/>
              </a:rPr>
              <a:t> is really three tools in one:</a:t>
            </a:r>
          </a:p>
          <a:p>
            <a:pPr marL="690563" lvl="1" indent="-233363">
              <a:spcAft>
                <a:spcPts val="600"/>
              </a:spcAft>
              <a:buClr>
                <a:schemeClr val="accent3"/>
              </a:buClr>
              <a:buFont typeface="Lucida Sans Unicode" pitchFamily="34" charset="0"/>
              <a:buChar char="∙"/>
            </a:pPr>
            <a:r>
              <a:rPr lang="en-US" dirty="0">
                <a:latin typeface="Lucida Sans Unicode" panose="020B0602030504020204" pitchFamily="34" charset="0"/>
                <a:cs typeface="Lucida Sans Unicode" panose="020B0602030504020204" pitchFamily="34" charset="0"/>
              </a:rPr>
              <a:t>an </a:t>
            </a:r>
            <a:r>
              <a:rPr lang="en-US" dirty="0">
                <a:solidFill>
                  <a:srgbClr val="3366FF"/>
                </a:solidFill>
                <a:latin typeface="Lucida Sans Unicode" panose="020B0602030504020204" pitchFamily="34" charset="0"/>
                <a:cs typeface="Lucida Sans Unicode" panose="020B0602030504020204" pitchFamily="34" charset="0"/>
              </a:rPr>
              <a:t>analyzer</a:t>
            </a:r>
            <a:r>
              <a:rPr lang="en-US" dirty="0">
                <a:latin typeface="Lucida Sans Unicode" panose="020B0602030504020204" pitchFamily="34" charset="0"/>
                <a:cs typeface="Lucida Sans Unicode" panose="020B0602030504020204" pitchFamily="34" charset="0"/>
              </a:rPr>
              <a:t>,</a:t>
            </a:r>
          </a:p>
          <a:p>
            <a:pPr marL="690563" lvl="1" indent="-233363">
              <a:spcAft>
                <a:spcPts val="600"/>
              </a:spcAft>
              <a:buClr>
                <a:schemeClr val="accent3"/>
              </a:buClr>
              <a:buFont typeface="Lucida Sans Unicode" pitchFamily="34" charset="0"/>
              <a:buChar char="∙"/>
            </a:pPr>
            <a:r>
              <a:rPr lang="en-US" dirty="0">
                <a:latin typeface="Lucida Sans Unicode" panose="020B0602030504020204" pitchFamily="34" charset="0"/>
                <a:cs typeface="Lucida Sans Unicode" panose="020B0602030504020204" pitchFamily="34" charset="0"/>
              </a:rPr>
              <a:t>an </a:t>
            </a:r>
            <a:r>
              <a:rPr lang="en-US" dirty="0" err="1">
                <a:solidFill>
                  <a:srgbClr val="3366FF"/>
                </a:solidFill>
                <a:latin typeface="Lucida Sans Unicode" panose="020B0602030504020204" pitchFamily="34" charset="0"/>
                <a:cs typeface="Lucida Sans Unicode" panose="020B0602030504020204" pitchFamily="34" charset="0"/>
              </a:rPr>
              <a:t>autobenchmarker</a:t>
            </a:r>
            <a:r>
              <a:rPr lang="en-US" dirty="0">
                <a:latin typeface="Lucida Sans Unicode" panose="020B0602030504020204" pitchFamily="34" charset="0"/>
                <a:cs typeface="Lucida Sans Unicode" panose="020B0602030504020204" pitchFamily="34" charset="0"/>
              </a:rPr>
              <a:t>,</a:t>
            </a:r>
          </a:p>
          <a:p>
            <a:pPr marL="690563" lvl="1" indent="-233363">
              <a:spcAft>
                <a:spcPts val="600"/>
              </a:spcAft>
              <a:buClr>
                <a:schemeClr val="accent3"/>
              </a:buClr>
              <a:buFont typeface="Lucida Sans Unicode" pitchFamily="34" charset="0"/>
              <a:buChar char="∙"/>
            </a:pPr>
            <a:r>
              <a:rPr lang="en-US" dirty="0">
                <a:latin typeface="Lucida Sans Unicode" panose="020B0602030504020204" pitchFamily="34" charset="0"/>
                <a:cs typeface="Lucida Sans Unicode" panose="020B0602030504020204" pitchFamily="34" charset="0"/>
              </a:rPr>
              <a:t>a </a:t>
            </a:r>
            <a:r>
              <a:rPr lang="en-US" dirty="0">
                <a:solidFill>
                  <a:srgbClr val="3366FF"/>
                </a:solidFill>
                <a:latin typeface="Lucida Sans Unicode" panose="020B0602030504020204" pitchFamily="34" charset="0"/>
                <a:cs typeface="Lucida Sans Unicode" panose="020B0602030504020204" pitchFamily="34" charset="0"/>
              </a:rPr>
              <a:t>visualizer</a:t>
            </a:r>
            <a:r>
              <a:rPr lang="en-US" dirty="0">
                <a:latin typeface="Lucida Sans Unicode" panose="020B0602030504020204" pitchFamily="34" charset="0"/>
                <a:cs typeface="Lucida Sans Unicode" panose="020B0602030504020204" pitchFamily="34" charset="0"/>
              </a:rPr>
              <a:t>.</a:t>
            </a:r>
          </a:p>
        </p:txBody>
      </p:sp>
      <p:sp>
        <p:nvSpPr>
          <p:cNvPr id="3" name="Slide Number Placeholder 2"/>
          <p:cNvSpPr>
            <a:spLocks noGrp="1"/>
          </p:cNvSpPr>
          <p:nvPr>
            <p:ph type="sldNum" sz="quarter" idx="12"/>
          </p:nvPr>
        </p:nvSpPr>
        <p:spPr/>
        <p:txBody>
          <a:bodyPr/>
          <a:lstStyle/>
          <a:p>
            <a:fld id="{B8C56D54-80CA-1040-8800-40C19FBCAC37}" type="slidenum">
              <a:rPr lang="en-US" smtClean="0"/>
              <a:t>61</a:t>
            </a:fld>
            <a:endParaRPr lang="en-US"/>
          </a:p>
        </p:txBody>
      </p:sp>
    </p:spTree>
    <p:extLst>
      <p:ext uri="{BB962C8B-B14F-4D97-AF65-F5344CB8AC3E}">
        <p14:creationId xmlns:p14="http://schemas.microsoft.com/office/powerpoint/2010/main" val="25028540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62</a:t>
            </a:fld>
            <a:endParaRPr lang="en-US"/>
          </a:p>
        </p:txBody>
      </p:sp>
    </p:spTree>
    <p:extLst>
      <p:ext uri="{BB962C8B-B14F-4D97-AF65-F5344CB8AC3E}">
        <p14:creationId xmlns:p14="http://schemas.microsoft.com/office/powerpoint/2010/main" val="2159126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OpenCilk</a:t>
            </a:r>
            <a:r>
              <a:rPr lang="en-US" dirty="0"/>
              <a:t> Compiler Middle-End</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63</a:t>
            </a:fld>
            <a:endParaRPr lang="en-US"/>
          </a:p>
        </p:txBody>
      </p:sp>
    </p:spTree>
    <p:extLst>
      <p:ext uri="{BB962C8B-B14F-4D97-AF65-F5344CB8AC3E}">
        <p14:creationId xmlns:p14="http://schemas.microsoft.com/office/powerpoint/2010/main" val="3055836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Pipeline</a:t>
            </a:r>
          </a:p>
        </p:txBody>
      </p:sp>
      <p:sp>
        <p:nvSpPr>
          <p:cNvPr id="14" name="Folded Corner 13"/>
          <p:cNvSpPr/>
          <p:nvPr/>
        </p:nvSpPr>
        <p:spPr>
          <a:xfrm>
            <a:off x="148797" y="3752816"/>
            <a:ext cx="1099287" cy="534149"/>
          </a:xfrm>
          <a:prstGeom prst="foldedCorner">
            <a:avLst>
              <a:gd name="adj" fmla="val 24361"/>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77351E"/>
                </a:solidFill>
                <a:latin typeface="Consolas" charset="0"/>
                <a:ea typeface="Consolas" charset="0"/>
                <a:cs typeface="Consolas" charset="0"/>
              </a:rPr>
              <a:t>Cilk</a:t>
            </a:r>
            <a:endParaRPr lang="en-US" dirty="0">
              <a:solidFill>
                <a:srgbClr val="77351E"/>
              </a:solidFill>
              <a:latin typeface="Consolas" charset="0"/>
              <a:ea typeface="Consolas" charset="0"/>
              <a:cs typeface="Consolas" charset="0"/>
            </a:endParaRPr>
          </a:p>
        </p:txBody>
      </p:sp>
      <p:sp>
        <p:nvSpPr>
          <p:cNvPr id="22" name="Process 21"/>
          <p:cNvSpPr/>
          <p:nvPr/>
        </p:nvSpPr>
        <p:spPr>
          <a:xfrm>
            <a:off x="1424837" y="3756985"/>
            <a:ext cx="825702" cy="534149"/>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Clang</a:t>
            </a:r>
          </a:p>
        </p:txBody>
      </p:sp>
      <p:sp>
        <p:nvSpPr>
          <p:cNvPr id="25" name="Folded Corner 24"/>
          <p:cNvSpPr/>
          <p:nvPr/>
        </p:nvSpPr>
        <p:spPr>
          <a:xfrm>
            <a:off x="2427292" y="3752815"/>
            <a:ext cx="1099287" cy="534149"/>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LLVM IR</a:t>
            </a:r>
          </a:p>
        </p:txBody>
      </p:sp>
      <p:cxnSp>
        <p:nvCxnSpPr>
          <p:cNvPr id="53" name="Elbow Connector 52"/>
          <p:cNvCxnSpPr>
            <a:stCxn id="40" idx="3"/>
            <a:endCxn id="48" idx="1"/>
          </p:cNvCxnSpPr>
          <p:nvPr/>
        </p:nvCxnSpPr>
        <p:spPr>
          <a:xfrm flipV="1">
            <a:off x="4798671" y="4019889"/>
            <a:ext cx="176753" cy="383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3"/>
            <a:endCxn id="22" idx="1"/>
          </p:cNvCxnSpPr>
          <p:nvPr/>
        </p:nvCxnSpPr>
        <p:spPr>
          <a:xfrm>
            <a:off x="1248084" y="4019891"/>
            <a:ext cx="176753" cy="41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2" idx="3"/>
            <a:endCxn id="25" idx="1"/>
          </p:cNvCxnSpPr>
          <p:nvPr/>
        </p:nvCxnSpPr>
        <p:spPr>
          <a:xfrm flipV="1">
            <a:off x="2250539" y="4019890"/>
            <a:ext cx="176753" cy="4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344459" y="1391199"/>
            <a:ext cx="8455081" cy="954107"/>
          </a:xfrm>
          <a:prstGeom prst="rect">
            <a:avLst/>
          </a:prstGeom>
        </p:spPr>
        <p:txBody>
          <a:bodyPr wrap="square">
            <a:spAutoFit/>
          </a:bodyPr>
          <a:lstStyle/>
          <a:p>
            <a:pPr lvl="0" defTabSz="457200" eaLnBrk="0" hangingPunct="0">
              <a:spcBef>
                <a:spcPct val="20000"/>
              </a:spcBef>
              <a:buClr>
                <a:srgbClr val="669933"/>
              </a:buClr>
              <a:buSzPct val="100000"/>
            </a:pPr>
            <a:r>
              <a:rPr lang="en-US" sz="2800" kern="0" dirty="0">
                <a:solidFill>
                  <a:schemeClr val="accent2"/>
                </a:solidFill>
                <a:latin typeface="Lucida Sans Unicode" panose="020B0602030504020204" pitchFamily="34" charset="0"/>
                <a:cs typeface="Lucida Sans Unicode" panose="020B0602030504020204" pitchFamily="34" charset="0"/>
              </a:rPr>
              <a:t>Question:</a:t>
            </a:r>
            <a:r>
              <a:rPr lang="en-US" sz="2800" kern="0" dirty="0">
                <a:latin typeface="Lucida Sans Unicode" panose="020B0602030504020204" pitchFamily="34" charset="0"/>
                <a:cs typeface="Lucida Sans Unicode" panose="020B0602030504020204" pitchFamily="34" charset="0"/>
              </a:rPr>
              <a:t> Where does the compiler deal with </a:t>
            </a:r>
            <a:r>
              <a:rPr lang="en-US" sz="2800" kern="0" dirty="0" err="1">
                <a:solidFill>
                  <a:srgbClr val="FB0007"/>
                </a:solidFill>
                <a:latin typeface="Lucida Sans Unicode" panose="020B0602030504020204" pitchFamily="34" charset="0"/>
                <a:ea typeface="Consolas" charset="0"/>
                <a:cs typeface="Lucida Sans Unicode" panose="020B0602030504020204" pitchFamily="34" charset="0"/>
              </a:rPr>
              <a:t>cilk_spawn</a:t>
            </a:r>
            <a:r>
              <a:rPr lang="en-US" sz="2800" kern="0" dirty="0">
                <a:latin typeface="Lucida Sans Unicode" panose="020B0602030504020204" pitchFamily="34" charset="0"/>
                <a:cs typeface="Lucida Sans Unicode" panose="020B0602030504020204" pitchFamily="34" charset="0"/>
              </a:rPr>
              <a:t>, </a:t>
            </a:r>
            <a:r>
              <a:rPr lang="en-US" sz="2800" kern="0" dirty="0" err="1">
                <a:solidFill>
                  <a:srgbClr val="FB0007"/>
                </a:solidFill>
                <a:latin typeface="Lucida Sans Unicode" panose="020B0602030504020204" pitchFamily="34" charset="0"/>
                <a:ea typeface="Consolas" charset="0"/>
                <a:cs typeface="Lucida Sans Unicode" panose="020B0602030504020204" pitchFamily="34" charset="0"/>
              </a:rPr>
              <a:t>cilk_sync</a:t>
            </a:r>
            <a:r>
              <a:rPr lang="en-US" sz="2800" kern="0" dirty="0">
                <a:latin typeface="Lucida Sans Unicode" panose="020B0602030504020204" pitchFamily="34" charset="0"/>
                <a:cs typeface="Lucida Sans Unicode" panose="020B0602030504020204" pitchFamily="34" charset="0"/>
              </a:rPr>
              <a:t>, and </a:t>
            </a:r>
            <a:r>
              <a:rPr lang="en-US" sz="2800" kern="0" dirty="0" err="1">
                <a:solidFill>
                  <a:srgbClr val="FB0007"/>
                </a:solidFill>
                <a:latin typeface="Lucida Sans Unicode" panose="020B0602030504020204" pitchFamily="34" charset="0"/>
                <a:ea typeface="Consolas" charset="0"/>
                <a:cs typeface="Lucida Sans Unicode" panose="020B0602030504020204" pitchFamily="34" charset="0"/>
              </a:rPr>
              <a:t>cilk_for</a:t>
            </a:r>
            <a:r>
              <a:rPr lang="en-US" sz="2800" kern="0" dirty="0">
                <a:latin typeface="Lucida Sans Unicode" panose="020B0602030504020204" pitchFamily="34" charset="0"/>
                <a:cs typeface="Lucida Sans Unicode" panose="020B0602030504020204" pitchFamily="34" charset="0"/>
              </a:rPr>
              <a:t>?</a:t>
            </a:r>
            <a:endParaRPr lang="en-US" sz="2400" dirty="0">
              <a:solidFill>
                <a:schemeClr val="accent2"/>
              </a:solidFill>
              <a:latin typeface="Lucida Sans Unicode" panose="020B0602030504020204" pitchFamily="34" charset="0"/>
              <a:cs typeface="Lucida Sans Unicode" panose="020B0602030504020204" pitchFamily="34" charset="0"/>
            </a:endParaRPr>
          </a:p>
        </p:txBody>
      </p:sp>
      <p:sp>
        <p:nvSpPr>
          <p:cNvPr id="29" name="Rounded Rectangle 28"/>
          <p:cNvSpPr/>
          <p:nvPr/>
        </p:nvSpPr>
        <p:spPr>
          <a:xfrm>
            <a:off x="2250539" y="2715961"/>
            <a:ext cx="1898378" cy="845633"/>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Traditional answer</a:t>
            </a:r>
          </a:p>
        </p:txBody>
      </p:sp>
      <p:cxnSp>
        <p:nvCxnSpPr>
          <p:cNvPr id="37" name="Curved Connector 36"/>
          <p:cNvCxnSpPr>
            <a:stCxn id="29" idx="1"/>
            <a:endCxn id="22" idx="0"/>
          </p:cNvCxnSpPr>
          <p:nvPr/>
        </p:nvCxnSpPr>
        <p:spPr>
          <a:xfrm rot="10800000" flipV="1">
            <a:off x="1837689" y="3138777"/>
            <a:ext cx="412851" cy="618207"/>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Process 21"/>
          <p:cNvSpPr/>
          <p:nvPr/>
        </p:nvSpPr>
        <p:spPr>
          <a:xfrm>
            <a:off x="3703332" y="3756648"/>
            <a:ext cx="1095339" cy="534149"/>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LLVM optimizer</a:t>
            </a:r>
          </a:p>
        </p:txBody>
      </p:sp>
      <p:cxnSp>
        <p:nvCxnSpPr>
          <p:cNvPr id="41" name="Straight Arrow Connector 40"/>
          <p:cNvCxnSpPr>
            <a:stCxn id="25" idx="3"/>
            <a:endCxn id="40" idx="1"/>
          </p:cNvCxnSpPr>
          <p:nvPr/>
        </p:nvCxnSpPr>
        <p:spPr>
          <a:xfrm>
            <a:off x="3526579" y="4019890"/>
            <a:ext cx="176753" cy="38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Folded Corner 47"/>
          <p:cNvSpPr/>
          <p:nvPr/>
        </p:nvSpPr>
        <p:spPr>
          <a:xfrm>
            <a:off x="4975424" y="3752814"/>
            <a:ext cx="1099287" cy="534149"/>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LLVM IR</a:t>
            </a:r>
          </a:p>
        </p:txBody>
      </p:sp>
      <p:sp>
        <p:nvSpPr>
          <p:cNvPr id="51" name="Folded Corner 50"/>
          <p:cNvSpPr/>
          <p:nvPr/>
        </p:nvSpPr>
        <p:spPr>
          <a:xfrm>
            <a:off x="7843953" y="3751391"/>
            <a:ext cx="1104933" cy="533069"/>
          </a:xfrm>
          <a:prstGeom prst="foldedCorner">
            <a:avLst>
              <a:gd name="adj" fmla="val 24377"/>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EXE</a:t>
            </a:r>
          </a:p>
        </p:txBody>
      </p:sp>
      <p:sp>
        <p:nvSpPr>
          <p:cNvPr id="52" name="Process 29"/>
          <p:cNvSpPr/>
          <p:nvPr/>
        </p:nvSpPr>
        <p:spPr>
          <a:xfrm>
            <a:off x="6247516" y="3755322"/>
            <a:ext cx="1423632" cy="529138"/>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LLVM code generator</a:t>
            </a:r>
          </a:p>
        </p:txBody>
      </p:sp>
      <p:cxnSp>
        <p:nvCxnSpPr>
          <p:cNvPr id="54" name="Straight Arrow Connector 53"/>
          <p:cNvCxnSpPr>
            <a:stCxn id="48" idx="3"/>
            <a:endCxn id="52" idx="1"/>
          </p:cNvCxnSpPr>
          <p:nvPr/>
        </p:nvCxnSpPr>
        <p:spPr>
          <a:xfrm>
            <a:off x="6074711" y="4019889"/>
            <a:ext cx="172805"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2" idx="3"/>
            <a:endCxn id="51" idx="1"/>
          </p:cNvCxnSpPr>
          <p:nvPr/>
        </p:nvCxnSpPr>
        <p:spPr>
          <a:xfrm flipV="1">
            <a:off x="7671148" y="4017926"/>
            <a:ext cx="172805" cy="1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Slide Number Placeholder 70"/>
          <p:cNvSpPr>
            <a:spLocks noGrp="1"/>
          </p:cNvSpPr>
          <p:nvPr>
            <p:ph type="sldNum" sz="quarter" idx="12"/>
          </p:nvPr>
        </p:nvSpPr>
        <p:spPr/>
        <p:txBody>
          <a:bodyPr/>
          <a:lstStyle/>
          <a:p>
            <a:fld id="{B8C56D54-80CA-1040-8800-40C19FBCAC37}" type="slidenum">
              <a:rPr lang="en-US" smtClean="0"/>
              <a:t>64</a:t>
            </a:fld>
            <a:endParaRPr lang="en-US"/>
          </a:p>
        </p:txBody>
      </p:sp>
    </p:spTree>
    <p:extLst>
      <p:ext uri="{BB962C8B-B14F-4D97-AF65-F5344CB8AC3E}">
        <p14:creationId xmlns:p14="http://schemas.microsoft.com/office/powerpoint/2010/main" val="305988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Normalize</a:t>
            </a:r>
          </a:p>
        </p:txBody>
      </p:sp>
      <p:sp>
        <p:nvSpPr>
          <p:cNvPr id="3" name="Folded Corner 2"/>
          <p:cNvSpPr/>
          <p:nvPr/>
        </p:nvSpPr>
        <p:spPr>
          <a:xfrm>
            <a:off x="266700" y="1219201"/>
            <a:ext cx="8610600" cy="2353056"/>
          </a:xfrm>
          <a:prstGeom prst="foldedCorner">
            <a:avLst>
              <a:gd name="adj" fmla="val 13072"/>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tIns="91440">
            <a:noAutofit/>
          </a:bodyPr>
          <a:lstStyle/>
          <a:p>
            <a:r>
              <a:rPr lang="en-US" sz="2000" dirty="0">
                <a:solidFill>
                  <a:srgbClr val="9900F8"/>
                </a:solidFill>
                <a:latin typeface="Consolas" charset="0"/>
                <a:ea typeface="Consolas" charset="0"/>
                <a:cs typeface="Consolas" charset="0"/>
              </a:rPr>
              <a:t>__attribute__</a:t>
            </a:r>
            <a:r>
              <a:rPr lang="en-US" sz="2000" dirty="0">
                <a:solidFill>
                  <a:srgbClr val="632618"/>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const</a:t>
            </a:r>
            <a:r>
              <a:rPr lang="en-US" sz="2000" dirty="0">
                <a:solidFill>
                  <a:srgbClr val="632618"/>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norm</a:t>
            </a:r>
            <a:r>
              <a:rPr lang="en-US" sz="2000" dirty="0">
                <a:solidFill>
                  <a:srgbClr val="632618"/>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const</a:t>
            </a:r>
            <a:r>
              <a:rPr lang="en-US" sz="2000" dirty="0">
                <a:solidFill>
                  <a:prstClr val="black"/>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B88600"/>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int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endParaRPr lang="en-US" sz="2000" dirty="0">
              <a:solidFill>
                <a:srgbClr val="689300"/>
              </a:solidFill>
              <a:latin typeface="Consolas" charset="0"/>
              <a:ea typeface="Consolas" charset="0"/>
              <a:cs typeface="Consolas" charset="0"/>
            </a:endParaRPr>
          </a:p>
          <a:p>
            <a:r>
              <a:rPr lang="en-US" sz="2000" dirty="0">
                <a:solidFill>
                  <a:srgbClr val="689300"/>
                </a:solidFill>
                <a:latin typeface="Consolas" charset="0"/>
                <a:ea typeface="Consolas" charset="0"/>
                <a:cs typeface="Consolas" charset="0"/>
              </a:rPr>
              <a:t>void</a:t>
            </a:r>
            <a:r>
              <a:rPr lang="en-US" sz="2000" dirty="0">
                <a:solidFill>
                  <a:prstClr val="black"/>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normalize</a:t>
            </a:r>
            <a:r>
              <a:rPr lang="en-US" sz="2000" dirty="0">
                <a:solidFill>
                  <a:srgbClr val="632618"/>
                </a:solidFill>
                <a:latin typeface="Consolas" charset="0"/>
                <a:ea typeface="Consolas" charset="0"/>
                <a:cs typeface="Consolas" charset="0"/>
              </a:rPr>
              <a:t>(</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Y</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const</a:t>
            </a:r>
            <a:r>
              <a:rPr lang="en-US" sz="2000" dirty="0">
                <a:solidFill>
                  <a:prstClr val="black"/>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r>
              <a:rPr lang="en-US" sz="2000" dirty="0">
                <a:solidFill>
                  <a:prstClr val="black"/>
                </a:solidFill>
                <a:latin typeface="Consolas" charset="0"/>
                <a:ea typeface="Consolas" charset="0"/>
                <a:cs typeface="Consolas" charset="0"/>
              </a:rPr>
              <a:t>               </a:t>
            </a:r>
            <a:r>
              <a:rPr lang="en-US" sz="2000" dirty="0" err="1">
                <a:solidFill>
                  <a:srgbClr val="689300"/>
                </a:solidFill>
                <a:latin typeface="Consolas" charset="0"/>
                <a:ea typeface="Consolas" charset="0"/>
                <a:cs typeface="Consolas" charset="0"/>
              </a:rPr>
              <a:t>int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r>
              <a:rPr lang="mr-IN" sz="2000" dirty="0">
                <a:solidFill>
                  <a:prstClr val="black"/>
                </a:solidFill>
                <a:latin typeface="Consolas" charset="0"/>
                <a:ea typeface="Consolas" charset="0"/>
                <a:cs typeface="Consolas" charset="0"/>
              </a:rPr>
              <a:t>  </a:t>
            </a:r>
            <a:r>
              <a:rPr lang="mr-IN" sz="2000" dirty="0" err="1">
                <a:solidFill>
                  <a:srgbClr val="9900F8"/>
                </a:solidFill>
                <a:latin typeface="Consolas" charset="0"/>
                <a:ea typeface="Consolas" charset="0"/>
                <a:cs typeface="Consolas" charset="0"/>
              </a:rPr>
              <a:t>for</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a:t>
            </a:r>
            <a:r>
              <a:rPr lang="mr-IN" sz="2000" dirty="0" err="1">
                <a:solidFill>
                  <a:srgbClr val="689300"/>
                </a:solidFill>
                <a:latin typeface="Consolas" charset="0"/>
                <a:ea typeface="Consolas" charset="0"/>
                <a:cs typeface="Consolas" charset="0"/>
              </a:rPr>
              <a:t>int</a:t>
            </a:r>
            <a:r>
              <a:rPr lang="mr-IN" sz="2000" dirty="0">
                <a:solidFill>
                  <a:prstClr val="black"/>
                </a:solidFill>
                <a:latin typeface="Consolas" charset="0"/>
                <a:ea typeface="Consolas" charset="0"/>
                <a:cs typeface="Consolas" charset="0"/>
              </a:rPr>
              <a:t> </a:t>
            </a:r>
            <a:r>
              <a:rPr lang="mr-IN" sz="2000" dirty="0" err="1">
                <a:solidFill>
                  <a:srgbClr val="B88600"/>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0;</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&lt;</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Y</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X</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norm</a:t>
            </a:r>
            <a:r>
              <a:rPr lang="mr-IN" sz="2000" dirty="0">
                <a:solidFill>
                  <a:srgbClr val="632618"/>
                </a:solidFill>
                <a:latin typeface="Consolas" charset="0"/>
                <a:ea typeface="Consolas" charset="0"/>
                <a:cs typeface="Consolas" charset="0"/>
              </a:rPr>
              <a:t>(X,</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p:txBody>
      </p:sp>
      <p:sp>
        <p:nvSpPr>
          <p:cNvPr id="4" name="TextBox 3"/>
          <p:cNvSpPr txBox="1"/>
          <p:nvPr/>
        </p:nvSpPr>
        <p:spPr>
          <a:xfrm>
            <a:off x="381000" y="3785975"/>
            <a:ext cx="8382000" cy="1384995"/>
          </a:xfrm>
          <a:prstGeom prst="rect">
            <a:avLst/>
          </a:prstGeom>
          <a:noFill/>
        </p:spPr>
        <p:txBody>
          <a:bodyPr wrap="square" rtlCol="0">
            <a:spAutoFit/>
          </a:bodyPr>
          <a:lstStyle/>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Test:</a:t>
            </a:r>
            <a:r>
              <a:rPr lang="en-US" sz="2800" dirty="0">
                <a:solidFill>
                  <a:srgbClr val="FF6501"/>
                </a:solidFill>
                <a:latin typeface="Lucida Sans Unicode" panose="020B0602030504020204" pitchFamily="34" charset="0"/>
                <a:cs typeface="Lucida Sans Unicode" panose="020B0602030504020204" pitchFamily="34" charset="0"/>
              </a:rPr>
              <a:t> </a:t>
            </a:r>
            <a:r>
              <a:rPr lang="en-US" sz="2800" dirty="0">
                <a:latin typeface="Lucida Sans Unicode" panose="020B0602030504020204" pitchFamily="34" charset="0"/>
                <a:cs typeface="Lucida Sans Unicode" panose="020B0602030504020204" pitchFamily="34" charset="0"/>
              </a:rPr>
              <a:t>Random vector, </a:t>
            </a:r>
            <a:r>
              <a:rPr lang="en-US" sz="2800" dirty="0">
                <a:solidFill>
                  <a:schemeClr val="accent2"/>
                </a:solidFill>
                <a:latin typeface="Lucida Sans Unicode" panose="020B0602030504020204" pitchFamily="34" charset="0"/>
                <a:cs typeface="Lucida Sans Unicode" panose="020B0602030504020204" pitchFamily="34" charset="0"/>
              </a:rPr>
              <a:t>n=64M</a:t>
            </a:r>
            <a:endParaRPr lang="en-US" sz="2800" dirty="0">
              <a:latin typeface="Lucida Sans Unicode" panose="020B0602030504020204" pitchFamily="34" charset="0"/>
              <a:cs typeface="Lucida Sans Unicode" panose="020B0602030504020204" pitchFamily="34" charset="0"/>
            </a:endParaRP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Machine:</a:t>
            </a:r>
            <a:r>
              <a:rPr lang="en-US" sz="2800" dirty="0">
                <a:latin typeface="Lucida Sans Unicode" panose="020B0602030504020204" pitchFamily="34" charset="0"/>
                <a:cs typeface="Lucida Sans Unicode" panose="020B0602030504020204" pitchFamily="34" charset="0"/>
              </a:rPr>
              <a:t> Amazon AWS c4.8xlarge</a:t>
            </a: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Running time:</a:t>
            </a:r>
            <a:r>
              <a:rPr lang="en-US" sz="2800" dirty="0">
                <a:latin typeface="Lucida Sans Unicode" panose="020B0602030504020204" pitchFamily="34" charset="0"/>
                <a:cs typeface="Lucida Sans Unicode" panose="020B0602030504020204" pitchFamily="34" charset="0"/>
              </a:rPr>
              <a:t> </a:t>
            </a:r>
            <a:r>
              <a:rPr lang="en-US" sz="2800" dirty="0">
                <a:solidFill>
                  <a:srgbClr val="660066"/>
                </a:solidFill>
                <a:latin typeface="Lucida Sans Unicode" panose="020B0602030504020204" pitchFamily="34" charset="0"/>
                <a:cs typeface="Lucida Sans Unicode" panose="020B0602030504020204" pitchFamily="34" charset="0"/>
              </a:rPr>
              <a:t>T</a:t>
            </a:r>
            <a:r>
              <a:rPr lang="en-US" sz="2800" baseline="-25000" dirty="0">
                <a:solidFill>
                  <a:srgbClr val="660066"/>
                </a:solidFill>
                <a:latin typeface="Lucida Sans Unicode" panose="020B0602030504020204" pitchFamily="34" charset="0"/>
                <a:cs typeface="Lucida Sans Unicode" panose="020B0602030504020204" pitchFamily="34" charset="0"/>
              </a:rPr>
              <a:t>S</a:t>
            </a:r>
            <a:r>
              <a:rPr lang="en-US" sz="2800" dirty="0">
                <a:solidFill>
                  <a:srgbClr val="660066"/>
                </a:solidFill>
                <a:latin typeface="Lucida Sans Unicode" panose="020B0602030504020204" pitchFamily="34" charset="0"/>
                <a:cs typeface="Lucida Sans Unicode" panose="020B0602030504020204" pitchFamily="34" charset="0"/>
              </a:rPr>
              <a:t> = 0.312 s</a:t>
            </a:r>
          </a:p>
        </p:txBody>
      </p:sp>
      <p:sp>
        <p:nvSpPr>
          <p:cNvPr id="5" name="Slide Number Placeholder 4"/>
          <p:cNvSpPr>
            <a:spLocks noGrp="1"/>
          </p:cNvSpPr>
          <p:nvPr>
            <p:ph type="sldNum" sz="quarter" idx="12"/>
          </p:nvPr>
        </p:nvSpPr>
        <p:spPr/>
        <p:txBody>
          <a:bodyPr/>
          <a:lstStyle/>
          <a:p>
            <a:fld id="{B8C56D54-80CA-1040-8800-40C19FBCAC37}" type="slidenum">
              <a:rPr lang="en-US" smtClean="0"/>
              <a:t>65</a:t>
            </a:fld>
            <a:endParaRPr lang="en-US"/>
          </a:p>
        </p:txBody>
      </p:sp>
    </p:spTree>
    <p:extLst>
      <p:ext uri="{BB962C8B-B14F-4D97-AF65-F5344CB8AC3E}">
        <p14:creationId xmlns:p14="http://schemas.microsoft.com/office/powerpoint/2010/main" val="643851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of Parallel Normalize</a:t>
            </a:r>
          </a:p>
        </p:txBody>
      </p:sp>
      <p:sp>
        <p:nvSpPr>
          <p:cNvPr id="3" name="Folded Corner 2"/>
          <p:cNvSpPr/>
          <p:nvPr/>
        </p:nvSpPr>
        <p:spPr>
          <a:xfrm>
            <a:off x="266700" y="1087698"/>
            <a:ext cx="8610599" cy="2291917"/>
          </a:xfrm>
          <a:prstGeom prst="foldedCorner">
            <a:avLst>
              <a:gd name="adj" fmla="val 13072"/>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tIns="91440">
            <a:noAutofit/>
          </a:bodyPr>
          <a:lstStyle/>
          <a:p>
            <a:r>
              <a:rPr lang="en-US" sz="2000" dirty="0">
                <a:solidFill>
                  <a:srgbClr val="9900F8"/>
                </a:solidFill>
                <a:latin typeface="Consolas" charset="0"/>
                <a:ea typeface="Consolas" charset="0"/>
                <a:cs typeface="Consolas" charset="0"/>
              </a:rPr>
              <a:t>__attribute__</a:t>
            </a:r>
            <a:r>
              <a:rPr lang="en-US" sz="2000" dirty="0">
                <a:solidFill>
                  <a:srgbClr val="632618"/>
                </a:solidFill>
                <a:latin typeface="Consolas" charset="0"/>
                <a:ea typeface="Consolas" charset="0"/>
                <a:cs typeface="Consolas" charset="0"/>
              </a:rPr>
              <a:t>((</a:t>
            </a:r>
            <a:r>
              <a:rPr lang="en-US" sz="2000" dirty="0" err="1">
                <a:solidFill>
                  <a:srgbClr val="9900F8"/>
                </a:solidFill>
                <a:latin typeface="Consolas" charset="0"/>
                <a:ea typeface="Consolas" charset="0"/>
                <a:cs typeface="Consolas" charset="0"/>
              </a:rPr>
              <a:t>const</a:t>
            </a:r>
            <a:r>
              <a:rPr lang="en-US" sz="2000" dirty="0">
                <a:solidFill>
                  <a:srgbClr val="632618"/>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norm</a:t>
            </a:r>
            <a:r>
              <a:rPr lang="en-US" sz="2000" dirty="0">
                <a:solidFill>
                  <a:srgbClr val="632618"/>
                </a:solidFill>
                <a:latin typeface="Consolas" charset="0"/>
                <a:ea typeface="Consolas" charset="0"/>
                <a:cs typeface="Consolas" charset="0"/>
              </a:rPr>
              <a:t>(</a:t>
            </a:r>
            <a:r>
              <a:rPr lang="en-US" sz="2000" dirty="0" err="1">
                <a:solidFill>
                  <a:srgbClr val="9900F8"/>
                </a:solidFill>
                <a:latin typeface="Consolas" charset="0"/>
                <a:ea typeface="Consolas" charset="0"/>
                <a:cs typeface="Consolas" charset="0"/>
              </a:rPr>
              <a:t>const</a:t>
            </a:r>
            <a:r>
              <a:rPr lang="en-US" sz="2000" dirty="0">
                <a:solidFill>
                  <a:prstClr val="black"/>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B88600"/>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err="1">
                <a:solidFill>
                  <a:srgbClr val="689300"/>
                </a:solidFill>
                <a:latin typeface="Consolas" charset="0"/>
                <a:ea typeface="Consolas" charset="0"/>
                <a:cs typeface="Consolas" charset="0"/>
              </a:rPr>
              <a:t>int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endParaRPr lang="en-US" sz="2000" dirty="0">
              <a:solidFill>
                <a:srgbClr val="689300"/>
              </a:solidFill>
              <a:latin typeface="Consolas" charset="0"/>
              <a:ea typeface="Consolas" charset="0"/>
              <a:cs typeface="Consolas" charset="0"/>
            </a:endParaRPr>
          </a:p>
          <a:p>
            <a:r>
              <a:rPr lang="en-US" sz="2000" dirty="0">
                <a:solidFill>
                  <a:srgbClr val="689300"/>
                </a:solidFill>
                <a:latin typeface="Consolas" charset="0"/>
                <a:ea typeface="Consolas" charset="0"/>
                <a:cs typeface="Consolas" charset="0"/>
              </a:rPr>
              <a:t>void</a:t>
            </a:r>
            <a:r>
              <a:rPr lang="en-US" sz="2000" dirty="0">
                <a:solidFill>
                  <a:prstClr val="black"/>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normalize</a:t>
            </a:r>
            <a:r>
              <a:rPr lang="en-US" sz="2000" dirty="0">
                <a:solidFill>
                  <a:srgbClr val="632618"/>
                </a:solidFill>
                <a:latin typeface="Consolas" charset="0"/>
                <a:ea typeface="Consolas" charset="0"/>
                <a:cs typeface="Consolas" charset="0"/>
              </a:rPr>
              <a:t>(</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Y</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const</a:t>
            </a:r>
            <a:r>
              <a:rPr lang="en-US" sz="2000" dirty="0">
                <a:solidFill>
                  <a:prstClr val="black"/>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br>
              <a:rPr lang="en-US" sz="2000" dirty="0">
                <a:solidFill>
                  <a:srgbClr val="632618"/>
                </a:solidFill>
                <a:latin typeface="Consolas" charset="0"/>
                <a:ea typeface="Consolas" charset="0"/>
                <a:cs typeface="Consolas" charset="0"/>
              </a:rPr>
            </a:br>
            <a:r>
              <a:rPr lang="en-US" sz="2000" dirty="0">
                <a:solidFill>
                  <a:srgbClr val="632618"/>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int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r>
              <a:rPr lang="mr-IN" sz="2000" dirty="0">
                <a:solidFill>
                  <a:prstClr val="black"/>
                </a:solidFill>
                <a:latin typeface="Consolas" charset="0"/>
                <a:ea typeface="Consolas" charset="0"/>
                <a:cs typeface="Consolas" charset="0"/>
              </a:rPr>
              <a:t>  </a:t>
            </a:r>
            <a:r>
              <a:rPr lang="en-US" sz="2000" dirty="0" err="1">
                <a:solidFill>
                  <a:srgbClr val="FF2600"/>
                </a:solidFill>
                <a:latin typeface="Consolas" charset="0"/>
                <a:ea typeface="Consolas" charset="0"/>
                <a:cs typeface="Consolas" charset="0"/>
              </a:rPr>
              <a:t>cilk</a:t>
            </a:r>
            <a:r>
              <a:rPr lang="en-US" sz="2000" dirty="0">
                <a:solidFill>
                  <a:srgbClr val="FF2600"/>
                </a:solidFill>
                <a:latin typeface="Consolas" charset="0"/>
                <a:ea typeface="Consolas" charset="0"/>
                <a:cs typeface="Consolas" charset="0"/>
              </a:rPr>
              <a:t>_</a:t>
            </a:r>
            <a:r>
              <a:rPr lang="mr-IN" sz="2000" dirty="0" err="1">
                <a:solidFill>
                  <a:srgbClr val="FF2600"/>
                </a:solidFill>
                <a:latin typeface="Consolas" charset="0"/>
                <a:ea typeface="Consolas" charset="0"/>
                <a:cs typeface="Consolas" charset="0"/>
              </a:rPr>
              <a:t>for</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a:t>
            </a:r>
            <a:r>
              <a:rPr lang="mr-IN" sz="2000" dirty="0" err="1">
                <a:solidFill>
                  <a:srgbClr val="689300"/>
                </a:solidFill>
                <a:latin typeface="Consolas" charset="0"/>
                <a:ea typeface="Consolas" charset="0"/>
                <a:cs typeface="Consolas" charset="0"/>
              </a:rPr>
              <a:t>int</a:t>
            </a:r>
            <a:r>
              <a:rPr lang="mr-IN" sz="2000" dirty="0">
                <a:solidFill>
                  <a:prstClr val="black"/>
                </a:solidFill>
                <a:latin typeface="Consolas" charset="0"/>
                <a:ea typeface="Consolas" charset="0"/>
                <a:cs typeface="Consolas" charset="0"/>
              </a:rPr>
              <a:t> </a:t>
            </a:r>
            <a:r>
              <a:rPr lang="mr-IN" sz="2000" dirty="0" err="1">
                <a:solidFill>
                  <a:srgbClr val="B88600"/>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0;</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&lt;</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Y</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X</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norm</a:t>
            </a:r>
            <a:r>
              <a:rPr lang="mr-IN" sz="2000" dirty="0">
                <a:solidFill>
                  <a:srgbClr val="632618"/>
                </a:solidFill>
                <a:latin typeface="Consolas" charset="0"/>
                <a:ea typeface="Consolas" charset="0"/>
                <a:cs typeface="Consolas" charset="0"/>
              </a:rPr>
              <a:t>(X,</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p:txBody>
      </p:sp>
      <p:sp>
        <p:nvSpPr>
          <p:cNvPr id="5" name="TextBox 4"/>
          <p:cNvSpPr txBox="1"/>
          <p:nvPr/>
        </p:nvSpPr>
        <p:spPr>
          <a:xfrm>
            <a:off x="344613" y="3637048"/>
            <a:ext cx="8454775" cy="2246769"/>
          </a:xfrm>
          <a:prstGeom prst="rect">
            <a:avLst/>
          </a:prstGeom>
          <a:noFill/>
        </p:spPr>
        <p:txBody>
          <a:bodyPr wrap="square" rtlCol="0">
            <a:spAutoFit/>
          </a:bodyPr>
          <a:lstStyle/>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Test:</a:t>
            </a:r>
            <a:r>
              <a:rPr lang="en-US" sz="2800" dirty="0">
                <a:latin typeface="Lucida Sans Unicode" panose="020B0602030504020204" pitchFamily="34" charset="0"/>
                <a:cs typeface="Lucida Sans Unicode" panose="020B0602030504020204" pitchFamily="34" charset="0"/>
              </a:rPr>
              <a:t> Random vector, </a:t>
            </a:r>
            <a:r>
              <a:rPr lang="en-US" sz="2800" dirty="0">
                <a:solidFill>
                  <a:schemeClr val="accent2"/>
                </a:solidFill>
                <a:latin typeface="Lucida Sans Unicode" panose="020B0602030504020204" pitchFamily="34" charset="0"/>
                <a:cs typeface="Lucida Sans Unicode" panose="020B0602030504020204" pitchFamily="34" charset="0"/>
              </a:rPr>
              <a:t>n=64M</a:t>
            </a:r>
            <a:endParaRPr lang="en-US" sz="2800" dirty="0">
              <a:latin typeface="Lucida Sans Unicode" panose="020B0602030504020204" pitchFamily="34" charset="0"/>
              <a:cs typeface="Lucida Sans Unicode" panose="020B0602030504020204" pitchFamily="34" charset="0"/>
            </a:endParaRP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Machine:</a:t>
            </a:r>
            <a:r>
              <a:rPr lang="en-US" sz="2800" dirty="0">
                <a:latin typeface="Lucida Sans Unicode" panose="020B0602030504020204" pitchFamily="34" charset="0"/>
                <a:cs typeface="Lucida Sans Unicode" panose="020B0602030504020204" pitchFamily="34" charset="0"/>
              </a:rPr>
              <a:t> Amazon AWS c4.8xlarge</a:t>
            </a: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Running time of serial code:</a:t>
            </a:r>
            <a:r>
              <a:rPr lang="en-US" sz="2800" dirty="0">
                <a:solidFill>
                  <a:schemeClr val="accent1">
                    <a:lumMod val="75000"/>
                  </a:schemeClr>
                </a:solidFill>
                <a:latin typeface="Lucida Sans Unicode" panose="020B0602030504020204" pitchFamily="34" charset="0"/>
                <a:cs typeface="Lucida Sans Unicode" panose="020B0602030504020204" pitchFamily="34" charset="0"/>
              </a:rPr>
              <a:t> </a:t>
            </a:r>
            <a:r>
              <a:rPr lang="en-US" sz="2800" dirty="0">
                <a:solidFill>
                  <a:srgbClr val="660066"/>
                </a:solidFill>
                <a:latin typeface="Lucida Sans Unicode" panose="020B0602030504020204" pitchFamily="34" charset="0"/>
                <a:cs typeface="Lucida Sans Unicode" panose="020B0602030504020204" pitchFamily="34" charset="0"/>
              </a:rPr>
              <a:t>T</a:t>
            </a:r>
            <a:r>
              <a:rPr lang="en-US" sz="2800" baseline="-25000" dirty="0">
                <a:solidFill>
                  <a:srgbClr val="660066"/>
                </a:solidFill>
                <a:latin typeface="Lucida Sans Unicode" panose="020B0602030504020204" pitchFamily="34" charset="0"/>
                <a:cs typeface="Lucida Sans Unicode" panose="020B0602030504020204" pitchFamily="34" charset="0"/>
              </a:rPr>
              <a:t>S</a:t>
            </a:r>
            <a:r>
              <a:rPr lang="en-US" sz="2800" dirty="0">
                <a:solidFill>
                  <a:srgbClr val="660066"/>
                </a:solidFill>
                <a:latin typeface="Lucida Sans Unicode" panose="020B0602030504020204" pitchFamily="34" charset="0"/>
                <a:cs typeface="Lucida Sans Unicode" panose="020B0602030504020204" pitchFamily="34" charset="0"/>
              </a:rPr>
              <a:t> = 0.312 s</a:t>
            </a:r>
            <a:endParaRPr lang="en-US" sz="2800" i="1" dirty="0">
              <a:solidFill>
                <a:srgbClr val="FF6501"/>
              </a:solidFill>
              <a:latin typeface="Lucida Sans Unicode" panose="020B0602030504020204" pitchFamily="34" charset="0"/>
              <a:cs typeface="Lucida Sans Unicode" panose="020B0602030504020204" pitchFamily="34" charset="0"/>
            </a:endParaRP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18-core running time:</a:t>
            </a:r>
            <a:r>
              <a:rPr lang="en-US" sz="2800" dirty="0">
                <a:latin typeface="Lucida Sans Unicode" panose="020B0602030504020204" pitchFamily="34" charset="0"/>
                <a:cs typeface="Lucida Sans Unicode" panose="020B0602030504020204" pitchFamily="34" charset="0"/>
              </a:rPr>
              <a:t> </a:t>
            </a:r>
            <a:r>
              <a:rPr lang="en-US" sz="2800" dirty="0">
                <a:solidFill>
                  <a:srgbClr val="660066"/>
                </a:solidFill>
                <a:latin typeface="Lucida Sans Unicode" panose="020B0602030504020204" pitchFamily="34" charset="0"/>
                <a:cs typeface="Lucida Sans Unicode" panose="020B0602030504020204" pitchFamily="34" charset="0"/>
              </a:rPr>
              <a:t>T</a:t>
            </a:r>
            <a:r>
              <a:rPr lang="en-US" sz="2800" baseline="-25000" dirty="0">
                <a:solidFill>
                  <a:srgbClr val="660066"/>
                </a:solidFill>
                <a:latin typeface="Lucida Sans Unicode" panose="020B0602030504020204" pitchFamily="34" charset="0"/>
                <a:cs typeface="Lucida Sans Unicode" panose="020B0602030504020204" pitchFamily="34" charset="0"/>
              </a:rPr>
              <a:t>18</a:t>
            </a:r>
            <a:r>
              <a:rPr lang="en-US" sz="2800" dirty="0">
                <a:solidFill>
                  <a:srgbClr val="660066"/>
                </a:solidFill>
                <a:latin typeface="Lucida Sans Unicode" panose="020B0602030504020204" pitchFamily="34" charset="0"/>
                <a:cs typeface="Lucida Sans Unicode" panose="020B0602030504020204" pitchFamily="34" charset="0"/>
              </a:rPr>
              <a:t> = 180.657 s</a:t>
            </a: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1-core running time:</a:t>
            </a:r>
            <a:r>
              <a:rPr lang="en-US" sz="2800" dirty="0">
                <a:latin typeface="Lucida Sans Unicode" panose="020B0602030504020204" pitchFamily="34" charset="0"/>
                <a:cs typeface="Lucida Sans Unicode" panose="020B0602030504020204" pitchFamily="34" charset="0"/>
              </a:rPr>
              <a:t> </a:t>
            </a:r>
            <a:r>
              <a:rPr lang="en-US" sz="2800" dirty="0">
                <a:solidFill>
                  <a:srgbClr val="660066"/>
                </a:solidFill>
                <a:latin typeface="Lucida Sans Unicode" panose="020B0602030504020204" pitchFamily="34" charset="0"/>
                <a:cs typeface="Lucida Sans Unicode" panose="020B0602030504020204" pitchFamily="34" charset="0"/>
              </a:rPr>
              <a:t>T</a:t>
            </a:r>
            <a:r>
              <a:rPr lang="en-US" sz="2800" baseline="-25000" dirty="0">
                <a:solidFill>
                  <a:srgbClr val="660066"/>
                </a:solidFill>
                <a:latin typeface="Lucida Sans Unicode" panose="020B0602030504020204" pitchFamily="34" charset="0"/>
                <a:cs typeface="Lucida Sans Unicode" panose="020B0602030504020204" pitchFamily="34" charset="0"/>
              </a:rPr>
              <a:t>1</a:t>
            </a:r>
            <a:r>
              <a:rPr lang="en-US" sz="2800" dirty="0">
                <a:solidFill>
                  <a:srgbClr val="660066"/>
                </a:solidFill>
                <a:latin typeface="Lucida Sans Unicode" panose="020B0602030504020204" pitchFamily="34" charset="0"/>
                <a:cs typeface="Lucida Sans Unicode" panose="020B0602030504020204" pitchFamily="34" charset="0"/>
              </a:rPr>
              <a:t> = 2600.287 s</a:t>
            </a:r>
          </a:p>
        </p:txBody>
      </p:sp>
      <p:sp>
        <p:nvSpPr>
          <p:cNvPr id="6" name="Rounded Rectangle 5"/>
          <p:cNvSpPr/>
          <p:nvPr/>
        </p:nvSpPr>
        <p:spPr>
          <a:xfrm>
            <a:off x="5520478" y="2493241"/>
            <a:ext cx="3356821" cy="1401240"/>
          </a:xfrm>
          <a:prstGeom prst="roundRect">
            <a:avLst/>
          </a:prstGeom>
          <a:solidFill>
            <a:srgbClr val="FFFFEC"/>
          </a:solidFill>
          <a:ln w="952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Terrible </a:t>
            </a:r>
            <a:r>
              <a:rPr lang="en-US" sz="2400" b="1" i="1" dirty="0">
                <a:solidFill>
                  <a:schemeClr val="tx2"/>
                </a:solidFill>
              </a:rPr>
              <a:t>work efficiency</a:t>
            </a:r>
            <a:r>
              <a:rPr lang="en-US" sz="2400" dirty="0">
                <a:solidFill>
                  <a:schemeClr val="tx1"/>
                </a:solidFill>
              </a:rPr>
              <a:t>!</a:t>
            </a:r>
            <a:br>
              <a:rPr lang="en-US" sz="2400" dirty="0">
                <a:solidFill>
                  <a:schemeClr val="tx1"/>
                </a:solidFill>
              </a:rPr>
            </a:br>
            <a:r>
              <a:rPr lang="en-US" sz="2400" dirty="0">
                <a:solidFill>
                  <a:srgbClr val="660066"/>
                </a:solidFill>
              </a:rPr>
              <a:t>T</a:t>
            </a:r>
            <a:r>
              <a:rPr lang="en-US" sz="2400" baseline="-25000" dirty="0">
                <a:solidFill>
                  <a:srgbClr val="660066"/>
                </a:solidFill>
              </a:rPr>
              <a:t>S</a:t>
            </a:r>
            <a:r>
              <a:rPr lang="en-US" sz="2400" dirty="0">
                <a:solidFill>
                  <a:srgbClr val="660066"/>
                </a:solidFill>
              </a:rPr>
              <a:t>/T</a:t>
            </a:r>
            <a:r>
              <a:rPr lang="en-US" sz="2400" baseline="-25000" dirty="0">
                <a:solidFill>
                  <a:srgbClr val="660066"/>
                </a:solidFill>
              </a:rPr>
              <a:t>1</a:t>
            </a:r>
            <a:r>
              <a:rPr lang="en-US" sz="2400" dirty="0">
                <a:solidFill>
                  <a:srgbClr val="660066"/>
                </a:solidFill>
              </a:rPr>
              <a:t> = 0.312/2600</a:t>
            </a:r>
            <a:br>
              <a:rPr lang="en-US" sz="2400" dirty="0">
                <a:solidFill>
                  <a:srgbClr val="660066"/>
                </a:solidFill>
              </a:rPr>
            </a:br>
            <a:r>
              <a:rPr lang="en-US" sz="2400" dirty="0">
                <a:solidFill>
                  <a:srgbClr val="660066"/>
                </a:solidFill>
              </a:rPr>
              <a:t>  ~ 1/8600</a:t>
            </a:r>
          </a:p>
        </p:txBody>
      </p:sp>
      <p:sp>
        <p:nvSpPr>
          <p:cNvPr id="4" name="Slide Number Placeholder 3"/>
          <p:cNvSpPr>
            <a:spLocks noGrp="1"/>
          </p:cNvSpPr>
          <p:nvPr>
            <p:ph type="sldNum" sz="quarter" idx="12"/>
          </p:nvPr>
        </p:nvSpPr>
        <p:spPr/>
        <p:txBody>
          <a:bodyPr/>
          <a:lstStyle/>
          <a:p>
            <a:fld id="{B8C56D54-80CA-1040-8800-40C19FBCAC37}" type="slidenum">
              <a:rPr lang="en-US" smtClean="0"/>
              <a:t>66</a:t>
            </a:fld>
            <a:endParaRPr lang="en-US"/>
          </a:p>
        </p:txBody>
      </p:sp>
    </p:spTree>
    <p:extLst>
      <p:ext uri="{BB962C8B-B14F-4D97-AF65-F5344CB8AC3E}">
        <p14:creationId xmlns:p14="http://schemas.microsoft.com/office/powerpoint/2010/main" val="99429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a:stCxn id="3" idx="1"/>
            <a:endCxn id="4" idx="1"/>
          </p:cNvCxnSpPr>
          <p:nvPr/>
        </p:nvCxnSpPr>
        <p:spPr>
          <a:xfrm rot="10800000" flipV="1">
            <a:off x="1667256" y="1885234"/>
            <a:ext cx="12700" cy="3067766"/>
          </a:xfrm>
          <a:prstGeom prst="curvedConnector3">
            <a:avLst>
              <a:gd name="adj1" fmla="val 8514606"/>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AutoShape 10"/>
          <p:cNvSpPr>
            <a:spLocks noChangeArrowheads="1"/>
          </p:cNvSpPr>
          <p:nvPr/>
        </p:nvSpPr>
        <p:spPr bwMode="auto">
          <a:xfrm>
            <a:off x="266699" y="2169638"/>
            <a:ext cx="1324355" cy="673100"/>
          </a:xfrm>
          <a:prstGeom prst="flowChartAlternateProcess">
            <a:avLst/>
          </a:prstGeom>
          <a:solidFill>
            <a:srgbClr val="4BACC6"/>
          </a:solidFill>
          <a:ln w="9398">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nchorCtr="1"/>
          <a:lstStyle/>
          <a:p>
            <a:pPr algn="ctr" defTabSz="457200">
              <a:buClr>
                <a:srgbClr val="000000"/>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600" b="1" dirty="0" err="1">
                <a:solidFill>
                  <a:schemeClr val="bg1"/>
                </a:solidFill>
                <a:latin typeface="Lucida Sans Unicode" pitchFamily="34" charset="0"/>
                <a:ea typeface="Arial Unicode MS" pitchFamily="34" charset="-128"/>
                <a:cs typeface="Arial Unicode MS" pitchFamily="34" charset="-128"/>
              </a:rPr>
              <a:t>Cilk</a:t>
            </a:r>
            <a:br>
              <a:rPr lang="en-GB" sz="1600" b="1" dirty="0">
                <a:solidFill>
                  <a:schemeClr val="bg1"/>
                </a:solidFill>
                <a:latin typeface="Lucida Sans Unicode" pitchFamily="34" charset="0"/>
                <a:ea typeface="Arial Unicode MS" pitchFamily="34" charset="-128"/>
                <a:cs typeface="Arial Unicode MS" pitchFamily="34" charset="-128"/>
              </a:rPr>
            </a:br>
            <a:r>
              <a:rPr lang="en-GB" sz="1600" b="1" dirty="0">
                <a:solidFill>
                  <a:schemeClr val="bg1"/>
                </a:solidFill>
                <a:latin typeface="Lucida Sans Unicode" pitchFamily="34" charset="0"/>
                <a:ea typeface="Arial Unicode MS" pitchFamily="34" charset="-128"/>
                <a:cs typeface="Arial Unicode MS" pitchFamily="34" charset="-128"/>
              </a:rPr>
              <a:t>compiler</a:t>
            </a:r>
          </a:p>
        </p:txBody>
      </p:sp>
      <p:sp>
        <p:nvSpPr>
          <p:cNvPr id="2" name="Title 1"/>
          <p:cNvSpPr>
            <a:spLocks noGrp="1"/>
          </p:cNvSpPr>
          <p:nvPr>
            <p:ph type="title"/>
          </p:nvPr>
        </p:nvSpPr>
        <p:spPr/>
        <p:txBody>
          <a:bodyPr/>
          <a:lstStyle/>
          <a:p>
            <a:r>
              <a:rPr lang="en-US" dirty="0"/>
              <a:t>Effect of Compiling </a:t>
            </a:r>
            <a:r>
              <a:rPr lang="en-US" dirty="0" err="1"/>
              <a:t>Cilk</a:t>
            </a:r>
            <a:r>
              <a:rPr lang="en-US" dirty="0"/>
              <a:t> Code</a:t>
            </a:r>
          </a:p>
        </p:txBody>
      </p:sp>
      <p:sp>
        <p:nvSpPr>
          <p:cNvPr id="3" name="Folded Corner 2"/>
          <p:cNvSpPr/>
          <p:nvPr/>
        </p:nvSpPr>
        <p:spPr>
          <a:xfrm>
            <a:off x="1667256" y="1047034"/>
            <a:ext cx="7315200" cy="1676399"/>
          </a:xfrm>
          <a:prstGeom prst="foldedCorner">
            <a:avLst>
              <a:gd name="adj" fmla="val 21799"/>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tIns="91440">
            <a:noAutofit/>
          </a:bodyPr>
          <a:lstStyle/>
          <a:p>
            <a:r>
              <a:rPr lang="en-US" sz="2000" dirty="0">
                <a:solidFill>
                  <a:srgbClr val="689300"/>
                </a:solidFill>
                <a:latin typeface="Consolas" charset="0"/>
                <a:ea typeface="Consolas" charset="0"/>
                <a:cs typeface="Consolas" charset="0"/>
              </a:rPr>
              <a:t>void</a:t>
            </a:r>
            <a:r>
              <a:rPr lang="en-US" sz="2000" dirty="0">
                <a:solidFill>
                  <a:prstClr val="black"/>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normalize</a:t>
            </a:r>
            <a:r>
              <a:rPr lang="en-US" sz="2000" dirty="0">
                <a:solidFill>
                  <a:srgbClr val="632618"/>
                </a:solidFill>
                <a:latin typeface="Consolas" charset="0"/>
                <a:ea typeface="Consolas" charset="0"/>
                <a:cs typeface="Consolas" charset="0"/>
              </a:rPr>
              <a:t>(</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Y</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r>
              <a:rPr lang="en-US" sz="2000" dirty="0">
                <a:solidFill>
                  <a:prstClr val="black"/>
                </a:solidFill>
                <a:latin typeface="Consolas" charset="0"/>
                <a:ea typeface="Consolas" charset="0"/>
                <a:cs typeface="Consolas" charset="0"/>
              </a:rPr>
              <a:t>               </a:t>
            </a:r>
            <a:r>
              <a:rPr lang="en-US" sz="2000" dirty="0" err="1">
                <a:solidFill>
                  <a:srgbClr val="9900F8"/>
                </a:solidFill>
                <a:latin typeface="Consolas" charset="0"/>
                <a:ea typeface="Consolas" charset="0"/>
                <a:cs typeface="Consolas" charset="0"/>
              </a:rPr>
              <a:t>const</a:t>
            </a:r>
            <a:r>
              <a:rPr lang="en-US" sz="2000" dirty="0">
                <a:solidFill>
                  <a:prstClr val="black"/>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err="1">
                <a:solidFill>
                  <a:srgbClr val="689300"/>
                </a:solidFill>
                <a:latin typeface="Consolas" charset="0"/>
                <a:ea typeface="Consolas" charset="0"/>
                <a:cs typeface="Consolas" charset="0"/>
              </a:rPr>
              <a:t>int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r>
              <a:rPr lang="en-US" sz="2000" dirty="0">
                <a:solidFill>
                  <a:prstClr val="black"/>
                </a:solidFill>
                <a:latin typeface="Consolas" charset="0"/>
                <a:ea typeface="Consolas" charset="0"/>
                <a:cs typeface="Consolas" charset="0"/>
              </a:rPr>
              <a:t> </a:t>
            </a:r>
            <a:r>
              <a:rPr lang="mr-IN" sz="2000" dirty="0">
                <a:solidFill>
                  <a:prstClr val="black"/>
                </a:solidFill>
                <a:latin typeface="Consolas" charset="0"/>
                <a:ea typeface="Consolas" charset="0"/>
                <a:cs typeface="Consolas" charset="0"/>
              </a:rPr>
              <a:t> </a:t>
            </a:r>
            <a:r>
              <a:rPr lang="en-US" sz="2000" dirty="0" err="1">
                <a:solidFill>
                  <a:srgbClr val="FF2600"/>
                </a:solidFill>
                <a:latin typeface="Consolas" charset="0"/>
                <a:ea typeface="Consolas" charset="0"/>
                <a:cs typeface="Consolas" charset="0"/>
              </a:rPr>
              <a:t>cilk</a:t>
            </a:r>
            <a:r>
              <a:rPr lang="en-US" sz="2000" dirty="0">
                <a:solidFill>
                  <a:srgbClr val="FF2600"/>
                </a:solidFill>
                <a:latin typeface="Consolas" charset="0"/>
                <a:ea typeface="Consolas" charset="0"/>
                <a:cs typeface="Consolas" charset="0"/>
              </a:rPr>
              <a:t>_</a:t>
            </a:r>
            <a:r>
              <a:rPr lang="mr-IN" sz="2000" dirty="0" err="1">
                <a:solidFill>
                  <a:srgbClr val="FF2600"/>
                </a:solidFill>
                <a:latin typeface="Consolas" charset="0"/>
                <a:ea typeface="Consolas" charset="0"/>
                <a:cs typeface="Consolas" charset="0"/>
              </a:rPr>
              <a:t>for</a:t>
            </a:r>
            <a:r>
              <a:rPr lang="en-US" sz="2000" dirty="0">
                <a:solidFill>
                  <a:srgbClr val="FF2600"/>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a:t>
            </a:r>
            <a:r>
              <a:rPr lang="mr-IN" sz="2000" dirty="0" err="1">
                <a:solidFill>
                  <a:srgbClr val="689300"/>
                </a:solidFill>
                <a:latin typeface="Consolas" charset="0"/>
                <a:ea typeface="Consolas" charset="0"/>
                <a:cs typeface="Consolas" charset="0"/>
              </a:rPr>
              <a:t>int</a:t>
            </a:r>
            <a:r>
              <a:rPr lang="mr-IN" sz="2000" dirty="0">
                <a:solidFill>
                  <a:prstClr val="black"/>
                </a:solidFill>
                <a:latin typeface="Consolas" charset="0"/>
                <a:ea typeface="Consolas" charset="0"/>
                <a:cs typeface="Consolas" charset="0"/>
              </a:rPr>
              <a:t> </a:t>
            </a:r>
            <a:r>
              <a:rPr lang="mr-IN" sz="2000" dirty="0" err="1">
                <a:solidFill>
                  <a:srgbClr val="B88600"/>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0;</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&lt;</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Y</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X</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norm</a:t>
            </a:r>
            <a:r>
              <a:rPr lang="mr-IN" sz="2000" dirty="0">
                <a:solidFill>
                  <a:srgbClr val="632618"/>
                </a:solidFill>
                <a:latin typeface="Consolas" charset="0"/>
                <a:ea typeface="Consolas" charset="0"/>
                <a:cs typeface="Consolas" charset="0"/>
              </a:rPr>
              <a:t>(X,</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p:txBody>
      </p:sp>
      <p:sp>
        <p:nvSpPr>
          <p:cNvPr id="4" name="Folded Corner 3"/>
          <p:cNvSpPr/>
          <p:nvPr/>
        </p:nvSpPr>
        <p:spPr>
          <a:xfrm>
            <a:off x="1667256" y="3200400"/>
            <a:ext cx="7324344" cy="3505200"/>
          </a:xfrm>
          <a:prstGeom prst="foldedCorner">
            <a:avLst>
              <a:gd name="adj" fmla="val 13072"/>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tIns="91440">
            <a:noAutofit/>
          </a:bodyPr>
          <a:lstStyle/>
          <a:p>
            <a:r>
              <a:rPr lang="en-US" sz="2000" dirty="0">
                <a:solidFill>
                  <a:srgbClr val="689304"/>
                </a:solidFill>
                <a:latin typeface="Consolas" charset="0"/>
                <a:ea typeface="Consolas" charset="0"/>
                <a:cs typeface="Consolas" charset="0"/>
              </a:rPr>
              <a:t>void</a:t>
            </a:r>
            <a:r>
              <a:rPr lang="en-US" sz="2000" dirty="0">
                <a:solidFill>
                  <a:srgbClr val="000000"/>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normalize</a:t>
            </a:r>
            <a:r>
              <a:rPr lang="en-US" sz="2000" dirty="0">
                <a:solidFill>
                  <a:srgbClr val="632618"/>
                </a:solidFill>
                <a:latin typeface="Consolas" charset="0"/>
                <a:ea typeface="Consolas" charset="0"/>
                <a:cs typeface="Consolas" charset="0"/>
              </a:rPr>
              <a:t>(</a:t>
            </a:r>
            <a:r>
              <a:rPr lang="en-US" sz="2000" dirty="0">
                <a:solidFill>
                  <a:srgbClr val="689304"/>
                </a:solidFill>
                <a:latin typeface="Consolas" charset="0"/>
                <a:ea typeface="Consolas" charset="0"/>
                <a:cs typeface="Consolas" charset="0"/>
              </a:rPr>
              <a:t>double</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srgbClr val="000000"/>
                </a:solidFill>
                <a:latin typeface="Consolas" charset="0"/>
                <a:ea typeface="Consolas" charset="0"/>
                <a:cs typeface="Consolas" charset="0"/>
              </a:rPr>
              <a:t> </a:t>
            </a:r>
            <a:r>
              <a:rPr lang="en-US" sz="2000" dirty="0">
                <a:solidFill>
                  <a:srgbClr val="B88606"/>
                </a:solidFill>
                <a:latin typeface="Consolas" charset="0"/>
                <a:ea typeface="Consolas" charset="0"/>
                <a:cs typeface="Consolas" charset="0"/>
              </a:rPr>
              <a:t>Y</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err="1">
                <a:solidFill>
                  <a:srgbClr val="9900F8"/>
                </a:solidFill>
                <a:latin typeface="Consolas" charset="0"/>
                <a:ea typeface="Consolas" charset="0"/>
                <a:cs typeface="Consolas" charset="0"/>
              </a:rPr>
              <a:t>const</a:t>
            </a:r>
            <a:r>
              <a:rPr lang="en-US" sz="2000" dirty="0">
                <a:solidFill>
                  <a:srgbClr val="000000"/>
                </a:solidFill>
                <a:latin typeface="Consolas" charset="0"/>
                <a:ea typeface="Consolas" charset="0"/>
                <a:cs typeface="Consolas" charset="0"/>
              </a:rPr>
              <a:t> </a:t>
            </a:r>
            <a:r>
              <a:rPr lang="en-US" sz="2000" dirty="0">
                <a:solidFill>
                  <a:srgbClr val="689304"/>
                </a:solidFill>
                <a:latin typeface="Consolas" charset="0"/>
                <a:ea typeface="Consolas" charset="0"/>
                <a:cs typeface="Consolas" charset="0"/>
              </a:rPr>
              <a:t>double</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srgbClr val="000000"/>
                </a:solidFill>
                <a:latin typeface="Consolas" charset="0"/>
                <a:ea typeface="Consolas" charset="0"/>
                <a:cs typeface="Consolas" charset="0"/>
              </a:rPr>
              <a:t> </a:t>
            </a:r>
            <a:r>
              <a:rPr lang="en-US" sz="2000" dirty="0">
                <a:solidFill>
                  <a:srgbClr val="B88606"/>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err="1">
                <a:solidFill>
                  <a:srgbClr val="689304"/>
                </a:solidFill>
                <a:latin typeface="Consolas" charset="0"/>
                <a:ea typeface="Consolas" charset="0"/>
                <a:cs typeface="Consolas" charset="0"/>
              </a:rPr>
              <a:t>int</a:t>
            </a:r>
            <a:r>
              <a:rPr lang="en-US" sz="2000" dirty="0">
                <a:solidFill>
                  <a:srgbClr val="000000"/>
                </a:solidFill>
                <a:latin typeface="Consolas" charset="0"/>
                <a:ea typeface="Consolas" charset="0"/>
                <a:cs typeface="Consolas" charset="0"/>
              </a:rPr>
              <a:t> </a:t>
            </a:r>
            <a:r>
              <a:rPr lang="en-US" sz="2000" dirty="0">
                <a:solidFill>
                  <a:srgbClr val="B88606"/>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err="1">
                <a:solidFill>
                  <a:srgbClr val="9900F8"/>
                </a:solidFill>
                <a:latin typeface="Consolas" charset="0"/>
                <a:ea typeface="Consolas" charset="0"/>
                <a:cs typeface="Consolas" charset="0"/>
              </a:rPr>
              <a:t>struct</a:t>
            </a:r>
            <a:r>
              <a:rPr lang="en-US" sz="2000" dirty="0">
                <a:solidFill>
                  <a:srgbClr val="000000"/>
                </a:solidFill>
                <a:latin typeface="Consolas" charset="0"/>
                <a:ea typeface="Consolas" charset="0"/>
                <a:cs typeface="Consolas" charset="0"/>
              </a:rPr>
              <a:t> </a:t>
            </a:r>
            <a:r>
              <a:rPr lang="en-US" sz="2000" dirty="0" err="1">
                <a:solidFill>
                  <a:srgbClr val="689304"/>
                </a:solidFill>
                <a:latin typeface="Consolas" charset="0"/>
                <a:ea typeface="Consolas" charset="0"/>
                <a:cs typeface="Consolas" charset="0"/>
              </a:rPr>
              <a:t>args_t</a:t>
            </a:r>
            <a:r>
              <a:rPr lang="en-US" sz="2000" dirty="0">
                <a:solidFill>
                  <a:srgbClr val="000000"/>
                </a:solidFill>
                <a:latin typeface="Consolas" charset="0"/>
                <a:ea typeface="Consolas" charset="0"/>
                <a:cs typeface="Consolas" charset="0"/>
              </a:rPr>
              <a:t> </a:t>
            </a:r>
            <a:r>
              <a:rPr lang="en-US" sz="2000" dirty="0" err="1">
                <a:solidFill>
                  <a:srgbClr val="B88606"/>
                </a:solidFill>
                <a:latin typeface="Consolas" charset="0"/>
                <a:ea typeface="Consolas" charset="0"/>
                <a:cs typeface="Consolas" charset="0"/>
              </a:rPr>
              <a:t>args</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n</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__</a:t>
            </a:r>
            <a:r>
              <a:rPr lang="en-US" sz="2000" dirty="0" err="1">
                <a:solidFill>
                  <a:srgbClr val="632618"/>
                </a:solidFill>
                <a:latin typeface="Consolas" charset="0"/>
                <a:ea typeface="Consolas" charset="0"/>
                <a:cs typeface="Consolas" charset="0"/>
              </a:rPr>
              <a:t>cilkrts_cilk_for</a:t>
            </a:r>
            <a:r>
              <a:rPr lang="en-US" sz="2000" dirty="0">
                <a:solidFill>
                  <a:srgbClr val="632618"/>
                </a:solidFill>
                <a:latin typeface="Consolas" charset="0"/>
                <a:ea typeface="Consolas" charset="0"/>
                <a:cs typeface="Consolas" charset="0"/>
              </a:rPr>
              <a:t>(</a:t>
            </a:r>
            <a:r>
              <a:rPr lang="en-US" sz="2000" dirty="0" err="1">
                <a:solidFill>
                  <a:srgbClr val="632618"/>
                </a:solidFill>
                <a:latin typeface="Consolas" charset="0"/>
                <a:ea typeface="Consolas" charset="0"/>
                <a:cs typeface="Consolas" charset="0"/>
              </a:rPr>
              <a:t>normalize_helper</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err="1">
                <a:solidFill>
                  <a:srgbClr val="632618"/>
                </a:solidFill>
                <a:latin typeface="Consolas" charset="0"/>
                <a:ea typeface="Consolas" charset="0"/>
                <a:cs typeface="Consolas" charset="0"/>
              </a:rPr>
              <a:t>args</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0,</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n);</a:t>
            </a:r>
            <a:endParaRPr lang="en-US" sz="2000" dirty="0">
              <a:solidFill>
                <a:srgbClr val="000000"/>
              </a:solidFill>
              <a:latin typeface="Consolas" charset="0"/>
              <a:ea typeface="Consolas" charset="0"/>
              <a:cs typeface="Consolas" charset="0"/>
            </a:endParaRPr>
          </a:p>
          <a:p>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689304"/>
                </a:solidFill>
                <a:latin typeface="Consolas" charset="0"/>
                <a:ea typeface="Consolas" charset="0"/>
                <a:cs typeface="Consolas" charset="0"/>
              </a:rPr>
              <a:t>void</a:t>
            </a:r>
            <a:r>
              <a:rPr lang="en-US" sz="2000" dirty="0">
                <a:solidFill>
                  <a:srgbClr val="000000"/>
                </a:solidFill>
                <a:latin typeface="Consolas" charset="0"/>
                <a:ea typeface="Consolas" charset="0"/>
                <a:cs typeface="Consolas" charset="0"/>
              </a:rPr>
              <a:t> </a:t>
            </a:r>
            <a:r>
              <a:rPr lang="en-US" sz="2000" dirty="0" err="1">
                <a:solidFill>
                  <a:srgbClr val="0D00FF"/>
                </a:solidFill>
                <a:latin typeface="Consolas" charset="0"/>
                <a:ea typeface="Consolas" charset="0"/>
                <a:cs typeface="Consolas" charset="0"/>
              </a:rPr>
              <a:t>normalize_helper</a:t>
            </a:r>
            <a:r>
              <a:rPr lang="en-US" sz="2000" dirty="0">
                <a:solidFill>
                  <a:srgbClr val="632618"/>
                </a:solidFill>
                <a:latin typeface="Consolas" charset="0"/>
                <a:ea typeface="Consolas" charset="0"/>
                <a:cs typeface="Consolas" charset="0"/>
              </a:rPr>
              <a:t>(</a:t>
            </a:r>
            <a:r>
              <a:rPr lang="en-US" sz="2000" dirty="0" err="1">
                <a:solidFill>
                  <a:srgbClr val="9900F8"/>
                </a:solidFill>
                <a:latin typeface="Consolas" charset="0"/>
                <a:ea typeface="Consolas" charset="0"/>
                <a:cs typeface="Consolas" charset="0"/>
              </a:rPr>
              <a:t>struct</a:t>
            </a:r>
            <a:r>
              <a:rPr lang="en-US" sz="2000" dirty="0">
                <a:solidFill>
                  <a:srgbClr val="000000"/>
                </a:solidFill>
                <a:latin typeface="Consolas" charset="0"/>
                <a:ea typeface="Consolas" charset="0"/>
                <a:cs typeface="Consolas" charset="0"/>
              </a:rPr>
              <a:t> </a:t>
            </a:r>
            <a:r>
              <a:rPr lang="en-US" sz="2000" dirty="0" err="1">
                <a:solidFill>
                  <a:srgbClr val="689304"/>
                </a:solidFill>
                <a:latin typeface="Consolas" charset="0"/>
                <a:ea typeface="Consolas" charset="0"/>
                <a:cs typeface="Consolas" charset="0"/>
              </a:rPr>
              <a:t>args_t</a:t>
            </a:r>
            <a:r>
              <a:rPr lang="en-US" sz="2000" dirty="0">
                <a:solidFill>
                  <a:srgbClr val="000000"/>
                </a:solidFill>
                <a:latin typeface="Consolas" charset="0"/>
                <a:ea typeface="Consolas" charset="0"/>
                <a:cs typeface="Consolas" charset="0"/>
              </a:rPr>
              <a:t> </a:t>
            </a:r>
            <a:r>
              <a:rPr lang="en-US" sz="2000" dirty="0" err="1">
                <a:solidFill>
                  <a:srgbClr val="B88606"/>
                </a:solidFill>
                <a:latin typeface="Consolas" charset="0"/>
                <a:ea typeface="Consolas" charset="0"/>
                <a:cs typeface="Consolas" charset="0"/>
              </a:rPr>
              <a:t>args</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err="1">
                <a:solidFill>
                  <a:srgbClr val="689304"/>
                </a:solidFill>
                <a:latin typeface="Consolas" charset="0"/>
                <a:ea typeface="Consolas" charset="0"/>
                <a:cs typeface="Consolas" charset="0"/>
              </a:rPr>
              <a:t>int</a:t>
            </a:r>
            <a:r>
              <a:rPr lang="en-US" sz="2000" dirty="0">
                <a:solidFill>
                  <a:srgbClr val="000000"/>
                </a:solidFill>
                <a:latin typeface="Consolas" charset="0"/>
                <a:ea typeface="Consolas" charset="0"/>
                <a:cs typeface="Consolas" charset="0"/>
              </a:rPr>
              <a:t> </a:t>
            </a:r>
            <a:r>
              <a:rPr lang="en-US" sz="2000" dirty="0" err="1">
                <a:solidFill>
                  <a:srgbClr val="B88606"/>
                </a:solidFill>
                <a:latin typeface="Consolas" charset="0"/>
                <a:ea typeface="Consolas" charset="0"/>
                <a:cs typeface="Consolas" charset="0"/>
              </a:rPr>
              <a:t>i</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a:solidFill>
                  <a:srgbClr val="689304"/>
                </a:solidFill>
                <a:latin typeface="Consolas" charset="0"/>
                <a:ea typeface="Consolas" charset="0"/>
                <a:cs typeface="Consolas" charset="0"/>
              </a:rPr>
              <a:t>double</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B88606"/>
                </a:solidFill>
                <a:latin typeface="Consolas" charset="0"/>
                <a:ea typeface="Consolas" charset="0"/>
                <a:cs typeface="Consolas" charset="0"/>
              </a:rPr>
              <a:t>Y</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err="1">
                <a:solidFill>
                  <a:srgbClr val="632618"/>
                </a:solidFill>
                <a:latin typeface="Consolas" charset="0"/>
                <a:ea typeface="Consolas" charset="0"/>
                <a:cs typeface="Consolas" charset="0"/>
              </a:rPr>
              <a:t>args</a:t>
            </a:r>
            <a:r>
              <a:rPr lang="en-US" sz="2000" dirty="0" err="1">
                <a:solidFill>
                  <a:srgbClr val="404040"/>
                </a:solidFill>
                <a:latin typeface="Consolas" charset="0"/>
                <a:ea typeface="Consolas" charset="0"/>
                <a:cs typeface="Consolas" charset="0"/>
              </a:rPr>
              <a:t>.</a:t>
            </a:r>
            <a:r>
              <a:rPr lang="en-US" sz="2000" dirty="0" err="1">
                <a:solidFill>
                  <a:srgbClr val="632618"/>
                </a:solidFill>
                <a:latin typeface="Consolas" charset="0"/>
                <a:ea typeface="Consolas" charset="0"/>
                <a:cs typeface="Consolas" charset="0"/>
              </a:rPr>
              <a:t>Y</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a:solidFill>
                  <a:srgbClr val="689304"/>
                </a:solidFill>
                <a:latin typeface="Consolas" charset="0"/>
                <a:ea typeface="Consolas" charset="0"/>
                <a:cs typeface="Consolas" charset="0"/>
              </a:rPr>
              <a:t>double</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B88606"/>
                </a:solidFill>
                <a:latin typeface="Consolas" charset="0"/>
                <a:ea typeface="Consolas" charset="0"/>
                <a:cs typeface="Consolas" charset="0"/>
              </a:rPr>
              <a:t>X</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err="1">
                <a:solidFill>
                  <a:srgbClr val="632618"/>
                </a:solidFill>
                <a:latin typeface="Consolas" charset="0"/>
                <a:ea typeface="Consolas" charset="0"/>
                <a:cs typeface="Consolas" charset="0"/>
              </a:rPr>
              <a:t>args</a:t>
            </a:r>
            <a:r>
              <a:rPr lang="en-US" sz="2000" dirty="0" err="1">
                <a:solidFill>
                  <a:srgbClr val="404040"/>
                </a:solidFill>
                <a:latin typeface="Consolas" charset="0"/>
                <a:ea typeface="Consolas" charset="0"/>
                <a:cs typeface="Consolas" charset="0"/>
              </a:rPr>
              <a:t>.</a:t>
            </a:r>
            <a:r>
              <a:rPr lang="en-US" sz="2000" dirty="0" err="1">
                <a:solidFill>
                  <a:srgbClr val="632618"/>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mr-IN" sz="2000" dirty="0">
                <a:solidFill>
                  <a:srgbClr val="000000"/>
                </a:solidFill>
                <a:latin typeface="Consolas" charset="0"/>
                <a:ea typeface="Consolas" charset="0"/>
                <a:cs typeface="Consolas" charset="0"/>
              </a:rPr>
              <a:t>  </a:t>
            </a:r>
            <a:r>
              <a:rPr lang="mr-IN" sz="2000" dirty="0" err="1">
                <a:solidFill>
                  <a:srgbClr val="689304"/>
                </a:solidFill>
                <a:latin typeface="Consolas" charset="0"/>
                <a:ea typeface="Consolas" charset="0"/>
                <a:cs typeface="Consolas" charset="0"/>
              </a:rPr>
              <a:t>int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n</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args</a:t>
            </a:r>
            <a:r>
              <a:rPr lang="mr-IN" sz="2000" dirty="0" err="1">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endParaRPr lang="mr-IN" sz="2000" dirty="0">
              <a:solidFill>
                <a:srgbClr val="000000"/>
              </a:solidFill>
              <a:latin typeface="Consolas" charset="0"/>
              <a:ea typeface="Consolas" charset="0"/>
              <a:cs typeface="Consolas" charset="0"/>
            </a:endParaRPr>
          </a:p>
          <a:p>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norm</a:t>
            </a:r>
            <a:r>
              <a:rPr lang="mr-IN" sz="2000" dirty="0">
                <a:solidFill>
                  <a:srgbClr val="632618"/>
                </a:solidFill>
                <a:latin typeface="Consolas" charset="0"/>
                <a:ea typeface="Consolas" charset="0"/>
                <a:cs typeface="Consolas" charset="0"/>
              </a:rPr>
              <a:t>(</a:t>
            </a:r>
            <a:r>
              <a:rPr lang="en-US" sz="2000" dirty="0">
                <a:solidFill>
                  <a:srgbClr val="632618"/>
                </a:solidFill>
                <a:latin typeface="Consolas" charset="0"/>
                <a:ea typeface="Consolas" charset="0"/>
                <a:cs typeface="Consolas" charset="0"/>
              </a:rPr>
              <a:t>X</a:t>
            </a:r>
            <a:r>
              <a:rPr lang="mr-IN" sz="2000" dirty="0">
                <a:solidFill>
                  <a:srgbClr val="632618"/>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endParaRPr lang="mr-IN" sz="2000" dirty="0">
              <a:solidFill>
                <a:srgbClr val="000000"/>
              </a:solidFill>
              <a:latin typeface="Consolas" charset="0"/>
              <a:ea typeface="Consolas" charset="0"/>
              <a:cs typeface="Consolas" charset="0"/>
            </a:endParaRPr>
          </a:p>
          <a:p>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p:txBody>
      </p:sp>
      <p:sp>
        <p:nvSpPr>
          <p:cNvPr id="5" name="TextBox 4"/>
          <p:cNvSpPr txBox="1"/>
          <p:nvPr/>
        </p:nvSpPr>
        <p:spPr>
          <a:xfrm>
            <a:off x="103850" y="1043990"/>
            <a:ext cx="1566454" cy="461665"/>
          </a:xfrm>
          <a:prstGeom prst="rect">
            <a:avLst/>
          </a:prstGeom>
          <a:noFill/>
        </p:spPr>
        <p:txBody>
          <a:bodyPr wrap="none" rtlCol="0">
            <a:spAutoFit/>
          </a:bodyPr>
          <a:lstStyle/>
          <a:p>
            <a:pPr algn="r"/>
            <a:r>
              <a:rPr lang="en-US" sz="2400" dirty="0" err="1">
                <a:solidFill>
                  <a:schemeClr val="accent2"/>
                </a:solidFill>
                <a:latin typeface="+mn-lt"/>
              </a:rPr>
              <a:t>Cilk</a:t>
            </a:r>
            <a:r>
              <a:rPr lang="en-US" sz="2400" dirty="0">
                <a:solidFill>
                  <a:schemeClr val="accent2"/>
                </a:solidFill>
                <a:latin typeface="+mn-lt"/>
              </a:rPr>
              <a:t> code</a:t>
            </a:r>
          </a:p>
        </p:txBody>
      </p:sp>
      <p:sp>
        <p:nvSpPr>
          <p:cNvPr id="6" name="TextBox 5"/>
          <p:cNvSpPr txBox="1"/>
          <p:nvPr/>
        </p:nvSpPr>
        <p:spPr>
          <a:xfrm>
            <a:off x="64008" y="5147817"/>
            <a:ext cx="1591056" cy="830997"/>
          </a:xfrm>
          <a:prstGeom prst="rect">
            <a:avLst/>
          </a:prstGeom>
          <a:noFill/>
        </p:spPr>
        <p:txBody>
          <a:bodyPr wrap="square" rtlCol="0">
            <a:spAutoFit/>
          </a:bodyPr>
          <a:lstStyle/>
          <a:p>
            <a:pPr algn="r"/>
            <a:r>
              <a:rPr lang="en-US" sz="2400" dirty="0">
                <a:solidFill>
                  <a:schemeClr val="accent2"/>
                </a:solidFill>
                <a:latin typeface="+mn-lt"/>
              </a:rPr>
              <a:t>C pseudo-</a:t>
            </a:r>
            <a:br>
              <a:rPr lang="en-US" sz="2400" dirty="0">
                <a:solidFill>
                  <a:schemeClr val="accent2"/>
                </a:solidFill>
                <a:latin typeface="+mn-lt"/>
              </a:rPr>
            </a:br>
            <a:r>
              <a:rPr lang="en-US" sz="2400" dirty="0">
                <a:solidFill>
                  <a:schemeClr val="accent2"/>
                </a:solidFill>
                <a:latin typeface="+mn-lt"/>
              </a:rPr>
              <a:t>code</a:t>
            </a:r>
          </a:p>
        </p:txBody>
      </p:sp>
      <p:sp>
        <p:nvSpPr>
          <p:cNvPr id="7" name="Rectangle 6"/>
          <p:cNvSpPr/>
          <p:nvPr/>
        </p:nvSpPr>
        <p:spPr>
          <a:xfrm>
            <a:off x="1981200" y="1734654"/>
            <a:ext cx="1219200"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8" name="Rectangle 7"/>
          <p:cNvSpPr/>
          <p:nvPr/>
        </p:nvSpPr>
        <p:spPr>
          <a:xfrm>
            <a:off x="1999488" y="4201964"/>
            <a:ext cx="6915912"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 name="Rounded Rectangle 10"/>
          <p:cNvSpPr/>
          <p:nvPr/>
        </p:nvSpPr>
        <p:spPr>
          <a:xfrm>
            <a:off x="5968134" y="2213252"/>
            <a:ext cx="2947266" cy="1305287"/>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Call into </a:t>
            </a:r>
            <a:r>
              <a:rPr lang="en-US" sz="2400" dirty="0" err="1">
                <a:solidFill>
                  <a:schemeClr val="tx1"/>
                </a:solidFill>
              </a:rPr>
              <a:t>Cilk</a:t>
            </a:r>
            <a:r>
              <a:rPr lang="en-US" sz="2400" dirty="0">
                <a:solidFill>
                  <a:schemeClr val="tx1"/>
                </a:solidFill>
              </a:rPr>
              <a:t> runtime library to execute a </a:t>
            </a:r>
            <a:r>
              <a:rPr lang="en-US" sz="2400" dirty="0" err="1">
                <a:solidFill>
                  <a:srgbClr val="FB0007"/>
                </a:solidFill>
                <a:latin typeface="Consolas" charset="0"/>
                <a:ea typeface="Consolas" charset="0"/>
                <a:cs typeface="Consolas" charset="0"/>
              </a:rPr>
              <a:t>cilk_for</a:t>
            </a:r>
            <a:r>
              <a:rPr lang="en-US" sz="2400" dirty="0">
                <a:solidFill>
                  <a:schemeClr val="tx1"/>
                </a:solidFill>
              </a:rPr>
              <a:t> loop.</a:t>
            </a:r>
          </a:p>
        </p:txBody>
      </p:sp>
      <p:cxnSp>
        <p:nvCxnSpPr>
          <p:cNvPr id="12" name="Curved Connector 11"/>
          <p:cNvCxnSpPr>
            <a:stCxn id="11" idx="1"/>
          </p:cNvCxnSpPr>
          <p:nvPr/>
        </p:nvCxnSpPr>
        <p:spPr>
          <a:xfrm rot="10800000" flipV="1">
            <a:off x="4724400" y="2865896"/>
            <a:ext cx="1243734" cy="1336068"/>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12976" y="4829852"/>
            <a:ext cx="7050024" cy="116518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7" name="Rounded Rectangle 16"/>
          <p:cNvSpPr/>
          <p:nvPr/>
        </p:nvSpPr>
        <p:spPr>
          <a:xfrm>
            <a:off x="904126" y="2775434"/>
            <a:ext cx="3262339" cy="953487"/>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Helper function encodes the loop body.</a:t>
            </a:r>
          </a:p>
        </p:txBody>
      </p:sp>
      <p:cxnSp>
        <p:nvCxnSpPr>
          <p:cNvPr id="18" name="Curved Connector 17"/>
          <p:cNvCxnSpPr>
            <a:stCxn id="17" idx="2"/>
          </p:cNvCxnSpPr>
          <p:nvPr/>
        </p:nvCxnSpPr>
        <p:spPr>
          <a:xfrm rot="5400000">
            <a:off x="1754873" y="4049428"/>
            <a:ext cx="1100931" cy="459916"/>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962400" y="6037154"/>
            <a:ext cx="1447800" cy="301157"/>
          </a:xfrm>
          <a:prstGeom prst="rect">
            <a:avLst/>
          </a:prstGeom>
          <a:solidFill>
            <a:schemeClr val="accent2">
              <a:lumMod val="60000"/>
              <a:lumOff val="40000"/>
              <a:alpha val="10000"/>
            </a:schemeClr>
          </a:solidFill>
          <a:ln>
            <a:solidFill>
              <a:schemeClr val="accent2">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26" name="Rounded Rectangle 25"/>
          <p:cNvSpPr/>
          <p:nvPr/>
        </p:nvSpPr>
        <p:spPr>
          <a:xfrm>
            <a:off x="5288194" y="5032964"/>
            <a:ext cx="3627206" cy="962075"/>
          </a:xfrm>
          <a:prstGeom prst="roundRect">
            <a:avLst/>
          </a:prstGeom>
          <a:solidFill>
            <a:srgbClr val="FFFFEC"/>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 compiler can’t move </a:t>
            </a:r>
            <a:r>
              <a:rPr lang="en-US" sz="2400" dirty="0">
                <a:solidFill>
                  <a:srgbClr val="77351E"/>
                </a:solidFill>
                <a:latin typeface="Consolas" charset="0"/>
                <a:ea typeface="Consolas" charset="0"/>
                <a:cs typeface="Consolas" charset="0"/>
              </a:rPr>
              <a:t>norm</a:t>
            </a:r>
            <a:r>
              <a:rPr lang="en-US" sz="2400" dirty="0">
                <a:solidFill>
                  <a:schemeClr val="tx1"/>
                </a:solidFill>
              </a:rPr>
              <a:t> out of the loop.</a:t>
            </a:r>
          </a:p>
        </p:txBody>
      </p:sp>
      <p:cxnSp>
        <p:nvCxnSpPr>
          <p:cNvPr id="28" name="Curved Connector 27"/>
          <p:cNvCxnSpPr>
            <a:stCxn id="26" idx="2"/>
            <a:endCxn id="27" idx="3"/>
          </p:cNvCxnSpPr>
          <p:nvPr/>
        </p:nvCxnSpPr>
        <p:spPr>
          <a:xfrm rot="5400000">
            <a:off x="6159652" y="5245588"/>
            <a:ext cx="192694" cy="1691597"/>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B8C56D54-80CA-1040-8800-40C19FBCAC37}" type="slidenum">
              <a:rPr lang="en-US" smtClean="0"/>
              <a:t>67</a:t>
            </a:fld>
            <a:endParaRPr lang="en-US"/>
          </a:p>
        </p:txBody>
      </p:sp>
    </p:spTree>
    <p:extLst>
      <p:ext uri="{BB962C8B-B14F-4D97-AF65-F5344CB8AC3E}">
        <p14:creationId xmlns:p14="http://schemas.microsoft.com/office/powerpoint/2010/main" val="1161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6" grpId="0" animBg="1"/>
      <p:bldP spid="17" grpId="0" animBg="1"/>
      <p:bldP spid="27" grpId="0" animBg="1"/>
      <p:bldP spid="2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Tapir: Task-Parallel IR</a:t>
            </a:r>
          </a:p>
        </p:txBody>
      </p:sp>
      <p:sp>
        <p:nvSpPr>
          <p:cNvPr id="28" name="Content Placeholder 2"/>
          <p:cNvSpPr txBox="1">
            <a:spLocks/>
          </p:cNvSpPr>
          <p:nvPr/>
        </p:nvSpPr>
        <p:spPr>
          <a:xfrm>
            <a:off x="379570" y="1062739"/>
            <a:ext cx="8455081" cy="954107"/>
          </a:xfrm>
          <a:prstGeom prst="rect">
            <a:avLst/>
          </a:prstGeom>
        </p:spPr>
        <p:txBody>
          <a:bodyPr wrap="square">
            <a:spAutoFit/>
          </a:bodyPr>
          <a:lstStyle/>
          <a:p>
            <a:pPr lvl="0" eaLnBrk="0" hangingPunct="0">
              <a:spcBef>
                <a:spcPct val="20000"/>
              </a:spcBef>
              <a:buClr>
                <a:srgbClr val="669933"/>
              </a:buClr>
              <a:buSzPct val="100000"/>
            </a:pPr>
            <a:r>
              <a:rPr lang="en-US" sz="2800" dirty="0">
                <a:latin typeface="Lucida Sans Unicode" panose="020B0602030504020204" pitchFamily="34" charset="0"/>
                <a:cs typeface="Lucida Sans Unicode" panose="020B0602030504020204" pitchFamily="34" charset="0"/>
              </a:rPr>
              <a:t>Tapir </a:t>
            </a:r>
            <a:r>
              <a:rPr lang="en-US" sz="2800" dirty="0">
                <a:solidFill>
                  <a:schemeClr val="accent2"/>
                </a:solidFill>
                <a:latin typeface="Lucida Sans Unicode" panose="020B0602030504020204" pitchFamily="34" charset="0"/>
                <a:cs typeface="Lucida Sans Unicode" panose="020B0602030504020204" pitchFamily="34" charset="0"/>
              </a:rPr>
              <a:t>embeds</a:t>
            </a:r>
            <a:r>
              <a:rPr lang="en-US" sz="2800" dirty="0">
                <a:latin typeface="Lucida Sans Unicode" panose="020B0602030504020204" pitchFamily="34" charset="0"/>
                <a:cs typeface="Lucida Sans Unicode" panose="020B0602030504020204" pitchFamily="34" charset="0"/>
              </a:rPr>
              <a:t> recursive fork-join parallelism into LLVM’s IR.</a:t>
            </a:r>
          </a:p>
        </p:txBody>
      </p:sp>
      <p:sp>
        <p:nvSpPr>
          <p:cNvPr id="71" name="Slide Number Placeholder 70"/>
          <p:cNvSpPr>
            <a:spLocks noGrp="1"/>
          </p:cNvSpPr>
          <p:nvPr>
            <p:ph type="sldNum" sz="quarter" idx="12"/>
          </p:nvPr>
        </p:nvSpPr>
        <p:spPr/>
        <p:txBody>
          <a:bodyPr/>
          <a:lstStyle/>
          <a:p>
            <a:fld id="{B8C56D54-80CA-1040-8800-40C19FBCAC37}" type="slidenum">
              <a:rPr lang="en-US" smtClean="0"/>
              <a:t>68</a:t>
            </a:fld>
            <a:endParaRPr lang="en-US"/>
          </a:p>
        </p:txBody>
      </p:sp>
      <p:sp>
        <p:nvSpPr>
          <p:cNvPr id="35" name="Rounded Rectangle 34"/>
          <p:cNvSpPr/>
          <p:nvPr/>
        </p:nvSpPr>
        <p:spPr>
          <a:xfrm>
            <a:off x="4932744" y="5167900"/>
            <a:ext cx="3488060" cy="1595907"/>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cs typeface="Lucida Sans Unicode" panose="020B0602030504020204" pitchFamily="34" charset="0"/>
              </a:rPr>
              <a:t>With </a:t>
            </a:r>
            <a:r>
              <a:rPr lang="en-US" sz="2400" dirty="0">
                <a:solidFill>
                  <a:schemeClr val="accent2"/>
                </a:solidFill>
                <a:cs typeface="Lucida Sans Unicode" panose="020B0602030504020204" pitchFamily="34" charset="0"/>
              </a:rPr>
              <a:t>few changes</a:t>
            </a:r>
            <a:r>
              <a:rPr lang="en-US" sz="2400" dirty="0">
                <a:solidFill>
                  <a:schemeClr val="tx1"/>
                </a:solidFill>
                <a:cs typeface="Lucida Sans Unicode" panose="020B0602030504020204" pitchFamily="34" charset="0"/>
              </a:rPr>
              <a:t>, LLVM existing optimizations work on parallel code.</a:t>
            </a:r>
          </a:p>
        </p:txBody>
      </p:sp>
      <p:sp>
        <p:nvSpPr>
          <p:cNvPr id="31" name="Folded Corner 30"/>
          <p:cNvSpPr/>
          <p:nvPr/>
        </p:nvSpPr>
        <p:spPr>
          <a:xfrm>
            <a:off x="173181" y="4249584"/>
            <a:ext cx="1099287" cy="534149"/>
          </a:xfrm>
          <a:prstGeom prst="foldedCorner">
            <a:avLst>
              <a:gd name="adj" fmla="val 24361"/>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77351E"/>
                </a:solidFill>
                <a:latin typeface="Consolas" charset="0"/>
                <a:ea typeface="Consolas" charset="0"/>
                <a:cs typeface="Consolas" charset="0"/>
              </a:rPr>
              <a:t>Cilk</a:t>
            </a:r>
            <a:endParaRPr lang="en-US" dirty="0">
              <a:solidFill>
                <a:srgbClr val="77351E"/>
              </a:solidFill>
              <a:latin typeface="Consolas" charset="0"/>
              <a:ea typeface="Consolas" charset="0"/>
              <a:cs typeface="Consolas" charset="0"/>
            </a:endParaRPr>
          </a:p>
        </p:txBody>
      </p:sp>
      <p:sp>
        <p:nvSpPr>
          <p:cNvPr id="32" name="Process 21"/>
          <p:cNvSpPr/>
          <p:nvPr/>
        </p:nvSpPr>
        <p:spPr>
          <a:xfrm>
            <a:off x="1449221" y="4253753"/>
            <a:ext cx="825702" cy="534149"/>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Clang</a:t>
            </a:r>
          </a:p>
        </p:txBody>
      </p:sp>
      <p:sp>
        <p:nvSpPr>
          <p:cNvPr id="37" name="Folded Corner 36"/>
          <p:cNvSpPr/>
          <p:nvPr/>
        </p:nvSpPr>
        <p:spPr>
          <a:xfrm>
            <a:off x="2451676" y="4249583"/>
            <a:ext cx="1099287" cy="534149"/>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Tapir</a:t>
            </a:r>
          </a:p>
        </p:txBody>
      </p:sp>
      <p:cxnSp>
        <p:nvCxnSpPr>
          <p:cNvPr id="38" name="Elbow Connector 37"/>
          <p:cNvCxnSpPr>
            <a:stCxn id="43" idx="3"/>
            <a:endCxn id="45" idx="1"/>
          </p:cNvCxnSpPr>
          <p:nvPr/>
        </p:nvCxnSpPr>
        <p:spPr>
          <a:xfrm flipV="1">
            <a:off x="4823055" y="4516657"/>
            <a:ext cx="176753" cy="383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3"/>
            <a:endCxn id="32" idx="1"/>
          </p:cNvCxnSpPr>
          <p:nvPr/>
        </p:nvCxnSpPr>
        <p:spPr>
          <a:xfrm>
            <a:off x="1272468" y="4516659"/>
            <a:ext cx="176753" cy="41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3"/>
            <a:endCxn id="37" idx="1"/>
          </p:cNvCxnSpPr>
          <p:nvPr/>
        </p:nvCxnSpPr>
        <p:spPr>
          <a:xfrm flipV="1">
            <a:off x="2274923" y="4516658"/>
            <a:ext cx="176753" cy="4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Process 21"/>
          <p:cNvSpPr/>
          <p:nvPr/>
        </p:nvSpPr>
        <p:spPr>
          <a:xfrm>
            <a:off x="3727716" y="4253416"/>
            <a:ext cx="1095339" cy="534149"/>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LLVM optimizer</a:t>
            </a:r>
          </a:p>
        </p:txBody>
      </p:sp>
      <p:cxnSp>
        <p:nvCxnSpPr>
          <p:cNvPr id="44" name="Straight Arrow Connector 43"/>
          <p:cNvCxnSpPr>
            <a:stCxn id="37" idx="3"/>
            <a:endCxn id="43" idx="1"/>
          </p:cNvCxnSpPr>
          <p:nvPr/>
        </p:nvCxnSpPr>
        <p:spPr>
          <a:xfrm>
            <a:off x="3550963" y="4516658"/>
            <a:ext cx="176753" cy="38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olded Corner 44"/>
          <p:cNvSpPr/>
          <p:nvPr/>
        </p:nvSpPr>
        <p:spPr>
          <a:xfrm>
            <a:off x="4999808" y="4249582"/>
            <a:ext cx="1099287" cy="534149"/>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Tapir</a:t>
            </a:r>
          </a:p>
        </p:txBody>
      </p:sp>
      <p:sp>
        <p:nvSpPr>
          <p:cNvPr id="46" name="Folded Corner 45"/>
          <p:cNvSpPr/>
          <p:nvPr/>
        </p:nvSpPr>
        <p:spPr>
          <a:xfrm>
            <a:off x="7868337" y="4248159"/>
            <a:ext cx="1104933" cy="533069"/>
          </a:xfrm>
          <a:prstGeom prst="foldedCorner">
            <a:avLst>
              <a:gd name="adj" fmla="val 24377"/>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EXE</a:t>
            </a:r>
          </a:p>
        </p:txBody>
      </p:sp>
      <p:sp>
        <p:nvSpPr>
          <p:cNvPr id="47" name="Process 29"/>
          <p:cNvSpPr/>
          <p:nvPr/>
        </p:nvSpPr>
        <p:spPr>
          <a:xfrm>
            <a:off x="6271900" y="4252090"/>
            <a:ext cx="1423632" cy="529138"/>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LLVM code generator</a:t>
            </a:r>
          </a:p>
        </p:txBody>
      </p:sp>
      <p:cxnSp>
        <p:nvCxnSpPr>
          <p:cNvPr id="49" name="Straight Arrow Connector 48"/>
          <p:cNvCxnSpPr>
            <a:stCxn id="45" idx="3"/>
            <a:endCxn id="47" idx="1"/>
          </p:cNvCxnSpPr>
          <p:nvPr/>
        </p:nvCxnSpPr>
        <p:spPr>
          <a:xfrm>
            <a:off x="6099095" y="4516657"/>
            <a:ext cx="172805"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3"/>
            <a:endCxn id="46" idx="1"/>
          </p:cNvCxnSpPr>
          <p:nvPr/>
        </p:nvCxnSpPr>
        <p:spPr>
          <a:xfrm flipV="1">
            <a:off x="7695532" y="4514694"/>
            <a:ext cx="172805" cy="1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1190227" y="5167902"/>
            <a:ext cx="3488060" cy="1595907"/>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cs typeface="Lucida Sans Unicode" panose="020B0602030504020204" pitchFamily="34" charset="0"/>
              </a:rPr>
              <a:t>Tapir adds </a:t>
            </a:r>
            <a:r>
              <a:rPr lang="en-US" sz="2400" dirty="0">
                <a:solidFill>
                  <a:schemeClr val="accent2"/>
                </a:solidFill>
                <a:cs typeface="Lucida Sans Unicode" panose="020B0602030504020204" pitchFamily="34" charset="0"/>
              </a:rPr>
              <a:t>three instructions</a:t>
            </a:r>
            <a:r>
              <a:rPr lang="en-US" sz="2400" dirty="0">
                <a:solidFill>
                  <a:schemeClr val="tx1"/>
                </a:solidFill>
                <a:cs typeface="Lucida Sans Unicode" panose="020B0602030504020204" pitchFamily="34" charset="0"/>
              </a:rPr>
              <a:t> to LLVM IR that encode </a:t>
            </a:r>
            <a:r>
              <a:rPr lang="en-US" sz="2400" dirty="0">
                <a:solidFill>
                  <a:schemeClr val="accent2"/>
                </a:solidFill>
                <a:cs typeface="Lucida Sans Unicode" panose="020B0602030504020204" pitchFamily="34" charset="0"/>
              </a:rPr>
              <a:t>recursive fork-join parallelism</a:t>
            </a:r>
            <a:r>
              <a:rPr lang="en-US" sz="2400" dirty="0">
                <a:solidFill>
                  <a:schemeClr val="tx1"/>
                </a:solidFill>
                <a:cs typeface="Lucida Sans Unicode" panose="020B0602030504020204" pitchFamily="34" charset="0"/>
              </a:rPr>
              <a:t>.</a:t>
            </a:r>
          </a:p>
        </p:txBody>
      </p:sp>
      <p:sp>
        <p:nvSpPr>
          <p:cNvPr id="58" name="Folded Corner 57"/>
          <p:cNvSpPr/>
          <p:nvPr/>
        </p:nvSpPr>
        <p:spPr>
          <a:xfrm>
            <a:off x="173183" y="2689816"/>
            <a:ext cx="1099287" cy="534149"/>
          </a:xfrm>
          <a:prstGeom prst="foldedCorner">
            <a:avLst>
              <a:gd name="adj" fmla="val 24361"/>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77351E"/>
                </a:solidFill>
                <a:latin typeface="Consolas" charset="0"/>
                <a:ea typeface="Consolas" charset="0"/>
                <a:cs typeface="Consolas" charset="0"/>
              </a:rPr>
              <a:t>Cilk</a:t>
            </a:r>
            <a:endParaRPr lang="en-US" dirty="0">
              <a:solidFill>
                <a:srgbClr val="77351E"/>
              </a:solidFill>
              <a:latin typeface="Consolas" charset="0"/>
              <a:ea typeface="Consolas" charset="0"/>
              <a:cs typeface="Consolas" charset="0"/>
            </a:endParaRPr>
          </a:p>
        </p:txBody>
      </p:sp>
      <p:sp>
        <p:nvSpPr>
          <p:cNvPr id="59" name="Process 21"/>
          <p:cNvSpPr/>
          <p:nvPr/>
        </p:nvSpPr>
        <p:spPr>
          <a:xfrm>
            <a:off x="1449223" y="2693985"/>
            <a:ext cx="825702" cy="534149"/>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Clang</a:t>
            </a:r>
          </a:p>
        </p:txBody>
      </p:sp>
      <p:sp>
        <p:nvSpPr>
          <p:cNvPr id="60" name="Folded Corner 59"/>
          <p:cNvSpPr/>
          <p:nvPr/>
        </p:nvSpPr>
        <p:spPr>
          <a:xfrm>
            <a:off x="2451678" y="2689815"/>
            <a:ext cx="1099287" cy="534149"/>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LLVM IR</a:t>
            </a:r>
          </a:p>
        </p:txBody>
      </p:sp>
      <p:cxnSp>
        <p:nvCxnSpPr>
          <p:cNvPr id="61" name="Elbow Connector 60"/>
          <p:cNvCxnSpPr>
            <a:stCxn id="65" idx="3"/>
            <a:endCxn id="67" idx="1"/>
          </p:cNvCxnSpPr>
          <p:nvPr/>
        </p:nvCxnSpPr>
        <p:spPr>
          <a:xfrm flipV="1">
            <a:off x="4823057" y="2956889"/>
            <a:ext cx="176753" cy="383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8" idx="3"/>
            <a:endCxn id="59" idx="1"/>
          </p:cNvCxnSpPr>
          <p:nvPr/>
        </p:nvCxnSpPr>
        <p:spPr>
          <a:xfrm>
            <a:off x="1272470" y="2956891"/>
            <a:ext cx="176753" cy="41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9" idx="3"/>
            <a:endCxn id="60" idx="1"/>
          </p:cNvCxnSpPr>
          <p:nvPr/>
        </p:nvCxnSpPr>
        <p:spPr>
          <a:xfrm flipV="1">
            <a:off x="2274925" y="2956890"/>
            <a:ext cx="176753" cy="4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Process 21"/>
          <p:cNvSpPr/>
          <p:nvPr/>
        </p:nvSpPr>
        <p:spPr>
          <a:xfrm>
            <a:off x="3727718" y="2693648"/>
            <a:ext cx="1095339" cy="534149"/>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LLVM optimizer</a:t>
            </a:r>
          </a:p>
        </p:txBody>
      </p:sp>
      <p:cxnSp>
        <p:nvCxnSpPr>
          <p:cNvPr id="66" name="Straight Arrow Connector 65"/>
          <p:cNvCxnSpPr>
            <a:stCxn id="60" idx="3"/>
            <a:endCxn id="65" idx="1"/>
          </p:cNvCxnSpPr>
          <p:nvPr/>
        </p:nvCxnSpPr>
        <p:spPr>
          <a:xfrm>
            <a:off x="3550965" y="2956890"/>
            <a:ext cx="176753" cy="38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Folded Corner 66"/>
          <p:cNvSpPr/>
          <p:nvPr/>
        </p:nvSpPr>
        <p:spPr>
          <a:xfrm>
            <a:off x="4999810" y="2689814"/>
            <a:ext cx="1099287" cy="534149"/>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LLVM IR</a:t>
            </a:r>
          </a:p>
        </p:txBody>
      </p:sp>
      <p:sp>
        <p:nvSpPr>
          <p:cNvPr id="69" name="Folded Corner 68"/>
          <p:cNvSpPr/>
          <p:nvPr/>
        </p:nvSpPr>
        <p:spPr>
          <a:xfrm>
            <a:off x="7868339" y="2688391"/>
            <a:ext cx="1104933" cy="533069"/>
          </a:xfrm>
          <a:prstGeom prst="foldedCorner">
            <a:avLst>
              <a:gd name="adj" fmla="val 24377"/>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7351E"/>
                </a:solidFill>
                <a:latin typeface="Consolas" charset="0"/>
                <a:ea typeface="Consolas" charset="0"/>
                <a:cs typeface="Consolas" charset="0"/>
              </a:rPr>
              <a:t>EXE</a:t>
            </a:r>
          </a:p>
        </p:txBody>
      </p:sp>
      <p:sp>
        <p:nvSpPr>
          <p:cNvPr id="70" name="Process 29"/>
          <p:cNvSpPr/>
          <p:nvPr/>
        </p:nvSpPr>
        <p:spPr>
          <a:xfrm>
            <a:off x="6271902" y="2692322"/>
            <a:ext cx="1423632" cy="529138"/>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LLVM code generator</a:t>
            </a:r>
          </a:p>
        </p:txBody>
      </p:sp>
      <p:cxnSp>
        <p:nvCxnSpPr>
          <p:cNvPr id="72" name="Straight Arrow Connector 71"/>
          <p:cNvCxnSpPr>
            <a:stCxn id="67" idx="3"/>
            <a:endCxn id="70" idx="1"/>
          </p:cNvCxnSpPr>
          <p:nvPr/>
        </p:nvCxnSpPr>
        <p:spPr>
          <a:xfrm>
            <a:off x="6099097" y="2956889"/>
            <a:ext cx="172805"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3"/>
            <a:endCxn id="69" idx="1"/>
          </p:cNvCxnSpPr>
          <p:nvPr/>
        </p:nvCxnSpPr>
        <p:spPr>
          <a:xfrm flipV="1">
            <a:off x="7695534" y="2954926"/>
            <a:ext cx="172805" cy="19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73181" y="2206382"/>
            <a:ext cx="3700177" cy="400110"/>
          </a:xfrm>
          <a:prstGeom prst="rect">
            <a:avLst/>
          </a:prstGeom>
          <a:noFill/>
        </p:spPr>
        <p:txBody>
          <a:bodyPr wrap="square" rtlCol="0">
            <a:spAutoFit/>
          </a:bodyPr>
          <a:lstStyle/>
          <a:p>
            <a:r>
              <a:rPr lang="en-US" sz="2000" b="1" dirty="0">
                <a:solidFill>
                  <a:srgbClr val="006699"/>
                </a:solidFill>
                <a:latin typeface="+mn-lt"/>
              </a:rPr>
              <a:t>Traditional </a:t>
            </a:r>
            <a:r>
              <a:rPr lang="en-US" sz="2000" b="1" dirty="0" err="1">
                <a:solidFill>
                  <a:srgbClr val="006699"/>
                </a:solidFill>
                <a:latin typeface="+mn-lt"/>
              </a:rPr>
              <a:t>Cilk</a:t>
            </a:r>
            <a:r>
              <a:rPr lang="en-US" sz="2000" b="1" dirty="0">
                <a:solidFill>
                  <a:srgbClr val="006699"/>
                </a:solidFill>
                <a:latin typeface="+mn-lt"/>
              </a:rPr>
              <a:t> compiler pipeline</a:t>
            </a:r>
          </a:p>
        </p:txBody>
      </p:sp>
      <p:sp>
        <p:nvSpPr>
          <p:cNvPr id="75" name="TextBox 74"/>
          <p:cNvSpPr txBox="1"/>
          <p:nvPr/>
        </p:nvSpPr>
        <p:spPr>
          <a:xfrm>
            <a:off x="173181" y="3760324"/>
            <a:ext cx="3700176" cy="400110"/>
          </a:xfrm>
          <a:prstGeom prst="rect">
            <a:avLst/>
          </a:prstGeom>
          <a:noFill/>
        </p:spPr>
        <p:txBody>
          <a:bodyPr wrap="square" rtlCol="0">
            <a:spAutoFit/>
          </a:bodyPr>
          <a:lstStyle/>
          <a:p>
            <a:r>
              <a:rPr lang="en-US" sz="2000" b="1" dirty="0" err="1">
                <a:solidFill>
                  <a:srgbClr val="006699"/>
                </a:solidFill>
                <a:latin typeface="+mn-lt"/>
              </a:rPr>
              <a:t>OpenCilk</a:t>
            </a:r>
            <a:r>
              <a:rPr lang="en-US" sz="2000" b="1" dirty="0">
                <a:solidFill>
                  <a:srgbClr val="006699"/>
                </a:solidFill>
                <a:latin typeface="+mn-lt"/>
              </a:rPr>
              <a:t> compiler pipeline</a:t>
            </a:r>
          </a:p>
        </p:txBody>
      </p:sp>
      <p:cxnSp>
        <p:nvCxnSpPr>
          <p:cNvPr id="76" name="Curved Connector 75"/>
          <p:cNvCxnSpPr>
            <a:stCxn id="57" idx="0"/>
            <a:endCxn id="37" idx="2"/>
          </p:cNvCxnSpPr>
          <p:nvPr/>
        </p:nvCxnSpPr>
        <p:spPr>
          <a:xfrm rot="5400000" flipH="1" flipV="1">
            <a:off x="2775703" y="4942286"/>
            <a:ext cx="384170" cy="67063"/>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35" idx="0"/>
            <a:endCxn id="43" idx="2"/>
          </p:cNvCxnSpPr>
          <p:nvPr/>
        </p:nvCxnSpPr>
        <p:spPr>
          <a:xfrm rot="16200000" flipV="1">
            <a:off x="5285913" y="3777039"/>
            <a:ext cx="380335" cy="2401388"/>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302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on LLVM</a:t>
            </a:r>
          </a:p>
        </p:txBody>
      </p:sp>
      <p:sp>
        <p:nvSpPr>
          <p:cNvPr id="3" name="Slide Number Placeholder 2"/>
          <p:cNvSpPr>
            <a:spLocks noGrp="1"/>
          </p:cNvSpPr>
          <p:nvPr>
            <p:ph type="sldNum" sz="quarter" idx="12"/>
          </p:nvPr>
        </p:nvSpPr>
        <p:spPr/>
        <p:txBody>
          <a:bodyPr/>
          <a:lstStyle/>
          <a:p>
            <a:fld id="{B8C56D54-80CA-1040-8800-40C19FBCAC37}" type="slidenum">
              <a:rPr lang="en-US" smtClean="0"/>
              <a:t>69</a:t>
            </a:fld>
            <a:endParaRPr lang="en-US"/>
          </a:p>
        </p:txBody>
      </p:sp>
      <p:graphicFrame>
        <p:nvGraphicFramePr>
          <p:cNvPr id="5" name="Table 4">
            <a:extLst>
              <a:ext uri="{FF2B5EF4-FFF2-40B4-BE49-F238E27FC236}">
                <a16:creationId xmlns:a16="http://schemas.microsoft.com/office/drawing/2014/main" id="{AEA54A4D-0EDA-C946-82A1-6CC8A847397E}"/>
              </a:ext>
            </a:extLst>
          </p:cNvPr>
          <p:cNvGraphicFramePr>
            <a:graphicFrameLocks noGrp="1"/>
          </p:cNvGraphicFramePr>
          <p:nvPr>
            <p:extLst>
              <p:ext uri="{D42A27DB-BD31-4B8C-83A1-F6EECF244321}">
                <p14:modId xmlns:p14="http://schemas.microsoft.com/office/powerpoint/2010/main" val="2895296046"/>
              </p:ext>
            </p:extLst>
          </p:nvPr>
        </p:nvGraphicFramePr>
        <p:xfrm>
          <a:off x="646557" y="1121836"/>
          <a:ext cx="7849743" cy="5458350"/>
        </p:xfrm>
        <a:graphic>
          <a:graphicData uri="http://schemas.openxmlformats.org/drawingml/2006/table">
            <a:tbl>
              <a:tblPr firstRow="1" bandRow="1">
                <a:tableStyleId>{85BE263C-DBD7-4A20-BB59-AAB30ACAA65A}</a:tableStyleId>
              </a:tblPr>
              <a:tblGrid>
                <a:gridCol w="2913508">
                  <a:extLst>
                    <a:ext uri="{9D8B030D-6E8A-4147-A177-3AD203B41FA5}">
                      <a16:colId xmlns:a16="http://schemas.microsoft.com/office/drawing/2014/main" val="20000"/>
                    </a:ext>
                  </a:extLst>
                </a:gridCol>
                <a:gridCol w="2377440">
                  <a:extLst>
                    <a:ext uri="{9D8B030D-6E8A-4147-A177-3AD203B41FA5}">
                      <a16:colId xmlns:a16="http://schemas.microsoft.com/office/drawing/2014/main" val="20001"/>
                    </a:ext>
                  </a:extLst>
                </a:gridCol>
                <a:gridCol w="2558795">
                  <a:extLst>
                    <a:ext uri="{9D8B030D-6E8A-4147-A177-3AD203B41FA5}">
                      <a16:colId xmlns:a16="http://schemas.microsoft.com/office/drawing/2014/main" val="20002"/>
                    </a:ext>
                  </a:extLst>
                </a:gridCol>
              </a:tblGrid>
              <a:tr h="426963">
                <a:tc>
                  <a:txBody>
                    <a:bodyPr/>
                    <a:lstStyle/>
                    <a:p>
                      <a:pPr algn="ctr"/>
                      <a:r>
                        <a:rPr lang="en-US" sz="2400" kern="0" dirty="0"/>
                        <a:t>Compiler component</a:t>
                      </a:r>
                      <a:endParaRPr lang="en-US" sz="2400" kern="0" dirty="0">
                        <a:solidFill>
                          <a:srgbClr val="660066"/>
                        </a:solidFill>
                        <a:latin typeface="Lucida Sans Unicode" pitchFamily="34" charset="0"/>
                        <a:ea typeface="+mn-ea"/>
                        <a:cs typeface="Lucida Sans Unicode" pitchFamily="34" charset="0"/>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sz="2400" kern="0" dirty="0"/>
                        <a:t>LLVM 6.0 (lines)</a:t>
                      </a:r>
                      <a:endParaRPr lang="en-US" sz="2400" kern="0" dirty="0">
                        <a:solidFill>
                          <a:srgbClr val="660066"/>
                        </a:solidFill>
                        <a:latin typeface="Lucida Sans Unicode" pitchFamily="34" charset="0"/>
                        <a:ea typeface="+mn-ea"/>
                        <a:cs typeface="Lucida Sans Unicode" pitchFamily="34" charset="0"/>
                      </a:endParaRPr>
                    </a:p>
                  </a:txBody>
                  <a:tcPr anchor="ctr">
                    <a:lnT w="12700" cap="flat" cmpd="sng" algn="ctr">
                      <a:solidFill>
                        <a:scrgbClr r="0" g="0" b="0"/>
                      </a:solidFill>
                      <a:prstDash val="solid"/>
                      <a:round/>
                      <a:headEnd type="none" w="med" len="med"/>
                      <a:tailEnd type="none" w="med" len="med"/>
                    </a:lnT>
                  </a:tcPr>
                </a:tc>
                <a:tc>
                  <a:txBody>
                    <a:bodyPr/>
                    <a:lstStyle/>
                    <a:p>
                      <a:pPr algn="ctr"/>
                      <a:r>
                        <a:rPr lang="en-US" sz="2400" kern="0" dirty="0"/>
                        <a:t>Tapir/LLVM (lines)</a:t>
                      </a:r>
                      <a:endParaRPr lang="en-US" sz="2400" kern="0" dirty="0">
                        <a:solidFill>
                          <a:srgbClr val="000000"/>
                        </a:solidFill>
                        <a:latin typeface="Lucida Sans Unicode" pitchFamily="34" charset="0"/>
                        <a:ea typeface="+mn-ea"/>
                        <a:cs typeface="Lucida Sans Unicode" pitchFamily="34" charset="0"/>
                      </a:endParaRPr>
                    </a:p>
                  </a:txBody>
                  <a:tcPr anchor="ct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662422">
                <a:tc>
                  <a:txBody>
                    <a:bodyPr/>
                    <a:lstStyle/>
                    <a:p>
                      <a:pPr algn="ctr"/>
                      <a:r>
                        <a:rPr lang="en-US" sz="2400" dirty="0"/>
                        <a:t>Core middle-end functionality</a:t>
                      </a:r>
                    </a:p>
                  </a:txBody>
                  <a:tcPr marL="0" marR="0" marT="0" marB="0" anchor="ctr">
                    <a:lnL w="12700" cap="flat" cmpd="sng" algn="ctr">
                      <a:solidFill>
                        <a:scrgbClr r="0" g="0" b="0"/>
                      </a:solidFill>
                      <a:prstDash val="solid"/>
                      <a:round/>
                      <a:headEnd type="none" w="med" len="med"/>
                      <a:tailEnd type="none" w="med" len="med"/>
                    </a:lnL>
                    <a:solidFill>
                      <a:schemeClr val="bg1">
                        <a:lumMod val="85000"/>
                      </a:schemeClr>
                    </a:solidFill>
                  </a:tcPr>
                </a:tc>
                <a:tc>
                  <a:txBody>
                    <a:bodyPr/>
                    <a:lstStyle/>
                    <a:p>
                      <a:pPr algn="ctr"/>
                      <a:r>
                        <a:rPr lang="en-US" sz="2400" dirty="0"/>
                        <a:t>500,283</a:t>
                      </a:r>
                    </a:p>
                  </a:txBody>
                  <a:tcPr marL="0" marR="0" marT="0" marB="0" anchor="ctr"/>
                </a:tc>
                <a:tc>
                  <a:txBody>
                    <a:bodyPr/>
                    <a:lstStyle/>
                    <a:p>
                      <a:pPr algn="ctr"/>
                      <a:r>
                        <a:rPr lang="en-US" sz="2400" dirty="0"/>
                        <a:t>2,989</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426963">
                <a:tc>
                  <a:txBody>
                    <a:bodyPr/>
                    <a:lstStyle/>
                    <a:p>
                      <a:pPr algn="ctr"/>
                      <a:r>
                        <a:rPr lang="en-US" sz="2400" dirty="0"/>
                        <a:t>Base classes</a:t>
                      </a:r>
                    </a:p>
                  </a:txBody>
                  <a:tcPr marL="0" marR="0" marT="0" marB="0" anchor="ctr">
                    <a:lnL w="12700" cap="flat" cmpd="sng" algn="ctr">
                      <a:solidFill>
                        <a:scrgbClr r="0" g="0" b="0"/>
                      </a:solidFill>
                      <a:prstDash val="solid"/>
                      <a:round/>
                      <a:headEnd type="none" w="med" len="med"/>
                      <a:tailEnd type="none" w="med" len="med"/>
                    </a:lnL>
                    <a:solidFill>
                      <a:schemeClr val="bg1">
                        <a:lumMod val="95000"/>
                      </a:schemeClr>
                    </a:solidFill>
                  </a:tcPr>
                </a:tc>
                <a:tc>
                  <a:txBody>
                    <a:bodyPr/>
                    <a:lstStyle/>
                    <a:p>
                      <a:pPr algn="ctr"/>
                      <a:r>
                        <a:rPr lang="en-US" sz="2400" dirty="0"/>
                        <a:t>62,488</a:t>
                      </a:r>
                    </a:p>
                  </a:txBody>
                  <a:tcPr marL="0" marR="0" marT="0" marB="0" anchor="ctr"/>
                </a:tc>
                <a:tc>
                  <a:txBody>
                    <a:bodyPr/>
                    <a:lstStyle/>
                    <a:p>
                      <a:pPr algn="ctr"/>
                      <a:r>
                        <a:rPr lang="en-US" sz="2400" dirty="0"/>
                        <a:t>0</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4120043412"/>
                  </a:ext>
                </a:extLst>
              </a:tr>
              <a:tr h="426963">
                <a:tc>
                  <a:txBody>
                    <a:bodyPr/>
                    <a:lstStyle/>
                    <a:p>
                      <a:pPr algn="ctr"/>
                      <a:r>
                        <a:rPr lang="en-US" sz="2400" dirty="0"/>
                        <a:t>Instructions</a:t>
                      </a:r>
                    </a:p>
                  </a:txBody>
                  <a:tcPr marL="0" marR="0" marT="0" marB="0" anchor="ctr">
                    <a:lnL w="12700" cap="flat" cmpd="sng" algn="ctr">
                      <a:solidFill>
                        <a:scrgbClr r="0" g="0" b="0"/>
                      </a:solidFill>
                      <a:prstDash val="solid"/>
                      <a:round/>
                      <a:headEnd type="none" w="med" len="med"/>
                      <a:tailEnd type="none" w="med" len="med"/>
                    </a:lnL>
                    <a:solidFill>
                      <a:schemeClr val="bg1">
                        <a:lumMod val="95000"/>
                      </a:schemeClr>
                    </a:solidFill>
                  </a:tcPr>
                </a:tc>
                <a:tc>
                  <a:txBody>
                    <a:bodyPr/>
                    <a:lstStyle/>
                    <a:p>
                      <a:pPr algn="ctr"/>
                      <a:r>
                        <a:rPr lang="en-US" sz="2400" dirty="0"/>
                        <a:t>141,321</a:t>
                      </a:r>
                    </a:p>
                  </a:txBody>
                  <a:tcPr marL="0" marR="0" marT="0" marB="0" anchor="ctr"/>
                </a:tc>
                <a:tc>
                  <a:txBody>
                    <a:bodyPr/>
                    <a:lstStyle/>
                    <a:p>
                      <a:pPr algn="ctr"/>
                      <a:r>
                        <a:rPr lang="en-US" sz="2400" dirty="0"/>
                        <a:t>1,013</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2432822779"/>
                  </a:ext>
                </a:extLst>
              </a:tr>
              <a:tr h="426963">
                <a:tc>
                  <a:txBody>
                    <a:bodyPr/>
                    <a:lstStyle/>
                    <a:p>
                      <a:pPr algn="ctr"/>
                      <a:r>
                        <a:rPr lang="en-US" sz="2400" dirty="0"/>
                        <a:t>Memory behavior</a:t>
                      </a:r>
                    </a:p>
                  </a:txBody>
                  <a:tcPr marL="0" marR="0" marT="0" marB="0" anchor="ctr">
                    <a:lnL w="12700" cap="flat" cmpd="sng" algn="ctr">
                      <a:solidFill>
                        <a:scrgbClr r="0" g="0" b="0"/>
                      </a:solidFill>
                      <a:prstDash val="solid"/>
                      <a:round/>
                      <a:headEnd type="none" w="med" len="med"/>
                      <a:tailEnd type="none" w="med" len="med"/>
                    </a:lnL>
                    <a:solidFill>
                      <a:schemeClr val="bg1">
                        <a:lumMod val="95000"/>
                      </a:schemeClr>
                    </a:solidFill>
                  </a:tcPr>
                </a:tc>
                <a:tc>
                  <a:txBody>
                    <a:bodyPr/>
                    <a:lstStyle/>
                    <a:p>
                      <a:pPr algn="ctr"/>
                      <a:r>
                        <a:rPr lang="en-US" sz="2400" dirty="0"/>
                        <a:t>18,907</a:t>
                      </a:r>
                    </a:p>
                  </a:txBody>
                  <a:tcPr marL="0" marR="0" marT="0" marB="0" anchor="ctr"/>
                </a:tc>
                <a:tc>
                  <a:txBody>
                    <a:bodyPr/>
                    <a:lstStyle/>
                    <a:p>
                      <a:pPr algn="ctr"/>
                      <a:r>
                        <a:rPr lang="en-US" sz="2400" dirty="0"/>
                        <a:t>536</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3128344000"/>
                  </a:ext>
                </a:extLst>
              </a:tr>
              <a:tr h="426963">
                <a:tc>
                  <a:txBody>
                    <a:bodyPr/>
                    <a:lstStyle/>
                    <a:p>
                      <a:pPr algn="ctr"/>
                      <a:r>
                        <a:rPr lang="en-US" sz="2400" dirty="0"/>
                        <a:t>Other analyses</a:t>
                      </a:r>
                    </a:p>
                  </a:txBody>
                  <a:tcPr marL="0" marR="0" marT="0" marB="0" anchor="ctr">
                    <a:lnL w="12700" cap="flat" cmpd="sng" algn="ctr">
                      <a:solidFill>
                        <a:scrgbClr r="0" g="0" b="0"/>
                      </a:solidFill>
                      <a:prstDash val="solid"/>
                      <a:round/>
                      <a:headEnd type="none" w="med" len="med"/>
                      <a:tailEnd type="none" w="med" len="med"/>
                    </a:lnL>
                    <a:solidFill>
                      <a:schemeClr val="bg1">
                        <a:lumMod val="95000"/>
                      </a:schemeClr>
                    </a:solidFill>
                  </a:tcPr>
                </a:tc>
                <a:tc>
                  <a:txBody>
                    <a:bodyPr/>
                    <a:lstStyle/>
                    <a:p>
                      <a:pPr algn="ctr"/>
                      <a:r>
                        <a:rPr lang="en-US" sz="2400" dirty="0"/>
                        <a:t>84,348</a:t>
                      </a:r>
                    </a:p>
                  </a:txBody>
                  <a:tcPr marL="0" marR="0" marT="0" marB="0" anchor="ctr"/>
                </a:tc>
                <a:tc>
                  <a:txBody>
                    <a:bodyPr/>
                    <a:lstStyle/>
                    <a:p>
                      <a:pPr algn="ctr"/>
                      <a:r>
                        <a:rPr lang="en-US" sz="2400" dirty="0"/>
                        <a:t>17</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741186599"/>
                  </a:ext>
                </a:extLst>
              </a:tr>
              <a:tr h="426963">
                <a:tc>
                  <a:txBody>
                    <a:bodyPr/>
                    <a:lstStyle/>
                    <a:p>
                      <a:pPr algn="ctr"/>
                      <a:r>
                        <a:rPr lang="en-US" sz="2400" dirty="0"/>
                        <a:t>Optimizations</a:t>
                      </a:r>
                    </a:p>
                  </a:txBody>
                  <a:tcPr marL="0" marR="0" marT="0" marB="0" anchor="ctr">
                    <a:lnL w="12700" cap="flat" cmpd="sng" algn="ctr">
                      <a:solidFill>
                        <a:scrgbClr r="0" g="0" b="0"/>
                      </a:solidFill>
                      <a:prstDash val="solid"/>
                      <a:round/>
                      <a:headEnd type="none" w="med" len="med"/>
                      <a:tailEnd type="none" w="med" len="med"/>
                    </a:lnL>
                    <a:solidFill>
                      <a:schemeClr val="bg1">
                        <a:lumMod val="95000"/>
                      </a:schemeClr>
                    </a:solidFill>
                  </a:tcPr>
                </a:tc>
                <a:tc>
                  <a:txBody>
                    <a:bodyPr/>
                    <a:lstStyle/>
                    <a:p>
                      <a:pPr algn="ctr"/>
                      <a:r>
                        <a:rPr lang="en-US" sz="2400" dirty="0"/>
                        <a:t>193,219</a:t>
                      </a:r>
                    </a:p>
                  </a:txBody>
                  <a:tcPr marL="0" marR="0" marT="0" marB="0" anchor="ctr"/>
                </a:tc>
                <a:tc>
                  <a:txBody>
                    <a:bodyPr/>
                    <a:lstStyle/>
                    <a:p>
                      <a:pPr algn="ctr"/>
                      <a:r>
                        <a:rPr lang="en-US" sz="2400" dirty="0"/>
                        <a:t>1,423</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3079527709"/>
                  </a:ext>
                </a:extLst>
              </a:tr>
              <a:tr h="426963">
                <a:tc>
                  <a:txBody>
                    <a:bodyPr/>
                    <a:lstStyle/>
                    <a:p>
                      <a:pPr algn="ctr"/>
                      <a:r>
                        <a:rPr lang="en-US" sz="2400" dirty="0"/>
                        <a:t>Regression tests</a:t>
                      </a:r>
                    </a:p>
                  </a:txBody>
                  <a:tcPr marL="0" marR="0" marT="0" marB="0" anchor="ctr">
                    <a:lnL w="12700" cap="flat" cmpd="sng" algn="ctr">
                      <a:solidFill>
                        <a:scrgbClr r="0" g="0" b="0"/>
                      </a:solidFill>
                      <a:prstDash val="solid"/>
                      <a:round/>
                      <a:headEnd type="none" w="med" len="med"/>
                      <a:tailEnd type="none" w="med" len="med"/>
                    </a:lnL>
                    <a:solidFill>
                      <a:schemeClr val="bg1">
                        <a:lumMod val="85000"/>
                      </a:schemeClr>
                    </a:solidFill>
                  </a:tcPr>
                </a:tc>
                <a:tc>
                  <a:txBody>
                    <a:bodyPr/>
                    <a:lstStyle/>
                    <a:p>
                      <a:pPr algn="ctr"/>
                      <a:r>
                        <a:rPr lang="en-US" sz="2400" dirty="0"/>
                        <a:t>3,482,802</a:t>
                      </a:r>
                    </a:p>
                  </a:txBody>
                  <a:tcPr marL="0" marR="0" marT="0" marB="0" anchor="ctr"/>
                </a:tc>
                <a:tc>
                  <a:txBody>
                    <a:bodyPr/>
                    <a:lstStyle/>
                    <a:p>
                      <a:pPr algn="ctr"/>
                      <a:r>
                        <a:rPr lang="en-US" sz="2400" dirty="0"/>
                        <a:t>5,745</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426963">
                <a:tc>
                  <a:txBody>
                    <a:bodyPr/>
                    <a:lstStyle/>
                    <a:p>
                      <a:pPr algn="ctr"/>
                      <a:r>
                        <a:rPr lang="en-US" sz="2400" dirty="0"/>
                        <a:t>Parallelism lowering</a:t>
                      </a:r>
                    </a:p>
                  </a:txBody>
                  <a:tcPr marL="0" marR="0" marT="0" marB="0" anchor="ctr">
                    <a:lnL w="12700" cap="flat" cmpd="sng" algn="ctr">
                      <a:solidFill>
                        <a:scrgbClr r="0" g="0" b="0"/>
                      </a:solidFill>
                      <a:prstDash val="solid"/>
                      <a:round/>
                      <a:headEnd type="none" w="med" len="med"/>
                      <a:tailEnd type="none" w="med" len="med"/>
                    </a:lnL>
                    <a:solidFill>
                      <a:schemeClr val="bg1">
                        <a:lumMod val="85000"/>
                      </a:schemeClr>
                    </a:solidFill>
                  </a:tcPr>
                </a:tc>
                <a:tc>
                  <a:txBody>
                    <a:bodyPr/>
                    <a:lstStyle/>
                    <a:p>
                      <a:pPr algn="ctr"/>
                      <a:r>
                        <a:rPr lang="en-US" sz="2400" dirty="0"/>
                        <a:t>0</a:t>
                      </a:r>
                    </a:p>
                  </a:txBody>
                  <a:tcPr marL="0" marR="0" marT="0" marB="0" anchor="ctr"/>
                </a:tc>
                <a:tc>
                  <a:txBody>
                    <a:bodyPr/>
                    <a:lstStyle/>
                    <a:p>
                      <a:pPr algn="ctr"/>
                      <a:r>
                        <a:rPr lang="en-US" sz="2400" dirty="0"/>
                        <a:t>5,780</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426963">
                <a:tc>
                  <a:txBody>
                    <a:bodyPr/>
                    <a:lstStyle/>
                    <a:p>
                      <a:pPr algn="ctr"/>
                      <a:r>
                        <a:rPr lang="en-US" sz="2400" dirty="0"/>
                        <a:t>Parallel-tool support</a:t>
                      </a:r>
                    </a:p>
                  </a:txBody>
                  <a:tcPr marL="0" marR="0" marT="0" marB="0" anchor="ctr">
                    <a:lnL w="12700" cap="flat" cmpd="sng" algn="ctr">
                      <a:solidFill>
                        <a:scrgbClr r="0" g="0" b="0"/>
                      </a:solidFill>
                      <a:prstDash val="solid"/>
                      <a:round/>
                      <a:headEnd type="none" w="med" len="med"/>
                      <a:tailEnd type="none" w="med" len="med"/>
                    </a:lnL>
                    <a:solidFill>
                      <a:schemeClr val="bg1">
                        <a:lumMod val="85000"/>
                      </a:schemeClr>
                    </a:solidFill>
                  </a:tcPr>
                </a:tc>
                <a:tc>
                  <a:txBody>
                    <a:bodyPr/>
                    <a:lstStyle/>
                    <a:p>
                      <a:pPr algn="ctr"/>
                      <a:r>
                        <a:rPr lang="en-US" sz="2400" dirty="0"/>
                        <a:t>0</a:t>
                      </a:r>
                    </a:p>
                  </a:txBody>
                  <a:tcPr marL="0" marR="0" marT="0" marB="0" anchor="ctr"/>
                </a:tc>
                <a:tc>
                  <a:txBody>
                    <a:bodyPr/>
                    <a:lstStyle/>
                    <a:p>
                      <a:pPr algn="ctr"/>
                      <a:r>
                        <a:rPr lang="en-US" sz="2400" dirty="0"/>
                        <a:t>3,341</a:t>
                      </a:r>
                    </a:p>
                  </a:txBody>
                  <a:tcPr marL="0" marR="0" marT="0" marB="0"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4"/>
                  </a:ext>
                </a:extLst>
              </a:tr>
              <a:tr h="426963">
                <a:tc>
                  <a:txBody>
                    <a:bodyPr/>
                    <a:lstStyle/>
                    <a:p>
                      <a:pPr algn="ctr"/>
                      <a:r>
                        <a:rPr lang="en-US" sz="2400" dirty="0"/>
                        <a:t>Other</a:t>
                      </a:r>
                    </a:p>
                  </a:txBody>
                  <a:tcPr marL="0" marR="0" marT="0" marB="0" anchor="ctr">
                    <a:lnL w="12700" cap="flat" cmpd="sng" algn="ctr">
                      <a:solidFill>
                        <a:scrgbClr r="0" g="0" b="0"/>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400" dirty="0"/>
                        <a:t>1,856,877</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en-US" sz="2400" dirty="0"/>
                        <a:t>285</a:t>
                      </a:r>
                    </a:p>
                  </a:txBody>
                  <a:tcPr marL="0" marR="0" marT="0" marB="0" anchor="ctr">
                    <a:lnR w="12700" cap="flat" cmpd="sng" algn="ctr">
                      <a:solidFill>
                        <a:scrgbClr r="0" g="0" b="0"/>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7525504"/>
                  </a:ext>
                </a:extLst>
              </a:tr>
              <a:tr h="426963">
                <a:tc>
                  <a:txBody>
                    <a:bodyPr/>
                    <a:lstStyle/>
                    <a:p>
                      <a:pPr algn="ctr"/>
                      <a:r>
                        <a:rPr lang="en-US" sz="2400" dirty="0"/>
                        <a:t>Total</a:t>
                      </a:r>
                    </a:p>
                  </a:txBody>
                  <a:tcPr marL="0" marR="0" marT="0" marB="0" anchor="ctr">
                    <a:lnL w="12700" cap="flat" cmpd="sng" algn="ctr">
                      <a:solidFill>
                        <a:scrgbClr r="0" g="0" b="0"/>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a:txBody>
                    <a:bodyPr/>
                    <a:lstStyle/>
                    <a:p>
                      <a:pPr algn="ctr"/>
                      <a:r>
                        <a:rPr lang="en-US" sz="2400" dirty="0"/>
                        <a:t>5,839,962</a:t>
                      </a:r>
                    </a:p>
                  </a:txBody>
                  <a:tcPr marL="0" marR="0" marT="0" marB="0" anchor="ctr">
                    <a:lnT w="12700" cap="flat" cmpd="sng" algn="ctr">
                      <a:solidFill>
                        <a:schemeClr val="tx1"/>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18,140</a:t>
                      </a:r>
                    </a:p>
                  </a:txBody>
                  <a:tcPr marL="0" marR="0" marT="0" marB="0" anchor="ctr">
                    <a:lnR w="12700"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113526000"/>
                  </a:ext>
                </a:extLst>
              </a:tr>
            </a:tbl>
          </a:graphicData>
        </a:graphic>
      </p:graphicFrame>
    </p:spTree>
    <p:extLst>
      <p:ext uri="{BB962C8B-B14F-4D97-AF65-F5344CB8AC3E}">
        <p14:creationId xmlns:p14="http://schemas.microsoft.com/office/powerpoint/2010/main" val="364390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6170D0-91A0-2540-A8BE-85193941A624}"/>
              </a:ext>
            </a:extLst>
          </p:cNvPr>
          <p:cNvSpPr>
            <a:spLocks noGrp="1"/>
          </p:cNvSpPr>
          <p:nvPr>
            <p:ph type="title"/>
          </p:nvPr>
        </p:nvSpPr>
        <p:spPr/>
        <p:txBody>
          <a:bodyPr/>
          <a:lstStyle/>
          <a:p>
            <a:r>
              <a:rPr lang="en-US" dirty="0" err="1"/>
              <a:t>OpenCilk</a:t>
            </a:r>
            <a:r>
              <a:rPr lang="en-US" dirty="0"/>
              <a:t> System Architecture</a:t>
            </a:r>
          </a:p>
        </p:txBody>
      </p:sp>
      <p:sp>
        <p:nvSpPr>
          <p:cNvPr id="5" name="Content Placeholder 2">
            <a:extLst>
              <a:ext uri="{FF2B5EF4-FFF2-40B4-BE49-F238E27FC236}">
                <a16:creationId xmlns:a16="http://schemas.microsoft.com/office/drawing/2014/main" id="{0AAD240C-4036-1F4C-B837-2C3C1372B8C6}"/>
              </a:ext>
            </a:extLst>
          </p:cNvPr>
          <p:cNvSpPr txBox="1">
            <a:spLocks/>
          </p:cNvSpPr>
          <p:nvPr/>
        </p:nvSpPr>
        <p:spPr>
          <a:xfrm>
            <a:off x="228600" y="1238002"/>
            <a:ext cx="8686800" cy="4832092"/>
          </a:xfrm>
          <a:prstGeom prst="rect">
            <a:avLst/>
          </a:prstGeom>
        </p:spPr>
        <p:txBody>
          <a:bodyPr>
            <a:spAutoFit/>
          </a:bodyPr>
          <a:lstStyle>
            <a:lvl1pPr marL="274320" indent="-274320" algn="l" rtl="0" eaLnBrk="1" latinLnBrk="0" hangingPunct="1">
              <a:spcBef>
                <a:spcPts val="600"/>
              </a:spcBef>
              <a:buClr>
                <a:schemeClr val="accent5"/>
              </a:buClr>
              <a:buSzPct val="76000"/>
              <a:buFont typeface="Wingdings 3"/>
              <a:buChar char=""/>
              <a:defRPr kumimoji="0" sz="2600" kern="1200">
                <a:solidFill>
                  <a:schemeClr val="bg1">
                    <a:lumMod val="50000"/>
                  </a:schemeClr>
                </a:solidFill>
                <a:latin typeface="Comic Sans MS" pitchFamily="66" charset="0"/>
                <a:ea typeface="+mn-ea"/>
                <a:cs typeface="+mn-cs"/>
              </a:defRPr>
            </a:lvl1pPr>
            <a:lvl2pPr marL="548640" indent="-274320" algn="l" rtl="0" eaLnBrk="1" latinLnBrk="0" hangingPunct="1">
              <a:spcBef>
                <a:spcPts val="500"/>
              </a:spcBef>
              <a:buClr>
                <a:schemeClr val="accent1"/>
              </a:buClr>
              <a:buSzPct val="76000"/>
              <a:buFont typeface="Wingdings 3"/>
              <a:buChar char=""/>
              <a:defRPr kumimoji="0" sz="2300" kern="1200">
                <a:solidFill>
                  <a:schemeClr val="bg1">
                    <a:lumMod val="50000"/>
                  </a:schemeClr>
                </a:solidFill>
                <a:latin typeface="Comic Sans MS" pitchFamily="66" charset="0"/>
                <a:ea typeface="+mn-ea"/>
                <a:cs typeface="+mn-cs"/>
              </a:defRPr>
            </a:lvl2pPr>
            <a:lvl3pPr marL="822960" indent="-228600" algn="l" rtl="0" eaLnBrk="1" latinLnBrk="0" hangingPunct="1">
              <a:spcBef>
                <a:spcPts val="500"/>
              </a:spcBef>
              <a:buClr>
                <a:schemeClr val="accent6"/>
              </a:buClr>
              <a:buSzPct val="76000"/>
              <a:buFont typeface="Wingdings 3"/>
              <a:buChar char=""/>
              <a:defRPr kumimoji="0" sz="2000" kern="1200">
                <a:solidFill>
                  <a:schemeClr val="bg1">
                    <a:lumMod val="50000"/>
                  </a:schemeClr>
                </a:solidFill>
                <a:latin typeface="Comic Sans MS" pitchFamily="66"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bg1">
                    <a:lumMod val="50000"/>
                  </a:schemeClr>
                </a:solidFill>
                <a:latin typeface="Comic Sans MS" pitchFamily="66"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bg1">
                    <a:lumMod val="50000"/>
                  </a:schemeClr>
                </a:solidFill>
                <a:latin typeface="Comic Sans MS" pitchFamily="66"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E88651"/>
              </a:buClr>
              <a:buSzPct val="76000"/>
              <a:buFont typeface="Wingdings 3"/>
              <a:buChar char=""/>
              <a:tabLst/>
              <a:defRPr/>
            </a:pPr>
            <a:r>
              <a:rPr kumimoji="0" lang="en-US" sz="2400" b="0" i="0" u="none" strike="noStrike" kern="1200" cap="none" spc="0" normalizeH="0" baseline="0" noProof="0" dirty="0">
                <a:ln>
                  <a:noFill/>
                </a:ln>
                <a:solidFill>
                  <a:srgbClr val="60B5CC">
                    <a:lumMod val="75000"/>
                  </a:srgbClr>
                </a:solidFill>
                <a:effectLst/>
                <a:uLnTx/>
                <a:uFillTx/>
                <a:latin typeface="Lucida Sans Unicode" panose="020B0602030504020204" pitchFamily="34" charset="0"/>
                <a:ea typeface="+mn-ea"/>
                <a:cs typeface="Lucida Sans Unicode" panose="020B0602030504020204" pitchFamily="34" charset="0"/>
              </a:rPr>
              <a:t>Compatibility</a:t>
            </a:r>
            <a:r>
              <a:rPr kumimoji="0" lang="en-US" sz="24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 Provide backward compatibility with </a:t>
            </a:r>
            <a:r>
              <a:rPr kumimoji="0" lang="en-US" sz="2400" b="0" i="0" u="none" strike="noStrike" kern="1200" cap="none" spc="0" normalizeH="0" baseline="0" noProof="0" dirty="0" err="1">
                <a:ln>
                  <a:noFill/>
                </a:ln>
                <a:solidFill>
                  <a:prstClr val="black"/>
                </a:solidFill>
                <a:effectLst/>
                <a:uLnTx/>
                <a:uFillTx/>
                <a:latin typeface="Lucida Sans Unicode" panose="020B0602030504020204" pitchFamily="34" charset="0"/>
                <a:ea typeface="+mn-ea"/>
                <a:cs typeface="Lucida Sans Unicode" panose="020B0602030504020204" pitchFamily="34" charset="0"/>
              </a:rPr>
              <a:t>Cilk</a:t>
            </a:r>
            <a:r>
              <a:rPr kumimoji="0" lang="en-US" sz="24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Plus minus vector ops (i.e., </a:t>
            </a:r>
            <a:r>
              <a:rPr kumimoji="0" lang="en-US" sz="2400" b="0" i="0" u="none" strike="noStrike" kern="1200" cap="none" spc="0" normalizeH="0" baseline="0" noProof="0" dirty="0" err="1">
                <a:ln>
                  <a:noFill/>
                </a:ln>
                <a:solidFill>
                  <a:prstClr val="black"/>
                </a:solidFill>
                <a:effectLst/>
                <a:uLnTx/>
                <a:uFillTx/>
                <a:latin typeface="Lucida Sans Unicode" panose="020B0602030504020204" pitchFamily="34" charset="0"/>
                <a:ea typeface="+mn-ea"/>
                <a:cs typeface="Lucida Sans Unicode" panose="020B0602030504020204" pitchFamily="34" charset="0"/>
              </a:rPr>
              <a:t>Cilk</a:t>
            </a:r>
            <a:r>
              <a:rPr kumimoji="0" lang="en-US" sz="24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a:t>
            </a:r>
          </a:p>
          <a:p>
            <a:pPr marL="274320" marR="0" lvl="0" indent="-274320" algn="l" defTabSz="914400" rtl="0" eaLnBrk="1" fontAlgn="auto" latinLnBrk="0" hangingPunct="1">
              <a:lnSpc>
                <a:spcPct val="100000"/>
              </a:lnSpc>
              <a:spcBef>
                <a:spcPts val="600"/>
              </a:spcBef>
              <a:spcAft>
                <a:spcPts val="0"/>
              </a:spcAft>
              <a:buClr>
                <a:srgbClr val="E88651"/>
              </a:buClr>
              <a:buSzPct val="76000"/>
              <a:buFont typeface="Wingdings 3"/>
              <a:buChar char=""/>
              <a:tabLst/>
              <a:defRPr/>
            </a:pPr>
            <a:r>
              <a:rPr kumimoji="0" lang="en-US" sz="2400" b="0" i="0" u="none" strike="noStrike" kern="1200" cap="none" spc="0" normalizeH="0" baseline="0" noProof="0" dirty="0">
                <a:ln>
                  <a:noFill/>
                </a:ln>
                <a:solidFill>
                  <a:srgbClr val="60B5CC">
                    <a:lumMod val="75000"/>
                  </a:srgbClr>
                </a:solidFill>
                <a:effectLst/>
                <a:uLnTx/>
                <a:uFillTx/>
                <a:latin typeface="Lucida Sans Unicode" panose="020B0602030504020204" pitchFamily="34" charset="0"/>
                <a:ea typeface="+mn-ea"/>
                <a:cs typeface="Lucida Sans Unicode" panose="020B0602030504020204" pitchFamily="34" charset="0"/>
              </a:rPr>
              <a:t>Open</a:t>
            </a:r>
            <a:r>
              <a:rPr kumimoji="0" lang="en-US" sz="24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a:t>
            </a:r>
            <a:r>
              <a:rPr kumimoji="0" lang="en-US" sz="2400" b="0" i="0" u="none" strike="noStrike" kern="1200" cap="none" spc="0" normalizeH="0" baseline="0" noProof="0" dirty="0">
                <a:ln>
                  <a:noFill/>
                </a:ln>
                <a:solidFill>
                  <a:srgbClr val="60B5CC">
                    <a:lumMod val="75000"/>
                  </a:srgbClr>
                </a:solidFill>
                <a:effectLst/>
                <a:uLnTx/>
                <a:uFillTx/>
                <a:latin typeface="Lucida Sans Unicode" panose="020B0602030504020204" pitchFamily="34" charset="0"/>
                <a:ea typeface="+mn-ea"/>
                <a:cs typeface="Lucida Sans Unicode" panose="020B0602030504020204" pitchFamily="34" charset="0"/>
              </a:rPr>
              <a:t>source</a:t>
            </a:r>
            <a:r>
              <a:rPr kumimoji="0" lang="en-US" sz="24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 Distribute under liberal open-source licenses.</a:t>
            </a:r>
          </a:p>
          <a:p>
            <a:pPr marL="274320" marR="0" lvl="0" indent="-274320" algn="l" defTabSz="914400" rtl="0" eaLnBrk="1" fontAlgn="auto" latinLnBrk="0" hangingPunct="1">
              <a:lnSpc>
                <a:spcPct val="100000"/>
              </a:lnSpc>
              <a:spcBef>
                <a:spcPts val="600"/>
              </a:spcBef>
              <a:spcAft>
                <a:spcPts val="0"/>
              </a:spcAft>
              <a:buClr>
                <a:srgbClr val="E88651"/>
              </a:buClr>
              <a:buSzPct val="76000"/>
              <a:buFont typeface="Wingdings 3"/>
              <a:buChar char=""/>
              <a:tabLst/>
              <a:defRPr/>
            </a:pPr>
            <a:r>
              <a:rPr kumimoji="0" lang="en-US" sz="2400" b="0" i="0" u="none" strike="noStrike" kern="1200" cap="none" spc="0" normalizeH="0" baseline="0" noProof="0" dirty="0">
                <a:ln>
                  <a:noFill/>
                </a:ln>
                <a:solidFill>
                  <a:srgbClr val="60B5CC">
                    <a:lumMod val="75000"/>
                  </a:srgbClr>
                </a:solidFill>
                <a:effectLst/>
                <a:uLnTx/>
                <a:uFillTx/>
                <a:latin typeface="Lucida Sans Unicode" panose="020B0602030504020204" pitchFamily="34" charset="0"/>
                <a:ea typeface="+mn-ea"/>
                <a:cs typeface="Lucida Sans Unicode" panose="020B0602030504020204" pitchFamily="34" charset="0"/>
              </a:rPr>
              <a:t>Componentization</a:t>
            </a:r>
            <a:r>
              <a:rPr kumimoji="0" lang="en-US" sz="24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 Divide system into distinct software components with well-defined interfaces.</a:t>
            </a:r>
          </a:p>
          <a:p>
            <a:pPr marL="274320" marR="0" lvl="0" indent="-274320" algn="l" defTabSz="914400" rtl="0" eaLnBrk="1" fontAlgn="auto" latinLnBrk="0" hangingPunct="1">
              <a:lnSpc>
                <a:spcPct val="100000"/>
              </a:lnSpc>
              <a:spcBef>
                <a:spcPts val="600"/>
              </a:spcBef>
              <a:spcAft>
                <a:spcPts val="0"/>
              </a:spcAft>
              <a:buClr>
                <a:srgbClr val="E88651"/>
              </a:buClr>
              <a:buSzPct val="76000"/>
              <a:buFont typeface="Wingdings 3"/>
              <a:buChar char=""/>
              <a:tabLst/>
              <a:defRPr/>
            </a:pPr>
            <a:r>
              <a:rPr kumimoji="0" lang="en-US" sz="2400" b="0" i="0" u="none" strike="noStrike" kern="1200" cap="none" spc="0" normalizeH="0" baseline="0" noProof="0" dirty="0">
                <a:ln>
                  <a:noFill/>
                </a:ln>
                <a:solidFill>
                  <a:srgbClr val="60B5CC">
                    <a:lumMod val="75000"/>
                  </a:srgbClr>
                </a:solidFill>
                <a:effectLst/>
                <a:uLnTx/>
                <a:uFillTx/>
                <a:latin typeface="Lucida Sans Unicode" panose="020B0602030504020204" pitchFamily="34" charset="0"/>
                <a:ea typeface="+mn-ea"/>
                <a:cs typeface="Lucida Sans Unicode" panose="020B0602030504020204" pitchFamily="34" charset="0"/>
              </a:rPr>
              <a:t>Integration</a:t>
            </a:r>
            <a:r>
              <a:rPr kumimoji="0" lang="en-US" sz="24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 As individual components are enhanced, ensure that they continue to interoperate with the entire platform.</a:t>
            </a:r>
          </a:p>
          <a:p>
            <a:pPr marL="274320" marR="0" lvl="0" indent="-274320" algn="l" defTabSz="914400" rtl="0" eaLnBrk="1" fontAlgn="auto" latinLnBrk="0" hangingPunct="1">
              <a:lnSpc>
                <a:spcPct val="100000"/>
              </a:lnSpc>
              <a:spcBef>
                <a:spcPts val="600"/>
              </a:spcBef>
              <a:spcAft>
                <a:spcPts val="0"/>
              </a:spcAft>
              <a:buClr>
                <a:srgbClr val="E88651"/>
              </a:buClr>
              <a:buSzPct val="76000"/>
              <a:buFont typeface="Wingdings 3"/>
              <a:buChar char=""/>
              <a:tabLst/>
              <a:defRPr/>
            </a:pPr>
            <a:r>
              <a:rPr kumimoji="0" lang="en-US" sz="2400" b="0" i="0" u="none" strike="noStrike" kern="1200" cap="none" spc="0" normalizeH="0" baseline="0" noProof="0" dirty="0">
                <a:ln>
                  <a:noFill/>
                </a:ln>
                <a:solidFill>
                  <a:srgbClr val="60B5CC">
                    <a:lumMod val="75000"/>
                  </a:srgbClr>
                </a:solidFill>
                <a:effectLst/>
                <a:uLnTx/>
                <a:uFillTx/>
                <a:latin typeface="Lucida Sans Unicode" panose="020B0602030504020204" pitchFamily="34" charset="0"/>
                <a:ea typeface="+mn-ea"/>
                <a:cs typeface="Lucida Sans Unicode" panose="020B0602030504020204" pitchFamily="34" charset="0"/>
              </a:rPr>
              <a:t>Reliability</a:t>
            </a:r>
            <a:r>
              <a:rPr kumimoji="0" lang="en-US" sz="24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rPr>
              <a:t> — Provide a suite of extensive tests and benchmarks to ensure that releases are stable, perform well, and are free of serious bugs.</a:t>
            </a:r>
            <a:endParaRPr kumimoji="0" lang="en-US" sz="2000" b="0" i="0" u="none" strike="noStrike" kern="1200" cap="none" spc="0" normalizeH="0" baseline="0" noProof="0" dirty="0">
              <a:ln>
                <a:noFill/>
              </a:ln>
              <a:solidFill>
                <a:prstClr val="black"/>
              </a:solidFill>
              <a:effectLst/>
              <a:uLnTx/>
              <a:uFillTx/>
              <a:latin typeface="Lucida Sans Unicode" panose="020B0602030504020204" pitchFamily="34" charset="0"/>
              <a:ea typeface="+mn-ea"/>
              <a:cs typeface="Lucida Sans Unicode" panose="020B0602030504020204" pitchFamily="34" charset="0"/>
            </a:endParaRPr>
          </a:p>
        </p:txBody>
      </p:sp>
      <p:sp>
        <p:nvSpPr>
          <p:cNvPr id="2" name="Slide Number Placeholder 1">
            <a:extLst>
              <a:ext uri="{FF2B5EF4-FFF2-40B4-BE49-F238E27FC236}">
                <a16:creationId xmlns:a16="http://schemas.microsoft.com/office/drawing/2014/main" id="{B7917934-C8B8-4442-A595-65BB1267E11F}"/>
              </a:ext>
            </a:extLst>
          </p:cNvPr>
          <p:cNvSpPr>
            <a:spLocks noGrp="1"/>
          </p:cNvSpPr>
          <p:nvPr>
            <p:ph type="sldNum" sz="quarter" idx="12"/>
          </p:nvPr>
        </p:nvSpPr>
        <p:spPr/>
        <p:txBody>
          <a:bodyPr/>
          <a:lstStyle/>
          <a:p>
            <a:fld id="{B8C56D54-80CA-1040-8800-40C19FBCAC37}" type="slidenum">
              <a:rPr lang="en-US" smtClean="0"/>
              <a:t>7</a:t>
            </a:fld>
            <a:endParaRPr lang="en-US"/>
          </a:p>
        </p:txBody>
      </p:sp>
    </p:spTree>
    <p:extLst>
      <p:ext uri="{BB962C8B-B14F-4D97-AF65-F5344CB8AC3E}">
        <p14:creationId xmlns:p14="http://schemas.microsoft.com/office/powerpoint/2010/main" val="23844445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lded Corner 7">
            <a:extLst>
              <a:ext uri="{FF2B5EF4-FFF2-40B4-BE49-F238E27FC236}">
                <a16:creationId xmlns:a16="http://schemas.microsoft.com/office/drawing/2014/main" id="{E8B17EFF-DC8C-EA4B-B4C0-4F328A4CD170}"/>
              </a:ext>
            </a:extLst>
          </p:cNvPr>
          <p:cNvSpPr/>
          <p:nvPr/>
        </p:nvSpPr>
        <p:spPr>
          <a:xfrm>
            <a:off x="266700" y="1087698"/>
            <a:ext cx="8610599" cy="2291917"/>
          </a:xfrm>
          <a:prstGeom prst="foldedCorner">
            <a:avLst>
              <a:gd name="adj" fmla="val 13072"/>
            </a:avLst>
          </a:prstGeom>
          <a:blipFill>
            <a:blip r:embed="rId2" cstate="print"/>
            <a:tile tx="0" ty="0" sx="100000" sy="100000" flip="none" algn="tl"/>
          </a:blipFill>
          <a:ln>
            <a:solidFill>
              <a:schemeClr val="tx1"/>
            </a:solidFill>
          </a:ln>
          <a:effectLst>
            <a:outerShdw blurRad="50800" dist="38100" dir="2700000" algn="tl" rotWithShape="0">
              <a:prstClr val="black">
                <a:alpha val="40000"/>
              </a:prstClr>
            </a:outerShdw>
          </a:effectLst>
        </p:spPr>
        <p:txBody>
          <a:bodyPr wrap="square" tIns="91440">
            <a:noAutofit/>
          </a:bodyPr>
          <a:lstStyle/>
          <a:p>
            <a:r>
              <a:rPr lang="en-US" sz="2000" dirty="0">
                <a:solidFill>
                  <a:srgbClr val="9900F8"/>
                </a:solidFill>
                <a:latin typeface="Consolas" charset="0"/>
                <a:ea typeface="Consolas" charset="0"/>
                <a:cs typeface="Consolas" charset="0"/>
              </a:rPr>
              <a:t>__attribute__</a:t>
            </a:r>
            <a:r>
              <a:rPr lang="en-US" sz="2000" dirty="0">
                <a:solidFill>
                  <a:srgbClr val="632618"/>
                </a:solidFill>
                <a:latin typeface="Consolas" charset="0"/>
                <a:ea typeface="Consolas" charset="0"/>
                <a:cs typeface="Consolas" charset="0"/>
              </a:rPr>
              <a:t>((</a:t>
            </a:r>
            <a:r>
              <a:rPr lang="en-US" sz="2000" dirty="0" err="1">
                <a:solidFill>
                  <a:srgbClr val="9900F8"/>
                </a:solidFill>
                <a:latin typeface="Consolas" charset="0"/>
                <a:ea typeface="Consolas" charset="0"/>
                <a:cs typeface="Consolas" charset="0"/>
              </a:rPr>
              <a:t>const</a:t>
            </a:r>
            <a:r>
              <a:rPr lang="en-US" sz="2000" dirty="0">
                <a:solidFill>
                  <a:srgbClr val="632618"/>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norm</a:t>
            </a:r>
            <a:r>
              <a:rPr lang="en-US" sz="2000" dirty="0">
                <a:solidFill>
                  <a:srgbClr val="632618"/>
                </a:solidFill>
                <a:latin typeface="Consolas" charset="0"/>
                <a:ea typeface="Consolas" charset="0"/>
                <a:cs typeface="Consolas" charset="0"/>
              </a:rPr>
              <a:t>(</a:t>
            </a:r>
            <a:r>
              <a:rPr lang="en-US" sz="2000" dirty="0" err="1">
                <a:solidFill>
                  <a:srgbClr val="9900F8"/>
                </a:solidFill>
                <a:latin typeface="Consolas" charset="0"/>
                <a:ea typeface="Consolas" charset="0"/>
                <a:cs typeface="Consolas" charset="0"/>
              </a:rPr>
              <a:t>const</a:t>
            </a:r>
            <a:r>
              <a:rPr lang="en-US" sz="2000" dirty="0">
                <a:solidFill>
                  <a:prstClr val="black"/>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B88600"/>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err="1">
                <a:solidFill>
                  <a:srgbClr val="689300"/>
                </a:solidFill>
                <a:latin typeface="Consolas" charset="0"/>
                <a:ea typeface="Consolas" charset="0"/>
                <a:cs typeface="Consolas" charset="0"/>
              </a:rPr>
              <a:t>int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endParaRPr lang="en-US" sz="2000" dirty="0">
              <a:solidFill>
                <a:srgbClr val="689300"/>
              </a:solidFill>
              <a:latin typeface="Consolas" charset="0"/>
              <a:ea typeface="Consolas" charset="0"/>
              <a:cs typeface="Consolas" charset="0"/>
            </a:endParaRPr>
          </a:p>
          <a:p>
            <a:r>
              <a:rPr lang="en-US" sz="2000" dirty="0">
                <a:solidFill>
                  <a:srgbClr val="689300"/>
                </a:solidFill>
                <a:latin typeface="Consolas" charset="0"/>
                <a:ea typeface="Consolas" charset="0"/>
                <a:cs typeface="Consolas" charset="0"/>
              </a:rPr>
              <a:t>void</a:t>
            </a:r>
            <a:r>
              <a:rPr lang="en-US" sz="2000" dirty="0">
                <a:solidFill>
                  <a:prstClr val="black"/>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normalize</a:t>
            </a:r>
            <a:r>
              <a:rPr lang="en-US" sz="2000" dirty="0">
                <a:solidFill>
                  <a:srgbClr val="632618"/>
                </a:solidFill>
                <a:latin typeface="Consolas" charset="0"/>
                <a:ea typeface="Consolas" charset="0"/>
                <a:cs typeface="Consolas" charset="0"/>
              </a:rPr>
              <a:t>(</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Y</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const</a:t>
            </a:r>
            <a:r>
              <a:rPr lang="en-US" sz="2000" dirty="0">
                <a:solidFill>
                  <a:prstClr val="black"/>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double</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restrict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X</a:t>
            </a:r>
            <a:r>
              <a:rPr lang="en-US" sz="2000" dirty="0">
                <a:solidFill>
                  <a:srgbClr val="632618"/>
                </a:solidFill>
                <a:latin typeface="Consolas" charset="0"/>
                <a:ea typeface="Consolas" charset="0"/>
                <a:cs typeface="Consolas" charset="0"/>
              </a:rPr>
              <a:t>,</a:t>
            </a:r>
            <a:br>
              <a:rPr lang="en-US" sz="2000" dirty="0">
                <a:solidFill>
                  <a:srgbClr val="632618"/>
                </a:solidFill>
                <a:latin typeface="Consolas" charset="0"/>
                <a:ea typeface="Consolas" charset="0"/>
                <a:cs typeface="Consolas" charset="0"/>
              </a:rPr>
            </a:br>
            <a:r>
              <a:rPr lang="en-US" sz="2000" dirty="0">
                <a:solidFill>
                  <a:srgbClr val="632618"/>
                </a:solidFill>
                <a:latin typeface="Consolas" charset="0"/>
                <a:ea typeface="Consolas" charset="0"/>
                <a:cs typeface="Consolas" charset="0"/>
              </a:rPr>
              <a:t>               </a:t>
            </a:r>
            <a:r>
              <a:rPr lang="en-US" sz="2000" dirty="0">
                <a:solidFill>
                  <a:srgbClr val="689300"/>
                </a:solidFill>
                <a:latin typeface="Consolas" charset="0"/>
                <a:ea typeface="Consolas" charset="0"/>
                <a:cs typeface="Consolas" charset="0"/>
              </a:rPr>
              <a:t>int</a:t>
            </a:r>
            <a:r>
              <a:rPr lang="en-US" sz="2000" dirty="0">
                <a:solidFill>
                  <a:prstClr val="black"/>
                </a:solidFill>
                <a:latin typeface="Consolas" charset="0"/>
                <a:ea typeface="Consolas" charset="0"/>
                <a:cs typeface="Consolas" charset="0"/>
              </a:rPr>
              <a:t> </a:t>
            </a:r>
            <a:r>
              <a:rPr lang="en-US" sz="2000" dirty="0">
                <a:solidFill>
                  <a:srgbClr val="B88600"/>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a:p>
            <a:r>
              <a:rPr lang="mr-IN" sz="2000" dirty="0">
                <a:solidFill>
                  <a:prstClr val="black"/>
                </a:solidFill>
                <a:latin typeface="Consolas" charset="0"/>
                <a:ea typeface="Consolas" charset="0"/>
                <a:cs typeface="Consolas" charset="0"/>
              </a:rPr>
              <a:t>  </a:t>
            </a:r>
            <a:r>
              <a:rPr lang="en-US" sz="2000" dirty="0" err="1">
                <a:solidFill>
                  <a:srgbClr val="FF2600"/>
                </a:solidFill>
                <a:latin typeface="Consolas" charset="0"/>
                <a:ea typeface="Consolas" charset="0"/>
                <a:cs typeface="Consolas" charset="0"/>
              </a:rPr>
              <a:t>cilk</a:t>
            </a:r>
            <a:r>
              <a:rPr lang="en-US" sz="2000" dirty="0">
                <a:solidFill>
                  <a:srgbClr val="FF2600"/>
                </a:solidFill>
                <a:latin typeface="Consolas" charset="0"/>
                <a:ea typeface="Consolas" charset="0"/>
                <a:cs typeface="Consolas" charset="0"/>
              </a:rPr>
              <a:t>_</a:t>
            </a:r>
            <a:r>
              <a:rPr lang="mr-IN" sz="2000" dirty="0" err="1">
                <a:solidFill>
                  <a:srgbClr val="FF2600"/>
                </a:solidFill>
                <a:latin typeface="Consolas" charset="0"/>
                <a:ea typeface="Consolas" charset="0"/>
                <a:cs typeface="Consolas" charset="0"/>
              </a:rPr>
              <a:t>for</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a:t>
            </a:r>
            <a:r>
              <a:rPr lang="mr-IN" sz="2000" dirty="0" err="1">
                <a:solidFill>
                  <a:srgbClr val="689300"/>
                </a:solidFill>
                <a:latin typeface="Consolas" charset="0"/>
                <a:ea typeface="Consolas" charset="0"/>
                <a:cs typeface="Consolas" charset="0"/>
              </a:rPr>
              <a:t>int</a:t>
            </a:r>
            <a:r>
              <a:rPr lang="mr-IN" sz="2000" dirty="0">
                <a:solidFill>
                  <a:prstClr val="black"/>
                </a:solidFill>
                <a:latin typeface="Consolas" charset="0"/>
                <a:ea typeface="Consolas" charset="0"/>
                <a:cs typeface="Consolas" charset="0"/>
              </a:rPr>
              <a:t> </a:t>
            </a:r>
            <a:r>
              <a:rPr lang="mr-IN" sz="2000" dirty="0" err="1">
                <a:solidFill>
                  <a:srgbClr val="B88600"/>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0;</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&lt;</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Y</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X</a:t>
            </a:r>
            <a:r>
              <a:rPr lang="mr-IN" sz="2000" dirty="0">
                <a:solidFill>
                  <a:srgbClr val="404040"/>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i</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norm</a:t>
            </a:r>
            <a:r>
              <a:rPr lang="mr-IN" sz="2000" dirty="0">
                <a:solidFill>
                  <a:srgbClr val="632618"/>
                </a:solidFill>
                <a:latin typeface="Consolas" charset="0"/>
                <a:ea typeface="Consolas" charset="0"/>
                <a:cs typeface="Consolas" charset="0"/>
              </a:rPr>
              <a:t>(X,</a:t>
            </a:r>
            <a:r>
              <a:rPr lang="mr-IN" sz="2000" dirty="0">
                <a:solidFill>
                  <a:prstClr val="black"/>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p:txBody>
      </p:sp>
      <p:sp>
        <p:nvSpPr>
          <p:cNvPr id="2" name="Title 1"/>
          <p:cNvSpPr>
            <a:spLocks noGrp="1"/>
          </p:cNvSpPr>
          <p:nvPr>
            <p:ph type="title"/>
          </p:nvPr>
        </p:nvSpPr>
        <p:spPr/>
        <p:txBody>
          <a:bodyPr/>
          <a:lstStyle/>
          <a:p>
            <a:r>
              <a:rPr lang="en-US" dirty="0"/>
              <a:t>Parallelize Normalize with Tapir</a:t>
            </a:r>
          </a:p>
        </p:txBody>
      </p:sp>
      <p:sp>
        <p:nvSpPr>
          <p:cNvPr id="5" name="TextBox 4"/>
          <p:cNvSpPr txBox="1"/>
          <p:nvPr/>
        </p:nvSpPr>
        <p:spPr>
          <a:xfrm>
            <a:off x="228600" y="3815842"/>
            <a:ext cx="8686800" cy="2246769"/>
          </a:xfrm>
          <a:prstGeom prst="rect">
            <a:avLst/>
          </a:prstGeom>
          <a:noFill/>
        </p:spPr>
        <p:txBody>
          <a:bodyPr wrap="square" rtlCol="0">
            <a:spAutoFit/>
          </a:bodyPr>
          <a:lstStyle/>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Test:</a:t>
            </a:r>
            <a:r>
              <a:rPr lang="en-US" sz="2800" dirty="0">
                <a:latin typeface="Lucida Sans Unicode" panose="020B0602030504020204" pitchFamily="34" charset="0"/>
                <a:cs typeface="Lucida Sans Unicode" panose="020B0602030504020204" pitchFamily="34" charset="0"/>
              </a:rPr>
              <a:t> Random vector, </a:t>
            </a:r>
            <a:r>
              <a:rPr lang="en-US" sz="2800" dirty="0">
                <a:solidFill>
                  <a:schemeClr val="accent2"/>
                </a:solidFill>
                <a:latin typeface="Lucida Sans Unicode" panose="020B0602030504020204" pitchFamily="34" charset="0"/>
                <a:cs typeface="Lucida Sans Unicode" panose="020B0602030504020204" pitchFamily="34" charset="0"/>
              </a:rPr>
              <a:t>n=64M</a:t>
            </a:r>
            <a:endParaRPr lang="en-US" sz="2800" dirty="0">
              <a:latin typeface="Lucida Sans Unicode" panose="020B0602030504020204" pitchFamily="34" charset="0"/>
              <a:cs typeface="Lucida Sans Unicode" panose="020B0602030504020204" pitchFamily="34" charset="0"/>
            </a:endParaRP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Machine:</a:t>
            </a:r>
            <a:r>
              <a:rPr lang="en-US" sz="2800" dirty="0">
                <a:latin typeface="Lucida Sans Unicode" panose="020B0602030504020204" pitchFamily="34" charset="0"/>
                <a:cs typeface="Lucida Sans Unicode" panose="020B0602030504020204" pitchFamily="34" charset="0"/>
              </a:rPr>
              <a:t> Amazon AWS c4.8xlarge</a:t>
            </a: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Running time of serial code: </a:t>
            </a:r>
            <a:r>
              <a:rPr lang="en-US" sz="2800" dirty="0">
                <a:solidFill>
                  <a:srgbClr val="660066"/>
                </a:solidFill>
                <a:latin typeface="Lucida Sans Unicode" panose="020B0602030504020204" pitchFamily="34" charset="0"/>
                <a:cs typeface="Lucida Sans Unicode" panose="020B0602030504020204" pitchFamily="34" charset="0"/>
              </a:rPr>
              <a:t>T</a:t>
            </a:r>
            <a:r>
              <a:rPr lang="en-US" sz="2800" baseline="-25000" dirty="0">
                <a:solidFill>
                  <a:srgbClr val="660066"/>
                </a:solidFill>
                <a:latin typeface="Lucida Sans Unicode" panose="020B0602030504020204" pitchFamily="34" charset="0"/>
                <a:cs typeface="Lucida Sans Unicode" panose="020B0602030504020204" pitchFamily="34" charset="0"/>
              </a:rPr>
              <a:t>S</a:t>
            </a:r>
            <a:r>
              <a:rPr lang="en-US" sz="2800" dirty="0">
                <a:solidFill>
                  <a:srgbClr val="660066"/>
                </a:solidFill>
                <a:latin typeface="Lucida Sans Unicode" panose="020B0602030504020204" pitchFamily="34" charset="0"/>
                <a:cs typeface="Lucida Sans Unicode" panose="020B0602030504020204" pitchFamily="34" charset="0"/>
              </a:rPr>
              <a:t> = 0.312 s</a:t>
            </a:r>
            <a:endParaRPr lang="en-US" sz="2800" i="1" dirty="0">
              <a:solidFill>
                <a:srgbClr val="FF6501"/>
              </a:solidFill>
              <a:latin typeface="Lucida Sans Unicode" panose="020B0602030504020204" pitchFamily="34" charset="0"/>
              <a:cs typeface="Lucida Sans Unicode" panose="020B0602030504020204" pitchFamily="34" charset="0"/>
            </a:endParaRP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1-core running time:</a:t>
            </a:r>
            <a:r>
              <a:rPr lang="en-US" sz="2800" dirty="0">
                <a:latin typeface="Lucida Sans Unicode" panose="020B0602030504020204" pitchFamily="34" charset="0"/>
                <a:cs typeface="Lucida Sans Unicode" panose="020B0602030504020204" pitchFamily="34" charset="0"/>
              </a:rPr>
              <a:t> </a:t>
            </a:r>
            <a:r>
              <a:rPr lang="en-US" sz="2800" dirty="0">
                <a:solidFill>
                  <a:srgbClr val="660066"/>
                </a:solidFill>
                <a:latin typeface="Lucida Sans Unicode" panose="020B0602030504020204" pitchFamily="34" charset="0"/>
                <a:cs typeface="Lucida Sans Unicode" panose="020B0602030504020204" pitchFamily="34" charset="0"/>
              </a:rPr>
              <a:t>T</a:t>
            </a:r>
            <a:r>
              <a:rPr lang="en-US" sz="2800" baseline="-25000" dirty="0">
                <a:solidFill>
                  <a:srgbClr val="660066"/>
                </a:solidFill>
                <a:latin typeface="Lucida Sans Unicode" panose="020B0602030504020204" pitchFamily="34" charset="0"/>
                <a:cs typeface="Lucida Sans Unicode" panose="020B0602030504020204" pitchFamily="34" charset="0"/>
              </a:rPr>
              <a:t>1</a:t>
            </a:r>
            <a:r>
              <a:rPr lang="en-US" sz="2800" dirty="0">
                <a:solidFill>
                  <a:srgbClr val="660066"/>
                </a:solidFill>
                <a:latin typeface="Lucida Sans Unicode" panose="020B0602030504020204" pitchFamily="34" charset="0"/>
                <a:cs typeface="Lucida Sans Unicode" panose="020B0602030504020204" pitchFamily="34" charset="0"/>
              </a:rPr>
              <a:t> = 0.321 s</a:t>
            </a:r>
            <a:endParaRPr lang="en-US" sz="2800" dirty="0">
              <a:latin typeface="Lucida Sans Unicode" panose="020B0602030504020204" pitchFamily="34" charset="0"/>
              <a:cs typeface="Lucida Sans Unicode" panose="020B0602030504020204" pitchFamily="34" charset="0"/>
            </a:endParaRPr>
          </a:p>
          <a:p>
            <a:pPr>
              <a:buClr>
                <a:srgbClr val="669900"/>
              </a:buClr>
            </a:pPr>
            <a:r>
              <a:rPr lang="en-US" sz="2800" i="1" dirty="0">
                <a:solidFill>
                  <a:srgbClr val="FF6501"/>
                </a:solidFill>
                <a:latin typeface="Lucida Sans Unicode" panose="020B0602030504020204" pitchFamily="34" charset="0"/>
                <a:cs typeface="Lucida Sans Unicode" panose="020B0602030504020204" pitchFamily="34" charset="0"/>
              </a:rPr>
              <a:t>18-core running time:</a:t>
            </a:r>
            <a:r>
              <a:rPr lang="en-US" sz="2800" dirty="0">
                <a:latin typeface="Lucida Sans Unicode" panose="020B0602030504020204" pitchFamily="34" charset="0"/>
                <a:cs typeface="Lucida Sans Unicode" panose="020B0602030504020204" pitchFamily="34" charset="0"/>
              </a:rPr>
              <a:t> </a:t>
            </a:r>
            <a:r>
              <a:rPr lang="en-US" sz="2800" dirty="0">
                <a:solidFill>
                  <a:srgbClr val="660066"/>
                </a:solidFill>
                <a:latin typeface="Lucida Sans Unicode" panose="020B0602030504020204" pitchFamily="34" charset="0"/>
                <a:cs typeface="Lucida Sans Unicode" panose="020B0602030504020204" pitchFamily="34" charset="0"/>
              </a:rPr>
              <a:t>T</a:t>
            </a:r>
            <a:r>
              <a:rPr lang="en-US" sz="2800" baseline="-25000" dirty="0">
                <a:solidFill>
                  <a:srgbClr val="660066"/>
                </a:solidFill>
                <a:latin typeface="Lucida Sans Unicode" panose="020B0602030504020204" pitchFamily="34" charset="0"/>
                <a:cs typeface="Lucida Sans Unicode" panose="020B0602030504020204" pitchFamily="34" charset="0"/>
              </a:rPr>
              <a:t>18</a:t>
            </a:r>
            <a:r>
              <a:rPr lang="en-US" sz="2800" dirty="0">
                <a:solidFill>
                  <a:srgbClr val="660066"/>
                </a:solidFill>
                <a:latin typeface="Lucida Sans Unicode" panose="020B0602030504020204" pitchFamily="34" charset="0"/>
                <a:cs typeface="Lucida Sans Unicode" panose="020B0602030504020204" pitchFamily="34" charset="0"/>
              </a:rPr>
              <a:t> = 0.081 s</a:t>
            </a:r>
          </a:p>
        </p:txBody>
      </p:sp>
      <p:sp>
        <p:nvSpPr>
          <p:cNvPr id="6" name="Rounded Rectangle 5"/>
          <p:cNvSpPr/>
          <p:nvPr/>
        </p:nvSpPr>
        <p:spPr>
          <a:xfrm>
            <a:off x="6251171" y="2610196"/>
            <a:ext cx="2478248" cy="1499925"/>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Great work efficiency:</a:t>
            </a:r>
            <a:br>
              <a:rPr lang="en-US" sz="2400" dirty="0">
                <a:solidFill>
                  <a:schemeClr val="tx1"/>
                </a:solidFill>
                <a:latin typeface="Lucida Sans Unicode" panose="020B0602030504020204" pitchFamily="34" charset="0"/>
                <a:cs typeface="Lucida Sans Unicode" panose="020B0602030504020204" pitchFamily="34" charset="0"/>
              </a:rPr>
            </a:br>
            <a:r>
              <a:rPr lang="en-US" sz="2400" dirty="0">
                <a:solidFill>
                  <a:srgbClr val="660066"/>
                </a:solidFill>
                <a:latin typeface="Lucida Sans Unicode" panose="020B0602030504020204" pitchFamily="34" charset="0"/>
                <a:cs typeface="Lucida Sans Unicode" panose="020B0602030504020204" pitchFamily="34" charset="0"/>
              </a:rPr>
              <a:t>T</a:t>
            </a:r>
            <a:r>
              <a:rPr lang="en-US" sz="2400" baseline="-25000" dirty="0">
                <a:solidFill>
                  <a:srgbClr val="660066"/>
                </a:solidFill>
                <a:latin typeface="Lucida Sans Unicode" panose="020B0602030504020204" pitchFamily="34" charset="0"/>
                <a:cs typeface="Lucida Sans Unicode" panose="020B0602030504020204" pitchFamily="34" charset="0"/>
              </a:rPr>
              <a:t>S</a:t>
            </a:r>
            <a:r>
              <a:rPr lang="en-US" sz="2400" dirty="0">
                <a:solidFill>
                  <a:srgbClr val="660066"/>
                </a:solidFill>
                <a:latin typeface="Lucida Sans Unicode" panose="020B0602030504020204" pitchFamily="34" charset="0"/>
                <a:cs typeface="Lucida Sans Unicode" panose="020B0602030504020204" pitchFamily="34" charset="0"/>
              </a:rPr>
              <a:t>/T</a:t>
            </a:r>
            <a:r>
              <a:rPr lang="en-US" sz="2400" baseline="-25000" dirty="0">
                <a:solidFill>
                  <a:srgbClr val="660066"/>
                </a:solidFill>
                <a:latin typeface="Lucida Sans Unicode" panose="020B0602030504020204" pitchFamily="34" charset="0"/>
                <a:cs typeface="Lucida Sans Unicode" panose="020B0602030504020204" pitchFamily="34" charset="0"/>
              </a:rPr>
              <a:t>1</a:t>
            </a:r>
            <a:r>
              <a:rPr lang="en-US" sz="2400" dirty="0">
                <a:solidFill>
                  <a:srgbClr val="660066"/>
                </a:solidFill>
                <a:latin typeface="Lucida Sans Unicode" panose="020B0602030504020204" pitchFamily="34" charset="0"/>
                <a:cs typeface="Lucida Sans Unicode" panose="020B0602030504020204" pitchFamily="34" charset="0"/>
              </a:rPr>
              <a:t> = 97%</a:t>
            </a:r>
          </a:p>
        </p:txBody>
      </p:sp>
      <p:sp>
        <p:nvSpPr>
          <p:cNvPr id="4" name="Slide Number Placeholder 3"/>
          <p:cNvSpPr>
            <a:spLocks noGrp="1"/>
          </p:cNvSpPr>
          <p:nvPr>
            <p:ph type="sldNum" sz="quarter" idx="12"/>
          </p:nvPr>
        </p:nvSpPr>
        <p:spPr/>
        <p:txBody>
          <a:bodyPr/>
          <a:lstStyle/>
          <a:p>
            <a:fld id="{B8C56D54-80CA-1040-8800-40C19FBCAC37}" type="slidenum">
              <a:rPr lang="en-US" smtClean="0"/>
              <a:t>70</a:t>
            </a:fld>
            <a:endParaRPr lang="en-US"/>
          </a:p>
        </p:txBody>
      </p:sp>
    </p:spTree>
    <p:extLst>
      <p:ext uri="{BB962C8B-B14F-4D97-AF65-F5344CB8AC3E}">
        <p14:creationId xmlns:p14="http://schemas.microsoft.com/office/powerpoint/2010/main" val="116792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Work-Efficiency Improvement</a:t>
            </a:r>
          </a:p>
        </p:txBody>
      </p:sp>
      <p:sp>
        <p:nvSpPr>
          <p:cNvPr id="3" name="Slide Number Placeholder 2"/>
          <p:cNvSpPr>
            <a:spLocks noGrp="1"/>
          </p:cNvSpPr>
          <p:nvPr>
            <p:ph type="sldNum" sz="quarter" idx="12"/>
          </p:nvPr>
        </p:nvSpPr>
        <p:spPr/>
        <p:txBody>
          <a:bodyPr/>
          <a:lstStyle/>
          <a:p>
            <a:fld id="{B8C56D54-80CA-1040-8800-40C19FBCAC37}" type="slidenum">
              <a:rPr lang="en-US" smtClean="0"/>
              <a:t>71</a:t>
            </a:fld>
            <a:endParaRPr lang="en-US"/>
          </a:p>
        </p:txBody>
      </p:sp>
      <p:pic>
        <p:nvPicPr>
          <p:cNvPr id="4" name="Picture 3">
            <a:extLst>
              <a:ext uri="{FF2B5EF4-FFF2-40B4-BE49-F238E27FC236}">
                <a16:creationId xmlns:a16="http://schemas.microsoft.com/office/drawing/2014/main" id="{9C3742EB-310A-C345-84CC-6B9D67ACF391}"/>
              </a:ext>
            </a:extLst>
          </p:cNvPr>
          <p:cNvPicPr>
            <a:picLocks noChangeAspect="1"/>
          </p:cNvPicPr>
          <p:nvPr/>
        </p:nvPicPr>
        <p:blipFill>
          <a:blip r:embed="rId3"/>
          <a:stretch>
            <a:fillRect/>
          </a:stretch>
        </p:blipFill>
        <p:spPr>
          <a:xfrm>
            <a:off x="0" y="2011534"/>
            <a:ext cx="9144000" cy="2775857"/>
          </a:xfrm>
          <a:prstGeom prst="rect">
            <a:avLst/>
          </a:prstGeom>
        </p:spPr>
      </p:pic>
      <p:sp>
        <p:nvSpPr>
          <p:cNvPr id="6" name="Rounded Rectangle 5"/>
          <p:cNvSpPr/>
          <p:nvPr/>
        </p:nvSpPr>
        <p:spPr>
          <a:xfrm>
            <a:off x="2423410" y="1013358"/>
            <a:ext cx="6453890" cy="1005148"/>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Same as Tapir/LLVM, but the front-end handles parallel language constructs the traditional way.</a:t>
            </a:r>
          </a:p>
        </p:txBody>
      </p:sp>
      <p:cxnSp>
        <p:nvCxnSpPr>
          <p:cNvPr id="7" name="Curved Connector 6"/>
          <p:cNvCxnSpPr>
            <a:cxnSpLocks/>
            <a:stCxn id="6" idx="1"/>
          </p:cNvCxnSpPr>
          <p:nvPr/>
        </p:nvCxnSpPr>
        <p:spPr>
          <a:xfrm rot="10800000" flipV="1">
            <a:off x="1948730" y="1515932"/>
            <a:ext cx="474681" cy="640426"/>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DADFB08-B03F-3940-A456-C71108A15846}"/>
              </a:ext>
            </a:extLst>
          </p:cNvPr>
          <p:cNvCxnSpPr/>
          <p:nvPr/>
        </p:nvCxnSpPr>
        <p:spPr>
          <a:xfrm>
            <a:off x="1104900" y="4927600"/>
            <a:ext cx="7933393" cy="0"/>
          </a:xfrm>
          <a:prstGeom prst="straightConnector1">
            <a:avLst/>
          </a:prstGeom>
          <a:ln w="635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466300F-F579-9E40-BA5A-D757A703F6B2}"/>
              </a:ext>
            </a:extLst>
          </p:cNvPr>
          <p:cNvSpPr txBox="1"/>
          <p:nvPr/>
        </p:nvSpPr>
        <p:spPr>
          <a:xfrm>
            <a:off x="1941046" y="4946245"/>
            <a:ext cx="6261100" cy="400110"/>
          </a:xfrm>
          <a:prstGeom prst="rect">
            <a:avLst/>
          </a:prstGeom>
          <a:noFill/>
        </p:spPr>
        <p:txBody>
          <a:bodyPr wrap="square" rtlCol="0">
            <a:spAutoFit/>
          </a:bodyPr>
          <a:lstStyle/>
          <a:p>
            <a:r>
              <a:rPr lang="en-US" sz="2000" dirty="0">
                <a:latin typeface="+mn-lt"/>
              </a:rPr>
              <a:t>Decreasing difference between Tapir/LLVM and Reference</a:t>
            </a:r>
          </a:p>
        </p:txBody>
      </p:sp>
      <p:sp>
        <p:nvSpPr>
          <p:cNvPr id="11" name="Rectangle 10">
            <a:extLst>
              <a:ext uri="{FF2B5EF4-FFF2-40B4-BE49-F238E27FC236}">
                <a16:creationId xmlns:a16="http://schemas.microsoft.com/office/drawing/2014/main" id="{DE3DC2A0-F65D-AB4E-8514-4B7C903806CB}"/>
              </a:ext>
            </a:extLst>
          </p:cNvPr>
          <p:cNvSpPr/>
          <p:nvPr/>
        </p:nvSpPr>
        <p:spPr>
          <a:xfrm>
            <a:off x="1104900" y="2438400"/>
            <a:ext cx="2705100" cy="1676400"/>
          </a:xfrm>
          <a:prstGeom prst="rect">
            <a:avLst/>
          </a:prstGeom>
          <a:noFill/>
          <a:ln w="28575">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7CBD4532-6761-7F43-9C72-6FD52387C5E4}"/>
              </a:ext>
            </a:extLst>
          </p:cNvPr>
          <p:cNvSpPr/>
          <p:nvPr/>
        </p:nvSpPr>
        <p:spPr>
          <a:xfrm>
            <a:off x="266700" y="5364999"/>
            <a:ext cx="2604645" cy="1056465"/>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Improved work efficiency by </a:t>
            </a:r>
            <a:r>
              <a:rPr lang="en-US" sz="2400" dirty="0">
                <a:solidFill>
                  <a:srgbClr val="670367"/>
                </a:solidFill>
              </a:rPr>
              <a:t>≥ 5%</a:t>
            </a:r>
            <a:r>
              <a:rPr lang="en-US" sz="2400" dirty="0">
                <a:solidFill>
                  <a:schemeClr val="tx1"/>
                </a:solidFill>
              </a:rPr>
              <a:t>.</a:t>
            </a:r>
          </a:p>
        </p:txBody>
      </p:sp>
      <p:cxnSp>
        <p:nvCxnSpPr>
          <p:cNvPr id="13" name="Curved Connector 12">
            <a:extLst>
              <a:ext uri="{FF2B5EF4-FFF2-40B4-BE49-F238E27FC236}">
                <a16:creationId xmlns:a16="http://schemas.microsoft.com/office/drawing/2014/main" id="{18684E0C-E4D4-1849-8BBE-617A477A1C12}"/>
              </a:ext>
            </a:extLst>
          </p:cNvPr>
          <p:cNvCxnSpPr>
            <a:cxnSpLocks/>
            <a:stCxn id="12" idx="0"/>
            <a:endCxn id="11" idx="2"/>
          </p:cNvCxnSpPr>
          <p:nvPr/>
        </p:nvCxnSpPr>
        <p:spPr>
          <a:xfrm rot="5400000" flipH="1" flipV="1">
            <a:off x="1388137" y="4295687"/>
            <a:ext cx="1250199" cy="888427"/>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21546213-0DAD-524C-AA9C-80DDC64CD3DF}"/>
              </a:ext>
            </a:extLst>
          </p:cNvPr>
          <p:cNvSpPr/>
          <p:nvPr/>
        </p:nvSpPr>
        <p:spPr>
          <a:xfrm>
            <a:off x="5671671" y="3058335"/>
            <a:ext cx="3238500" cy="1056465"/>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670367"/>
                </a:solidFill>
              </a:rPr>
              <a:t>99%</a:t>
            </a:r>
            <a:r>
              <a:rPr lang="en-US" sz="2400" dirty="0">
                <a:solidFill>
                  <a:schemeClr val="tx1"/>
                </a:solidFill>
              </a:rPr>
              <a:t> work efficiency on </a:t>
            </a:r>
            <a:r>
              <a:rPr lang="en-US" sz="2400" dirty="0">
                <a:solidFill>
                  <a:srgbClr val="670367"/>
                </a:solidFill>
              </a:rPr>
              <a:t>23</a:t>
            </a:r>
            <a:r>
              <a:rPr lang="en-US" sz="2400" dirty="0">
                <a:solidFill>
                  <a:schemeClr val="tx1"/>
                </a:solidFill>
              </a:rPr>
              <a:t> of </a:t>
            </a:r>
            <a:r>
              <a:rPr lang="en-US" sz="2400" dirty="0">
                <a:solidFill>
                  <a:srgbClr val="670367"/>
                </a:solidFill>
              </a:rPr>
              <a:t>35</a:t>
            </a:r>
            <a:r>
              <a:rPr lang="en-US" sz="2400" dirty="0">
                <a:solidFill>
                  <a:schemeClr val="tx1"/>
                </a:solidFill>
              </a:rPr>
              <a:t> benchmarks.</a:t>
            </a:r>
          </a:p>
        </p:txBody>
      </p:sp>
    </p:spTree>
    <p:extLst>
      <p:ext uri="{BB962C8B-B14F-4D97-AF65-F5344CB8AC3E}">
        <p14:creationId xmlns:p14="http://schemas.microsoft.com/office/powerpoint/2010/main" val="280321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OpenCilk</a:t>
            </a:r>
            <a:r>
              <a:rPr lang="en-US" dirty="0"/>
              <a:t> Compiler Middle-End: Tapir</a:t>
            </a:r>
          </a:p>
        </p:txBody>
      </p:sp>
      <p:sp>
        <p:nvSpPr>
          <p:cNvPr id="5" name="Text Placeholder 4">
            <a:extLst>
              <a:ext uri="{FF2B5EF4-FFF2-40B4-BE49-F238E27FC236}">
                <a16:creationId xmlns:a16="http://schemas.microsoft.com/office/drawing/2014/main" id="{2A51D531-F936-D345-B754-53F91250A574}"/>
              </a:ext>
            </a:extLst>
          </p:cNvPr>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72</a:t>
            </a:fld>
            <a:endParaRPr lang="en-US"/>
          </a:p>
        </p:txBody>
      </p:sp>
    </p:spTree>
    <p:extLst>
      <p:ext uri="{BB962C8B-B14F-4D97-AF65-F5344CB8AC3E}">
        <p14:creationId xmlns:p14="http://schemas.microsoft.com/office/powerpoint/2010/main" val="4269473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8937-E3A3-BE41-B640-5E4BDEEE8116}"/>
              </a:ext>
            </a:extLst>
          </p:cNvPr>
          <p:cNvSpPr>
            <a:spLocks noGrp="1"/>
          </p:cNvSpPr>
          <p:nvPr>
            <p:ph type="title"/>
          </p:nvPr>
        </p:nvSpPr>
        <p:spPr/>
        <p:txBody>
          <a:bodyPr/>
          <a:lstStyle/>
          <a:p>
            <a:r>
              <a:rPr lang="en-US" dirty="0"/>
              <a:t>Background: LLVM IR</a:t>
            </a:r>
          </a:p>
        </p:txBody>
      </p:sp>
      <p:sp>
        <p:nvSpPr>
          <p:cNvPr id="17" name="Content Placeholder 16">
            <a:extLst>
              <a:ext uri="{FF2B5EF4-FFF2-40B4-BE49-F238E27FC236}">
                <a16:creationId xmlns:a16="http://schemas.microsoft.com/office/drawing/2014/main" id="{79D5ACED-F1A1-154C-9671-81FB1B57E7DC}"/>
              </a:ext>
            </a:extLst>
          </p:cNvPr>
          <p:cNvSpPr>
            <a:spLocks noGrp="1"/>
          </p:cNvSpPr>
          <p:nvPr>
            <p:ph idx="1"/>
          </p:nvPr>
        </p:nvSpPr>
        <p:spPr/>
        <p:txBody>
          <a:bodyPr/>
          <a:lstStyle/>
          <a:p>
            <a:pPr marL="0" indent="0">
              <a:buNone/>
            </a:pPr>
            <a:r>
              <a:rPr lang="en-US" dirty="0"/>
              <a:t>LLVM represents each function as a</a:t>
            </a:r>
            <a:br>
              <a:rPr lang="en-US" dirty="0"/>
            </a:br>
            <a:r>
              <a:rPr lang="en-US" b="1" i="1" dirty="0">
                <a:solidFill>
                  <a:schemeClr val="tx2"/>
                </a:solidFill>
              </a:rPr>
              <a:t>control-flow graph (CFG)</a:t>
            </a:r>
            <a:r>
              <a:rPr lang="en-US" dirty="0"/>
              <a:t>.</a:t>
            </a:r>
          </a:p>
        </p:txBody>
      </p:sp>
      <p:sp>
        <p:nvSpPr>
          <p:cNvPr id="3" name="Slide Number Placeholder 2">
            <a:extLst>
              <a:ext uri="{FF2B5EF4-FFF2-40B4-BE49-F238E27FC236}">
                <a16:creationId xmlns:a16="http://schemas.microsoft.com/office/drawing/2014/main" id="{36A95AB4-FCD6-B74D-8596-EB048956641B}"/>
              </a:ext>
            </a:extLst>
          </p:cNvPr>
          <p:cNvSpPr>
            <a:spLocks noGrp="1"/>
          </p:cNvSpPr>
          <p:nvPr>
            <p:ph type="sldNum" sz="quarter" idx="12"/>
          </p:nvPr>
        </p:nvSpPr>
        <p:spPr/>
        <p:txBody>
          <a:bodyPr/>
          <a:lstStyle/>
          <a:p>
            <a:fld id="{B8C56D54-80CA-1040-8800-40C19FBCAC37}" type="slidenum">
              <a:rPr lang="en-US" smtClean="0"/>
              <a:t>73</a:t>
            </a:fld>
            <a:endParaRPr lang="en-US"/>
          </a:p>
        </p:txBody>
      </p:sp>
      <p:sp>
        <p:nvSpPr>
          <p:cNvPr id="4" name="TextBox 3">
            <a:extLst>
              <a:ext uri="{FF2B5EF4-FFF2-40B4-BE49-F238E27FC236}">
                <a16:creationId xmlns:a16="http://schemas.microsoft.com/office/drawing/2014/main" id="{3ECFAE80-451F-0543-883D-4C664060AE5F}"/>
              </a:ext>
            </a:extLst>
          </p:cNvPr>
          <p:cNvSpPr txBox="1"/>
          <p:nvPr/>
        </p:nvSpPr>
        <p:spPr>
          <a:xfrm>
            <a:off x="3660578" y="5430389"/>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5" name="TextBox 4">
            <a:extLst>
              <a:ext uri="{FF2B5EF4-FFF2-40B4-BE49-F238E27FC236}">
                <a16:creationId xmlns:a16="http://schemas.microsoft.com/office/drawing/2014/main" id="{0794FB1D-1973-3D4D-B2EA-2BD5302DD333}"/>
              </a:ext>
            </a:extLst>
          </p:cNvPr>
          <p:cNvSpPr txBox="1"/>
          <p:nvPr/>
        </p:nvSpPr>
        <p:spPr>
          <a:xfrm>
            <a:off x="3236993" y="3821761"/>
            <a:ext cx="1172116"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if.else</a:t>
            </a:r>
            <a:endParaRPr lang="en-US" sz="2000" dirty="0">
              <a:solidFill>
                <a:srgbClr val="77351E"/>
              </a:solidFill>
              <a:latin typeface="Consolas" charset="0"/>
              <a:ea typeface="Consolas" charset="0"/>
              <a:cs typeface="Consolas" charset="0"/>
            </a:endParaRPr>
          </a:p>
        </p:txBody>
      </p:sp>
      <p:cxnSp>
        <p:nvCxnSpPr>
          <p:cNvPr id="7" name="Straight Arrow Connector 6">
            <a:extLst>
              <a:ext uri="{FF2B5EF4-FFF2-40B4-BE49-F238E27FC236}">
                <a16:creationId xmlns:a16="http://schemas.microsoft.com/office/drawing/2014/main" id="{7D0EDE84-4E11-E14E-85A5-77D6A4653AE8}"/>
              </a:ext>
            </a:extLst>
          </p:cNvPr>
          <p:cNvCxnSpPr>
            <a:cxnSpLocks/>
            <a:stCxn id="15" idx="0"/>
            <a:endCxn id="11" idx="0"/>
          </p:cNvCxnSpPr>
          <p:nvPr/>
        </p:nvCxnSpPr>
        <p:spPr>
          <a:xfrm flipH="1">
            <a:off x="6670936" y="3038906"/>
            <a:ext cx="148580" cy="237757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80D7E3-499C-A74B-B562-311BB96A1CF9}"/>
              </a:ext>
            </a:extLst>
          </p:cNvPr>
          <p:cNvSpPr/>
          <p:nvPr/>
        </p:nvSpPr>
        <p:spPr>
          <a:xfrm>
            <a:off x="4409501" y="5416479"/>
            <a:ext cx="4522870"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32618"/>
                </a:solidFill>
                <a:latin typeface="Consolas" charset="0"/>
                <a:ea typeface="Consolas" charset="0"/>
                <a:cs typeface="Consolas" charset="0"/>
              </a:rPr>
              <a:t>res</a:t>
            </a:r>
            <a:r>
              <a:rPr lang="mr-IN" dirty="0">
                <a:solidFill>
                  <a:srgbClr val="000000"/>
                </a:solidFill>
                <a:latin typeface="Consolas" charset="0"/>
                <a:ea typeface="Consolas" charset="0"/>
                <a:cs typeface="Consolas" charset="0"/>
              </a:rPr>
              <a:t> </a:t>
            </a:r>
            <a:r>
              <a:rPr lang="mr-IN" dirty="0">
                <a:solidFill>
                  <a:srgbClr val="404040"/>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ɸ</a:t>
            </a:r>
            <a:r>
              <a:rPr lang="en-US" dirty="0">
                <a:solidFill>
                  <a:srgbClr val="9900F8"/>
                </a:solidFill>
                <a:latin typeface="Consolas" charset="0"/>
                <a:ea typeface="Consolas" charset="0"/>
                <a:cs typeface="Consolas" charset="0"/>
              </a:rPr>
              <a:t> </a:t>
            </a:r>
            <a:r>
              <a:rPr lang="en-US" dirty="0">
                <a:solidFill>
                  <a:srgbClr val="77351E"/>
                </a:solidFill>
                <a:latin typeface="Consolas" charset="0"/>
                <a:ea typeface="Consolas" charset="0"/>
                <a:cs typeface="Consolas" charset="0"/>
              </a:rPr>
              <a:t>[add, </a:t>
            </a:r>
            <a:r>
              <a:rPr lang="en-US" dirty="0" err="1">
                <a:solidFill>
                  <a:srgbClr val="77351E"/>
                </a:solidFill>
                <a:latin typeface="Consolas" charset="0"/>
                <a:ea typeface="Consolas" charset="0"/>
                <a:cs typeface="Consolas" charset="0"/>
              </a:rPr>
              <a:t>if.else</a:t>
            </a:r>
            <a:r>
              <a:rPr lang="en-US" dirty="0">
                <a:solidFill>
                  <a:srgbClr val="77351E"/>
                </a:solidFill>
                <a:latin typeface="Consolas" charset="0"/>
                <a:ea typeface="Consolas" charset="0"/>
                <a:cs typeface="Consolas" charset="0"/>
              </a:rPr>
              <a:t>], [n, entry]</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res</a:t>
            </a:r>
            <a:endParaRPr lang="mr-IN" dirty="0">
              <a:solidFill>
                <a:prstClr val="black"/>
              </a:solidFill>
              <a:latin typeface="Consolas" charset="0"/>
              <a:ea typeface="Consolas" charset="0"/>
              <a:cs typeface="Consolas" charset="0"/>
            </a:endParaRPr>
          </a:p>
        </p:txBody>
      </p:sp>
      <p:sp>
        <p:nvSpPr>
          <p:cNvPr id="12" name="TextBox 11">
            <a:extLst>
              <a:ext uri="{FF2B5EF4-FFF2-40B4-BE49-F238E27FC236}">
                <a16:creationId xmlns:a16="http://schemas.microsoft.com/office/drawing/2014/main" id="{CE36338F-4FC0-6B40-AD4B-F2860ED7CEFF}"/>
              </a:ext>
            </a:extLst>
          </p:cNvPr>
          <p:cNvSpPr txBox="1"/>
          <p:nvPr/>
        </p:nvSpPr>
        <p:spPr>
          <a:xfrm>
            <a:off x="4275138" y="2473485"/>
            <a:ext cx="4791595"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Control-flow graph (CFG)</a:t>
            </a:r>
          </a:p>
        </p:txBody>
      </p:sp>
      <p:sp>
        <p:nvSpPr>
          <p:cNvPr id="13" name="TextBox 12">
            <a:extLst>
              <a:ext uri="{FF2B5EF4-FFF2-40B4-BE49-F238E27FC236}">
                <a16:creationId xmlns:a16="http://schemas.microsoft.com/office/drawing/2014/main" id="{BA876EED-DFCB-0B41-9935-BF840FBA2147}"/>
              </a:ext>
            </a:extLst>
          </p:cNvPr>
          <p:cNvSpPr txBox="1"/>
          <p:nvPr/>
        </p:nvSpPr>
        <p:spPr>
          <a:xfrm>
            <a:off x="4242450" y="3038906"/>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8" name="Folded Corner 17">
            <a:extLst>
              <a:ext uri="{FF2B5EF4-FFF2-40B4-BE49-F238E27FC236}">
                <a16:creationId xmlns:a16="http://schemas.microsoft.com/office/drawing/2014/main" id="{0D2124E4-4E97-B044-AE1E-5694F3606D70}"/>
              </a:ext>
            </a:extLst>
          </p:cNvPr>
          <p:cNvSpPr/>
          <p:nvPr/>
        </p:nvSpPr>
        <p:spPr>
          <a:xfrm>
            <a:off x="266700" y="3186106"/>
            <a:ext cx="2707753" cy="2629842"/>
          </a:xfrm>
          <a:prstGeom prst="foldedCorner">
            <a:avLst/>
          </a:prstGeom>
          <a:blipFill>
            <a:blip r:embed="rId2" cstate="print"/>
            <a:tile tx="0" ty="0" sx="100000" sy="100000" flip="none" algn="tl"/>
          </a:blip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mr-IN" sz="2000" dirty="0" err="1">
                <a:solidFill>
                  <a:srgbClr val="689300"/>
                </a:solidFill>
                <a:latin typeface="Consolas" charset="0"/>
                <a:ea typeface="Consolas" charset="0"/>
                <a:cs typeface="Consolas" charset="0"/>
              </a:rPr>
              <a:t>int</a:t>
            </a:r>
            <a:r>
              <a:rPr lang="mr-IN" sz="2000" dirty="0">
                <a:solidFill>
                  <a:prstClr val="black"/>
                </a:solidFill>
                <a:latin typeface="Consolas" charset="0"/>
                <a:ea typeface="Consolas" charset="0"/>
                <a:cs typeface="Consolas" charset="0"/>
              </a:rPr>
              <a:t> </a:t>
            </a:r>
            <a:r>
              <a:rPr lang="mr-IN" sz="2000" dirty="0" err="1">
                <a:solidFill>
                  <a:srgbClr val="0D00FF"/>
                </a:solidFill>
                <a:latin typeface="Consolas" charset="0"/>
                <a:ea typeface="Consolas" charset="0"/>
                <a:cs typeface="Consolas" charset="0"/>
              </a:rPr>
              <a:t>fib</a:t>
            </a:r>
            <a:r>
              <a:rPr lang="mr-IN" sz="2000" dirty="0">
                <a:solidFill>
                  <a:srgbClr val="632618"/>
                </a:solidFill>
                <a:latin typeface="Consolas" charset="0"/>
                <a:ea typeface="Consolas" charset="0"/>
                <a:cs typeface="Consolas" charset="0"/>
              </a:rPr>
              <a:t>(</a:t>
            </a:r>
            <a:r>
              <a:rPr lang="mr-IN" sz="2000" dirty="0" err="1">
                <a:solidFill>
                  <a:srgbClr val="689300"/>
                </a:solidFill>
                <a:latin typeface="Consolas" charset="0"/>
                <a:ea typeface="Consolas" charset="0"/>
                <a:cs typeface="Consolas" charset="0"/>
              </a:rPr>
              <a:t>int</a:t>
            </a:r>
            <a:r>
              <a:rPr lang="mr-IN" sz="2000" dirty="0">
                <a:solidFill>
                  <a:prstClr val="black"/>
                </a:solidFill>
                <a:latin typeface="Consolas" charset="0"/>
                <a:ea typeface="Consolas" charset="0"/>
                <a:cs typeface="Consolas" charset="0"/>
              </a:rPr>
              <a:t> </a:t>
            </a:r>
            <a:r>
              <a:rPr lang="mr-IN" sz="2000" dirty="0" err="1">
                <a:solidFill>
                  <a:srgbClr val="B88600"/>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a:p>
            <a:r>
              <a:rPr lang="en-US" sz="2000" dirty="0">
                <a:solidFill>
                  <a:prstClr val="black"/>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if</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(n</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&lt;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2)</a:t>
            </a:r>
            <a:r>
              <a:rPr lang="en-US" sz="2000" dirty="0">
                <a:solidFill>
                  <a:prstClr val="black"/>
                </a:solidFill>
                <a:latin typeface="Consolas" charset="0"/>
                <a:ea typeface="Consolas" charset="0"/>
                <a:cs typeface="Consolas" charset="0"/>
              </a:rPr>
              <a:t> </a:t>
            </a:r>
          </a:p>
          <a:p>
            <a:r>
              <a:rPr lang="en-US" sz="2000" dirty="0">
                <a:solidFill>
                  <a:prstClr val="black"/>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return</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n;</a:t>
            </a:r>
          </a:p>
          <a:p>
            <a:r>
              <a:rPr lang="en-US" sz="2000" dirty="0">
                <a:solidFill>
                  <a:srgbClr val="000000"/>
                </a:solidFill>
                <a:latin typeface="Consolas" charset="0"/>
                <a:ea typeface="Consolas" charset="0"/>
                <a:cs typeface="Consolas" charset="0"/>
              </a:rPr>
              <a:t> </a:t>
            </a:r>
            <a:r>
              <a:rPr lang="mr-IN" sz="2000" dirty="0">
                <a:solidFill>
                  <a:srgbClr val="000000"/>
                </a:solidFill>
                <a:latin typeface="Consolas" charset="0"/>
                <a:ea typeface="Consolas" charset="0"/>
                <a:cs typeface="Consolas" charset="0"/>
              </a:rPr>
              <a:t> </a:t>
            </a:r>
            <a:r>
              <a:rPr lang="mr-IN" sz="2000" dirty="0" err="1">
                <a:solidFill>
                  <a:srgbClr val="689304"/>
                </a:solidFill>
                <a:latin typeface="Consolas" charset="0"/>
                <a:ea typeface="Consolas" charset="0"/>
                <a:cs typeface="Consolas" charset="0"/>
              </a:rPr>
              <a:t>int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x</a:t>
            </a:r>
            <a:r>
              <a:rPr lang="mr-IN" sz="2000" dirty="0">
                <a:solidFill>
                  <a:srgbClr val="632618"/>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y</a:t>
            </a:r>
            <a:r>
              <a:rPr lang="mr-IN" sz="2000" dirty="0">
                <a:solidFill>
                  <a:srgbClr val="632618"/>
                </a:solidFill>
                <a:latin typeface="Consolas" charset="0"/>
                <a:ea typeface="Consolas" charset="0"/>
                <a:cs typeface="Consolas" charset="0"/>
              </a:rPr>
              <a:t>;</a:t>
            </a:r>
            <a:endParaRPr lang="en-US" sz="2000" dirty="0">
              <a:solidFill>
                <a:srgbClr val="632618"/>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fib</a:t>
            </a:r>
            <a:r>
              <a:rPr lang="mr-IN" sz="2000" dirty="0">
                <a:solidFill>
                  <a:srgbClr val="632618"/>
                </a:solidFill>
                <a:latin typeface="Consolas" charset="0"/>
                <a:ea typeface="Consolas" charset="0"/>
                <a:cs typeface="Consolas" charset="0"/>
              </a:rPr>
              <a:t>(n</a:t>
            </a:r>
            <a:r>
              <a:rPr lang="mr-IN" sz="2000" dirty="0">
                <a:solidFill>
                  <a:srgbClr val="404040"/>
                </a:solidFill>
                <a:latin typeface="Consolas" charset="0"/>
                <a:ea typeface="Consolas" charset="0"/>
                <a:cs typeface="Consolas" charset="0"/>
              </a:rPr>
              <a:t>-</a:t>
            </a:r>
            <a:r>
              <a:rPr lang="mr-IN" sz="2000" dirty="0">
                <a:solidFill>
                  <a:srgbClr val="632618"/>
                </a:solidFill>
                <a:latin typeface="Consolas" charset="0"/>
                <a:ea typeface="Consolas" charset="0"/>
                <a:cs typeface="Consolas" charset="0"/>
              </a:rPr>
              <a:t>1);</a:t>
            </a:r>
            <a:endParaRPr lang="en-US" sz="2000" dirty="0">
              <a:solidFill>
                <a:srgbClr val="632618"/>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mr-IN" sz="2000" dirty="0">
                <a:solidFill>
                  <a:srgbClr val="000000"/>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y</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fib</a:t>
            </a:r>
            <a:r>
              <a:rPr lang="mr-IN" sz="2000" dirty="0">
                <a:solidFill>
                  <a:srgbClr val="632618"/>
                </a:solidFill>
                <a:latin typeface="Consolas" charset="0"/>
                <a:ea typeface="Consolas" charset="0"/>
                <a:cs typeface="Consolas" charset="0"/>
              </a:rPr>
              <a:t>(n</a:t>
            </a:r>
            <a:r>
              <a:rPr lang="mr-IN" sz="2000" dirty="0">
                <a:solidFill>
                  <a:srgbClr val="404040"/>
                </a:solidFill>
                <a:latin typeface="Consolas" charset="0"/>
                <a:ea typeface="Consolas" charset="0"/>
                <a:cs typeface="Consolas" charset="0"/>
              </a:rPr>
              <a:t>-</a:t>
            </a:r>
            <a:r>
              <a:rPr lang="mr-IN" sz="2000" dirty="0">
                <a:solidFill>
                  <a:srgbClr val="632618"/>
                </a:solidFill>
                <a:latin typeface="Consolas" charset="0"/>
                <a:ea typeface="Consolas" charset="0"/>
                <a:cs typeface="Consolas" charset="0"/>
              </a:rPr>
              <a:t>2);</a:t>
            </a:r>
            <a:endParaRPr lang="en-US" sz="2000" dirty="0">
              <a:solidFill>
                <a:srgbClr val="632618"/>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return</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a:t>
            </a:r>
          </a:p>
          <a:p>
            <a:r>
              <a:rPr lang="mr-IN" sz="2000" dirty="0">
                <a:solidFill>
                  <a:srgbClr val="632618"/>
                </a:solidFill>
                <a:latin typeface="Consolas" charset="0"/>
                <a:ea typeface="Consolas" charset="0"/>
                <a:cs typeface="Consolas" charset="0"/>
              </a:rPr>
              <a:t>}</a:t>
            </a:r>
            <a:endParaRPr lang="mr-IN" sz="2000" dirty="0">
              <a:solidFill>
                <a:prstClr val="black"/>
              </a:solidFill>
              <a:latin typeface="Consolas" charset="0"/>
              <a:ea typeface="Consolas" charset="0"/>
              <a:cs typeface="Consolas" charset="0"/>
            </a:endParaRPr>
          </a:p>
        </p:txBody>
      </p:sp>
      <p:cxnSp>
        <p:nvCxnSpPr>
          <p:cNvPr id="39" name="Straight Arrow Connector 38">
            <a:extLst>
              <a:ext uri="{FF2B5EF4-FFF2-40B4-BE49-F238E27FC236}">
                <a16:creationId xmlns:a16="http://schemas.microsoft.com/office/drawing/2014/main" id="{FA18D63C-7444-4546-854A-54FFB645F541}"/>
              </a:ext>
            </a:extLst>
          </p:cNvPr>
          <p:cNvCxnSpPr>
            <a:cxnSpLocks/>
            <a:stCxn id="16" idx="2"/>
            <a:endCxn id="11" idx="0"/>
          </p:cNvCxnSpPr>
          <p:nvPr/>
        </p:nvCxnSpPr>
        <p:spPr>
          <a:xfrm>
            <a:off x="5309966" y="5130684"/>
            <a:ext cx="1360970" cy="2857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D7C14E6-ED4B-5447-A0C4-37815CD5BAC6}"/>
              </a:ext>
            </a:extLst>
          </p:cNvPr>
          <p:cNvCxnSpPr>
            <a:cxnSpLocks/>
            <a:stCxn id="15" idx="0"/>
            <a:endCxn id="16" idx="0"/>
          </p:cNvCxnSpPr>
          <p:nvPr/>
        </p:nvCxnSpPr>
        <p:spPr>
          <a:xfrm flipH="1">
            <a:off x="5309966" y="3038906"/>
            <a:ext cx="1509550" cy="78197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E80C94F-9C90-0242-8F36-0EEEA2FB6D93}"/>
              </a:ext>
            </a:extLst>
          </p:cNvPr>
          <p:cNvSpPr/>
          <p:nvPr/>
        </p:nvSpPr>
        <p:spPr>
          <a:xfrm>
            <a:off x="5131277" y="3038906"/>
            <a:ext cx="3376478" cy="455498"/>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9900F8"/>
                </a:solidFill>
                <a:latin typeface="Consolas" charset="0"/>
                <a:ea typeface="Consolas" charset="0"/>
                <a:cs typeface="Consolas" charset="0"/>
              </a:rPr>
              <a:t>br</a:t>
            </a:r>
            <a:r>
              <a:rPr lang="en-US" dirty="0">
                <a:solidFill>
                  <a:srgbClr val="9900F8"/>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(n</a:t>
            </a:r>
            <a:r>
              <a:rPr lang="en-US" dirty="0">
                <a:solidFill>
                  <a:prstClr val="black"/>
                </a:solidFill>
                <a:latin typeface="Consolas" charset="0"/>
                <a:ea typeface="Consolas" charset="0"/>
                <a:cs typeface="Consolas" charset="0"/>
              </a:rPr>
              <a:t> </a:t>
            </a:r>
            <a:r>
              <a:rPr lang="en-US" dirty="0">
                <a:solidFill>
                  <a:srgbClr val="404040"/>
                </a:solidFill>
                <a:latin typeface="Consolas" charset="0"/>
                <a:ea typeface="Consolas" charset="0"/>
                <a:cs typeface="Consolas" charset="0"/>
              </a:rPr>
              <a:t>&lt;</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2), exit, </a:t>
            </a:r>
            <a:r>
              <a:rPr lang="en-US" dirty="0" err="1">
                <a:solidFill>
                  <a:srgbClr val="632618"/>
                </a:solidFill>
                <a:latin typeface="Consolas" charset="0"/>
                <a:ea typeface="Consolas" charset="0"/>
                <a:cs typeface="Consolas" charset="0"/>
              </a:rPr>
              <a:t>if.else</a:t>
            </a:r>
            <a:endParaRPr lang="en-US" dirty="0">
              <a:solidFill>
                <a:prstClr val="black"/>
              </a:solidFill>
              <a:latin typeface="Consolas" charset="0"/>
              <a:ea typeface="Consolas" charset="0"/>
              <a:cs typeface="Consolas" charset="0"/>
            </a:endParaRPr>
          </a:p>
        </p:txBody>
      </p:sp>
      <p:sp>
        <p:nvSpPr>
          <p:cNvPr id="16" name="Rectangle 15">
            <a:extLst>
              <a:ext uri="{FF2B5EF4-FFF2-40B4-BE49-F238E27FC236}">
                <a16:creationId xmlns:a16="http://schemas.microsoft.com/office/drawing/2014/main" id="{22831834-A11F-DA46-91E6-4EB7E9F78064}"/>
              </a:ext>
            </a:extLst>
          </p:cNvPr>
          <p:cNvSpPr/>
          <p:nvPr/>
        </p:nvSpPr>
        <p:spPr>
          <a:xfrm>
            <a:off x="4409109" y="3820883"/>
            <a:ext cx="1801713" cy="1309801"/>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32618"/>
                </a:solidFill>
                <a:latin typeface="Consolas" charset="0"/>
                <a:ea typeface="Consolas" charset="0"/>
                <a:cs typeface="Consolas" charset="0"/>
              </a:rPr>
              <a:t>x</a:t>
            </a:r>
            <a:r>
              <a:rPr lang="mr-IN" dirty="0">
                <a:solidFill>
                  <a:srgbClr val="000000"/>
                </a:solidFill>
                <a:latin typeface="Consolas" charset="0"/>
                <a:ea typeface="Consolas" charset="0"/>
                <a:cs typeface="Consolas" charset="0"/>
              </a:rPr>
              <a:t> </a:t>
            </a:r>
            <a:r>
              <a:rPr lang="mr-IN" dirty="0">
                <a:solidFill>
                  <a:srgbClr val="404040"/>
                </a:solidFill>
                <a:latin typeface="Consolas" charset="0"/>
                <a:ea typeface="Consolas" charset="0"/>
                <a:cs typeface="Consolas" charset="0"/>
              </a:rPr>
              <a:t>=</a:t>
            </a:r>
            <a:r>
              <a:rPr lang="mr-IN" dirty="0">
                <a:solidFill>
                  <a:srgbClr val="000000"/>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fib</a:t>
            </a:r>
            <a:r>
              <a:rPr lang="mr-IN" dirty="0">
                <a:solidFill>
                  <a:srgbClr val="632618"/>
                </a:solidFill>
                <a:latin typeface="Consolas" charset="0"/>
                <a:ea typeface="Consolas" charset="0"/>
                <a:cs typeface="Consolas" charset="0"/>
              </a:rPr>
              <a:t>(n</a:t>
            </a:r>
            <a:r>
              <a:rPr lang="mr-IN" dirty="0">
                <a:solidFill>
                  <a:srgbClr val="404040"/>
                </a:solidFill>
                <a:latin typeface="Consolas" charset="0"/>
                <a:ea typeface="Consolas" charset="0"/>
                <a:cs typeface="Consolas" charset="0"/>
              </a:rPr>
              <a:t>-</a:t>
            </a:r>
            <a:r>
              <a:rPr lang="mr-IN" dirty="0">
                <a:solidFill>
                  <a:srgbClr val="632618"/>
                </a:solidFill>
                <a:latin typeface="Consolas" charset="0"/>
                <a:ea typeface="Consolas" charset="0"/>
                <a:cs typeface="Consolas" charset="0"/>
              </a:rPr>
              <a:t>1)</a:t>
            </a:r>
            <a:endParaRPr lang="en-US" dirty="0">
              <a:solidFill>
                <a:srgbClr val="632618"/>
              </a:solidFill>
              <a:latin typeface="Consolas" charset="0"/>
              <a:ea typeface="Consolas" charset="0"/>
              <a:cs typeface="Consolas" charset="0"/>
            </a:endParaRPr>
          </a:p>
          <a:p>
            <a:r>
              <a:rPr lang="mr-IN" dirty="0" err="1">
                <a:solidFill>
                  <a:srgbClr val="632618"/>
                </a:solidFill>
                <a:latin typeface="Consolas" charset="0"/>
                <a:ea typeface="Consolas" charset="0"/>
                <a:cs typeface="Consolas" charset="0"/>
              </a:rPr>
              <a:t>y</a:t>
            </a:r>
            <a:r>
              <a:rPr lang="mr-IN" dirty="0">
                <a:solidFill>
                  <a:srgbClr val="000000"/>
                </a:solidFill>
                <a:latin typeface="Consolas" charset="0"/>
                <a:ea typeface="Consolas" charset="0"/>
                <a:cs typeface="Consolas" charset="0"/>
              </a:rPr>
              <a:t> </a:t>
            </a:r>
            <a:r>
              <a:rPr lang="mr-IN" dirty="0">
                <a:solidFill>
                  <a:srgbClr val="404040"/>
                </a:solidFill>
                <a:latin typeface="Consolas" charset="0"/>
                <a:ea typeface="Consolas" charset="0"/>
                <a:cs typeface="Consolas" charset="0"/>
              </a:rPr>
              <a:t>=</a:t>
            </a:r>
            <a:r>
              <a:rPr lang="mr-IN" dirty="0">
                <a:solidFill>
                  <a:srgbClr val="000000"/>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fib</a:t>
            </a:r>
            <a:r>
              <a:rPr lang="mr-IN" dirty="0">
                <a:solidFill>
                  <a:srgbClr val="632618"/>
                </a:solidFill>
                <a:latin typeface="Consolas" charset="0"/>
                <a:ea typeface="Consolas" charset="0"/>
                <a:cs typeface="Consolas" charset="0"/>
              </a:rPr>
              <a:t>(n</a:t>
            </a:r>
            <a:r>
              <a:rPr lang="mr-IN" dirty="0">
                <a:solidFill>
                  <a:srgbClr val="404040"/>
                </a:solidFill>
                <a:latin typeface="Consolas" charset="0"/>
                <a:ea typeface="Consolas" charset="0"/>
                <a:cs typeface="Consolas" charset="0"/>
              </a:rPr>
              <a:t>-</a:t>
            </a:r>
            <a:r>
              <a:rPr lang="mr-IN" dirty="0">
                <a:solidFill>
                  <a:srgbClr val="632618"/>
                </a:solidFill>
                <a:latin typeface="Consolas" charset="0"/>
                <a:ea typeface="Consolas" charset="0"/>
                <a:cs typeface="Consolas" charset="0"/>
              </a:rPr>
              <a:t>2)</a:t>
            </a:r>
            <a:endParaRPr lang="en-US" dirty="0">
              <a:solidFill>
                <a:srgbClr val="632618"/>
              </a:solidFill>
              <a:latin typeface="Consolas" charset="0"/>
              <a:ea typeface="Consolas" charset="0"/>
              <a:cs typeface="Consolas" charset="0"/>
            </a:endParaRPr>
          </a:p>
          <a:p>
            <a:r>
              <a:rPr lang="en-US" dirty="0">
                <a:solidFill>
                  <a:srgbClr val="632618"/>
                </a:solidFill>
                <a:latin typeface="Consolas" charset="0"/>
                <a:ea typeface="Consolas" charset="0"/>
                <a:cs typeface="Consolas" charset="0"/>
              </a:rPr>
              <a:t>add</a:t>
            </a:r>
            <a:r>
              <a:rPr lang="mr-IN" dirty="0">
                <a:solidFill>
                  <a:srgbClr val="000000"/>
                </a:solidFill>
                <a:latin typeface="Consolas" charset="0"/>
                <a:ea typeface="Consolas" charset="0"/>
                <a:cs typeface="Consolas" charset="0"/>
              </a:rPr>
              <a:t> </a:t>
            </a:r>
            <a:r>
              <a:rPr lang="mr-IN" dirty="0">
                <a:solidFill>
                  <a:srgbClr val="404040"/>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p>
          <a:p>
            <a:r>
              <a:rPr lang="en-US" dirty="0" err="1">
                <a:solidFill>
                  <a:srgbClr val="9900F8"/>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exit</a:t>
            </a:r>
          </a:p>
        </p:txBody>
      </p:sp>
      <p:sp>
        <p:nvSpPr>
          <p:cNvPr id="64" name="TextBox 63">
            <a:extLst>
              <a:ext uri="{FF2B5EF4-FFF2-40B4-BE49-F238E27FC236}">
                <a16:creationId xmlns:a16="http://schemas.microsoft.com/office/drawing/2014/main" id="{0E4BD1BE-5398-C34C-802C-BFF3ACC0AB93}"/>
              </a:ext>
            </a:extLst>
          </p:cNvPr>
          <p:cNvSpPr txBox="1"/>
          <p:nvPr/>
        </p:nvSpPr>
        <p:spPr>
          <a:xfrm>
            <a:off x="266700" y="2733563"/>
            <a:ext cx="1779643" cy="461665"/>
          </a:xfrm>
          <a:prstGeom prst="rect">
            <a:avLst/>
          </a:prstGeom>
          <a:noFill/>
        </p:spPr>
        <p:txBody>
          <a:bodyPr wrap="square" rtlCol="0">
            <a:spAutoFit/>
          </a:bodyPr>
          <a:lstStyle/>
          <a:p>
            <a:r>
              <a:rPr lang="en-US" sz="2400" dirty="0">
                <a:solidFill>
                  <a:schemeClr val="accent2"/>
                </a:solidFill>
                <a:latin typeface="Lucida Sans Unicode" panose="020B0602030504020204" pitchFamily="34" charset="0"/>
                <a:cs typeface="Lucida Sans Unicode" panose="020B0602030504020204" pitchFamily="34" charset="0"/>
              </a:rPr>
              <a:t>C code</a:t>
            </a:r>
          </a:p>
        </p:txBody>
      </p:sp>
      <p:sp>
        <p:nvSpPr>
          <p:cNvPr id="65" name="Rounded Rectangle 64">
            <a:extLst>
              <a:ext uri="{FF2B5EF4-FFF2-40B4-BE49-F238E27FC236}">
                <a16:creationId xmlns:a16="http://schemas.microsoft.com/office/drawing/2014/main" id="{90983D76-4031-FC45-9D37-9FFDA2ADA211}"/>
              </a:ext>
            </a:extLst>
          </p:cNvPr>
          <p:cNvSpPr/>
          <p:nvPr/>
        </p:nvSpPr>
        <p:spPr>
          <a:xfrm>
            <a:off x="3080213" y="4604616"/>
            <a:ext cx="1172117" cy="871358"/>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Basic block</a:t>
            </a:r>
          </a:p>
        </p:txBody>
      </p:sp>
      <p:cxnSp>
        <p:nvCxnSpPr>
          <p:cNvPr id="66" name="Curved Connector 65">
            <a:extLst>
              <a:ext uri="{FF2B5EF4-FFF2-40B4-BE49-F238E27FC236}">
                <a16:creationId xmlns:a16="http://schemas.microsoft.com/office/drawing/2014/main" id="{04A2A717-7AA0-EB4A-B09B-D069079B4F22}"/>
              </a:ext>
            </a:extLst>
          </p:cNvPr>
          <p:cNvCxnSpPr>
            <a:cxnSpLocks/>
            <a:stCxn id="65" idx="0"/>
            <a:endCxn id="16" idx="1"/>
          </p:cNvCxnSpPr>
          <p:nvPr/>
        </p:nvCxnSpPr>
        <p:spPr>
          <a:xfrm rot="5400000" flipH="1" flipV="1">
            <a:off x="3973274" y="4168782"/>
            <a:ext cx="128832" cy="742837"/>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EF81D66F-97B9-874C-9B64-1BDD7CBBF216}"/>
              </a:ext>
            </a:extLst>
          </p:cNvPr>
          <p:cNvSpPr/>
          <p:nvPr/>
        </p:nvSpPr>
        <p:spPr>
          <a:xfrm>
            <a:off x="6900994" y="4230752"/>
            <a:ext cx="2078626" cy="1092803"/>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Control-flow edge</a:t>
            </a:r>
          </a:p>
        </p:txBody>
      </p:sp>
      <p:cxnSp>
        <p:nvCxnSpPr>
          <p:cNvPr id="75" name="Curved Connector 74">
            <a:extLst>
              <a:ext uri="{FF2B5EF4-FFF2-40B4-BE49-F238E27FC236}">
                <a16:creationId xmlns:a16="http://schemas.microsoft.com/office/drawing/2014/main" id="{ECA4DF91-FEC6-4647-AB88-F917DD996675}"/>
              </a:ext>
            </a:extLst>
          </p:cNvPr>
          <p:cNvCxnSpPr>
            <a:cxnSpLocks/>
            <a:stCxn id="74" idx="0"/>
          </p:cNvCxnSpPr>
          <p:nvPr/>
        </p:nvCxnSpPr>
        <p:spPr>
          <a:xfrm rot="16200000" flipV="1">
            <a:off x="7243652" y="3534096"/>
            <a:ext cx="272520" cy="1120791"/>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9110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a:extLst>
              <a:ext uri="{FF2B5EF4-FFF2-40B4-BE49-F238E27FC236}">
                <a16:creationId xmlns:a16="http://schemas.microsoft.com/office/drawing/2014/main" id="{436BDC27-69EA-B741-BA6A-52A2148672E6}"/>
              </a:ext>
            </a:extLst>
          </p:cNvPr>
          <p:cNvSpPr/>
          <p:nvPr/>
        </p:nvSpPr>
        <p:spPr>
          <a:xfrm>
            <a:off x="3190112" y="4073857"/>
            <a:ext cx="2694276" cy="1522662"/>
          </a:xfrm>
          <a:prstGeom prst="roundRect">
            <a:avLst/>
          </a:prstGeom>
          <a:solidFill>
            <a:schemeClr val="accent3">
              <a:lumMod val="20000"/>
              <a:lumOff val="8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olded Corner 15"/>
          <p:cNvSpPr/>
          <p:nvPr/>
        </p:nvSpPr>
        <p:spPr>
          <a:xfrm>
            <a:off x="251004" y="1165971"/>
            <a:ext cx="3555124" cy="2286002"/>
          </a:xfrm>
          <a:prstGeom prst="foldedCorner">
            <a:avLst/>
          </a:prstGeom>
          <a:blipFill>
            <a:blip r:embed="rId3" cstate="print"/>
            <a:tile tx="0" ty="0" sx="100000" sy="100000" flip="none" algn="tl"/>
          </a:blip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dirty="0" err="1">
                <a:solidFill>
                  <a:srgbClr val="689304"/>
                </a:solidFill>
                <a:latin typeface="Consolas" charset="0"/>
                <a:ea typeface="Consolas" charset="0"/>
                <a:cs typeface="Consolas" charset="0"/>
              </a:rPr>
              <a:t>int</a:t>
            </a:r>
            <a:r>
              <a:rPr lang="en-US" sz="2000" dirty="0">
                <a:solidFill>
                  <a:srgbClr val="000000"/>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foo</a:t>
            </a:r>
            <a:r>
              <a:rPr lang="en-US" sz="2000" dirty="0">
                <a:solidFill>
                  <a:srgbClr val="632618"/>
                </a:solidFill>
                <a:latin typeface="Consolas" charset="0"/>
                <a:ea typeface="Consolas" charset="0"/>
                <a:cs typeface="Consolas" charset="0"/>
              </a:rPr>
              <a:t>(</a:t>
            </a:r>
            <a:r>
              <a:rPr lang="en-US" sz="2000" dirty="0" err="1">
                <a:solidFill>
                  <a:srgbClr val="689304"/>
                </a:solidFill>
                <a:latin typeface="Consolas" charset="0"/>
                <a:ea typeface="Consolas" charset="0"/>
                <a:cs typeface="Consolas" charset="0"/>
              </a:rPr>
              <a:t>int</a:t>
            </a:r>
            <a:r>
              <a:rPr lang="en-US" sz="2000" dirty="0">
                <a:solidFill>
                  <a:srgbClr val="000000"/>
                </a:solidFill>
                <a:latin typeface="Consolas" charset="0"/>
                <a:ea typeface="Consolas" charset="0"/>
                <a:cs typeface="Consolas" charset="0"/>
              </a:rPr>
              <a:t> </a:t>
            </a:r>
            <a:r>
              <a:rPr lang="en-US" sz="2000" dirty="0">
                <a:solidFill>
                  <a:srgbClr val="B88606"/>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mr-IN" sz="2000" dirty="0">
                <a:solidFill>
                  <a:srgbClr val="000000"/>
                </a:solidFill>
                <a:latin typeface="Consolas" charset="0"/>
                <a:ea typeface="Consolas" charset="0"/>
                <a:cs typeface="Consolas" charset="0"/>
              </a:rPr>
              <a:t>  </a:t>
            </a:r>
            <a:r>
              <a:rPr lang="mr-IN" sz="2000" dirty="0" err="1">
                <a:solidFill>
                  <a:srgbClr val="689304"/>
                </a:solidFill>
                <a:latin typeface="Consolas" charset="0"/>
                <a:ea typeface="Consolas" charset="0"/>
                <a:cs typeface="Consolas" charset="0"/>
              </a:rPr>
              <a:t>int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x</a:t>
            </a:r>
            <a:r>
              <a:rPr lang="mr-IN" sz="2000" dirty="0">
                <a:solidFill>
                  <a:srgbClr val="632618"/>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y</a:t>
            </a:r>
            <a:r>
              <a:rPr lang="mr-IN" sz="2000" dirty="0">
                <a:solidFill>
                  <a:srgbClr val="632618"/>
                </a:solidFill>
                <a:latin typeface="Consolas" charset="0"/>
                <a:ea typeface="Consolas" charset="0"/>
                <a:cs typeface="Consolas" charset="0"/>
              </a:rPr>
              <a:t>;</a:t>
            </a:r>
            <a:endParaRPr lang="mr-IN"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err="1">
                <a:solidFill>
                  <a:srgbClr val="FB0207"/>
                </a:solidFill>
                <a:latin typeface="Consolas" charset="0"/>
                <a:ea typeface="Consolas" charset="0"/>
                <a:cs typeface="Consolas" charset="0"/>
              </a:rPr>
              <a:t>cilk_spawn</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bar(n);</a:t>
            </a:r>
            <a:endParaRPr lang="en-US" sz="2000" dirty="0">
              <a:solidFill>
                <a:srgbClr val="000000"/>
              </a:solidFill>
              <a:latin typeface="Consolas" charset="0"/>
              <a:ea typeface="Consolas" charset="0"/>
              <a:cs typeface="Consolas" charset="0"/>
            </a:endParaRPr>
          </a:p>
          <a:p>
            <a:r>
              <a:rPr lang="mr-IN" sz="2000" dirty="0">
                <a:solidFill>
                  <a:srgbClr val="000000"/>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y</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err="1">
                <a:solidFill>
                  <a:srgbClr val="632618"/>
                </a:solidFill>
                <a:latin typeface="Consolas" charset="0"/>
                <a:ea typeface="Consolas" charset="0"/>
                <a:cs typeface="Consolas" charset="0"/>
              </a:rPr>
              <a:t>baz</a:t>
            </a:r>
            <a:r>
              <a:rPr lang="mr-IN" sz="2000" dirty="0">
                <a:solidFill>
                  <a:srgbClr val="632618"/>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endParaRPr lang="mr-IN"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err="1">
                <a:solidFill>
                  <a:srgbClr val="FB0207"/>
                </a:solidFill>
                <a:latin typeface="Consolas" charset="0"/>
                <a:ea typeface="Consolas" charset="0"/>
                <a:cs typeface="Consolas" charset="0"/>
              </a:rPr>
              <a:t>cilk_sync</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return</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a:t>
            </a:r>
            <a:endParaRPr lang="en-US" sz="2000" dirty="0">
              <a:solidFill>
                <a:srgbClr val="000000"/>
              </a:solidFill>
              <a:latin typeface="Consolas" charset="0"/>
              <a:ea typeface="Consolas" charset="0"/>
              <a:cs typeface="Consolas" charset="0"/>
            </a:endParaRPr>
          </a:p>
          <a:p>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p:txBody>
      </p:sp>
      <p:sp>
        <p:nvSpPr>
          <p:cNvPr id="2" name="Title 1"/>
          <p:cNvSpPr>
            <a:spLocks noGrp="1"/>
          </p:cNvSpPr>
          <p:nvPr>
            <p:ph type="title"/>
          </p:nvPr>
        </p:nvSpPr>
        <p:spPr/>
        <p:txBody>
          <a:bodyPr/>
          <a:lstStyle/>
          <a:p>
            <a:r>
              <a:rPr lang="en-US" dirty="0"/>
              <a:t>A Simplified Tapir CFG</a:t>
            </a:r>
          </a:p>
        </p:txBody>
      </p:sp>
      <p:sp>
        <p:nvSpPr>
          <p:cNvPr id="3" name="TextBox 2"/>
          <p:cNvSpPr txBox="1"/>
          <p:nvPr/>
        </p:nvSpPr>
        <p:spPr>
          <a:xfrm>
            <a:off x="4412923" y="5825513"/>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4" name="TextBox 3"/>
          <p:cNvSpPr txBox="1"/>
          <p:nvPr/>
        </p:nvSpPr>
        <p:spPr>
          <a:xfrm>
            <a:off x="3182390" y="4345178"/>
            <a:ext cx="607860"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cxnSp>
        <p:nvCxnSpPr>
          <p:cNvPr id="5" name="Straight Arrow Connector 4"/>
          <p:cNvCxnSpPr>
            <a:cxnSpLocks/>
            <a:stCxn id="20" idx="0"/>
            <a:endCxn id="25" idx="0"/>
          </p:cNvCxnSpPr>
          <p:nvPr/>
        </p:nvCxnSpPr>
        <p:spPr>
          <a:xfrm flipH="1">
            <a:off x="4765683" y="3283123"/>
            <a:ext cx="1190774" cy="10620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a:stCxn id="20" idx="0"/>
            <a:endCxn id="11" idx="0"/>
          </p:cNvCxnSpPr>
          <p:nvPr/>
        </p:nvCxnSpPr>
        <p:spPr>
          <a:xfrm>
            <a:off x="5956457" y="3283123"/>
            <a:ext cx="1501618" cy="128624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5" idx="2"/>
            <a:endCxn id="11" idx="0"/>
          </p:cNvCxnSpPr>
          <p:nvPr/>
        </p:nvCxnSpPr>
        <p:spPr>
          <a:xfrm rot="5400000" flipH="1" flipV="1">
            <a:off x="5757368" y="3577684"/>
            <a:ext cx="709022" cy="2692392"/>
          </a:xfrm>
          <a:prstGeom prst="curvedConnector5">
            <a:avLst>
              <a:gd name="adj1" fmla="val -32242"/>
              <a:gd name="adj2" fmla="val 43211"/>
              <a:gd name="adj3" fmla="val 13224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11" idx="2"/>
            <a:endCxn id="12" idx="0"/>
          </p:cNvCxnSpPr>
          <p:nvPr/>
        </p:nvCxnSpPr>
        <p:spPr>
          <a:xfrm flipH="1">
            <a:off x="5956458" y="5278391"/>
            <a:ext cx="1501617" cy="3923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16090" y="4569369"/>
            <a:ext cx="1483970"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exit</a:t>
            </a:r>
            <a:endParaRPr lang="mr-IN" dirty="0">
              <a:solidFill>
                <a:srgbClr val="FB0007"/>
              </a:solidFill>
              <a:latin typeface="Consolas" charset="0"/>
              <a:ea typeface="Consolas" charset="0"/>
              <a:cs typeface="Consolas" charset="0"/>
            </a:endParaRPr>
          </a:p>
        </p:txBody>
      </p:sp>
      <p:sp>
        <p:nvSpPr>
          <p:cNvPr id="12" name="Rectangle 11"/>
          <p:cNvSpPr/>
          <p:nvPr/>
        </p:nvSpPr>
        <p:spPr>
          <a:xfrm>
            <a:off x="5167209" y="5670726"/>
            <a:ext cx="1578497"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13" name="TextBox 12"/>
          <p:cNvSpPr txBox="1"/>
          <p:nvPr/>
        </p:nvSpPr>
        <p:spPr>
          <a:xfrm>
            <a:off x="4276676" y="2742353"/>
            <a:ext cx="3267957"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Simplified Tapir CFG</a:t>
            </a:r>
          </a:p>
        </p:txBody>
      </p:sp>
      <p:sp>
        <p:nvSpPr>
          <p:cNvPr id="14" name="TextBox 13"/>
          <p:cNvSpPr txBox="1"/>
          <p:nvPr/>
        </p:nvSpPr>
        <p:spPr>
          <a:xfrm>
            <a:off x="3959521" y="3281412"/>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5" name="TextBox 14"/>
          <p:cNvSpPr txBox="1"/>
          <p:nvPr/>
        </p:nvSpPr>
        <p:spPr>
          <a:xfrm>
            <a:off x="5953383" y="4565482"/>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20" name="Rectangle 19"/>
          <p:cNvSpPr/>
          <p:nvPr/>
        </p:nvSpPr>
        <p:spPr>
          <a:xfrm>
            <a:off x="4849508" y="3283123"/>
            <a:ext cx="2213898"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9900F8"/>
                </a:solidFill>
                <a:latin typeface="Consolas" charset="0"/>
                <a:ea typeface="Consolas" charset="0"/>
                <a:cs typeface="Consolas" charset="0"/>
              </a:rPr>
              <a:t> </a:t>
            </a:r>
            <a:r>
              <a:rPr lang="en-US" dirty="0">
                <a:solidFill>
                  <a:srgbClr val="689304"/>
                </a:solidFill>
                <a:latin typeface="Consolas" charset="0"/>
                <a:ea typeface="Consolas" charset="0"/>
                <a:cs typeface="Consolas" charset="0"/>
              </a:rPr>
              <a:t>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25" name="Rectangle 24"/>
          <p:cNvSpPr/>
          <p:nvPr/>
        </p:nvSpPr>
        <p:spPr>
          <a:xfrm>
            <a:off x="3804033" y="4345178"/>
            <a:ext cx="1923299" cy="93321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68" name="TextBox 67"/>
          <p:cNvSpPr txBox="1"/>
          <p:nvPr/>
        </p:nvSpPr>
        <p:spPr>
          <a:xfrm>
            <a:off x="251004" y="3574877"/>
            <a:ext cx="3480615" cy="1384995"/>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Tapir represents parallel tasks </a:t>
            </a:r>
            <a:r>
              <a:rPr lang="en-US" sz="2800" dirty="0">
                <a:solidFill>
                  <a:schemeClr val="accent2"/>
                </a:solidFill>
                <a:latin typeface="Lucida Sans Unicode" panose="020B0602030504020204" pitchFamily="34" charset="0"/>
                <a:cs typeface="Lucida Sans Unicode" panose="020B0602030504020204" pitchFamily="34" charset="0"/>
              </a:rPr>
              <a:t>asymmetrically</a:t>
            </a:r>
            <a:r>
              <a:rPr lang="en-US" sz="2800" dirty="0">
                <a:latin typeface="Lucida Sans Unicode" panose="020B0602030504020204" pitchFamily="34" charset="0"/>
                <a:cs typeface="Lucida Sans Unicode" panose="020B0602030504020204" pitchFamily="34" charset="0"/>
              </a:rPr>
              <a:t>.</a:t>
            </a:r>
            <a:endParaRPr lang="en-US" sz="2800" dirty="0">
              <a:solidFill>
                <a:srgbClr val="660066"/>
              </a:solidFill>
              <a:latin typeface="Lucida Sans Unicode" panose="020B0602030504020204" pitchFamily="34" charset="0"/>
              <a:cs typeface="Lucida Sans Unicode" panose="020B0602030504020204" pitchFamily="34" charset="0"/>
            </a:endParaRPr>
          </a:p>
        </p:txBody>
      </p:sp>
      <p:sp>
        <p:nvSpPr>
          <p:cNvPr id="73" name="Rounded Rectangle 72"/>
          <p:cNvSpPr/>
          <p:nvPr/>
        </p:nvSpPr>
        <p:spPr>
          <a:xfrm>
            <a:off x="1985887" y="5268132"/>
            <a:ext cx="1661090" cy="871358"/>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Spawned task</a:t>
            </a:r>
          </a:p>
        </p:txBody>
      </p:sp>
      <p:sp>
        <p:nvSpPr>
          <p:cNvPr id="74" name="Rounded Rectangle 73"/>
          <p:cNvSpPr/>
          <p:nvPr/>
        </p:nvSpPr>
        <p:spPr>
          <a:xfrm>
            <a:off x="6834669" y="5652972"/>
            <a:ext cx="2203624" cy="523004"/>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Continuation</a:t>
            </a:r>
          </a:p>
        </p:txBody>
      </p:sp>
      <p:cxnSp>
        <p:nvCxnSpPr>
          <p:cNvPr id="75" name="Curved Connector 74"/>
          <p:cNvCxnSpPr>
            <a:cxnSpLocks/>
            <a:stCxn id="73" idx="0"/>
            <a:endCxn id="47" idx="1"/>
          </p:cNvCxnSpPr>
          <p:nvPr/>
        </p:nvCxnSpPr>
        <p:spPr>
          <a:xfrm rot="5400000" flipH="1" flipV="1">
            <a:off x="2786800" y="4864820"/>
            <a:ext cx="432944" cy="373680"/>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cxnSpLocks/>
            <a:stCxn id="74" idx="0"/>
          </p:cNvCxnSpPr>
          <p:nvPr/>
        </p:nvCxnSpPr>
        <p:spPr>
          <a:xfrm rot="16200000" flipV="1">
            <a:off x="7758692" y="5475183"/>
            <a:ext cx="328942" cy="26636"/>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914454" y="1165971"/>
            <a:ext cx="5048256" cy="1384995"/>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Tapir adds three constructs to LLVM’s IR:</a:t>
            </a:r>
          </a:p>
          <a:p>
            <a:pPr>
              <a:buClr>
                <a:srgbClr val="669900"/>
              </a:buClr>
            </a:pPr>
            <a:r>
              <a:rPr lang="en-US" sz="2800" dirty="0">
                <a:solidFill>
                  <a:srgbClr val="FB0007"/>
                </a:solidFill>
                <a:latin typeface="Consolas" panose="020B0609020204030204" pitchFamily="49" charset="0"/>
                <a:ea typeface="Consolas" charset="0"/>
                <a:cs typeface="Lucida Sans Unicode" panose="020B0602030504020204" pitchFamily="34" charset="0"/>
              </a:rPr>
              <a:t>detach</a:t>
            </a:r>
            <a:r>
              <a:rPr lang="en-US" sz="2800" dirty="0">
                <a:latin typeface="Lucida Sans Unicode" panose="020B0602030504020204" pitchFamily="34" charset="0"/>
                <a:cs typeface="Lucida Sans Unicode" panose="020B0602030504020204" pitchFamily="34" charset="0"/>
              </a:rPr>
              <a:t>, </a:t>
            </a:r>
            <a:r>
              <a:rPr lang="en-US" sz="2800" dirty="0">
                <a:solidFill>
                  <a:srgbClr val="FB0007"/>
                </a:solidFill>
                <a:latin typeface="Consolas" panose="020B0609020204030204" pitchFamily="49" charset="0"/>
                <a:ea typeface="Consolas" charset="0"/>
                <a:cs typeface="Lucida Sans Unicode" panose="020B0602030504020204" pitchFamily="34" charset="0"/>
              </a:rPr>
              <a:t>reattach</a:t>
            </a:r>
            <a:r>
              <a:rPr lang="en-US" sz="2800" dirty="0">
                <a:latin typeface="Lucida Sans Unicode" panose="020B0602030504020204" pitchFamily="34" charset="0"/>
                <a:cs typeface="Lucida Sans Unicode" panose="020B0602030504020204" pitchFamily="34" charset="0"/>
              </a:rPr>
              <a:t>, and </a:t>
            </a:r>
            <a:r>
              <a:rPr lang="en-US" sz="2800" dirty="0">
                <a:solidFill>
                  <a:srgbClr val="FB0007"/>
                </a:solidFill>
                <a:latin typeface="Consolas" panose="020B0609020204030204" pitchFamily="49" charset="0"/>
                <a:ea typeface="Consolas" charset="0"/>
                <a:cs typeface="Lucida Sans Unicode" panose="020B0602030504020204" pitchFamily="34" charset="0"/>
              </a:rPr>
              <a:t>sync</a:t>
            </a:r>
            <a:r>
              <a:rPr lang="en-US" sz="2800" dirty="0">
                <a:latin typeface="Lucida Sans Unicode" panose="020B0602030504020204" pitchFamily="34" charset="0"/>
                <a:cs typeface="Lucida Sans Unicode" panose="020B0602030504020204" pitchFamily="34" charset="0"/>
              </a:rPr>
              <a:t>.</a:t>
            </a:r>
          </a:p>
        </p:txBody>
      </p:sp>
      <p:sp>
        <p:nvSpPr>
          <p:cNvPr id="9" name="Slide Number Placeholder 8"/>
          <p:cNvSpPr>
            <a:spLocks noGrp="1"/>
          </p:cNvSpPr>
          <p:nvPr>
            <p:ph type="sldNum" sz="quarter" idx="12"/>
          </p:nvPr>
        </p:nvSpPr>
        <p:spPr/>
        <p:txBody>
          <a:bodyPr/>
          <a:lstStyle/>
          <a:p>
            <a:fld id="{B8C56D54-80CA-1040-8800-40C19FBCAC37}" type="slidenum">
              <a:rPr lang="en-US" smtClean="0"/>
              <a:t>74</a:t>
            </a:fld>
            <a:endParaRPr lang="en-US"/>
          </a:p>
        </p:txBody>
      </p:sp>
    </p:spTree>
    <p:extLst>
      <p:ext uri="{BB962C8B-B14F-4D97-AF65-F5344CB8AC3E}">
        <p14:creationId xmlns:p14="http://schemas.microsoft.com/office/powerpoint/2010/main" val="29054196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Projection</a:t>
            </a:r>
          </a:p>
        </p:txBody>
      </p:sp>
      <p:cxnSp>
        <p:nvCxnSpPr>
          <p:cNvPr id="34" name="Straight Arrow Connector 33"/>
          <p:cNvCxnSpPr>
            <a:stCxn id="43" idx="0"/>
            <a:endCxn id="44" idx="0"/>
          </p:cNvCxnSpPr>
          <p:nvPr/>
        </p:nvCxnSpPr>
        <p:spPr>
          <a:xfrm flipH="1">
            <a:off x="1070490" y="1730574"/>
            <a:ext cx="1542120" cy="10620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43" idx="0"/>
            <a:endCxn id="38" idx="0"/>
          </p:cNvCxnSpPr>
          <p:nvPr/>
        </p:nvCxnSpPr>
        <p:spPr>
          <a:xfrm>
            <a:off x="2612610" y="1730574"/>
            <a:ext cx="1121854" cy="128624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6"/>
          <p:cNvCxnSpPr>
            <a:cxnSpLocks/>
            <a:stCxn id="44" idx="2"/>
            <a:endCxn id="38" idx="0"/>
          </p:cNvCxnSpPr>
          <p:nvPr/>
        </p:nvCxnSpPr>
        <p:spPr>
          <a:xfrm rot="5400000" flipH="1" flipV="1">
            <a:off x="2047966" y="2039344"/>
            <a:ext cx="709022" cy="2663974"/>
          </a:xfrm>
          <a:prstGeom prst="curvedConnector5">
            <a:avLst>
              <a:gd name="adj1" fmla="val -32242"/>
              <a:gd name="adj2" fmla="val 41411"/>
              <a:gd name="adj3" fmla="val 13224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38" idx="2"/>
            <a:endCxn id="39" idx="0"/>
          </p:cNvCxnSpPr>
          <p:nvPr/>
        </p:nvCxnSpPr>
        <p:spPr>
          <a:xfrm flipH="1">
            <a:off x="2612611" y="3725842"/>
            <a:ext cx="1121853" cy="3923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07910" y="3016820"/>
            <a:ext cx="1453108"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exit</a:t>
            </a:r>
            <a:endParaRPr lang="mr-IN" dirty="0">
              <a:solidFill>
                <a:srgbClr val="FB0007"/>
              </a:solidFill>
              <a:latin typeface="Consolas" charset="0"/>
              <a:ea typeface="Consolas" charset="0"/>
              <a:cs typeface="Consolas" charset="0"/>
            </a:endParaRPr>
          </a:p>
        </p:txBody>
      </p:sp>
      <p:sp>
        <p:nvSpPr>
          <p:cNvPr id="39" name="Rectangle 38"/>
          <p:cNvSpPr/>
          <p:nvPr/>
        </p:nvSpPr>
        <p:spPr>
          <a:xfrm>
            <a:off x="1823362" y="4118177"/>
            <a:ext cx="1578497"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40" name="TextBox 39"/>
          <p:cNvSpPr txBox="1"/>
          <p:nvPr/>
        </p:nvSpPr>
        <p:spPr>
          <a:xfrm>
            <a:off x="1758124" y="1268909"/>
            <a:ext cx="1708970"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43" name="Rectangle 42"/>
          <p:cNvSpPr/>
          <p:nvPr/>
        </p:nvSpPr>
        <p:spPr>
          <a:xfrm>
            <a:off x="1517783" y="1730574"/>
            <a:ext cx="2189653"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44" name="Rectangle 43"/>
          <p:cNvSpPr/>
          <p:nvPr/>
        </p:nvSpPr>
        <p:spPr>
          <a:xfrm>
            <a:off x="143194" y="2792629"/>
            <a:ext cx="1854592" cy="93321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cxnSp>
        <p:nvCxnSpPr>
          <p:cNvPr id="47" name="Straight Arrow Connector 46"/>
          <p:cNvCxnSpPr>
            <a:cxnSpLocks/>
            <a:stCxn id="56" idx="0"/>
            <a:endCxn id="57" idx="0"/>
          </p:cNvCxnSpPr>
          <p:nvPr/>
        </p:nvCxnSpPr>
        <p:spPr>
          <a:xfrm flipH="1">
            <a:off x="5488786" y="3223922"/>
            <a:ext cx="1338733" cy="101412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6"/>
          <p:cNvCxnSpPr>
            <a:cxnSpLocks/>
            <a:stCxn id="57" idx="2"/>
            <a:endCxn id="51" idx="0"/>
          </p:cNvCxnSpPr>
          <p:nvPr/>
        </p:nvCxnSpPr>
        <p:spPr>
          <a:xfrm rot="5400000" flipH="1" flipV="1">
            <a:off x="6495935" y="3464098"/>
            <a:ext cx="700015" cy="2714315"/>
          </a:xfrm>
          <a:prstGeom prst="curvedConnector5">
            <a:avLst>
              <a:gd name="adj1" fmla="val -32656"/>
              <a:gd name="adj2" fmla="val 42045"/>
              <a:gd name="adj3" fmla="val 132656"/>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51" idx="2"/>
            <a:endCxn id="52" idx="0"/>
          </p:cNvCxnSpPr>
          <p:nvPr/>
        </p:nvCxnSpPr>
        <p:spPr>
          <a:xfrm flipH="1">
            <a:off x="6878247" y="5180270"/>
            <a:ext cx="1324854" cy="3923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456832" y="4471248"/>
            <a:ext cx="1492538"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err="1">
                <a:solidFill>
                  <a:srgbClr val="9900F8"/>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exit</a:t>
            </a:r>
            <a:endParaRPr lang="mr-IN" dirty="0">
              <a:solidFill>
                <a:srgbClr val="632618"/>
              </a:solidFill>
              <a:latin typeface="Consolas" charset="0"/>
              <a:ea typeface="Consolas" charset="0"/>
              <a:cs typeface="Consolas" charset="0"/>
            </a:endParaRPr>
          </a:p>
        </p:txBody>
      </p:sp>
      <p:sp>
        <p:nvSpPr>
          <p:cNvPr id="52" name="Rectangle 51"/>
          <p:cNvSpPr/>
          <p:nvPr/>
        </p:nvSpPr>
        <p:spPr>
          <a:xfrm>
            <a:off x="6088998" y="5572605"/>
            <a:ext cx="1578497"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53" name="TextBox 52"/>
          <p:cNvSpPr txBox="1"/>
          <p:nvPr/>
        </p:nvSpPr>
        <p:spPr>
          <a:xfrm>
            <a:off x="4985668" y="2676800"/>
            <a:ext cx="3683701"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CFG of serial projection</a:t>
            </a:r>
          </a:p>
        </p:txBody>
      </p:sp>
      <p:sp>
        <p:nvSpPr>
          <p:cNvPr id="56" name="Rectangle 55"/>
          <p:cNvSpPr/>
          <p:nvPr/>
        </p:nvSpPr>
        <p:spPr>
          <a:xfrm>
            <a:off x="5734811" y="3223922"/>
            <a:ext cx="2185416"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err="1">
                <a:solidFill>
                  <a:srgbClr val="9900F8"/>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det</a:t>
            </a:r>
            <a:endParaRPr lang="mr-IN" dirty="0">
              <a:solidFill>
                <a:srgbClr val="632618"/>
              </a:solidFill>
              <a:latin typeface="Consolas" charset="0"/>
              <a:ea typeface="Consolas" charset="0"/>
              <a:cs typeface="Consolas" charset="0"/>
            </a:endParaRPr>
          </a:p>
        </p:txBody>
      </p:sp>
      <p:sp>
        <p:nvSpPr>
          <p:cNvPr id="57" name="Rectangle 56"/>
          <p:cNvSpPr/>
          <p:nvPr/>
        </p:nvSpPr>
        <p:spPr>
          <a:xfrm>
            <a:off x="4564760" y="4238050"/>
            <a:ext cx="1848052" cy="93321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err="1">
                <a:solidFill>
                  <a:srgbClr val="9900F8"/>
                </a:solidFill>
                <a:latin typeface="Consolas" charset="0"/>
                <a:ea typeface="Consolas" charset="0"/>
                <a:cs typeface="Consolas" charset="0"/>
              </a:rPr>
              <a:t>br</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cont</a:t>
            </a:r>
            <a:endParaRPr lang="mr-IN" dirty="0">
              <a:solidFill>
                <a:srgbClr val="632618"/>
              </a:solidFill>
              <a:latin typeface="Consolas" charset="0"/>
              <a:ea typeface="Consolas" charset="0"/>
              <a:cs typeface="Consolas" charset="0"/>
            </a:endParaRPr>
          </a:p>
        </p:txBody>
      </p:sp>
      <p:sp>
        <p:nvSpPr>
          <p:cNvPr id="58" name="TextBox 57"/>
          <p:cNvSpPr txBox="1"/>
          <p:nvPr/>
        </p:nvSpPr>
        <p:spPr>
          <a:xfrm>
            <a:off x="1070490" y="4267359"/>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59" name="TextBox 58"/>
          <p:cNvSpPr txBox="1"/>
          <p:nvPr/>
        </p:nvSpPr>
        <p:spPr>
          <a:xfrm>
            <a:off x="142963" y="2393627"/>
            <a:ext cx="607860"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sp>
        <p:nvSpPr>
          <p:cNvPr id="60" name="TextBox 59"/>
          <p:cNvSpPr txBox="1"/>
          <p:nvPr/>
        </p:nvSpPr>
        <p:spPr>
          <a:xfrm>
            <a:off x="625496" y="1731672"/>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61" name="TextBox 60"/>
          <p:cNvSpPr txBox="1"/>
          <p:nvPr/>
        </p:nvSpPr>
        <p:spPr>
          <a:xfrm>
            <a:off x="2257970" y="3012646"/>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75" name="TextBox 74"/>
          <p:cNvSpPr txBox="1"/>
          <p:nvPr/>
        </p:nvSpPr>
        <p:spPr>
          <a:xfrm>
            <a:off x="5340075" y="5727392"/>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76" name="TextBox 75"/>
          <p:cNvSpPr txBox="1"/>
          <p:nvPr/>
        </p:nvSpPr>
        <p:spPr>
          <a:xfrm>
            <a:off x="3964140" y="4239036"/>
            <a:ext cx="607860"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sp>
        <p:nvSpPr>
          <p:cNvPr id="77" name="TextBox 76"/>
          <p:cNvSpPr txBox="1"/>
          <p:nvPr/>
        </p:nvSpPr>
        <p:spPr>
          <a:xfrm>
            <a:off x="4842791" y="3223922"/>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78" name="TextBox 77"/>
          <p:cNvSpPr txBox="1"/>
          <p:nvPr/>
        </p:nvSpPr>
        <p:spPr>
          <a:xfrm>
            <a:off x="6706416" y="4462241"/>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87" name="TextBox 86"/>
          <p:cNvSpPr txBox="1"/>
          <p:nvPr/>
        </p:nvSpPr>
        <p:spPr>
          <a:xfrm>
            <a:off x="3989089" y="1131826"/>
            <a:ext cx="5014559" cy="954107"/>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The asymmetry models the program’s </a:t>
            </a:r>
            <a:r>
              <a:rPr lang="en-US" sz="2800" b="1" i="1" dirty="0">
                <a:solidFill>
                  <a:schemeClr val="tx2"/>
                </a:solidFill>
                <a:latin typeface="Lucida Sans Unicode" panose="020B0602030504020204" pitchFamily="34" charset="0"/>
                <a:cs typeface="Lucida Sans Unicode" panose="020B0602030504020204" pitchFamily="34" charset="0"/>
              </a:rPr>
              <a:t>serial projection</a:t>
            </a:r>
            <a:r>
              <a:rPr lang="en-US" sz="2800" dirty="0">
                <a:latin typeface="Lucida Sans Unicode" panose="020B0602030504020204" pitchFamily="34" charset="0"/>
                <a:cs typeface="Lucida Sans Unicode" panose="020B0602030504020204" pitchFamily="34" charset="0"/>
              </a:rPr>
              <a:t>.</a:t>
            </a:r>
            <a:endParaRPr lang="en-US" sz="2800" dirty="0">
              <a:solidFill>
                <a:srgbClr val="660066"/>
              </a:solidFill>
              <a:latin typeface="Lucida Sans Unicode" panose="020B0602030504020204" pitchFamily="34" charset="0"/>
              <a:cs typeface="Lucida Sans Unicode" panose="020B0602030504020204" pitchFamily="34" charset="0"/>
            </a:endParaRPr>
          </a:p>
        </p:txBody>
      </p:sp>
      <p:sp>
        <p:nvSpPr>
          <p:cNvPr id="88" name="Rectangle 87"/>
          <p:cNvSpPr/>
          <p:nvPr/>
        </p:nvSpPr>
        <p:spPr>
          <a:xfrm>
            <a:off x="1582297" y="2075254"/>
            <a:ext cx="2068768"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89" name="Curved Connector 88"/>
          <p:cNvCxnSpPr>
            <a:stCxn id="88" idx="3"/>
            <a:endCxn id="92" idx="1"/>
          </p:cNvCxnSpPr>
          <p:nvPr/>
        </p:nvCxnSpPr>
        <p:spPr>
          <a:xfrm>
            <a:off x="3651065" y="2225833"/>
            <a:ext cx="2142070" cy="1509564"/>
          </a:xfrm>
          <a:prstGeom prst="curvedConnector3">
            <a:avLst>
              <a:gd name="adj1" fmla="val 50000"/>
            </a:avLst>
          </a:prstGeom>
          <a:ln w="50800">
            <a:solidFill>
              <a:schemeClr val="accent3">
                <a:alpha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179015" y="3389993"/>
            <a:ext cx="1741917" cy="301157"/>
          </a:xfrm>
          <a:prstGeom prst="rect">
            <a:avLst/>
          </a:prstGeom>
          <a:solidFill>
            <a:schemeClr val="accent3">
              <a:lumMod val="60000"/>
              <a:lumOff val="40000"/>
              <a:alpha val="10000"/>
            </a:schemeClr>
          </a:solidFill>
          <a:ln>
            <a:solidFill>
              <a:schemeClr val="accent3">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91" name="Rectangle 90"/>
          <p:cNvSpPr/>
          <p:nvPr/>
        </p:nvSpPr>
        <p:spPr>
          <a:xfrm>
            <a:off x="3050361" y="3371331"/>
            <a:ext cx="1230820" cy="301157"/>
          </a:xfrm>
          <a:prstGeom prst="rect">
            <a:avLst/>
          </a:prstGeom>
          <a:solidFill>
            <a:schemeClr val="accent2">
              <a:lumMod val="60000"/>
              <a:lumOff val="40000"/>
              <a:alpha val="10000"/>
            </a:schemeClr>
          </a:solidFill>
          <a:ln>
            <a:solidFill>
              <a:schemeClr val="accent2">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92" name="Rectangle 91"/>
          <p:cNvSpPr/>
          <p:nvPr/>
        </p:nvSpPr>
        <p:spPr>
          <a:xfrm>
            <a:off x="5793135" y="3584818"/>
            <a:ext cx="2068768"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93" name="Rectangle 92"/>
          <p:cNvSpPr/>
          <p:nvPr/>
        </p:nvSpPr>
        <p:spPr>
          <a:xfrm>
            <a:off x="4615096" y="4820899"/>
            <a:ext cx="1741917" cy="301157"/>
          </a:xfrm>
          <a:prstGeom prst="rect">
            <a:avLst/>
          </a:prstGeom>
          <a:solidFill>
            <a:schemeClr val="accent3">
              <a:lumMod val="60000"/>
              <a:lumOff val="40000"/>
              <a:alpha val="10000"/>
            </a:schemeClr>
          </a:solidFill>
          <a:ln>
            <a:solidFill>
              <a:schemeClr val="accent3">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94" name="Rectangle 93"/>
          <p:cNvSpPr/>
          <p:nvPr/>
        </p:nvSpPr>
        <p:spPr>
          <a:xfrm>
            <a:off x="7520539" y="4825759"/>
            <a:ext cx="1230820" cy="301157"/>
          </a:xfrm>
          <a:prstGeom prst="rect">
            <a:avLst/>
          </a:prstGeom>
          <a:solidFill>
            <a:schemeClr val="accent2">
              <a:lumMod val="60000"/>
              <a:lumOff val="40000"/>
              <a:alpha val="10000"/>
            </a:schemeClr>
          </a:solidFill>
          <a:ln>
            <a:solidFill>
              <a:schemeClr val="accent2">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98" name="Curved Connector 97"/>
          <p:cNvCxnSpPr>
            <a:stCxn id="90" idx="3"/>
            <a:endCxn id="93" idx="1"/>
          </p:cNvCxnSpPr>
          <p:nvPr/>
        </p:nvCxnSpPr>
        <p:spPr>
          <a:xfrm>
            <a:off x="1920932" y="3540572"/>
            <a:ext cx="2694164" cy="1430906"/>
          </a:xfrm>
          <a:prstGeom prst="curvedConnector3">
            <a:avLst>
              <a:gd name="adj1" fmla="val 50000"/>
            </a:avLst>
          </a:prstGeom>
          <a:ln w="50800">
            <a:solidFill>
              <a:schemeClr val="accent3">
                <a:alpha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91" idx="3"/>
            <a:endCxn id="94" idx="1"/>
          </p:cNvCxnSpPr>
          <p:nvPr/>
        </p:nvCxnSpPr>
        <p:spPr>
          <a:xfrm>
            <a:off x="4281181" y="3521910"/>
            <a:ext cx="3239358" cy="1454428"/>
          </a:xfrm>
          <a:prstGeom prst="curvedConnector3">
            <a:avLst>
              <a:gd name="adj1" fmla="val 50000"/>
            </a:avLst>
          </a:prstGeom>
          <a:ln w="50800">
            <a:solidFill>
              <a:schemeClr val="accent3">
                <a:alpha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86840" y="5131063"/>
            <a:ext cx="4540540" cy="1600858"/>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If the program contains </a:t>
            </a:r>
            <a:r>
              <a:rPr lang="en-US" sz="2400" dirty="0">
                <a:solidFill>
                  <a:schemeClr val="accent2"/>
                </a:solidFill>
                <a:latin typeface="Lucida Sans Unicode" panose="020B0602030504020204" pitchFamily="34" charset="0"/>
                <a:cs typeface="Lucida Sans Unicode" panose="020B0602030504020204" pitchFamily="34" charset="0"/>
              </a:rPr>
              <a:t>no determinacy races</a:t>
            </a:r>
            <a:r>
              <a:rPr lang="en-US" sz="2400" dirty="0">
                <a:solidFill>
                  <a:schemeClr val="tx1"/>
                </a:solidFill>
                <a:latin typeface="Lucida Sans Unicode" panose="020B0602030504020204" pitchFamily="34" charset="0"/>
                <a:cs typeface="Lucida Sans Unicode" panose="020B0602030504020204" pitchFamily="34" charset="0"/>
              </a:rPr>
              <a:t>, then it is </a:t>
            </a:r>
            <a:r>
              <a:rPr lang="en-US" sz="2400" dirty="0">
                <a:solidFill>
                  <a:schemeClr val="accent2"/>
                </a:solidFill>
                <a:latin typeface="Lucida Sans Unicode" panose="020B0602030504020204" pitchFamily="34" charset="0"/>
                <a:cs typeface="Lucida Sans Unicode" panose="020B0602030504020204" pitchFamily="34" charset="0"/>
              </a:rPr>
              <a:t>semantically equivalent </a:t>
            </a:r>
            <a:r>
              <a:rPr lang="en-US" sz="2400" dirty="0">
                <a:solidFill>
                  <a:schemeClr val="tx1"/>
                </a:solidFill>
                <a:latin typeface="Lucida Sans Unicode" panose="020B0602030504020204" pitchFamily="34" charset="0"/>
                <a:cs typeface="Lucida Sans Unicode" panose="020B0602030504020204" pitchFamily="34" charset="0"/>
              </a:rPr>
              <a:t>to its serial projection.</a:t>
            </a:r>
          </a:p>
        </p:txBody>
      </p:sp>
      <p:sp>
        <p:nvSpPr>
          <p:cNvPr id="3" name="Slide Number Placeholder 2"/>
          <p:cNvSpPr>
            <a:spLocks noGrp="1"/>
          </p:cNvSpPr>
          <p:nvPr>
            <p:ph type="sldNum" sz="quarter" idx="12"/>
          </p:nvPr>
        </p:nvSpPr>
        <p:spPr/>
        <p:txBody>
          <a:bodyPr/>
          <a:lstStyle/>
          <a:p>
            <a:fld id="{B8C56D54-80CA-1040-8800-40C19FBCAC37}" type="slidenum">
              <a:rPr lang="en-US" smtClean="0"/>
              <a:t>75</a:t>
            </a:fld>
            <a:endParaRPr lang="en-US"/>
          </a:p>
        </p:txBody>
      </p:sp>
    </p:spTree>
    <p:extLst>
      <p:ext uri="{BB962C8B-B14F-4D97-AF65-F5344CB8AC3E}">
        <p14:creationId xmlns:p14="http://schemas.microsoft.com/office/powerpoint/2010/main" val="41534160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and Reattach</a:t>
            </a:r>
          </a:p>
        </p:txBody>
      </p:sp>
      <p:sp>
        <p:nvSpPr>
          <p:cNvPr id="3" name="TextBox 2"/>
          <p:cNvSpPr txBox="1"/>
          <p:nvPr/>
        </p:nvSpPr>
        <p:spPr>
          <a:xfrm>
            <a:off x="4352690" y="5328789"/>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4" name="TextBox 3"/>
          <p:cNvSpPr txBox="1"/>
          <p:nvPr/>
        </p:nvSpPr>
        <p:spPr>
          <a:xfrm>
            <a:off x="3122157" y="3848454"/>
            <a:ext cx="607860"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cxnSp>
        <p:nvCxnSpPr>
          <p:cNvPr id="5" name="Straight Arrow Connector 4"/>
          <p:cNvCxnSpPr>
            <a:cxnSpLocks/>
            <a:stCxn id="20" idx="0"/>
            <a:endCxn id="25" idx="0"/>
          </p:cNvCxnSpPr>
          <p:nvPr/>
        </p:nvCxnSpPr>
        <p:spPr>
          <a:xfrm flipH="1">
            <a:off x="4705450" y="2786399"/>
            <a:ext cx="1190774" cy="10620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a:stCxn id="20" idx="0"/>
            <a:endCxn id="11" idx="0"/>
          </p:cNvCxnSpPr>
          <p:nvPr/>
        </p:nvCxnSpPr>
        <p:spPr>
          <a:xfrm>
            <a:off x="5896224" y="2786399"/>
            <a:ext cx="1501618" cy="128624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5" idx="2"/>
            <a:endCxn id="11" idx="0"/>
          </p:cNvCxnSpPr>
          <p:nvPr/>
        </p:nvCxnSpPr>
        <p:spPr>
          <a:xfrm rot="5400000" flipH="1" flipV="1">
            <a:off x="5697135" y="3080960"/>
            <a:ext cx="709022" cy="2692392"/>
          </a:xfrm>
          <a:prstGeom prst="curvedConnector5">
            <a:avLst>
              <a:gd name="adj1" fmla="val -32242"/>
              <a:gd name="adj2" fmla="val 43211"/>
              <a:gd name="adj3" fmla="val 13224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11" idx="2"/>
            <a:endCxn id="12" idx="0"/>
          </p:cNvCxnSpPr>
          <p:nvPr/>
        </p:nvCxnSpPr>
        <p:spPr>
          <a:xfrm flipH="1">
            <a:off x="5896225" y="4781667"/>
            <a:ext cx="1501617" cy="3923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655857" y="4072645"/>
            <a:ext cx="1483970"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exit</a:t>
            </a:r>
            <a:endParaRPr lang="mr-IN" dirty="0">
              <a:solidFill>
                <a:srgbClr val="FB0007"/>
              </a:solidFill>
              <a:latin typeface="Consolas" charset="0"/>
              <a:ea typeface="Consolas" charset="0"/>
              <a:cs typeface="Consolas" charset="0"/>
            </a:endParaRPr>
          </a:p>
        </p:txBody>
      </p:sp>
      <p:sp>
        <p:nvSpPr>
          <p:cNvPr id="12" name="Rectangle 11"/>
          <p:cNvSpPr/>
          <p:nvPr/>
        </p:nvSpPr>
        <p:spPr>
          <a:xfrm>
            <a:off x="5106976" y="5174002"/>
            <a:ext cx="1578497"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13" name="TextBox 12"/>
          <p:cNvSpPr txBox="1"/>
          <p:nvPr/>
        </p:nvSpPr>
        <p:spPr>
          <a:xfrm>
            <a:off x="4216443" y="2245629"/>
            <a:ext cx="3267957"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14" name="TextBox 13"/>
          <p:cNvSpPr txBox="1"/>
          <p:nvPr/>
        </p:nvSpPr>
        <p:spPr>
          <a:xfrm>
            <a:off x="3899288" y="2784688"/>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5" name="TextBox 14"/>
          <p:cNvSpPr txBox="1"/>
          <p:nvPr/>
        </p:nvSpPr>
        <p:spPr>
          <a:xfrm>
            <a:off x="5893150" y="4068758"/>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20" name="Rectangle 19"/>
          <p:cNvSpPr/>
          <p:nvPr/>
        </p:nvSpPr>
        <p:spPr>
          <a:xfrm>
            <a:off x="4789275" y="2786399"/>
            <a:ext cx="2213898"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9900F8"/>
                </a:solidFill>
                <a:latin typeface="Consolas" charset="0"/>
                <a:ea typeface="Consolas" charset="0"/>
                <a:cs typeface="Consolas" charset="0"/>
              </a:rPr>
              <a:t> </a:t>
            </a:r>
            <a:r>
              <a:rPr lang="en-US" dirty="0">
                <a:solidFill>
                  <a:srgbClr val="689304"/>
                </a:solidFill>
                <a:latin typeface="Consolas" charset="0"/>
                <a:ea typeface="Consolas" charset="0"/>
                <a:cs typeface="Consolas" charset="0"/>
              </a:rPr>
              <a:t>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25" name="Rectangle 24"/>
          <p:cNvSpPr/>
          <p:nvPr/>
        </p:nvSpPr>
        <p:spPr>
          <a:xfrm>
            <a:off x="3743800" y="3848454"/>
            <a:ext cx="1923299" cy="93321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68" name="TextBox 67"/>
          <p:cNvSpPr txBox="1"/>
          <p:nvPr/>
        </p:nvSpPr>
        <p:spPr>
          <a:xfrm>
            <a:off x="266700" y="1108200"/>
            <a:ext cx="8610600" cy="954107"/>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The </a:t>
            </a:r>
            <a:r>
              <a:rPr lang="en-US" sz="2800" dirty="0">
                <a:solidFill>
                  <a:srgbClr val="FF2600"/>
                </a:solidFill>
                <a:latin typeface="Consolas" panose="020B0609020204030204" pitchFamily="49" charset="0"/>
                <a:cs typeface="Consolas" panose="020B0609020204030204" pitchFamily="49" charset="0"/>
              </a:rPr>
              <a:t>detach</a:t>
            </a:r>
            <a:r>
              <a:rPr lang="en-US" sz="2800" dirty="0">
                <a:latin typeface="Lucida Sans Unicode" panose="020B0602030504020204" pitchFamily="34" charset="0"/>
                <a:cs typeface="Lucida Sans Unicode" panose="020B0602030504020204" pitchFamily="34" charset="0"/>
              </a:rPr>
              <a:t> and </a:t>
            </a:r>
            <a:r>
              <a:rPr lang="en-US" sz="2800" dirty="0">
                <a:solidFill>
                  <a:srgbClr val="FF2600"/>
                </a:solidFill>
                <a:latin typeface="Consolas" panose="020B0609020204030204" pitchFamily="49" charset="0"/>
                <a:cs typeface="Consolas" panose="020B0609020204030204" pitchFamily="49" charset="0"/>
              </a:rPr>
              <a:t>reattach</a:t>
            </a:r>
            <a:r>
              <a:rPr lang="en-US" sz="2800" dirty="0">
                <a:latin typeface="Lucida Sans Unicode" panose="020B0602030504020204" pitchFamily="34" charset="0"/>
                <a:cs typeface="Lucida Sans Unicode" panose="020B0602030504020204" pitchFamily="34" charset="0"/>
              </a:rPr>
              <a:t> instructions denote the start and end of a spawned task. </a:t>
            </a:r>
            <a:endParaRPr lang="en-US" sz="2800" dirty="0">
              <a:solidFill>
                <a:srgbClr val="660066"/>
              </a:solidFill>
              <a:latin typeface="Lucida Sans Unicode" panose="020B0602030504020204" pitchFamily="34" charset="0"/>
              <a:cs typeface="Lucida Sans Unicode" panose="020B0602030504020204" pitchFamily="34" charset="0"/>
            </a:endParaRPr>
          </a:p>
        </p:txBody>
      </p:sp>
      <p:sp>
        <p:nvSpPr>
          <p:cNvPr id="73" name="Rounded Rectangle 72"/>
          <p:cNvSpPr/>
          <p:nvPr/>
        </p:nvSpPr>
        <p:spPr>
          <a:xfrm>
            <a:off x="147758" y="4083995"/>
            <a:ext cx="2692392" cy="555718"/>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Detached block</a:t>
            </a:r>
          </a:p>
        </p:txBody>
      </p:sp>
      <p:sp>
        <p:nvSpPr>
          <p:cNvPr id="74" name="Rounded Rectangle 73"/>
          <p:cNvSpPr/>
          <p:nvPr/>
        </p:nvSpPr>
        <p:spPr>
          <a:xfrm>
            <a:off x="7324895" y="2679559"/>
            <a:ext cx="1662133" cy="990771"/>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Continue block</a:t>
            </a:r>
          </a:p>
        </p:txBody>
      </p:sp>
      <p:cxnSp>
        <p:nvCxnSpPr>
          <p:cNvPr id="75" name="Curved Connector 74"/>
          <p:cNvCxnSpPr>
            <a:cxnSpLocks/>
            <a:stCxn id="73" idx="3"/>
            <a:endCxn id="25" idx="1"/>
          </p:cNvCxnSpPr>
          <p:nvPr/>
        </p:nvCxnSpPr>
        <p:spPr>
          <a:xfrm flipV="1">
            <a:off x="2840150" y="4315061"/>
            <a:ext cx="903650" cy="46793"/>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cxnSpLocks/>
            <a:stCxn id="74" idx="2"/>
            <a:endCxn id="11" idx="0"/>
          </p:cNvCxnSpPr>
          <p:nvPr/>
        </p:nvCxnSpPr>
        <p:spPr>
          <a:xfrm rot="5400000">
            <a:off x="7575745" y="3492427"/>
            <a:ext cx="402315" cy="758120"/>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B8C56D54-80CA-1040-8800-40C19FBCAC37}" type="slidenum">
              <a:rPr lang="en-US" smtClean="0"/>
              <a:t>76</a:t>
            </a:fld>
            <a:endParaRPr lang="en-US"/>
          </a:p>
        </p:txBody>
      </p:sp>
      <p:sp>
        <p:nvSpPr>
          <p:cNvPr id="38" name="Rectangle 37">
            <a:extLst>
              <a:ext uri="{FF2B5EF4-FFF2-40B4-BE49-F238E27FC236}">
                <a16:creationId xmlns:a16="http://schemas.microsoft.com/office/drawing/2014/main" id="{B715DB67-C65C-E640-9488-1EDA6AD5BBA8}"/>
              </a:ext>
            </a:extLst>
          </p:cNvPr>
          <p:cNvSpPr/>
          <p:nvPr/>
        </p:nvSpPr>
        <p:spPr>
          <a:xfrm>
            <a:off x="4840224" y="3153638"/>
            <a:ext cx="2112397"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39" name="Curved Connector 38">
            <a:extLst>
              <a:ext uri="{FF2B5EF4-FFF2-40B4-BE49-F238E27FC236}">
                <a16:creationId xmlns:a16="http://schemas.microsoft.com/office/drawing/2014/main" id="{CFEA85D8-74A7-3543-BDB3-FA8AA18529EF}"/>
              </a:ext>
            </a:extLst>
          </p:cNvPr>
          <p:cNvCxnSpPr>
            <a:cxnSpLocks/>
            <a:stCxn id="48" idx="3"/>
            <a:endCxn id="38" idx="1"/>
          </p:cNvCxnSpPr>
          <p:nvPr/>
        </p:nvCxnSpPr>
        <p:spPr>
          <a:xfrm>
            <a:off x="4151975" y="2875325"/>
            <a:ext cx="688249" cy="428892"/>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FC4FBB45-E751-E845-8AA2-ADF19F4A87FF}"/>
              </a:ext>
            </a:extLst>
          </p:cNvPr>
          <p:cNvSpPr/>
          <p:nvPr/>
        </p:nvSpPr>
        <p:spPr>
          <a:xfrm>
            <a:off x="150770" y="2044277"/>
            <a:ext cx="4001205" cy="1662095"/>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A </a:t>
            </a:r>
            <a:r>
              <a:rPr lang="en-US" sz="2400" dirty="0">
                <a:solidFill>
                  <a:srgbClr val="FF2600"/>
                </a:solidFill>
                <a:latin typeface="Lucida Sans Unicode" panose="020B0602030504020204" pitchFamily="34" charset="0"/>
                <a:cs typeface="Lucida Sans Unicode" panose="020B0602030504020204" pitchFamily="34" charset="0"/>
              </a:rPr>
              <a:t>detach</a:t>
            </a:r>
            <a:r>
              <a:rPr lang="en-US" sz="2400" dirty="0">
                <a:solidFill>
                  <a:schemeClr val="tx1"/>
                </a:solidFill>
                <a:latin typeface="Lucida Sans Unicode" panose="020B0602030504020204" pitchFamily="34" charset="0"/>
                <a:cs typeface="Lucida Sans Unicode" panose="020B0602030504020204" pitchFamily="34" charset="0"/>
              </a:rPr>
              <a:t> </a:t>
            </a:r>
            <a:r>
              <a:rPr lang="en-US" sz="2400" b="1" i="1" dirty="0">
                <a:solidFill>
                  <a:schemeClr val="tx2"/>
                </a:solidFill>
                <a:latin typeface="Lucida Sans Unicode" panose="020B0602030504020204" pitchFamily="34" charset="0"/>
                <a:cs typeface="Lucida Sans Unicode" panose="020B0602030504020204" pitchFamily="34" charset="0"/>
              </a:rPr>
              <a:t>spawns</a:t>
            </a:r>
            <a:r>
              <a:rPr lang="en-US" sz="2400" dirty="0">
                <a:solidFill>
                  <a:schemeClr val="tx1"/>
                </a:solidFill>
                <a:latin typeface="Lucida Sans Unicode" panose="020B0602030504020204" pitchFamily="34" charset="0"/>
                <a:cs typeface="Lucida Sans Unicode" panose="020B0602030504020204" pitchFamily="34" charset="0"/>
              </a:rPr>
              <a:t> a task starting at the detached block to run in parallel with the continue block.</a:t>
            </a:r>
          </a:p>
        </p:txBody>
      </p:sp>
      <p:sp>
        <p:nvSpPr>
          <p:cNvPr id="57" name="Rectangle 56">
            <a:extLst>
              <a:ext uri="{FF2B5EF4-FFF2-40B4-BE49-F238E27FC236}">
                <a16:creationId xmlns:a16="http://schemas.microsoft.com/office/drawing/2014/main" id="{F37E3664-F066-9E49-B344-76E26021B8E9}"/>
              </a:ext>
            </a:extLst>
          </p:cNvPr>
          <p:cNvSpPr/>
          <p:nvPr/>
        </p:nvSpPr>
        <p:spPr>
          <a:xfrm>
            <a:off x="3805889" y="4451961"/>
            <a:ext cx="1741471"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58" name="Curved Connector 57">
            <a:extLst>
              <a:ext uri="{FF2B5EF4-FFF2-40B4-BE49-F238E27FC236}">
                <a16:creationId xmlns:a16="http://schemas.microsoft.com/office/drawing/2014/main" id="{5DE3FE86-9A53-FA44-A94D-FEC278E67A35}"/>
              </a:ext>
            </a:extLst>
          </p:cNvPr>
          <p:cNvCxnSpPr>
            <a:cxnSpLocks/>
            <a:stCxn id="59" idx="3"/>
            <a:endCxn id="57" idx="2"/>
          </p:cNvCxnSpPr>
          <p:nvPr/>
        </p:nvCxnSpPr>
        <p:spPr>
          <a:xfrm flipV="1">
            <a:off x="3921968" y="4753118"/>
            <a:ext cx="754657" cy="535606"/>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1C636ACD-88D6-2F4E-8B76-78D786B566FD}"/>
              </a:ext>
            </a:extLst>
          </p:cNvPr>
          <p:cNvSpPr/>
          <p:nvPr/>
        </p:nvSpPr>
        <p:spPr>
          <a:xfrm>
            <a:off x="153058" y="4815984"/>
            <a:ext cx="3768910" cy="945479"/>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A </a:t>
            </a:r>
            <a:r>
              <a:rPr lang="en-US" sz="2400" dirty="0">
                <a:solidFill>
                  <a:srgbClr val="FF2600"/>
                </a:solidFill>
                <a:latin typeface="Consolas" panose="020B0609020204030204" pitchFamily="49" charset="0"/>
                <a:cs typeface="Consolas" panose="020B0609020204030204" pitchFamily="49" charset="0"/>
              </a:rPr>
              <a:t>reattach</a:t>
            </a:r>
            <a:r>
              <a:rPr lang="en-US" sz="2400" dirty="0">
                <a:solidFill>
                  <a:schemeClr val="tx1"/>
                </a:solidFill>
                <a:latin typeface="Lucida Sans Unicode" panose="020B0602030504020204" pitchFamily="34" charset="0"/>
                <a:cs typeface="Lucida Sans Unicode" panose="020B0602030504020204" pitchFamily="34" charset="0"/>
              </a:rPr>
              <a:t> terminates a spawned task.</a:t>
            </a:r>
          </a:p>
        </p:txBody>
      </p:sp>
      <p:sp>
        <p:nvSpPr>
          <p:cNvPr id="69" name="Rounded Rectangle 68">
            <a:extLst>
              <a:ext uri="{FF2B5EF4-FFF2-40B4-BE49-F238E27FC236}">
                <a16:creationId xmlns:a16="http://schemas.microsoft.com/office/drawing/2014/main" id="{54FEF985-19BF-E841-B532-A3EF1E30C29B}"/>
              </a:ext>
            </a:extLst>
          </p:cNvPr>
          <p:cNvSpPr/>
          <p:nvPr/>
        </p:nvSpPr>
        <p:spPr>
          <a:xfrm>
            <a:off x="656475" y="5856529"/>
            <a:ext cx="7604903" cy="945479"/>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cap="small" dirty="0">
                <a:solidFill>
                  <a:schemeClr val="tx2"/>
                </a:solidFill>
                <a:latin typeface="Lucida Sans Unicode" panose="020B0602030504020204" pitchFamily="34" charset="0"/>
                <a:cs typeface="Lucida Sans Unicode" panose="020B0602030504020204" pitchFamily="34" charset="0"/>
              </a:rPr>
              <a:t>Invariant:</a:t>
            </a:r>
            <a:r>
              <a:rPr lang="en-US" sz="2400" dirty="0">
                <a:solidFill>
                  <a:schemeClr val="tx1"/>
                </a:solidFill>
                <a:latin typeface="Lucida Sans Unicode" panose="020B0602030504020204" pitchFamily="34" charset="0"/>
                <a:cs typeface="Lucida Sans Unicode" panose="020B0602030504020204" pitchFamily="34" charset="0"/>
              </a:rPr>
              <a:t> A </a:t>
            </a:r>
            <a:r>
              <a:rPr lang="en-US" sz="2400" dirty="0">
                <a:solidFill>
                  <a:srgbClr val="FF2600"/>
                </a:solidFill>
                <a:latin typeface="Consolas" panose="020B0609020204030204" pitchFamily="49" charset="0"/>
                <a:cs typeface="Consolas" panose="020B0609020204030204" pitchFamily="49" charset="0"/>
              </a:rPr>
              <a:t>reattach</a:t>
            </a:r>
            <a:r>
              <a:rPr lang="en-US" sz="2400" dirty="0">
                <a:solidFill>
                  <a:schemeClr val="tx1"/>
                </a:solidFill>
                <a:latin typeface="Lucida Sans Unicode" panose="020B0602030504020204" pitchFamily="34" charset="0"/>
                <a:cs typeface="Lucida Sans Unicode" panose="020B0602030504020204" pitchFamily="34" charset="0"/>
              </a:rPr>
              <a:t> must identify the </a:t>
            </a:r>
            <a:r>
              <a:rPr lang="en-US" sz="2400" b="1" i="1" dirty="0">
                <a:solidFill>
                  <a:schemeClr val="tx2"/>
                </a:solidFill>
                <a:latin typeface="Lucida Sans Unicode" panose="020B0602030504020204" pitchFamily="34" charset="0"/>
                <a:cs typeface="Lucida Sans Unicode" panose="020B0602030504020204" pitchFamily="34" charset="0"/>
              </a:rPr>
              <a:t>same continue block</a:t>
            </a:r>
            <a:r>
              <a:rPr lang="en-US" sz="2400" dirty="0">
                <a:solidFill>
                  <a:schemeClr val="tx1"/>
                </a:solidFill>
                <a:latin typeface="Lucida Sans Unicode" panose="020B0602030504020204" pitchFamily="34" charset="0"/>
                <a:cs typeface="Lucida Sans Unicode" panose="020B0602030504020204" pitchFamily="34" charset="0"/>
              </a:rPr>
              <a:t> as its corresponding </a:t>
            </a:r>
            <a:r>
              <a:rPr lang="en-US" sz="2400" dirty="0">
                <a:solidFill>
                  <a:srgbClr val="FF2600"/>
                </a:solidFill>
                <a:latin typeface="Consolas" panose="020B0609020204030204" pitchFamily="49" charset="0"/>
                <a:cs typeface="Consolas" panose="020B0609020204030204" pitchFamily="49" charset="0"/>
              </a:rPr>
              <a:t>detach</a:t>
            </a:r>
            <a:r>
              <a:rPr lang="en-US" sz="2400" dirty="0">
                <a:solidFill>
                  <a:schemeClr val="tx1"/>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87855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38" grpId="0" animBg="1"/>
      <p:bldP spid="48" grpId="0" animBg="1"/>
      <p:bldP spid="57" grpId="0" animBg="1"/>
      <p:bldP spid="59" grpId="0" animBg="1"/>
      <p:bldP spid="6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ounded Rectangle 111">
            <a:extLst>
              <a:ext uri="{FF2B5EF4-FFF2-40B4-BE49-F238E27FC236}">
                <a16:creationId xmlns:a16="http://schemas.microsoft.com/office/drawing/2014/main" id="{5619CE83-A458-7448-B45A-397BED0F749D}"/>
              </a:ext>
            </a:extLst>
          </p:cNvPr>
          <p:cNvSpPr/>
          <p:nvPr/>
        </p:nvSpPr>
        <p:spPr>
          <a:xfrm>
            <a:off x="1480879" y="2791611"/>
            <a:ext cx="5314098" cy="383743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ounded Rectangle 112">
            <a:extLst>
              <a:ext uri="{FF2B5EF4-FFF2-40B4-BE49-F238E27FC236}">
                <a16:creationId xmlns:a16="http://schemas.microsoft.com/office/drawing/2014/main" id="{6030CD16-4D72-DB4F-A4B4-49AF188570ED}"/>
              </a:ext>
            </a:extLst>
          </p:cNvPr>
          <p:cNvSpPr/>
          <p:nvPr/>
        </p:nvSpPr>
        <p:spPr>
          <a:xfrm>
            <a:off x="1633279" y="3751686"/>
            <a:ext cx="2694276" cy="1522662"/>
          </a:xfrm>
          <a:prstGeom prst="roundRect">
            <a:avLst/>
          </a:prstGeom>
          <a:solidFill>
            <a:schemeClr val="accent3">
              <a:lumMod val="20000"/>
              <a:lumOff val="8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Nested Spawning in Tapir</a:t>
            </a:r>
          </a:p>
        </p:txBody>
      </p:sp>
      <p:sp>
        <p:nvSpPr>
          <p:cNvPr id="3" name="TextBox 2"/>
          <p:cNvSpPr txBox="1"/>
          <p:nvPr/>
        </p:nvSpPr>
        <p:spPr>
          <a:xfrm>
            <a:off x="7173278" y="5420239"/>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exito</a:t>
            </a:r>
            <a:endParaRPr lang="en-US" sz="2000" dirty="0">
              <a:solidFill>
                <a:srgbClr val="77351E"/>
              </a:solidFill>
              <a:latin typeface="Consolas" charset="0"/>
              <a:ea typeface="Consolas" charset="0"/>
              <a:cs typeface="Consolas" charset="0"/>
            </a:endParaRPr>
          </a:p>
        </p:txBody>
      </p:sp>
      <p:cxnSp>
        <p:nvCxnSpPr>
          <p:cNvPr id="6" name="Straight Arrow Connector 5"/>
          <p:cNvCxnSpPr>
            <a:cxnSpLocks/>
            <a:stCxn id="20" idx="0"/>
            <a:endCxn id="11" idx="0"/>
          </p:cNvCxnSpPr>
          <p:nvPr/>
        </p:nvCxnSpPr>
        <p:spPr>
          <a:xfrm>
            <a:off x="6174789" y="1890574"/>
            <a:ext cx="1900312" cy="266585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5" idx="2"/>
            <a:endCxn id="47" idx="0"/>
          </p:cNvCxnSpPr>
          <p:nvPr/>
        </p:nvCxnSpPr>
        <p:spPr>
          <a:xfrm rot="5400000" flipH="1" flipV="1">
            <a:off x="3990328" y="3365381"/>
            <a:ext cx="792147" cy="2694275"/>
          </a:xfrm>
          <a:prstGeom prst="curvedConnector5">
            <a:avLst>
              <a:gd name="adj1" fmla="val -28858"/>
              <a:gd name="adj2" fmla="val 54684"/>
              <a:gd name="adj3" fmla="val 128858"/>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11" idx="2"/>
            <a:endCxn id="12" idx="0"/>
          </p:cNvCxnSpPr>
          <p:nvPr/>
        </p:nvCxnSpPr>
        <p:spPr>
          <a:xfrm>
            <a:off x="8075101" y="5265452"/>
            <a:ext cx="11586" cy="54737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161692" y="4556430"/>
            <a:ext cx="1826818"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yo</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exito</a:t>
            </a:r>
            <a:endParaRPr lang="mr-IN" dirty="0">
              <a:solidFill>
                <a:srgbClr val="FB0007"/>
              </a:solidFill>
              <a:latin typeface="Consolas" charset="0"/>
              <a:ea typeface="Consolas" charset="0"/>
              <a:cs typeface="Consolas" charset="0"/>
            </a:endParaRPr>
          </a:p>
        </p:txBody>
      </p:sp>
      <p:sp>
        <p:nvSpPr>
          <p:cNvPr id="12" name="Rectangle 11"/>
          <p:cNvSpPr/>
          <p:nvPr/>
        </p:nvSpPr>
        <p:spPr>
          <a:xfrm>
            <a:off x="7173278" y="5812830"/>
            <a:ext cx="1826818"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x2</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xo</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x2</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yo</a:t>
            </a:r>
            <a:endParaRPr lang="mr-IN" dirty="0">
              <a:solidFill>
                <a:prstClr val="black"/>
              </a:solidFill>
              <a:latin typeface="Consolas" charset="0"/>
              <a:ea typeface="Consolas" charset="0"/>
              <a:cs typeface="Consolas" charset="0"/>
            </a:endParaRPr>
          </a:p>
        </p:txBody>
      </p:sp>
      <p:sp>
        <p:nvSpPr>
          <p:cNvPr id="13" name="TextBox 12"/>
          <p:cNvSpPr txBox="1"/>
          <p:nvPr/>
        </p:nvSpPr>
        <p:spPr>
          <a:xfrm>
            <a:off x="1882758" y="2009568"/>
            <a:ext cx="1716813"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14" name="TextBox 13"/>
          <p:cNvSpPr txBox="1"/>
          <p:nvPr/>
        </p:nvSpPr>
        <p:spPr>
          <a:xfrm>
            <a:off x="4051944" y="1890574"/>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5" name="TextBox 14"/>
          <p:cNvSpPr txBox="1"/>
          <p:nvPr/>
        </p:nvSpPr>
        <p:spPr>
          <a:xfrm>
            <a:off x="5757098" y="3916860"/>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conti</a:t>
            </a:r>
            <a:endParaRPr lang="en-US" sz="2000" dirty="0">
              <a:solidFill>
                <a:srgbClr val="77351E"/>
              </a:solidFill>
              <a:latin typeface="Consolas" charset="0"/>
              <a:ea typeface="Consolas" charset="0"/>
              <a:cs typeface="Consolas" charset="0"/>
            </a:endParaRPr>
          </a:p>
        </p:txBody>
      </p:sp>
      <p:sp>
        <p:nvSpPr>
          <p:cNvPr id="25" name="Rectangle 24"/>
          <p:cNvSpPr/>
          <p:nvPr/>
        </p:nvSpPr>
        <p:spPr>
          <a:xfrm>
            <a:off x="1873447" y="4175379"/>
            <a:ext cx="2331636" cy="93321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xi</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conti</a:t>
            </a:r>
            <a:endParaRPr lang="mr-IN" dirty="0">
              <a:solidFill>
                <a:srgbClr val="FB0007"/>
              </a:solidFill>
              <a:latin typeface="Consolas" charset="0"/>
              <a:ea typeface="Consolas" charset="0"/>
              <a:cs typeface="Consolas" charset="0"/>
            </a:endParaRPr>
          </a:p>
        </p:txBody>
      </p:sp>
      <p:sp>
        <p:nvSpPr>
          <p:cNvPr id="73" name="Rounded Rectangle 72"/>
          <p:cNvSpPr/>
          <p:nvPr/>
        </p:nvSpPr>
        <p:spPr>
          <a:xfrm>
            <a:off x="174482" y="1757088"/>
            <a:ext cx="1604535" cy="1155571"/>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Outer spawned task</a:t>
            </a:r>
          </a:p>
        </p:txBody>
      </p:sp>
      <p:cxnSp>
        <p:nvCxnSpPr>
          <p:cNvPr id="75" name="Curved Connector 74"/>
          <p:cNvCxnSpPr>
            <a:cxnSpLocks/>
            <a:stCxn id="73" idx="2"/>
          </p:cNvCxnSpPr>
          <p:nvPr/>
        </p:nvCxnSpPr>
        <p:spPr>
          <a:xfrm rot="16200000" flipH="1">
            <a:off x="993315" y="2896094"/>
            <a:ext cx="500926" cy="534056"/>
          </a:xfrm>
          <a:prstGeom prst="curvedConnector2">
            <a:avLst/>
          </a:prstGeom>
          <a:ln w="50800">
            <a:solidFill>
              <a:schemeClr val="accent1">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700" y="1165971"/>
            <a:ext cx="8696010" cy="523220"/>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Tapir supports </a:t>
            </a:r>
            <a:r>
              <a:rPr lang="en-US" sz="2800" dirty="0">
                <a:solidFill>
                  <a:schemeClr val="tx2"/>
                </a:solidFill>
                <a:latin typeface="Lucida Sans Unicode" panose="020B0602030504020204" pitchFamily="34" charset="0"/>
                <a:cs typeface="Lucida Sans Unicode" panose="020B0602030504020204" pitchFamily="34" charset="0"/>
              </a:rPr>
              <a:t>nested</a:t>
            </a:r>
            <a:r>
              <a:rPr lang="en-US" sz="2800" dirty="0">
                <a:latin typeface="Lucida Sans Unicode" panose="020B0602030504020204" pitchFamily="34" charset="0"/>
                <a:cs typeface="Lucida Sans Unicode" panose="020B0602030504020204" pitchFamily="34" charset="0"/>
              </a:rPr>
              <a:t> spawning of tasks.</a:t>
            </a:r>
          </a:p>
        </p:txBody>
      </p:sp>
      <p:sp>
        <p:nvSpPr>
          <p:cNvPr id="9" name="Slide Number Placeholder 8"/>
          <p:cNvSpPr>
            <a:spLocks noGrp="1"/>
          </p:cNvSpPr>
          <p:nvPr>
            <p:ph type="sldNum" sz="quarter" idx="12"/>
          </p:nvPr>
        </p:nvSpPr>
        <p:spPr/>
        <p:txBody>
          <a:bodyPr/>
          <a:lstStyle/>
          <a:p>
            <a:fld id="{B8C56D54-80CA-1040-8800-40C19FBCAC37}" type="slidenum">
              <a:rPr lang="en-US" smtClean="0"/>
              <a:t>77</a:t>
            </a:fld>
            <a:endParaRPr lang="en-US"/>
          </a:p>
        </p:txBody>
      </p:sp>
      <p:cxnSp>
        <p:nvCxnSpPr>
          <p:cNvPr id="46" name="Straight Arrow Connector 45">
            <a:extLst>
              <a:ext uri="{FF2B5EF4-FFF2-40B4-BE49-F238E27FC236}">
                <a16:creationId xmlns:a16="http://schemas.microsoft.com/office/drawing/2014/main" id="{F6731A30-9F9E-4247-98EB-3ECE501307E6}"/>
              </a:ext>
            </a:extLst>
          </p:cNvPr>
          <p:cNvCxnSpPr>
            <a:cxnSpLocks/>
            <a:stCxn id="33" idx="0"/>
            <a:endCxn id="47" idx="0"/>
          </p:cNvCxnSpPr>
          <p:nvPr/>
        </p:nvCxnSpPr>
        <p:spPr>
          <a:xfrm>
            <a:off x="4457977" y="2946003"/>
            <a:ext cx="1275563" cy="137044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502C68F-BD95-9549-97D9-74D9F5682533}"/>
              </a:ext>
            </a:extLst>
          </p:cNvPr>
          <p:cNvCxnSpPr>
            <a:cxnSpLocks/>
            <a:stCxn id="33" idx="0"/>
            <a:endCxn id="25" idx="0"/>
          </p:cNvCxnSpPr>
          <p:nvPr/>
        </p:nvCxnSpPr>
        <p:spPr>
          <a:xfrm flipH="1">
            <a:off x="3039265" y="2946003"/>
            <a:ext cx="1418712" cy="122937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6">
            <a:extLst>
              <a:ext uri="{FF2B5EF4-FFF2-40B4-BE49-F238E27FC236}">
                <a16:creationId xmlns:a16="http://schemas.microsoft.com/office/drawing/2014/main" id="{B71BF61F-A787-BE4E-979C-FA7D3FA9E39F}"/>
              </a:ext>
            </a:extLst>
          </p:cNvPr>
          <p:cNvCxnSpPr>
            <a:cxnSpLocks/>
            <a:stCxn id="158" idx="2"/>
            <a:endCxn id="11" idx="0"/>
          </p:cNvCxnSpPr>
          <p:nvPr/>
        </p:nvCxnSpPr>
        <p:spPr>
          <a:xfrm rot="5400000" flipH="1" flipV="1">
            <a:off x="5244268" y="3727809"/>
            <a:ext cx="2002211" cy="3659453"/>
          </a:xfrm>
          <a:prstGeom prst="curvedConnector5">
            <a:avLst>
              <a:gd name="adj1" fmla="val -11417"/>
              <a:gd name="adj2" fmla="val 62572"/>
              <a:gd name="adj3" fmla="val 111417"/>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9DDCB24-45E0-544F-8E0B-9778494DD96B}"/>
              </a:ext>
            </a:extLst>
          </p:cNvPr>
          <p:cNvCxnSpPr>
            <a:cxnSpLocks/>
            <a:stCxn id="47" idx="2"/>
            <a:endCxn id="158" idx="0"/>
          </p:cNvCxnSpPr>
          <p:nvPr/>
        </p:nvCxnSpPr>
        <p:spPr>
          <a:xfrm flipH="1">
            <a:off x="4415648" y="5025467"/>
            <a:ext cx="1317892" cy="37532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cxnSpLocks/>
            <a:stCxn id="20" idx="0"/>
            <a:endCxn id="33" idx="0"/>
          </p:cNvCxnSpPr>
          <p:nvPr/>
        </p:nvCxnSpPr>
        <p:spPr>
          <a:xfrm flipH="1">
            <a:off x="4457977" y="1890574"/>
            <a:ext cx="1716812" cy="105542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41930" y="1890574"/>
            <a:ext cx="2465717"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xo</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deto</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conto</a:t>
            </a:r>
            <a:endParaRPr lang="mr-IN" dirty="0">
              <a:solidFill>
                <a:srgbClr val="FB0007"/>
              </a:solidFill>
              <a:latin typeface="Consolas" charset="0"/>
              <a:ea typeface="Consolas" charset="0"/>
              <a:cs typeface="Consolas" charset="0"/>
            </a:endParaRPr>
          </a:p>
        </p:txBody>
      </p:sp>
      <p:sp>
        <p:nvSpPr>
          <p:cNvPr id="33" name="Rectangle 32">
            <a:extLst>
              <a:ext uri="{FF2B5EF4-FFF2-40B4-BE49-F238E27FC236}">
                <a16:creationId xmlns:a16="http://schemas.microsoft.com/office/drawing/2014/main" id="{AADCF901-4D09-AE4C-8BF2-C9CCD62FA812}"/>
              </a:ext>
            </a:extLst>
          </p:cNvPr>
          <p:cNvSpPr/>
          <p:nvPr/>
        </p:nvSpPr>
        <p:spPr>
          <a:xfrm>
            <a:off x="3225118" y="2946003"/>
            <a:ext cx="2465717"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deti</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conti</a:t>
            </a:r>
            <a:endParaRPr lang="mr-IN" dirty="0">
              <a:solidFill>
                <a:srgbClr val="FB0007"/>
              </a:solidFill>
              <a:latin typeface="Consolas" charset="0"/>
              <a:ea typeface="Consolas" charset="0"/>
              <a:cs typeface="Consolas" charset="0"/>
            </a:endParaRPr>
          </a:p>
        </p:txBody>
      </p:sp>
      <p:sp>
        <p:nvSpPr>
          <p:cNvPr id="87" name="TextBox 86">
            <a:extLst>
              <a:ext uri="{FF2B5EF4-FFF2-40B4-BE49-F238E27FC236}">
                <a16:creationId xmlns:a16="http://schemas.microsoft.com/office/drawing/2014/main" id="{915C6EE0-7E30-584D-B691-ED230CC2DADD}"/>
              </a:ext>
            </a:extLst>
          </p:cNvPr>
          <p:cNvSpPr txBox="1"/>
          <p:nvPr/>
        </p:nvSpPr>
        <p:spPr>
          <a:xfrm>
            <a:off x="8098659" y="4156319"/>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conto</a:t>
            </a:r>
            <a:endParaRPr lang="en-US" sz="2000" dirty="0">
              <a:solidFill>
                <a:srgbClr val="77351E"/>
              </a:solidFill>
              <a:latin typeface="Consolas" charset="0"/>
              <a:ea typeface="Consolas" charset="0"/>
              <a:cs typeface="Consolas" charset="0"/>
            </a:endParaRPr>
          </a:p>
        </p:txBody>
      </p:sp>
      <p:sp>
        <p:nvSpPr>
          <p:cNvPr id="89" name="TextBox 88">
            <a:extLst>
              <a:ext uri="{FF2B5EF4-FFF2-40B4-BE49-F238E27FC236}">
                <a16:creationId xmlns:a16="http://schemas.microsoft.com/office/drawing/2014/main" id="{3533D60C-32E6-394D-A44C-3A64EAAEDAEE}"/>
              </a:ext>
            </a:extLst>
          </p:cNvPr>
          <p:cNvSpPr txBox="1"/>
          <p:nvPr/>
        </p:nvSpPr>
        <p:spPr>
          <a:xfrm>
            <a:off x="2471263" y="2946002"/>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deto</a:t>
            </a:r>
            <a:endParaRPr lang="en-US" sz="2000" dirty="0">
              <a:solidFill>
                <a:srgbClr val="77351E"/>
              </a:solidFill>
              <a:latin typeface="Consolas" charset="0"/>
              <a:ea typeface="Consolas" charset="0"/>
              <a:cs typeface="Consolas" charset="0"/>
            </a:endParaRPr>
          </a:p>
        </p:txBody>
      </p:sp>
      <p:sp>
        <p:nvSpPr>
          <p:cNvPr id="90" name="TextBox 89">
            <a:extLst>
              <a:ext uri="{FF2B5EF4-FFF2-40B4-BE49-F238E27FC236}">
                <a16:creationId xmlns:a16="http://schemas.microsoft.com/office/drawing/2014/main" id="{B7E0F48F-B31F-3F49-A35F-1FFBC22375BA}"/>
              </a:ext>
            </a:extLst>
          </p:cNvPr>
          <p:cNvSpPr txBox="1"/>
          <p:nvPr/>
        </p:nvSpPr>
        <p:spPr>
          <a:xfrm>
            <a:off x="1872731" y="3751686"/>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deti</a:t>
            </a:r>
            <a:endParaRPr lang="en-US" sz="2000" dirty="0">
              <a:solidFill>
                <a:srgbClr val="77351E"/>
              </a:solidFill>
              <a:latin typeface="Consolas" charset="0"/>
              <a:ea typeface="Consolas" charset="0"/>
              <a:cs typeface="Consolas" charset="0"/>
            </a:endParaRPr>
          </a:p>
        </p:txBody>
      </p:sp>
      <p:sp>
        <p:nvSpPr>
          <p:cNvPr id="128" name="Rounded Rectangle 127">
            <a:extLst>
              <a:ext uri="{FF2B5EF4-FFF2-40B4-BE49-F238E27FC236}">
                <a16:creationId xmlns:a16="http://schemas.microsoft.com/office/drawing/2014/main" id="{0DDD672D-15AF-8B43-89DC-39BD0FA96B52}"/>
              </a:ext>
            </a:extLst>
          </p:cNvPr>
          <p:cNvSpPr/>
          <p:nvPr/>
        </p:nvSpPr>
        <p:spPr>
          <a:xfrm>
            <a:off x="96387" y="5245061"/>
            <a:ext cx="1765224" cy="1460328"/>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Inner spawned task</a:t>
            </a:r>
          </a:p>
        </p:txBody>
      </p:sp>
      <p:cxnSp>
        <p:nvCxnSpPr>
          <p:cNvPr id="130" name="Curved Connector 129">
            <a:extLst>
              <a:ext uri="{FF2B5EF4-FFF2-40B4-BE49-F238E27FC236}">
                <a16:creationId xmlns:a16="http://schemas.microsoft.com/office/drawing/2014/main" id="{41C27E38-7A6D-3845-BB79-96625705B571}"/>
              </a:ext>
            </a:extLst>
          </p:cNvPr>
          <p:cNvCxnSpPr>
            <a:cxnSpLocks/>
            <a:stCxn id="128" idx="0"/>
          </p:cNvCxnSpPr>
          <p:nvPr/>
        </p:nvCxnSpPr>
        <p:spPr>
          <a:xfrm rot="5400000" flipH="1" flipV="1">
            <a:off x="1095972" y="4707888"/>
            <a:ext cx="420201" cy="654146"/>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EEDF5766-947D-A948-B3D5-BAC9187AAA8B}"/>
              </a:ext>
            </a:extLst>
          </p:cNvPr>
          <p:cNvSpPr/>
          <p:nvPr/>
        </p:nvSpPr>
        <p:spPr>
          <a:xfrm>
            <a:off x="3387958" y="5400790"/>
            <a:ext cx="2055380" cy="1157851"/>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xi</a:t>
            </a:r>
          </a:p>
          <a:p>
            <a:r>
              <a:rPr lang="en-US" dirty="0">
                <a:solidFill>
                  <a:srgbClr val="77351E"/>
                </a:solidFill>
                <a:latin typeface="Consolas" charset="0"/>
                <a:ea typeface="Consolas" charset="0"/>
                <a:cs typeface="Consolas" charset="0"/>
              </a:rPr>
              <a:t>x2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x1 + </a:t>
            </a:r>
            <a:r>
              <a:rPr lang="en-US" dirty="0" err="1">
                <a:solidFill>
                  <a:srgbClr val="77351E"/>
                </a:solidFill>
                <a:latin typeface="Consolas" charset="0"/>
                <a:ea typeface="Consolas" charset="0"/>
                <a:cs typeface="Consolas" charset="0"/>
              </a:rPr>
              <a:t>yi</a:t>
            </a:r>
            <a:endParaRPr lang="en-US" dirty="0">
              <a:solidFill>
                <a:srgbClr val="77351E"/>
              </a:solidFill>
              <a:latin typeface="Consolas" charset="0"/>
              <a:ea typeface="Consolas" charset="0"/>
              <a:cs typeface="Consolas" charset="0"/>
            </a:endParaRP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xo</a:t>
            </a:r>
            <a:r>
              <a:rPr lang="en-US" dirty="0">
                <a:solidFill>
                  <a:srgbClr val="632618"/>
                </a:solidFill>
                <a:latin typeface="Consolas" charset="0"/>
                <a:ea typeface="Consolas" charset="0"/>
                <a:cs typeface="Consolas" charset="0"/>
              </a:rPr>
              <a:t>, x2</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conto</a:t>
            </a:r>
            <a:endParaRPr lang="mr-IN" dirty="0">
              <a:solidFill>
                <a:srgbClr val="FB0007"/>
              </a:solidFill>
              <a:latin typeface="Consolas" charset="0"/>
              <a:ea typeface="Consolas" charset="0"/>
              <a:cs typeface="Consolas" charset="0"/>
            </a:endParaRPr>
          </a:p>
        </p:txBody>
      </p:sp>
      <p:sp>
        <p:nvSpPr>
          <p:cNvPr id="159" name="TextBox 158">
            <a:extLst>
              <a:ext uri="{FF2B5EF4-FFF2-40B4-BE49-F238E27FC236}">
                <a16:creationId xmlns:a16="http://schemas.microsoft.com/office/drawing/2014/main" id="{F738033D-58B1-C844-B714-9CEF4B9F691B}"/>
              </a:ext>
            </a:extLst>
          </p:cNvPr>
          <p:cNvSpPr txBox="1"/>
          <p:nvPr/>
        </p:nvSpPr>
        <p:spPr>
          <a:xfrm>
            <a:off x="2488104" y="5402202"/>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exiti</a:t>
            </a:r>
            <a:endParaRPr lang="en-US" sz="2000" dirty="0">
              <a:solidFill>
                <a:srgbClr val="77351E"/>
              </a:solidFill>
              <a:latin typeface="Consolas" charset="0"/>
              <a:ea typeface="Consolas" charset="0"/>
              <a:cs typeface="Consolas" charset="0"/>
            </a:endParaRPr>
          </a:p>
        </p:txBody>
      </p:sp>
      <p:sp>
        <p:nvSpPr>
          <p:cNvPr id="47" name="Rectangle 46">
            <a:extLst>
              <a:ext uri="{FF2B5EF4-FFF2-40B4-BE49-F238E27FC236}">
                <a16:creationId xmlns:a16="http://schemas.microsoft.com/office/drawing/2014/main" id="{0DC81A9F-848A-B247-83AB-F0E7D857DA98}"/>
              </a:ext>
            </a:extLst>
          </p:cNvPr>
          <p:cNvSpPr/>
          <p:nvPr/>
        </p:nvSpPr>
        <p:spPr>
          <a:xfrm>
            <a:off x="4820131" y="4316445"/>
            <a:ext cx="1826818"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yi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exiti</a:t>
            </a:r>
            <a:endParaRPr lang="mr-IN" dirty="0">
              <a:solidFill>
                <a:srgbClr val="FB0007"/>
              </a:solidFill>
              <a:latin typeface="Consolas" charset="0"/>
              <a:ea typeface="Consolas" charset="0"/>
              <a:cs typeface="Consolas" charset="0"/>
            </a:endParaRPr>
          </a:p>
        </p:txBody>
      </p:sp>
    </p:spTree>
    <p:extLst>
      <p:ext uri="{BB962C8B-B14F-4D97-AF65-F5344CB8AC3E}">
        <p14:creationId xmlns:p14="http://schemas.microsoft.com/office/powerpoint/2010/main" val="22066217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C56D54-80CA-1040-8800-40C19FBCAC37}" type="slidenum">
              <a:rPr lang="en-US" smtClean="0"/>
              <a:t>78</a:t>
            </a:fld>
            <a:endParaRPr lang="en-US" dirty="0"/>
          </a:p>
        </p:txBody>
      </p:sp>
      <p:sp>
        <p:nvSpPr>
          <p:cNvPr id="112" name="Rounded Rectangle 111">
            <a:extLst>
              <a:ext uri="{FF2B5EF4-FFF2-40B4-BE49-F238E27FC236}">
                <a16:creationId xmlns:a16="http://schemas.microsoft.com/office/drawing/2014/main" id="{5619CE83-A458-7448-B45A-397BED0F749D}"/>
              </a:ext>
            </a:extLst>
          </p:cNvPr>
          <p:cNvSpPr/>
          <p:nvPr/>
        </p:nvSpPr>
        <p:spPr>
          <a:xfrm>
            <a:off x="1480879" y="2897121"/>
            <a:ext cx="5314098" cy="383743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ounded Rectangle 112">
            <a:extLst>
              <a:ext uri="{FF2B5EF4-FFF2-40B4-BE49-F238E27FC236}">
                <a16:creationId xmlns:a16="http://schemas.microsoft.com/office/drawing/2014/main" id="{6030CD16-4D72-DB4F-A4B4-49AF188570ED}"/>
              </a:ext>
            </a:extLst>
          </p:cNvPr>
          <p:cNvSpPr/>
          <p:nvPr/>
        </p:nvSpPr>
        <p:spPr>
          <a:xfrm>
            <a:off x="1633279" y="3857196"/>
            <a:ext cx="2694276" cy="1522662"/>
          </a:xfrm>
          <a:prstGeom prst="roundRect">
            <a:avLst/>
          </a:prstGeom>
          <a:solidFill>
            <a:schemeClr val="accent3">
              <a:lumMod val="20000"/>
              <a:lumOff val="8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Task Scopes</a:t>
            </a:r>
          </a:p>
        </p:txBody>
      </p:sp>
      <p:sp>
        <p:nvSpPr>
          <p:cNvPr id="3" name="TextBox 2"/>
          <p:cNvSpPr txBox="1"/>
          <p:nvPr/>
        </p:nvSpPr>
        <p:spPr>
          <a:xfrm>
            <a:off x="7173278" y="5525749"/>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exito</a:t>
            </a:r>
            <a:endParaRPr lang="en-US" sz="2000" dirty="0">
              <a:solidFill>
                <a:srgbClr val="77351E"/>
              </a:solidFill>
              <a:latin typeface="Consolas" charset="0"/>
              <a:ea typeface="Consolas" charset="0"/>
              <a:cs typeface="Consolas" charset="0"/>
            </a:endParaRPr>
          </a:p>
        </p:txBody>
      </p:sp>
      <p:cxnSp>
        <p:nvCxnSpPr>
          <p:cNvPr id="6" name="Straight Arrow Connector 5"/>
          <p:cNvCxnSpPr>
            <a:cxnSpLocks/>
            <a:stCxn id="20" idx="0"/>
            <a:endCxn id="11" idx="0"/>
          </p:cNvCxnSpPr>
          <p:nvPr/>
        </p:nvCxnSpPr>
        <p:spPr>
          <a:xfrm>
            <a:off x="6174789" y="1996084"/>
            <a:ext cx="1900312" cy="266585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5" idx="2"/>
            <a:endCxn id="47" idx="0"/>
          </p:cNvCxnSpPr>
          <p:nvPr/>
        </p:nvCxnSpPr>
        <p:spPr>
          <a:xfrm rot="5400000" flipH="1" flipV="1">
            <a:off x="3990328" y="3470891"/>
            <a:ext cx="792147" cy="2694275"/>
          </a:xfrm>
          <a:prstGeom prst="curvedConnector5">
            <a:avLst>
              <a:gd name="adj1" fmla="val -28858"/>
              <a:gd name="adj2" fmla="val 54684"/>
              <a:gd name="adj3" fmla="val 128858"/>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11" idx="2"/>
            <a:endCxn id="12" idx="0"/>
          </p:cNvCxnSpPr>
          <p:nvPr/>
        </p:nvCxnSpPr>
        <p:spPr>
          <a:xfrm>
            <a:off x="8075101" y="5370962"/>
            <a:ext cx="11586" cy="54737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161692" y="4661940"/>
            <a:ext cx="1826818"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yo</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exito</a:t>
            </a:r>
            <a:endParaRPr lang="mr-IN" dirty="0">
              <a:solidFill>
                <a:srgbClr val="FB0007"/>
              </a:solidFill>
              <a:latin typeface="Consolas" charset="0"/>
              <a:ea typeface="Consolas" charset="0"/>
              <a:cs typeface="Consolas" charset="0"/>
            </a:endParaRPr>
          </a:p>
        </p:txBody>
      </p:sp>
      <p:sp>
        <p:nvSpPr>
          <p:cNvPr id="12" name="Rectangle 11"/>
          <p:cNvSpPr/>
          <p:nvPr/>
        </p:nvSpPr>
        <p:spPr>
          <a:xfrm>
            <a:off x="7173278" y="5918340"/>
            <a:ext cx="1826818"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x3</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xo</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x3</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yo</a:t>
            </a:r>
            <a:endParaRPr lang="mr-IN" dirty="0">
              <a:solidFill>
                <a:prstClr val="black"/>
              </a:solidFill>
              <a:latin typeface="Consolas" charset="0"/>
              <a:ea typeface="Consolas" charset="0"/>
              <a:cs typeface="Consolas" charset="0"/>
            </a:endParaRPr>
          </a:p>
        </p:txBody>
      </p:sp>
      <p:sp>
        <p:nvSpPr>
          <p:cNvPr id="13" name="TextBox 12"/>
          <p:cNvSpPr txBox="1"/>
          <p:nvPr/>
        </p:nvSpPr>
        <p:spPr>
          <a:xfrm>
            <a:off x="1775788" y="2116391"/>
            <a:ext cx="1716812"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14" name="TextBox 13"/>
          <p:cNvSpPr txBox="1"/>
          <p:nvPr/>
        </p:nvSpPr>
        <p:spPr>
          <a:xfrm>
            <a:off x="4051944" y="1996084"/>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5" name="TextBox 14"/>
          <p:cNvSpPr txBox="1"/>
          <p:nvPr/>
        </p:nvSpPr>
        <p:spPr>
          <a:xfrm>
            <a:off x="5757098" y="4022370"/>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conti</a:t>
            </a:r>
            <a:endParaRPr lang="en-US" sz="2000" dirty="0">
              <a:solidFill>
                <a:srgbClr val="77351E"/>
              </a:solidFill>
              <a:latin typeface="Consolas" charset="0"/>
              <a:ea typeface="Consolas" charset="0"/>
              <a:cs typeface="Consolas" charset="0"/>
            </a:endParaRPr>
          </a:p>
        </p:txBody>
      </p:sp>
      <p:sp>
        <p:nvSpPr>
          <p:cNvPr id="25" name="Rectangle 24"/>
          <p:cNvSpPr/>
          <p:nvPr/>
        </p:nvSpPr>
        <p:spPr>
          <a:xfrm>
            <a:off x="1873447" y="4280889"/>
            <a:ext cx="2331636" cy="93321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xi</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conti</a:t>
            </a:r>
            <a:endParaRPr lang="mr-IN" dirty="0">
              <a:solidFill>
                <a:srgbClr val="FB0007"/>
              </a:solidFill>
              <a:latin typeface="Consolas" charset="0"/>
              <a:ea typeface="Consolas" charset="0"/>
              <a:cs typeface="Consolas" charset="0"/>
            </a:endParaRPr>
          </a:p>
        </p:txBody>
      </p:sp>
      <p:sp>
        <p:nvSpPr>
          <p:cNvPr id="86" name="TextBox 85"/>
          <p:cNvSpPr txBox="1"/>
          <p:nvPr/>
        </p:nvSpPr>
        <p:spPr>
          <a:xfrm>
            <a:off x="223995" y="1027067"/>
            <a:ext cx="8696010" cy="954107"/>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A </a:t>
            </a:r>
            <a:r>
              <a:rPr lang="en-US" sz="2800" b="1" i="1" dirty="0">
                <a:solidFill>
                  <a:schemeClr val="tx2"/>
                </a:solidFill>
                <a:latin typeface="Lucida Sans Unicode" panose="020B0602030504020204" pitchFamily="34" charset="0"/>
                <a:cs typeface="Lucida Sans Unicode" panose="020B0602030504020204" pitchFamily="34" charset="0"/>
              </a:rPr>
              <a:t>task scope</a:t>
            </a:r>
            <a:r>
              <a:rPr lang="en-US" sz="2800" dirty="0">
                <a:solidFill>
                  <a:schemeClr val="tx2"/>
                </a:solidFill>
                <a:latin typeface="Lucida Sans Unicode" panose="020B0602030504020204" pitchFamily="34" charset="0"/>
                <a:cs typeface="Lucida Sans Unicode" panose="020B0602030504020204" pitchFamily="34" charset="0"/>
              </a:rPr>
              <a:t> </a:t>
            </a:r>
            <a:r>
              <a:rPr lang="en-US" sz="2800" dirty="0">
                <a:latin typeface="Lucida Sans Unicode" panose="020B0602030504020204" pitchFamily="34" charset="0"/>
                <a:cs typeface="Lucida Sans Unicode" panose="020B0602030504020204" pitchFamily="34" charset="0"/>
              </a:rPr>
              <a:t>corresponds with a function or a spawned task therein.</a:t>
            </a:r>
          </a:p>
        </p:txBody>
      </p:sp>
      <p:cxnSp>
        <p:nvCxnSpPr>
          <p:cNvPr id="46" name="Straight Arrow Connector 45">
            <a:extLst>
              <a:ext uri="{FF2B5EF4-FFF2-40B4-BE49-F238E27FC236}">
                <a16:creationId xmlns:a16="http://schemas.microsoft.com/office/drawing/2014/main" id="{F6731A30-9F9E-4247-98EB-3ECE501307E6}"/>
              </a:ext>
            </a:extLst>
          </p:cNvPr>
          <p:cNvCxnSpPr>
            <a:cxnSpLocks/>
            <a:stCxn id="33" idx="0"/>
            <a:endCxn id="47" idx="0"/>
          </p:cNvCxnSpPr>
          <p:nvPr/>
        </p:nvCxnSpPr>
        <p:spPr>
          <a:xfrm>
            <a:off x="4457977" y="3051513"/>
            <a:ext cx="1275563" cy="137044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0DC81A9F-848A-B247-83AB-F0E7D857DA98}"/>
              </a:ext>
            </a:extLst>
          </p:cNvPr>
          <p:cNvSpPr/>
          <p:nvPr/>
        </p:nvSpPr>
        <p:spPr>
          <a:xfrm>
            <a:off x="4820131" y="4421955"/>
            <a:ext cx="1826818"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yi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exiti</a:t>
            </a:r>
            <a:endParaRPr lang="mr-IN" dirty="0">
              <a:solidFill>
                <a:srgbClr val="FB0007"/>
              </a:solidFill>
              <a:latin typeface="Consolas" charset="0"/>
              <a:ea typeface="Consolas" charset="0"/>
              <a:cs typeface="Consolas" charset="0"/>
            </a:endParaRPr>
          </a:p>
        </p:txBody>
      </p:sp>
      <p:cxnSp>
        <p:nvCxnSpPr>
          <p:cNvPr id="49" name="Straight Arrow Connector 48">
            <a:extLst>
              <a:ext uri="{FF2B5EF4-FFF2-40B4-BE49-F238E27FC236}">
                <a16:creationId xmlns:a16="http://schemas.microsoft.com/office/drawing/2014/main" id="{8502C68F-BD95-9549-97D9-74D9F5682533}"/>
              </a:ext>
            </a:extLst>
          </p:cNvPr>
          <p:cNvCxnSpPr>
            <a:cxnSpLocks/>
            <a:stCxn id="33" idx="0"/>
            <a:endCxn id="25" idx="0"/>
          </p:cNvCxnSpPr>
          <p:nvPr/>
        </p:nvCxnSpPr>
        <p:spPr>
          <a:xfrm flipH="1">
            <a:off x="3039265" y="3051513"/>
            <a:ext cx="1418712" cy="122937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3A4A488-48C1-2342-9C75-E4601CCEA115}"/>
              </a:ext>
            </a:extLst>
          </p:cNvPr>
          <p:cNvSpPr/>
          <p:nvPr/>
        </p:nvSpPr>
        <p:spPr>
          <a:xfrm>
            <a:off x="3387958" y="5478280"/>
            <a:ext cx="2055380" cy="1157851"/>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xi</a:t>
            </a:r>
          </a:p>
          <a:p>
            <a:r>
              <a:rPr lang="en-US" dirty="0">
                <a:solidFill>
                  <a:srgbClr val="77351E"/>
                </a:solidFill>
                <a:latin typeface="Consolas" charset="0"/>
                <a:ea typeface="Consolas" charset="0"/>
                <a:cs typeface="Consolas" charset="0"/>
              </a:rPr>
              <a:t>x2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x1 + </a:t>
            </a:r>
            <a:r>
              <a:rPr lang="en-US" dirty="0" err="1">
                <a:solidFill>
                  <a:srgbClr val="77351E"/>
                </a:solidFill>
                <a:latin typeface="Consolas" charset="0"/>
                <a:ea typeface="Consolas" charset="0"/>
                <a:cs typeface="Consolas" charset="0"/>
              </a:rPr>
              <a:t>yi</a:t>
            </a:r>
            <a:endParaRPr lang="en-US" dirty="0">
              <a:solidFill>
                <a:srgbClr val="77351E"/>
              </a:solidFill>
              <a:latin typeface="Consolas" charset="0"/>
              <a:ea typeface="Consolas" charset="0"/>
              <a:cs typeface="Consolas" charset="0"/>
            </a:endParaRP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xo</a:t>
            </a:r>
            <a:r>
              <a:rPr lang="en-US" dirty="0">
                <a:solidFill>
                  <a:srgbClr val="632618"/>
                </a:solidFill>
                <a:latin typeface="Consolas" charset="0"/>
                <a:ea typeface="Consolas" charset="0"/>
                <a:cs typeface="Consolas" charset="0"/>
              </a:rPr>
              <a:t>, x2</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conto</a:t>
            </a:r>
            <a:endParaRPr lang="mr-IN" dirty="0">
              <a:solidFill>
                <a:srgbClr val="FB0007"/>
              </a:solidFill>
              <a:latin typeface="Consolas" charset="0"/>
              <a:ea typeface="Consolas" charset="0"/>
              <a:cs typeface="Consolas" charset="0"/>
            </a:endParaRPr>
          </a:p>
        </p:txBody>
      </p:sp>
      <p:cxnSp>
        <p:nvCxnSpPr>
          <p:cNvPr id="59" name="Straight Arrow Connector 6">
            <a:extLst>
              <a:ext uri="{FF2B5EF4-FFF2-40B4-BE49-F238E27FC236}">
                <a16:creationId xmlns:a16="http://schemas.microsoft.com/office/drawing/2014/main" id="{B71BF61F-A787-BE4E-979C-FA7D3FA9E39F}"/>
              </a:ext>
            </a:extLst>
          </p:cNvPr>
          <p:cNvCxnSpPr>
            <a:cxnSpLocks/>
            <a:stCxn id="57" idx="2"/>
            <a:endCxn id="11" idx="0"/>
          </p:cNvCxnSpPr>
          <p:nvPr/>
        </p:nvCxnSpPr>
        <p:spPr>
          <a:xfrm rot="5400000" flipH="1" flipV="1">
            <a:off x="5258278" y="3819309"/>
            <a:ext cx="1974191" cy="3659453"/>
          </a:xfrm>
          <a:prstGeom prst="curvedConnector5">
            <a:avLst>
              <a:gd name="adj1" fmla="val -11579"/>
              <a:gd name="adj2" fmla="val 51561"/>
              <a:gd name="adj3" fmla="val 111579"/>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9DDCB24-45E0-544F-8E0B-9778494DD96B}"/>
              </a:ext>
            </a:extLst>
          </p:cNvPr>
          <p:cNvCxnSpPr>
            <a:cxnSpLocks/>
            <a:stCxn id="47" idx="2"/>
            <a:endCxn id="57" idx="0"/>
          </p:cNvCxnSpPr>
          <p:nvPr/>
        </p:nvCxnSpPr>
        <p:spPr>
          <a:xfrm flipH="1">
            <a:off x="4415648" y="5130977"/>
            <a:ext cx="1317892" cy="34730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cxnSpLocks/>
            <a:stCxn id="20" idx="0"/>
            <a:endCxn id="33" idx="0"/>
          </p:cNvCxnSpPr>
          <p:nvPr/>
        </p:nvCxnSpPr>
        <p:spPr>
          <a:xfrm flipH="1">
            <a:off x="4457977" y="1996084"/>
            <a:ext cx="1716812" cy="105542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941930" y="1996084"/>
            <a:ext cx="2465717"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xo</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deto</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conto</a:t>
            </a:r>
            <a:endParaRPr lang="mr-IN" dirty="0">
              <a:solidFill>
                <a:srgbClr val="FB0007"/>
              </a:solidFill>
              <a:latin typeface="Consolas" charset="0"/>
              <a:ea typeface="Consolas" charset="0"/>
              <a:cs typeface="Consolas" charset="0"/>
            </a:endParaRPr>
          </a:p>
        </p:txBody>
      </p:sp>
      <p:sp>
        <p:nvSpPr>
          <p:cNvPr id="33" name="Rectangle 32">
            <a:extLst>
              <a:ext uri="{FF2B5EF4-FFF2-40B4-BE49-F238E27FC236}">
                <a16:creationId xmlns:a16="http://schemas.microsoft.com/office/drawing/2014/main" id="{AADCF901-4D09-AE4C-8BF2-C9CCD62FA812}"/>
              </a:ext>
            </a:extLst>
          </p:cNvPr>
          <p:cNvSpPr/>
          <p:nvPr/>
        </p:nvSpPr>
        <p:spPr>
          <a:xfrm>
            <a:off x="3225118" y="3051513"/>
            <a:ext cx="2465717"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deti</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conti</a:t>
            </a:r>
            <a:endParaRPr lang="mr-IN" dirty="0">
              <a:solidFill>
                <a:srgbClr val="FB0007"/>
              </a:solidFill>
              <a:latin typeface="Consolas" charset="0"/>
              <a:ea typeface="Consolas" charset="0"/>
              <a:cs typeface="Consolas" charset="0"/>
            </a:endParaRPr>
          </a:p>
        </p:txBody>
      </p:sp>
      <p:sp>
        <p:nvSpPr>
          <p:cNvPr id="87" name="TextBox 86">
            <a:extLst>
              <a:ext uri="{FF2B5EF4-FFF2-40B4-BE49-F238E27FC236}">
                <a16:creationId xmlns:a16="http://schemas.microsoft.com/office/drawing/2014/main" id="{915C6EE0-7E30-584D-B691-ED230CC2DADD}"/>
              </a:ext>
            </a:extLst>
          </p:cNvPr>
          <p:cNvSpPr txBox="1"/>
          <p:nvPr/>
        </p:nvSpPr>
        <p:spPr>
          <a:xfrm>
            <a:off x="8098659" y="4261829"/>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conto</a:t>
            </a:r>
            <a:endParaRPr lang="en-US" sz="2000" dirty="0">
              <a:solidFill>
                <a:srgbClr val="77351E"/>
              </a:solidFill>
              <a:latin typeface="Consolas" charset="0"/>
              <a:ea typeface="Consolas" charset="0"/>
              <a:cs typeface="Consolas" charset="0"/>
            </a:endParaRPr>
          </a:p>
        </p:txBody>
      </p:sp>
      <p:sp>
        <p:nvSpPr>
          <p:cNvPr id="88" name="TextBox 87">
            <a:extLst>
              <a:ext uri="{FF2B5EF4-FFF2-40B4-BE49-F238E27FC236}">
                <a16:creationId xmlns:a16="http://schemas.microsoft.com/office/drawing/2014/main" id="{FB90A22C-8A68-6D46-8E0C-7CD6F5C87D9E}"/>
              </a:ext>
            </a:extLst>
          </p:cNvPr>
          <p:cNvSpPr txBox="1"/>
          <p:nvPr/>
        </p:nvSpPr>
        <p:spPr>
          <a:xfrm>
            <a:off x="2488104" y="5479692"/>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exiti</a:t>
            </a:r>
            <a:endParaRPr lang="en-US" sz="2000" dirty="0">
              <a:solidFill>
                <a:srgbClr val="77351E"/>
              </a:solidFill>
              <a:latin typeface="Consolas" charset="0"/>
              <a:ea typeface="Consolas" charset="0"/>
              <a:cs typeface="Consolas" charset="0"/>
            </a:endParaRPr>
          </a:p>
        </p:txBody>
      </p:sp>
      <p:sp>
        <p:nvSpPr>
          <p:cNvPr id="89" name="TextBox 88">
            <a:extLst>
              <a:ext uri="{FF2B5EF4-FFF2-40B4-BE49-F238E27FC236}">
                <a16:creationId xmlns:a16="http://schemas.microsoft.com/office/drawing/2014/main" id="{3533D60C-32E6-394D-A44C-3A64EAAEDAEE}"/>
              </a:ext>
            </a:extLst>
          </p:cNvPr>
          <p:cNvSpPr txBox="1"/>
          <p:nvPr/>
        </p:nvSpPr>
        <p:spPr>
          <a:xfrm>
            <a:off x="2471263" y="3051512"/>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deto</a:t>
            </a:r>
            <a:endParaRPr lang="en-US" sz="2000" dirty="0">
              <a:solidFill>
                <a:srgbClr val="77351E"/>
              </a:solidFill>
              <a:latin typeface="Consolas" charset="0"/>
              <a:ea typeface="Consolas" charset="0"/>
              <a:cs typeface="Consolas" charset="0"/>
            </a:endParaRPr>
          </a:p>
        </p:txBody>
      </p:sp>
      <p:sp>
        <p:nvSpPr>
          <p:cNvPr id="90" name="TextBox 89">
            <a:extLst>
              <a:ext uri="{FF2B5EF4-FFF2-40B4-BE49-F238E27FC236}">
                <a16:creationId xmlns:a16="http://schemas.microsoft.com/office/drawing/2014/main" id="{B7E0F48F-B31F-3F49-A35F-1FFBC22375BA}"/>
              </a:ext>
            </a:extLst>
          </p:cNvPr>
          <p:cNvSpPr txBox="1"/>
          <p:nvPr/>
        </p:nvSpPr>
        <p:spPr>
          <a:xfrm>
            <a:off x="1872731" y="3857196"/>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deti</a:t>
            </a:r>
            <a:endParaRPr lang="en-US" sz="2000" dirty="0">
              <a:solidFill>
                <a:srgbClr val="77351E"/>
              </a:solidFill>
              <a:latin typeface="Consolas" charset="0"/>
              <a:ea typeface="Consolas" charset="0"/>
              <a:cs typeface="Consolas" charset="0"/>
            </a:endParaRPr>
          </a:p>
        </p:txBody>
      </p:sp>
      <p:sp>
        <p:nvSpPr>
          <p:cNvPr id="148" name="Rounded Rectangle 147">
            <a:extLst>
              <a:ext uri="{FF2B5EF4-FFF2-40B4-BE49-F238E27FC236}">
                <a16:creationId xmlns:a16="http://schemas.microsoft.com/office/drawing/2014/main" id="{946E0698-EC5F-4E42-9585-0600AFA5ABE7}"/>
              </a:ext>
            </a:extLst>
          </p:cNvPr>
          <p:cNvSpPr/>
          <p:nvPr/>
        </p:nvSpPr>
        <p:spPr>
          <a:xfrm>
            <a:off x="264507" y="2722476"/>
            <a:ext cx="1604535" cy="1155571"/>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Task scopes</a:t>
            </a:r>
          </a:p>
        </p:txBody>
      </p:sp>
      <p:cxnSp>
        <p:nvCxnSpPr>
          <p:cNvPr id="149" name="Curved Connector 148">
            <a:extLst>
              <a:ext uri="{FF2B5EF4-FFF2-40B4-BE49-F238E27FC236}">
                <a16:creationId xmlns:a16="http://schemas.microsoft.com/office/drawing/2014/main" id="{E9E7AA2C-36F2-394E-9F91-838E459F810D}"/>
              </a:ext>
            </a:extLst>
          </p:cNvPr>
          <p:cNvCxnSpPr>
            <a:cxnSpLocks/>
            <a:stCxn id="148" idx="3"/>
            <a:endCxn id="20" idx="1"/>
          </p:cNvCxnSpPr>
          <p:nvPr/>
        </p:nvCxnSpPr>
        <p:spPr>
          <a:xfrm flipV="1">
            <a:off x="1869042" y="2348455"/>
            <a:ext cx="3072888" cy="951807"/>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0ACDA373-82EF-194E-BE3E-F75B814894A1}"/>
              </a:ext>
            </a:extLst>
          </p:cNvPr>
          <p:cNvCxnSpPr>
            <a:cxnSpLocks/>
            <a:stCxn id="148" idx="3"/>
            <a:endCxn id="33" idx="1"/>
          </p:cNvCxnSpPr>
          <p:nvPr/>
        </p:nvCxnSpPr>
        <p:spPr>
          <a:xfrm>
            <a:off x="1869042" y="3300262"/>
            <a:ext cx="1356076" cy="103622"/>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5" name="Curved Connector 154">
            <a:extLst>
              <a:ext uri="{FF2B5EF4-FFF2-40B4-BE49-F238E27FC236}">
                <a16:creationId xmlns:a16="http://schemas.microsoft.com/office/drawing/2014/main" id="{E5480991-FD4C-4346-B0C0-EF7698D6FCAB}"/>
              </a:ext>
            </a:extLst>
          </p:cNvPr>
          <p:cNvCxnSpPr>
            <a:cxnSpLocks/>
            <a:stCxn id="148" idx="2"/>
            <a:endCxn id="25" idx="1"/>
          </p:cNvCxnSpPr>
          <p:nvPr/>
        </p:nvCxnSpPr>
        <p:spPr>
          <a:xfrm rot="16200000" flipH="1">
            <a:off x="1035387" y="3909435"/>
            <a:ext cx="869449" cy="806672"/>
          </a:xfrm>
          <a:prstGeom prst="curvedConnector2">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106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a:t>
            </a:r>
          </a:p>
        </p:txBody>
      </p:sp>
      <p:sp>
        <p:nvSpPr>
          <p:cNvPr id="68" name="TextBox 67"/>
          <p:cNvSpPr txBox="1"/>
          <p:nvPr/>
        </p:nvSpPr>
        <p:spPr>
          <a:xfrm>
            <a:off x="266700" y="1108200"/>
            <a:ext cx="8610600" cy="954107"/>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The </a:t>
            </a:r>
            <a:r>
              <a:rPr lang="en-US" sz="2800" dirty="0">
                <a:solidFill>
                  <a:srgbClr val="FF2600"/>
                </a:solidFill>
                <a:latin typeface="Consolas" panose="020B0609020204030204" pitchFamily="49" charset="0"/>
                <a:cs typeface="Consolas" panose="020B0609020204030204" pitchFamily="49" charset="0"/>
              </a:rPr>
              <a:t>sync</a:t>
            </a:r>
            <a:r>
              <a:rPr lang="en-US" sz="2800" dirty="0">
                <a:latin typeface="Lucida Sans Unicode" panose="020B0602030504020204" pitchFamily="34" charset="0"/>
                <a:cs typeface="Lucida Sans Unicode" panose="020B0602030504020204" pitchFamily="34" charset="0"/>
              </a:rPr>
              <a:t> instruction syncs tasks within its task scope.</a:t>
            </a:r>
            <a:endParaRPr lang="en-US" sz="2800" dirty="0">
              <a:solidFill>
                <a:srgbClr val="660066"/>
              </a:solidFill>
              <a:latin typeface="Lucida Sans Unicode" panose="020B0602030504020204" pitchFamily="34" charset="0"/>
              <a:cs typeface="Lucida Sans Unicode" panose="020B0602030504020204" pitchFamily="34" charset="0"/>
            </a:endParaRPr>
          </a:p>
        </p:txBody>
      </p:sp>
      <p:sp>
        <p:nvSpPr>
          <p:cNvPr id="9" name="Slide Number Placeholder 8"/>
          <p:cNvSpPr>
            <a:spLocks noGrp="1"/>
          </p:cNvSpPr>
          <p:nvPr>
            <p:ph type="sldNum" sz="quarter" idx="12"/>
          </p:nvPr>
        </p:nvSpPr>
        <p:spPr/>
        <p:txBody>
          <a:bodyPr/>
          <a:lstStyle/>
          <a:p>
            <a:fld id="{B8C56D54-80CA-1040-8800-40C19FBCAC37}" type="slidenum">
              <a:rPr lang="en-US" smtClean="0"/>
              <a:t>79</a:t>
            </a:fld>
            <a:endParaRPr lang="en-US"/>
          </a:p>
        </p:txBody>
      </p:sp>
      <p:sp>
        <p:nvSpPr>
          <p:cNvPr id="29" name="Rounded Rectangle 28">
            <a:extLst>
              <a:ext uri="{FF2B5EF4-FFF2-40B4-BE49-F238E27FC236}">
                <a16:creationId xmlns:a16="http://schemas.microsoft.com/office/drawing/2014/main" id="{3B5ED1D3-D01B-7045-8793-DF9DACDF4867}"/>
              </a:ext>
            </a:extLst>
          </p:cNvPr>
          <p:cNvSpPr/>
          <p:nvPr/>
        </p:nvSpPr>
        <p:spPr>
          <a:xfrm>
            <a:off x="1480879" y="2610973"/>
            <a:ext cx="5314098" cy="383743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9B54F61A-EE64-9E4B-8507-27DA96FD302A}"/>
              </a:ext>
            </a:extLst>
          </p:cNvPr>
          <p:cNvSpPr/>
          <p:nvPr/>
        </p:nvSpPr>
        <p:spPr>
          <a:xfrm>
            <a:off x="1633279" y="3571048"/>
            <a:ext cx="2694276" cy="1522662"/>
          </a:xfrm>
          <a:prstGeom prst="roundRect">
            <a:avLst/>
          </a:prstGeom>
          <a:solidFill>
            <a:schemeClr val="accent3">
              <a:lumMod val="20000"/>
              <a:lumOff val="8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2637593-C742-B740-BE7F-CF7147EEAC58}"/>
              </a:ext>
            </a:extLst>
          </p:cNvPr>
          <p:cNvSpPr txBox="1"/>
          <p:nvPr/>
        </p:nvSpPr>
        <p:spPr>
          <a:xfrm>
            <a:off x="7173278" y="5239601"/>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exito</a:t>
            </a:r>
            <a:endParaRPr lang="en-US" sz="2000" dirty="0">
              <a:solidFill>
                <a:srgbClr val="77351E"/>
              </a:solidFill>
              <a:latin typeface="Consolas" charset="0"/>
              <a:ea typeface="Consolas" charset="0"/>
              <a:cs typeface="Consolas" charset="0"/>
            </a:endParaRPr>
          </a:p>
        </p:txBody>
      </p:sp>
      <p:cxnSp>
        <p:nvCxnSpPr>
          <p:cNvPr id="32" name="Straight Arrow Connector 31">
            <a:extLst>
              <a:ext uri="{FF2B5EF4-FFF2-40B4-BE49-F238E27FC236}">
                <a16:creationId xmlns:a16="http://schemas.microsoft.com/office/drawing/2014/main" id="{0A13CE76-8177-7242-9599-13038294445C}"/>
              </a:ext>
            </a:extLst>
          </p:cNvPr>
          <p:cNvCxnSpPr>
            <a:cxnSpLocks/>
            <a:stCxn id="51" idx="0"/>
            <a:endCxn id="35" idx="0"/>
          </p:cNvCxnSpPr>
          <p:nvPr/>
        </p:nvCxnSpPr>
        <p:spPr>
          <a:xfrm>
            <a:off x="6174789" y="1709936"/>
            <a:ext cx="1900312" cy="266585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6">
            <a:extLst>
              <a:ext uri="{FF2B5EF4-FFF2-40B4-BE49-F238E27FC236}">
                <a16:creationId xmlns:a16="http://schemas.microsoft.com/office/drawing/2014/main" id="{5B8A451E-39B5-0D44-81C2-A8E6B53A079E}"/>
              </a:ext>
            </a:extLst>
          </p:cNvPr>
          <p:cNvCxnSpPr>
            <a:cxnSpLocks/>
            <a:stCxn id="42" idx="2"/>
            <a:endCxn id="44" idx="0"/>
          </p:cNvCxnSpPr>
          <p:nvPr/>
        </p:nvCxnSpPr>
        <p:spPr>
          <a:xfrm rot="5400000" flipH="1" flipV="1">
            <a:off x="3990328" y="3184743"/>
            <a:ext cx="792147" cy="2694275"/>
          </a:xfrm>
          <a:prstGeom prst="curvedConnector5">
            <a:avLst>
              <a:gd name="adj1" fmla="val -28858"/>
              <a:gd name="adj2" fmla="val 54684"/>
              <a:gd name="adj3" fmla="val 128858"/>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11DF53-83E8-654E-8DB2-63A79354C6E4}"/>
              </a:ext>
            </a:extLst>
          </p:cNvPr>
          <p:cNvCxnSpPr>
            <a:cxnSpLocks/>
            <a:stCxn id="35" idx="2"/>
            <a:endCxn id="36" idx="0"/>
          </p:cNvCxnSpPr>
          <p:nvPr/>
        </p:nvCxnSpPr>
        <p:spPr>
          <a:xfrm>
            <a:off x="8075101" y="5084814"/>
            <a:ext cx="11586" cy="54737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33D0462-FA14-F143-BF5D-5E5088A95E5F}"/>
              </a:ext>
            </a:extLst>
          </p:cNvPr>
          <p:cNvSpPr/>
          <p:nvPr/>
        </p:nvSpPr>
        <p:spPr>
          <a:xfrm>
            <a:off x="7161692" y="4375792"/>
            <a:ext cx="1826818"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yo</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exito</a:t>
            </a:r>
            <a:endParaRPr lang="mr-IN" dirty="0">
              <a:solidFill>
                <a:srgbClr val="FB0007"/>
              </a:solidFill>
              <a:latin typeface="Consolas" charset="0"/>
              <a:ea typeface="Consolas" charset="0"/>
              <a:cs typeface="Consolas" charset="0"/>
            </a:endParaRPr>
          </a:p>
        </p:txBody>
      </p:sp>
      <p:sp>
        <p:nvSpPr>
          <p:cNvPr id="36" name="Rectangle 35">
            <a:extLst>
              <a:ext uri="{FF2B5EF4-FFF2-40B4-BE49-F238E27FC236}">
                <a16:creationId xmlns:a16="http://schemas.microsoft.com/office/drawing/2014/main" id="{76C7DE8E-2F56-0944-AE9A-E7DAC8871309}"/>
              </a:ext>
            </a:extLst>
          </p:cNvPr>
          <p:cNvSpPr/>
          <p:nvPr/>
        </p:nvSpPr>
        <p:spPr>
          <a:xfrm>
            <a:off x="7173278" y="5632192"/>
            <a:ext cx="1826818"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x3</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xo</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x3</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err="1">
                <a:solidFill>
                  <a:srgbClr val="632618"/>
                </a:solidFill>
                <a:latin typeface="Consolas" charset="0"/>
                <a:ea typeface="Consolas" charset="0"/>
                <a:cs typeface="Consolas" charset="0"/>
              </a:rPr>
              <a:t>yo</a:t>
            </a:r>
            <a:endParaRPr lang="mr-IN" dirty="0">
              <a:solidFill>
                <a:prstClr val="black"/>
              </a:solidFill>
              <a:latin typeface="Consolas" charset="0"/>
              <a:ea typeface="Consolas" charset="0"/>
              <a:cs typeface="Consolas" charset="0"/>
            </a:endParaRPr>
          </a:p>
        </p:txBody>
      </p:sp>
      <p:sp>
        <p:nvSpPr>
          <p:cNvPr id="37" name="TextBox 36">
            <a:extLst>
              <a:ext uri="{FF2B5EF4-FFF2-40B4-BE49-F238E27FC236}">
                <a16:creationId xmlns:a16="http://schemas.microsoft.com/office/drawing/2014/main" id="{F6FEAB4A-6500-3A44-8825-60431426E697}"/>
              </a:ext>
            </a:extLst>
          </p:cNvPr>
          <p:cNvSpPr txBox="1"/>
          <p:nvPr/>
        </p:nvSpPr>
        <p:spPr>
          <a:xfrm>
            <a:off x="1775788" y="1830243"/>
            <a:ext cx="1716812"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40" name="TextBox 39">
            <a:extLst>
              <a:ext uri="{FF2B5EF4-FFF2-40B4-BE49-F238E27FC236}">
                <a16:creationId xmlns:a16="http://schemas.microsoft.com/office/drawing/2014/main" id="{CCA2E8BD-A09D-6D40-8880-C7838B596EF1}"/>
              </a:ext>
            </a:extLst>
          </p:cNvPr>
          <p:cNvSpPr txBox="1"/>
          <p:nvPr/>
        </p:nvSpPr>
        <p:spPr>
          <a:xfrm>
            <a:off x="4051944" y="1709936"/>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41" name="TextBox 40">
            <a:extLst>
              <a:ext uri="{FF2B5EF4-FFF2-40B4-BE49-F238E27FC236}">
                <a16:creationId xmlns:a16="http://schemas.microsoft.com/office/drawing/2014/main" id="{FEBB54C6-C713-CB4E-B1A9-8B9B04FE3423}"/>
              </a:ext>
            </a:extLst>
          </p:cNvPr>
          <p:cNvSpPr txBox="1"/>
          <p:nvPr/>
        </p:nvSpPr>
        <p:spPr>
          <a:xfrm>
            <a:off x="5757098" y="3736222"/>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conti</a:t>
            </a:r>
            <a:endParaRPr lang="en-US" sz="2000" dirty="0">
              <a:solidFill>
                <a:srgbClr val="77351E"/>
              </a:solidFill>
              <a:latin typeface="Consolas" charset="0"/>
              <a:ea typeface="Consolas" charset="0"/>
              <a:cs typeface="Consolas" charset="0"/>
            </a:endParaRPr>
          </a:p>
        </p:txBody>
      </p:sp>
      <p:sp>
        <p:nvSpPr>
          <p:cNvPr id="42" name="Rectangle 41">
            <a:extLst>
              <a:ext uri="{FF2B5EF4-FFF2-40B4-BE49-F238E27FC236}">
                <a16:creationId xmlns:a16="http://schemas.microsoft.com/office/drawing/2014/main" id="{097D9F12-8AD6-1A4F-AD38-C1E442D6635B}"/>
              </a:ext>
            </a:extLst>
          </p:cNvPr>
          <p:cNvSpPr/>
          <p:nvPr/>
        </p:nvSpPr>
        <p:spPr>
          <a:xfrm>
            <a:off x="1873447" y="3994741"/>
            <a:ext cx="2331636" cy="93321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xi</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conti</a:t>
            </a:r>
            <a:endParaRPr lang="mr-IN" dirty="0">
              <a:solidFill>
                <a:srgbClr val="FB0007"/>
              </a:solidFill>
              <a:latin typeface="Consolas" charset="0"/>
              <a:ea typeface="Consolas" charset="0"/>
              <a:cs typeface="Consolas" charset="0"/>
            </a:endParaRPr>
          </a:p>
        </p:txBody>
      </p:sp>
      <p:cxnSp>
        <p:nvCxnSpPr>
          <p:cNvPr id="43" name="Straight Arrow Connector 42">
            <a:extLst>
              <a:ext uri="{FF2B5EF4-FFF2-40B4-BE49-F238E27FC236}">
                <a16:creationId xmlns:a16="http://schemas.microsoft.com/office/drawing/2014/main" id="{8DE6A6B0-638A-4A46-ABD2-A38C63A5515E}"/>
              </a:ext>
            </a:extLst>
          </p:cNvPr>
          <p:cNvCxnSpPr>
            <a:cxnSpLocks/>
            <a:stCxn id="52" idx="0"/>
            <a:endCxn id="44" idx="0"/>
          </p:cNvCxnSpPr>
          <p:nvPr/>
        </p:nvCxnSpPr>
        <p:spPr>
          <a:xfrm>
            <a:off x="4457977" y="2765365"/>
            <a:ext cx="1275563" cy="137044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7209289-66DD-7946-92FE-A64654D50077}"/>
              </a:ext>
            </a:extLst>
          </p:cNvPr>
          <p:cNvSpPr/>
          <p:nvPr/>
        </p:nvSpPr>
        <p:spPr>
          <a:xfrm>
            <a:off x="4820131" y="4135807"/>
            <a:ext cx="1826818"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yi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exiti</a:t>
            </a:r>
            <a:endParaRPr lang="mr-IN" dirty="0">
              <a:solidFill>
                <a:srgbClr val="FB0007"/>
              </a:solidFill>
              <a:latin typeface="Consolas" charset="0"/>
              <a:ea typeface="Consolas" charset="0"/>
              <a:cs typeface="Consolas" charset="0"/>
            </a:endParaRPr>
          </a:p>
        </p:txBody>
      </p:sp>
      <p:cxnSp>
        <p:nvCxnSpPr>
          <p:cNvPr id="45" name="Straight Arrow Connector 44">
            <a:extLst>
              <a:ext uri="{FF2B5EF4-FFF2-40B4-BE49-F238E27FC236}">
                <a16:creationId xmlns:a16="http://schemas.microsoft.com/office/drawing/2014/main" id="{393ECC97-55A4-2A42-860A-80EBFEAADA08}"/>
              </a:ext>
            </a:extLst>
          </p:cNvPr>
          <p:cNvCxnSpPr>
            <a:cxnSpLocks/>
            <a:stCxn id="52" idx="0"/>
            <a:endCxn id="42" idx="0"/>
          </p:cNvCxnSpPr>
          <p:nvPr/>
        </p:nvCxnSpPr>
        <p:spPr>
          <a:xfrm flipH="1">
            <a:off x="3039265" y="2765365"/>
            <a:ext cx="1418712" cy="122937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ABF69CF-0E38-A94A-A964-8BA440A9BB6F}"/>
              </a:ext>
            </a:extLst>
          </p:cNvPr>
          <p:cNvSpPr/>
          <p:nvPr/>
        </p:nvSpPr>
        <p:spPr>
          <a:xfrm>
            <a:off x="3387958" y="5192132"/>
            <a:ext cx="2055380" cy="1157851"/>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xi</a:t>
            </a:r>
          </a:p>
          <a:p>
            <a:r>
              <a:rPr lang="en-US" dirty="0">
                <a:solidFill>
                  <a:srgbClr val="77351E"/>
                </a:solidFill>
                <a:latin typeface="Consolas" charset="0"/>
                <a:ea typeface="Consolas" charset="0"/>
                <a:cs typeface="Consolas" charset="0"/>
              </a:rPr>
              <a:t>x2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x1 + </a:t>
            </a:r>
            <a:r>
              <a:rPr lang="en-US" dirty="0" err="1">
                <a:solidFill>
                  <a:srgbClr val="77351E"/>
                </a:solidFill>
                <a:latin typeface="Consolas" charset="0"/>
                <a:ea typeface="Consolas" charset="0"/>
                <a:cs typeface="Consolas" charset="0"/>
              </a:rPr>
              <a:t>yi</a:t>
            </a:r>
            <a:endParaRPr lang="en-US" dirty="0">
              <a:solidFill>
                <a:srgbClr val="77351E"/>
              </a:solidFill>
              <a:latin typeface="Consolas" charset="0"/>
              <a:ea typeface="Consolas" charset="0"/>
              <a:cs typeface="Consolas" charset="0"/>
            </a:endParaRP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xo</a:t>
            </a:r>
            <a:r>
              <a:rPr lang="en-US" dirty="0">
                <a:solidFill>
                  <a:srgbClr val="632618"/>
                </a:solidFill>
                <a:latin typeface="Consolas" charset="0"/>
                <a:ea typeface="Consolas" charset="0"/>
                <a:cs typeface="Consolas" charset="0"/>
              </a:rPr>
              <a:t>, x2</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conto</a:t>
            </a:r>
            <a:endParaRPr lang="mr-IN" dirty="0">
              <a:solidFill>
                <a:srgbClr val="FB0007"/>
              </a:solidFill>
              <a:latin typeface="Consolas" charset="0"/>
              <a:ea typeface="Consolas" charset="0"/>
              <a:cs typeface="Consolas" charset="0"/>
            </a:endParaRPr>
          </a:p>
        </p:txBody>
      </p:sp>
      <p:cxnSp>
        <p:nvCxnSpPr>
          <p:cNvPr id="47" name="Straight Arrow Connector 6">
            <a:extLst>
              <a:ext uri="{FF2B5EF4-FFF2-40B4-BE49-F238E27FC236}">
                <a16:creationId xmlns:a16="http://schemas.microsoft.com/office/drawing/2014/main" id="{53619021-A978-9843-9555-CED965ACF55B}"/>
              </a:ext>
            </a:extLst>
          </p:cNvPr>
          <p:cNvCxnSpPr>
            <a:cxnSpLocks/>
            <a:stCxn id="46" idx="2"/>
            <a:endCxn id="35" idx="0"/>
          </p:cNvCxnSpPr>
          <p:nvPr/>
        </p:nvCxnSpPr>
        <p:spPr>
          <a:xfrm rot="5400000" flipH="1" flipV="1">
            <a:off x="5258278" y="3533161"/>
            <a:ext cx="1974191" cy="3659453"/>
          </a:xfrm>
          <a:prstGeom prst="curvedConnector5">
            <a:avLst>
              <a:gd name="adj1" fmla="val -11579"/>
              <a:gd name="adj2" fmla="val 51561"/>
              <a:gd name="adj3" fmla="val 111579"/>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E900546-E8D2-DD40-B253-6AA72991E30C}"/>
              </a:ext>
            </a:extLst>
          </p:cNvPr>
          <p:cNvCxnSpPr>
            <a:cxnSpLocks/>
            <a:stCxn id="44" idx="2"/>
            <a:endCxn id="46" idx="0"/>
          </p:cNvCxnSpPr>
          <p:nvPr/>
        </p:nvCxnSpPr>
        <p:spPr>
          <a:xfrm flipH="1">
            <a:off x="4415648" y="4844829"/>
            <a:ext cx="1317892" cy="34730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731AE5A-3AEB-E843-A1D1-BE1AADC8B1DC}"/>
              </a:ext>
            </a:extLst>
          </p:cNvPr>
          <p:cNvCxnSpPr>
            <a:cxnSpLocks/>
            <a:stCxn id="51" idx="0"/>
            <a:endCxn id="52" idx="0"/>
          </p:cNvCxnSpPr>
          <p:nvPr/>
        </p:nvCxnSpPr>
        <p:spPr>
          <a:xfrm flipH="1">
            <a:off x="4457977" y="1709936"/>
            <a:ext cx="1716812" cy="105542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8167ECF-181C-DF4D-9DFE-8B95276D3C67}"/>
              </a:ext>
            </a:extLst>
          </p:cNvPr>
          <p:cNvSpPr/>
          <p:nvPr/>
        </p:nvSpPr>
        <p:spPr>
          <a:xfrm>
            <a:off x="4941930" y="1709936"/>
            <a:ext cx="2465717"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xo</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deto</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conto</a:t>
            </a:r>
            <a:endParaRPr lang="mr-IN" dirty="0">
              <a:solidFill>
                <a:srgbClr val="FB0007"/>
              </a:solidFill>
              <a:latin typeface="Consolas" charset="0"/>
              <a:ea typeface="Consolas" charset="0"/>
              <a:cs typeface="Consolas" charset="0"/>
            </a:endParaRPr>
          </a:p>
        </p:txBody>
      </p:sp>
      <p:sp>
        <p:nvSpPr>
          <p:cNvPr id="52" name="Rectangle 51">
            <a:extLst>
              <a:ext uri="{FF2B5EF4-FFF2-40B4-BE49-F238E27FC236}">
                <a16:creationId xmlns:a16="http://schemas.microsoft.com/office/drawing/2014/main" id="{54FDABD8-C9C9-A24B-B744-27CE03DB707D}"/>
              </a:ext>
            </a:extLst>
          </p:cNvPr>
          <p:cNvSpPr/>
          <p:nvPr/>
        </p:nvSpPr>
        <p:spPr>
          <a:xfrm>
            <a:off x="3225118" y="2765365"/>
            <a:ext cx="2465717"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xi</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deti</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conti</a:t>
            </a:r>
            <a:endParaRPr lang="mr-IN" dirty="0">
              <a:solidFill>
                <a:srgbClr val="FB0007"/>
              </a:solidFill>
              <a:latin typeface="Consolas" charset="0"/>
              <a:ea typeface="Consolas" charset="0"/>
              <a:cs typeface="Consolas" charset="0"/>
            </a:endParaRPr>
          </a:p>
        </p:txBody>
      </p:sp>
      <p:sp>
        <p:nvSpPr>
          <p:cNvPr id="53" name="TextBox 52">
            <a:extLst>
              <a:ext uri="{FF2B5EF4-FFF2-40B4-BE49-F238E27FC236}">
                <a16:creationId xmlns:a16="http://schemas.microsoft.com/office/drawing/2014/main" id="{7D24E3DD-4DE6-C342-B638-2443818D02EA}"/>
              </a:ext>
            </a:extLst>
          </p:cNvPr>
          <p:cNvSpPr txBox="1"/>
          <p:nvPr/>
        </p:nvSpPr>
        <p:spPr>
          <a:xfrm>
            <a:off x="8098659" y="3975681"/>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conto</a:t>
            </a:r>
            <a:endParaRPr lang="en-US" sz="2000" dirty="0">
              <a:solidFill>
                <a:srgbClr val="77351E"/>
              </a:solidFill>
              <a:latin typeface="Consolas" charset="0"/>
              <a:ea typeface="Consolas" charset="0"/>
              <a:cs typeface="Consolas" charset="0"/>
            </a:endParaRPr>
          </a:p>
        </p:txBody>
      </p:sp>
      <p:sp>
        <p:nvSpPr>
          <p:cNvPr id="54" name="TextBox 53">
            <a:extLst>
              <a:ext uri="{FF2B5EF4-FFF2-40B4-BE49-F238E27FC236}">
                <a16:creationId xmlns:a16="http://schemas.microsoft.com/office/drawing/2014/main" id="{40DA23E1-D4ED-BA4B-A8D3-03A1BC0D25BC}"/>
              </a:ext>
            </a:extLst>
          </p:cNvPr>
          <p:cNvSpPr txBox="1"/>
          <p:nvPr/>
        </p:nvSpPr>
        <p:spPr>
          <a:xfrm>
            <a:off x="2488104" y="5193544"/>
            <a:ext cx="889987"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exiti</a:t>
            </a:r>
            <a:endParaRPr lang="en-US" sz="2000" dirty="0">
              <a:solidFill>
                <a:srgbClr val="77351E"/>
              </a:solidFill>
              <a:latin typeface="Consolas" charset="0"/>
              <a:ea typeface="Consolas" charset="0"/>
              <a:cs typeface="Consolas" charset="0"/>
            </a:endParaRPr>
          </a:p>
        </p:txBody>
      </p:sp>
      <p:sp>
        <p:nvSpPr>
          <p:cNvPr id="55" name="TextBox 54">
            <a:extLst>
              <a:ext uri="{FF2B5EF4-FFF2-40B4-BE49-F238E27FC236}">
                <a16:creationId xmlns:a16="http://schemas.microsoft.com/office/drawing/2014/main" id="{8DDD8960-40FE-0842-B6BA-8BA695ED3032}"/>
              </a:ext>
            </a:extLst>
          </p:cNvPr>
          <p:cNvSpPr txBox="1"/>
          <p:nvPr/>
        </p:nvSpPr>
        <p:spPr>
          <a:xfrm>
            <a:off x="2471263" y="2765364"/>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deto</a:t>
            </a:r>
            <a:endParaRPr lang="en-US" sz="2000" dirty="0">
              <a:solidFill>
                <a:srgbClr val="77351E"/>
              </a:solidFill>
              <a:latin typeface="Consolas" charset="0"/>
              <a:ea typeface="Consolas" charset="0"/>
              <a:cs typeface="Consolas" charset="0"/>
            </a:endParaRPr>
          </a:p>
        </p:txBody>
      </p:sp>
      <p:sp>
        <p:nvSpPr>
          <p:cNvPr id="56" name="TextBox 55">
            <a:extLst>
              <a:ext uri="{FF2B5EF4-FFF2-40B4-BE49-F238E27FC236}">
                <a16:creationId xmlns:a16="http://schemas.microsoft.com/office/drawing/2014/main" id="{85C8E4DC-CD3C-574C-BDDD-4B2F697CF9B3}"/>
              </a:ext>
            </a:extLst>
          </p:cNvPr>
          <p:cNvSpPr txBox="1"/>
          <p:nvPr/>
        </p:nvSpPr>
        <p:spPr>
          <a:xfrm>
            <a:off x="1872731" y="3571048"/>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deti</a:t>
            </a:r>
            <a:endParaRPr lang="en-US" sz="2000" dirty="0">
              <a:solidFill>
                <a:srgbClr val="77351E"/>
              </a:solidFill>
              <a:latin typeface="Consolas" charset="0"/>
              <a:ea typeface="Consolas" charset="0"/>
              <a:cs typeface="Consolas" charset="0"/>
            </a:endParaRPr>
          </a:p>
        </p:txBody>
      </p:sp>
      <p:sp>
        <p:nvSpPr>
          <p:cNvPr id="60" name="Rounded Rectangle 59">
            <a:extLst>
              <a:ext uri="{FF2B5EF4-FFF2-40B4-BE49-F238E27FC236}">
                <a16:creationId xmlns:a16="http://schemas.microsoft.com/office/drawing/2014/main" id="{AD4F9797-04A8-844B-827B-D4B1D75DBE16}"/>
              </a:ext>
            </a:extLst>
          </p:cNvPr>
          <p:cNvSpPr/>
          <p:nvPr/>
        </p:nvSpPr>
        <p:spPr>
          <a:xfrm>
            <a:off x="6358989" y="2610973"/>
            <a:ext cx="2712012" cy="1250671"/>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The outer </a:t>
            </a:r>
            <a:r>
              <a:rPr lang="en-US" sz="2400" dirty="0">
                <a:solidFill>
                  <a:srgbClr val="FF2600"/>
                </a:solidFill>
                <a:latin typeface="Consolas" panose="020B0609020204030204" pitchFamily="49" charset="0"/>
                <a:cs typeface="Consolas" panose="020B0609020204030204" pitchFamily="49" charset="0"/>
              </a:rPr>
              <a:t>sync</a:t>
            </a:r>
            <a:r>
              <a:rPr lang="en-US" sz="2400" dirty="0">
                <a:solidFill>
                  <a:schemeClr val="tx1"/>
                </a:solidFill>
                <a:latin typeface="Lucida Sans Unicode" panose="020B0602030504020204" pitchFamily="34" charset="0"/>
                <a:cs typeface="Lucida Sans Unicode" panose="020B0602030504020204" pitchFamily="34" charset="0"/>
              </a:rPr>
              <a:t> waits for the outer </a:t>
            </a:r>
            <a:r>
              <a:rPr lang="en-US" sz="2400" dirty="0">
                <a:solidFill>
                  <a:srgbClr val="FF2600"/>
                </a:solidFill>
                <a:latin typeface="Consolas" panose="020B0609020204030204" pitchFamily="49" charset="0"/>
                <a:cs typeface="Consolas" panose="020B0609020204030204" pitchFamily="49" charset="0"/>
              </a:rPr>
              <a:t>detach</a:t>
            </a:r>
            <a:r>
              <a:rPr lang="en-US" sz="2400" dirty="0">
                <a:solidFill>
                  <a:schemeClr val="tx1"/>
                </a:solidFill>
                <a:latin typeface="Lucida Sans Unicode" panose="020B0602030504020204" pitchFamily="34" charset="0"/>
                <a:cs typeface="Lucida Sans Unicode" panose="020B0602030504020204" pitchFamily="34" charset="0"/>
              </a:rPr>
              <a:t>.</a:t>
            </a:r>
          </a:p>
        </p:txBody>
      </p:sp>
      <p:cxnSp>
        <p:nvCxnSpPr>
          <p:cNvPr id="61" name="Curved Connector 60">
            <a:extLst>
              <a:ext uri="{FF2B5EF4-FFF2-40B4-BE49-F238E27FC236}">
                <a16:creationId xmlns:a16="http://schemas.microsoft.com/office/drawing/2014/main" id="{06480590-66B8-A242-A6C7-9FD070C704E5}"/>
              </a:ext>
            </a:extLst>
          </p:cNvPr>
          <p:cNvCxnSpPr>
            <a:cxnSpLocks/>
            <a:stCxn id="60" idx="0"/>
            <a:endCxn id="67" idx="3"/>
          </p:cNvCxnSpPr>
          <p:nvPr/>
        </p:nvCxnSpPr>
        <p:spPr>
          <a:xfrm rot="16200000" flipV="1">
            <a:off x="7340240" y="2236217"/>
            <a:ext cx="402728" cy="346783"/>
          </a:xfrm>
          <a:prstGeom prst="curvedConnector2">
            <a:avLst/>
          </a:prstGeom>
          <a:ln w="50800">
            <a:solidFill>
              <a:schemeClr val="accent2">
                <a:alpha val="7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a:extLst>
              <a:ext uri="{FF2B5EF4-FFF2-40B4-BE49-F238E27FC236}">
                <a16:creationId xmlns:a16="http://schemas.microsoft.com/office/drawing/2014/main" id="{2323EF2A-51BE-8447-86D6-E5D9138E48BD}"/>
              </a:ext>
            </a:extLst>
          </p:cNvPr>
          <p:cNvCxnSpPr>
            <a:cxnSpLocks/>
            <a:stCxn id="60" idx="2"/>
            <a:endCxn id="70" idx="0"/>
          </p:cNvCxnSpPr>
          <p:nvPr/>
        </p:nvCxnSpPr>
        <p:spPr>
          <a:xfrm rot="16200000" flipH="1">
            <a:off x="7371016" y="4205623"/>
            <a:ext cx="855673" cy="167714"/>
          </a:xfrm>
          <a:prstGeom prst="curvedConnector3">
            <a:avLst>
              <a:gd name="adj1" fmla="val 50000"/>
            </a:avLst>
          </a:prstGeom>
          <a:ln w="50800">
            <a:solidFill>
              <a:schemeClr val="accent2">
                <a:alpha val="7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E55B6D2-B5D2-6341-943D-46EE9BE5F855}"/>
              </a:ext>
            </a:extLst>
          </p:cNvPr>
          <p:cNvSpPr/>
          <p:nvPr/>
        </p:nvSpPr>
        <p:spPr>
          <a:xfrm>
            <a:off x="3287754" y="3110358"/>
            <a:ext cx="2336040"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65" name="Rectangle 64">
            <a:extLst>
              <a:ext uri="{FF2B5EF4-FFF2-40B4-BE49-F238E27FC236}">
                <a16:creationId xmlns:a16="http://schemas.microsoft.com/office/drawing/2014/main" id="{B3A1DC43-3A7A-F246-8B7E-5AB1C31E9544}"/>
              </a:ext>
            </a:extLst>
          </p:cNvPr>
          <p:cNvSpPr/>
          <p:nvPr/>
        </p:nvSpPr>
        <p:spPr>
          <a:xfrm>
            <a:off x="4873041" y="4503244"/>
            <a:ext cx="1375241" cy="3011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67" name="Rectangle 66">
            <a:extLst>
              <a:ext uri="{FF2B5EF4-FFF2-40B4-BE49-F238E27FC236}">
                <a16:creationId xmlns:a16="http://schemas.microsoft.com/office/drawing/2014/main" id="{1923D0DA-88E7-8246-91A4-7C4B770DEEF0}"/>
              </a:ext>
            </a:extLst>
          </p:cNvPr>
          <p:cNvSpPr/>
          <p:nvPr/>
        </p:nvSpPr>
        <p:spPr>
          <a:xfrm>
            <a:off x="4989917" y="2042841"/>
            <a:ext cx="2378295" cy="330808"/>
          </a:xfrm>
          <a:prstGeom prst="rect">
            <a:avLst/>
          </a:prstGeom>
          <a:solidFill>
            <a:srgbClr val="C00000">
              <a:alpha val="10000"/>
            </a:srgbClr>
          </a:solidFill>
          <a:ln w="19050">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70" name="Rectangle 69">
            <a:extLst>
              <a:ext uri="{FF2B5EF4-FFF2-40B4-BE49-F238E27FC236}">
                <a16:creationId xmlns:a16="http://schemas.microsoft.com/office/drawing/2014/main" id="{0006EA52-7A5E-B049-B132-BC6115615017}"/>
              </a:ext>
            </a:extLst>
          </p:cNvPr>
          <p:cNvSpPr/>
          <p:nvPr/>
        </p:nvSpPr>
        <p:spPr>
          <a:xfrm>
            <a:off x="7197741" y="4717317"/>
            <a:ext cx="1369936" cy="330808"/>
          </a:xfrm>
          <a:prstGeom prst="rect">
            <a:avLst/>
          </a:prstGeom>
          <a:solidFill>
            <a:srgbClr val="C00000">
              <a:alpha val="10000"/>
            </a:srgbClr>
          </a:solidFill>
          <a:ln w="19050">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85" name="Rounded Rectangle 84">
            <a:extLst>
              <a:ext uri="{FF2B5EF4-FFF2-40B4-BE49-F238E27FC236}">
                <a16:creationId xmlns:a16="http://schemas.microsoft.com/office/drawing/2014/main" id="{381C4C65-30E0-1D4D-91BF-DE702A47E795}"/>
              </a:ext>
            </a:extLst>
          </p:cNvPr>
          <p:cNvSpPr/>
          <p:nvPr/>
        </p:nvSpPr>
        <p:spPr>
          <a:xfrm>
            <a:off x="105707" y="4861766"/>
            <a:ext cx="2768407" cy="1480110"/>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The nested </a:t>
            </a:r>
            <a:r>
              <a:rPr lang="en-US" sz="2400" dirty="0">
                <a:solidFill>
                  <a:srgbClr val="FF2600"/>
                </a:solidFill>
                <a:latin typeface="Consolas" panose="020B0609020204030204" pitchFamily="49" charset="0"/>
                <a:cs typeface="Consolas" panose="020B0609020204030204" pitchFamily="49" charset="0"/>
              </a:rPr>
              <a:t>sync</a:t>
            </a:r>
            <a:r>
              <a:rPr lang="en-US" sz="2400" dirty="0">
                <a:solidFill>
                  <a:schemeClr val="tx1"/>
                </a:solidFill>
                <a:latin typeface="Lucida Sans Unicode" panose="020B0602030504020204" pitchFamily="34" charset="0"/>
                <a:cs typeface="Lucida Sans Unicode" panose="020B0602030504020204" pitchFamily="34" charset="0"/>
              </a:rPr>
              <a:t> waits for the nested </a:t>
            </a:r>
            <a:r>
              <a:rPr lang="en-US" sz="2400" dirty="0">
                <a:solidFill>
                  <a:srgbClr val="FF2600"/>
                </a:solidFill>
                <a:latin typeface="Consolas" panose="020B0609020204030204" pitchFamily="49" charset="0"/>
                <a:cs typeface="Consolas" panose="020B0609020204030204" pitchFamily="49" charset="0"/>
              </a:rPr>
              <a:t>detach</a:t>
            </a:r>
            <a:r>
              <a:rPr lang="en-US" sz="2400" dirty="0">
                <a:solidFill>
                  <a:schemeClr val="tx1"/>
                </a:solidFill>
                <a:latin typeface="Lucida Sans Unicode" panose="020B0602030504020204" pitchFamily="34" charset="0"/>
                <a:cs typeface="Lucida Sans Unicode" panose="020B0602030504020204" pitchFamily="34" charset="0"/>
              </a:rPr>
              <a:t>.</a:t>
            </a:r>
          </a:p>
        </p:txBody>
      </p:sp>
      <p:cxnSp>
        <p:nvCxnSpPr>
          <p:cNvPr id="101" name="Curved Connector 100">
            <a:extLst>
              <a:ext uri="{FF2B5EF4-FFF2-40B4-BE49-F238E27FC236}">
                <a16:creationId xmlns:a16="http://schemas.microsoft.com/office/drawing/2014/main" id="{AA85DD46-8ACA-A649-998A-09A22F030DD0}"/>
              </a:ext>
            </a:extLst>
          </p:cNvPr>
          <p:cNvCxnSpPr>
            <a:cxnSpLocks/>
            <a:stCxn id="85" idx="0"/>
            <a:endCxn id="64" idx="1"/>
          </p:cNvCxnSpPr>
          <p:nvPr/>
        </p:nvCxnSpPr>
        <p:spPr>
          <a:xfrm rot="5400000" flipH="1" flipV="1">
            <a:off x="1588418" y="3162431"/>
            <a:ext cx="1600829" cy="1797843"/>
          </a:xfrm>
          <a:prstGeom prst="curvedConnector2">
            <a:avLst/>
          </a:prstGeom>
          <a:ln w="50800">
            <a:solidFill>
              <a:schemeClr val="tx2">
                <a:alpha val="7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Curved Connector 103">
            <a:extLst>
              <a:ext uri="{FF2B5EF4-FFF2-40B4-BE49-F238E27FC236}">
                <a16:creationId xmlns:a16="http://schemas.microsoft.com/office/drawing/2014/main" id="{F54B6153-F61D-E349-AD59-AA1749574685}"/>
              </a:ext>
            </a:extLst>
          </p:cNvPr>
          <p:cNvCxnSpPr>
            <a:cxnSpLocks/>
            <a:stCxn id="85" idx="3"/>
            <a:endCxn id="65" idx="1"/>
          </p:cNvCxnSpPr>
          <p:nvPr/>
        </p:nvCxnSpPr>
        <p:spPr>
          <a:xfrm flipV="1">
            <a:off x="2874114" y="4653823"/>
            <a:ext cx="1998927" cy="947998"/>
          </a:xfrm>
          <a:prstGeom prst="curvedConnector3">
            <a:avLst>
              <a:gd name="adj1" fmla="val 50000"/>
            </a:avLst>
          </a:prstGeom>
          <a:ln w="50800">
            <a:solidFill>
              <a:schemeClr val="tx2">
                <a:alpha val="7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10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Basics of recursive </a:t>
            </a:r>
            <a:br>
              <a:rPr lang="en-US" b="0" dirty="0"/>
            </a:br>
            <a:r>
              <a:rPr lang="en-US" b="0" dirty="0"/>
              <a:t>fork-join parallel programming</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8C56D54-80CA-1040-8800-40C19FBCAC37}"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56405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ded Corner 15"/>
          <p:cNvSpPr/>
          <p:nvPr/>
        </p:nvSpPr>
        <p:spPr>
          <a:xfrm>
            <a:off x="1903240" y="2308971"/>
            <a:ext cx="4956519" cy="2881075"/>
          </a:xfrm>
          <a:prstGeom prst="foldedCorner">
            <a:avLst/>
          </a:prstGeom>
          <a:blipFill>
            <a:blip r:embed="rId2" cstate="print"/>
            <a:tile tx="0" ty="0" sx="100000" sy="100000" flip="none" algn="tl"/>
          </a:blip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dirty="0" err="1">
                <a:solidFill>
                  <a:srgbClr val="689304"/>
                </a:solidFill>
                <a:latin typeface="Consolas" charset="0"/>
                <a:ea typeface="Consolas" charset="0"/>
                <a:cs typeface="Consolas" charset="0"/>
              </a:rPr>
              <a:t>int</a:t>
            </a:r>
            <a:r>
              <a:rPr lang="en-US" sz="2000" dirty="0">
                <a:solidFill>
                  <a:srgbClr val="000000"/>
                </a:solidFill>
                <a:latin typeface="Consolas" charset="0"/>
                <a:ea typeface="Consolas" charset="0"/>
                <a:cs typeface="Consolas" charset="0"/>
              </a:rPr>
              <a:t> </a:t>
            </a:r>
            <a:r>
              <a:rPr lang="en-US" sz="2000" dirty="0">
                <a:solidFill>
                  <a:srgbClr val="0D00FF"/>
                </a:solidFill>
                <a:latin typeface="Consolas" charset="0"/>
                <a:ea typeface="Consolas" charset="0"/>
                <a:cs typeface="Consolas" charset="0"/>
              </a:rPr>
              <a:t>foo</a:t>
            </a:r>
            <a:r>
              <a:rPr lang="en-US" sz="2000" dirty="0">
                <a:solidFill>
                  <a:srgbClr val="632618"/>
                </a:solidFill>
                <a:latin typeface="Consolas" charset="0"/>
                <a:ea typeface="Consolas" charset="0"/>
                <a:cs typeface="Consolas" charset="0"/>
              </a:rPr>
              <a:t>(</a:t>
            </a:r>
            <a:r>
              <a:rPr lang="en-US" sz="2000" dirty="0" err="1">
                <a:solidFill>
                  <a:srgbClr val="689304"/>
                </a:solidFill>
                <a:latin typeface="Consolas" charset="0"/>
                <a:ea typeface="Consolas" charset="0"/>
                <a:cs typeface="Consolas" charset="0"/>
              </a:rPr>
              <a:t>int</a:t>
            </a:r>
            <a:r>
              <a:rPr lang="en-US" sz="2000" dirty="0">
                <a:solidFill>
                  <a:srgbClr val="000000"/>
                </a:solidFill>
                <a:latin typeface="Consolas" charset="0"/>
                <a:ea typeface="Consolas" charset="0"/>
                <a:cs typeface="Consolas" charset="0"/>
              </a:rPr>
              <a:t> </a:t>
            </a:r>
            <a:r>
              <a:rPr lang="en-US" sz="2000" dirty="0">
                <a:solidFill>
                  <a:srgbClr val="B88606"/>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mr-IN" sz="2000" dirty="0">
                <a:solidFill>
                  <a:srgbClr val="000000"/>
                </a:solidFill>
                <a:latin typeface="Consolas" charset="0"/>
                <a:ea typeface="Consolas" charset="0"/>
                <a:cs typeface="Consolas" charset="0"/>
              </a:rPr>
              <a:t>  </a:t>
            </a:r>
            <a:r>
              <a:rPr lang="mr-IN" sz="2000" dirty="0" err="1">
                <a:solidFill>
                  <a:srgbClr val="689304"/>
                </a:solidFill>
                <a:latin typeface="Consolas" charset="0"/>
                <a:ea typeface="Consolas" charset="0"/>
                <a:cs typeface="Consolas" charset="0"/>
              </a:rPr>
              <a:t>int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x</a:t>
            </a:r>
            <a:r>
              <a:rPr lang="mr-IN" sz="2000" dirty="0">
                <a:solidFill>
                  <a:srgbClr val="632618"/>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y</a:t>
            </a:r>
            <a:r>
              <a:rPr lang="mr-IN" sz="2000" dirty="0">
                <a:solidFill>
                  <a:srgbClr val="632618"/>
                </a:solidFill>
                <a:latin typeface="Consolas" charset="0"/>
                <a:ea typeface="Consolas" charset="0"/>
                <a:cs typeface="Consolas" charset="0"/>
              </a:rPr>
              <a:t>;</a:t>
            </a:r>
            <a:endParaRPr lang="mr-IN"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err="1">
                <a:solidFill>
                  <a:srgbClr val="FB0207"/>
                </a:solidFill>
                <a:latin typeface="Consolas" charset="0"/>
                <a:ea typeface="Consolas" charset="0"/>
                <a:cs typeface="Consolas" charset="0"/>
              </a:rPr>
              <a:t>cilk_spawn</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bar(n);</a:t>
            </a:r>
          </a:p>
          <a:p>
            <a:r>
              <a:rPr lang="en-US" sz="2000" dirty="0">
                <a:solidFill>
                  <a:srgbClr val="632618"/>
                </a:solidFill>
                <a:latin typeface="Consolas" charset="0"/>
                <a:ea typeface="Consolas" charset="0"/>
                <a:cs typeface="Consolas" charset="0"/>
              </a:rPr>
              <a:t>  </a:t>
            </a:r>
            <a:r>
              <a:rPr lang="en-US" sz="2000" dirty="0" err="1">
                <a:solidFill>
                  <a:srgbClr val="FF2600"/>
                </a:solidFill>
                <a:latin typeface="Consolas" charset="0"/>
                <a:ea typeface="Consolas" charset="0"/>
                <a:cs typeface="Consolas" charset="0"/>
              </a:rPr>
              <a:t>cilk</a:t>
            </a:r>
            <a:r>
              <a:rPr lang="en-US" sz="2000" dirty="0">
                <a:solidFill>
                  <a:srgbClr val="FF2600"/>
                </a:solidFill>
                <a:latin typeface="Consolas" charset="0"/>
                <a:ea typeface="Consolas" charset="0"/>
                <a:cs typeface="Consolas" charset="0"/>
              </a:rPr>
              <a:t>_</a:t>
            </a:r>
            <a:r>
              <a:rPr lang="mr-IN" sz="2000" dirty="0">
                <a:solidFill>
                  <a:srgbClr val="FF2600"/>
                </a:solidFill>
                <a:latin typeface="Consolas" charset="0"/>
                <a:ea typeface="Consolas" charset="0"/>
                <a:cs typeface="Consolas" charset="0"/>
              </a:rPr>
              <a:t>for</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a:t>
            </a:r>
            <a:r>
              <a:rPr lang="mr-IN" sz="2000" dirty="0">
                <a:solidFill>
                  <a:srgbClr val="689300"/>
                </a:solidFill>
                <a:latin typeface="Consolas" charset="0"/>
                <a:ea typeface="Consolas" charset="0"/>
                <a:cs typeface="Consolas" charset="0"/>
              </a:rPr>
              <a:t>int</a:t>
            </a:r>
            <a:r>
              <a:rPr lang="mr-IN" sz="2000" dirty="0">
                <a:solidFill>
                  <a:prstClr val="black"/>
                </a:solidFill>
                <a:latin typeface="Consolas" charset="0"/>
                <a:ea typeface="Consolas" charset="0"/>
                <a:cs typeface="Consolas" charset="0"/>
              </a:rPr>
              <a:t> </a:t>
            </a:r>
            <a:r>
              <a:rPr lang="mr-IN" sz="2000" dirty="0">
                <a:solidFill>
                  <a:srgbClr val="B88600"/>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0;</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i</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&lt;</a:t>
            </a:r>
            <a:r>
              <a:rPr lang="mr-IN" sz="2000" dirty="0">
                <a:solidFill>
                  <a:prstClr val="black"/>
                </a:solidFill>
                <a:latin typeface="Consolas" charset="0"/>
                <a:ea typeface="Consolas" charset="0"/>
                <a:cs typeface="Consolas" charset="0"/>
              </a:rPr>
              <a:t> </a:t>
            </a:r>
            <a:r>
              <a:rPr lang="mr-IN" sz="2000" dirty="0">
                <a:solidFill>
                  <a:srgbClr val="632618"/>
                </a:solidFill>
                <a:latin typeface="Consolas" charset="0"/>
                <a:ea typeface="Consolas" charset="0"/>
                <a:cs typeface="Consolas" charset="0"/>
              </a:rPr>
              <a:t>n;</a:t>
            </a:r>
            <a:r>
              <a:rPr lang="mr-IN" sz="2000" dirty="0">
                <a:solidFill>
                  <a:prstClr val="black"/>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632618"/>
                </a:solidFill>
                <a:latin typeface="Consolas" charset="0"/>
                <a:ea typeface="Consolas" charset="0"/>
                <a:cs typeface="Consolas" charset="0"/>
              </a:rPr>
              <a:t>i)</a:t>
            </a:r>
            <a:endParaRPr lang="mr-IN" sz="2000" dirty="0">
              <a:solidFill>
                <a:prstClr val="black"/>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err="1">
                <a:solidFill>
                  <a:srgbClr val="632618"/>
                </a:solidFill>
                <a:latin typeface="Consolas" charset="0"/>
                <a:ea typeface="Consolas" charset="0"/>
                <a:cs typeface="Consolas" charset="0"/>
              </a:rPr>
              <a:t>loop_body</a:t>
            </a:r>
            <a:r>
              <a:rPr lang="mr-IN" sz="2000" dirty="0">
                <a:solidFill>
                  <a:srgbClr val="632618"/>
                </a:solidFill>
                <a:latin typeface="Consolas" charset="0"/>
                <a:ea typeface="Consolas" charset="0"/>
                <a:cs typeface="Consolas" charset="0"/>
              </a:rPr>
              <a:t>(</a:t>
            </a:r>
            <a:r>
              <a:rPr lang="en-US" sz="2000" dirty="0" err="1">
                <a:solidFill>
                  <a:srgbClr val="632618"/>
                </a:solidFill>
                <a:latin typeface="Consolas" charset="0"/>
                <a:ea typeface="Consolas" charset="0"/>
                <a:cs typeface="Consolas" charset="0"/>
              </a:rPr>
              <a:t>i</a:t>
            </a:r>
            <a:r>
              <a:rPr lang="mr-IN"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mr-IN" sz="2000" dirty="0">
                <a:solidFill>
                  <a:srgbClr val="000000"/>
                </a:solidFill>
                <a:latin typeface="Consolas" charset="0"/>
                <a:ea typeface="Consolas" charset="0"/>
                <a:cs typeface="Consolas" charset="0"/>
              </a:rPr>
              <a:t>  </a:t>
            </a:r>
            <a:r>
              <a:rPr lang="mr-IN" sz="2000" dirty="0" err="1">
                <a:solidFill>
                  <a:srgbClr val="632618"/>
                </a:solidFill>
                <a:latin typeface="Consolas" charset="0"/>
                <a:ea typeface="Consolas" charset="0"/>
                <a:cs typeface="Consolas" charset="0"/>
              </a:rPr>
              <a:t>y</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err="1">
                <a:solidFill>
                  <a:srgbClr val="632618"/>
                </a:solidFill>
                <a:latin typeface="Consolas" charset="0"/>
                <a:ea typeface="Consolas" charset="0"/>
                <a:cs typeface="Consolas" charset="0"/>
              </a:rPr>
              <a:t>baz</a:t>
            </a:r>
            <a:r>
              <a:rPr lang="mr-IN" sz="2000" dirty="0">
                <a:solidFill>
                  <a:srgbClr val="632618"/>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n</a:t>
            </a:r>
            <a:r>
              <a:rPr lang="mr-IN" sz="2000" dirty="0">
                <a:solidFill>
                  <a:srgbClr val="632618"/>
                </a:solidFill>
                <a:latin typeface="Consolas" charset="0"/>
                <a:ea typeface="Consolas" charset="0"/>
                <a:cs typeface="Consolas" charset="0"/>
              </a:rPr>
              <a:t>);</a:t>
            </a:r>
            <a:endParaRPr lang="mr-IN"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err="1">
                <a:solidFill>
                  <a:srgbClr val="FB0207"/>
                </a:solidFill>
                <a:latin typeface="Consolas" charset="0"/>
                <a:ea typeface="Consolas" charset="0"/>
                <a:cs typeface="Consolas" charset="0"/>
              </a:rPr>
              <a:t>cilk_sync</a:t>
            </a:r>
            <a:r>
              <a:rPr lang="en-US" sz="2000" dirty="0">
                <a:solidFill>
                  <a:srgbClr val="632618"/>
                </a:solidFill>
                <a:latin typeface="Consolas" charset="0"/>
                <a:ea typeface="Consolas" charset="0"/>
                <a:cs typeface="Consolas" charset="0"/>
              </a:rPr>
              <a:t>;</a:t>
            </a:r>
            <a:endParaRPr lang="en-US" sz="2000" dirty="0">
              <a:solidFill>
                <a:srgbClr val="000000"/>
              </a:solidFill>
              <a:latin typeface="Consolas" charset="0"/>
              <a:ea typeface="Consolas" charset="0"/>
              <a:cs typeface="Consolas" charset="0"/>
            </a:endParaRPr>
          </a:p>
          <a:p>
            <a:r>
              <a:rPr lang="en-US" sz="2000" dirty="0">
                <a:solidFill>
                  <a:srgbClr val="000000"/>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return</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a:t>
            </a:r>
            <a:endParaRPr lang="en-US" sz="2000" dirty="0">
              <a:solidFill>
                <a:srgbClr val="000000"/>
              </a:solidFill>
              <a:latin typeface="Consolas" charset="0"/>
              <a:ea typeface="Consolas" charset="0"/>
              <a:cs typeface="Consolas" charset="0"/>
            </a:endParaRPr>
          </a:p>
          <a:p>
            <a:r>
              <a:rPr lang="en-US" sz="2000" dirty="0">
                <a:solidFill>
                  <a:srgbClr val="632618"/>
                </a:solidFill>
                <a:latin typeface="Consolas" charset="0"/>
                <a:ea typeface="Consolas" charset="0"/>
                <a:cs typeface="Consolas" charset="0"/>
              </a:rPr>
              <a:t>}</a:t>
            </a:r>
            <a:endParaRPr lang="en-US" sz="2000" dirty="0">
              <a:solidFill>
                <a:prstClr val="black"/>
              </a:solidFill>
              <a:latin typeface="Consolas" charset="0"/>
              <a:ea typeface="Consolas" charset="0"/>
              <a:cs typeface="Consolas" charset="0"/>
            </a:endParaRPr>
          </a:p>
        </p:txBody>
      </p:sp>
      <p:sp>
        <p:nvSpPr>
          <p:cNvPr id="2" name="Title 1"/>
          <p:cNvSpPr>
            <a:spLocks noGrp="1"/>
          </p:cNvSpPr>
          <p:nvPr>
            <p:ph type="title"/>
          </p:nvPr>
        </p:nvSpPr>
        <p:spPr/>
        <p:txBody>
          <a:bodyPr/>
          <a:lstStyle/>
          <a:p>
            <a:r>
              <a:rPr lang="en-US" dirty="0"/>
              <a:t>Problem: Selective Syncs</a:t>
            </a:r>
          </a:p>
        </p:txBody>
      </p:sp>
      <p:sp>
        <p:nvSpPr>
          <p:cNvPr id="86" name="TextBox 85"/>
          <p:cNvSpPr txBox="1"/>
          <p:nvPr/>
        </p:nvSpPr>
        <p:spPr>
          <a:xfrm>
            <a:off x="266701" y="1165971"/>
            <a:ext cx="8696010" cy="954107"/>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What if a </a:t>
            </a:r>
            <a:r>
              <a:rPr lang="en-US" sz="2800" dirty="0">
                <a:solidFill>
                  <a:srgbClr val="FF0000"/>
                </a:solidFill>
                <a:latin typeface="Consolas" panose="020B0609020204030204" pitchFamily="49" charset="0"/>
                <a:cs typeface="Lucida Sans Unicode" panose="020B0602030504020204" pitchFamily="34" charset="0"/>
              </a:rPr>
              <a:t>sync</a:t>
            </a:r>
            <a:r>
              <a:rPr lang="en-US" sz="2800" dirty="0">
                <a:latin typeface="Lucida Sans Unicode" panose="020B0602030504020204" pitchFamily="34" charset="0"/>
                <a:cs typeface="Lucida Sans Unicode" panose="020B0602030504020204" pitchFamily="34" charset="0"/>
              </a:rPr>
              <a:t> instruction shouldn’t apply to all spawned tasks within the task scope?</a:t>
            </a:r>
          </a:p>
        </p:txBody>
      </p:sp>
      <p:sp>
        <p:nvSpPr>
          <p:cNvPr id="9" name="Slide Number Placeholder 8"/>
          <p:cNvSpPr>
            <a:spLocks noGrp="1"/>
          </p:cNvSpPr>
          <p:nvPr>
            <p:ph type="sldNum" sz="quarter" idx="12"/>
          </p:nvPr>
        </p:nvSpPr>
        <p:spPr/>
        <p:txBody>
          <a:bodyPr/>
          <a:lstStyle/>
          <a:p>
            <a:fld id="{B8C56D54-80CA-1040-8800-40C19FBCAC37}" type="slidenum">
              <a:rPr lang="en-US" smtClean="0"/>
              <a:t>80</a:t>
            </a:fld>
            <a:endParaRPr lang="en-US"/>
          </a:p>
        </p:txBody>
      </p:sp>
      <p:sp>
        <p:nvSpPr>
          <p:cNvPr id="26" name="Rectangle 25"/>
          <p:cNvSpPr/>
          <p:nvPr/>
        </p:nvSpPr>
        <p:spPr>
          <a:xfrm>
            <a:off x="2215584" y="3283239"/>
            <a:ext cx="4534537" cy="620941"/>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27" name="Rounded Rectangle 26"/>
          <p:cNvSpPr/>
          <p:nvPr/>
        </p:nvSpPr>
        <p:spPr>
          <a:xfrm>
            <a:off x="4920364" y="4080914"/>
            <a:ext cx="3878790" cy="1877916"/>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The implicit </a:t>
            </a:r>
            <a:r>
              <a:rPr lang="en-US" sz="2400" dirty="0" err="1">
                <a:solidFill>
                  <a:srgbClr val="FF0000"/>
                </a:solidFill>
                <a:latin typeface="Consolas" panose="020B0609020204030204" pitchFamily="49" charset="0"/>
                <a:cs typeface="Lucida Sans Unicode" panose="020B0602030504020204" pitchFamily="34" charset="0"/>
              </a:rPr>
              <a:t>cilk_sync</a:t>
            </a:r>
            <a:r>
              <a:rPr lang="en-US" sz="2400" dirty="0">
                <a:solidFill>
                  <a:schemeClr val="tx1"/>
                </a:solidFill>
                <a:latin typeface="Lucida Sans Unicode" panose="020B0602030504020204" pitchFamily="34" charset="0"/>
                <a:cs typeface="Lucida Sans Unicode" panose="020B0602030504020204" pitchFamily="34" charset="0"/>
              </a:rPr>
              <a:t> at the end of this loop should </a:t>
            </a:r>
            <a:r>
              <a:rPr lang="en-US" sz="2400" i="1" dirty="0">
                <a:solidFill>
                  <a:schemeClr val="tx2"/>
                </a:solidFill>
                <a:latin typeface="Lucida Sans Unicode" panose="020B0602030504020204" pitchFamily="34" charset="0"/>
                <a:cs typeface="Lucida Sans Unicode" panose="020B0602030504020204" pitchFamily="34" charset="0"/>
              </a:rPr>
              <a:t>not</a:t>
            </a:r>
            <a:r>
              <a:rPr lang="en-US" sz="2400" dirty="0">
                <a:solidFill>
                  <a:schemeClr val="tx1"/>
                </a:solidFill>
                <a:latin typeface="Lucida Sans Unicode" panose="020B0602030504020204" pitchFamily="34" charset="0"/>
                <a:cs typeface="Lucida Sans Unicode" panose="020B0602030504020204" pitchFamily="34" charset="0"/>
              </a:rPr>
              <a:t> synchronize the spawn of </a:t>
            </a:r>
            <a:r>
              <a:rPr lang="en-US" sz="2400" dirty="0">
                <a:solidFill>
                  <a:srgbClr val="632618"/>
                </a:solidFill>
                <a:latin typeface="Consolas" panose="020B0609020204030204" pitchFamily="49" charset="0"/>
                <a:cs typeface="Lucida Sans Unicode" panose="020B0602030504020204" pitchFamily="34" charset="0"/>
              </a:rPr>
              <a:t>bar()</a:t>
            </a:r>
            <a:r>
              <a:rPr lang="en-US" sz="2400" dirty="0">
                <a:solidFill>
                  <a:schemeClr val="tx1"/>
                </a:solidFill>
                <a:latin typeface="Lucida Sans Unicode" panose="020B0602030504020204" pitchFamily="34" charset="0"/>
                <a:cs typeface="Lucida Sans Unicode" panose="020B0602030504020204" pitchFamily="34" charset="0"/>
              </a:rPr>
              <a:t>.</a:t>
            </a:r>
          </a:p>
        </p:txBody>
      </p:sp>
      <p:cxnSp>
        <p:nvCxnSpPr>
          <p:cNvPr id="28" name="Curved Connector 27"/>
          <p:cNvCxnSpPr>
            <a:stCxn id="27" idx="1"/>
            <a:endCxn id="26" idx="2"/>
          </p:cNvCxnSpPr>
          <p:nvPr/>
        </p:nvCxnSpPr>
        <p:spPr>
          <a:xfrm rot="10800000">
            <a:off x="4482854" y="3904180"/>
            <a:ext cx="437511" cy="1115692"/>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7189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 Regions</a:t>
            </a:r>
          </a:p>
        </p:txBody>
      </p:sp>
      <p:sp>
        <p:nvSpPr>
          <p:cNvPr id="3" name="TextBox 2"/>
          <p:cNvSpPr txBox="1"/>
          <p:nvPr/>
        </p:nvSpPr>
        <p:spPr>
          <a:xfrm>
            <a:off x="3125506" y="5993585"/>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4" name="TextBox 3"/>
          <p:cNvSpPr txBox="1"/>
          <p:nvPr/>
        </p:nvSpPr>
        <p:spPr>
          <a:xfrm>
            <a:off x="655982" y="4580416"/>
            <a:ext cx="607860"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cxnSp>
        <p:nvCxnSpPr>
          <p:cNvPr id="5" name="Straight Arrow Connector 4"/>
          <p:cNvCxnSpPr>
            <a:cxnSpLocks/>
            <a:stCxn id="20" idx="0"/>
            <a:endCxn id="25" idx="0"/>
          </p:cNvCxnSpPr>
          <p:nvPr/>
        </p:nvCxnSpPr>
        <p:spPr>
          <a:xfrm flipH="1">
            <a:off x="2860677" y="2595110"/>
            <a:ext cx="1992543" cy="198530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a:stCxn id="20" idx="0"/>
            <a:endCxn id="11" idx="0"/>
          </p:cNvCxnSpPr>
          <p:nvPr/>
        </p:nvCxnSpPr>
        <p:spPr>
          <a:xfrm>
            <a:off x="4853220" y="2595110"/>
            <a:ext cx="2009112" cy="209740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5" idx="2"/>
            <a:endCxn id="11" idx="0"/>
          </p:cNvCxnSpPr>
          <p:nvPr/>
        </p:nvCxnSpPr>
        <p:spPr>
          <a:xfrm rot="5400000" flipH="1" flipV="1">
            <a:off x="4450945" y="3102242"/>
            <a:ext cx="821118" cy="4001655"/>
          </a:xfrm>
          <a:prstGeom prst="curvedConnector5">
            <a:avLst>
              <a:gd name="adj1" fmla="val -47860"/>
              <a:gd name="adj2" fmla="val 44944"/>
              <a:gd name="adj3" fmla="val 127840"/>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1" idx="2"/>
            <a:endCxn id="12" idx="0"/>
          </p:cNvCxnSpPr>
          <p:nvPr/>
        </p:nvCxnSpPr>
        <p:spPr>
          <a:xfrm flipH="1">
            <a:off x="4663678" y="5401533"/>
            <a:ext cx="2198654" cy="58644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497673" y="4692511"/>
            <a:ext cx="2729318" cy="709022"/>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within </a:t>
            </a:r>
            <a:r>
              <a:rPr lang="en-US" dirty="0" err="1">
                <a:solidFill>
                  <a:srgbClr val="FB0007"/>
                </a:solidFill>
                <a:latin typeface="Consolas" charset="0"/>
                <a:ea typeface="Consolas" charset="0"/>
                <a:cs typeface="Consolas" charset="0"/>
              </a:rPr>
              <a:t>sr</a:t>
            </a:r>
            <a:r>
              <a:rPr lang="en-US" dirty="0">
                <a:solidFill>
                  <a:srgbClr val="FB0007"/>
                </a:solidFill>
                <a:latin typeface="Consolas" charset="0"/>
                <a:ea typeface="Consolas" charset="0"/>
                <a:cs typeface="Consolas" charset="0"/>
              </a:rPr>
              <a:t>, exit</a:t>
            </a:r>
            <a:endParaRPr lang="mr-IN" dirty="0">
              <a:solidFill>
                <a:srgbClr val="FB0007"/>
              </a:solidFill>
              <a:latin typeface="Consolas" charset="0"/>
              <a:ea typeface="Consolas" charset="0"/>
              <a:cs typeface="Consolas" charset="0"/>
            </a:endParaRPr>
          </a:p>
        </p:txBody>
      </p:sp>
      <p:sp>
        <p:nvSpPr>
          <p:cNvPr id="12" name="Rectangle 11"/>
          <p:cNvSpPr/>
          <p:nvPr/>
        </p:nvSpPr>
        <p:spPr>
          <a:xfrm>
            <a:off x="3874429" y="5987978"/>
            <a:ext cx="1578497" cy="709684"/>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13" name="TextBox 12"/>
          <p:cNvSpPr txBox="1"/>
          <p:nvPr/>
        </p:nvSpPr>
        <p:spPr>
          <a:xfrm>
            <a:off x="3874429" y="2120078"/>
            <a:ext cx="1710950"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14" name="TextBox 13"/>
          <p:cNvSpPr txBox="1"/>
          <p:nvPr/>
        </p:nvSpPr>
        <p:spPr>
          <a:xfrm>
            <a:off x="2049892" y="2577564"/>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5" name="TextBox 14"/>
          <p:cNvSpPr txBox="1"/>
          <p:nvPr/>
        </p:nvSpPr>
        <p:spPr>
          <a:xfrm>
            <a:off x="4748749" y="4689267"/>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20" name="Rectangle 19"/>
          <p:cNvSpPr/>
          <p:nvPr/>
        </p:nvSpPr>
        <p:spPr>
          <a:xfrm>
            <a:off x="2939879" y="2595110"/>
            <a:ext cx="3826681" cy="1086891"/>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sr</a:t>
            </a:r>
            <a:r>
              <a:rPr lang="en-US" dirty="0">
                <a:solidFill>
                  <a:srgbClr val="77351E"/>
                </a:solidFill>
                <a:latin typeface="Consolas" charset="0"/>
                <a:ea typeface="Consolas" charset="0"/>
                <a:cs typeface="Consolas" charset="0"/>
              </a:rPr>
              <a:t> =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llvm.syncregion.start</a:t>
            </a:r>
            <a:r>
              <a:rPr lang="en-US" dirty="0">
                <a:solidFill>
                  <a:srgbClr val="77351E"/>
                </a:solidFill>
                <a:latin typeface="Consolas" charset="0"/>
                <a:ea typeface="Consolas" charset="0"/>
                <a:cs typeface="Consolas" charset="0"/>
              </a:rPr>
              <a:t>()</a:t>
            </a:r>
          </a:p>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within </a:t>
            </a:r>
            <a:r>
              <a:rPr lang="en-US" dirty="0" err="1">
                <a:solidFill>
                  <a:srgbClr val="FB0007"/>
                </a:solidFill>
                <a:latin typeface="Consolas" charset="0"/>
                <a:ea typeface="Consolas" charset="0"/>
                <a:cs typeface="Consolas" charset="0"/>
              </a:rPr>
              <a:t>sr</a:t>
            </a:r>
            <a:r>
              <a:rPr lang="en-US"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25" name="Rectangle 24"/>
          <p:cNvSpPr/>
          <p:nvPr/>
        </p:nvSpPr>
        <p:spPr>
          <a:xfrm>
            <a:off x="1263667" y="4580416"/>
            <a:ext cx="3194020" cy="933213"/>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within </a:t>
            </a:r>
            <a:r>
              <a:rPr lang="en-US" dirty="0" err="1">
                <a:solidFill>
                  <a:srgbClr val="FB0007"/>
                </a:solidFill>
                <a:latin typeface="Consolas" charset="0"/>
                <a:ea typeface="Consolas" charset="0"/>
                <a:cs typeface="Consolas" charset="0"/>
              </a:rPr>
              <a:t>sr</a:t>
            </a:r>
            <a:r>
              <a:rPr lang="en-US"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86" name="TextBox 85"/>
          <p:cNvSpPr txBox="1"/>
          <p:nvPr/>
        </p:nvSpPr>
        <p:spPr>
          <a:xfrm>
            <a:off x="266700" y="1165971"/>
            <a:ext cx="8696010" cy="954107"/>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Tapir’s constructs also use a </a:t>
            </a:r>
            <a:r>
              <a:rPr lang="en-US" sz="2800" b="1" i="1" dirty="0">
                <a:solidFill>
                  <a:schemeClr val="tx2"/>
                </a:solidFill>
                <a:latin typeface="Lucida Sans Unicode" panose="020B0602030504020204" pitchFamily="34" charset="0"/>
                <a:cs typeface="Lucida Sans Unicode" panose="020B0602030504020204" pitchFamily="34" charset="0"/>
              </a:rPr>
              <a:t>sync region</a:t>
            </a:r>
            <a:r>
              <a:rPr lang="en-US" sz="2800" dirty="0">
                <a:latin typeface="Lucida Sans Unicode" panose="020B0602030504020204" pitchFamily="34" charset="0"/>
                <a:cs typeface="Lucida Sans Unicode" panose="020B0602030504020204" pitchFamily="34" charset="0"/>
              </a:rPr>
              <a:t> to identify what spawned tasks a </a:t>
            </a:r>
            <a:r>
              <a:rPr lang="en-US" sz="2800" dirty="0">
                <a:solidFill>
                  <a:srgbClr val="FF0000"/>
                </a:solidFill>
                <a:latin typeface="Consolas" panose="020B0609020204030204" pitchFamily="49" charset="0"/>
                <a:cs typeface="Lucida Sans Unicode" panose="020B0602030504020204" pitchFamily="34" charset="0"/>
              </a:rPr>
              <a:t>sync</a:t>
            </a:r>
            <a:r>
              <a:rPr lang="en-US" sz="2800" dirty="0">
                <a:latin typeface="Lucida Sans Unicode" panose="020B0602030504020204" pitchFamily="34" charset="0"/>
                <a:cs typeface="Lucida Sans Unicode" panose="020B0602030504020204" pitchFamily="34" charset="0"/>
              </a:rPr>
              <a:t> affects.</a:t>
            </a:r>
          </a:p>
        </p:txBody>
      </p:sp>
      <p:sp>
        <p:nvSpPr>
          <p:cNvPr id="9" name="Slide Number Placeholder 8"/>
          <p:cNvSpPr>
            <a:spLocks noGrp="1"/>
          </p:cNvSpPr>
          <p:nvPr>
            <p:ph type="sldNum" sz="quarter" idx="12"/>
          </p:nvPr>
        </p:nvSpPr>
        <p:spPr/>
        <p:txBody>
          <a:bodyPr/>
          <a:lstStyle/>
          <a:p>
            <a:fld id="{B8C56D54-80CA-1040-8800-40C19FBCAC37}" type="slidenum">
              <a:rPr lang="en-US" smtClean="0"/>
              <a:t>81</a:t>
            </a:fld>
            <a:endParaRPr lang="en-US"/>
          </a:p>
        </p:txBody>
      </p:sp>
      <p:sp>
        <p:nvSpPr>
          <p:cNvPr id="18" name="Rectangle 17">
            <a:extLst>
              <a:ext uri="{FF2B5EF4-FFF2-40B4-BE49-F238E27FC236}">
                <a16:creationId xmlns:a16="http://schemas.microsoft.com/office/drawing/2014/main" id="{5ABF4DED-07B3-8F4F-9C60-843D84AD40D1}"/>
              </a:ext>
            </a:extLst>
          </p:cNvPr>
          <p:cNvSpPr/>
          <p:nvPr/>
        </p:nvSpPr>
        <p:spPr>
          <a:xfrm>
            <a:off x="3001827" y="2701421"/>
            <a:ext cx="3667197" cy="317072"/>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9" name="Rectangle 18">
            <a:extLst>
              <a:ext uri="{FF2B5EF4-FFF2-40B4-BE49-F238E27FC236}">
                <a16:creationId xmlns:a16="http://schemas.microsoft.com/office/drawing/2014/main" id="{E1A69F88-D236-3443-B709-5EFB85CFEBD1}"/>
              </a:ext>
            </a:extLst>
          </p:cNvPr>
          <p:cNvSpPr/>
          <p:nvPr/>
        </p:nvSpPr>
        <p:spPr>
          <a:xfrm>
            <a:off x="3874429" y="3288244"/>
            <a:ext cx="1218198" cy="285378"/>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21" name="Rectangle 20">
            <a:extLst>
              <a:ext uri="{FF2B5EF4-FFF2-40B4-BE49-F238E27FC236}">
                <a16:creationId xmlns:a16="http://schemas.microsoft.com/office/drawing/2014/main" id="{763E548F-D34E-6043-B395-727AA156CCD5}"/>
              </a:ext>
            </a:extLst>
          </p:cNvPr>
          <p:cNvSpPr/>
          <p:nvPr/>
        </p:nvSpPr>
        <p:spPr>
          <a:xfrm>
            <a:off x="2441757" y="5161758"/>
            <a:ext cx="1218198" cy="285378"/>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22" name="Rectangle 21">
            <a:extLst>
              <a:ext uri="{FF2B5EF4-FFF2-40B4-BE49-F238E27FC236}">
                <a16:creationId xmlns:a16="http://schemas.microsoft.com/office/drawing/2014/main" id="{18F49DDD-3A21-0440-A76E-D8EA3940A377}"/>
              </a:ext>
            </a:extLst>
          </p:cNvPr>
          <p:cNvSpPr/>
          <p:nvPr/>
        </p:nvSpPr>
        <p:spPr>
          <a:xfrm>
            <a:off x="6166514" y="5057878"/>
            <a:ext cx="1218198" cy="285378"/>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23" name="Rounded Rectangle 22">
            <a:extLst>
              <a:ext uri="{FF2B5EF4-FFF2-40B4-BE49-F238E27FC236}">
                <a16:creationId xmlns:a16="http://schemas.microsoft.com/office/drawing/2014/main" id="{8A22A95A-40B5-B041-A737-0698EFB5643E}"/>
              </a:ext>
            </a:extLst>
          </p:cNvPr>
          <p:cNvSpPr/>
          <p:nvPr/>
        </p:nvSpPr>
        <p:spPr>
          <a:xfrm>
            <a:off x="219500" y="2951837"/>
            <a:ext cx="2402597" cy="1460328"/>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Sync-region  creation in a task scope.</a:t>
            </a:r>
          </a:p>
        </p:txBody>
      </p:sp>
      <p:sp>
        <p:nvSpPr>
          <p:cNvPr id="35" name="Rounded Rectangle 34">
            <a:extLst>
              <a:ext uri="{FF2B5EF4-FFF2-40B4-BE49-F238E27FC236}">
                <a16:creationId xmlns:a16="http://schemas.microsoft.com/office/drawing/2014/main" id="{97EAD63D-C837-5045-B70F-63FBDB093E29}"/>
              </a:ext>
            </a:extLst>
          </p:cNvPr>
          <p:cNvSpPr/>
          <p:nvPr/>
        </p:nvSpPr>
        <p:spPr>
          <a:xfrm>
            <a:off x="5585379" y="3150511"/>
            <a:ext cx="3373089" cy="1179533"/>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Tapir instructions are associated with sync regions.</a:t>
            </a:r>
          </a:p>
        </p:txBody>
      </p:sp>
      <p:cxnSp>
        <p:nvCxnSpPr>
          <p:cNvPr id="36" name="Curved Connector 35">
            <a:extLst>
              <a:ext uri="{FF2B5EF4-FFF2-40B4-BE49-F238E27FC236}">
                <a16:creationId xmlns:a16="http://schemas.microsoft.com/office/drawing/2014/main" id="{9E5266F2-CC6F-2F49-BFD8-3C22B3B410B0}"/>
              </a:ext>
            </a:extLst>
          </p:cNvPr>
          <p:cNvCxnSpPr>
            <a:cxnSpLocks/>
            <a:stCxn id="23" idx="3"/>
            <a:endCxn id="18" idx="1"/>
          </p:cNvCxnSpPr>
          <p:nvPr/>
        </p:nvCxnSpPr>
        <p:spPr>
          <a:xfrm flipV="1">
            <a:off x="2622097" y="2859957"/>
            <a:ext cx="379730" cy="822044"/>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F4D96DAB-4E0E-7E48-8872-8D68F7B2E46C}"/>
              </a:ext>
            </a:extLst>
          </p:cNvPr>
          <p:cNvCxnSpPr>
            <a:cxnSpLocks/>
            <a:stCxn id="35" idx="2"/>
            <a:endCxn id="22" idx="0"/>
          </p:cNvCxnSpPr>
          <p:nvPr/>
        </p:nvCxnSpPr>
        <p:spPr>
          <a:xfrm rot="5400000">
            <a:off x="6659852" y="4445806"/>
            <a:ext cx="727834" cy="496311"/>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D64216AC-D3F6-1A40-BF38-108BD6120DDD}"/>
              </a:ext>
            </a:extLst>
          </p:cNvPr>
          <p:cNvCxnSpPr>
            <a:cxnSpLocks/>
            <a:stCxn id="35" idx="1"/>
            <a:endCxn id="21" idx="3"/>
          </p:cNvCxnSpPr>
          <p:nvPr/>
        </p:nvCxnSpPr>
        <p:spPr>
          <a:xfrm rot="10800000" flipV="1">
            <a:off x="3659955" y="3740277"/>
            <a:ext cx="1925424" cy="1564169"/>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45DF6C8B-9017-2A49-BD56-63C93BB1938A}"/>
              </a:ext>
            </a:extLst>
          </p:cNvPr>
          <p:cNvCxnSpPr>
            <a:cxnSpLocks/>
            <a:stCxn id="35" idx="1"/>
            <a:endCxn id="19" idx="3"/>
          </p:cNvCxnSpPr>
          <p:nvPr/>
        </p:nvCxnSpPr>
        <p:spPr>
          <a:xfrm rot="10800000">
            <a:off x="5092627" y="3430934"/>
            <a:ext cx="492752" cy="309345"/>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EBCD2817-2F9A-A745-93E5-228103893CC9}"/>
              </a:ext>
            </a:extLst>
          </p:cNvPr>
          <p:cNvSpPr/>
          <p:nvPr/>
        </p:nvSpPr>
        <p:spPr>
          <a:xfrm>
            <a:off x="5107151" y="5603956"/>
            <a:ext cx="3643081" cy="1179533"/>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A </a:t>
            </a:r>
            <a:r>
              <a:rPr lang="en-US" sz="2400" dirty="0">
                <a:solidFill>
                  <a:srgbClr val="FF2600"/>
                </a:solidFill>
                <a:latin typeface="Consolas" panose="020B0609020204030204" pitchFamily="49" charset="0"/>
                <a:cs typeface="Consolas" panose="020B0609020204030204" pitchFamily="49" charset="0"/>
              </a:rPr>
              <a:t>sync</a:t>
            </a:r>
            <a:r>
              <a:rPr lang="en-US" sz="2400" dirty="0">
                <a:solidFill>
                  <a:schemeClr val="tx1"/>
                </a:solidFill>
                <a:latin typeface="Lucida Sans Unicode" panose="020B0602030504020204" pitchFamily="34" charset="0"/>
                <a:cs typeface="Lucida Sans Unicode" panose="020B0602030504020204" pitchFamily="34" charset="0"/>
              </a:rPr>
              <a:t> applies only to </a:t>
            </a:r>
            <a:r>
              <a:rPr lang="en-US" sz="2400" dirty="0">
                <a:solidFill>
                  <a:srgbClr val="FF2600"/>
                </a:solidFill>
                <a:latin typeface="Consolas" panose="020B0609020204030204" pitchFamily="49" charset="0"/>
                <a:cs typeface="Consolas" panose="020B0609020204030204" pitchFamily="49" charset="0"/>
              </a:rPr>
              <a:t>detach</a:t>
            </a:r>
            <a:r>
              <a:rPr lang="en-US" sz="2400" dirty="0">
                <a:solidFill>
                  <a:schemeClr val="tx1"/>
                </a:solidFill>
                <a:latin typeface="Lucida Sans Unicode" panose="020B0602030504020204" pitchFamily="34" charset="0"/>
                <a:cs typeface="Lucida Sans Unicode" panose="020B0602030504020204" pitchFamily="34" charset="0"/>
              </a:rPr>
              <a:t>es within the </a:t>
            </a:r>
            <a:r>
              <a:rPr lang="en-US" sz="2400" dirty="0">
                <a:solidFill>
                  <a:schemeClr val="tx2"/>
                </a:solidFill>
                <a:latin typeface="Lucida Sans Unicode" panose="020B0602030504020204" pitchFamily="34" charset="0"/>
                <a:cs typeface="Lucida Sans Unicode" panose="020B0602030504020204" pitchFamily="34" charset="0"/>
              </a:rPr>
              <a:t>same</a:t>
            </a:r>
            <a:r>
              <a:rPr lang="en-US" sz="2400" dirty="0">
                <a:solidFill>
                  <a:schemeClr val="tx1"/>
                </a:solidFill>
                <a:latin typeface="Lucida Sans Unicode" panose="020B0602030504020204" pitchFamily="34" charset="0"/>
                <a:cs typeface="Lucida Sans Unicode" panose="020B0602030504020204" pitchFamily="34" charset="0"/>
              </a:rPr>
              <a:t> sync region.</a:t>
            </a:r>
          </a:p>
        </p:txBody>
      </p:sp>
      <p:cxnSp>
        <p:nvCxnSpPr>
          <p:cNvPr id="61" name="Curved Connector 60">
            <a:extLst>
              <a:ext uri="{FF2B5EF4-FFF2-40B4-BE49-F238E27FC236}">
                <a16:creationId xmlns:a16="http://schemas.microsoft.com/office/drawing/2014/main" id="{6E7DF7B8-504A-C44D-824E-3869CEB78B7A}"/>
              </a:ext>
            </a:extLst>
          </p:cNvPr>
          <p:cNvCxnSpPr>
            <a:cxnSpLocks/>
            <a:stCxn id="60" idx="0"/>
            <a:endCxn id="22" idx="2"/>
          </p:cNvCxnSpPr>
          <p:nvPr/>
        </p:nvCxnSpPr>
        <p:spPr>
          <a:xfrm rot="16200000" flipV="1">
            <a:off x="6721803" y="5397066"/>
            <a:ext cx="260700" cy="153079"/>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958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Differentiating Syncs</a:t>
            </a:r>
          </a:p>
        </p:txBody>
      </p:sp>
      <p:sp>
        <p:nvSpPr>
          <p:cNvPr id="3" name="TextBox 2"/>
          <p:cNvSpPr txBox="1"/>
          <p:nvPr/>
        </p:nvSpPr>
        <p:spPr>
          <a:xfrm>
            <a:off x="3050292" y="6049448"/>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4" name="TextBox 3"/>
          <p:cNvSpPr txBox="1"/>
          <p:nvPr/>
        </p:nvSpPr>
        <p:spPr>
          <a:xfrm>
            <a:off x="673236" y="4161707"/>
            <a:ext cx="607860"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cxnSp>
        <p:nvCxnSpPr>
          <p:cNvPr id="5" name="Straight Arrow Connector 4"/>
          <p:cNvCxnSpPr>
            <a:cxnSpLocks/>
            <a:stCxn id="20" idx="0"/>
            <a:endCxn id="25" idx="0"/>
          </p:cNvCxnSpPr>
          <p:nvPr/>
        </p:nvCxnSpPr>
        <p:spPr>
          <a:xfrm flipH="1">
            <a:off x="2877931" y="2594255"/>
            <a:ext cx="2011864" cy="156745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a:stCxn id="20" idx="0"/>
            <a:endCxn id="17" idx="3"/>
          </p:cNvCxnSpPr>
          <p:nvPr/>
        </p:nvCxnSpPr>
        <p:spPr>
          <a:xfrm>
            <a:off x="4889795" y="2594255"/>
            <a:ext cx="1989791" cy="147407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5" idx="2"/>
            <a:endCxn id="17" idx="3"/>
          </p:cNvCxnSpPr>
          <p:nvPr/>
        </p:nvCxnSpPr>
        <p:spPr>
          <a:xfrm rot="5400000" flipH="1" flipV="1">
            <a:off x="4365460" y="2580795"/>
            <a:ext cx="1026595" cy="4001655"/>
          </a:xfrm>
          <a:prstGeom prst="curvedConnector5">
            <a:avLst>
              <a:gd name="adj1" fmla="val -22268"/>
              <a:gd name="adj2" fmla="val 48933"/>
              <a:gd name="adj3" fmla="val 122268"/>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1" idx="2"/>
            <a:endCxn id="12" idx="0"/>
          </p:cNvCxnSpPr>
          <p:nvPr/>
        </p:nvCxnSpPr>
        <p:spPr>
          <a:xfrm flipH="1">
            <a:off x="4588464" y="5925073"/>
            <a:ext cx="2291122" cy="11876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514927" y="5216051"/>
            <a:ext cx="2729318" cy="709022"/>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within </a:t>
            </a:r>
            <a:r>
              <a:rPr lang="en-US" dirty="0" err="1">
                <a:solidFill>
                  <a:srgbClr val="FB0007"/>
                </a:solidFill>
                <a:latin typeface="Consolas" charset="0"/>
                <a:ea typeface="Consolas" charset="0"/>
                <a:cs typeface="Consolas" charset="0"/>
              </a:rPr>
              <a:t>sr</a:t>
            </a:r>
            <a:r>
              <a:rPr lang="en-US" dirty="0">
                <a:solidFill>
                  <a:srgbClr val="FB0007"/>
                </a:solidFill>
                <a:latin typeface="Consolas" charset="0"/>
                <a:ea typeface="Consolas" charset="0"/>
                <a:cs typeface="Consolas" charset="0"/>
              </a:rPr>
              <a:t>, exit</a:t>
            </a:r>
            <a:endParaRPr lang="mr-IN" dirty="0">
              <a:solidFill>
                <a:srgbClr val="FB0007"/>
              </a:solidFill>
              <a:latin typeface="Consolas" charset="0"/>
              <a:ea typeface="Consolas" charset="0"/>
              <a:cs typeface="Consolas" charset="0"/>
            </a:endParaRPr>
          </a:p>
        </p:txBody>
      </p:sp>
      <p:sp>
        <p:nvSpPr>
          <p:cNvPr id="12" name="Rectangle 11"/>
          <p:cNvSpPr/>
          <p:nvPr/>
        </p:nvSpPr>
        <p:spPr>
          <a:xfrm>
            <a:off x="3799215" y="6043841"/>
            <a:ext cx="1578497" cy="709684"/>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13" name="TextBox 12"/>
          <p:cNvSpPr txBox="1"/>
          <p:nvPr/>
        </p:nvSpPr>
        <p:spPr>
          <a:xfrm>
            <a:off x="3874429" y="2120078"/>
            <a:ext cx="1710950"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14" name="TextBox 13"/>
          <p:cNvSpPr txBox="1"/>
          <p:nvPr/>
        </p:nvSpPr>
        <p:spPr>
          <a:xfrm>
            <a:off x="1769476" y="2576709"/>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20" name="Rectangle 19"/>
          <p:cNvSpPr/>
          <p:nvPr/>
        </p:nvSpPr>
        <p:spPr>
          <a:xfrm>
            <a:off x="2659462" y="2594255"/>
            <a:ext cx="4460665" cy="1169731"/>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77351E"/>
                </a:solidFill>
                <a:latin typeface="Consolas" charset="0"/>
                <a:ea typeface="Consolas" charset="0"/>
                <a:cs typeface="Consolas" charset="0"/>
              </a:rPr>
              <a:t>sr</a:t>
            </a:r>
            <a:r>
              <a:rPr lang="en-US" dirty="0">
                <a:solidFill>
                  <a:srgbClr val="77351E"/>
                </a:solidFill>
                <a:latin typeface="Consolas" charset="0"/>
                <a:ea typeface="Consolas" charset="0"/>
                <a:cs typeface="Consolas" charset="0"/>
              </a:rPr>
              <a:t> =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llvm.syncregion.start</a:t>
            </a:r>
            <a:r>
              <a:rPr lang="en-US" dirty="0">
                <a:solidFill>
                  <a:srgbClr val="77351E"/>
                </a:solidFill>
                <a:latin typeface="Consolas" charset="0"/>
                <a:ea typeface="Consolas" charset="0"/>
                <a:cs typeface="Consolas" charset="0"/>
              </a:rPr>
              <a:t>()</a:t>
            </a:r>
          </a:p>
          <a:p>
            <a:r>
              <a:rPr lang="en-US" dirty="0" err="1">
                <a:solidFill>
                  <a:srgbClr val="77351E"/>
                </a:solidFill>
                <a:latin typeface="Consolas" charset="0"/>
                <a:ea typeface="Consolas" charset="0"/>
                <a:cs typeface="Consolas" charset="0"/>
              </a:rPr>
              <a:t>loop_sr</a:t>
            </a:r>
            <a:r>
              <a:rPr lang="en-US" dirty="0">
                <a:solidFill>
                  <a:srgbClr val="77351E"/>
                </a:solidFill>
                <a:latin typeface="Consolas" charset="0"/>
                <a:ea typeface="Consolas" charset="0"/>
                <a:cs typeface="Consolas" charset="0"/>
              </a:rPr>
              <a:t> =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llvm.syncregion.start</a:t>
            </a:r>
            <a:r>
              <a:rPr lang="en-US" dirty="0">
                <a:solidFill>
                  <a:srgbClr val="77351E"/>
                </a:solidFill>
                <a:latin typeface="Consolas" charset="0"/>
                <a:ea typeface="Consolas" charset="0"/>
                <a:cs typeface="Consolas" charset="0"/>
              </a:rPr>
              <a:t>()</a:t>
            </a:r>
          </a:p>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within </a:t>
            </a:r>
            <a:r>
              <a:rPr lang="en-US" dirty="0" err="1">
                <a:solidFill>
                  <a:srgbClr val="FB0007"/>
                </a:solidFill>
                <a:latin typeface="Consolas" charset="0"/>
                <a:ea typeface="Consolas" charset="0"/>
                <a:cs typeface="Consolas" charset="0"/>
              </a:rPr>
              <a:t>sr</a:t>
            </a:r>
            <a:r>
              <a:rPr lang="en-US"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25" name="Rectangle 24"/>
          <p:cNvSpPr/>
          <p:nvPr/>
        </p:nvSpPr>
        <p:spPr>
          <a:xfrm>
            <a:off x="1280921" y="4161707"/>
            <a:ext cx="3194020" cy="933213"/>
          </a:xfrm>
          <a:prstGeom prst="rect">
            <a:avLst/>
          </a:prstGeom>
          <a:solidFill>
            <a:srgbClr val="FBF4E3"/>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within </a:t>
            </a:r>
            <a:r>
              <a:rPr lang="en-US" dirty="0" err="1">
                <a:solidFill>
                  <a:srgbClr val="FB0007"/>
                </a:solidFill>
                <a:latin typeface="Consolas" charset="0"/>
                <a:ea typeface="Consolas" charset="0"/>
                <a:cs typeface="Consolas" charset="0"/>
              </a:rPr>
              <a:t>sr</a:t>
            </a:r>
            <a:r>
              <a:rPr lang="en-US"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86" name="TextBox 85"/>
          <p:cNvSpPr txBox="1"/>
          <p:nvPr/>
        </p:nvSpPr>
        <p:spPr>
          <a:xfrm>
            <a:off x="266700" y="1165971"/>
            <a:ext cx="8696010" cy="954107"/>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Different parallel language constructs can use different sync regions.</a:t>
            </a:r>
          </a:p>
        </p:txBody>
      </p:sp>
      <p:sp>
        <p:nvSpPr>
          <p:cNvPr id="9" name="Slide Number Placeholder 8"/>
          <p:cNvSpPr>
            <a:spLocks noGrp="1"/>
          </p:cNvSpPr>
          <p:nvPr>
            <p:ph type="sldNum" sz="quarter" idx="12"/>
          </p:nvPr>
        </p:nvSpPr>
        <p:spPr/>
        <p:txBody>
          <a:bodyPr/>
          <a:lstStyle/>
          <a:p>
            <a:fld id="{B8C56D54-80CA-1040-8800-40C19FBCAC37}" type="slidenum">
              <a:rPr lang="en-US" smtClean="0"/>
              <a:t>82</a:t>
            </a:fld>
            <a:endParaRPr lang="en-US"/>
          </a:p>
        </p:txBody>
      </p:sp>
      <p:sp>
        <p:nvSpPr>
          <p:cNvPr id="17" name="Cloud 16"/>
          <p:cNvSpPr/>
          <p:nvPr/>
        </p:nvSpPr>
        <p:spPr>
          <a:xfrm>
            <a:off x="5197183" y="4008795"/>
            <a:ext cx="3364805" cy="1041178"/>
          </a:xfrm>
          <a:prstGeom prst="cloud">
            <a:avLst/>
          </a:prstGeom>
          <a:solidFill>
            <a:srgbClr val="FBF4E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Tapir</a:t>
            </a:r>
            <a:br>
              <a:rPr lang="en-US" sz="2400" dirty="0">
                <a:solidFill>
                  <a:schemeClr val="tx1"/>
                </a:solidFill>
                <a:latin typeface="Lucida Sans Unicode" panose="020B0602030504020204" pitchFamily="34" charset="0"/>
                <a:cs typeface="Lucida Sans Unicode" panose="020B0602030504020204" pitchFamily="34" charset="0"/>
              </a:rPr>
            </a:br>
            <a:r>
              <a:rPr lang="en-US" sz="2400" dirty="0">
                <a:solidFill>
                  <a:schemeClr val="tx1"/>
                </a:solidFill>
                <a:latin typeface="Lucida Sans Unicode" panose="020B0602030504020204" pitchFamily="34" charset="0"/>
                <a:cs typeface="Lucida Sans Unicode" panose="020B0602030504020204" pitchFamily="34" charset="0"/>
              </a:rPr>
              <a:t>parallel loop</a:t>
            </a:r>
          </a:p>
        </p:txBody>
      </p:sp>
      <p:cxnSp>
        <p:nvCxnSpPr>
          <p:cNvPr id="30" name="Straight Arrow Connector 29"/>
          <p:cNvCxnSpPr>
            <a:cxnSpLocks/>
            <a:stCxn id="17" idx="1"/>
            <a:endCxn id="11" idx="0"/>
          </p:cNvCxnSpPr>
          <p:nvPr/>
        </p:nvCxnSpPr>
        <p:spPr>
          <a:xfrm>
            <a:off x="6879586" y="5048864"/>
            <a:ext cx="0" cy="1671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35B6C8D-69C2-7341-9C32-D1A71FDF4481}"/>
              </a:ext>
            </a:extLst>
          </p:cNvPr>
          <p:cNvSpPr/>
          <p:nvPr/>
        </p:nvSpPr>
        <p:spPr>
          <a:xfrm>
            <a:off x="2689918" y="2920945"/>
            <a:ext cx="4320482" cy="253431"/>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22" name="Rounded Rectangle 21">
            <a:extLst>
              <a:ext uri="{FF2B5EF4-FFF2-40B4-BE49-F238E27FC236}">
                <a16:creationId xmlns:a16="http://schemas.microsoft.com/office/drawing/2014/main" id="{7277E7A0-4500-174C-8606-A449B8478946}"/>
              </a:ext>
            </a:extLst>
          </p:cNvPr>
          <p:cNvSpPr/>
          <p:nvPr/>
        </p:nvSpPr>
        <p:spPr>
          <a:xfrm>
            <a:off x="118844" y="5191782"/>
            <a:ext cx="4932851" cy="1528124"/>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A parallel loop can use its own sync region to ensure its </a:t>
            </a:r>
            <a:r>
              <a:rPr lang="en-US" sz="2400" dirty="0">
                <a:solidFill>
                  <a:srgbClr val="FF2600"/>
                </a:solidFill>
                <a:latin typeface="Consolas" panose="020B0609020204030204" pitchFamily="49" charset="0"/>
                <a:cs typeface="Consolas" panose="020B0609020204030204" pitchFamily="49" charset="0"/>
              </a:rPr>
              <a:t>sync</a:t>
            </a:r>
            <a:r>
              <a:rPr lang="en-US" sz="2400" dirty="0">
                <a:solidFill>
                  <a:schemeClr val="tx1"/>
                </a:solidFill>
                <a:latin typeface="Lucida Sans Unicode" panose="020B0602030504020204" pitchFamily="34" charset="0"/>
                <a:cs typeface="Lucida Sans Unicode" panose="020B0602030504020204" pitchFamily="34" charset="0"/>
              </a:rPr>
              <a:t> applies only to loop iterations.</a:t>
            </a:r>
          </a:p>
        </p:txBody>
      </p:sp>
      <p:cxnSp>
        <p:nvCxnSpPr>
          <p:cNvPr id="23" name="Curved Connector 22">
            <a:extLst>
              <a:ext uri="{FF2B5EF4-FFF2-40B4-BE49-F238E27FC236}">
                <a16:creationId xmlns:a16="http://schemas.microsoft.com/office/drawing/2014/main" id="{CC6BF73E-44C8-3740-8954-583E55608062}"/>
              </a:ext>
            </a:extLst>
          </p:cNvPr>
          <p:cNvCxnSpPr>
            <a:cxnSpLocks/>
            <a:stCxn id="22" idx="0"/>
            <a:endCxn id="17" idx="2"/>
          </p:cNvCxnSpPr>
          <p:nvPr/>
        </p:nvCxnSpPr>
        <p:spPr>
          <a:xfrm rot="5400000" flipH="1" flipV="1">
            <a:off x="3565246" y="3549408"/>
            <a:ext cx="662398" cy="2622350"/>
          </a:xfrm>
          <a:prstGeom prst="curvedConnector2">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62C147ED-99FB-0D45-9845-40D6F4FB8F2F}"/>
              </a:ext>
            </a:extLst>
          </p:cNvPr>
          <p:cNvCxnSpPr>
            <a:cxnSpLocks/>
            <a:stCxn id="22" idx="0"/>
            <a:endCxn id="21" idx="2"/>
          </p:cNvCxnSpPr>
          <p:nvPr/>
        </p:nvCxnSpPr>
        <p:spPr>
          <a:xfrm rot="5400000" flipH="1" flipV="1">
            <a:off x="2709011" y="3050635"/>
            <a:ext cx="2017406" cy="2264889"/>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790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a:bodyPr>
          <a:lstStyle/>
          <a:p>
            <a:r>
              <a:rPr lang="en-US" dirty="0"/>
              <a:t>Hands-On: Kaleidoscope</a:t>
            </a:r>
          </a:p>
        </p:txBody>
      </p:sp>
      <p:sp>
        <p:nvSpPr>
          <p:cNvPr id="3" name="Content Placeholder 2">
            <a:extLst>
              <a:ext uri="{FF2B5EF4-FFF2-40B4-BE49-F238E27FC236}">
                <a16:creationId xmlns:a16="http://schemas.microsoft.com/office/drawing/2014/main" id="{3DB491A6-EA5F-D24B-BAFB-A7410042C86A}"/>
              </a:ext>
            </a:extLst>
          </p:cNvPr>
          <p:cNvSpPr>
            <a:spLocks noGrp="1"/>
          </p:cNvSpPr>
          <p:nvPr>
            <p:ph idx="1"/>
          </p:nvPr>
        </p:nvSpPr>
        <p:spPr>
          <a:xfrm>
            <a:off x="266700" y="1117028"/>
            <a:ext cx="8521700" cy="4741863"/>
          </a:xfrm>
        </p:spPr>
        <p:txBody>
          <a:bodyPr/>
          <a:lstStyle/>
          <a:p>
            <a:pPr marL="0" indent="0">
              <a:buNone/>
            </a:pPr>
            <a:r>
              <a:rPr lang="en-US" dirty="0"/>
              <a:t>In this hands-on, you will use </a:t>
            </a:r>
            <a:r>
              <a:rPr lang="en-US" dirty="0" err="1"/>
              <a:t>OpenCilk</a:t>
            </a:r>
            <a:r>
              <a:rPr lang="en-US" dirty="0"/>
              <a:t> to add </a:t>
            </a:r>
            <a:r>
              <a:rPr lang="en-US" dirty="0">
                <a:solidFill>
                  <a:srgbClr val="9900F8"/>
                </a:solidFill>
                <a:latin typeface="Consolas" panose="020B0609020204030204" pitchFamily="49" charset="0"/>
                <a:cs typeface="Consolas" panose="020B0609020204030204" pitchFamily="49" charset="0"/>
              </a:rPr>
              <a:t>spawn</a:t>
            </a:r>
            <a:r>
              <a:rPr lang="en-US" dirty="0"/>
              <a:t> and </a:t>
            </a:r>
            <a:r>
              <a:rPr lang="en-US" dirty="0">
                <a:solidFill>
                  <a:srgbClr val="9900F8"/>
                </a:solidFill>
                <a:latin typeface="Consolas" panose="020B0609020204030204" pitchFamily="49" charset="0"/>
                <a:cs typeface="Consolas" panose="020B0609020204030204" pitchFamily="49" charset="0"/>
              </a:rPr>
              <a:t>sync</a:t>
            </a:r>
            <a:r>
              <a:rPr lang="en-US" dirty="0"/>
              <a:t> expressions to a toy programming language, Kaleidoscope</a:t>
            </a:r>
            <a:r>
              <a:rPr lang="en-US" baseline="30000" dirty="0"/>
              <a:t>1</a:t>
            </a:r>
            <a:r>
              <a:rPr lang="en-US" dirty="0"/>
              <a:t>.</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83</a:t>
            </a:fld>
            <a:endParaRPr lang="en-US"/>
          </a:p>
        </p:txBody>
      </p:sp>
      <p:sp>
        <p:nvSpPr>
          <p:cNvPr id="7" name="Folded Corner 6">
            <a:extLst>
              <a:ext uri="{FF2B5EF4-FFF2-40B4-BE49-F238E27FC236}">
                <a16:creationId xmlns:a16="http://schemas.microsoft.com/office/drawing/2014/main" id="{0461D649-0064-8542-A447-37C613806C4A}"/>
              </a:ext>
            </a:extLst>
          </p:cNvPr>
          <p:cNvSpPr/>
          <p:nvPr/>
        </p:nvSpPr>
        <p:spPr>
          <a:xfrm>
            <a:off x="355601" y="3409671"/>
            <a:ext cx="3631784" cy="2601076"/>
          </a:xfrm>
          <a:prstGeom prst="foldedCorner">
            <a:avLst/>
          </a:prstGeom>
          <a:blipFill>
            <a:blip r:embed="rId3" cstate="print"/>
            <a:tile tx="0" ty="0" sx="100000" sy="100000" flip="none" algn="tl"/>
          </a:blip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dirty="0">
                <a:solidFill>
                  <a:srgbClr val="9900F8"/>
                </a:solidFill>
                <a:latin typeface="Consolas" charset="0"/>
                <a:ea typeface="Consolas" charset="0"/>
                <a:cs typeface="Consolas" charset="0"/>
              </a:rPr>
              <a:t>def</a:t>
            </a:r>
            <a:r>
              <a:rPr lang="en-US" sz="2000" dirty="0">
                <a:solidFill>
                  <a:srgbClr val="0D00FF"/>
                </a:solidFill>
                <a:latin typeface="Consolas" charset="0"/>
                <a:ea typeface="Consolas" charset="0"/>
                <a:cs typeface="Consolas" charset="0"/>
              </a:rPr>
              <a:t> binary </a:t>
            </a:r>
            <a:r>
              <a:rPr lang="en-US" sz="2000" dirty="0">
                <a:solidFill>
                  <a:srgbClr val="632618"/>
                </a:solidFill>
                <a:latin typeface="Consolas" charset="0"/>
                <a:ea typeface="Consolas" charset="0"/>
                <a:cs typeface="Consolas" charset="0"/>
              </a:rPr>
              <a:t>: 1 (x</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 y;</a:t>
            </a:r>
            <a:endParaRPr lang="en-US" sz="2000" dirty="0">
              <a:solidFill>
                <a:srgbClr val="9900F8"/>
              </a:solidFill>
              <a:latin typeface="Consolas" charset="0"/>
              <a:ea typeface="Consolas" charset="0"/>
              <a:cs typeface="Consolas" charset="0"/>
            </a:endParaRPr>
          </a:p>
          <a:p>
            <a:r>
              <a:rPr lang="en-US" sz="2000" dirty="0">
                <a:solidFill>
                  <a:srgbClr val="9900F8"/>
                </a:solidFill>
                <a:latin typeface="Consolas" charset="0"/>
                <a:ea typeface="Consolas" charset="0"/>
                <a:cs typeface="Consolas" charset="0"/>
              </a:rPr>
              <a:t>def</a:t>
            </a:r>
            <a:r>
              <a:rPr lang="en-US" sz="2000" dirty="0">
                <a:solidFill>
                  <a:srgbClr val="0D00FF"/>
                </a:solidFill>
                <a:latin typeface="Consolas" charset="0"/>
                <a:ea typeface="Consolas" charset="0"/>
                <a:cs typeface="Consolas" charset="0"/>
              </a:rPr>
              <a:t> fib</a:t>
            </a:r>
            <a:r>
              <a:rPr lang="en-US" sz="2000" dirty="0">
                <a:solidFill>
                  <a:srgbClr val="632618"/>
                </a:solidFill>
                <a:latin typeface="Consolas" charset="0"/>
                <a:ea typeface="Consolas" charset="0"/>
                <a:cs typeface="Consolas" charset="0"/>
              </a:rPr>
              <a:t>(</a:t>
            </a:r>
            <a:r>
              <a:rPr lang="en-US" sz="2000" dirty="0">
                <a:solidFill>
                  <a:srgbClr val="B88606"/>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p>
          <a:p>
            <a:r>
              <a:rPr lang="en-US" sz="2000" dirty="0">
                <a:solidFill>
                  <a:srgbClr val="632618"/>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if</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(n</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&lt;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2)</a:t>
            </a:r>
            <a:r>
              <a:rPr lang="en-US" sz="2000" dirty="0">
                <a:solidFill>
                  <a:prstClr val="black"/>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then</a:t>
            </a:r>
            <a:r>
              <a:rPr lang="en-US" sz="2000" dirty="0">
                <a:solidFill>
                  <a:srgbClr val="632618"/>
                </a:solidFill>
                <a:latin typeface="Consolas" charset="0"/>
                <a:ea typeface="Consolas" charset="0"/>
                <a:cs typeface="Consolas" charset="0"/>
              </a:rPr>
              <a:t> n</a:t>
            </a:r>
          </a:p>
          <a:p>
            <a:r>
              <a:rPr lang="en-US" sz="2000" dirty="0">
                <a:solidFill>
                  <a:srgbClr val="632618"/>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else</a:t>
            </a:r>
          </a:p>
          <a:p>
            <a:r>
              <a:rPr lang="en-US" sz="2000" dirty="0">
                <a:solidFill>
                  <a:srgbClr val="632618"/>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var </a:t>
            </a:r>
            <a:r>
              <a:rPr lang="mr-IN" sz="2000" dirty="0" err="1">
                <a:solidFill>
                  <a:srgbClr val="B88606"/>
                </a:solidFill>
                <a:latin typeface="Consolas" charset="0"/>
                <a:ea typeface="Consolas" charset="0"/>
                <a:cs typeface="Consolas" charset="0"/>
              </a:rPr>
              <a:t>x</a:t>
            </a:r>
            <a:r>
              <a:rPr lang="mr-IN" sz="2000" dirty="0">
                <a:solidFill>
                  <a:srgbClr val="632618"/>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y</a:t>
            </a:r>
            <a:r>
              <a:rPr lang="en-US" sz="2000" dirty="0">
                <a:solidFill>
                  <a:srgbClr val="B88606"/>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in</a:t>
            </a:r>
          </a:p>
          <a:p>
            <a:r>
              <a:rPr lang="en-US" sz="2000" dirty="0">
                <a:solidFill>
                  <a:srgbClr val="9900F8"/>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x</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fib</a:t>
            </a:r>
            <a:r>
              <a:rPr lang="mr-IN" sz="2000" dirty="0">
                <a:solidFill>
                  <a:srgbClr val="632618"/>
                </a:solidFill>
                <a:latin typeface="Consolas" charset="0"/>
                <a:ea typeface="Consolas" charset="0"/>
                <a:cs typeface="Consolas" charset="0"/>
              </a:rPr>
              <a:t>(n</a:t>
            </a:r>
            <a:r>
              <a:rPr lang="mr-IN" sz="2000" dirty="0">
                <a:solidFill>
                  <a:srgbClr val="404040"/>
                </a:solidFill>
                <a:latin typeface="Consolas" charset="0"/>
                <a:ea typeface="Consolas" charset="0"/>
                <a:cs typeface="Consolas" charset="0"/>
              </a:rPr>
              <a:t>-</a:t>
            </a:r>
            <a:r>
              <a:rPr lang="mr-IN" sz="2000" dirty="0">
                <a:solidFill>
                  <a:srgbClr val="632618"/>
                </a:solidFill>
                <a:latin typeface="Consolas" charset="0"/>
                <a:ea typeface="Consolas" charset="0"/>
                <a:cs typeface="Consolas" charset="0"/>
              </a:rPr>
              <a:t>1)</a:t>
            </a:r>
            <a:r>
              <a:rPr lang="en-US" sz="2000" dirty="0">
                <a:solidFill>
                  <a:srgbClr val="632618"/>
                </a:solidFill>
                <a:latin typeface="Consolas" charset="0"/>
                <a:ea typeface="Consolas" charset="0"/>
                <a:cs typeface="Consolas" charset="0"/>
              </a:rPr>
              <a:t> :</a:t>
            </a:r>
          </a:p>
          <a:p>
            <a:r>
              <a:rPr lang="en-US" sz="2000" dirty="0">
                <a:solidFill>
                  <a:srgbClr val="632618"/>
                </a:solidFill>
                <a:latin typeface="Consolas" charset="0"/>
                <a:ea typeface="Consolas" charset="0"/>
                <a:cs typeface="Consolas" charset="0"/>
              </a:rPr>
              <a:t>      y</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fib</a:t>
            </a:r>
            <a:r>
              <a:rPr lang="mr-IN" sz="2000" dirty="0">
                <a:solidFill>
                  <a:srgbClr val="632618"/>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n</a:t>
            </a:r>
            <a:r>
              <a:rPr lang="mr-IN" sz="2000" dirty="0">
                <a:solidFill>
                  <a:srgbClr val="404040"/>
                </a:solidFill>
                <a:latin typeface="Consolas" charset="0"/>
                <a:ea typeface="Consolas" charset="0"/>
                <a:cs typeface="Consolas" charset="0"/>
              </a:rPr>
              <a:t>-</a:t>
            </a:r>
            <a:r>
              <a:rPr lang="en-US" sz="2000" dirty="0">
                <a:solidFill>
                  <a:srgbClr val="632618"/>
                </a:solidFill>
                <a:latin typeface="Consolas" charset="0"/>
                <a:ea typeface="Consolas" charset="0"/>
                <a:cs typeface="Consolas" charset="0"/>
              </a:rPr>
              <a:t>2</a:t>
            </a:r>
            <a:r>
              <a:rPr lang="mr-IN" sz="2000" dirty="0">
                <a:solidFill>
                  <a:srgbClr val="632618"/>
                </a:solidFill>
                <a:latin typeface="Consolas" charset="0"/>
                <a:ea typeface="Consolas" charset="0"/>
                <a:cs typeface="Consolas" charset="0"/>
              </a:rPr>
              <a:t>)</a:t>
            </a:r>
            <a:r>
              <a:rPr lang="en-US" sz="2000" dirty="0">
                <a:solidFill>
                  <a:srgbClr val="632618"/>
                </a:solidFill>
                <a:latin typeface="Consolas" charset="0"/>
                <a:ea typeface="Consolas" charset="0"/>
                <a:cs typeface="Consolas" charset="0"/>
              </a:rPr>
              <a:t> :</a:t>
            </a:r>
          </a:p>
          <a:p>
            <a:r>
              <a:rPr lang="en-US" sz="2000" dirty="0">
                <a:solidFill>
                  <a:srgbClr val="632618"/>
                </a:solidFill>
                <a:latin typeface="Consolas" charset="0"/>
                <a:ea typeface="Consolas" charset="0"/>
                <a:cs typeface="Consolas" charset="0"/>
              </a:rPr>
              <a:t>      (x</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a:t>
            </a:r>
          </a:p>
        </p:txBody>
      </p:sp>
      <p:sp>
        <p:nvSpPr>
          <p:cNvPr id="8" name="TextBox 7">
            <a:extLst>
              <a:ext uri="{FF2B5EF4-FFF2-40B4-BE49-F238E27FC236}">
                <a16:creationId xmlns:a16="http://schemas.microsoft.com/office/drawing/2014/main" id="{C1CBCAEC-3EF9-FF48-98EE-2AA11799F689}"/>
              </a:ext>
            </a:extLst>
          </p:cNvPr>
          <p:cNvSpPr txBox="1"/>
          <p:nvPr/>
        </p:nvSpPr>
        <p:spPr>
          <a:xfrm>
            <a:off x="266700" y="6359108"/>
            <a:ext cx="7749915" cy="338554"/>
          </a:xfrm>
          <a:prstGeom prst="rect">
            <a:avLst/>
          </a:prstGeom>
          <a:noFill/>
        </p:spPr>
        <p:txBody>
          <a:bodyPr wrap="square" rtlCol="0">
            <a:spAutoFit/>
          </a:bodyPr>
          <a:lstStyle/>
          <a:p>
            <a:r>
              <a:rPr lang="en-US" sz="1600" baseline="30000" dirty="0">
                <a:latin typeface="Consolas" panose="020B0609020204030204" pitchFamily="49" charset="0"/>
                <a:cs typeface="Consolas" panose="020B0609020204030204" pitchFamily="49" charset="0"/>
              </a:rPr>
              <a:t>1 </a:t>
            </a:r>
            <a:r>
              <a:rPr lang="en-US" sz="1600" dirty="0">
                <a:latin typeface="Consolas" panose="020B0609020204030204" pitchFamily="49" charset="0"/>
                <a:cs typeface="Consolas" panose="020B0609020204030204" pitchFamily="49" charset="0"/>
              </a:rPr>
              <a:t>https://</a:t>
            </a:r>
            <a:r>
              <a:rPr lang="en-US" sz="1600" dirty="0" err="1">
                <a:latin typeface="Consolas" panose="020B0609020204030204" pitchFamily="49" charset="0"/>
                <a:cs typeface="Consolas" panose="020B0609020204030204" pitchFamily="49" charset="0"/>
              </a:rPr>
              <a:t>llvm.org</a:t>
            </a:r>
            <a:r>
              <a:rPr lang="en-US" sz="1600" dirty="0">
                <a:latin typeface="Consolas" panose="020B0609020204030204" pitchFamily="49" charset="0"/>
                <a:cs typeface="Consolas" panose="020B0609020204030204" pitchFamily="49" charset="0"/>
              </a:rPr>
              <a:t>/docs/tutorial/</a:t>
            </a:r>
            <a:r>
              <a:rPr lang="en-US" sz="1600" dirty="0" err="1">
                <a:latin typeface="Consolas" panose="020B0609020204030204" pitchFamily="49" charset="0"/>
                <a:cs typeface="Consolas" panose="020B0609020204030204" pitchFamily="49" charset="0"/>
              </a:rPr>
              <a:t>MyFirstLanguageFrontend</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index.html</a:t>
            </a:r>
            <a:endParaRPr lang="en-US" sz="1600"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EDAD3CA3-36B6-CB45-BD7E-56468716687E}"/>
              </a:ext>
            </a:extLst>
          </p:cNvPr>
          <p:cNvSpPr txBox="1"/>
          <p:nvPr/>
        </p:nvSpPr>
        <p:spPr>
          <a:xfrm>
            <a:off x="355600" y="2945893"/>
            <a:ext cx="3631785" cy="461665"/>
          </a:xfrm>
          <a:prstGeom prst="rect">
            <a:avLst/>
          </a:prstGeom>
          <a:noFill/>
        </p:spPr>
        <p:txBody>
          <a:bodyPr wrap="square" rtlCol="0">
            <a:spAutoFit/>
          </a:bodyPr>
          <a:lstStyle/>
          <a:p>
            <a:r>
              <a:rPr lang="en-US" sz="2400" dirty="0">
                <a:solidFill>
                  <a:schemeClr val="accent2"/>
                </a:solidFill>
                <a:latin typeface="Lucida Sans Unicode" panose="020B0602030504020204" pitchFamily="34" charset="0"/>
                <a:cs typeface="Lucida Sans Unicode" panose="020B0602030504020204" pitchFamily="34" charset="0"/>
              </a:rPr>
              <a:t>Kaleidoscope code</a:t>
            </a:r>
          </a:p>
        </p:txBody>
      </p:sp>
      <p:sp>
        <p:nvSpPr>
          <p:cNvPr id="10" name="Folded Corner 9">
            <a:extLst>
              <a:ext uri="{FF2B5EF4-FFF2-40B4-BE49-F238E27FC236}">
                <a16:creationId xmlns:a16="http://schemas.microsoft.com/office/drawing/2014/main" id="{8B0BBE57-8DF4-B24F-9D69-CD95EF9BC1F6}"/>
              </a:ext>
            </a:extLst>
          </p:cNvPr>
          <p:cNvSpPr/>
          <p:nvPr/>
        </p:nvSpPr>
        <p:spPr>
          <a:xfrm>
            <a:off x="4464591" y="3389882"/>
            <a:ext cx="4323807" cy="2969225"/>
          </a:xfrm>
          <a:prstGeom prst="foldedCorner">
            <a:avLst/>
          </a:prstGeom>
          <a:blipFill>
            <a:blip r:embed="rId3" cstate="print"/>
            <a:tile tx="0" ty="0" sx="100000" sy="100000" flip="none" algn="tl"/>
          </a:blip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dirty="0">
                <a:solidFill>
                  <a:srgbClr val="9900F8"/>
                </a:solidFill>
                <a:latin typeface="Consolas" charset="0"/>
                <a:ea typeface="Consolas" charset="0"/>
                <a:cs typeface="Consolas" charset="0"/>
              </a:rPr>
              <a:t>def</a:t>
            </a:r>
            <a:r>
              <a:rPr lang="en-US" sz="2000" dirty="0">
                <a:solidFill>
                  <a:srgbClr val="0D00FF"/>
                </a:solidFill>
                <a:latin typeface="Consolas" charset="0"/>
                <a:ea typeface="Consolas" charset="0"/>
                <a:cs typeface="Consolas" charset="0"/>
              </a:rPr>
              <a:t> binary </a:t>
            </a:r>
            <a:r>
              <a:rPr lang="en-US" sz="2000" dirty="0">
                <a:solidFill>
                  <a:srgbClr val="632618"/>
                </a:solidFill>
                <a:latin typeface="Consolas" charset="0"/>
                <a:ea typeface="Consolas" charset="0"/>
                <a:cs typeface="Consolas" charset="0"/>
              </a:rPr>
              <a:t>: 1 (x</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 y;</a:t>
            </a:r>
            <a:endParaRPr lang="en-US" sz="2000" dirty="0">
              <a:solidFill>
                <a:srgbClr val="9900F8"/>
              </a:solidFill>
              <a:latin typeface="Consolas" charset="0"/>
              <a:ea typeface="Consolas" charset="0"/>
              <a:cs typeface="Consolas" charset="0"/>
            </a:endParaRPr>
          </a:p>
          <a:p>
            <a:r>
              <a:rPr lang="en-US" sz="2000" dirty="0">
                <a:solidFill>
                  <a:srgbClr val="9900F8"/>
                </a:solidFill>
                <a:latin typeface="Consolas" charset="0"/>
                <a:ea typeface="Consolas" charset="0"/>
                <a:cs typeface="Consolas" charset="0"/>
              </a:rPr>
              <a:t>def</a:t>
            </a:r>
            <a:r>
              <a:rPr lang="en-US" sz="2000" dirty="0">
                <a:solidFill>
                  <a:srgbClr val="0D00FF"/>
                </a:solidFill>
                <a:latin typeface="Consolas" charset="0"/>
                <a:ea typeface="Consolas" charset="0"/>
                <a:cs typeface="Consolas" charset="0"/>
              </a:rPr>
              <a:t> fib</a:t>
            </a:r>
            <a:r>
              <a:rPr lang="en-US" sz="2000" dirty="0">
                <a:solidFill>
                  <a:srgbClr val="632618"/>
                </a:solidFill>
                <a:latin typeface="Consolas" charset="0"/>
                <a:ea typeface="Consolas" charset="0"/>
                <a:cs typeface="Consolas" charset="0"/>
              </a:rPr>
              <a:t>(</a:t>
            </a:r>
            <a:r>
              <a:rPr lang="en-US" sz="2000" dirty="0">
                <a:solidFill>
                  <a:srgbClr val="B88606"/>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p>
          <a:p>
            <a:r>
              <a:rPr lang="en-US" sz="2000" dirty="0">
                <a:solidFill>
                  <a:srgbClr val="632618"/>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if</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(n</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&lt;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2)</a:t>
            </a:r>
            <a:r>
              <a:rPr lang="en-US" sz="2000" dirty="0">
                <a:solidFill>
                  <a:prstClr val="black"/>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then</a:t>
            </a:r>
            <a:r>
              <a:rPr lang="en-US" sz="2000" dirty="0">
                <a:solidFill>
                  <a:srgbClr val="632618"/>
                </a:solidFill>
                <a:latin typeface="Consolas" charset="0"/>
                <a:ea typeface="Consolas" charset="0"/>
                <a:cs typeface="Consolas" charset="0"/>
              </a:rPr>
              <a:t> n</a:t>
            </a:r>
          </a:p>
          <a:p>
            <a:r>
              <a:rPr lang="en-US" sz="2000" dirty="0">
                <a:solidFill>
                  <a:srgbClr val="632618"/>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else</a:t>
            </a:r>
          </a:p>
          <a:p>
            <a:r>
              <a:rPr lang="en-US" sz="2000" dirty="0">
                <a:solidFill>
                  <a:srgbClr val="632618"/>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var </a:t>
            </a:r>
            <a:r>
              <a:rPr lang="mr-IN" sz="2000" dirty="0" err="1">
                <a:solidFill>
                  <a:srgbClr val="B88606"/>
                </a:solidFill>
                <a:latin typeface="Consolas" charset="0"/>
                <a:ea typeface="Consolas" charset="0"/>
                <a:cs typeface="Consolas" charset="0"/>
              </a:rPr>
              <a:t>x</a:t>
            </a:r>
            <a:r>
              <a:rPr lang="mr-IN" sz="2000" dirty="0">
                <a:solidFill>
                  <a:srgbClr val="632618"/>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mr-IN" sz="2000" dirty="0" err="1">
                <a:solidFill>
                  <a:srgbClr val="B88606"/>
                </a:solidFill>
                <a:latin typeface="Consolas" charset="0"/>
                <a:ea typeface="Consolas" charset="0"/>
                <a:cs typeface="Consolas" charset="0"/>
              </a:rPr>
              <a:t>y</a:t>
            </a:r>
            <a:r>
              <a:rPr lang="en-US" sz="2000" dirty="0">
                <a:solidFill>
                  <a:srgbClr val="B88606"/>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in</a:t>
            </a:r>
          </a:p>
          <a:p>
            <a:r>
              <a:rPr lang="en-US" sz="2000" dirty="0">
                <a:solidFill>
                  <a:srgbClr val="9900F8"/>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a:t>
            </a:r>
            <a:r>
              <a:rPr lang="en-US" sz="2000" dirty="0">
                <a:solidFill>
                  <a:srgbClr val="9900F8"/>
                </a:solidFill>
                <a:latin typeface="Consolas" charset="0"/>
                <a:ea typeface="Consolas" charset="0"/>
                <a:cs typeface="Consolas" charset="0"/>
              </a:rPr>
              <a:t>spawn </a:t>
            </a:r>
            <a:r>
              <a:rPr lang="en-US" sz="2000" dirty="0">
                <a:solidFill>
                  <a:srgbClr val="632618"/>
                </a:solidFill>
                <a:latin typeface="Consolas" charset="0"/>
                <a:ea typeface="Consolas" charset="0"/>
                <a:cs typeface="Consolas" charset="0"/>
              </a:rPr>
              <a:t>x</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fib</a:t>
            </a:r>
            <a:r>
              <a:rPr lang="mr-IN" sz="2000" dirty="0">
                <a:solidFill>
                  <a:srgbClr val="632618"/>
                </a:solidFill>
                <a:latin typeface="Consolas" charset="0"/>
                <a:ea typeface="Consolas" charset="0"/>
                <a:cs typeface="Consolas" charset="0"/>
              </a:rPr>
              <a:t>(n</a:t>
            </a:r>
            <a:r>
              <a:rPr lang="mr-IN" sz="2000" dirty="0">
                <a:solidFill>
                  <a:srgbClr val="404040"/>
                </a:solidFill>
                <a:latin typeface="Consolas" charset="0"/>
                <a:ea typeface="Consolas" charset="0"/>
                <a:cs typeface="Consolas" charset="0"/>
              </a:rPr>
              <a:t>-</a:t>
            </a:r>
            <a:r>
              <a:rPr lang="mr-IN" sz="2000" dirty="0">
                <a:solidFill>
                  <a:srgbClr val="632618"/>
                </a:solidFill>
                <a:latin typeface="Consolas" charset="0"/>
                <a:ea typeface="Consolas" charset="0"/>
                <a:cs typeface="Consolas" charset="0"/>
              </a:rPr>
              <a:t>1)</a:t>
            </a:r>
            <a:r>
              <a:rPr lang="en-US" sz="2000" dirty="0">
                <a:solidFill>
                  <a:srgbClr val="632618"/>
                </a:solidFill>
                <a:latin typeface="Consolas" charset="0"/>
                <a:ea typeface="Consolas" charset="0"/>
                <a:cs typeface="Consolas" charset="0"/>
              </a:rPr>
              <a:t>) :</a:t>
            </a:r>
          </a:p>
          <a:p>
            <a:r>
              <a:rPr lang="en-US" sz="2000" dirty="0">
                <a:solidFill>
                  <a:srgbClr val="632618"/>
                </a:solidFill>
                <a:latin typeface="Consolas" charset="0"/>
                <a:ea typeface="Consolas" charset="0"/>
                <a:cs typeface="Consolas" charset="0"/>
              </a:rPr>
              <a:t>      y</a:t>
            </a:r>
            <a:r>
              <a:rPr lang="mr-IN" sz="2000" dirty="0">
                <a:solidFill>
                  <a:srgbClr val="000000"/>
                </a:solidFill>
                <a:latin typeface="Consolas" charset="0"/>
                <a:ea typeface="Consolas" charset="0"/>
                <a:cs typeface="Consolas" charset="0"/>
              </a:rPr>
              <a:t> </a:t>
            </a:r>
            <a:r>
              <a:rPr lang="mr-IN" sz="2000" dirty="0">
                <a:solidFill>
                  <a:srgbClr val="404040"/>
                </a:solidFill>
                <a:latin typeface="Consolas" charset="0"/>
                <a:ea typeface="Consolas" charset="0"/>
                <a:cs typeface="Consolas" charset="0"/>
              </a:rPr>
              <a:t>=</a:t>
            </a:r>
            <a:r>
              <a:rPr lang="mr-IN"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fib</a:t>
            </a:r>
            <a:r>
              <a:rPr lang="mr-IN" sz="2000" dirty="0">
                <a:solidFill>
                  <a:srgbClr val="632618"/>
                </a:solidFill>
                <a:latin typeface="Consolas" charset="0"/>
                <a:ea typeface="Consolas" charset="0"/>
                <a:cs typeface="Consolas" charset="0"/>
              </a:rPr>
              <a:t>(</a:t>
            </a:r>
            <a:r>
              <a:rPr lang="mr-IN" sz="2000" dirty="0" err="1">
                <a:solidFill>
                  <a:srgbClr val="632618"/>
                </a:solidFill>
                <a:latin typeface="Consolas" charset="0"/>
                <a:ea typeface="Consolas" charset="0"/>
                <a:cs typeface="Consolas" charset="0"/>
              </a:rPr>
              <a:t>n</a:t>
            </a:r>
            <a:r>
              <a:rPr lang="mr-IN" sz="2000" dirty="0">
                <a:solidFill>
                  <a:srgbClr val="404040"/>
                </a:solidFill>
                <a:latin typeface="Consolas" charset="0"/>
                <a:ea typeface="Consolas" charset="0"/>
                <a:cs typeface="Consolas" charset="0"/>
              </a:rPr>
              <a:t>-</a:t>
            </a:r>
            <a:r>
              <a:rPr lang="en-US" sz="2000" dirty="0">
                <a:solidFill>
                  <a:srgbClr val="632618"/>
                </a:solidFill>
                <a:latin typeface="Consolas" charset="0"/>
                <a:ea typeface="Consolas" charset="0"/>
                <a:cs typeface="Consolas" charset="0"/>
              </a:rPr>
              <a:t>2</a:t>
            </a:r>
            <a:r>
              <a:rPr lang="mr-IN" sz="2000" dirty="0">
                <a:solidFill>
                  <a:srgbClr val="632618"/>
                </a:solidFill>
                <a:latin typeface="Consolas" charset="0"/>
                <a:ea typeface="Consolas" charset="0"/>
                <a:cs typeface="Consolas" charset="0"/>
              </a:rPr>
              <a:t>)</a:t>
            </a:r>
            <a:r>
              <a:rPr lang="en-US" sz="2000" dirty="0">
                <a:solidFill>
                  <a:srgbClr val="632618"/>
                </a:solidFill>
                <a:latin typeface="Consolas" charset="0"/>
                <a:ea typeface="Consolas" charset="0"/>
                <a:cs typeface="Consolas" charset="0"/>
              </a:rPr>
              <a:t> :</a:t>
            </a:r>
          </a:p>
          <a:p>
            <a:r>
              <a:rPr lang="en-US" sz="2000" dirty="0">
                <a:solidFill>
                  <a:srgbClr val="632618"/>
                </a:solidFill>
                <a:latin typeface="Consolas" charset="0"/>
                <a:ea typeface="Consolas" charset="0"/>
                <a:cs typeface="Consolas" charset="0"/>
              </a:rPr>
              <a:t>      </a:t>
            </a:r>
            <a:r>
              <a:rPr lang="en-US" sz="2000" dirty="0">
                <a:solidFill>
                  <a:srgbClr val="9900F8"/>
                </a:solidFill>
                <a:latin typeface="Consolas" charset="0"/>
                <a:ea typeface="Consolas" charset="0"/>
                <a:cs typeface="Consolas" charset="0"/>
              </a:rPr>
              <a:t>sync</a:t>
            </a:r>
            <a:endParaRPr lang="en-US" sz="2000" dirty="0">
              <a:solidFill>
                <a:srgbClr val="632618"/>
              </a:solidFill>
              <a:latin typeface="Consolas" charset="0"/>
              <a:ea typeface="Consolas" charset="0"/>
              <a:cs typeface="Consolas" charset="0"/>
            </a:endParaRPr>
          </a:p>
          <a:p>
            <a:r>
              <a:rPr lang="en-US" sz="2000" dirty="0">
                <a:solidFill>
                  <a:srgbClr val="632618"/>
                </a:solidFill>
                <a:latin typeface="Consolas" charset="0"/>
                <a:ea typeface="Consolas" charset="0"/>
                <a:cs typeface="Consolas" charset="0"/>
              </a:rPr>
              <a:t>      (x</a:t>
            </a:r>
            <a:r>
              <a:rPr lang="en-US" sz="2000" dirty="0">
                <a:solidFill>
                  <a:srgbClr val="000000"/>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srgbClr val="000000"/>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y);</a:t>
            </a:r>
          </a:p>
        </p:txBody>
      </p:sp>
      <p:sp>
        <p:nvSpPr>
          <p:cNvPr id="11" name="TextBox 10">
            <a:extLst>
              <a:ext uri="{FF2B5EF4-FFF2-40B4-BE49-F238E27FC236}">
                <a16:creationId xmlns:a16="http://schemas.microsoft.com/office/drawing/2014/main" id="{BF470685-881B-C34E-ABEF-A083E292F6E4}"/>
              </a:ext>
            </a:extLst>
          </p:cNvPr>
          <p:cNvSpPr txBox="1"/>
          <p:nvPr/>
        </p:nvSpPr>
        <p:spPr>
          <a:xfrm>
            <a:off x="4464591" y="2553837"/>
            <a:ext cx="4323809" cy="830997"/>
          </a:xfrm>
          <a:prstGeom prst="rect">
            <a:avLst/>
          </a:prstGeom>
          <a:noFill/>
        </p:spPr>
        <p:txBody>
          <a:bodyPr wrap="square" rtlCol="0">
            <a:spAutoFit/>
          </a:bodyPr>
          <a:lstStyle/>
          <a:p>
            <a:r>
              <a:rPr lang="en-US" sz="2400" dirty="0">
                <a:solidFill>
                  <a:schemeClr val="accent2"/>
                </a:solidFill>
                <a:latin typeface="Lucida Sans Unicode" panose="020B0602030504020204" pitchFamily="34" charset="0"/>
                <a:cs typeface="Lucida Sans Unicode" panose="020B0602030504020204" pitchFamily="34" charset="0"/>
              </a:rPr>
              <a:t>Parallel Kaleidoscope code in </a:t>
            </a:r>
            <a:r>
              <a:rPr lang="en-US" sz="2400" dirty="0" err="1">
                <a:solidFill>
                  <a:srgbClr val="77351E"/>
                </a:solidFill>
                <a:latin typeface="Consolas" panose="020B0609020204030204" pitchFamily="49" charset="0"/>
                <a:cs typeface="Consolas" panose="020B0609020204030204" pitchFamily="49" charset="0"/>
              </a:rPr>
              <a:t>fib.k</a:t>
            </a:r>
            <a:endParaRPr lang="en-US" sz="2400" dirty="0">
              <a:solidFill>
                <a:srgbClr val="77351E"/>
              </a:solidFill>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62AD3E4D-FD0B-E54B-A3FF-5D2131BDE858}"/>
              </a:ext>
            </a:extLst>
          </p:cNvPr>
          <p:cNvSpPr/>
          <p:nvPr/>
        </p:nvSpPr>
        <p:spPr>
          <a:xfrm>
            <a:off x="5343176" y="4989589"/>
            <a:ext cx="2842099" cy="286949"/>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3" name="Rectangle 12">
            <a:extLst>
              <a:ext uri="{FF2B5EF4-FFF2-40B4-BE49-F238E27FC236}">
                <a16:creationId xmlns:a16="http://schemas.microsoft.com/office/drawing/2014/main" id="{DE2A9CE7-C90A-8143-9A39-C2CA2C803226}"/>
              </a:ext>
            </a:extLst>
          </p:cNvPr>
          <p:cNvSpPr/>
          <p:nvPr/>
        </p:nvSpPr>
        <p:spPr>
          <a:xfrm>
            <a:off x="5343177" y="5571942"/>
            <a:ext cx="660058" cy="286949"/>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Tree>
    <p:extLst>
      <p:ext uri="{BB962C8B-B14F-4D97-AF65-F5344CB8AC3E}">
        <p14:creationId xmlns:p14="http://schemas.microsoft.com/office/powerpoint/2010/main" val="2447879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a:bodyPr>
          <a:lstStyle/>
          <a:p>
            <a:r>
              <a:rPr lang="en-US" dirty="0"/>
              <a:t>Hands-On: Kaleidoscope</a:t>
            </a:r>
          </a:p>
        </p:txBody>
      </p:sp>
      <p:sp>
        <p:nvSpPr>
          <p:cNvPr id="3" name="Content Placeholder 2">
            <a:extLst>
              <a:ext uri="{FF2B5EF4-FFF2-40B4-BE49-F238E27FC236}">
                <a16:creationId xmlns:a16="http://schemas.microsoft.com/office/drawing/2014/main" id="{3DB491A6-EA5F-D24B-BAFB-A7410042C86A}"/>
              </a:ext>
            </a:extLst>
          </p:cNvPr>
          <p:cNvSpPr>
            <a:spLocks noGrp="1"/>
          </p:cNvSpPr>
          <p:nvPr>
            <p:ph idx="1"/>
          </p:nvPr>
        </p:nvSpPr>
        <p:spPr>
          <a:xfrm>
            <a:off x="266700" y="1117028"/>
            <a:ext cx="8521700" cy="5281655"/>
          </a:xfrm>
        </p:spPr>
        <p:txBody>
          <a:bodyPr>
            <a:normAutofit/>
          </a:bodyPr>
          <a:lstStyle/>
          <a:p>
            <a:pPr marL="0" indent="0">
              <a:buNone/>
            </a:pPr>
            <a:r>
              <a:rPr lang="en-US" dirty="0"/>
              <a:t>The code in </a:t>
            </a:r>
            <a:r>
              <a:rPr lang="en-US" dirty="0">
                <a:solidFill>
                  <a:srgbClr val="77351E"/>
                </a:solidFill>
                <a:latin typeface="Consolas" panose="020B0609020204030204" pitchFamily="49" charset="0"/>
                <a:cs typeface="Consolas" panose="020B0609020204030204" pitchFamily="49" charset="0"/>
              </a:rPr>
              <a:t>toy-spawn-</a:t>
            </a:r>
            <a:r>
              <a:rPr lang="en-US" dirty="0" err="1">
                <a:solidFill>
                  <a:srgbClr val="77351E"/>
                </a:solidFill>
                <a:latin typeface="Consolas" panose="020B0609020204030204" pitchFamily="49" charset="0"/>
                <a:cs typeface="Consolas" panose="020B0609020204030204" pitchFamily="49" charset="0"/>
              </a:rPr>
              <a:t>sync.cpp</a:t>
            </a:r>
            <a:r>
              <a:rPr lang="en-US" dirty="0"/>
              <a:t> uses </a:t>
            </a:r>
            <a:r>
              <a:rPr lang="en-US" dirty="0" err="1"/>
              <a:t>OpenCilk</a:t>
            </a:r>
            <a:r>
              <a:rPr lang="en-US" dirty="0"/>
              <a:t> to implement a simple Parallel Kaleidoscope compiler, with the following components:</a:t>
            </a:r>
          </a:p>
          <a:p>
            <a:r>
              <a:rPr lang="en-US" dirty="0"/>
              <a:t>A </a:t>
            </a:r>
            <a:r>
              <a:rPr lang="en-US" dirty="0" err="1">
                <a:solidFill>
                  <a:schemeClr val="tx2"/>
                </a:solidFill>
              </a:rPr>
              <a:t>lexer</a:t>
            </a:r>
            <a:r>
              <a:rPr lang="en-US" dirty="0">
                <a:solidFill>
                  <a:schemeClr val="tx2"/>
                </a:solidFill>
              </a:rPr>
              <a:t> and parser</a:t>
            </a:r>
            <a:r>
              <a:rPr lang="en-US" dirty="0"/>
              <a:t> translate Kaleidoscope code into an abstract syntax tree (AST).</a:t>
            </a:r>
          </a:p>
          <a:p>
            <a:r>
              <a:rPr lang="en-US" dirty="0">
                <a:solidFill>
                  <a:schemeClr val="tx2"/>
                </a:solidFill>
              </a:rPr>
              <a:t>Code-generator routines</a:t>
            </a:r>
            <a:r>
              <a:rPr lang="en-US" dirty="0"/>
              <a:t> generate Tapir and LLVM IR from the AST.</a:t>
            </a:r>
          </a:p>
          <a:p>
            <a:r>
              <a:rPr lang="en-US" dirty="0"/>
              <a:t>The </a:t>
            </a:r>
            <a:r>
              <a:rPr lang="en-US" dirty="0">
                <a:solidFill>
                  <a:schemeClr val="tx2"/>
                </a:solidFill>
              </a:rPr>
              <a:t>driver</a:t>
            </a:r>
            <a:r>
              <a:rPr lang="en-US" dirty="0"/>
              <a:t> uses LLVM’s JIT interface to optimize the Tapir intermediate representation, generate machine code, and run the executable.</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84</a:t>
            </a:fld>
            <a:endParaRPr lang="en-US"/>
          </a:p>
        </p:txBody>
      </p:sp>
      <p:sp>
        <p:nvSpPr>
          <p:cNvPr id="14" name="Rounded Rectangle 13">
            <a:extLst>
              <a:ext uri="{FF2B5EF4-FFF2-40B4-BE49-F238E27FC236}">
                <a16:creationId xmlns:a16="http://schemas.microsoft.com/office/drawing/2014/main" id="{06709321-EB5E-B943-A7DD-C84CE2B306A3}"/>
              </a:ext>
            </a:extLst>
          </p:cNvPr>
          <p:cNvSpPr/>
          <p:nvPr/>
        </p:nvSpPr>
        <p:spPr>
          <a:xfrm>
            <a:off x="4737711" y="3859305"/>
            <a:ext cx="2416124" cy="499071"/>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Current focus</a:t>
            </a:r>
          </a:p>
        </p:txBody>
      </p:sp>
    </p:spTree>
    <p:extLst>
      <p:ext uri="{BB962C8B-B14F-4D97-AF65-F5344CB8AC3E}">
        <p14:creationId xmlns:p14="http://schemas.microsoft.com/office/powerpoint/2010/main" val="24996990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fontScale="90000"/>
          </a:bodyPr>
          <a:lstStyle/>
          <a:p>
            <a:r>
              <a:rPr lang="en-US" dirty="0"/>
              <a:t>Hands-On: Kaleidoscope (~20 min)</a:t>
            </a:r>
          </a:p>
        </p:txBody>
      </p:sp>
      <p:sp>
        <p:nvSpPr>
          <p:cNvPr id="3" name="Content Placeholder 2">
            <a:extLst>
              <a:ext uri="{FF2B5EF4-FFF2-40B4-BE49-F238E27FC236}">
                <a16:creationId xmlns:a16="http://schemas.microsoft.com/office/drawing/2014/main" id="{3DB491A6-EA5F-D24B-BAFB-A7410042C86A}"/>
              </a:ext>
            </a:extLst>
          </p:cNvPr>
          <p:cNvSpPr>
            <a:spLocks noGrp="1"/>
          </p:cNvSpPr>
          <p:nvPr>
            <p:ph idx="1"/>
          </p:nvPr>
        </p:nvSpPr>
        <p:spPr>
          <a:xfrm>
            <a:off x="266700" y="1212591"/>
            <a:ext cx="8521700" cy="5485071"/>
          </a:xfrm>
        </p:spPr>
        <p:txBody>
          <a:bodyPr/>
          <a:lstStyle/>
          <a:p>
            <a:pPr marL="0" indent="0">
              <a:buNone/>
            </a:pPr>
            <a:r>
              <a:rPr lang="en-US" cap="small" dirty="0">
                <a:solidFill>
                  <a:schemeClr val="tx2"/>
                </a:solidFill>
              </a:rPr>
              <a:t>Hands-On: </a:t>
            </a:r>
            <a:r>
              <a:rPr lang="en-US" dirty="0"/>
              <a:t>Complete the code-generator routines to produce Tapir for </a:t>
            </a:r>
            <a:r>
              <a:rPr lang="en-US" dirty="0">
                <a:solidFill>
                  <a:srgbClr val="9900F8"/>
                </a:solidFill>
                <a:latin typeface="Consolas" panose="020B0609020204030204" pitchFamily="49" charset="0"/>
                <a:cs typeface="Consolas" panose="020B0609020204030204" pitchFamily="49" charset="0"/>
              </a:rPr>
              <a:t>spawn</a:t>
            </a:r>
            <a:r>
              <a:rPr lang="en-US" dirty="0"/>
              <a:t> and </a:t>
            </a:r>
            <a:r>
              <a:rPr lang="en-US" dirty="0">
                <a:solidFill>
                  <a:srgbClr val="9900F8"/>
                </a:solidFill>
                <a:latin typeface="Consolas" panose="020B0609020204030204" pitchFamily="49" charset="0"/>
                <a:cs typeface="Consolas" panose="020B0609020204030204" pitchFamily="49" charset="0"/>
              </a:rPr>
              <a:t>sync</a:t>
            </a:r>
            <a:r>
              <a:rPr lang="en-US" dirty="0"/>
              <a:t>.</a:t>
            </a:r>
          </a:p>
          <a:p>
            <a:r>
              <a:rPr lang="en-US" dirty="0"/>
              <a:t>Follow the instructions, marked </a:t>
            </a:r>
            <a:r>
              <a:rPr lang="en-US" dirty="0">
                <a:solidFill>
                  <a:srgbClr val="77351E"/>
                </a:solidFill>
                <a:latin typeface="Consolas" panose="020B0609020204030204" pitchFamily="49" charset="0"/>
                <a:cs typeface="Consolas" panose="020B0609020204030204" pitchFamily="49" charset="0"/>
              </a:rPr>
              <a:t>HANDS-ON</a:t>
            </a:r>
            <a:r>
              <a:rPr lang="en-US" dirty="0"/>
              <a:t>, in</a:t>
            </a:r>
            <a:br>
              <a:rPr lang="en-US" dirty="0"/>
            </a:br>
            <a:r>
              <a:rPr lang="en-US" dirty="0">
                <a:solidFill>
                  <a:srgbClr val="77351E"/>
                </a:solidFill>
                <a:latin typeface="Consolas" panose="020B0609020204030204" pitchFamily="49" charset="0"/>
                <a:cs typeface="Consolas" panose="020B0609020204030204" pitchFamily="49" charset="0"/>
              </a:rPr>
              <a:t>toy-spawn-</a:t>
            </a:r>
            <a:r>
              <a:rPr lang="en-US" dirty="0" err="1">
                <a:solidFill>
                  <a:srgbClr val="77351E"/>
                </a:solidFill>
                <a:latin typeface="Consolas" panose="020B0609020204030204" pitchFamily="49" charset="0"/>
                <a:cs typeface="Consolas" panose="020B0609020204030204" pitchFamily="49" charset="0"/>
              </a:rPr>
              <a:t>sync.cpp</a:t>
            </a:r>
            <a:r>
              <a:rPr lang="en-US" dirty="0"/>
              <a:t> to finish implementing </a:t>
            </a:r>
            <a:r>
              <a:rPr lang="en-US" dirty="0" err="1">
                <a:solidFill>
                  <a:srgbClr val="77351E"/>
                </a:solidFill>
                <a:latin typeface="Consolas" panose="020B0609020204030204" pitchFamily="49" charset="0"/>
                <a:cs typeface="Consolas" panose="020B0609020204030204" pitchFamily="49" charset="0"/>
              </a:rPr>
              <a:t>SpawnExprAST</a:t>
            </a:r>
            <a:r>
              <a:rPr lang="en-US" dirty="0">
                <a:solidFill>
                  <a:srgbClr val="77351E"/>
                </a:solidFill>
                <a:latin typeface="Consolas" panose="020B0609020204030204" pitchFamily="49" charset="0"/>
                <a:cs typeface="Consolas" panose="020B0609020204030204" pitchFamily="49" charset="0"/>
              </a:rPr>
              <a:t>::</a:t>
            </a:r>
            <a:r>
              <a:rPr lang="en-US" dirty="0" err="1">
                <a:solidFill>
                  <a:srgbClr val="77351E"/>
                </a:solidFill>
                <a:latin typeface="Consolas" panose="020B0609020204030204" pitchFamily="49" charset="0"/>
                <a:cs typeface="Consolas" panose="020B0609020204030204" pitchFamily="49" charset="0"/>
              </a:rPr>
              <a:t>codegen</a:t>
            </a:r>
            <a:r>
              <a:rPr lang="en-US" dirty="0">
                <a:solidFill>
                  <a:srgbClr val="77351E"/>
                </a:solidFill>
                <a:latin typeface="Consolas" panose="020B0609020204030204" pitchFamily="49" charset="0"/>
                <a:cs typeface="Consolas" panose="020B0609020204030204" pitchFamily="49" charset="0"/>
              </a:rPr>
              <a:t>()</a:t>
            </a:r>
            <a:r>
              <a:rPr lang="en-US" dirty="0"/>
              <a:t> and </a:t>
            </a:r>
            <a:r>
              <a:rPr lang="en-US" dirty="0" err="1">
                <a:solidFill>
                  <a:srgbClr val="77351E"/>
                </a:solidFill>
                <a:latin typeface="Consolas" panose="020B0609020204030204" pitchFamily="49" charset="0"/>
                <a:cs typeface="Consolas" panose="020B0609020204030204" pitchFamily="49" charset="0"/>
              </a:rPr>
              <a:t>SyncExprAST</a:t>
            </a:r>
            <a:r>
              <a:rPr lang="en-US" dirty="0">
                <a:solidFill>
                  <a:srgbClr val="77351E"/>
                </a:solidFill>
                <a:latin typeface="Consolas" panose="020B0609020204030204" pitchFamily="49" charset="0"/>
                <a:cs typeface="Consolas" panose="020B0609020204030204" pitchFamily="49" charset="0"/>
              </a:rPr>
              <a:t>::</a:t>
            </a:r>
            <a:r>
              <a:rPr lang="en-US" dirty="0" err="1">
                <a:solidFill>
                  <a:srgbClr val="77351E"/>
                </a:solidFill>
                <a:latin typeface="Consolas" panose="020B0609020204030204" pitchFamily="49" charset="0"/>
                <a:cs typeface="Consolas" panose="020B0609020204030204" pitchFamily="49" charset="0"/>
              </a:rPr>
              <a:t>codegen</a:t>
            </a:r>
            <a:r>
              <a:rPr lang="en-US" dirty="0">
                <a:solidFill>
                  <a:srgbClr val="77351E"/>
                </a:solidFill>
                <a:latin typeface="Consolas" panose="020B0609020204030204" pitchFamily="49" charset="0"/>
                <a:cs typeface="Consolas" panose="020B0609020204030204" pitchFamily="49" charset="0"/>
              </a:rPr>
              <a:t>()</a:t>
            </a:r>
            <a:r>
              <a:rPr lang="en-US" dirty="0"/>
              <a:t>.</a:t>
            </a:r>
          </a:p>
          <a:p>
            <a:r>
              <a:rPr lang="en-US" dirty="0"/>
              <a:t>In the Docker container, test your code on different worker counts:</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85</a:t>
            </a:fld>
            <a:endParaRPr lang="en-US"/>
          </a:p>
        </p:txBody>
      </p:sp>
      <p:sp>
        <p:nvSpPr>
          <p:cNvPr id="6" name="Rectangle 5">
            <a:extLst>
              <a:ext uri="{FF2B5EF4-FFF2-40B4-BE49-F238E27FC236}">
                <a16:creationId xmlns:a16="http://schemas.microsoft.com/office/drawing/2014/main" id="{598478D8-0549-D547-A2F4-90E3D8E1A887}"/>
              </a:ext>
            </a:extLst>
          </p:cNvPr>
          <p:cNvSpPr/>
          <p:nvPr/>
        </p:nvSpPr>
        <p:spPr>
          <a:xfrm>
            <a:off x="311150" y="4867428"/>
            <a:ext cx="8432800" cy="183023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accent2"/>
                </a:solidFill>
                <a:latin typeface="Consolas"/>
                <a:cs typeface="Consolas"/>
              </a:rPr>
              <a:t>$</a:t>
            </a:r>
            <a:r>
              <a:rPr lang="en-US" sz="2800" dirty="0">
                <a:solidFill>
                  <a:srgbClr val="77351E"/>
                </a:solidFill>
                <a:latin typeface="Consolas"/>
                <a:cs typeface="Consolas"/>
              </a:rPr>
              <a:t> cd /tutorial</a:t>
            </a:r>
            <a:endParaRPr lang="en-US" sz="2800" dirty="0">
              <a:solidFill>
                <a:schemeClr val="accent2"/>
              </a:solidFill>
              <a:latin typeface="Consolas"/>
              <a:cs typeface="Consolas"/>
            </a:endParaRPr>
          </a:p>
          <a:p>
            <a:r>
              <a:rPr lang="en-US" sz="2800" dirty="0">
                <a:solidFill>
                  <a:schemeClr val="accent2"/>
                </a:solidFill>
                <a:latin typeface="Consolas"/>
                <a:cs typeface="Consolas"/>
              </a:rPr>
              <a:t>$</a:t>
            </a:r>
            <a:r>
              <a:rPr lang="en-US" sz="2800" dirty="0">
                <a:solidFill>
                  <a:srgbClr val="77351E"/>
                </a:solidFill>
                <a:latin typeface="Consolas"/>
                <a:cs typeface="Consolas"/>
              </a:rPr>
              <a:t> make </a:t>
            </a:r>
            <a:r>
              <a:rPr lang="en-US" sz="2800" dirty="0">
                <a:solidFill>
                  <a:srgbClr val="77351E"/>
                </a:solidFill>
                <a:latin typeface="Consolas" charset="0"/>
                <a:ea typeface="Consolas" charset="0"/>
                <a:cs typeface="Consolas" charset="0"/>
              </a:rPr>
              <a:t>toy-spawn-sync</a:t>
            </a:r>
          </a:p>
          <a:p>
            <a:r>
              <a:rPr lang="en-US" sz="2800" dirty="0">
                <a:solidFill>
                  <a:schemeClr val="accent2"/>
                </a:solidFill>
                <a:latin typeface="Consolas"/>
                <a:cs typeface="Consolas"/>
              </a:rPr>
              <a:t>$</a:t>
            </a:r>
            <a:r>
              <a:rPr lang="en-US" sz="2800" dirty="0">
                <a:solidFill>
                  <a:srgbClr val="77351E"/>
                </a:solidFill>
                <a:latin typeface="Consolas"/>
                <a:cs typeface="Consolas"/>
              </a:rPr>
              <a:t> ./toy-spawn-sync &lt; </a:t>
            </a:r>
            <a:r>
              <a:rPr lang="en-US" sz="2800" dirty="0" err="1">
                <a:solidFill>
                  <a:srgbClr val="77351E"/>
                </a:solidFill>
                <a:latin typeface="Consolas"/>
                <a:cs typeface="Consolas"/>
              </a:rPr>
              <a:t>fib.k</a:t>
            </a:r>
            <a:endParaRPr lang="en-US" sz="2800" dirty="0">
              <a:solidFill>
                <a:srgbClr val="77351E"/>
              </a:solidFill>
              <a:latin typeface="Consolas"/>
              <a:cs typeface="Consolas"/>
            </a:endParaRPr>
          </a:p>
          <a:p>
            <a:r>
              <a:rPr lang="en-US" sz="2800" dirty="0">
                <a:solidFill>
                  <a:schemeClr val="accent2"/>
                </a:solidFill>
                <a:latin typeface="Consolas"/>
                <a:cs typeface="Consolas"/>
              </a:rPr>
              <a:t>$</a:t>
            </a:r>
            <a:r>
              <a:rPr lang="en-US" sz="2800" dirty="0">
                <a:solidFill>
                  <a:srgbClr val="77351E"/>
                </a:solidFill>
                <a:latin typeface="Consolas"/>
                <a:cs typeface="Consolas"/>
              </a:rPr>
              <a:t> CILK_NWORKERS=1 ./toy-spawn-sync &lt; </a:t>
            </a:r>
            <a:r>
              <a:rPr lang="en-US" sz="2800" dirty="0" err="1">
                <a:solidFill>
                  <a:srgbClr val="77351E"/>
                </a:solidFill>
                <a:latin typeface="Consolas"/>
                <a:cs typeface="Consolas"/>
              </a:rPr>
              <a:t>fib.k</a:t>
            </a:r>
            <a:endParaRPr lang="mr-IN" sz="2800" dirty="0">
              <a:solidFill>
                <a:srgbClr val="FB0007"/>
              </a:solidFill>
              <a:latin typeface="Consolas" charset="0"/>
              <a:ea typeface="Consolas" charset="0"/>
              <a:cs typeface="Consolas" charset="0"/>
            </a:endParaRPr>
          </a:p>
        </p:txBody>
      </p:sp>
    </p:spTree>
    <p:extLst>
      <p:ext uri="{BB962C8B-B14F-4D97-AF65-F5344CB8AC3E}">
        <p14:creationId xmlns:p14="http://schemas.microsoft.com/office/powerpoint/2010/main" val="12433093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Pipeline with Tapir</a:t>
            </a:r>
          </a:p>
        </p:txBody>
      </p:sp>
      <p:sp>
        <p:nvSpPr>
          <p:cNvPr id="4" name="Slide Number Placeholder 3"/>
          <p:cNvSpPr>
            <a:spLocks noGrp="1"/>
          </p:cNvSpPr>
          <p:nvPr>
            <p:ph type="sldNum" sz="quarter" idx="12"/>
          </p:nvPr>
        </p:nvSpPr>
        <p:spPr/>
        <p:txBody>
          <a:bodyPr/>
          <a:lstStyle/>
          <a:p>
            <a:fld id="{B8C56D54-80CA-1040-8800-40C19FBCAC37}" type="slidenum">
              <a:rPr lang="en-US" smtClean="0"/>
              <a:t>86</a:t>
            </a:fld>
            <a:endParaRPr lang="en-US"/>
          </a:p>
        </p:txBody>
      </p:sp>
      <p:sp>
        <p:nvSpPr>
          <p:cNvPr id="19" name="Process 21"/>
          <p:cNvSpPr/>
          <p:nvPr/>
        </p:nvSpPr>
        <p:spPr>
          <a:xfrm>
            <a:off x="1331259" y="4151288"/>
            <a:ext cx="1740637" cy="731520"/>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Tapir lowering</a:t>
            </a:r>
          </a:p>
        </p:txBody>
      </p:sp>
      <p:sp>
        <p:nvSpPr>
          <p:cNvPr id="22" name="Folded Corner 21"/>
          <p:cNvSpPr/>
          <p:nvPr/>
        </p:nvSpPr>
        <p:spPr>
          <a:xfrm>
            <a:off x="3249600" y="4155465"/>
            <a:ext cx="1123025" cy="731520"/>
          </a:xfrm>
          <a:prstGeom prst="foldedCorner">
            <a:avLst>
              <a:gd name="adj" fmla="val 22438"/>
            </a:avLst>
          </a:prstGeom>
          <a:solidFill>
            <a:srgbClr val="FBF4E3"/>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LLVM IR</a:t>
            </a:r>
          </a:p>
        </p:txBody>
      </p:sp>
      <p:cxnSp>
        <p:nvCxnSpPr>
          <p:cNvPr id="23" name="Straight Arrow Connector 22"/>
          <p:cNvCxnSpPr>
            <a:cxnSpLocks/>
            <a:stCxn id="19" idx="3"/>
            <a:endCxn id="22" idx="1"/>
          </p:cNvCxnSpPr>
          <p:nvPr/>
        </p:nvCxnSpPr>
        <p:spPr>
          <a:xfrm>
            <a:off x="3071896" y="4517048"/>
            <a:ext cx="177704" cy="41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2" idx="3"/>
            <a:endCxn id="26" idx="1"/>
          </p:cNvCxnSpPr>
          <p:nvPr/>
        </p:nvCxnSpPr>
        <p:spPr>
          <a:xfrm flipV="1">
            <a:off x="4372625" y="4509785"/>
            <a:ext cx="177704" cy="114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Process 21"/>
          <p:cNvSpPr/>
          <p:nvPr/>
        </p:nvSpPr>
        <p:spPr>
          <a:xfrm>
            <a:off x="4550329" y="4144025"/>
            <a:ext cx="1521777" cy="731520"/>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Machine code gen.</a:t>
            </a:r>
          </a:p>
        </p:txBody>
      </p:sp>
      <p:sp>
        <p:nvSpPr>
          <p:cNvPr id="27" name="Folded Corner 26"/>
          <p:cNvSpPr/>
          <p:nvPr/>
        </p:nvSpPr>
        <p:spPr>
          <a:xfrm>
            <a:off x="6249810" y="4151288"/>
            <a:ext cx="1123025" cy="731520"/>
          </a:xfrm>
          <a:prstGeom prst="foldedCorner">
            <a:avLst>
              <a:gd name="adj" fmla="val 22438"/>
            </a:avLst>
          </a:prstGeom>
          <a:solidFill>
            <a:srgbClr val="FBF4E3"/>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EXE</a:t>
            </a:r>
          </a:p>
        </p:txBody>
      </p:sp>
      <p:cxnSp>
        <p:nvCxnSpPr>
          <p:cNvPr id="28" name="Straight Arrow Connector 27"/>
          <p:cNvCxnSpPr>
            <a:cxnSpLocks/>
            <a:stCxn id="26" idx="3"/>
            <a:endCxn id="27" idx="1"/>
          </p:cNvCxnSpPr>
          <p:nvPr/>
        </p:nvCxnSpPr>
        <p:spPr>
          <a:xfrm>
            <a:off x="6072106" y="4509785"/>
            <a:ext cx="177704" cy="72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olded Corner 20">
            <a:extLst>
              <a:ext uri="{FF2B5EF4-FFF2-40B4-BE49-F238E27FC236}">
                <a16:creationId xmlns:a16="http://schemas.microsoft.com/office/drawing/2014/main" id="{1B7E0340-FE26-E249-910B-5085E0591163}"/>
              </a:ext>
            </a:extLst>
          </p:cNvPr>
          <p:cNvSpPr/>
          <p:nvPr/>
        </p:nvSpPr>
        <p:spPr>
          <a:xfrm>
            <a:off x="1017667" y="2960528"/>
            <a:ext cx="1123025" cy="731520"/>
          </a:xfrm>
          <a:prstGeom prst="foldedCorner">
            <a:avLst>
              <a:gd name="adj" fmla="val 24361"/>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77351E"/>
                </a:solidFill>
                <a:latin typeface="Consolas" charset="0"/>
                <a:ea typeface="Consolas" charset="0"/>
                <a:cs typeface="Consolas" charset="0"/>
              </a:rPr>
              <a:t>Cilk</a:t>
            </a:r>
            <a:endParaRPr lang="en-US" sz="2400" dirty="0">
              <a:solidFill>
                <a:srgbClr val="77351E"/>
              </a:solidFill>
              <a:latin typeface="Consolas" charset="0"/>
              <a:ea typeface="Consolas" charset="0"/>
              <a:cs typeface="Consolas" charset="0"/>
            </a:endParaRPr>
          </a:p>
        </p:txBody>
      </p:sp>
      <p:sp>
        <p:nvSpPr>
          <p:cNvPr id="30" name="Process 21">
            <a:extLst>
              <a:ext uri="{FF2B5EF4-FFF2-40B4-BE49-F238E27FC236}">
                <a16:creationId xmlns:a16="http://schemas.microsoft.com/office/drawing/2014/main" id="{1DA593BA-ABCD-1646-9E5D-C97CF9EA7669}"/>
              </a:ext>
            </a:extLst>
          </p:cNvPr>
          <p:cNvSpPr/>
          <p:nvPr/>
        </p:nvSpPr>
        <p:spPr>
          <a:xfrm>
            <a:off x="2319478" y="2960525"/>
            <a:ext cx="1123025" cy="731520"/>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Clang</a:t>
            </a:r>
          </a:p>
        </p:txBody>
      </p:sp>
      <p:sp>
        <p:nvSpPr>
          <p:cNvPr id="31" name="Folded Corner 30">
            <a:extLst>
              <a:ext uri="{FF2B5EF4-FFF2-40B4-BE49-F238E27FC236}">
                <a16:creationId xmlns:a16="http://schemas.microsoft.com/office/drawing/2014/main" id="{AB3BA4F3-7287-A046-B13D-E9F556B04264}"/>
              </a:ext>
            </a:extLst>
          </p:cNvPr>
          <p:cNvSpPr/>
          <p:nvPr/>
        </p:nvSpPr>
        <p:spPr>
          <a:xfrm>
            <a:off x="3616810" y="2960528"/>
            <a:ext cx="1123025" cy="731520"/>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Tapir</a:t>
            </a:r>
          </a:p>
        </p:txBody>
      </p:sp>
      <p:cxnSp>
        <p:nvCxnSpPr>
          <p:cNvPr id="32" name="Elbow Connector 31">
            <a:extLst>
              <a:ext uri="{FF2B5EF4-FFF2-40B4-BE49-F238E27FC236}">
                <a16:creationId xmlns:a16="http://schemas.microsoft.com/office/drawing/2014/main" id="{D704F464-6C33-A74B-B17F-8A9884219FB3}"/>
              </a:ext>
            </a:extLst>
          </p:cNvPr>
          <p:cNvCxnSpPr>
            <a:cxnSpLocks/>
            <a:stCxn id="35" idx="3"/>
            <a:endCxn id="37" idx="1"/>
          </p:cNvCxnSpPr>
          <p:nvPr/>
        </p:nvCxnSpPr>
        <p:spPr>
          <a:xfrm flipV="1">
            <a:off x="6542077" y="3322115"/>
            <a:ext cx="174196" cy="191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66D89B-6483-534A-A7B3-4565A9147162}"/>
              </a:ext>
            </a:extLst>
          </p:cNvPr>
          <p:cNvCxnSpPr>
            <a:cxnSpLocks/>
            <a:stCxn id="21" idx="3"/>
            <a:endCxn id="30" idx="1"/>
          </p:cNvCxnSpPr>
          <p:nvPr/>
        </p:nvCxnSpPr>
        <p:spPr>
          <a:xfrm flipV="1">
            <a:off x="2140692" y="3326285"/>
            <a:ext cx="178786" cy="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19CFD5-18C9-5A45-874C-7F745A808D22}"/>
              </a:ext>
            </a:extLst>
          </p:cNvPr>
          <p:cNvCxnSpPr>
            <a:cxnSpLocks/>
            <a:stCxn id="30" idx="3"/>
            <a:endCxn id="31" idx="1"/>
          </p:cNvCxnSpPr>
          <p:nvPr/>
        </p:nvCxnSpPr>
        <p:spPr>
          <a:xfrm>
            <a:off x="3442503" y="3326285"/>
            <a:ext cx="174307" cy="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Process 21">
            <a:extLst>
              <a:ext uri="{FF2B5EF4-FFF2-40B4-BE49-F238E27FC236}">
                <a16:creationId xmlns:a16="http://schemas.microsoft.com/office/drawing/2014/main" id="{5B598DFF-E03F-8048-8928-AAC55446EEC2}"/>
              </a:ext>
            </a:extLst>
          </p:cNvPr>
          <p:cNvSpPr/>
          <p:nvPr/>
        </p:nvSpPr>
        <p:spPr>
          <a:xfrm>
            <a:off x="4914031" y="2958272"/>
            <a:ext cx="1628046" cy="731520"/>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LLVM optimizer</a:t>
            </a:r>
          </a:p>
        </p:txBody>
      </p:sp>
      <p:cxnSp>
        <p:nvCxnSpPr>
          <p:cNvPr id="36" name="Straight Arrow Connector 35">
            <a:extLst>
              <a:ext uri="{FF2B5EF4-FFF2-40B4-BE49-F238E27FC236}">
                <a16:creationId xmlns:a16="http://schemas.microsoft.com/office/drawing/2014/main" id="{1A570AA8-D641-3045-BAEC-1977FBBD9B55}"/>
              </a:ext>
            </a:extLst>
          </p:cNvPr>
          <p:cNvCxnSpPr>
            <a:cxnSpLocks/>
            <a:stCxn id="31" idx="3"/>
            <a:endCxn id="35" idx="1"/>
          </p:cNvCxnSpPr>
          <p:nvPr/>
        </p:nvCxnSpPr>
        <p:spPr>
          <a:xfrm flipV="1">
            <a:off x="4739835" y="3324032"/>
            <a:ext cx="174196" cy="22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C86BE2D2-1348-4549-A543-76D67B6224A8}"/>
              </a:ext>
            </a:extLst>
          </p:cNvPr>
          <p:cNvSpPr/>
          <p:nvPr/>
        </p:nvSpPr>
        <p:spPr>
          <a:xfrm>
            <a:off x="6716273" y="2956355"/>
            <a:ext cx="1123025" cy="731520"/>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Tapir</a:t>
            </a:r>
          </a:p>
        </p:txBody>
      </p:sp>
      <p:cxnSp>
        <p:nvCxnSpPr>
          <p:cNvPr id="13" name="Elbow Connector 12">
            <a:extLst>
              <a:ext uri="{FF2B5EF4-FFF2-40B4-BE49-F238E27FC236}">
                <a16:creationId xmlns:a16="http://schemas.microsoft.com/office/drawing/2014/main" id="{EA230EBD-78EB-7746-9F02-0E0FC0A149C9}"/>
              </a:ext>
            </a:extLst>
          </p:cNvPr>
          <p:cNvCxnSpPr>
            <a:cxnSpLocks/>
            <a:stCxn id="37" idx="3"/>
            <a:endCxn id="19" idx="1"/>
          </p:cNvCxnSpPr>
          <p:nvPr/>
        </p:nvCxnSpPr>
        <p:spPr>
          <a:xfrm flipH="1">
            <a:off x="1331259" y="3322115"/>
            <a:ext cx="6508039" cy="1194933"/>
          </a:xfrm>
          <a:prstGeom prst="bentConnector5">
            <a:avLst>
              <a:gd name="adj1" fmla="val -3513"/>
              <a:gd name="adj2" fmla="val 50000"/>
              <a:gd name="adj3" fmla="val 103513"/>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25" name="Rounded Rectangle 24">
            <a:extLst>
              <a:ext uri="{FF2B5EF4-FFF2-40B4-BE49-F238E27FC236}">
                <a16:creationId xmlns:a16="http://schemas.microsoft.com/office/drawing/2014/main" id="{323BAED2-DCD0-D342-B1A5-8F22283CAB18}"/>
              </a:ext>
            </a:extLst>
          </p:cNvPr>
          <p:cNvSpPr/>
          <p:nvPr/>
        </p:nvSpPr>
        <p:spPr>
          <a:xfrm>
            <a:off x="177848" y="5255682"/>
            <a:ext cx="5965800" cy="1441979"/>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Transforms Tapir instructions into ordinary LLVM IR after optimizations, based on a </a:t>
            </a:r>
            <a:r>
              <a:rPr lang="en-US" sz="2400" b="1" i="1" dirty="0">
                <a:solidFill>
                  <a:schemeClr val="tx2"/>
                </a:solidFill>
                <a:latin typeface="Lucida Sans Unicode" panose="020B0602030504020204" pitchFamily="34" charset="0"/>
                <a:cs typeface="Lucida Sans Unicode" panose="020B0602030504020204" pitchFamily="34" charset="0"/>
              </a:rPr>
              <a:t>Tapir target</a:t>
            </a:r>
            <a:r>
              <a:rPr lang="en-US" sz="2400" dirty="0">
                <a:solidFill>
                  <a:schemeClr val="tx1"/>
                </a:solidFill>
                <a:latin typeface="Lucida Sans Unicode" panose="020B0602030504020204" pitchFamily="34" charset="0"/>
                <a:cs typeface="Lucida Sans Unicode" panose="020B0602030504020204" pitchFamily="34" charset="0"/>
              </a:rPr>
              <a:t>.</a:t>
            </a:r>
          </a:p>
        </p:txBody>
      </p:sp>
      <p:cxnSp>
        <p:nvCxnSpPr>
          <p:cNvPr id="29" name="Curved Connector 28">
            <a:extLst>
              <a:ext uri="{FF2B5EF4-FFF2-40B4-BE49-F238E27FC236}">
                <a16:creationId xmlns:a16="http://schemas.microsoft.com/office/drawing/2014/main" id="{7717A995-2F9B-754C-8818-549D9A3BC3DD}"/>
              </a:ext>
            </a:extLst>
          </p:cNvPr>
          <p:cNvCxnSpPr>
            <a:cxnSpLocks/>
            <a:stCxn id="25" idx="0"/>
            <a:endCxn id="19" idx="2"/>
          </p:cNvCxnSpPr>
          <p:nvPr/>
        </p:nvCxnSpPr>
        <p:spPr>
          <a:xfrm rot="16200000" flipV="1">
            <a:off x="2494726" y="4589660"/>
            <a:ext cx="372874" cy="959170"/>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C21BC23-506E-CA4C-84E4-EAE68F8E5D97}"/>
              </a:ext>
            </a:extLst>
          </p:cNvPr>
          <p:cNvSpPr/>
          <p:nvPr/>
        </p:nvSpPr>
        <p:spPr>
          <a:xfrm>
            <a:off x="2229764" y="1303338"/>
            <a:ext cx="6566604" cy="1269635"/>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Includes </a:t>
            </a:r>
            <a:r>
              <a:rPr lang="en-US" sz="2400" dirty="0">
                <a:solidFill>
                  <a:schemeClr val="accent2"/>
                </a:solidFill>
                <a:latin typeface="Lucida Sans Unicode" panose="020B0602030504020204" pitchFamily="34" charset="0"/>
                <a:cs typeface="Lucida Sans Unicode" panose="020B0602030504020204" pitchFamily="34" charset="0"/>
              </a:rPr>
              <a:t>traditional LLVM optimizations</a:t>
            </a:r>
            <a:r>
              <a:rPr lang="en-US" sz="2400" dirty="0">
                <a:solidFill>
                  <a:schemeClr val="tx1"/>
                </a:solidFill>
                <a:latin typeface="Lucida Sans Unicode" panose="020B0602030504020204" pitchFamily="34" charset="0"/>
                <a:cs typeface="Lucida Sans Unicode" panose="020B0602030504020204" pitchFamily="34" charset="0"/>
              </a:rPr>
              <a:t> and new </a:t>
            </a:r>
            <a:r>
              <a:rPr lang="en-US" sz="2400" dirty="0">
                <a:solidFill>
                  <a:schemeClr val="accent2"/>
                </a:solidFill>
                <a:latin typeface="Lucida Sans Unicode" panose="020B0602030504020204" pitchFamily="34" charset="0"/>
                <a:cs typeface="Lucida Sans Unicode" panose="020B0602030504020204" pitchFamily="34" charset="0"/>
              </a:rPr>
              <a:t>Tapir-specific optimizations</a:t>
            </a:r>
            <a:r>
              <a:rPr lang="en-US" sz="2400" dirty="0">
                <a:solidFill>
                  <a:schemeClr val="tx1"/>
                </a:solidFill>
                <a:latin typeface="Lucida Sans Unicode" panose="020B0602030504020204" pitchFamily="34" charset="0"/>
                <a:cs typeface="Lucida Sans Unicode" panose="020B0602030504020204" pitchFamily="34" charset="0"/>
              </a:rPr>
              <a:t>, such as </a:t>
            </a:r>
            <a:r>
              <a:rPr lang="en-US" sz="2400" dirty="0">
                <a:solidFill>
                  <a:schemeClr val="accent2"/>
                </a:solidFill>
                <a:latin typeface="Lucida Sans Unicode" panose="020B0602030504020204" pitchFamily="34" charset="0"/>
                <a:cs typeface="Lucida Sans Unicode" panose="020B0602030504020204" pitchFamily="34" charset="0"/>
              </a:rPr>
              <a:t>parallel-loop </a:t>
            </a:r>
            <a:r>
              <a:rPr lang="en-US" sz="2400" dirty="0" err="1">
                <a:solidFill>
                  <a:schemeClr val="accent2"/>
                </a:solidFill>
                <a:latin typeface="Lucida Sans Unicode" panose="020B0602030504020204" pitchFamily="34" charset="0"/>
                <a:cs typeface="Lucida Sans Unicode" panose="020B0602030504020204" pitchFamily="34" charset="0"/>
              </a:rPr>
              <a:t>stripmining</a:t>
            </a:r>
            <a:r>
              <a:rPr lang="en-US" sz="2400" dirty="0">
                <a:solidFill>
                  <a:schemeClr val="tx1"/>
                </a:solidFill>
                <a:latin typeface="Lucida Sans Unicode" panose="020B0602030504020204" pitchFamily="34" charset="0"/>
                <a:cs typeface="Lucida Sans Unicode" panose="020B0602030504020204" pitchFamily="34" charset="0"/>
              </a:rPr>
              <a:t>.</a:t>
            </a:r>
          </a:p>
        </p:txBody>
      </p:sp>
      <p:cxnSp>
        <p:nvCxnSpPr>
          <p:cNvPr id="39" name="Curved Connector 38">
            <a:extLst>
              <a:ext uri="{FF2B5EF4-FFF2-40B4-BE49-F238E27FC236}">
                <a16:creationId xmlns:a16="http://schemas.microsoft.com/office/drawing/2014/main" id="{EF62AA98-5EB2-724B-9E6E-3393829CFC55}"/>
              </a:ext>
            </a:extLst>
          </p:cNvPr>
          <p:cNvCxnSpPr>
            <a:cxnSpLocks/>
            <a:stCxn id="38" idx="2"/>
            <a:endCxn id="35" idx="0"/>
          </p:cNvCxnSpPr>
          <p:nvPr/>
        </p:nvCxnSpPr>
        <p:spPr>
          <a:xfrm rot="16200000" flipH="1">
            <a:off x="5427911" y="2658128"/>
            <a:ext cx="385299" cy="214988"/>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771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Tapir Lowering</a:t>
            </a:r>
          </a:p>
        </p:txBody>
      </p:sp>
      <p:sp>
        <p:nvSpPr>
          <p:cNvPr id="3" name="TextBox 2"/>
          <p:cNvSpPr txBox="1"/>
          <p:nvPr/>
        </p:nvSpPr>
        <p:spPr>
          <a:xfrm>
            <a:off x="598747" y="5124133"/>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4" name="TextBox 3"/>
          <p:cNvSpPr txBox="1"/>
          <p:nvPr/>
        </p:nvSpPr>
        <p:spPr>
          <a:xfrm>
            <a:off x="153312" y="3243688"/>
            <a:ext cx="607860"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cxnSp>
        <p:nvCxnSpPr>
          <p:cNvPr id="5" name="Straight Arrow Connector 4"/>
          <p:cNvCxnSpPr>
            <a:cxnSpLocks/>
            <a:stCxn id="20" idx="0"/>
            <a:endCxn id="25" idx="0"/>
          </p:cNvCxnSpPr>
          <p:nvPr/>
        </p:nvCxnSpPr>
        <p:spPr>
          <a:xfrm flipH="1">
            <a:off x="1066721" y="2581743"/>
            <a:ext cx="1075560" cy="106205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a:stCxn id="20" idx="0"/>
            <a:endCxn id="11" idx="0"/>
          </p:cNvCxnSpPr>
          <p:nvPr/>
        </p:nvCxnSpPr>
        <p:spPr>
          <a:xfrm>
            <a:off x="2142281" y="2581743"/>
            <a:ext cx="964202" cy="128624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5" idx="2"/>
            <a:endCxn id="11" idx="0"/>
          </p:cNvCxnSpPr>
          <p:nvPr/>
        </p:nvCxnSpPr>
        <p:spPr>
          <a:xfrm rot="5400000" flipH="1" flipV="1">
            <a:off x="1732091" y="3202619"/>
            <a:ext cx="709022" cy="2039762"/>
          </a:xfrm>
          <a:prstGeom prst="curvedConnector5">
            <a:avLst>
              <a:gd name="adj1" fmla="val -32242"/>
              <a:gd name="adj2" fmla="val 53043"/>
              <a:gd name="adj3" fmla="val 13224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11" idx="2"/>
            <a:endCxn id="12" idx="0"/>
          </p:cNvCxnSpPr>
          <p:nvPr/>
        </p:nvCxnSpPr>
        <p:spPr>
          <a:xfrm flipH="1">
            <a:off x="2142282" y="4577011"/>
            <a:ext cx="964201" cy="3923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317234" y="3867989"/>
            <a:ext cx="1578497" cy="70902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exit</a:t>
            </a:r>
            <a:endParaRPr lang="mr-IN" dirty="0">
              <a:solidFill>
                <a:srgbClr val="FB0007"/>
              </a:solidFill>
              <a:latin typeface="Consolas" charset="0"/>
              <a:ea typeface="Consolas" charset="0"/>
              <a:cs typeface="Consolas" charset="0"/>
            </a:endParaRPr>
          </a:p>
        </p:txBody>
      </p:sp>
      <p:sp>
        <p:nvSpPr>
          <p:cNvPr id="12" name="Rectangle 11"/>
          <p:cNvSpPr/>
          <p:nvPr/>
        </p:nvSpPr>
        <p:spPr>
          <a:xfrm>
            <a:off x="1353033" y="4969346"/>
            <a:ext cx="1578497" cy="70968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13" name="TextBox 12"/>
          <p:cNvSpPr txBox="1"/>
          <p:nvPr/>
        </p:nvSpPr>
        <p:spPr>
          <a:xfrm>
            <a:off x="515204" y="2120078"/>
            <a:ext cx="3254154"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Simplified Tapir CFG</a:t>
            </a:r>
          </a:p>
        </p:txBody>
      </p:sp>
      <p:sp>
        <p:nvSpPr>
          <p:cNvPr id="14" name="TextBox 13"/>
          <p:cNvSpPr txBox="1"/>
          <p:nvPr/>
        </p:nvSpPr>
        <p:spPr>
          <a:xfrm>
            <a:off x="150664" y="2581743"/>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15" name="TextBox 14"/>
          <p:cNvSpPr txBox="1"/>
          <p:nvPr/>
        </p:nvSpPr>
        <p:spPr>
          <a:xfrm>
            <a:off x="3150905" y="3467879"/>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20" name="Rectangle 19"/>
          <p:cNvSpPr/>
          <p:nvPr/>
        </p:nvSpPr>
        <p:spPr>
          <a:xfrm>
            <a:off x="1035332" y="2581743"/>
            <a:ext cx="2213898" cy="70474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25" name="Rectangle 24"/>
          <p:cNvSpPr/>
          <p:nvPr/>
        </p:nvSpPr>
        <p:spPr>
          <a:xfrm>
            <a:off x="153312" y="3643798"/>
            <a:ext cx="1826818" cy="93321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86" name="TextBox 85"/>
          <p:cNvSpPr txBox="1"/>
          <p:nvPr/>
        </p:nvSpPr>
        <p:spPr>
          <a:xfrm>
            <a:off x="266700" y="1165971"/>
            <a:ext cx="8696010" cy="954107"/>
          </a:xfrm>
          <a:prstGeom prst="rect">
            <a:avLst/>
          </a:prstGeom>
          <a:noFill/>
        </p:spPr>
        <p:txBody>
          <a:bodyPr wrap="square" rtlCol="0">
            <a:spAutoFit/>
          </a:bodyPr>
          <a:lstStyle/>
          <a:p>
            <a:pPr>
              <a:buClr>
                <a:srgbClr val="669900"/>
              </a:buClr>
            </a:pPr>
            <a:r>
              <a:rPr lang="en-US" sz="2800" dirty="0">
                <a:latin typeface="Lucida Sans Unicode" panose="020B0602030504020204" pitchFamily="34" charset="0"/>
                <a:cs typeface="Lucida Sans Unicode" panose="020B0602030504020204" pitchFamily="34" charset="0"/>
              </a:rPr>
              <a:t>Tapir lowering </a:t>
            </a:r>
            <a:r>
              <a:rPr lang="en-US" sz="2800" dirty="0">
                <a:solidFill>
                  <a:schemeClr val="tx2"/>
                </a:solidFill>
                <a:latin typeface="Lucida Sans Unicode" panose="020B0602030504020204" pitchFamily="34" charset="0"/>
                <a:cs typeface="Lucida Sans Unicode" panose="020B0602030504020204" pitchFamily="34" charset="0"/>
              </a:rPr>
              <a:t>outlines</a:t>
            </a:r>
            <a:r>
              <a:rPr lang="en-US" sz="2800" dirty="0">
                <a:latin typeface="Lucida Sans Unicode" panose="020B0602030504020204" pitchFamily="34" charset="0"/>
                <a:cs typeface="Lucida Sans Unicode" panose="020B0602030504020204" pitchFamily="34" charset="0"/>
              </a:rPr>
              <a:t> spawned tasks into separate functions and </a:t>
            </a:r>
            <a:r>
              <a:rPr lang="en-US" sz="2800" dirty="0">
                <a:solidFill>
                  <a:schemeClr val="tx2"/>
                </a:solidFill>
                <a:latin typeface="Lucida Sans Unicode" panose="020B0602030504020204" pitchFamily="34" charset="0"/>
                <a:cs typeface="Lucida Sans Unicode" panose="020B0602030504020204" pitchFamily="34" charset="0"/>
              </a:rPr>
              <a:t>inserts</a:t>
            </a:r>
            <a:r>
              <a:rPr lang="en-US" sz="2800" dirty="0">
                <a:latin typeface="Lucida Sans Unicode" panose="020B0602030504020204" pitchFamily="34" charset="0"/>
                <a:cs typeface="Lucida Sans Unicode" panose="020B0602030504020204" pitchFamily="34" charset="0"/>
              </a:rPr>
              <a:t> runtime code.</a:t>
            </a:r>
          </a:p>
        </p:txBody>
      </p:sp>
      <p:sp>
        <p:nvSpPr>
          <p:cNvPr id="9" name="Slide Number Placeholder 8"/>
          <p:cNvSpPr>
            <a:spLocks noGrp="1"/>
          </p:cNvSpPr>
          <p:nvPr>
            <p:ph type="sldNum" sz="quarter" idx="12"/>
          </p:nvPr>
        </p:nvSpPr>
        <p:spPr/>
        <p:txBody>
          <a:bodyPr/>
          <a:lstStyle/>
          <a:p>
            <a:fld id="{B8C56D54-80CA-1040-8800-40C19FBCAC37}" type="slidenum">
              <a:rPr lang="en-US" smtClean="0"/>
              <a:t>87</a:t>
            </a:fld>
            <a:endParaRPr lang="en-US"/>
          </a:p>
        </p:txBody>
      </p:sp>
      <p:sp>
        <p:nvSpPr>
          <p:cNvPr id="24" name="TextBox 23">
            <a:extLst>
              <a:ext uri="{FF2B5EF4-FFF2-40B4-BE49-F238E27FC236}">
                <a16:creationId xmlns:a16="http://schemas.microsoft.com/office/drawing/2014/main" id="{E36E10C2-8235-834F-AC3A-4361030E9300}"/>
              </a:ext>
            </a:extLst>
          </p:cNvPr>
          <p:cNvSpPr txBox="1"/>
          <p:nvPr/>
        </p:nvSpPr>
        <p:spPr>
          <a:xfrm>
            <a:off x="4866468" y="2120078"/>
            <a:ext cx="4171824" cy="461665"/>
          </a:xfrm>
          <a:prstGeom prst="rect">
            <a:avLst/>
          </a:prstGeom>
          <a:noFill/>
        </p:spPr>
        <p:txBody>
          <a:bodyPr wrap="square" rtlCol="0">
            <a:spAutoFit/>
          </a:bodyPr>
          <a:lstStyle/>
          <a:p>
            <a:pPr algn="ctr"/>
            <a:r>
              <a:rPr lang="en-US" sz="2400" dirty="0" err="1">
                <a:solidFill>
                  <a:schemeClr val="accent2"/>
                </a:solidFill>
                <a:latin typeface="Lucida Sans Unicode" panose="020B0602030504020204" pitchFamily="34" charset="0"/>
                <a:cs typeface="Lucida Sans Unicode" panose="020B0602030504020204" pitchFamily="34" charset="0"/>
              </a:rPr>
              <a:t>PseudoCFG</a:t>
            </a:r>
            <a:r>
              <a:rPr lang="en-US" sz="2400" dirty="0">
                <a:solidFill>
                  <a:schemeClr val="accent2"/>
                </a:solidFill>
                <a:latin typeface="Lucida Sans Unicode" panose="020B0602030504020204" pitchFamily="34" charset="0"/>
                <a:cs typeface="Lucida Sans Unicode" panose="020B0602030504020204" pitchFamily="34" charset="0"/>
              </a:rPr>
              <a:t> after lowering</a:t>
            </a:r>
          </a:p>
        </p:txBody>
      </p:sp>
      <p:sp>
        <p:nvSpPr>
          <p:cNvPr id="34" name="Rectangle 33">
            <a:extLst>
              <a:ext uri="{FF2B5EF4-FFF2-40B4-BE49-F238E27FC236}">
                <a16:creationId xmlns:a16="http://schemas.microsoft.com/office/drawing/2014/main" id="{32FCBCCF-37CD-6D48-BE9E-42CF42774FFC}"/>
              </a:ext>
            </a:extLst>
          </p:cNvPr>
          <p:cNvSpPr/>
          <p:nvPr/>
        </p:nvSpPr>
        <p:spPr>
          <a:xfrm>
            <a:off x="6212472" y="5025337"/>
            <a:ext cx="2575068" cy="1793728"/>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cilk_sync</a:t>
            </a:r>
            <a:r>
              <a:rPr lang="en-US" dirty="0">
                <a:solidFill>
                  <a:srgbClr val="632618"/>
                </a:solidFill>
                <a:latin typeface="Consolas" charset="0"/>
                <a:ea typeface="Consolas" charset="0"/>
                <a:cs typeface="Consolas" charset="0"/>
              </a:rPr>
              <a:t>(&amp;sf)</a:t>
            </a:r>
          </a:p>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p>
          <a:p>
            <a:r>
              <a:rPr lang="en-US" dirty="0">
                <a:solidFill>
                  <a:srgbClr val="77351E"/>
                </a:solidFill>
                <a:latin typeface="Consolas" charset="0"/>
                <a:ea typeface="Consolas" charset="0"/>
                <a:cs typeface="Consolas" charset="0"/>
              </a:rPr>
              <a:t>res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x1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y</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cilk_epilogue</a:t>
            </a:r>
            <a:r>
              <a:rPr lang="en-US" dirty="0">
                <a:solidFill>
                  <a:srgbClr val="632618"/>
                </a:solidFill>
                <a:latin typeface="Consolas" charset="0"/>
                <a:ea typeface="Consolas" charset="0"/>
                <a:cs typeface="Consolas" charset="0"/>
              </a:rPr>
              <a:t>(&amp;sf)</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res</a:t>
            </a:r>
            <a:endParaRPr lang="mr-IN" dirty="0">
              <a:solidFill>
                <a:prstClr val="black"/>
              </a:solidFill>
              <a:latin typeface="Consolas" charset="0"/>
              <a:ea typeface="Consolas" charset="0"/>
              <a:cs typeface="Consolas" charset="0"/>
            </a:endParaRPr>
          </a:p>
        </p:txBody>
      </p:sp>
      <p:cxnSp>
        <p:nvCxnSpPr>
          <p:cNvPr id="35" name="Straight Arrow Connector 34">
            <a:extLst>
              <a:ext uri="{FF2B5EF4-FFF2-40B4-BE49-F238E27FC236}">
                <a16:creationId xmlns:a16="http://schemas.microsoft.com/office/drawing/2014/main" id="{23E9FBC2-ED13-2649-B37D-6D18BBF3C722}"/>
              </a:ext>
            </a:extLst>
          </p:cNvPr>
          <p:cNvCxnSpPr>
            <a:cxnSpLocks/>
            <a:stCxn id="26" idx="0"/>
            <a:endCxn id="27" idx="0"/>
          </p:cNvCxnSpPr>
          <p:nvPr/>
        </p:nvCxnSpPr>
        <p:spPr>
          <a:xfrm flipH="1">
            <a:off x="5947791" y="2615250"/>
            <a:ext cx="1004589" cy="157807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ACA1E52-6678-DF4D-BDE9-2EF3A91A430C}"/>
              </a:ext>
            </a:extLst>
          </p:cNvPr>
          <p:cNvCxnSpPr>
            <a:cxnSpLocks/>
            <a:stCxn id="26" idx="0"/>
            <a:endCxn id="34" idx="0"/>
          </p:cNvCxnSpPr>
          <p:nvPr/>
        </p:nvCxnSpPr>
        <p:spPr>
          <a:xfrm>
            <a:off x="6952380" y="2615250"/>
            <a:ext cx="547626" cy="24100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79C044E-8967-9A45-B1E8-4F3B840532C9}"/>
              </a:ext>
            </a:extLst>
          </p:cNvPr>
          <p:cNvCxnSpPr>
            <a:cxnSpLocks/>
            <a:stCxn id="27" idx="2"/>
            <a:endCxn id="34" idx="0"/>
          </p:cNvCxnSpPr>
          <p:nvPr/>
        </p:nvCxnSpPr>
        <p:spPr>
          <a:xfrm>
            <a:off x="5947791" y="4887946"/>
            <a:ext cx="1552215" cy="13739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C0F524A-90D3-7344-B03E-9B83F7F99041}"/>
              </a:ext>
            </a:extLst>
          </p:cNvPr>
          <p:cNvSpPr/>
          <p:nvPr/>
        </p:nvSpPr>
        <p:spPr>
          <a:xfrm>
            <a:off x="4866468" y="2615250"/>
            <a:ext cx="4171824" cy="1375833"/>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sf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77351E"/>
                </a:solidFill>
                <a:latin typeface="Consolas" charset="0"/>
                <a:ea typeface="Consolas" charset="0"/>
                <a:cs typeface="Consolas" charset="0"/>
              </a:rPr>
              <a:t> </a:t>
            </a:r>
            <a:r>
              <a:rPr lang="en-US" dirty="0" err="1">
                <a:solidFill>
                  <a:srgbClr val="689304"/>
                </a:solidFill>
                <a:latin typeface="Consolas" charset="0"/>
                <a:ea typeface="Consolas" charset="0"/>
                <a:cs typeface="Consolas" charset="0"/>
              </a:rPr>
              <a:t>cilk_stack_frame</a:t>
            </a:r>
            <a:br>
              <a:rPr lang="en-US" dirty="0">
                <a:solidFill>
                  <a:srgbClr val="689304"/>
                </a:solidFill>
                <a:latin typeface="Consolas" charset="0"/>
                <a:ea typeface="Consolas" charset="0"/>
                <a:cs typeface="Consolas" charset="0"/>
              </a:rPr>
            </a:b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cilk_enter_frame</a:t>
            </a:r>
            <a:r>
              <a:rPr lang="en-US" dirty="0">
                <a:solidFill>
                  <a:srgbClr val="77351E"/>
                </a:solidFill>
                <a:latin typeface="Consolas" charset="0"/>
                <a:ea typeface="Consolas" charset="0"/>
                <a:cs typeface="Consolas" charset="0"/>
              </a:rPr>
              <a:t>(</a:t>
            </a:r>
            <a:r>
              <a:rPr lang="en-US" dirty="0">
                <a:solidFill>
                  <a:srgbClr val="632618"/>
                </a:solidFill>
                <a:latin typeface="Consolas" charset="0"/>
                <a:ea typeface="Consolas" charset="0"/>
                <a:cs typeface="Consolas" charset="0"/>
              </a:rPr>
              <a:t>&amp;</a:t>
            </a:r>
            <a:r>
              <a:rPr lang="en-US" dirty="0">
                <a:solidFill>
                  <a:srgbClr val="77351E"/>
                </a:solidFill>
                <a:latin typeface="Consolas" charset="0"/>
                <a:ea typeface="Consolas" charset="0"/>
                <a:cs typeface="Consolas" charset="0"/>
              </a:rPr>
              <a:t>sf)</a:t>
            </a:r>
          </a:p>
          <a:p>
            <a:r>
              <a:rPr lang="en-US" dirty="0" err="1">
                <a:solidFill>
                  <a:srgbClr val="77351E"/>
                </a:solidFill>
                <a:latin typeface="Consolas" charset="0"/>
                <a:ea typeface="Consolas" charset="0"/>
                <a:cs typeface="Consolas" charset="0"/>
              </a:rPr>
              <a:t>chk</a:t>
            </a:r>
            <a:r>
              <a:rPr lang="en-US" dirty="0">
                <a:solidFill>
                  <a:srgbClr val="77351E"/>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srgbClr val="77351E"/>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cilk_prepare_spawn</a:t>
            </a:r>
            <a:r>
              <a:rPr lang="en-US" dirty="0">
                <a:solidFill>
                  <a:srgbClr val="77351E"/>
                </a:solidFill>
                <a:latin typeface="Consolas" charset="0"/>
                <a:ea typeface="Consolas" charset="0"/>
                <a:cs typeface="Consolas" charset="0"/>
              </a:rPr>
              <a:t>(</a:t>
            </a:r>
            <a:r>
              <a:rPr lang="en-US" dirty="0">
                <a:solidFill>
                  <a:srgbClr val="632618"/>
                </a:solidFill>
                <a:latin typeface="Consolas" charset="0"/>
                <a:ea typeface="Consolas" charset="0"/>
                <a:cs typeface="Consolas" charset="0"/>
              </a:rPr>
              <a:t>&amp;</a:t>
            </a:r>
            <a:r>
              <a:rPr lang="en-US" dirty="0">
                <a:solidFill>
                  <a:srgbClr val="77351E"/>
                </a:solidFill>
                <a:latin typeface="Consolas" charset="0"/>
                <a:ea typeface="Consolas" charset="0"/>
                <a:cs typeface="Consolas" charset="0"/>
              </a:rPr>
              <a:t>sf)</a:t>
            </a:r>
          </a:p>
          <a:p>
            <a:r>
              <a:rPr lang="en-US" dirty="0" err="1">
                <a:solidFill>
                  <a:srgbClr val="9900F8"/>
                </a:solidFill>
                <a:latin typeface="Consolas" charset="0"/>
                <a:ea typeface="Consolas" charset="0"/>
                <a:cs typeface="Consolas" charset="0"/>
              </a:rPr>
              <a:t>br</a:t>
            </a:r>
            <a:r>
              <a:rPr lang="en-US" dirty="0">
                <a:solidFill>
                  <a:srgbClr val="77351E"/>
                </a:solidFill>
                <a:latin typeface="Consolas" charset="0"/>
                <a:ea typeface="Consolas" charset="0"/>
                <a:cs typeface="Consolas" charset="0"/>
              </a:rPr>
              <a:t> </a:t>
            </a:r>
            <a:r>
              <a:rPr lang="en-US" dirty="0" err="1">
                <a:solidFill>
                  <a:srgbClr val="77351E"/>
                </a:solidFill>
                <a:latin typeface="Consolas" charset="0"/>
                <a:ea typeface="Consolas" charset="0"/>
                <a:cs typeface="Consolas" charset="0"/>
              </a:rPr>
              <a:t>chk</a:t>
            </a:r>
            <a:r>
              <a:rPr lang="en-US" dirty="0">
                <a:solidFill>
                  <a:srgbClr val="77351E"/>
                </a:solidFill>
                <a:latin typeface="Consolas" charset="0"/>
                <a:ea typeface="Consolas" charset="0"/>
                <a:cs typeface="Consolas" charset="0"/>
              </a:rPr>
              <a:t>, </a:t>
            </a:r>
            <a:r>
              <a:rPr lang="en-US" dirty="0" err="1">
                <a:solidFill>
                  <a:srgbClr val="77351E"/>
                </a:solidFill>
                <a:latin typeface="Consolas" charset="0"/>
                <a:ea typeface="Consolas" charset="0"/>
                <a:cs typeface="Consolas" charset="0"/>
              </a:rPr>
              <a:t>sp</a:t>
            </a:r>
            <a:r>
              <a:rPr lang="en-US" dirty="0">
                <a:solidFill>
                  <a:srgbClr val="77351E"/>
                </a:solidFill>
                <a:latin typeface="Consolas" charset="0"/>
                <a:ea typeface="Consolas" charset="0"/>
                <a:cs typeface="Consolas" charset="0"/>
              </a:rPr>
              <a:t>, </a:t>
            </a:r>
            <a:r>
              <a:rPr lang="en-US" dirty="0" err="1">
                <a:solidFill>
                  <a:srgbClr val="77351E"/>
                </a:solidFill>
                <a:latin typeface="Consolas" charset="0"/>
                <a:ea typeface="Consolas" charset="0"/>
                <a:cs typeface="Consolas" charset="0"/>
              </a:rPr>
              <a:t>cont</a:t>
            </a:r>
            <a:endParaRPr lang="en-US" dirty="0">
              <a:solidFill>
                <a:srgbClr val="77351E"/>
              </a:solidFill>
              <a:latin typeface="Consolas" charset="0"/>
              <a:ea typeface="Consolas" charset="0"/>
              <a:cs typeface="Consolas" charset="0"/>
            </a:endParaRPr>
          </a:p>
        </p:txBody>
      </p:sp>
      <p:sp>
        <p:nvSpPr>
          <p:cNvPr id="27" name="Rectangle 26">
            <a:extLst>
              <a:ext uri="{FF2B5EF4-FFF2-40B4-BE49-F238E27FC236}">
                <a16:creationId xmlns:a16="http://schemas.microsoft.com/office/drawing/2014/main" id="{DB7FE47F-D410-BA4A-B917-21A981B9525E}"/>
              </a:ext>
            </a:extLst>
          </p:cNvPr>
          <p:cNvSpPr/>
          <p:nvPr/>
        </p:nvSpPr>
        <p:spPr>
          <a:xfrm>
            <a:off x="4866468" y="4193321"/>
            <a:ext cx="2162645" cy="694625"/>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foo.outline</a:t>
            </a:r>
            <a:r>
              <a:rPr lang="en-US" dirty="0">
                <a:solidFill>
                  <a:srgbClr val="77351E"/>
                </a:solidFill>
                <a:latin typeface="Consolas" charset="0"/>
                <a:ea typeface="Consolas" charset="0"/>
                <a:cs typeface="Consolas" charset="0"/>
              </a:rPr>
              <a:t>(x)</a:t>
            </a:r>
          </a:p>
          <a:p>
            <a:r>
              <a:rPr lang="en-US" dirty="0" err="1">
                <a:solidFill>
                  <a:srgbClr val="9900F8"/>
                </a:solidFill>
                <a:latin typeface="Consolas" charset="0"/>
                <a:ea typeface="Consolas" charset="0"/>
                <a:cs typeface="Consolas" charset="0"/>
              </a:rPr>
              <a:t>br</a:t>
            </a:r>
            <a:r>
              <a:rPr lang="en-US" dirty="0">
                <a:solidFill>
                  <a:srgbClr val="77351E"/>
                </a:solidFill>
                <a:latin typeface="Consolas" charset="0"/>
                <a:ea typeface="Consolas" charset="0"/>
                <a:cs typeface="Consolas" charset="0"/>
              </a:rPr>
              <a:t> </a:t>
            </a:r>
            <a:r>
              <a:rPr lang="en-US" dirty="0" err="1">
                <a:solidFill>
                  <a:srgbClr val="77351E"/>
                </a:solidFill>
                <a:latin typeface="Consolas" charset="0"/>
                <a:ea typeface="Consolas" charset="0"/>
                <a:cs typeface="Consolas" charset="0"/>
              </a:rPr>
              <a:t>cont</a:t>
            </a:r>
            <a:endParaRPr lang="en-US" dirty="0">
              <a:solidFill>
                <a:srgbClr val="77351E"/>
              </a:solidFill>
              <a:latin typeface="Consolas" charset="0"/>
              <a:ea typeface="Consolas" charset="0"/>
              <a:cs typeface="Consolas" charset="0"/>
            </a:endParaRPr>
          </a:p>
        </p:txBody>
      </p:sp>
      <p:sp>
        <p:nvSpPr>
          <p:cNvPr id="52" name="TextBox 51">
            <a:extLst>
              <a:ext uri="{FF2B5EF4-FFF2-40B4-BE49-F238E27FC236}">
                <a16:creationId xmlns:a16="http://schemas.microsoft.com/office/drawing/2014/main" id="{45308AC5-5267-B342-B98C-6C7F02245A2C}"/>
              </a:ext>
            </a:extLst>
          </p:cNvPr>
          <p:cNvSpPr txBox="1"/>
          <p:nvPr/>
        </p:nvSpPr>
        <p:spPr>
          <a:xfrm>
            <a:off x="3976481" y="2615250"/>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53" name="TextBox 52">
            <a:extLst>
              <a:ext uri="{FF2B5EF4-FFF2-40B4-BE49-F238E27FC236}">
                <a16:creationId xmlns:a16="http://schemas.microsoft.com/office/drawing/2014/main" id="{0C439D04-CADD-E34B-9486-34248D00342F}"/>
              </a:ext>
            </a:extLst>
          </p:cNvPr>
          <p:cNvSpPr txBox="1"/>
          <p:nvPr/>
        </p:nvSpPr>
        <p:spPr>
          <a:xfrm>
            <a:off x="4399673" y="4222500"/>
            <a:ext cx="466795"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sp</a:t>
            </a:r>
            <a:endParaRPr lang="en-US" sz="2000" dirty="0">
              <a:solidFill>
                <a:srgbClr val="77351E"/>
              </a:solidFill>
              <a:latin typeface="Consolas" charset="0"/>
              <a:ea typeface="Consolas" charset="0"/>
              <a:cs typeface="Consolas" charset="0"/>
            </a:endParaRPr>
          </a:p>
        </p:txBody>
      </p:sp>
      <p:sp>
        <p:nvSpPr>
          <p:cNvPr id="55" name="TextBox 54">
            <a:extLst>
              <a:ext uri="{FF2B5EF4-FFF2-40B4-BE49-F238E27FC236}">
                <a16:creationId xmlns:a16="http://schemas.microsoft.com/office/drawing/2014/main" id="{67E5F880-A171-6C4D-B905-DC1CDC57A5CC}"/>
              </a:ext>
            </a:extLst>
          </p:cNvPr>
          <p:cNvSpPr txBox="1"/>
          <p:nvPr/>
        </p:nvSpPr>
        <p:spPr>
          <a:xfrm>
            <a:off x="5468056" y="5027520"/>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56" name="Rounded Rectangle 55">
            <a:extLst>
              <a:ext uri="{FF2B5EF4-FFF2-40B4-BE49-F238E27FC236}">
                <a16:creationId xmlns:a16="http://schemas.microsoft.com/office/drawing/2014/main" id="{B60389F4-04EE-6C45-BA12-2B71148D2A99}"/>
              </a:ext>
            </a:extLst>
          </p:cNvPr>
          <p:cNvSpPr/>
          <p:nvPr/>
        </p:nvSpPr>
        <p:spPr>
          <a:xfrm>
            <a:off x="7432115" y="3985919"/>
            <a:ext cx="1604535" cy="954107"/>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Runtime code</a:t>
            </a:r>
          </a:p>
        </p:txBody>
      </p:sp>
      <p:cxnSp>
        <p:nvCxnSpPr>
          <p:cNvPr id="57" name="Curved Connector 56">
            <a:extLst>
              <a:ext uri="{FF2B5EF4-FFF2-40B4-BE49-F238E27FC236}">
                <a16:creationId xmlns:a16="http://schemas.microsoft.com/office/drawing/2014/main" id="{26DA95DC-48BB-1342-B7E5-ECFFEFE07E0E}"/>
              </a:ext>
            </a:extLst>
          </p:cNvPr>
          <p:cNvCxnSpPr>
            <a:cxnSpLocks/>
            <a:stCxn id="56" idx="2"/>
          </p:cNvCxnSpPr>
          <p:nvPr/>
        </p:nvCxnSpPr>
        <p:spPr>
          <a:xfrm rot="5400000">
            <a:off x="7948988" y="5093081"/>
            <a:ext cx="438451" cy="132341"/>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86A48D15-2BC0-F14C-98BB-89EBF68E7AC7}"/>
              </a:ext>
            </a:extLst>
          </p:cNvPr>
          <p:cNvSpPr/>
          <p:nvPr/>
        </p:nvSpPr>
        <p:spPr>
          <a:xfrm>
            <a:off x="2405595" y="5294481"/>
            <a:ext cx="3588397" cy="1491735"/>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Outlined function containing contents of original </a:t>
            </a:r>
            <a:r>
              <a:rPr lang="en-US" sz="2400" dirty="0">
                <a:solidFill>
                  <a:srgbClr val="632618"/>
                </a:solidFill>
                <a:latin typeface="Consolas" panose="020B0609020204030204" pitchFamily="49" charset="0"/>
                <a:cs typeface="Consolas" panose="020B0609020204030204" pitchFamily="49" charset="0"/>
              </a:rPr>
              <a:t>det</a:t>
            </a:r>
            <a:r>
              <a:rPr lang="en-US" sz="2400" dirty="0">
                <a:solidFill>
                  <a:schemeClr val="tx1"/>
                </a:solidFill>
                <a:latin typeface="Lucida Sans Unicode" panose="020B0602030504020204" pitchFamily="34" charset="0"/>
                <a:cs typeface="Lucida Sans Unicode" panose="020B0602030504020204" pitchFamily="34" charset="0"/>
              </a:rPr>
              <a:t> block.</a:t>
            </a:r>
          </a:p>
        </p:txBody>
      </p:sp>
      <p:sp>
        <p:nvSpPr>
          <p:cNvPr id="60" name="Rectangle 59">
            <a:extLst>
              <a:ext uri="{FF2B5EF4-FFF2-40B4-BE49-F238E27FC236}">
                <a16:creationId xmlns:a16="http://schemas.microsoft.com/office/drawing/2014/main" id="{4036015B-D4CF-4945-81C3-2C97F814E87F}"/>
              </a:ext>
            </a:extLst>
          </p:cNvPr>
          <p:cNvSpPr/>
          <p:nvPr/>
        </p:nvSpPr>
        <p:spPr>
          <a:xfrm>
            <a:off x="4892287" y="2914395"/>
            <a:ext cx="4098401" cy="850660"/>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64" name="Rectangle 63">
            <a:extLst>
              <a:ext uri="{FF2B5EF4-FFF2-40B4-BE49-F238E27FC236}">
                <a16:creationId xmlns:a16="http://schemas.microsoft.com/office/drawing/2014/main" id="{34F73D66-897E-6A49-9686-0972C01E5D47}"/>
              </a:ext>
            </a:extLst>
          </p:cNvPr>
          <p:cNvSpPr/>
          <p:nvPr/>
        </p:nvSpPr>
        <p:spPr>
          <a:xfrm>
            <a:off x="6272713" y="5378477"/>
            <a:ext cx="2476286" cy="313552"/>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65" name="Rectangle 64">
            <a:extLst>
              <a:ext uri="{FF2B5EF4-FFF2-40B4-BE49-F238E27FC236}">
                <a16:creationId xmlns:a16="http://schemas.microsoft.com/office/drawing/2014/main" id="{A938A662-8605-D341-B111-A99F57732A86}"/>
              </a:ext>
            </a:extLst>
          </p:cNvPr>
          <p:cNvSpPr/>
          <p:nvPr/>
        </p:nvSpPr>
        <p:spPr>
          <a:xfrm>
            <a:off x="6272712" y="6186650"/>
            <a:ext cx="2476286" cy="313552"/>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66" name="Curved Connector 65">
            <a:extLst>
              <a:ext uri="{FF2B5EF4-FFF2-40B4-BE49-F238E27FC236}">
                <a16:creationId xmlns:a16="http://schemas.microsoft.com/office/drawing/2014/main" id="{95AD0A14-1FC0-4A4C-B26A-CBF69D73B93C}"/>
              </a:ext>
            </a:extLst>
          </p:cNvPr>
          <p:cNvCxnSpPr>
            <a:cxnSpLocks/>
            <a:stCxn id="56" idx="0"/>
          </p:cNvCxnSpPr>
          <p:nvPr/>
        </p:nvCxnSpPr>
        <p:spPr>
          <a:xfrm rot="16200000" flipV="1">
            <a:off x="8093272" y="3844807"/>
            <a:ext cx="282223" cy="1"/>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CD813E23-66C8-1847-B70C-EBBE40651603}"/>
              </a:ext>
            </a:extLst>
          </p:cNvPr>
          <p:cNvCxnSpPr>
            <a:cxnSpLocks/>
            <a:stCxn id="56" idx="2"/>
          </p:cNvCxnSpPr>
          <p:nvPr/>
        </p:nvCxnSpPr>
        <p:spPr>
          <a:xfrm rot="16200000" flipH="1">
            <a:off x="7784543" y="5389866"/>
            <a:ext cx="1246626" cy="346946"/>
          </a:xfrm>
          <a:prstGeom prst="curvedConnector3">
            <a:avLst>
              <a:gd name="adj1" fmla="val 50000"/>
            </a:avLst>
          </a:prstGeom>
          <a:ln w="50800">
            <a:solidFill>
              <a:schemeClr val="accent2">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EFA7F1B3-5911-9D4D-B295-075761BB78E8}"/>
              </a:ext>
            </a:extLst>
          </p:cNvPr>
          <p:cNvSpPr/>
          <p:nvPr/>
        </p:nvSpPr>
        <p:spPr>
          <a:xfrm>
            <a:off x="4892287" y="4265349"/>
            <a:ext cx="2058451" cy="320110"/>
          </a:xfrm>
          <a:prstGeom prst="rect">
            <a:avLst/>
          </a:prstGeom>
          <a:solidFill>
            <a:schemeClr val="accent3">
              <a:lumMod val="60000"/>
              <a:lumOff val="40000"/>
              <a:alpha val="10000"/>
            </a:schemeClr>
          </a:solidFill>
          <a:ln>
            <a:solidFill>
              <a:schemeClr val="accent3">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77" name="Curved Connector 76">
            <a:extLst>
              <a:ext uri="{FF2B5EF4-FFF2-40B4-BE49-F238E27FC236}">
                <a16:creationId xmlns:a16="http://schemas.microsoft.com/office/drawing/2014/main" id="{0D3650E7-DB7C-DE40-9937-D8E1EFB1A4E4}"/>
              </a:ext>
            </a:extLst>
          </p:cNvPr>
          <p:cNvCxnSpPr>
            <a:cxnSpLocks/>
            <a:stCxn id="59" idx="0"/>
            <a:endCxn id="76" idx="1"/>
          </p:cNvCxnSpPr>
          <p:nvPr/>
        </p:nvCxnSpPr>
        <p:spPr>
          <a:xfrm rot="5400000" flipH="1" flipV="1">
            <a:off x="4111502" y="4513697"/>
            <a:ext cx="869077" cy="692493"/>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4792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88</a:t>
            </a:fld>
            <a:endParaRPr lang="en-US"/>
          </a:p>
        </p:txBody>
      </p:sp>
    </p:spTree>
    <p:extLst>
      <p:ext uri="{BB962C8B-B14F-4D97-AF65-F5344CB8AC3E}">
        <p14:creationId xmlns:p14="http://schemas.microsoft.com/office/powerpoint/2010/main" val="14099780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 Tools: </a:t>
            </a:r>
            <a:r>
              <a:rPr lang="en-US" dirty="0" err="1"/>
              <a:t>Cilksan</a:t>
            </a:r>
            <a:r>
              <a:rPr lang="en-US" dirty="0"/>
              <a:t> and </a:t>
            </a:r>
            <a:r>
              <a:rPr lang="en-US" dirty="0" err="1"/>
              <a:t>Cilkscale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C56D54-80CA-1040-8800-40C19FBCAC37}" type="slidenum">
              <a:rPr lang="en-US" smtClean="0"/>
              <a:t>89</a:t>
            </a:fld>
            <a:endParaRPr lang="en-US"/>
          </a:p>
        </p:txBody>
      </p:sp>
    </p:spTree>
    <p:extLst>
      <p:ext uri="{BB962C8B-B14F-4D97-AF65-F5344CB8AC3E}">
        <p14:creationId xmlns:p14="http://schemas.microsoft.com/office/powerpoint/2010/main" val="96479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Parallelism in </a:t>
            </a:r>
            <a:r>
              <a:rPr lang="en-US" dirty="0" err="1"/>
              <a:t>Cilk</a:t>
            </a:r>
            <a:endParaRPr lang="en-US" dirty="0"/>
          </a:p>
        </p:txBody>
      </p:sp>
      <p:sp>
        <p:nvSpPr>
          <p:cNvPr id="4" name="AutoShape 4" descr="Parchment"/>
          <p:cNvSpPr>
            <a:spLocks noChangeArrowheads="1"/>
          </p:cNvSpPr>
          <p:nvPr/>
        </p:nvSpPr>
        <p:spPr bwMode="auto">
          <a:xfrm>
            <a:off x="533400" y="1258709"/>
            <a:ext cx="5867400" cy="4426714"/>
          </a:xfrm>
          <a:prstGeom prst="foldedCorner">
            <a:avLst>
              <a:gd name="adj" fmla="val 7813"/>
            </a:avLst>
          </a:prstGeom>
          <a:solidFill>
            <a:srgbClr val="FFFED6"/>
          </a:solidFill>
          <a:ln w="9525" algn="ctr">
            <a:solidFill>
              <a:schemeClr val="bg1">
                <a:lumMod val="50000"/>
              </a:schemeClr>
            </a:solidFill>
            <a:round/>
            <a:headEnd/>
            <a:tailEnd/>
          </a:ln>
          <a:effectLst>
            <a:outerShdw blurRad="50800" dist="38100" dir="2700000" algn="tl" rotWithShape="0">
              <a:prstClr val="black">
                <a:alpha val="40000"/>
              </a:prstClr>
            </a:outerShdw>
          </a:effectLst>
        </p:spPr>
        <p:txBody>
          <a:bodyPr wrap="square" bIns="0">
            <a:spAutoFit/>
          </a:bodyPr>
          <a:lstStyle/>
          <a:p>
            <a:pPr marL="0" marR="0" lvl="0" indent="0" algn="l" defTabSz="457200" rtl="0" eaLnBrk="0" fontAlgn="auto" latinLnBrk="0" hangingPunct="0">
              <a:lnSpc>
                <a:spcPct val="100000"/>
              </a:lnSpc>
              <a:spcBef>
                <a:spcPts val="0"/>
              </a:spcBef>
              <a:spcAft>
                <a:spcPts val="0"/>
              </a:spcAft>
              <a:buClr>
                <a:srgbClr val="000000"/>
              </a:buClr>
              <a:buSzPct val="1000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US" sz="2400" b="0" i="0" u="none" strike="noStrike" kern="1200" cap="none" spc="0" normalizeH="0" baseline="0" noProof="0" dirty="0">
                <a:ln>
                  <a:noFill/>
                </a:ln>
                <a:solidFill>
                  <a:srgbClr val="660066"/>
                </a:solidFill>
                <a:effectLst/>
                <a:uLnTx/>
                <a:uFillTx/>
                <a:latin typeface="Consolas"/>
                <a:ea typeface="+mn-ea"/>
                <a:cs typeface="Consolas"/>
              </a:rPr>
              <a:t>uint64_t</a:t>
            </a:r>
            <a:r>
              <a:rPr kumimoji="0" lang="en-US" sz="2400" b="0" i="0" u="none" strike="noStrike" kern="1200" cap="none" spc="0" normalizeH="0" baseline="0" noProof="0" dirty="0">
                <a:ln>
                  <a:noFill/>
                </a:ln>
                <a:solidFill>
                  <a:srgbClr val="990099"/>
                </a:solidFill>
                <a:effectLst/>
                <a:uLnTx/>
                <a:uFillTx/>
                <a:latin typeface="Consolas"/>
                <a:ea typeface="+mn-ea"/>
                <a:cs typeface="Consolas"/>
              </a:rPr>
              <a:t> </a:t>
            </a:r>
            <a:r>
              <a:rPr kumimoji="0" lang="en-US" sz="2400" b="0" i="0" u="none" strike="noStrike" kern="1200" cap="none" spc="0" normalizeH="0" baseline="0" noProof="0" dirty="0">
                <a:ln>
                  <a:noFill/>
                </a:ln>
                <a:solidFill>
                  <a:srgbClr val="0000FF"/>
                </a:solidFill>
                <a:effectLst/>
                <a:uLnTx/>
                <a:uFillTx/>
                <a:latin typeface="Consolas"/>
                <a:ea typeface="+mn-ea"/>
                <a:cs typeface="Consolas"/>
              </a:rPr>
              <a:t>fib</a:t>
            </a:r>
            <a:r>
              <a:rPr kumimoji="0" lang="en-US" sz="2400" b="0" i="0" u="none" strike="noStrike" kern="1200" cap="none" spc="0" normalizeH="0" baseline="0" noProof="0" dirty="0">
                <a:ln>
                  <a:noFill/>
                </a:ln>
                <a:solidFill>
                  <a:prstClr val="black"/>
                </a:solidFill>
                <a:effectLst/>
                <a:uLnTx/>
                <a:uFillTx/>
                <a:latin typeface="Consolas"/>
                <a:ea typeface="+mn-ea"/>
                <a:cs typeface="Consolas"/>
              </a:rPr>
              <a:t>(</a:t>
            </a:r>
            <a:r>
              <a:rPr kumimoji="0" lang="en-US" sz="2400" b="0"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2400" b="0" i="0" u="none" strike="noStrike" kern="1200" cap="none" spc="0" normalizeH="0" baseline="0" noProof="0" dirty="0" err="1">
                <a:ln>
                  <a:noFill/>
                </a:ln>
                <a:solidFill>
                  <a:srgbClr val="0000FF"/>
                </a:solidFill>
                <a:effectLst/>
                <a:uLnTx/>
                <a:uFillTx/>
                <a:latin typeface="Consolas"/>
                <a:ea typeface="+mn-ea"/>
                <a:cs typeface="Consolas"/>
              </a:rPr>
              <a:t>n</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0" i="0" u="none" strike="noStrike" kern="1200" cap="none" spc="0" normalizeH="0" baseline="0" noProof="0" dirty="0">
                <a:ln>
                  <a:noFill/>
                </a:ln>
                <a:solidFill>
                  <a:srgbClr val="008000"/>
                </a:solidFill>
                <a:effectLst/>
                <a:uLnTx/>
                <a:uFillTx/>
                <a:latin typeface="Consolas"/>
                <a:ea typeface="+mn-ea"/>
                <a:cs typeface="Consolas"/>
              </a:rPr>
              <a:t>if</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0" i="0" u="none" strike="noStrike" kern="1200" cap="none" spc="0" normalizeH="0" baseline="0" noProof="0" dirty="0" err="1">
                <a:ln>
                  <a:noFill/>
                </a:ln>
                <a:solidFill>
                  <a:prstClr val="black"/>
                </a:solidFill>
                <a:effectLst/>
                <a:uLnTx/>
                <a:uFillTx/>
                <a:latin typeface="Consolas"/>
                <a:ea typeface="+mn-ea"/>
                <a:cs typeface="Consolas"/>
              </a:rPr>
              <a:t>n</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0"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&lt; </a:t>
            </a:r>
            <a:r>
              <a:rPr kumimoji="0" lang="en-US" sz="2400" b="0" i="0" u="none" strike="noStrike" kern="1200" cap="none" spc="0" normalizeH="0" baseline="0" noProof="0" dirty="0">
                <a:ln>
                  <a:noFill/>
                </a:ln>
                <a:solidFill>
                  <a:srgbClr val="0000FF"/>
                </a:solidFill>
                <a:effectLst/>
                <a:uLnTx/>
                <a:uFillTx/>
                <a:latin typeface="Consolas"/>
                <a:ea typeface="+mn-ea"/>
                <a:cs typeface="Consolas"/>
              </a:rPr>
              <a:t>2</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0"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2400" b="0" i="0" u="none" strike="noStrike" kern="1200" cap="none" spc="0" normalizeH="0" baseline="0" noProof="0" dirty="0" err="1">
                <a:ln>
                  <a:noFill/>
                </a:ln>
                <a:solidFill>
                  <a:prstClr val="black"/>
                </a:solidFill>
                <a:effectLst/>
                <a:uLnTx/>
                <a:uFillTx/>
                <a:latin typeface="Consolas"/>
                <a:ea typeface="+mn-ea"/>
                <a:cs typeface="Consolas"/>
              </a:rPr>
              <a:t>n</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  } </a:t>
            </a:r>
            <a:r>
              <a:rPr kumimoji="0" lang="en-US" sz="2400" b="0" i="0" u="none" strike="noStrike" kern="1200" cap="none" spc="0" normalizeH="0" baseline="0" noProof="0" dirty="0">
                <a:ln>
                  <a:noFill/>
                </a:ln>
                <a:solidFill>
                  <a:srgbClr val="008000"/>
                </a:solidFill>
                <a:effectLst/>
                <a:uLnTx/>
                <a:uFillTx/>
                <a:latin typeface="Consolas"/>
                <a:ea typeface="+mn-ea"/>
                <a:cs typeface="Consolas"/>
              </a:rPr>
              <a:t>else</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0" i="0" u="none" strike="noStrike" kern="1200" cap="none" spc="0" normalizeH="0" baseline="0" noProof="0" dirty="0">
                <a:ln>
                  <a:noFill/>
                </a:ln>
                <a:solidFill>
                  <a:srgbClr val="660066"/>
                </a:solidFill>
                <a:effectLst/>
                <a:uLnTx/>
                <a:uFillTx/>
                <a:latin typeface="Consolas"/>
                <a:ea typeface="+mn-ea"/>
                <a:cs typeface="Consolas"/>
              </a:rPr>
              <a:t>uint64_t </a:t>
            </a:r>
            <a:r>
              <a:rPr kumimoji="0" lang="en-US" sz="2400" b="0" i="0" u="none" strike="noStrike" kern="1200" cap="none" spc="0" normalizeH="0" baseline="0" noProof="0" dirty="0" err="1">
                <a:ln>
                  <a:noFill/>
                </a:ln>
                <a:solidFill>
                  <a:srgbClr val="0000FF"/>
                </a:solidFill>
                <a:effectLst/>
                <a:uLnTx/>
                <a:uFillTx/>
                <a:latin typeface="Consolas"/>
                <a:ea typeface="+mn-ea"/>
                <a:cs typeface="Consolas"/>
              </a:rPr>
              <a:t>x</a:t>
            </a:r>
            <a:r>
              <a:rPr kumimoji="0" lang="en-US" sz="2400" b="0" i="0" u="none" strike="noStrike" kern="1200" cap="none" spc="0" normalizeH="0" baseline="0" noProof="0" dirty="0">
                <a:ln>
                  <a:noFill/>
                </a:ln>
                <a:solidFill>
                  <a:srgbClr val="0000FF"/>
                </a:solidFill>
                <a:effectLst/>
                <a:uLnTx/>
                <a:uFillTx/>
                <a:latin typeface="Consolas"/>
                <a:ea typeface="+mn-ea"/>
                <a:cs typeface="Consolas"/>
              </a:rPr>
              <a:t>, </a:t>
            </a:r>
            <a:r>
              <a:rPr kumimoji="0" lang="en-US" sz="2400" b="0" i="0" u="none" strike="noStrike" kern="1200" cap="none" spc="0" normalizeH="0" baseline="0" noProof="0" dirty="0" err="1">
                <a:ln>
                  <a:noFill/>
                </a:ln>
                <a:solidFill>
                  <a:srgbClr val="0000FF"/>
                </a:solidFill>
                <a:effectLst/>
                <a:uLnTx/>
                <a:uFillTx/>
                <a:latin typeface="Consolas"/>
                <a:ea typeface="+mn-ea"/>
                <a:cs typeface="Consolas"/>
              </a:rPr>
              <a:t>y</a:t>
            </a:r>
            <a:r>
              <a:rPr kumimoji="0" lang="en-US" sz="2400" b="0" i="0" u="none" strike="noStrike" kern="1200" cap="none" spc="0" normalizeH="0" baseline="0" noProof="0" dirty="0">
                <a:ln>
                  <a:noFill/>
                </a:ln>
                <a:solidFill>
                  <a:srgbClr val="0000FF"/>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a:ea typeface="+mn-ea"/>
                <a:cs typeface="Consolas"/>
              </a:rPr>
              <a:t>    </a:t>
            </a:r>
            <a:r>
              <a:rPr kumimoji="0" lang="en-US" sz="2400" b="0" i="0" u="none" strike="noStrike" kern="1200" cap="none" spc="0" normalizeH="0" baseline="0" noProof="0" dirty="0" err="1">
                <a:ln>
                  <a:noFill/>
                </a:ln>
                <a:solidFill>
                  <a:srgbClr val="000000"/>
                </a:solidFill>
                <a:effectLst/>
                <a:uLnTx/>
                <a:uFillTx/>
                <a:latin typeface="Consolas"/>
                <a:ea typeface="+mn-ea"/>
                <a:cs typeface="Consolas"/>
              </a:rPr>
              <a:t>x</a:t>
            </a:r>
            <a:r>
              <a:rPr kumimoji="0" lang="en-US" sz="2400" b="0" i="0" u="none" strike="noStrike" kern="1200" cap="none" spc="0" normalizeH="0" baseline="0" noProof="0" dirty="0">
                <a:ln>
                  <a:noFill/>
                </a:ln>
                <a:solidFill>
                  <a:srgbClr val="000000"/>
                </a:solidFill>
                <a:effectLst/>
                <a:uLnTx/>
                <a:uFillTx/>
                <a:latin typeface="Consolas"/>
                <a:ea typeface="+mn-ea"/>
                <a:cs typeface="Consolas"/>
              </a:rPr>
              <a:t> </a:t>
            </a:r>
            <a:r>
              <a:rPr kumimoji="0" lang="en-US" sz="2400" b="0" i="0" u="none" strike="noStrike" kern="1200" cap="none" spc="0" normalizeH="0" baseline="0" noProof="0" dirty="0">
                <a:ln>
                  <a:noFill/>
                </a:ln>
                <a:solidFill>
                  <a:srgbClr val="595959"/>
                </a:solidFill>
                <a:effectLst/>
                <a:uLnTx/>
                <a:uFillTx/>
                <a:latin typeface="Consolas"/>
                <a:ea typeface="+mn-ea"/>
                <a:cs typeface="Consolas"/>
              </a:rPr>
              <a:t>=</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1" i="0" u="none" strike="noStrike" kern="1200" cap="none" spc="0" normalizeH="0" baseline="0" noProof="0" dirty="0" err="1">
                <a:ln>
                  <a:noFill/>
                </a:ln>
                <a:solidFill>
                  <a:srgbClr val="FF0000"/>
                </a:solidFill>
                <a:effectLst/>
                <a:uLnTx/>
                <a:uFillTx/>
                <a:latin typeface="Consolas"/>
                <a:ea typeface="+mn-ea"/>
                <a:cs typeface="Consolas"/>
              </a:rPr>
              <a:t>cilk_spawn</a:t>
            </a:r>
            <a:r>
              <a:rPr kumimoji="0" lang="en-US" sz="2400" b="1" i="0" u="none" strike="noStrike" kern="1200" cap="none" spc="0" normalizeH="0" baseline="0" noProof="0" dirty="0">
                <a:ln>
                  <a:noFill/>
                </a:ln>
                <a:solidFill>
                  <a:srgbClr val="FF0000"/>
                </a:solidFill>
                <a:effectLst/>
                <a:uLnTx/>
                <a:uFillTx/>
                <a:latin typeface="Consolas"/>
                <a:ea typeface="+mn-ea"/>
                <a:cs typeface="Consolas"/>
              </a:rPr>
              <a:t> </a:t>
            </a:r>
            <a:r>
              <a:rPr kumimoji="0" lang="en-US" sz="2400" b="0" i="0" u="none" strike="noStrike" kern="1200" cap="none" spc="0" normalizeH="0" baseline="0" noProof="0" dirty="0">
                <a:ln>
                  <a:noFill/>
                </a:ln>
                <a:solidFill>
                  <a:prstClr val="black"/>
                </a:solidFill>
                <a:effectLst/>
                <a:uLnTx/>
                <a:uFillTx/>
                <a:latin typeface="Consolas"/>
                <a:ea typeface="+mn-ea"/>
                <a:cs typeface="Consolas"/>
              </a:rPr>
              <a:t>fib(n</a:t>
            </a:r>
            <a:r>
              <a:rPr kumimoji="0" lang="en-US" sz="2400" b="0" i="0" u="none" strike="noStrike" kern="1200" cap="none" spc="0" normalizeH="0" baseline="0" noProof="0" dirty="0">
                <a:ln>
                  <a:noFill/>
                </a:ln>
                <a:solidFill>
                  <a:prstClr val="black">
                    <a:lumMod val="65000"/>
                    <a:lumOff val="35000"/>
                  </a:prstClr>
                </a:solidFill>
                <a:effectLst/>
                <a:uLnTx/>
                <a:uFillTx/>
                <a:latin typeface="Consolas"/>
                <a:ea typeface="+mn-ea"/>
                <a:cs typeface="Consolas"/>
              </a:rPr>
              <a:t>-</a:t>
            </a:r>
            <a:r>
              <a:rPr kumimoji="0" lang="en-US" sz="2400" b="0" i="0" u="none" strike="noStrike" kern="1200" cap="none" spc="0" normalizeH="0" baseline="0" noProof="0" dirty="0">
                <a:ln>
                  <a:noFill/>
                </a:ln>
                <a:solidFill>
                  <a:srgbClr val="0000FF"/>
                </a:solidFill>
                <a:effectLst/>
                <a:uLnTx/>
                <a:uFillTx/>
                <a:latin typeface="Consolas"/>
                <a:ea typeface="+mn-ea"/>
                <a:cs typeface="Consolas"/>
              </a:rPr>
              <a:t>1</a:t>
            </a:r>
            <a:r>
              <a:rPr kumimoji="0" lang="en-US" sz="2400" b="0"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a:ea typeface="+mn-ea"/>
                <a:cs typeface="Consolas"/>
              </a:rPr>
              <a:t>    </a:t>
            </a:r>
            <a:r>
              <a:rPr kumimoji="0" lang="en-US" sz="2400" b="0" i="0" u="none" strike="noStrike" kern="1200" cap="none" spc="0" normalizeH="0" baseline="0" noProof="0" dirty="0" err="1">
                <a:ln>
                  <a:noFill/>
                </a:ln>
                <a:solidFill>
                  <a:srgbClr val="000000"/>
                </a:solidFill>
                <a:effectLst/>
                <a:uLnTx/>
                <a:uFillTx/>
                <a:latin typeface="Consolas"/>
                <a:ea typeface="+mn-ea"/>
                <a:cs typeface="Consolas"/>
              </a:rPr>
              <a:t>y</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0" i="0" u="none" strike="noStrike" kern="1200" cap="none" spc="0" normalizeH="0" baseline="0" noProof="0" dirty="0">
                <a:ln>
                  <a:noFill/>
                </a:ln>
                <a:solidFill>
                  <a:srgbClr val="595959"/>
                </a:solidFill>
                <a:effectLst/>
                <a:uLnTx/>
                <a:uFillTx/>
                <a:latin typeface="Consolas"/>
                <a:ea typeface="+mn-ea"/>
                <a:cs typeface="Consolas"/>
              </a:rPr>
              <a:t>= </a:t>
            </a:r>
            <a:r>
              <a:rPr kumimoji="0" lang="en-US" sz="2400" b="0" i="0" u="none" strike="noStrike" kern="1200" cap="none" spc="0" normalizeH="0" baseline="0" noProof="0" dirty="0">
                <a:ln>
                  <a:noFill/>
                </a:ln>
                <a:solidFill>
                  <a:prstClr val="black"/>
                </a:solidFill>
                <a:effectLst/>
                <a:uLnTx/>
                <a:uFillTx/>
                <a:latin typeface="Consolas"/>
                <a:ea typeface="+mn-ea"/>
                <a:cs typeface="Consolas"/>
              </a:rPr>
              <a:t>fib(n</a:t>
            </a:r>
            <a:r>
              <a:rPr kumimoji="0" lang="en-US" sz="2400" b="0" i="0" u="none" strike="noStrike" kern="1200" cap="none" spc="0" normalizeH="0" baseline="0" noProof="0" dirty="0">
                <a:ln>
                  <a:noFill/>
                </a:ln>
                <a:solidFill>
                  <a:srgbClr val="595959"/>
                </a:solidFill>
                <a:effectLst/>
                <a:uLnTx/>
                <a:uFillTx/>
                <a:latin typeface="Consolas"/>
                <a:ea typeface="+mn-ea"/>
                <a:cs typeface="Consolas"/>
              </a:rPr>
              <a:t>-</a:t>
            </a:r>
            <a:r>
              <a:rPr kumimoji="0" lang="en-US" sz="2400" b="0" i="0" u="none" strike="noStrike" kern="1200" cap="none" spc="0" normalizeH="0" baseline="0" noProof="0" dirty="0">
                <a:ln>
                  <a:noFill/>
                </a:ln>
                <a:solidFill>
                  <a:srgbClr val="0000FF"/>
                </a:solidFill>
                <a:effectLst/>
                <a:uLnTx/>
                <a:uFillTx/>
                <a:latin typeface="Consolas"/>
                <a:ea typeface="+mn-ea"/>
                <a:cs typeface="Consolas"/>
              </a:rPr>
              <a:t>2</a:t>
            </a:r>
            <a:r>
              <a:rPr kumimoji="0" lang="en-US" sz="2400" b="0" i="0" u="none" strike="noStrike" kern="1200" cap="none" spc="0" normalizeH="0" baseline="0" noProof="0" dirty="0">
                <a:ln>
                  <a:noFill/>
                </a:ln>
                <a:solidFill>
                  <a:prstClr val="black"/>
                </a:solidFill>
                <a:effectLst/>
                <a:uLnTx/>
                <a:uFillTx/>
                <a:latin typeface="Consolas"/>
                <a:ea typeface="+mn-ea"/>
                <a:cs typeface="Consolas"/>
              </a:rPr>
              <a:t>);</a:t>
            </a:r>
            <a:br>
              <a:rPr kumimoji="0" lang="en-US" sz="2400" b="0" i="0" u="none" strike="noStrike" kern="1200" cap="none" spc="0" normalizeH="0" baseline="0" noProof="0" dirty="0">
                <a:ln>
                  <a:noFill/>
                </a:ln>
                <a:solidFill>
                  <a:prstClr val="black"/>
                </a:solidFill>
                <a:effectLst/>
                <a:uLnTx/>
                <a:uFillTx/>
                <a:latin typeface="Consolas"/>
                <a:ea typeface="+mn-ea"/>
                <a:cs typeface="Consolas"/>
              </a:rPr>
            </a:b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1" i="0" u="none" strike="noStrike" kern="1200" cap="none" spc="0" normalizeH="0" baseline="0" noProof="0" dirty="0" err="1">
                <a:ln>
                  <a:noFill/>
                </a:ln>
                <a:solidFill>
                  <a:srgbClr val="FF0000"/>
                </a:solidFill>
                <a:effectLst/>
                <a:uLnTx/>
                <a:uFillTx/>
                <a:latin typeface="Consolas"/>
                <a:ea typeface="+mn-ea"/>
                <a:cs typeface="Consolas"/>
              </a:rPr>
              <a:t>cilk_sync</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0" i="0" u="none" strike="noStrike" kern="1200" cap="none" spc="0" normalizeH="0" baseline="0" noProof="0" dirty="0">
                <a:ln>
                  <a:noFill/>
                </a:ln>
                <a:solidFill>
                  <a:srgbClr val="008000"/>
                </a:solidFill>
                <a:effectLst/>
                <a:uLnTx/>
                <a:uFillTx/>
                <a:latin typeface="Consolas"/>
                <a:ea typeface="+mn-ea"/>
                <a:cs typeface="Consolas"/>
              </a:rPr>
              <a:t>return </a:t>
            </a:r>
            <a:r>
              <a:rPr kumimoji="0" lang="en-US" sz="2400" b="0" i="0" u="none" strike="noStrike" kern="1200" cap="none" spc="0" normalizeH="0" baseline="0" noProof="0" dirty="0">
                <a:ln>
                  <a:noFill/>
                </a:ln>
                <a:solidFill>
                  <a:prstClr val="black"/>
                </a:solidFill>
                <a:effectLst/>
                <a:uLnTx/>
                <a:uFillTx/>
                <a:latin typeface="Consolas"/>
                <a:ea typeface="+mn-ea"/>
                <a:cs typeface="Consolas"/>
              </a:rPr>
              <a:t>(</a:t>
            </a:r>
            <a:r>
              <a:rPr kumimoji="0" lang="en-US" sz="2400" b="0" i="0" u="none" strike="noStrike" kern="1200" cap="none" spc="0" normalizeH="0" baseline="0" noProof="0" dirty="0" err="1">
                <a:ln>
                  <a:noFill/>
                </a:ln>
                <a:solidFill>
                  <a:srgbClr val="000000"/>
                </a:solidFill>
                <a:effectLst/>
                <a:uLnTx/>
                <a:uFillTx/>
                <a:latin typeface="Consolas"/>
                <a:ea typeface="+mn-ea"/>
                <a:cs typeface="Consolas"/>
              </a:rPr>
              <a:t>x</a:t>
            </a: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r>
              <a:rPr kumimoji="0" lang="en-US" sz="2400" b="0" i="0" u="none" strike="noStrike" kern="1200" cap="none" spc="0" normalizeH="0" baseline="0" noProof="0" dirty="0">
                <a:ln>
                  <a:noFill/>
                </a:ln>
                <a:solidFill>
                  <a:srgbClr val="595959"/>
                </a:solidFill>
                <a:effectLst/>
                <a:uLnTx/>
                <a:uFillTx/>
                <a:latin typeface="Consolas"/>
                <a:ea typeface="+mn-ea"/>
                <a:cs typeface="Consolas"/>
              </a:rPr>
              <a:t>+ </a:t>
            </a:r>
            <a:r>
              <a:rPr kumimoji="0" lang="en-US" sz="2400" b="0" i="0" u="none" strike="noStrike" kern="1200" cap="none" spc="0" normalizeH="0" baseline="0" noProof="0" dirty="0" err="1">
                <a:ln>
                  <a:noFill/>
                </a:ln>
                <a:solidFill>
                  <a:srgbClr val="000000"/>
                </a:solidFill>
                <a:effectLst/>
                <a:uLnTx/>
                <a:uFillTx/>
                <a:latin typeface="Consolas"/>
                <a:ea typeface="+mn-ea"/>
                <a:cs typeface="Consolas"/>
              </a:rPr>
              <a:t>y</a:t>
            </a:r>
            <a:r>
              <a:rPr kumimoji="0" lang="en-US" sz="2400" b="0" i="0" u="none" strike="noStrike" kern="1200" cap="none" spc="0" normalizeH="0" baseline="0" noProof="0" dirty="0">
                <a:ln>
                  <a:noFill/>
                </a:ln>
                <a:solidFill>
                  <a:prstClr val="black"/>
                </a:solidFill>
                <a:effectLst/>
                <a:uLnTx/>
                <a:uFillTx/>
                <a:latin typeface="Consolas"/>
                <a:ea typeface="+mn-ea"/>
                <a:cs typeface="Consola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nsolas"/>
                <a:ea typeface="+mn-ea"/>
                <a:cs typeface="Consolas"/>
              </a:rPr>
              <a:t>}</a:t>
            </a:r>
            <a:endParaRPr kumimoji="0" lang="en-US" sz="2400" b="0" i="0" u="none" strike="noStrike" kern="1200" cap="none" spc="0" normalizeH="0" baseline="0" noProof="0" dirty="0">
              <a:ln>
                <a:noFill/>
              </a:ln>
              <a:solidFill>
                <a:srgbClr val="FF9933"/>
              </a:solidFill>
              <a:effectLst/>
              <a:uLnTx/>
              <a:uFillTx/>
              <a:latin typeface="Consolas"/>
              <a:ea typeface="Arial Unicode MS" pitchFamily="34" charset="-128"/>
              <a:cs typeface="Consolas"/>
            </a:endParaRPr>
          </a:p>
        </p:txBody>
      </p:sp>
      <p:sp>
        <p:nvSpPr>
          <p:cNvPr id="5" name="AutoShape 7"/>
          <p:cNvSpPr>
            <a:spLocks noChangeArrowheads="1"/>
          </p:cNvSpPr>
          <p:nvPr/>
        </p:nvSpPr>
        <p:spPr bwMode="auto">
          <a:xfrm>
            <a:off x="4648201" y="1563509"/>
            <a:ext cx="3581399" cy="1504101"/>
          </a:xfrm>
          <a:prstGeom prst="roundRect">
            <a:avLst>
              <a:gd name="adj" fmla="val 16667"/>
            </a:avLst>
          </a:prstGeom>
          <a:solidFill>
            <a:schemeClr val="accent3"/>
          </a:solidFill>
          <a:ln w="6480">
            <a:no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marL="0" marR="0" lvl="0" indent="0" algn="l" defTabSz="457200" rtl="0" eaLnBrk="0" fontAlgn="base" latinLnBrk="0" hangingPunct="0">
              <a:lnSpc>
                <a:spcPct val="85000"/>
              </a:lnSpc>
              <a:spcBef>
                <a:spcPts val="800"/>
              </a:spcBef>
              <a:spcAft>
                <a:spcPct val="0"/>
              </a:spcAft>
              <a:buClr>
                <a:srgbClr val="3333CC"/>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The named </a:t>
            </a:r>
            <a:r>
              <a:rPr kumimoji="0" lang="en-GB" sz="2400" b="1" i="0" u="none" strike="noStrike" kern="1200" cap="none" spc="0" normalizeH="0" baseline="0" noProof="0" dirty="0">
                <a:ln>
                  <a:noFill/>
                </a:ln>
                <a:solidFill>
                  <a:srgbClr val="660066"/>
                </a:solidFill>
                <a:effectLst/>
                <a:uLnTx/>
                <a:uFillTx/>
                <a:latin typeface="Helvetica"/>
                <a:ea typeface="Arial Unicode MS" pitchFamily="34" charset="-128"/>
                <a:cs typeface="Helvetica"/>
              </a:rPr>
              <a:t>child</a:t>
            </a:r>
            <a:r>
              <a:rPr kumimoji="0" lang="en-GB" sz="2400" b="1" i="0" u="none" strike="noStrike" kern="1200" cap="none" spc="600" normalizeH="0" baseline="0" noProof="0" dirty="0">
                <a:ln>
                  <a:noFill/>
                </a:ln>
                <a:solidFill>
                  <a:srgbClr val="660066"/>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function may execute in parallel with the </a:t>
            </a:r>
            <a:r>
              <a:rPr kumimoji="0" lang="en-GB" sz="2400" b="1" i="0" u="none" strike="noStrike" kern="1200" cap="none" spc="0" normalizeH="0" baseline="0" noProof="0" dirty="0">
                <a:ln>
                  <a:noFill/>
                </a:ln>
                <a:solidFill>
                  <a:srgbClr val="660066"/>
                </a:solidFill>
                <a:effectLst/>
                <a:uLnTx/>
                <a:uFillTx/>
                <a:latin typeface="Helvetica"/>
                <a:ea typeface="Arial Unicode MS" pitchFamily="34" charset="-128"/>
                <a:cs typeface="Helvetica"/>
              </a:rPr>
              <a:t>parent</a:t>
            </a:r>
            <a:r>
              <a:rPr kumimoji="0" lang="en-GB" sz="2400" b="0" i="0" u="none" strike="noStrike" kern="1200" cap="none" spc="600" normalizeH="0" baseline="0" noProof="0" dirty="0">
                <a:ln>
                  <a:noFill/>
                </a:ln>
                <a:solidFill>
                  <a:srgbClr val="660066"/>
                </a:solidFill>
                <a:effectLst/>
                <a:uLnTx/>
                <a:uFillTx/>
                <a:latin typeface="Helvetica"/>
                <a:ea typeface="Arial Unicode MS" pitchFamily="34" charset="-128"/>
                <a:cs typeface="Helvetica"/>
              </a:rPr>
              <a:t> </a:t>
            </a: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caller.</a:t>
            </a:r>
          </a:p>
        </p:txBody>
      </p:sp>
      <p:sp>
        <p:nvSpPr>
          <p:cNvPr id="6" name="AutoShape 8"/>
          <p:cNvSpPr>
            <a:spLocks noChangeArrowheads="1"/>
          </p:cNvSpPr>
          <p:nvPr/>
        </p:nvSpPr>
        <p:spPr bwMode="auto">
          <a:xfrm>
            <a:off x="4259263" y="3646598"/>
            <a:ext cx="3970338" cy="1156772"/>
          </a:xfrm>
          <a:prstGeom prst="roundRect">
            <a:avLst>
              <a:gd name="adj" fmla="val 17741"/>
            </a:avLst>
          </a:prstGeom>
          <a:solidFill>
            <a:schemeClr val="accent3"/>
          </a:solidFill>
          <a:ln w="6480">
            <a:noFill/>
            <a:miter lim="800000"/>
            <a:headEnd/>
            <a:tailEnd/>
          </a:ln>
          <a:effectLst>
            <a:outerShdw blurRad="50800" dist="38100" dir="2700000" algn="tl" rotWithShape="0">
              <a:prstClr val="black">
                <a:alpha val="40000"/>
              </a:prstClr>
            </a:outerShdw>
          </a:effectLst>
        </p:spPr>
        <p:txBody>
          <a:bodyPr wrap="square" lIns="90000" tIns="46800" rIns="90000" bIns="46800">
            <a:spAutoFit/>
          </a:bodyPr>
          <a:lstStyle>
            <a:defPPr>
              <a:defRPr lang="en-US"/>
            </a:defPPr>
            <a:lvl1pPr algn="ctr" rtl="0" fontAlgn="base">
              <a:spcBef>
                <a:spcPct val="0"/>
              </a:spcBef>
              <a:spcAft>
                <a:spcPct val="0"/>
              </a:spcAft>
              <a:defRPr sz="2800" kern="1200">
                <a:solidFill>
                  <a:schemeClr val="tx1"/>
                </a:solidFill>
                <a:latin typeface="Lucida Sans Unicode" pitchFamily="34" charset="0"/>
                <a:ea typeface="+mn-ea"/>
                <a:cs typeface="Arial" charset="0"/>
              </a:defRPr>
            </a:lvl1pPr>
            <a:lvl2pPr marL="457200" algn="ctr" rtl="0" fontAlgn="base">
              <a:spcBef>
                <a:spcPct val="0"/>
              </a:spcBef>
              <a:spcAft>
                <a:spcPct val="0"/>
              </a:spcAft>
              <a:defRPr sz="2800" kern="1200">
                <a:solidFill>
                  <a:schemeClr val="tx1"/>
                </a:solidFill>
                <a:latin typeface="Lucida Sans Unicode" pitchFamily="34" charset="0"/>
                <a:ea typeface="+mn-ea"/>
                <a:cs typeface="Arial" charset="0"/>
              </a:defRPr>
            </a:lvl2pPr>
            <a:lvl3pPr marL="914400" algn="ctr" rtl="0" fontAlgn="base">
              <a:spcBef>
                <a:spcPct val="0"/>
              </a:spcBef>
              <a:spcAft>
                <a:spcPct val="0"/>
              </a:spcAft>
              <a:defRPr sz="2800" kern="1200">
                <a:solidFill>
                  <a:schemeClr val="tx1"/>
                </a:solidFill>
                <a:latin typeface="Lucida Sans Unicode" pitchFamily="34" charset="0"/>
                <a:ea typeface="+mn-ea"/>
                <a:cs typeface="Arial" charset="0"/>
              </a:defRPr>
            </a:lvl3pPr>
            <a:lvl4pPr marL="1371600" algn="ctr" rtl="0" fontAlgn="base">
              <a:spcBef>
                <a:spcPct val="0"/>
              </a:spcBef>
              <a:spcAft>
                <a:spcPct val="0"/>
              </a:spcAft>
              <a:defRPr sz="2800" kern="1200">
                <a:solidFill>
                  <a:schemeClr val="tx1"/>
                </a:solidFill>
                <a:latin typeface="Lucida Sans Unicode" pitchFamily="34" charset="0"/>
                <a:ea typeface="+mn-ea"/>
                <a:cs typeface="Arial" charset="0"/>
              </a:defRPr>
            </a:lvl4pPr>
            <a:lvl5pPr marL="1828800" algn="ctr" rtl="0" fontAlgn="base">
              <a:spcBef>
                <a:spcPct val="0"/>
              </a:spcBef>
              <a:spcAft>
                <a:spcPct val="0"/>
              </a:spcAft>
              <a:defRPr sz="2800" kern="1200">
                <a:solidFill>
                  <a:schemeClr val="tx1"/>
                </a:solidFill>
                <a:latin typeface="Lucida Sans Unicode" pitchFamily="34" charset="0"/>
                <a:ea typeface="+mn-ea"/>
                <a:cs typeface="Arial" charset="0"/>
              </a:defRPr>
            </a:lvl5pPr>
            <a:lvl6pPr marL="2286000" algn="l" defTabSz="914400" rtl="0" eaLnBrk="1" latinLnBrk="0" hangingPunct="1">
              <a:defRPr sz="2800" kern="1200">
                <a:solidFill>
                  <a:schemeClr val="tx1"/>
                </a:solidFill>
                <a:latin typeface="Lucida Sans Unicode" pitchFamily="34" charset="0"/>
                <a:ea typeface="+mn-ea"/>
                <a:cs typeface="Arial" charset="0"/>
              </a:defRPr>
            </a:lvl6pPr>
            <a:lvl7pPr marL="2743200" algn="l" defTabSz="914400" rtl="0" eaLnBrk="1" latinLnBrk="0" hangingPunct="1">
              <a:defRPr sz="2800" kern="1200">
                <a:solidFill>
                  <a:schemeClr val="tx1"/>
                </a:solidFill>
                <a:latin typeface="Lucida Sans Unicode" pitchFamily="34" charset="0"/>
                <a:ea typeface="+mn-ea"/>
                <a:cs typeface="Arial" charset="0"/>
              </a:defRPr>
            </a:lvl7pPr>
            <a:lvl8pPr marL="3200400" algn="l" defTabSz="914400" rtl="0" eaLnBrk="1" latinLnBrk="0" hangingPunct="1">
              <a:defRPr sz="2800" kern="1200">
                <a:solidFill>
                  <a:schemeClr val="tx1"/>
                </a:solidFill>
                <a:latin typeface="Lucida Sans Unicode" pitchFamily="34" charset="0"/>
                <a:ea typeface="+mn-ea"/>
                <a:cs typeface="Arial" charset="0"/>
              </a:defRPr>
            </a:lvl8pPr>
            <a:lvl9pPr marL="3657600" algn="l" defTabSz="914400" rtl="0" eaLnBrk="1" latinLnBrk="0" hangingPunct="1">
              <a:defRPr sz="2800" kern="1200">
                <a:solidFill>
                  <a:schemeClr val="tx1"/>
                </a:solidFill>
                <a:latin typeface="Lucida Sans Unicode" pitchFamily="34" charset="0"/>
                <a:ea typeface="+mn-ea"/>
                <a:cs typeface="Arial" charset="0"/>
              </a:defRPr>
            </a:lvl9pPr>
          </a:lstStyle>
          <a:p>
            <a:pPr marL="0" marR="0" lvl="0" indent="0" algn="l" defTabSz="457200" rtl="0" eaLnBrk="0" fontAlgn="base" latinLnBrk="0" hangingPunct="0">
              <a:lnSpc>
                <a:spcPct val="85000"/>
              </a:lnSpc>
              <a:spcBef>
                <a:spcPts val="800"/>
              </a:spcBef>
              <a:spcAft>
                <a:spcPct val="0"/>
              </a:spcAft>
              <a:buClr>
                <a:srgbClr val="3333CC"/>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sz="2400" b="0" i="0" u="none" strike="noStrike" kern="1200" cap="none" spc="0" normalizeH="0" baseline="0" noProof="0" dirty="0">
                <a:ln>
                  <a:noFill/>
                </a:ln>
                <a:solidFill>
                  <a:prstClr val="black"/>
                </a:solidFill>
                <a:effectLst/>
                <a:uLnTx/>
                <a:uFillTx/>
                <a:latin typeface="Helvetica"/>
                <a:ea typeface="Arial Unicode MS" pitchFamily="34" charset="-128"/>
                <a:cs typeface="Helvetica"/>
              </a:rPr>
              <a:t>Control cannot pass this point until all spawned children have returned.</a:t>
            </a:r>
          </a:p>
        </p:txBody>
      </p:sp>
      <p:sp>
        <p:nvSpPr>
          <p:cNvPr id="7" name="AutoShape 10"/>
          <p:cNvSpPr>
            <a:spLocks/>
          </p:cNvSpPr>
          <p:nvPr/>
        </p:nvSpPr>
        <p:spPr bwMode="auto">
          <a:xfrm rot="10800000" flipV="1">
            <a:off x="2743200" y="2173109"/>
            <a:ext cx="2285998" cy="10668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1975 w 21600"/>
              <a:gd name="T19" fmla="*/ 0 h 21600"/>
              <a:gd name="T20" fmla="*/ 15762 w 21600"/>
              <a:gd name="T21" fmla="*/ 10799 h 21600"/>
              <a:gd name="connsiteX0" fmla="*/ 239 w 13161"/>
              <a:gd name="connsiteY0" fmla="*/ 270 h 8376"/>
              <a:gd name="connsiteX1" fmla="*/ 2637 w 13161"/>
              <a:gd name="connsiteY1" fmla="*/ 1 h 8376"/>
              <a:gd name="connsiteX2" fmla="*/ 13161 w 13161"/>
              <a:gd name="connsiteY2" fmla="*/ 8376 h 8376"/>
              <a:gd name="connsiteX3" fmla="*/ 0 w 13161"/>
              <a:gd name="connsiteY3" fmla="*/ 8183 h 8376"/>
              <a:gd name="connsiteX4" fmla="*/ 239 w 13161"/>
              <a:gd name="connsiteY4" fmla="*/ 270 h 8376"/>
              <a:gd name="connsiteX0" fmla="*/ 239 w 13161"/>
              <a:gd name="connsiteY0" fmla="*/ 270 h 8376"/>
              <a:gd name="connsiteX1" fmla="*/ 2637 w 13161"/>
              <a:gd name="connsiteY1" fmla="*/ 1 h 8376"/>
              <a:gd name="connsiteX2" fmla="*/ 13161 w 13161"/>
              <a:gd name="connsiteY2" fmla="*/ 8376 h 8376"/>
              <a:gd name="connsiteX0" fmla="*/ 2422 w 15344"/>
              <a:gd name="connsiteY0" fmla="*/ 270 h 9507"/>
              <a:gd name="connsiteX1" fmla="*/ 4820 w 15344"/>
              <a:gd name="connsiteY1" fmla="*/ 1 h 9507"/>
              <a:gd name="connsiteX2" fmla="*/ 15344 w 15344"/>
              <a:gd name="connsiteY2" fmla="*/ 8376 h 9507"/>
              <a:gd name="connsiteX3" fmla="*/ 2183 w 15344"/>
              <a:gd name="connsiteY3" fmla="*/ 8183 h 9507"/>
              <a:gd name="connsiteX4" fmla="*/ 3316 w 15344"/>
              <a:gd name="connsiteY4" fmla="*/ 8188 h 9507"/>
              <a:gd name="connsiteX5" fmla="*/ 2422 w 15344"/>
              <a:gd name="connsiteY5" fmla="*/ 270 h 9507"/>
              <a:gd name="connsiteX0" fmla="*/ 2422 w 15344"/>
              <a:gd name="connsiteY0" fmla="*/ 270 h 9507"/>
              <a:gd name="connsiteX1" fmla="*/ 4820 w 15344"/>
              <a:gd name="connsiteY1" fmla="*/ 1 h 9507"/>
              <a:gd name="connsiteX2" fmla="*/ 15344 w 15344"/>
              <a:gd name="connsiteY2" fmla="*/ 8376 h 9507"/>
              <a:gd name="connsiteX0" fmla="*/ 1323 w 13351"/>
              <a:gd name="connsiteY0" fmla="*/ 8188 h 8576"/>
              <a:gd name="connsiteX1" fmla="*/ 429 w 13351"/>
              <a:gd name="connsiteY1" fmla="*/ 270 h 8576"/>
              <a:gd name="connsiteX2" fmla="*/ 2827 w 13351"/>
              <a:gd name="connsiteY2" fmla="*/ 1 h 8576"/>
              <a:gd name="connsiteX3" fmla="*/ 13351 w 13351"/>
              <a:gd name="connsiteY3" fmla="*/ 8376 h 8576"/>
              <a:gd name="connsiteX4" fmla="*/ 577 w 13351"/>
              <a:gd name="connsiteY4" fmla="*/ 8576 h 8576"/>
              <a:gd name="connsiteX0" fmla="*/ 429 w 13351"/>
              <a:gd name="connsiteY0" fmla="*/ 270 h 8576"/>
              <a:gd name="connsiteX1" fmla="*/ 2827 w 13351"/>
              <a:gd name="connsiteY1" fmla="*/ 1 h 8576"/>
              <a:gd name="connsiteX2" fmla="*/ 13351 w 13351"/>
              <a:gd name="connsiteY2" fmla="*/ 8376 h 8576"/>
              <a:gd name="connsiteX0" fmla="*/ 1323 w 13351"/>
              <a:gd name="connsiteY0" fmla="*/ 8188 h 8376"/>
              <a:gd name="connsiteX1" fmla="*/ 429 w 13351"/>
              <a:gd name="connsiteY1" fmla="*/ 270 h 8376"/>
              <a:gd name="connsiteX2" fmla="*/ 2827 w 13351"/>
              <a:gd name="connsiteY2" fmla="*/ 1 h 8376"/>
              <a:gd name="connsiteX3" fmla="*/ 13351 w 13351"/>
              <a:gd name="connsiteY3" fmla="*/ 8376 h 8376"/>
              <a:gd name="connsiteX0" fmla="*/ 429 w 13351"/>
              <a:gd name="connsiteY0" fmla="*/ 270 h 8376"/>
              <a:gd name="connsiteX1" fmla="*/ 2827 w 13351"/>
              <a:gd name="connsiteY1" fmla="*/ 1 h 8376"/>
              <a:gd name="connsiteX2" fmla="*/ 13351 w 13351"/>
              <a:gd name="connsiteY2" fmla="*/ 8376 h 8376"/>
              <a:gd name="connsiteX0" fmla="*/ 0 w 12922"/>
              <a:gd name="connsiteY0" fmla="*/ 270 h 8376"/>
              <a:gd name="connsiteX1" fmla="*/ 2398 w 12922"/>
              <a:gd name="connsiteY1" fmla="*/ 1 h 8376"/>
              <a:gd name="connsiteX2" fmla="*/ 12922 w 12922"/>
              <a:gd name="connsiteY2" fmla="*/ 8376 h 8376"/>
              <a:gd name="connsiteX0" fmla="*/ 0 w 12922"/>
              <a:gd name="connsiteY0" fmla="*/ 270 h 8376"/>
              <a:gd name="connsiteX1" fmla="*/ 2398 w 12922"/>
              <a:gd name="connsiteY1" fmla="*/ 1 h 8376"/>
              <a:gd name="connsiteX2" fmla="*/ 12922 w 12922"/>
              <a:gd name="connsiteY2" fmla="*/ 8376 h 8376"/>
              <a:gd name="connsiteX0" fmla="*/ 0 w 12922"/>
              <a:gd name="connsiteY0" fmla="*/ 270 h 8376"/>
              <a:gd name="connsiteX1" fmla="*/ 2398 w 12922"/>
              <a:gd name="connsiteY1" fmla="*/ 1 h 8376"/>
              <a:gd name="connsiteX2" fmla="*/ 12922 w 12922"/>
              <a:gd name="connsiteY2" fmla="*/ 8376 h 8376"/>
              <a:gd name="connsiteX0" fmla="*/ 2398 w 12922"/>
              <a:gd name="connsiteY0" fmla="*/ 1 h 8376"/>
              <a:gd name="connsiteX1" fmla="*/ 12922 w 12922"/>
              <a:gd name="connsiteY1" fmla="*/ 8376 h 8376"/>
            </a:gdLst>
            <a:ahLst/>
            <a:cxnLst>
              <a:cxn ang="0">
                <a:pos x="connsiteX0" y="connsiteY0"/>
              </a:cxn>
              <a:cxn ang="0">
                <a:pos x="connsiteX1" y="connsiteY1"/>
              </a:cxn>
            </a:cxnLst>
            <a:rect l="l" t="t" r="r" b="b"/>
            <a:pathLst>
              <a:path w="12922" h="8376" stroke="0">
                <a:moveTo>
                  <a:pt x="0" y="270"/>
                </a:moveTo>
                <a:cubicBezTo>
                  <a:pt x="786" y="91"/>
                  <a:pt x="1591" y="0"/>
                  <a:pt x="2398" y="1"/>
                </a:cubicBezTo>
                <a:cubicBezTo>
                  <a:pt x="7428" y="1"/>
                  <a:pt x="11793" y="3474"/>
                  <a:pt x="12922" y="8376"/>
                </a:cubicBezTo>
              </a:path>
              <a:path w="12922" h="8376" fill="none">
                <a:moveTo>
                  <a:pt x="2398" y="1"/>
                </a:moveTo>
                <a:cubicBezTo>
                  <a:pt x="7428" y="1"/>
                  <a:pt x="11793" y="3474"/>
                  <a:pt x="12922" y="8376"/>
                </a:cubicBezTo>
              </a:path>
            </a:pathLst>
          </a:custGeom>
          <a:noFill/>
          <a:ln w="44450">
            <a:solidFill>
              <a:schemeClr val="tx1"/>
            </a:solidFill>
            <a:miter lim="800000"/>
            <a:headEnd type="triangle" w="med" len="med"/>
            <a:tailEnd/>
          </a:ln>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Lucida Sans Unicode" pitchFamily="34" charset="0"/>
              <a:ea typeface="+mn-ea"/>
              <a:cs typeface="+mn-cs"/>
            </a:endParaRPr>
          </a:p>
        </p:txBody>
      </p:sp>
      <p:sp>
        <p:nvSpPr>
          <p:cNvPr id="9" name="Rectangle 8"/>
          <p:cNvSpPr/>
          <p:nvPr/>
        </p:nvSpPr>
        <p:spPr>
          <a:xfrm>
            <a:off x="457200" y="5830709"/>
            <a:ext cx="8686800" cy="8771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err="1">
                <a:ln>
                  <a:noFill/>
                </a:ln>
                <a:solidFill>
                  <a:prstClr val="black"/>
                </a:solidFill>
                <a:effectLst/>
                <a:uLnTx/>
                <a:uFillTx/>
                <a:latin typeface="Helvetica"/>
                <a:ea typeface="+mn-ea"/>
                <a:cs typeface="Helvetica"/>
              </a:rPr>
              <a:t>Cilk</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 keywords </a:t>
            </a:r>
            <a:r>
              <a:rPr kumimoji="0" lang="en-US" sz="2400" b="0" i="0" u="none" strike="noStrike" kern="1200" cap="none" spc="0" normalizeH="0" baseline="0" noProof="0" dirty="0">
                <a:ln>
                  <a:noFill/>
                </a:ln>
                <a:solidFill>
                  <a:srgbClr val="FF0000"/>
                </a:solidFill>
                <a:effectLst/>
                <a:uLnTx/>
                <a:uFillTx/>
                <a:latin typeface="Helvetica"/>
                <a:ea typeface="+mn-ea"/>
                <a:cs typeface="Helvetica"/>
              </a:rPr>
              <a:t>grant permission </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for parallel execution.  They do not </a:t>
            </a:r>
            <a:r>
              <a:rPr kumimoji="0" lang="en-US" sz="2400" b="0" i="0" u="none" strike="noStrike" kern="1200" cap="none" spc="0" normalizeH="0" baseline="0" noProof="0" dirty="0">
                <a:ln>
                  <a:noFill/>
                </a:ln>
                <a:solidFill>
                  <a:srgbClr val="FF0000"/>
                </a:solidFill>
                <a:effectLst/>
                <a:uLnTx/>
                <a:uFillTx/>
                <a:latin typeface="Helvetica"/>
                <a:ea typeface="+mn-ea"/>
                <a:cs typeface="Helvetica"/>
              </a:rPr>
              <a:t>command</a:t>
            </a:r>
            <a:r>
              <a:rPr kumimoji="0" lang="en-US" sz="2400" b="0" i="0" u="none" strike="noStrike" kern="1200" cap="none" spc="600" normalizeH="0" baseline="0" noProof="0" dirty="0">
                <a:ln>
                  <a:noFill/>
                </a:ln>
                <a:solidFill>
                  <a:srgbClr val="FF0000"/>
                </a:solidFill>
                <a:effectLst/>
                <a:uLnTx/>
                <a:uFillTx/>
                <a:latin typeface="Helvetica"/>
                <a:ea typeface="+mn-ea"/>
                <a:cs typeface="Helvetica"/>
              </a:rPr>
              <a:t> </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parallel execution (</a:t>
            </a:r>
            <a:r>
              <a:rPr kumimoji="0" lang="en-US" sz="2400" b="1" i="1" u="none" strike="noStrike" kern="1200" cap="none" spc="0" normalizeH="0" baseline="0" noProof="0" dirty="0">
                <a:ln>
                  <a:noFill/>
                </a:ln>
                <a:solidFill>
                  <a:srgbClr val="660066"/>
                </a:solidFill>
                <a:effectLst/>
                <a:uLnTx/>
                <a:uFillTx/>
                <a:latin typeface="Helvetica"/>
                <a:ea typeface="+mn-ea"/>
                <a:cs typeface="Helvetica"/>
              </a:rPr>
              <a:t>processor oblivious</a:t>
            </a:r>
            <a:r>
              <a:rPr kumimoji="0" lang="en-US" sz="2400" b="0" i="0" u="none" strike="noStrike" kern="1200" cap="none" spc="0" normalizeH="0" baseline="0" noProof="0" dirty="0">
                <a:ln>
                  <a:noFill/>
                </a:ln>
                <a:solidFill>
                  <a:prstClr val="black"/>
                </a:solidFill>
                <a:effectLst/>
                <a:uLnTx/>
                <a:uFillTx/>
                <a:latin typeface="Helvetica"/>
                <a:ea typeface="+mn-ea"/>
                <a:cs typeface="Helvetica"/>
              </a:rPr>
              <a:t>).</a:t>
            </a:r>
          </a:p>
        </p:txBody>
      </p:sp>
      <p:cxnSp>
        <p:nvCxnSpPr>
          <p:cNvPr id="11" name="Straight Arrow Connector 10"/>
          <p:cNvCxnSpPr/>
          <p:nvPr/>
        </p:nvCxnSpPr>
        <p:spPr>
          <a:xfrm>
            <a:off x="2971800" y="4154309"/>
            <a:ext cx="1287463" cy="1588"/>
          </a:xfrm>
          <a:prstGeom prst="straightConnector1">
            <a:avLst/>
          </a:prstGeom>
          <a:ln w="444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8BEDD3C-09FB-3F4E-BB4C-54FF8D894863}"/>
              </a:ext>
            </a:extLst>
          </p:cNvPr>
          <p:cNvSpPr>
            <a:spLocks noGrp="1"/>
          </p:cNvSpPr>
          <p:nvPr>
            <p:ph type="sldNum" sz="quarter" idx="12"/>
          </p:nvPr>
        </p:nvSpPr>
        <p:spPr/>
        <p:txBody>
          <a:bodyPr/>
          <a:lstStyle/>
          <a:p>
            <a:fld id="{B8C56D54-80CA-1040-8800-40C19FBCAC37}" type="slidenum">
              <a:rPr lang="en-US" smtClean="0"/>
              <a:t>9</a:t>
            </a:fld>
            <a:endParaRPr lang="en-US"/>
          </a:p>
        </p:txBody>
      </p:sp>
    </p:spTree>
    <p:extLst>
      <p:ext uri="{BB962C8B-B14F-4D97-AF65-F5344CB8AC3E}">
        <p14:creationId xmlns:p14="http://schemas.microsoft.com/office/powerpoint/2010/main" val="14483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636B-FE79-6D41-B7BB-6EF29365A831}"/>
              </a:ext>
            </a:extLst>
          </p:cNvPr>
          <p:cNvSpPr>
            <a:spLocks noGrp="1"/>
          </p:cNvSpPr>
          <p:nvPr>
            <p:ph type="title"/>
          </p:nvPr>
        </p:nvSpPr>
        <p:spPr/>
        <p:txBody>
          <a:bodyPr/>
          <a:lstStyle/>
          <a:p>
            <a:r>
              <a:rPr lang="en-US" dirty="0" err="1"/>
              <a:t>Cilksan</a:t>
            </a:r>
            <a:r>
              <a:rPr lang="en-US" dirty="0"/>
              <a:t> and </a:t>
            </a:r>
            <a:r>
              <a:rPr lang="en-US" dirty="0" err="1"/>
              <a:t>Cilkscale</a:t>
            </a:r>
            <a:endParaRPr lang="en-US" dirty="0"/>
          </a:p>
        </p:txBody>
      </p:sp>
      <p:sp>
        <p:nvSpPr>
          <p:cNvPr id="4" name="Content Placeholder 3">
            <a:extLst>
              <a:ext uri="{FF2B5EF4-FFF2-40B4-BE49-F238E27FC236}">
                <a16:creationId xmlns:a16="http://schemas.microsoft.com/office/drawing/2014/main" id="{094BF4D5-D4FA-3B4E-BE68-D6D5E656DFD1}"/>
              </a:ext>
            </a:extLst>
          </p:cNvPr>
          <p:cNvSpPr>
            <a:spLocks noGrp="1"/>
          </p:cNvSpPr>
          <p:nvPr>
            <p:ph idx="1"/>
          </p:nvPr>
        </p:nvSpPr>
        <p:spPr/>
        <p:txBody>
          <a:bodyPr/>
          <a:lstStyle/>
          <a:p>
            <a:pPr marL="0" indent="0">
              <a:buNone/>
            </a:pPr>
            <a:r>
              <a:rPr lang="en-US" dirty="0" err="1"/>
              <a:t>OpenCilk’s</a:t>
            </a:r>
            <a:r>
              <a:rPr lang="en-US" dirty="0"/>
              <a:t> productivity tools, </a:t>
            </a:r>
            <a:r>
              <a:rPr lang="en-US" dirty="0" err="1"/>
              <a:t>Cilksan</a:t>
            </a:r>
            <a:r>
              <a:rPr lang="en-US" dirty="0"/>
              <a:t> and </a:t>
            </a:r>
            <a:r>
              <a:rPr lang="en-US" dirty="0" err="1"/>
              <a:t>Cilkscale</a:t>
            </a:r>
            <a:r>
              <a:rPr lang="en-US" dirty="0"/>
              <a:t>, use </a:t>
            </a:r>
            <a:r>
              <a:rPr lang="en-US" b="1" i="1" dirty="0">
                <a:solidFill>
                  <a:schemeClr val="tx2"/>
                </a:solidFill>
              </a:rPr>
              <a:t>compiler instrumentation</a:t>
            </a:r>
            <a:r>
              <a:rPr lang="en-US" dirty="0"/>
              <a:t>.</a:t>
            </a:r>
          </a:p>
          <a:p>
            <a:r>
              <a:rPr lang="en-US" dirty="0"/>
              <a:t>Each tool is implemented as a </a:t>
            </a:r>
            <a:r>
              <a:rPr lang="en-US" b="1" i="1" dirty="0">
                <a:solidFill>
                  <a:schemeClr val="tx2"/>
                </a:solidFill>
              </a:rPr>
              <a:t>library</a:t>
            </a:r>
            <a:r>
              <a:rPr lang="en-US" dirty="0"/>
              <a:t>, which is linked to the executable.</a:t>
            </a:r>
          </a:p>
          <a:p>
            <a:r>
              <a:rPr lang="en-US" dirty="0"/>
              <a:t>Each tool has a corresponding </a:t>
            </a:r>
            <a:r>
              <a:rPr lang="en-US" b="1" i="1" dirty="0">
                <a:solidFill>
                  <a:schemeClr val="tx2"/>
                </a:solidFill>
              </a:rPr>
              <a:t>compiler pass</a:t>
            </a:r>
            <a:r>
              <a:rPr lang="en-US" dirty="0"/>
              <a:t> in the </a:t>
            </a:r>
            <a:r>
              <a:rPr lang="en-US" dirty="0" err="1"/>
              <a:t>OpenCilk</a:t>
            </a:r>
            <a:r>
              <a:rPr lang="en-US" dirty="0"/>
              <a:t> compiler that inserts instrumentation in the form of calls into the tool’s library.</a:t>
            </a:r>
          </a:p>
          <a:p>
            <a:endParaRPr lang="en-US" dirty="0"/>
          </a:p>
        </p:txBody>
      </p:sp>
      <p:sp>
        <p:nvSpPr>
          <p:cNvPr id="3" name="Slide Number Placeholder 2">
            <a:extLst>
              <a:ext uri="{FF2B5EF4-FFF2-40B4-BE49-F238E27FC236}">
                <a16:creationId xmlns:a16="http://schemas.microsoft.com/office/drawing/2014/main" id="{45C39D8F-7D41-BC4C-AD03-50790AAA675C}"/>
              </a:ext>
            </a:extLst>
          </p:cNvPr>
          <p:cNvSpPr>
            <a:spLocks noGrp="1"/>
          </p:cNvSpPr>
          <p:nvPr>
            <p:ph type="sldNum" sz="quarter" idx="12"/>
          </p:nvPr>
        </p:nvSpPr>
        <p:spPr/>
        <p:txBody>
          <a:bodyPr/>
          <a:lstStyle/>
          <a:p>
            <a:fld id="{B8C56D54-80CA-1040-8800-40C19FBCAC37}" type="slidenum">
              <a:rPr lang="en-US" smtClean="0"/>
              <a:t>90</a:t>
            </a:fld>
            <a:endParaRPr lang="en-US"/>
          </a:p>
        </p:txBody>
      </p:sp>
    </p:spTree>
    <p:extLst>
      <p:ext uri="{BB962C8B-B14F-4D97-AF65-F5344CB8AC3E}">
        <p14:creationId xmlns:p14="http://schemas.microsoft.com/office/powerpoint/2010/main" val="40038175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a:extLst>
              <a:ext uri="{FF2B5EF4-FFF2-40B4-BE49-F238E27FC236}">
                <a16:creationId xmlns:a16="http://schemas.microsoft.com/office/drawing/2014/main" id="{AA4CED5A-6E12-C644-B581-12A26A095CA5}"/>
              </a:ext>
            </a:extLst>
          </p:cNvPr>
          <p:cNvSpPr/>
          <p:nvPr/>
        </p:nvSpPr>
        <p:spPr>
          <a:xfrm>
            <a:off x="105707" y="3623153"/>
            <a:ext cx="3256386" cy="1210807"/>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9636B-FE79-6D41-B7BB-6EF29365A831}"/>
              </a:ext>
            </a:extLst>
          </p:cNvPr>
          <p:cNvSpPr>
            <a:spLocks noGrp="1"/>
          </p:cNvSpPr>
          <p:nvPr>
            <p:ph type="title"/>
          </p:nvPr>
        </p:nvSpPr>
        <p:spPr/>
        <p:txBody>
          <a:bodyPr/>
          <a:lstStyle/>
          <a:p>
            <a:r>
              <a:rPr lang="en-US" dirty="0"/>
              <a:t>Tool Compiler Pass</a:t>
            </a:r>
          </a:p>
        </p:txBody>
      </p:sp>
      <p:sp>
        <p:nvSpPr>
          <p:cNvPr id="22" name="Content Placeholder 21">
            <a:extLst>
              <a:ext uri="{FF2B5EF4-FFF2-40B4-BE49-F238E27FC236}">
                <a16:creationId xmlns:a16="http://schemas.microsoft.com/office/drawing/2014/main" id="{4F12B073-E787-554D-AFA7-EA8FE4AD6E08}"/>
              </a:ext>
            </a:extLst>
          </p:cNvPr>
          <p:cNvSpPr>
            <a:spLocks noGrp="1"/>
          </p:cNvSpPr>
          <p:nvPr>
            <p:ph idx="1"/>
          </p:nvPr>
        </p:nvSpPr>
        <p:spPr/>
        <p:txBody>
          <a:bodyPr/>
          <a:lstStyle/>
          <a:p>
            <a:pPr marL="0" indent="0">
              <a:buNone/>
            </a:pPr>
            <a:r>
              <a:rPr lang="en-US" dirty="0"/>
              <a:t>The </a:t>
            </a:r>
            <a:r>
              <a:rPr lang="en-US" dirty="0" err="1"/>
              <a:t>OpenCilk</a:t>
            </a:r>
            <a:r>
              <a:rPr lang="en-US" dirty="0"/>
              <a:t> compiler inserts instrumentation just before Tapir lowering.</a:t>
            </a:r>
          </a:p>
        </p:txBody>
      </p:sp>
      <p:sp>
        <p:nvSpPr>
          <p:cNvPr id="3" name="Slide Number Placeholder 2">
            <a:extLst>
              <a:ext uri="{FF2B5EF4-FFF2-40B4-BE49-F238E27FC236}">
                <a16:creationId xmlns:a16="http://schemas.microsoft.com/office/drawing/2014/main" id="{45C39D8F-7D41-BC4C-AD03-50790AAA675C}"/>
              </a:ext>
            </a:extLst>
          </p:cNvPr>
          <p:cNvSpPr>
            <a:spLocks noGrp="1"/>
          </p:cNvSpPr>
          <p:nvPr>
            <p:ph type="sldNum" sz="quarter" idx="12"/>
          </p:nvPr>
        </p:nvSpPr>
        <p:spPr/>
        <p:txBody>
          <a:bodyPr/>
          <a:lstStyle/>
          <a:p>
            <a:fld id="{B8C56D54-80CA-1040-8800-40C19FBCAC37}" type="slidenum">
              <a:rPr lang="en-US" smtClean="0"/>
              <a:t>91</a:t>
            </a:fld>
            <a:endParaRPr lang="en-US"/>
          </a:p>
        </p:txBody>
      </p:sp>
      <p:sp>
        <p:nvSpPr>
          <p:cNvPr id="4" name="Process 21">
            <a:extLst>
              <a:ext uri="{FF2B5EF4-FFF2-40B4-BE49-F238E27FC236}">
                <a16:creationId xmlns:a16="http://schemas.microsoft.com/office/drawing/2014/main" id="{A2982823-A154-E24B-8727-74BCDA56F28A}"/>
              </a:ext>
            </a:extLst>
          </p:cNvPr>
          <p:cNvSpPr/>
          <p:nvPr/>
        </p:nvSpPr>
        <p:spPr>
          <a:xfrm>
            <a:off x="3462590" y="3914956"/>
            <a:ext cx="1325880" cy="685800"/>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Tapir lowering</a:t>
            </a:r>
          </a:p>
        </p:txBody>
      </p:sp>
      <p:sp>
        <p:nvSpPr>
          <p:cNvPr id="5" name="Folded Corner 4">
            <a:extLst>
              <a:ext uri="{FF2B5EF4-FFF2-40B4-BE49-F238E27FC236}">
                <a16:creationId xmlns:a16="http://schemas.microsoft.com/office/drawing/2014/main" id="{98213606-69F1-534B-9F2D-6CBB1E6B9A55}"/>
              </a:ext>
            </a:extLst>
          </p:cNvPr>
          <p:cNvSpPr/>
          <p:nvPr/>
        </p:nvSpPr>
        <p:spPr>
          <a:xfrm>
            <a:off x="4972985" y="3914956"/>
            <a:ext cx="1123025" cy="685800"/>
          </a:xfrm>
          <a:prstGeom prst="foldedCorner">
            <a:avLst>
              <a:gd name="adj" fmla="val 22438"/>
            </a:avLst>
          </a:prstGeom>
          <a:solidFill>
            <a:srgbClr val="FBF4E3"/>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LLVM IR</a:t>
            </a:r>
          </a:p>
        </p:txBody>
      </p:sp>
      <p:cxnSp>
        <p:nvCxnSpPr>
          <p:cNvPr id="6" name="Straight Arrow Connector 5">
            <a:extLst>
              <a:ext uri="{FF2B5EF4-FFF2-40B4-BE49-F238E27FC236}">
                <a16:creationId xmlns:a16="http://schemas.microsoft.com/office/drawing/2014/main" id="{A6A2721F-6542-3645-B7DA-514C6294FAEC}"/>
              </a:ext>
            </a:extLst>
          </p:cNvPr>
          <p:cNvCxnSpPr>
            <a:cxnSpLocks/>
            <a:stCxn id="4" idx="3"/>
            <a:endCxn id="5" idx="1"/>
          </p:cNvCxnSpPr>
          <p:nvPr/>
        </p:nvCxnSpPr>
        <p:spPr>
          <a:xfrm>
            <a:off x="4788470" y="4257856"/>
            <a:ext cx="1845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0DA8F13-0FFB-EB45-80F9-E3C409CA61DB}"/>
              </a:ext>
            </a:extLst>
          </p:cNvPr>
          <p:cNvCxnSpPr>
            <a:cxnSpLocks/>
            <a:stCxn id="5" idx="3"/>
            <a:endCxn id="8" idx="1"/>
          </p:cNvCxnSpPr>
          <p:nvPr/>
        </p:nvCxnSpPr>
        <p:spPr>
          <a:xfrm>
            <a:off x="6096010" y="4257856"/>
            <a:ext cx="18732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Process 21">
            <a:extLst>
              <a:ext uri="{FF2B5EF4-FFF2-40B4-BE49-F238E27FC236}">
                <a16:creationId xmlns:a16="http://schemas.microsoft.com/office/drawing/2014/main" id="{EA788516-F6E0-5144-B602-D142AC3FD079}"/>
              </a:ext>
            </a:extLst>
          </p:cNvPr>
          <p:cNvSpPr/>
          <p:nvPr/>
        </p:nvSpPr>
        <p:spPr>
          <a:xfrm>
            <a:off x="6283337" y="3914956"/>
            <a:ext cx="1468317" cy="685800"/>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Machine code gen.</a:t>
            </a:r>
          </a:p>
        </p:txBody>
      </p:sp>
      <p:sp>
        <p:nvSpPr>
          <p:cNvPr id="9" name="Folded Corner 8">
            <a:extLst>
              <a:ext uri="{FF2B5EF4-FFF2-40B4-BE49-F238E27FC236}">
                <a16:creationId xmlns:a16="http://schemas.microsoft.com/office/drawing/2014/main" id="{EE71576F-9DDD-224F-9C5F-D4951CFDE162}"/>
              </a:ext>
            </a:extLst>
          </p:cNvPr>
          <p:cNvSpPr/>
          <p:nvPr/>
        </p:nvSpPr>
        <p:spPr>
          <a:xfrm>
            <a:off x="7939006" y="3914956"/>
            <a:ext cx="1099287" cy="685800"/>
          </a:xfrm>
          <a:prstGeom prst="foldedCorner">
            <a:avLst>
              <a:gd name="adj" fmla="val 22438"/>
            </a:avLst>
          </a:prstGeom>
          <a:solidFill>
            <a:srgbClr val="FBF4E3"/>
          </a:solidFill>
          <a:ln w="63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EXE</a:t>
            </a:r>
          </a:p>
        </p:txBody>
      </p:sp>
      <p:cxnSp>
        <p:nvCxnSpPr>
          <p:cNvPr id="10" name="Straight Arrow Connector 9">
            <a:extLst>
              <a:ext uri="{FF2B5EF4-FFF2-40B4-BE49-F238E27FC236}">
                <a16:creationId xmlns:a16="http://schemas.microsoft.com/office/drawing/2014/main" id="{0E22AB9B-4C1C-1C4B-ACCB-E4E50016CDA3}"/>
              </a:ext>
            </a:extLst>
          </p:cNvPr>
          <p:cNvCxnSpPr>
            <a:cxnSpLocks/>
            <a:stCxn id="8" idx="3"/>
            <a:endCxn id="9" idx="1"/>
          </p:cNvCxnSpPr>
          <p:nvPr/>
        </p:nvCxnSpPr>
        <p:spPr>
          <a:xfrm>
            <a:off x="7751654" y="4257856"/>
            <a:ext cx="1873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olded Corner 10">
            <a:extLst>
              <a:ext uri="{FF2B5EF4-FFF2-40B4-BE49-F238E27FC236}">
                <a16:creationId xmlns:a16="http://schemas.microsoft.com/office/drawing/2014/main" id="{FC950057-F25A-0E45-97B6-C55FB035C23F}"/>
              </a:ext>
            </a:extLst>
          </p:cNvPr>
          <p:cNvSpPr/>
          <p:nvPr/>
        </p:nvSpPr>
        <p:spPr>
          <a:xfrm>
            <a:off x="1187962" y="2596425"/>
            <a:ext cx="1099287" cy="686008"/>
          </a:xfrm>
          <a:prstGeom prst="foldedCorner">
            <a:avLst>
              <a:gd name="adj" fmla="val 24361"/>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77351E"/>
                </a:solidFill>
                <a:latin typeface="Consolas" charset="0"/>
                <a:ea typeface="Consolas" charset="0"/>
                <a:cs typeface="Consolas" charset="0"/>
              </a:rPr>
              <a:t>Cilk</a:t>
            </a:r>
            <a:endParaRPr lang="en-US" sz="2400" dirty="0">
              <a:solidFill>
                <a:srgbClr val="77351E"/>
              </a:solidFill>
              <a:latin typeface="Consolas" charset="0"/>
              <a:ea typeface="Consolas" charset="0"/>
              <a:cs typeface="Consolas" charset="0"/>
            </a:endParaRPr>
          </a:p>
        </p:txBody>
      </p:sp>
      <p:sp>
        <p:nvSpPr>
          <p:cNvPr id="12" name="Process 21">
            <a:extLst>
              <a:ext uri="{FF2B5EF4-FFF2-40B4-BE49-F238E27FC236}">
                <a16:creationId xmlns:a16="http://schemas.microsoft.com/office/drawing/2014/main" id="{693FFE9B-4906-F846-8DF4-8E4EC2781585}"/>
              </a:ext>
            </a:extLst>
          </p:cNvPr>
          <p:cNvSpPr/>
          <p:nvPr/>
        </p:nvSpPr>
        <p:spPr>
          <a:xfrm>
            <a:off x="2464953" y="2595301"/>
            <a:ext cx="1100238" cy="688256"/>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Clang</a:t>
            </a:r>
          </a:p>
        </p:txBody>
      </p:sp>
      <p:sp>
        <p:nvSpPr>
          <p:cNvPr id="13" name="Folded Corner 12">
            <a:extLst>
              <a:ext uri="{FF2B5EF4-FFF2-40B4-BE49-F238E27FC236}">
                <a16:creationId xmlns:a16="http://schemas.microsoft.com/office/drawing/2014/main" id="{0F49EA3C-5BAA-CD44-84D2-81C77AB74FAB}"/>
              </a:ext>
            </a:extLst>
          </p:cNvPr>
          <p:cNvSpPr/>
          <p:nvPr/>
        </p:nvSpPr>
        <p:spPr>
          <a:xfrm>
            <a:off x="3741944" y="2596425"/>
            <a:ext cx="1099287" cy="686008"/>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Tapir</a:t>
            </a:r>
          </a:p>
        </p:txBody>
      </p:sp>
      <p:cxnSp>
        <p:nvCxnSpPr>
          <p:cNvPr id="14" name="Elbow Connector 13">
            <a:extLst>
              <a:ext uri="{FF2B5EF4-FFF2-40B4-BE49-F238E27FC236}">
                <a16:creationId xmlns:a16="http://schemas.microsoft.com/office/drawing/2014/main" id="{54356E7D-911A-2640-9A51-BD063281789E}"/>
              </a:ext>
            </a:extLst>
          </p:cNvPr>
          <p:cNvCxnSpPr>
            <a:cxnSpLocks/>
            <a:stCxn id="17" idx="3"/>
            <a:endCxn id="19" idx="1"/>
          </p:cNvCxnSpPr>
          <p:nvPr/>
        </p:nvCxnSpPr>
        <p:spPr>
          <a:xfrm>
            <a:off x="6612661" y="2939430"/>
            <a:ext cx="227058" cy="127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36601D-D76D-0D40-9BD2-BB1FBD2D92B5}"/>
              </a:ext>
            </a:extLst>
          </p:cNvPr>
          <p:cNvCxnSpPr>
            <a:cxnSpLocks/>
            <a:stCxn id="11" idx="3"/>
            <a:endCxn id="12" idx="1"/>
          </p:cNvCxnSpPr>
          <p:nvPr/>
        </p:nvCxnSpPr>
        <p:spPr>
          <a:xfrm>
            <a:off x="2287249" y="2939429"/>
            <a:ext cx="17770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9EE51E-C8D5-4A4B-842A-EE66C2570A1B}"/>
              </a:ext>
            </a:extLst>
          </p:cNvPr>
          <p:cNvCxnSpPr>
            <a:cxnSpLocks/>
            <a:stCxn id="12" idx="3"/>
            <a:endCxn id="13" idx="1"/>
          </p:cNvCxnSpPr>
          <p:nvPr/>
        </p:nvCxnSpPr>
        <p:spPr>
          <a:xfrm>
            <a:off x="3565191" y="2939429"/>
            <a:ext cx="1767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Process 21">
            <a:extLst>
              <a:ext uri="{FF2B5EF4-FFF2-40B4-BE49-F238E27FC236}">
                <a16:creationId xmlns:a16="http://schemas.microsoft.com/office/drawing/2014/main" id="{1D654289-85EE-5746-BF85-E98BC81E0A0A}"/>
              </a:ext>
            </a:extLst>
          </p:cNvPr>
          <p:cNvSpPr/>
          <p:nvPr/>
        </p:nvSpPr>
        <p:spPr>
          <a:xfrm>
            <a:off x="5017984" y="2593331"/>
            <a:ext cx="1594677" cy="692197"/>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LLVM optimizer</a:t>
            </a:r>
          </a:p>
        </p:txBody>
      </p:sp>
      <p:cxnSp>
        <p:nvCxnSpPr>
          <p:cNvPr id="18" name="Straight Arrow Connector 17">
            <a:extLst>
              <a:ext uri="{FF2B5EF4-FFF2-40B4-BE49-F238E27FC236}">
                <a16:creationId xmlns:a16="http://schemas.microsoft.com/office/drawing/2014/main" id="{72911857-7FBB-3844-9909-0CB6067AE158}"/>
              </a:ext>
            </a:extLst>
          </p:cNvPr>
          <p:cNvCxnSpPr>
            <a:cxnSpLocks/>
            <a:stCxn id="13" idx="3"/>
            <a:endCxn id="17" idx="1"/>
          </p:cNvCxnSpPr>
          <p:nvPr/>
        </p:nvCxnSpPr>
        <p:spPr>
          <a:xfrm>
            <a:off x="4841231" y="2939429"/>
            <a:ext cx="17675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Folded Corner 18">
            <a:extLst>
              <a:ext uri="{FF2B5EF4-FFF2-40B4-BE49-F238E27FC236}">
                <a16:creationId xmlns:a16="http://schemas.microsoft.com/office/drawing/2014/main" id="{8CC604BF-4F7C-5045-BBC5-FCBA6758F921}"/>
              </a:ext>
            </a:extLst>
          </p:cNvPr>
          <p:cNvSpPr/>
          <p:nvPr/>
        </p:nvSpPr>
        <p:spPr>
          <a:xfrm>
            <a:off x="6839719" y="2596425"/>
            <a:ext cx="1099287" cy="686009"/>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Tapir</a:t>
            </a:r>
          </a:p>
        </p:txBody>
      </p:sp>
      <p:cxnSp>
        <p:nvCxnSpPr>
          <p:cNvPr id="20" name="Elbow Connector 19">
            <a:extLst>
              <a:ext uri="{FF2B5EF4-FFF2-40B4-BE49-F238E27FC236}">
                <a16:creationId xmlns:a16="http://schemas.microsoft.com/office/drawing/2014/main" id="{05E70EAC-C030-A945-BF04-A215CBE0CA10}"/>
              </a:ext>
            </a:extLst>
          </p:cNvPr>
          <p:cNvCxnSpPr>
            <a:cxnSpLocks/>
            <a:stCxn id="19" idx="3"/>
            <a:endCxn id="21" idx="0"/>
          </p:cNvCxnSpPr>
          <p:nvPr/>
        </p:nvCxnSpPr>
        <p:spPr>
          <a:xfrm flipH="1">
            <a:off x="1137451" y="2939430"/>
            <a:ext cx="6801555" cy="828209"/>
          </a:xfrm>
          <a:prstGeom prst="bentConnector4">
            <a:avLst>
              <a:gd name="adj1" fmla="val -3361"/>
              <a:gd name="adj2" fmla="val 70708"/>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21" name="Process 21">
            <a:extLst>
              <a:ext uri="{FF2B5EF4-FFF2-40B4-BE49-F238E27FC236}">
                <a16:creationId xmlns:a16="http://schemas.microsoft.com/office/drawing/2014/main" id="{EB25D254-E410-3F46-A99D-6295C0D55DA8}"/>
              </a:ext>
            </a:extLst>
          </p:cNvPr>
          <p:cNvSpPr/>
          <p:nvPr/>
        </p:nvSpPr>
        <p:spPr>
          <a:xfrm>
            <a:off x="266700" y="3767639"/>
            <a:ext cx="1741502" cy="980435"/>
          </a:xfrm>
          <a:prstGeom prst="flowChartProcess">
            <a:avLst/>
          </a:prstGeom>
          <a:solidFill>
            <a:schemeClr val="accent5"/>
          </a:soli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Tool </a:t>
            </a:r>
            <a:r>
              <a:rPr lang="en-US" sz="2400" dirty="0" err="1">
                <a:solidFill>
                  <a:schemeClr val="bg1"/>
                </a:solidFill>
              </a:rPr>
              <a:t>instrumen-tation</a:t>
            </a:r>
            <a:endParaRPr lang="en-US" sz="2400" dirty="0">
              <a:solidFill>
                <a:schemeClr val="bg1"/>
              </a:solidFill>
            </a:endParaRPr>
          </a:p>
        </p:txBody>
      </p:sp>
      <p:sp>
        <p:nvSpPr>
          <p:cNvPr id="23" name="Folded Corner 22">
            <a:extLst>
              <a:ext uri="{FF2B5EF4-FFF2-40B4-BE49-F238E27FC236}">
                <a16:creationId xmlns:a16="http://schemas.microsoft.com/office/drawing/2014/main" id="{89D19471-F7A3-8249-937B-7D6F692C61C2}"/>
              </a:ext>
            </a:extLst>
          </p:cNvPr>
          <p:cNvSpPr/>
          <p:nvPr/>
        </p:nvSpPr>
        <p:spPr>
          <a:xfrm>
            <a:off x="2178788" y="3914956"/>
            <a:ext cx="1099287" cy="685800"/>
          </a:xfrm>
          <a:prstGeom prst="foldedCorner">
            <a:avLst>
              <a:gd name="adj" fmla="val 22438"/>
            </a:avLst>
          </a:prstGeom>
          <a:solidFill>
            <a:srgbClr val="FBF4E3"/>
          </a:solidFill>
          <a:ln w="63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7351E"/>
                </a:solidFill>
                <a:latin typeface="Consolas" charset="0"/>
                <a:ea typeface="Consolas" charset="0"/>
                <a:cs typeface="Consolas" charset="0"/>
              </a:rPr>
              <a:t>Tapir</a:t>
            </a:r>
          </a:p>
        </p:txBody>
      </p:sp>
      <p:cxnSp>
        <p:nvCxnSpPr>
          <p:cNvPr id="32" name="Straight Arrow Connector 31">
            <a:extLst>
              <a:ext uri="{FF2B5EF4-FFF2-40B4-BE49-F238E27FC236}">
                <a16:creationId xmlns:a16="http://schemas.microsoft.com/office/drawing/2014/main" id="{ADFF0EC6-FBAB-F243-9850-191AC97FB453}"/>
              </a:ext>
            </a:extLst>
          </p:cNvPr>
          <p:cNvCxnSpPr>
            <a:cxnSpLocks/>
            <a:stCxn id="21" idx="3"/>
            <a:endCxn id="23" idx="1"/>
          </p:cNvCxnSpPr>
          <p:nvPr/>
        </p:nvCxnSpPr>
        <p:spPr>
          <a:xfrm flipV="1">
            <a:off x="2008202" y="4257856"/>
            <a:ext cx="17058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98C343-1EEC-984A-8B02-2055D597A3E0}"/>
              </a:ext>
            </a:extLst>
          </p:cNvPr>
          <p:cNvCxnSpPr>
            <a:cxnSpLocks/>
            <a:stCxn id="23" idx="3"/>
            <a:endCxn id="4" idx="1"/>
          </p:cNvCxnSpPr>
          <p:nvPr/>
        </p:nvCxnSpPr>
        <p:spPr>
          <a:xfrm>
            <a:off x="3278075" y="4257856"/>
            <a:ext cx="1845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9322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636B-FE79-6D41-B7BB-6EF29365A831}"/>
              </a:ext>
            </a:extLst>
          </p:cNvPr>
          <p:cNvSpPr>
            <a:spLocks noGrp="1"/>
          </p:cNvSpPr>
          <p:nvPr>
            <p:ph type="title"/>
          </p:nvPr>
        </p:nvSpPr>
        <p:spPr/>
        <p:txBody>
          <a:bodyPr/>
          <a:lstStyle/>
          <a:p>
            <a:r>
              <a:rPr lang="en-US" dirty="0"/>
              <a:t>Example: </a:t>
            </a:r>
            <a:r>
              <a:rPr lang="en-US" dirty="0" err="1"/>
              <a:t>Cilksan</a:t>
            </a:r>
            <a:r>
              <a:rPr lang="en-US" dirty="0"/>
              <a:t> Instrumentation</a:t>
            </a:r>
          </a:p>
        </p:txBody>
      </p:sp>
      <p:sp>
        <p:nvSpPr>
          <p:cNvPr id="3" name="Slide Number Placeholder 2">
            <a:extLst>
              <a:ext uri="{FF2B5EF4-FFF2-40B4-BE49-F238E27FC236}">
                <a16:creationId xmlns:a16="http://schemas.microsoft.com/office/drawing/2014/main" id="{45C39D8F-7D41-BC4C-AD03-50790AAA675C}"/>
              </a:ext>
            </a:extLst>
          </p:cNvPr>
          <p:cNvSpPr>
            <a:spLocks noGrp="1"/>
          </p:cNvSpPr>
          <p:nvPr>
            <p:ph type="sldNum" sz="quarter" idx="12"/>
          </p:nvPr>
        </p:nvSpPr>
        <p:spPr/>
        <p:txBody>
          <a:bodyPr/>
          <a:lstStyle/>
          <a:p>
            <a:fld id="{B8C56D54-80CA-1040-8800-40C19FBCAC37}" type="slidenum">
              <a:rPr lang="en-US" smtClean="0"/>
              <a:t>92</a:t>
            </a:fld>
            <a:endParaRPr lang="en-US"/>
          </a:p>
        </p:txBody>
      </p:sp>
      <p:sp>
        <p:nvSpPr>
          <p:cNvPr id="23" name="TextBox 22">
            <a:extLst>
              <a:ext uri="{FF2B5EF4-FFF2-40B4-BE49-F238E27FC236}">
                <a16:creationId xmlns:a16="http://schemas.microsoft.com/office/drawing/2014/main" id="{48F7AEFD-585E-A142-89D4-7FDD640F6F3D}"/>
              </a:ext>
            </a:extLst>
          </p:cNvPr>
          <p:cNvSpPr txBox="1"/>
          <p:nvPr/>
        </p:nvSpPr>
        <p:spPr>
          <a:xfrm>
            <a:off x="5586982" y="5205211"/>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24" name="TextBox 23">
            <a:extLst>
              <a:ext uri="{FF2B5EF4-FFF2-40B4-BE49-F238E27FC236}">
                <a16:creationId xmlns:a16="http://schemas.microsoft.com/office/drawing/2014/main" id="{72A8F6D3-2F14-DD4A-AB1F-6B0C8F2AEAF5}"/>
              </a:ext>
            </a:extLst>
          </p:cNvPr>
          <p:cNvSpPr txBox="1"/>
          <p:nvPr/>
        </p:nvSpPr>
        <p:spPr>
          <a:xfrm>
            <a:off x="1909981" y="4022360"/>
            <a:ext cx="838808" cy="400110"/>
          </a:xfrm>
          <a:prstGeom prst="rect">
            <a:avLst/>
          </a:prstGeom>
          <a:noFill/>
        </p:spPr>
        <p:txBody>
          <a:bodyPr wrap="squar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cxnSp>
        <p:nvCxnSpPr>
          <p:cNvPr id="25" name="Straight Arrow Connector 24">
            <a:extLst>
              <a:ext uri="{FF2B5EF4-FFF2-40B4-BE49-F238E27FC236}">
                <a16:creationId xmlns:a16="http://schemas.microsoft.com/office/drawing/2014/main" id="{0CE7A4A9-9023-944F-BBA9-52C424AAD28A}"/>
              </a:ext>
            </a:extLst>
          </p:cNvPr>
          <p:cNvCxnSpPr>
            <a:cxnSpLocks/>
            <a:stCxn id="34" idx="0"/>
            <a:endCxn id="35" idx="0"/>
          </p:cNvCxnSpPr>
          <p:nvPr/>
        </p:nvCxnSpPr>
        <p:spPr>
          <a:xfrm flipH="1">
            <a:off x="4157914" y="1678559"/>
            <a:ext cx="1739314" cy="234380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100C366-75CE-0948-83E0-1DC1304F156D}"/>
              </a:ext>
            </a:extLst>
          </p:cNvPr>
          <p:cNvCxnSpPr>
            <a:cxnSpLocks/>
            <a:stCxn id="34" idx="0"/>
            <a:endCxn id="29" idx="0"/>
          </p:cNvCxnSpPr>
          <p:nvPr/>
        </p:nvCxnSpPr>
        <p:spPr>
          <a:xfrm>
            <a:off x="5897228" y="1678559"/>
            <a:ext cx="1783402" cy="18309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0860228-5DF9-F04F-A79B-3657FD837E53}"/>
              </a:ext>
            </a:extLst>
          </p:cNvPr>
          <p:cNvCxnSpPr>
            <a:cxnSpLocks/>
            <a:stCxn id="29" idx="2"/>
            <a:endCxn id="30" idx="0"/>
          </p:cNvCxnSpPr>
          <p:nvPr/>
        </p:nvCxnSpPr>
        <p:spPr>
          <a:xfrm flipH="1">
            <a:off x="7680471" y="4977196"/>
            <a:ext cx="159" cy="2168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7407A8-4637-6447-8314-E8F9944E82B4}"/>
              </a:ext>
            </a:extLst>
          </p:cNvPr>
          <p:cNvSpPr/>
          <p:nvPr/>
        </p:nvSpPr>
        <p:spPr>
          <a:xfrm>
            <a:off x="6335494" y="3509476"/>
            <a:ext cx="2690272" cy="1467720"/>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csan_before_call</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csan_after_call</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csan_sync</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exit</a:t>
            </a:r>
            <a:endParaRPr lang="mr-IN" dirty="0">
              <a:solidFill>
                <a:srgbClr val="FB0007"/>
              </a:solidFill>
              <a:latin typeface="Consolas" charset="0"/>
              <a:ea typeface="Consolas" charset="0"/>
              <a:cs typeface="Consolas" charset="0"/>
            </a:endParaRPr>
          </a:p>
        </p:txBody>
      </p:sp>
      <p:sp>
        <p:nvSpPr>
          <p:cNvPr id="30" name="Rectangle 29">
            <a:extLst>
              <a:ext uri="{FF2B5EF4-FFF2-40B4-BE49-F238E27FC236}">
                <a16:creationId xmlns:a16="http://schemas.microsoft.com/office/drawing/2014/main" id="{DD6ECD2F-8ADA-524C-8478-9EE88149F847}"/>
              </a:ext>
            </a:extLst>
          </p:cNvPr>
          <p:cNvSpPr/>
          <p:nvPr/>
        </p:nvSpPr>
        <p:spPr>
          <a:xfrm>
            <a:off x="6335176" y="5194091"/>
            <a:ext cx="2690590" cy="130059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csan_load</a:t>
            </a:r>
            <a:r>
              <a:rPr lang="en-US" dirty="0">
                <a:solidFill>
                  <a:srgbClr val="632618"/>
                </a:solidFill>
                <a:latin typeface="Consolas" charset="0"/>
                <a:ea typeface="Consolas" charset="0"/>
                <a:cs typeface="Consolas" charset="0"/>
              </a:rPr>
              <a:t>(x)</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csan_func_exit</a:t>
            </a:r>
            <a:r>
              <a:rPr lang="en-US" dirty="0">
                <a:solidFill>
                  <a:srgbClr val="632618"/>
                </a:solidFill>
                <a:latin typeface="Consolas" charset="0"/>
                <a:ea typeface="Consolas" charset="0"/>
                <a:cs typeface="Consolas" charset="0"/>
              </a:rPr>
              <a:t>()</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31" name="TextBox 30">
            <a:extLst>
              <a:ext uri="{FF2B5EF4-FFF2-40B4-BE49-F238E27FC236}">
                <a16:creationId xmlns:a16="http://schemas.microsoft.com/office/drawing/2014/main" id="{1EA6B758-4821-8943-8F11-1F3CC1C9F55A}"/>
              </a:ext>
            </a:extLst>
          </p:cNvPr>
          <p:cNvSpPr txBox="1"/>
          <p:nvPr/>
        </p:nvSpPr>
        <p:spPr>
          <a:xfrm>
            <a:off x="4844495" y="1136420"/>
            <a:ext cx="1973860"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32" name="TextBox 31">
            <a:extLst>
              <a:ext uri="{FF2B5EF4-FFF2-40B4-BE49-F238E27FC236}">
                <a16:creationId xmlns:a16="http://schemas.microsoft.com/office/drawing/2014/main" id="{223033F8-D3CE-8648-B6A7-B74C3294B311}"/>
              </a:ext>
            </a:extLst>
          </p:cNvPr>
          <p:cNvSpPr txBox="1"/>
          <p:nvPr/>
        </p:nvSpPr>
        <p:spPr>
          <a:xfrm>
            <a:off x="3759846" y="1677441"/>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33" name="TextBox 32">
            <a:extLst>
              <a:ext uri="{FF2B5EF4-FFF2-40B4-BE49-F238E27FC236}">
                <a16:creationId xmlns:a16="http://schemas.microsoft.com/office/drawing/2014/main" id="{B32DDD34-1E21-604D-BD94-F618B5BADD45}"/>
              </a:ext>
            </a:extLst>
          </p:cNvPr>
          <p:cNvSpPr txBox="1"/>
          <p:nvPr/>
        </p:nvSpPr>
        <p:spPr>
          <a:xfrm>
            <a:off x="8289369" y="3127009"/>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34" name="Rectangle 33">
            <a:extLst>
              <a:ext uri="{FF2B5EF4-FFF2-40B4-BE49-F238E27FC236}">
                <a16:creationId xmlns:a16="http://schemas.microsoft.com/office/drawing/2014/main" id="{00A82E40-2D62-D74E-9F16-0FF7EA58B037}"/>
              </a:ext>
            </a:extLst>
          </p:cNvPr>
          <p:cNvSpPr/>
          <p:nvPr/>
        </p:nvSpPr>
        <p:spPr>
          <a:xfrm>
            <a:off x="4649834" y="1678559"/>
            <a:ext cx="2494788" cy="1445005"/>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csan_func_entry</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csan_alloca</a:t>
            </a:r>
            <a:r>
              <a:rPr lang="en-US" dirty="0">
                <a:solidFill>
                  <a:srgbClr val="632618"/>
                </a:solidFill>
                <a:latin typeface="Consolas" charset="0"/>
                <a:ea typeface="Consolas" charset="0"/>
                <a:cs typeface="Consolas" charset="0"/>
              </a:rPr>
              <a:t>(x)</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csan_detach</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35" name="Rectangle 34">
            <a:extLst>
              <a:ext uri="{FF2B5EF4-FFF2-40B4-BE49-F238E27FC236}">
                <a16:creationId xmlns:a16="http://schemas.microsoft.com/office/drawing/2014/main" id="{1E8CE2EE-6F27-9645-A46D-738382AFD2EC}"/>
              </a:ext>
            </a:extLst>
          </p:cNvPr>
          <p:cNvSpPr/>
          <p:nvPr/>
        </p:nvSpPr>
        <p:spPr>
          <a:xfrm>
            <a:off x="2868709" y="4022360"/>
            <a:ext cx="2578409" cy="231416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csan_task</a:t>
            </a:r>
            <a:r>
              <a:rPr lang="en-US" dirty="0">
                <a:solidFill>
                  <a:srgbClr val="632618"/>
                </a:solidFill>
                <a:latin typeface="Consolas" charset="0"/>
                <a:ea typeface="Consolas" charset="0"/>
                <a:cs typeface="Consolas" charset="0"/>
              </a:rPr>
              <a:t>()</a:t>
            </a:r>
            <a:endParaRPr lang="en-US" dirty="0">
              <a:solidFill>
                <a:srgbClr val="B88600"/>
              </a:solidFill>
              <a:latin typeface="Consolas" charset="0"/>
              <a:ea typeface="Consolas" charset="0"/>
              <a:cs typeface="Consolas" charset="0"/>
            </a:endParaRP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csan_before_call</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csan_after_call</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csan_store</a:t>
            </a:r>
            <a:r>
              <a:rPr lang="en-US" dirty="0">
                <a:solidFill>
                  <a:srgbClr val="632618"/>
                </a:solidFill>
                <a:latin typeface="Consolas" charset="0"/>
                <a:ea typeface="Consolas" charset="0"/>
                <a:cs typeface="Consolas" charset="0"/>
              </a:rPr>
              <a:t>(x)</a:t>
            </a:r>
            <a:endParaRPr lang="en-US" dirty="0">
              <a:solidFill>
                <a:srgbClr val="9900F8"/>
              </a:solidFill>
              <a:latin typeface="Consolas" charset="0"/>
              <a:ea typeface="Consolas" charset="0"/>
              <a:cs typeface="Consolas" charset="0"/>
            </a:endParaRP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csan_task_exit</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104" name="Content Placeholder 21">
            <a:extLst>
              <a:ext uri="{FF2B5EF4-FFF2-40B4-BE49-F238E27FC236}">
                <a16:creationId xmlns:a16="http://schemas.microsoft.com/office/drawing/2014/main" id="{4D30E071-B023-9144-9EDE-354014AEBF65}"/>
              </a:ext>
            </a:extLst>
          </p:cNvPr>
          <p:cNvSpPr>
            <a:spLocks noGrp="1"/>
          </p:cNvSpPr>
          <p:nvPr>
            <p:ph idx="1"/>
          </p:nvPr>
        </p:nvSpPr>
        <p:spPr>
          <a:xfrm>
            <a:off x="266700" y="1136420"/>
            <a:ext cx="4481474" cy="4741863"/>
          </a:xfrm>
        </p:spPr>
        <p:txBody>
          <a:bodyPr/>
          <a:lstStyle/>
          <a:p>
            <a:pPr marL="0" indent="0">
              <a:buNone/>
            </a:pPr>
            <a:r>
              <a:rPr lang="en-US" dirty="0"/>
              <a:t>The </a:t>
            </a:r>
            <a:r>
              <a:rPr lang="en-US" dirty="0" err="1"/>
              <a:t>OpenCilk</a:t>
            </a:r>
            <a:r>
              <a:rPr lang="en-US" dirty="0"/>
              <a:t> compiler inserts </a:t>
            </a:r>
            <a:r>
              <a:rPr lang="en-US" dirty="0" err="1"/>
              <a:t>Cilksan</a:t>
            </a:r>
            <a:r>
              <a:rPr lang="en-US" dirty="0"/>
              <a:t> </a:t>
            </a:r>
            <a:r>
              <a:rPr lang="en-US" dirty="0">
                <a:solidFill>
                  <a:schemeClr val="tx2"/>
                </a:solidFill>
              </a:rPr>
              <a:t>instrumentation</a:t>
            </a:r>
            <a:r>
              <a:rPr lang="en-US" dirty="0"/>
              <a:t> at memory operations, control-flow operations, and Tapir instructions.</a:t>
            </a:r>
          </a:p>
        </p:txBody>
      </p:sp>
      <p:sp>
        <p:nvSpPr>
          <p:cNvPr id="107" name="Rectangle 106">
            <a:extLst>
              <a:ext uri="{FF2B5EF4-FFF2-40B4-BE49-F238E27FC236}">
                <a16:creationId xmlns:a16="http://schemas.microsoft.com/office/drawing/2014/main" id="{CE98D162-A758-124E-B46A-5E2BA23E151F}"/>
              </a:ext>
            </a:extLst>
          </p:cNvPr>
          <p:cNvSpPr/>
          <p:nvPr/>
        </p:nvSpPr>
        <p:spPr>
          <a:xfrm>
            <a:off x="4687834" y="1721612"/>
            <a:ext cx="2362323" cy="251694"/>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08" name="Rectangle 107">
            <a:extLst>
              <a:ext uri="{FF2B5EF4-FFF2-40B4-BE49-F238E27FC236}">
                <a16:creationId xmlns:a16="http://schemas.microsoft.com/office/drawing/2014/main" id="{8AB5B776-C4B7-7845-A896-43C2FF4BAEDF}"/>
              </a:ext>
            </a:extLst>
          </p:cNvPr>
          <p:cNvSpPr/>
          <p:nvPr/>
        </p:nvSpPr>
        <p:spPr>
          <a:xfrm>
            <a:off x="4707427" y="2285307"/>
            <a:ext cx="2362323" cy="55065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09" name="Rectangle 108">
            <a:extLst>
              <a:ext uri="{FF2B5EF4-FFF2-40B4-BE49-F238E27FC236}">
                <a16:creationId xmlns:a16="http://schemas.microsoft.com/office/drawing/2014/main" id="{02FBA7F5-AE85-994A-B5F9-C8218DB7C6DB}"/>
              </a:ext>
            </a:extLst>
          </p:cNvPr>
          <p:cNvSpPr/>
          <p:nvPr/>
        </p:nvSpPr>
        <p:spPr>
          <a:xfrm>
            <a:off x="2945343" y="4097233"/>
            <a:ext cx="2405455" cy="595095"/>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2" name="Rectangle 111">
            <a:extLst>
              <a:ext uri="{FF2B5EF4-FFF2-40B4-BE49-F238E27FC236}">
                <a16:creationId xmlns:a16="http://schemas.microsoft.com/office/drawing/2014/main" id="{80AFECB7-82B5-3942-A250-A15F366B52E0}"/>
              </a:ext>
            </a:extLst>
          </p:cNvPr>
          <p:cNvSpPr/>
          <p:nvPr/>
        </p:nvSpPr>
        <p:spPr>
          <a:xfrm>
            <a:off x="2945342" y="4907664"/>
            <a:ext cx="2405455" cy="595095"/>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3" name="Rectangle 112">
            <a:extLst>
              <a:ext uri="{FF2B5EF4-FFF2-40B4-BE49-F238E27FC236}">
                <a16:creationId xmlns:a16="http://schemas.microsoft.com/office/drawing/2014/main" id="{730261E1-6699-4A42-8219-AB276E01BA73}"/>
              </a:ext>
            </a:extLst>
          </p:cNvPr>
          <p:cNvSpPr/>
          <p:nvPr/>
        </p:nvSpPr>
        <p:spPr>
          <a:xfrm>
            <a:off x="2945342" y="5752435"/>
            <a:ext cx="2405455" cy="26320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4" name="Rectangle 113">
            <a:extLst>
              <a:ext uri="{FF2B5EF4-FFF2-40B4-BE49-F238E27FC236}">
                <a16:creationId xmlns:a16="http://schemas.microsoft.com/office/drawing/2014/main" id="{31693CC9-E96E-FB47-9EC5-549C70975717}"/>
              </a:ext>
            </a:extLst>
          </p:cNvPr>
          <p:cNvSpPr/>
          <p:nvPr/>
        </p:nvSpPr>
        <p:spPr>
          <a:xfrm>
            <a:off x="6388618" y="4130600"/>
            <a:ext cx="2405455" cy="595095"/>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5" name="Rectangle 114">
            <a:extLst>
              <a:ext uri="{FF2B5EF4-FFF2-40B4-BE49-F238E27FC236}">
                <a16:creationId xmlns:a16="http://schemas.microsoft.com/office/drawing/2014/main" id="{4646B656-62B2-BF44-B213-E20F7B7604C4}"/>
              </a:ext>
            </a:extLst>
          </p:cNvPr>
          <p:cNvSpPr/>
          <p:nvPr/>
        </p:nvSpPr>
        <p:spPr>
          <a:xfrm>
            <a:off x="6382945" y="3571558"/>
            <a:ext cx="2405455" cy="26320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6" name="Rectangle 115">
            <a:extLst>
              <a:ext uri="{FF2B5EF4-FFF2-40B4-BE49-F238E27FC236}">
                <a16:creationId xmlns:a16="http://schemas.microsoft.com/office/drawing/2014/main" id="{B2B11B00-1A7C-DC47-834C-07E369F38ADC}"/>
              </a:ext>
            </a:extLst>
          </p:cNvPr>
          <p:cNvSpPr/>
          <p:nvPr/>
        </p:nvSpPr>
        <p:spPr>
          <a:xfrm>
            <a:off x="6382944" y="5302749"/>
            <a:ext cx="2405455" cy="26320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7" name="Rectangle 116">
            <a:extLst>
              <a:ext uri="{FF2B5EF4-FFF2-40B4-BE49-F238E27FC236}">
                <a16:creationId xmlns:a16="http://schemas.microsoft.com/office/drawing/2014/main" id="{3B81ADEF-0C08-CB42-8166-185995C365A3}"/>
              </a:ext>
            </a:extLst>
          </p:cNvPr>
          <p:cNvSpPr/>
          <p:nvPr/>
        </p:nvSpPr>
        <p:spPr>
          <a:xfrm>
            <a:off x="6388618" y="5878283"/>
            <a:ext cx="2405455" cy="26320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27" name="Straight Arrow Connector 6">
            <a:extLst>
              <a:ext uri="{FF2B5EF4-FFF2-40B4-BE49-F238E27FC236}">
                <a16:creationId xmlns:a16="http://schemas.microsoft.com/office/drawing/2014/main" id="{0EDD288F-F2BF-CC4D-897A-29279DB5B3F7}"/>
              </a:ext>
            </a:extLst>
          </p:cNvPr>
          <p:cNvCxnSpPr>
            <a:cxnSpLocks/>
            <a:stCxn id="35" idx="2"/>
            <a:endCxn id="29" idx="0"/>
          </p:cNvCxnSpPr>
          <p:nvPr/>
        </p:nvCxnSpPr>
        <p:spPr>
          <a:xfrm rot="5400000" flipH="1" flipV="1">
            <a:off x="4505749" y="3161641"/>
            <a:ext cx="2827046" cy="3522716"/>
          </a:xfrm>
          <a:prstGeom prst="curvedConnector5">
            <a:avLst>
              <a:gd name="adj1" fmla="val -8086"/>
              <a:gd name="adj2" fmla="val 49206"/>
              <a:gd name="adj3" fmla="val 108086"/>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3667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636B-FE79-6D41-B7BB-6EF29365A831}"/>
              </a:ext>
            </a:extLst>
          </p:cNvPr>
          <p:cNvSpPr>
            <a:spLocks noGrp="1"/>
          </p:cNvSpPr>
          <p:nvPr>
            <p:ph type="title"/>
          </p:nvPr>
        </p:nvSpPr>
        <p:spPr/>
        <p:txBody>
          <a:bodyPr/>
          <a:lstStyle/>
          <a:p>
            <a:r>
              <a:rPr lang="en-US" dirty="0"/>
              <a:t>Driving the </a:t>
            </a:r>
            <a:r>
              <a:rPr lang="en-US" dirty="0" err="1"/>
              <a:t>Cilksan</a:t>
            </a:r>
            <a:r>
              <a:rPr lang="en-US" dirty="0"/>
              <a:t> Library</a:t>
            </a:r>
          </a:p>
        </p:txBody>
      </p:sp>
      <p:sp>
        <p:nvSpPr>
          <p:cNvPr id="3" name="Slide Number Placeholder 2">
            <a:extLst>
              <a:ext uri="{FF2B5EF4-FFF2-40B4-BE49-F238E27FC236}">
                <a16:creationId xmlns:a16="http://schemas.microsoft.com/office/drawing/2014/main" id="{45C39D8F-7D41-BC4C-AD03-50790AAA675C}"/>
              </a:ext>
            </a:extLst>
          </p:cNvPr>
          <p:cNvSpPr>
            <a:spLocks noGrp="1"/>
          </p:cNvSpPr>
          <p:nvPr>
            <p:ph type="sldNum" sz="quarter" idx="12"/>
          </p:nvPr>
        </p:nvSpPr>
        <p:spPr/>
        <p:txBody>
          <a:bodyPr/>
          <a:lstStyle/>
          <a:p>
            <a:fld id="{B8C56D54-80CA-1040-8800-40C19FBCAC37}" type="slidenum">
              <a:rPr lang="en-US" smtClean="0"/>
              <a:t>93</a:t>
            </a:fld>
            <a:endParaRPr lang="en-US"/>
          </a:p>
        </p:txBody>
      </p:sp>
      <p:sp>
        <p:nvSpPr>
          <p:cNvPr id="104" name="Content Placeholder 21">
            <a:extLst>
              <a:ext uri="{FF2B5EF4-FFF2-40B4-BE49-F238E27FC236}">
                <a16:creationId xmlns:a16="http://schemas.microsoft.com/office/drawing/2014/main" id="{4D30E071-B023-9144-9EDE-354014AEBF65}"/>
              </a:ext>
            </a:extLst>
          </p:cNvPr>
          <p:cNvSpPr>
            <a:spLocks noGrp="1"/>
          </p:cNvSpPr>
          <p:nvPr>
            <p:ph idx="1"/>
          </p:nvPr>
        </p:nvSpPr>
        <p:spPr>
          <a:xfrm>
            <a:off x="266701" y="1136420"/>
            <a:ext cx="3653847" cy="4741863"/>
          </a:xfrm>
        </p:spPr>
        <p:txBody>
          <a:bodyPr/>
          <a:lstStyle/>
          <a:p>
            <a:pPr marL="0" indent="0">
              <a:buNone/>
            </a:pPr>
            <a:r>
              <a:rPr lang="en-US" dirty="0"/>
              <a:t>When the program is run, the instrumentation </a:t>
            </a:r>
            <a:r>
              <a:rPr lang="en-US" dirty="0">
                <a:solidFill>
                  <a:schemeClr val="tx2"/>
                </a:solidFill>
              </a:rPr>
              <a:t>drives</a:t>
            </a:r>
            <a:r>
              <a:rPr lang="en-US" dirty="0"/>
              <a:t> the tool’s logic in the </a:t>
            </a:r>
            <a:r>
              <a:rPr lang="en-US" dirty="0" err="1">
                <a:solidFill>
                  <a:schemeClr val="tx2"/>
                </a:solidFill>
              </a:rPr>
              <a:t>Cilksan</a:t>
            </a:r>
            <a:r>
              <a:rPr lang="en-US" dirty="0">
                <a:solidFill>
                  <a:schemeClr val="tx2"/>
                </a:solidFill>
              </a:rPr>
              <a:t> library</a:t>
            </a:r>
            <a:r>
              <a:rPr lang="en-US" dirty="0"/>
              <a:t> to check for races.</a:t>
            </a:r>
          </a:p>
        </p:txBody>
      </p:sp>
      <p:sp>
        <p:nvSpPr>
          <p:cNvPr id="76" name="TextBox 75">
            <a:extLst>
              <a:ext uri="{FF2B5EF4-FFF2-40B4-BE49-F238E27FC236}">
                <a16:creationId xmlns:a16="http://schemas.microsoft.com/office/drawing/2014/main" id="{054DDB6D-9ACC-6646-B04D-59BCA13FC503}"/>
              </a:ext>
            </a:extLst>
          </p:cNvPr>
          <p:cNvSpPr txBox="1"/>
          <p:nvPr/>
        </p:nvSpPr>
        <p:spPr>
          <a:xfrm>
            <a:off x="5586982" y="5205211"/>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cxnSp>
        <p:nvCxnSpPr>
          <p:cNvPr id="77" name="Straight Arrow Connector 76">
            <a:extLst>
              <a:ext uri="{FF2B5EF4-FFF2-40B4-BE49-F238E27FC236}">
                <a16:creationId xmlns:a16="http://schemas.microsoft.com/office/drawing/2014/main" id="{187B903B-B171-A147-B30D-7BCED4ABBD7A}"/>
              </a:ext>
            </a:extLst>
          </p:cNvPr>
          <p:cNvCxnSpPr>
            <a:cxnSpLocks/>
            <a:stCxn id="86" idx="0"/>
            <a:endCxn id="87" idx="0"/>
          </p:cNvCxnSpPr>
          <p:nvPr/>
        </p:nvCxnSpPr>
        <p:spPr>
          <a:xfrm flipH="1">
            <a:off x="4157914" y="1678559"/>
            <a:ext cx="1739314" cy="234380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E58B2B1-7110-774B-B482-0FE45D2E9496}"/>
              </a:ext>
            </a:extLst>
          </p:cNvPr>
          <p:cNvCxnSpPr>
            <a:cxnSpLocks/>
            <a:stCxn id="86" idx="0"/>
            <a:endCxn id="81" idx="0"/>
          </p:cNvCxnSpPr>
          <p:nvPr/>
        </p:nvCxnSpPr>
        <p:spPr>
          <a:xfrm>
            <a:off x="5897228" y="1678559"/>
            <a:ext cx="1783402" cy="18309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2875648-0BF5-F143-8505-69C89506308F}"/>
              </a:ext>
            </a:extLst>
          </p:cNvPr>
          <p:cNvCxnSpPr>
            <a:cxnSpLocks/>
            <a:stCxn id="81" idx="2"/>
            <a:endCxn id="82" idx="0"/>
          </p:cNvCxnSpPr>
          <p:nvPr/>
        </p:nvCxnSpPr>
        <p:spPr>
          <a:xfrm flipH="1">
            <a:off x="7680471" y="4977196"/>
            <a:ext cx="159" cy="2168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7D6D1B6-050B-1842-A0B2-78E7D23665C3}"/>
              </a:ext>
            </a:extLst>
          </p:cNvPr>
          <p:cNvSpPr/>
          <p:nvPr/>
        </p:nvSpPr>
        <p:spPr>
          <a:xfrm>
            <a:off x="6335494" y="3509476"/>
            <a:ext cx="2690272" cy="1467720"/>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csan_before_call</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csan_after_call</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csan_sync</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exit</a:t>
            </a:r>
            <a:endParaRPr lang="mr-IN" dirty="0">
              <a:solidFill>
                <a:srgbClr val="FB0007"/>
              </a:solidFill>
              <a:latin typeface="Consolas" charset="0"/>
              <a:ea typeface="Consolas" charset="0"/>
              <a:cs typeface="Consolas" charset="0"/>
            </a:endParaRPr>
          </a:p>
        </p:txBody>
      </p:sp>
      <p:sp>
        <p:nvSpPr>
          <p:cNvPr id="82" name="Rectangle 81">
            <a:extLst>
              <a:ext uri="{FF2B5EF4-FFF2-40B4-BE49-F238E27FC236}">
                <a16:creationId xmlns:a16="http://schemas.microsoft.com/office/drawing/2014/main" id="{6EC7FB8C-1C09-6D49-85E2-3A45F2A48D6D}"/>
              </a:ext>
            </a:extLst>
          </p:cNvPr>
          <p:cNvSpPr/>
          <p:nvPr/>
        </p:nvSpPr>
        <p:spPr>
          <a:xfrm>
            <a:off x="6335176" y="5194091"/>
            <a:ext cx="2690590" cy="130059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csan_load</a:t>
            </a:r>
            <a:r>
              <a:rPr lang="en-US" dirty="0">
                <a:solidFill>
                  <a:srgbClr val="632618"/>
                </a:solidFill>
                <a:latin typeface="Consolas" charset="0"/>
                <a:ea typeface="Consolas" charset="0"/>
                <a:cs typeface="Consolas" charset="0"/>
              </a:rPr>
              <a:t>(x)</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csan_func_exit</a:t>
            </a:r>
            <a:r>
              <a:rPr lang="en-US" dirty="0">
                <a:solidFill>
                  <a:srgbClr val="632618"/>
                </a:solidFill>
                <a:latin typeface="Consolas" charset="0"/>
                <a:ea typeface="Consolas" charset="0"/>
                <a:cs typeface="Consolas" charset="0"/>
              </a:rPr>
              <a:t>()</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83" name="TextBox 82">
            <a:extLst>
              <a:ext uri="{FF2B5EF4-FFF2-40B4-BE49-F238E27FC236}">
                <a16:creationId xmlns:a16="http://schemas.microsoft.com/office/drawing/2014/main" id="{A3CD2715-5262-B04A-93B3-68FBF105B906}"/>
              </a:ext>
            </a:extLst>
          </p:cNvPr>
          <p:cNvSpPr txBox="1"/>
          <p:nvPr/>
        </p:nvSpPr>
        <p:spPr>
          <a:xfrm>
            <a:off x="4844495" y="1136420"/>
            <a:ext cx="1973860"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84" name="TextBox 83">
            <a:extLst>
              <a:ext uri="{FF2B5EF4-FFF2-40B4-BE49-F238E27FC236}">
                <a16:creationId xmlns:a16="http://schemas.microsoft.com/office/drawing/2014/main" id="{6E2EAFA1-AC12-414D-828B-8AC6B328A99E}"/>
              </a:ext>
            </a:extLst>
          </p:cNvPr>
          <p:cNvSpPr txBox="1"/>
          <p:nvPr/>
        </p:nvSpPr>
        <p:spPr>
          <a:xfrm>
            <a:off x="3759846" y="1677441"/>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85" name="TextBox 84">
            <a:extLst>
              <a:ext uri="{FF2B5EF4-FFF2-40B4-BE49-F238E27FC236}">
                <a16:creationId xmlns:a16="http://schemas.microsoft.com/office/drawing/2014/main" id="{6C270C73-D8A9-DC44-9764-F036BFED0C75}"/>
              </a:ext>
            </a:extLst>
          </p:cNvPr>
          <p:cNvSpPr txBox="1"/>
          <p:nvPr/>
        </p:nvSpPr>
        <p:spPr>
          <a:xfrm>
            <a:off x="8289369" y="3127009"/>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86" name="Rectangle 85">
            <a:extLst>
              <a:ext uri="{FF2B5EF4-FFF2-40B4-BE49-F238E27FC236}">
                <a16:creationId xmlns:a16="http://schemas.microsoft.com/office/drawing/2014/main" id="{2DA3DB36-56AE-4240-BB90-DA743567EA30}"/>
              </a:ext>
            </a:extLst>
          </p:cNvPr>
          <p:cNvSpPr/>
          <p:nvPr/>
        </p:nvSpPr>
        <p:spPr>
          <a:xfrm>
            <a:off x="4649834" y="1678559"/>
            <a:ext cx="2494788" cy="1445005"/>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csan_func_entry</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csan_alloca</a:t>
            </a:r>
            <a:r>
              <a:rPr lang="en-US" dirty="0">
                <a:solidFill>
                  <a:srgbClr val="632618"/>
                </a:solidFill>
                <a:latin typeface="Consolas" charset="0"/>
                <a:ea typeface="Consolas" charset="0"/>
                <a:cs typeface="Consolas" charset="0"/>
              </a:rPr>
              <a:t>(x)</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csan_detach</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87" name="Rectangle 86">
            <a:extLst>
              <a:ext uri="{FF2B5EF4-FFF2-40B4-BE49-F238E27FC236}">
                <a16:creationId xmlns:a16="http://schemas.microsoft.com/office/drawing/2014/main" id="{4963497B-88FB-D94D-A022-2C3AF52C3B71}"/>
              </a:ext>
            </a:extLst>
          </p:cNvPr>
          <p:cNvSpPr/>
          <p:nvPr/>
        </p:nvSpPr>
        <p:spPr>
          <a:xfrm>
            <a:off x="2868709" y="4022360"/>
            <a:ext cx="2578409" cy="231416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csan_task</a:t>
            </a:r>
            <a:r>
              <a:rPr lang="en-US" dirty="0">
                <a:solidFill>
                  <a:srgbClr val="632618"/>
                </a:solidFill>
                <a:latin typeface="Consolas" charset="0"/>
                <a:ea typeface="Consolas" charset="0"/>
                <a:cs typeface="Consolas" charset="0"/>
              </a:rPr>
              <a:t>()</a:t>
            </a:r>
            <a:endParaRPr lang="en-US" dirty="0">
              <a:solidFill>
                <a:srgbClr val="B88600"/>
              </a:solidFill>
              <a:latin typeface="Consolas" charset="0"/>
              <a:ea typeface="Consolas" charset="0"/>
              <a:cs typeface="Consolas" charset="0"/>
            </a:endParaRP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csan_before_call</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csan_after_call</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csan_store</a:t>
            </a:r>
            <a:r>
              <a:rPr lang="en-US" dirty="0">
                <a:solidFill>
                  <a:srgbClr val="632618"/>
                </a:solidFill>
                <a:latin typeface="Consolas" charset="0"/>
                <a:ea typeface="Consolas" charset="0"/>
                <a:cs typeface="Consolas" charset="0"/>
              </a:rPr>
              <a:t>(x)</a:t>
            </a:r>
            <a:endParaRPr lang="en-US" dirty="0">
              <a:solidFill>
                <a:srgbClr val="9900F8"/>
              </a:solidFill>
              <a:latin typeface="Consolas" charset="0"/>
              <a:ea typeface="Consolas" charset="0"/>
              <a:cs typeface="Consolas" charset="0"/>
            </a:endParaRP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csan_task_exit</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89" name="Rectangle 88">
            <a:extLst>
              <a:ext uri="{FF2B5EF4-FFF2-40B4-BE49-F238E27FC236}">
                <a16:creationId xmlns:a16="http://schemas.microsoft.com/office/drawing/2014/main" id="{7E60D757-83AE-DD4E-8FE8-07D60B5C32DC}"/>
              </a:ext>
            </a:extLst>
          </p:cNvPr>
          <p:cNvSpPr/>
          <p:nvPr/>
        </p:nvSpPr>
        <p:spPr>
          <a:xfrm>
            <a:off x="4707427" y="2574167"/>
            <a:ext cx="2362323" cy="261797"/>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93" name="Rectangle 92">
            <a:extLst>
              <a:ext uri="{FF2B5EF4-FFF2-40B4-BE49-F238E27FC236}">
                <a16:creationId xmlns:a16="http://schemas.microsoft.com/office/drawing/2014/main" id="{DBA5DDA0-0EBB-254E-B64A-15C17CDD62B4}"/>
              </a:ext>
            </a:extLst>
          </p:cNvPr>
          <p:cNvSpPr/>
          <p:nvPr/>
        </p:nvSpPr>
        <p:spPr>
          <a:xfrm>
            <a:off x="6388618" y="4405084"/>
            <a:ext cx="2405455" cy="320611"/>
          </a:xfrm>
          <a:prstGeom prst="rect">
            <a:avLst/>
          </a:prstGeom>
          <a:solidFill>
            <a:srgbClr val="FFFF00">
              <a:alpha val="10000"/>
            </a:srgbClr>
          </a:solidFill>
          <a:ln>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10" name="Rounded Rectangle 109">
            <a:extLst>
              <a:ext uri="{FF2B5EF4-FFF2-40B4-BE49-F238E27FC236}">
                <a16:creationId xmlns:a16="http://schemas.microsoft.com/office/drawing/2014/main" id="{C17372D5-50D3-9B43-8226-F3B9BB0F5F6C}"/>
              </a:ext>
            </a:extLst>
          </p:cNvPr>
          <p:cNvSpPr/>
          <p:nvPr/>
        </p:nvSpPr>
        <p:spPr>
          <a:xfrm>
            <a:off x="5756654" y="1106447"/>
            <a:ext cx="3336116" cy="1329810"/>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Computes which operations are logically in parallel.</a:t>
            </a:r>
          </a:p>
        </p:txBody>
      </p:sp>
      <p:cxnSp>
        <p:nvCxnSpPr>
          <p:cNvPr id="111" name="Curved Connector 110">
            <a:extLst>
              <a:ext uri="{FF2B5EF4-FFF2-40B4-BE49-F238E27FC236}">
                <a16:creationId xmlns:a16="http://schemas.microsoft.com/office/drawing/2014/main" id="{FA34B5B5-F86F-5F4E-B18D-0988E2335610}"/>
              </a:ext>
            </a:extLst>
          </p:cNvPr>
          <p:cNvCxnSpPr>
            <a:cxnSpLocks/>
            <a:stCxn id="110" idx="2"/>
            <a:endCxn id="89" idx="3"/>
          </p:cNvCxnSpPr>
          <p:nvPr/>
        </p:nvCxnSpPr>
        <p:spPr>
          <a:xfrm rot="5400000">
            <a:off x="7112827" y="2393180"/>
            <a:ext cx="268809" cy="354962"/>
          </a:xfrm>
          <a:prstGeom prst="curvedConnector2">
            <a:avLst/>
          </a:prstGeom>
          <a:ln w="50800">
            <a:solidFill>
              <a:schemeClr val="tx2">
                <a:alpha val="7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33AE6988-75D1-8C4D-93BD-C395B24D0966}"/>
              </a:ext>
            </a:extLst>
          </p:cNvPr>
          <p:cNvCxnSpPr>
            <a:cxnSpLocks/>
            <a:stCxn id="110" idx="2"/>
            <a:endCxn id="93" idx="0"/>
          </p:cNvCxnSpPr>
          <p:nvPr/>
        </p:nvCxnSpPr>
        <p:spPr>
          <a:xfrm rot="16200000" flipH="1">
            <a:off x="6523616" y="3337353"/>
            <a:ext cx="1968827" cy="166634"/>
          </a:xfrm>
          <a:prstGeom prst="curvedConnector3">
            <a:avLst>
              <a:gd name="adj1" fmla="val 50000"/>
            </a:avLst>
          </a:prstGeom>
          <a:ln w="50800">
            <a:solidFill>
              <a:schemeClr val="tx2">
                <a:alpha val="7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0C63FC40-EC54-3348-8CFF-B4038381DDD4}"/>
              </a:ext>
            </a:extLst>
          </p:cNvPr>
          <p:cNvSpPr/>
          <p:nvPr/>
        </p:nvSpPr>
        <p:spPr>
          <a:xfrm>
            <a:off x="2934185" y="5205598"/>
            <a:ext cx="2415431" cy="295218"/>
          </a:xfrm>
          <a:prstGeom prst="rect">
            <a:avLst/>
          </a:prstGeom>
          <a:solidFill>
            <a:srgbClr val="C00000">
              <a:alpha val="10000"/>
            </a:srgbClr>
          </a:solidFill>
          <a:ln w="19050">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sp>
        <p:nvSpPr>
          <p:cNvPr id="127" name="Rectangle 126">
            <a:extLst>
              <a:ext uri="{FF2B5EF4-FFF2-40B4-BE49-F238E27FC236}">
                <a16:creationId xmlns:a16="http://schemas.microsoft.com/office/drawing/2014/main" id="{33492578-10F5-1447-91C6-24C6048C17B4}"/>
              </a:ext>
            </a:extLst>
          </p:cNvPr>
          <p:cNvSpPr/>
          <p:nvPr/>
        </p:nvSpPr>
        <p:spPr>
          <a:xfrm>
            <a:off x="6384783" y="5302532"/>
            <a:ext cx="2403617" cy="286119"/>
          </a:xfrm>
          <a:prstGeom prst="rect">
            <a:avLst/>
          </a:prstGeom>
          <a:solidFill>
            <a:srgbClr val="C00000">
              <a:alpha val="10000"/>
            </a:srgbClr>
          </a:solidFill>
          <a:ln w="19050">
            <a:solidFill>
              <a:schemeClr val="accent6">
                <a:lumMod val="50000"/>
              </a:schemeClr>
            </a:solidFill>
          </a:ln>
        </p:spPr>
        <p:txBody>
          <a:bodyPr wrap="square" rtlCol="0" anchor="ctr">
            <a:noAutofit/>
          </a:bodyPr>
          <a:lstStyle/>
          <a:p>
            <a:pPr marL="0" marR="0" algn="ctr">
              <a:spcBef>
                <a:spcPts val="0"/>
              </a:spcBef>
              <a:spcAft>
                <a:spcPts val="0"/>
              </a:spcAft>
            </a:pPr>
            <a:endParaRPr lang="en-US" sz="1200" dirty="0">
              <a:solidFill>
                <a:srgbClr val="BC7A00"/>
              </a:solidFill>
              <a:latin typeface="Consolas"/>
              <a:ea typeface="Times New Roman"/>
              <a:cs typeface="Consolas"/>
            </a:endParaRPr>
          </a:p>
        </p:txBody>
      </p:sp>
      <p:cxnSp>
        <p:nvCxnSpPr>
          <p:cNvPr id="79" name="Straight Arrow Connector 6">
            <a:extLst>
              <a:ext uri="{FF2B5EF4-FFF2-40B4-BE49-F238E27FC236}">
                <a16:creationId xmlns:a16="http://schemas.microsoft.com/office/drawing/2014/main" id="{C27CBE65-30A6-7C4B-A05A-BE8CB2ED9BF4}"/>
              </a:ext>
            </a:extLst>
          </p:cNvPr>
          <p:cNvCxnSpPr>
            <a:cxnSpLocks/>
            <a:stCxn id="87" idx="2"/>
            <a:endCxn id="81" idx="0"/>
          </p:cNvCxnSpPr>
          <p:nvPr/>
        </p:nvCxnSpPr>
        <p:spPr>
          <a:xfrm rot="5400000" flipH="1" flipV="1">
            <a:off x="4505749" y="3161641"/>
            <a:ext cx="2827046" cy="3522716"/>
          </a:xfrm>
          <a:prstGeom prst="curvedConnector5">
            <a:avLst>
              <a:gd name="adj1" fmla="val -8086"/>
              <a:gd name="adj2" fmla="val 49206"/>
              <a:gd name="adj3" fmla="val 108086"/>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ounded Rectangle 98">
            <a:extLst>
              <a:ext uri="{FF2B5EF4-FFF2-40B4-BE49-F238E27FC236}">
                <a16:creationId xmlns:a16="http://schemas.microsoft.com/office/drawing/2014/main" id="{10B41AD6-5FE3-3043-8F32-6217703C2BD0}"/>
              </a:ext>
            </a:extLst>
          </p:cNvPr>
          <p:cNvSpPr/>
          <p:nvPr/>
        </p:nvSpPr>
        <p:spPr>
          <a:xfrm>
            <a:off x="104667" y="4405084"/>
            <a:ext cx="2573682" cy="1250671"/>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Records memory reads and writes.</a:t>
            </a:r>
          </a:p>
        </p:txBody>
      </p:sp>
      <p:cxnSp>
        <p:nvCxnSpPr>
          <p:cNvPr id="100" name="Curved Connector 99">
            <a:extLst>
              <a:ext uri="{FF2B5EF4-FFF2-40B4-BE49-F238E27FC236}">
                <a16:creationId xmlns:a16="http://schemas.microsoft.com/office/drawing/2014/main" id="{D07131EE-BB1F-3D44-BBDE-90C46C50DFD3}"/>
              </a:ext>
            </a:extLst>
          </p:cNvPr>
          <p:cNvCxnSpPr>
            <a:cxnSpLocks/>
            <a:stCxn id="99" idx="3"/>
            <a:endCxn id="127" idx="1"/>
          </p:cNvCxnSpPr>
          <p:nvPr/>
        </p:nvCxnSpPr>
        <p:spPr>
          <a:xfrm>
            <a:off x="2678349" y="5030420"/>
            <a:ext cx="3706434" cy="415172"/>
          </a:xfrm>
          <a:prstGeom prst="curvedConnector3">
            <a:avLst>
              <a:gd name="adj1" fmla="val 50000"/>
            </a:avLst>
          </a:prstGeom>
          <a:ln w="50800">
            <a:solidFill>
              <a:schemeClr val="accent2">
                <a:alpha val="7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135763DA-F435-B74B-9E88-F5E0C9C3F892}"/>
              </a:ext>
            </a:extLst>
          </p:cNvPr>
          <p:cNvCxnSpPr>
            <a:cxnSpLocks/>
            <a:stCxn id="99" idx="3"/>
            <a:endCxn id="126" idx="1"/>
          </p:cNvCxnSpPr>
          <p:nvPr/>
        </p:nvCxnSpPr>
        <p:spPr>
          <a:xfrm>
            <a:off x="2678349" y="5030420"/>
            <a:ext cx="255836" cy="322787"/>
          </a:xfrm>
          <a:prstGeom prst="curvedConnector3">
            <a:avLst>
              <a:gd name="adj1" fmla="val 50000"/>
            </a:avLst>
          </a:prstGeom>
          <a:ln w="50800">
            <a:solidFill>
              <a:schemeClr val="accent2">
                <a:alpha val="7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2599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636B-FE79-6D41-B7BB-6EF29365A831}"/>
              </a:ext>
            </a:extLst>
          </p:cNvPr>
          <p:cNvSpPr>
            <a:spLocks noGrp="1"/>
          </p:cNvSpPr>
          <p:nvPr>
            <p:ph type="title"/>
          </p:nvPr>
        </p:nvSpPr>
        <p:spPr/>
        <p:txBody>
          <a:bodyPr/>
          <a:lstStyle/>
          <a:p>
            <a:r>
              <a:rPr lang="en-US" dirty="0"/>
              <a:t>How </a:t>
            </a:r>
            <a:r>
              <a:rPr lang="en-US" dirty="0" err="1"/>
              <a:t>Cilksan</a:t>
            </a:r>
            <a:r>
              <a:rPr lang="en-US" dirty="0"/>
              <a:t> Works (Intuition)</a:t>
            </a:r>
          </a:p>
        </p:txBody>
      </p:sp>
      <p:sp>
        <p:nvSpPr>
          <p:cNvPr id="3" name="Slide Number Placeholder 2">
            <a:extLst>
              <a:ext uri="{FF2B5EF4-FFF2-40B4-BE49-F238E27FC236}">
                <a16:creationId xmlns:a16="http://schemas.microsoft.com/office/drawing/2014/main" id="{45C39D8F-7D41-BC4C-AD03-50790AAA675C}"/>
              </a:ext>
            </a:extLst>
          </p:cNvPr>
          <p:cNvSpPr>
            <a:spLocks noGrp="1"/>
          </p:cNvSpPr>
          <p:nvPr>
            <p:ph type="sldNum" sz="quarter" idx="12"/>
          </p:nvPr>
        </p:nvSpPr>
        <p:spPr/>
        <p:txBody>
          <a:bodyPr/>
          <a:lstStyle/>
          <a:p>
            <a:fld id="{B8C56D54-80CA-1040-8800-40C19FBCAC37}" type="slidenum">
              <a:rPr lang="en-US" smtClean="0"/>
              <a:t>94</a:t>
            </a:fld>
            <a:endParaRPr lang="en-US"/>
          </a:p>
        </p:txBody>
      </p:sp>
      <p:sp>
        <p:nvSpPr>
          <p:cNvPr id="104" name="Content Placeholder 21">
            <a:extLst>
              <a:ext uri="{FF2B5EF4-FFF2-40B4-BE49-F238E27FC236}">
                <a16:creationId xmlns:a16="http://schemas.microsoft.com/office/drawing/2014/main" id="{4D30E071-B023-9144-9EDE-354014AEBF65}"/>
              </a:ext>
            </a:extLst>
          </p:cNvPr>
          <p:cNvSpPr>
            <a:spLocks noGrp="1"/>
          </p:cNvSpPr>
          <p:nvPr>
            <p:ph idx="1"/>
          </p:nvPr>
        </p:nvSpPr>
        <p:spPr>
          <a:xfrm>
            <a:off x="266700" y="1136420"/>
            <a:ext cx="8610597" cy="1246981"/>
          </a:xfrm>
        </p:spPr>
        <p:txBody>
          <a:bodyPr>
            <a:normAutofit/>
          </a:bodyPr>
          <a:lstStyle/>
          <a:p>
            <a:pPr marL="0" indent="0">
              <a:buNone/>
            </a:pPr>
            <a:r>
              <a:rPr lang="en-US" dirty="0"/>
              <a:t>Intuitively, </a:t>
            </a:r>
            <a:r>
              <a:rPr lang="en-US" dirty="0" err="1"/>
              <a:t>Cilksan</a:t>
            </a:r>
            <a:r>
              <a:rPr lang="en-US" dirty="0"/>
              <a:t> maintains the computation’s trace </a:t>
            </a:r>
            <a:r>
              <a:rPr lang="en-US" dirty="0" err="1"/>
              <a:t>dag</a:t>
            </a:r>
            <a:r>
              <a:rPr lang="en-US" dirty="0"/>
              <a:t> to find parallel memory accesses.</a:t>
            </a:r>
          </a:p>
        </p:txBody>
      </p:sp>
      <p:grpSp>
        <p:nvGrpSpPr>
          <p:cNvPr id="4" name="Group 3">
            <a:extLst>
              <a:ext uri="{FF2B5EF4-FFF2-40B4-BE49-F238E27FC236}">
                <a16:creationId xmlns:a16="http://schemas.microsoft.com/office/drawing/2014/main" id="{3337E191-7756-A047-B084-D32A07A53C3E}"/>
              </a:ext>
            </a:extLst>
          </p:cNvPr>
          <p:cNvGrpSpPr/>
          <p:nvPr/>
        </p:nvGrpSpPr>
        <p:grpSpPr>
          <a:xfrm>
            <a:off x="5023086" y="2115608"/>
            <a:ext cx="3733800" cy="4648200"/>
            <a:chOff x="381000" y="1828800"/>
            <a:chExt cx="3733800" cy="4648200"/>
          </a:xfrm>
        </p:grpSpPr>
        <p:cxnSp>
          <p:nvCxnSpPr>
            <p:cNvPr id="36" name="AutoShape 35">
              <a:extLst>
                <a:ext uri="{FF2B5EF4-FFF2-40B4-BE49-F238E27FC236}">
                  <a16:creationId xmlns:a16="http://schemas.microsoft.com/office/drawing/2014/main" id="{CF5D1893-CFC0-CE46-A790-9D6F8F9323E5}"/>
                </a:ext>
              </a:extLst>
            </p:cNvPr>
            <p:cNvCxnSpPr>
              <a:cxnSpLocks noChangeShapeType="1"/>
              <a:stCxn id="49" idx="4"/>
              <a:endCxn id="50" idx="0"/>
            </p:cNvCxnSpPr>
            <p:nvPr/>
          </p:nvCxnSpPr>
          <p:spPr bwMode="auto">
            <a:xfrm>
              <a:off x="2095500" y="2133600"/>
              <a:ext cx="0" cy="238125"/>
            </a:xfrm>
            <a:prstGeom prst="straightConnector1">
              <a:avLst/>
            </a:prstGeom>
            <a:noFill/>
            <a:ln w="25400">
              <a:solidFill>
                <a:schemeClr val="tx1"/>
              </a:solidFill>
              <a:round/>
              <a:headEnd/>
              <a:tailEnd type="stealth" w="med" len="med"/>
            </a:ln>
            <a:effectLst/>
          </p:spPr>
        </p:cxnSp>
        <p:cxnSp>
          <p:nvCxnSpPr>
            <p:cNvPr id="37" name="AutoShape 36">
              <a:extLst>
                <a:ext uri="{FF2B5EF4-FFF2-40B4-BE49-F238E27FC236}">
                  <a16:creationId xmlns:a16="http://schemas.microsoft.com/office/drawing/2014/main" id="{F9479D7B-345B-1149-8544-4350F3B4BCE6}"/>
                </a:ext>
              </a:extLst>
            </p:cNvPr>
            <p:cNvCxnSpPr>
              <a:cxnSpLocks noChangeShapeType="1"/>
              <a:stCxn id="50" idx="3"/>
              <a:endCxn id="52" idx="0"/>
            </p:cNvCxnSpPr>
            <p:nvPr/>
          </p:nvCxnSpPr>
          <p:spPr bwMode="auto">
            <a:xfrm flipH="1">
              <a:off x="1143000" y="2632075"/>
              <a:ext cx="844550" cy="282575"/>
            </a:xfrm>
            <a:prstGeom prst="straightConnector1">
              <a:avLst/>
            </a:prstGeom>
            <a:noFill/>
            <a:ln w="25400">
              <a:solidFill>
                <a:schemeClr val="tx1"/>
              </a:solidFill>
              <a:round/>
              <a:headEnd/>
              <a:tailEnd type="stealth" w="med" len="med"/>
            </a:ln>
            <a:effectLst/>
          </p:spPr>
        </p:cxnSp>
        <p:cxnSp>
          <p:nvCxnSpPr>
            <p:cNvPr id="38" name="AutoShape 37">
              <a:extLst>
                <a:ext uri="{FF2B5EF4-FFF2-40B4-BE49-F238E27FC236}">
                  <a16:creationId xmlns:a16="http://schemas.microsoft.com/office/drawing/2014/main" id="{3730C620-AC38-8D42-99C1-45B0CB41D8BA}"/>
                </a:ext>
              </a:extLst>
            </p:cNvPr>
            <p:cNvCxnSpPr>
              <a:cxnSpLocks noChangeShapeType="1"/>
              <a:stCxn id="52" idx="5"/>
              <a:endCxn id="61" idx="0"/>
            </p:cNvCxnSpPr>
            <p:nvPr/>
          </p:nvCxnSpPr>
          <p:spPr bwMode="auto">
            <a:xfrm>
              <a:off x="1250950" y="3175000"/>
              <a:ext cx="368300" cy="282575"/>
            </a:xfrm>
            <a:prstGeom prst="straightConnector1">
              <a:avLst/>
            </a:prstGeom>
            <a:noFill/>
            <a:ln w="25400">
              <a:solidFill>
                <a:schemeClr val="tx1"/>
              </a:solidFill>
              <a:round/>
              <a:headEnd/>
              <a:tailEnd type="stealth" w="med" len="med"/>
            </a:ln>
            <a:effectLst/>
          </p:spPr>
        </p:cxnSp>
        <p:cxnSp>
          <p:nvCxnSpPr>
            <p:cNvPr id="39" name="AutoShape 38">
              <a:extLst>
                <a:ext uri="{FF2B5EF4-FFF2-40B4-BE49-F238E27FC236}">
                  <a16:creationId xmlns:a16="http://schemas.microsoft.com/office/drawing/2014/main" id="{05A8205D-597C-834B-9D58-41269D6EF7CE}"/>
                </a:ext>
              </a:extLst>
            </p:cNvPr>
            <p:cNvCxnSpPr>
              <a:cxnSpLocks noChangeShapeType="1"/>
              <a:stCxn id="61" idx="3"/>
              <a:endCxn id="53" idx="0"/>
            </p:cNvCxnSpPr>
            <p:nvPr/>
          </p:nvCxnSpPr>
          <p:spPr bwMode="auto">
            <a:xfrm flipH="1">
              <a:off x="1143000" y="3717925"/>
              <a:ext cx="368300" cy="282575"/>
            </a:xfrm>
            <a:prstGeom prst="straightConnector1">
              <a:avLst/>
            </a:prstGeom>
            <a:noFill/>
            <a:ln w="25400">
              <a:solidFill>
                <a:schemeClr val="tx1"/>
              </a:solidFill>
              <a:round/>
              <a:headEnd/>
              <a:tailEnd type="stealth" w="med" len="med"/>
            </a:ln>
            <a:effectLst/>
          </p:spPr>
        </p:cxnSp>
        <p:cxnSp>
          <p:nvCxnSpPr>
            <p:cNvPr id="40" name="AutoShape 39">
              <a:extLst>
                <a:ext uri="{FF2B5EF4-FFF2-40B4-BE49-F238E27FC236}">
                  <a16:creationId xmlns:a16="http://schemas.microsoft.com/office/drawing/2014/main" id="{1AEE5175-4852-8846-A0D0-B68CA06D61D2}"/>
                </a:ext>
              </a:extLst>
            </p:cNvPr>
            <p:cNvCxnSpPr>
              <a:cxnSpLocks noChangeShapeType="1"/>
              <a:stCxn id="53" idx="4"/>
              <a:endCxn id="56" idx="0"/>
            </p:cNvCxnSpPr>
            <p:nvPr/>
          </p:nvCxnSpPr>
          <p:spPr bwMode="auto">
            <a:xfrm>
              <a:off x="1143000" y="4305300"/>
              <a:ext cx="0" cy="238125"/>
            </a:xfrm>
            <a:prstGeom prst="straightConnector1">
              <a:avLst/>
            </a:prstGeom>
            <a:noFill/>
            <a:ln w="25400">
              <a:solidFill>
                <a:schemeClr val="tx1"/>
              </a:solidFill>
              <a:round/>
              <a:headEnd/>
              <a:tailEnd type="stealth" w="med" len="med"/>
            </a:ln>
            <a:effectLst/>
          </p:spPr>
        </p:cxnSp>
        <p:cxnSp>
          <p:nvCxnSpPr>
            <p:cNvPr id="41" name="AutoShape 40">
              <a:extLst>
                <a:ext uri="{FF2B5EF4-FFF2-40B4-BE49-F238E27FC236}">
                  <a16:creationId xmlns:a16="http://schemas.microsoft.com/office/drawing/2014/main" id="{74BE3E78-7404-D848-974A-7AFC174BFB92}"/>
                </a:ext>
              </a:extLst>
            </p:cNvPr>
            <p:cNvCxnSpPr>
              <a:cxnSpLocks noChangeShapeType="1"/>
              <a:stCxn id="56" idx="4"/>
              <a:endCxn id="54" idx="0"/>
            </p:cNvCxnSpPr>
            <p:nvPr/>
          </p:nvCxnSpPr>
          <p:spPr bwMode="auto">
            <a:xfrm>
              <a:off x="1143000" y="4848225"/>
              <a:ext cx="0" cy="238125"/>
            </a:xfrm>
            <a:prstGeom prst="straightConnector1">
              <a:avLst/>
            </a:prstGeom>
            <a:noFill/>
            <a:ln w="25400">
              <a:solidFill>
                <a:schemeClr val="tx1"/>
              </a:solidFill>
              <a:round/>
              <a:headEnd/>
              <a:tailEnd type="stealth" w="med" len="med"/>
            </a:ln>
            <a:effectLst/>
          </p:spPr>
        </p:cxnSp>
        <p:cxnSp>
          <p:nvCxnSpPr>
            <p:cNvPr id="42" name="AutoShape 41">
              <a:extLst>
                <a:ext uri="{FF2B5EF4-FFF2-40B4-BE49-F238E27FC236}">
                  <a16:creationId xmlns:a16="http://schemas.microsoft.com/office/drawing/2014/main" id="{FEDB780B-1EE1-6941-BC63-22EE04368A47}"/>
                </a:ext>
              </a:extLst>
            </p:cNvPr>
            <p:cNvCxnSpPr>
              <a:cxnSpLocks noChangeShapeType="1"/>
              <a:stCxn id="54" idx="4"/>
              <a:endCxn id="55" idx="0"/>
            </p:cNvCxnSpPr>
            <p:nvPr/>
          </p:nvCxnSpPr>
          <p:spPr bwMode="auto">
            <a:xfrm>
              <a:off x="1143000" y="5391150"/>
              <a:ext cx="0" cy="238125"/>
            </a:xfrm>
            <a:prstGeom prst="straightConnector1">
              <a:avLst/>
            </a:prstGeom>
            <a:noFill/>
            <a:ln w="25400">
              <a:solidFill>
                <a:schemeClr val="tx1"/>
              </a:solidFill>
              <a:round/>
              <a:headEnd/>
              <a:tailEnd type="stealth" w="med" len="med"/>
            </a:ln>
            <a:effectLst/>
          </p:spPr>
        </p:cxnSp>
        <p:cxnSp>
          <p:nvCxnSpPr>
            <p:cNvPr id="43" name="AutoShape 42">
              <a:extLst>
                <a:ext uri="{FF2B5EF4-FFF2-40B4-BE49-F238E27FC236}">
                  <a16:creationId xmlns:a16="http://schemas.microsoft.com/office/drawing/2014/main" id="{03F2BCD5-EC39-944C-9984-6A8C12C97443}"/>
                </a:ext>
              </a:extLst>
            </p:cNvPr>
            <p:cNvCxnSpPr>
              <a:cxnSpLocks noChangeShapeType="1"/>
              <a:stCxn id="55" idx="5"/>
              <a:endCxn id="51" idx="1"/>
            </p:cNvCxnSpPr>
            <p:nvPr/>
          </p:nvCxnSpPr>
          <p:spPr bwMode="auto">
            <a:xfrm>
              <a:off x="1250950" y="5889625"/>
              <a:ext cx="1689100" cy="327025"/>
            </a:xfrm>
            <a:prstGeom prst="straightConnector1">
              <a:avLst/>
            </a:prstGeom>
            <a:noFill/>
            <a:ln w="25400">
              <a:solidFill>
                <a:schemeClr val="tx1"/>
              </a:solidFill>
              <a:round/>
              <a:headEnd/>
              <a:tailEnd type="stealth" w="med" len="med"/>
            </a:ln>
            <a:effectLst/>
          </p:spPr>
        </p:cxnSp>
        <p:sp>
          <p:nvSpPr>
            <p:cNvPr id="44" name="Oval 4">
              <a:extLst>
                <a:ext uri="{FF2B5EF4-FFF2-40B4-BE49-F238E27FC236}">
                  <a16:creationId xmlns:a16="http://schemas.microsoft.com/office/drawing/2014/main" id="{1E4155FA-8D3E-1E44-9C2E-7F04BE89CF3E}"/>
                </a:ext>
              </a:extLst>
            </p:cNvPr>
            <p:cNvSpPr>
              <a:spLocks noChangeArrowheads="1"/>
            </p:cNvSpPr>
            <p:nvPr/>
          </p:nvSpPr>
          <p:spPr bwMode="auto">
            <a:xfrm>
              <a:off x="33337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5" name="Oval 5">
              <a:extLst>
                <a:ext uri="{FF2B5EF4-FFF2-40B4-BE49-F238E27FC236}">
                  <a16:creationId xmlns:a16="http://schemas.microsoft.com/office/drawing/2014/main" id="{5178D67D-F781-0547-B4E7-630F888B13EF}"/>
                </a:ext>
              </a:extLst>
            </p:cNvPr>
            <p:cNvSpPr>
              <a:spLocks noChangeArrowheads="1"/>
            </p:cNvSpPr>
            <p:nvPr/>
          </p:nvSpPr>
          <p:spPr bwMode="auto">
            <a:xfrm>
              <a:off x="28575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6" name="Oval 6">
              <a:extLst>
                <a:ext uri="{FF2B5EF4-FFF2-40B4-BE49-F238E27FC236}">
                  <a16:creationId xmlns:a16="http://schemas.microsoft.com/office/drawing/2014/main" id="{E4EFDEAA-3DE2-664A-8293-F51E14FBFC56}"/>
                </a:ext>
              </a:extLst>
            </p:cNvPr>
            <p:cNvSpPr>
              <a:spLocks noChangeArrowheads="1"/>
            </p:cNvSpPr>
            <p:nvPr/>
          </p:nvSpPr>
          <p:spPr bwMode="auto">
            <a:xfrm>
              <a:off x="28575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7" name="Oval 7">
              <a:extLst>
                <a:ext uri="{FF2B5EF4-FFF2-40B4-BE49-F238E27FC236}">
                  <a16:creationId xmlns:a16="http://schemas.microsoft.com/office/drawing/2014/main" id="{E7E51F7E-73FB-FA4F-962A-C6FDEBD9387B}"/>
                </a:ext>
              </a:extLst>
            </p:cNvPr>
            <p:cNvSpPr>
              <a:spLocks noChangeArrowheads="1"/>
            </p:cNvSpPr>
            <p:nvPr/>
          </p:nvSpPr>
          <p:spPr bwMode="auto">
            <a:xfrm>
              <a:off x="38100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 name="Oval 8">
              <a:extLst>
                <a:ext uri="{FF2B5EF4-FFF2-40B4-BE49-F238E27FC236}">
                  <a16:creationId xmlns:a16="http://schemas.microsoft.com/office/drawing/2014/main" id="{15DFB8BA-5754-CE4B-B12D-48BE79CD421A}"/>
                </a:ext>
              </a:extLst>
            </p:cNvPr>
            <p:cNvSpPr>
              <a:spLocks noChangeArrowheads="1"/>
            </p:cNvSpPr>
            <p:nvPr/>
          </p:nvSpPr>
          <p:spPr bwMode="auto">
            <a:xfrm>
              <a:off x="381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9" name="Oval 9">
              <a:extLst>
                <a:ext uri="{FF2B5EF4-FFF2-40B4-BE49-F238E27FC236}">
                  <a16:creationId xmlns:a16="http://schemas.microsoft.com/office/drawing/2014/main" id="{27699C59-B03C-E446-AA59-BEF16D52F6F7}"/>
                </a:ext>
              </a:extLst>
            </p:cNvPr>
            <p:cNvSpPr>
              <a:spLocks noChangeArrowheads="1"/>
            </p:cNvSpPr>
            <p:nvPr/>
          </p:nvSpPr>
          <p:spPr bwMode="auto">
            <a:xfrm>
              <a:off x="1943100" y="18288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0" name="Oval 10">
              <a:extLst>
                <a:ext uri="{FF2B5EF4-FFF2-40B4-BE49-F238E27FC236}">
                  <a16:creationId xmlns:a16="http://schemas.microsoft.com/office/drawing/2014/main" id="{357A9778-8BF6-3F4A-B122-3EE0F413CACA}"/>
                </a:ext>
              </a:extLst>
            </p:cNvPr>
            <p:cNvSpPr>
              <a:spLocks noChangeArrowheads="1"/>
            </p:cNvSpPr>
            <p:nvPr/>
          </p:nvSpPr>
          <p:spPr bwMode="auto">
            <a:xfrm>
              <a:off x="1943100" y="23717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1" name="Oval 12">
              <a:extLst>
                <a:ext uri="{FF2B5EF4-FFF2-40B4-BE49-F238E27FC236}">
                  <a16:creationId xmlns:a16="http://schemas.microsoft.com/office/drawing/2014/main" id="{B1138905-9909-C948-BB51-3901D33387B6}"/>
                </a:ext>
              </a:extLst>
            </p:cNvPr>
            <p:cNvSpPr>
              <a:spLocks noChangeArrowheads="1"/>
            </p:cNvSpPr>
            <p:nvPr/>
          </p:nvSpPr>
          <p:spPr bwMode="auto">
            <a:xfrm>
              <a:off x="2895600" y="61722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2" name="Oval 13">
              <a:extLst>
                <a:ext uri="{FF2B5EF4-FFF2-40B4-BE49-F238E27FC236}">
                  <a16:creationId xmlns:a16="http://schemas.microsoft.com/office/drawing/2014/main" id="{5DD01FC6-A077-1B40-AD38-211FF132BBCB}"/>
                </a:ext>
              </a:extLst>
            </p:cNvPr>
            <p:cNvSpPr>
              <a:spLocks noChangeArrowheads="1"/>
            </p:cNvSpPr>
            <p:nvPr/>
          </p:nvSpPr>
          <p:spPr bwMode="auto">
            <a:xfrm>
              <a:off x="990600" y="29146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3" name="Oval 14">
              <a:extLst>
                <a:ext uri="{FF2B5EF4-FFF2-40B4-BE49-F238E27FC236}">
                  <a16:creationId xmlns:a16="http://schemas.microsoft.com/office/drawing/2014/main" id="{70BE5E5E-6AA0-5C49-B957-392D1976EEEF}"/>
                </a:ext>
              </a:extLst>
            </p:cNvPr>
            <p:cNvSpPr>
              <a:spLocks noChangeArrowheads="1"/>
            </p:cNvSpPr>
            <p:nvPr/>
          </p:nvSpPr>
          <p:spPr bwMode="auto">
            <a:xfrm>
              <a:off x="9906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4" name="Oval 15">
              <a:extLst>
                <a:ext uri="{FF2B5EF4-FFF2-40B4-BE49-F238E27FC236}">
                  <a16:creationId xmlns:a16="http://schemas.microsoft.com/office/drawing/2014/main" id="{87839CA0-3E27-524C-B09E-B227E3F9CF0A}"/>
                </a:ext>
              </a:extLst>
            </p:cNvPr>
            <p:cNvSpPr>
              <a:spLocks noChangeArrowheads="1"/>
            </p:cNvSpPr>
            <p:nvPr/>
          </p:nvSpPr>
          <p:spPr bwMode="auto">
            <a:xfrm>
              <a:off x="9906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Oval 16">
              <a:extLst>
                <a:ext uri="{FF2B5EF4-FFF2-40B4-BE49-F238E27FC236}">
                  <a16:creationId xmlns:a16="http://schemas.microsoft.com/office/drawing/2014/main" id="{D2996882-89D2-FB48-9572-F032AF640DD9}"/>
                </a:ext>
              </a:extLst>
            </p:cNvPr>
            <p:cNvSpPr>
              <a:spLocks noChangeArrowheads="1"/>
            </p:cNvSpPr>
            <p:nvPr/>
          </p:nvSpPr>
          <p:spPr bwMode="auto">
            <a:xfrm>
              <a:off x="990600" y="56292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Oval 17">
              <a:extLst>
                <a:ext uri="{FF2B5EF4-FFF2-40B4-BE49-F238E27FC236}">
                  <a16:creationId xmlns:a16="http://schemas.microsoft.com/office/drawing/2014/main" id="{ACA71295-C75F-444C-9DDA-659D1C315A18}"/>
                </a:ext>
              </a:extLst>
            </p:cNvPr>
            <p:cNvSpPr>
              <a:spLocks noChangeArrowheads="1"/>
            </p:cNvSpPr>
            <p:nvPr/>
          </p:nvSpPr>
          <p:spPr bwMode="auto">
            <a:xfrm>
              <a:off x="9906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7" name="Oval 18">
              <a:extLst>
                <a:ext uri="{FF2B5EF4-FFF2-40B4-BE49-F238E27FC236}">
                  <a16:creationId xmlns:a16="http://schemas.microsoft.com/office/drawing/2014/main" id="{920E9FF2-D113-8A4C-AA44-0DC1927A0A17}"/>
                </a:ext>
              </a:extLst>
            </p:cNvPr>
            <p:cNvSpPr>
              <a:spLocks noChangeArrowheads="1"/>
            </p:cNvSpPr>
            <p:nvPr/>
          </p:nvSpPr>
          <p:spPr bwMode="auto">
            <a:xfrm>
              <a:off x="1905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Oval 19">
              <a:extLst>
                <a:ext uri="{FF2B5EF4-FFF2-40B4-BE49-F238E27FC236}">
                  <a16:creationId xmlns:a16="http://schemas.microsoft.com/office/drawing/2014/main" id="{C094FD2A-3DD1-414D-827B-C509D6028A22}"/>
                </a:ext>
              </a:extLst>
            </p:cNvPr>
            <p:cNvSpPr>
              <a:spLocks noChangeArrowheads="1"/>
            </p:cNvSpPr>
            <p:nvPr/>
          </p:nvSpPr>
          <p:spPr bwMode="auto">
            <a:xfrm>
              <a:off x="3810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9" name="Oval 20">
              <a:extLst>
                <a:ext uri="{FF2B5EF4-FFF2-40B4-BE49-F238E27FC236}">
                  <a16:creationId xmlns:a16="http://schemas.microsoft.com/office/drawing/2014/main" id="{E61B7E8B-FC95-0C4C-8EEF-BC6E0A743618}"/>
                </a:ext>
              </a:extLst>
            </p:cNvPr>
            <p:cNvSpPr>
              <a:spLocks noChangeArrowheads="1"/>
            </p:cNvSpPr>
            <p:nvPr/>
          </p:nvSpPr>
          <p:spPr bwMode="auto">
            <a:xfrm>
              <a:off x="3810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0" name="Oval 28">
              <a:extLst>
                <a:ext uri="{FF2B5EF4-FFF2-40B4-BE49-F238E27FC236}">
                  <a16:creationId xmlns:a16="http://schemas.microsoft.com/office/drawing/2014/main" id="{2DD26057-CA31-1B48-9E89-5DED04D8860D}"/>
                </a:ext>
              </a:extLst>
            </p:cNvPr>
            <p:cNvSpPr>
              <a:spLocks noChangeArrowheads="1"/>
            </p:cNvSpPr>
            <p:nvPr/>
          </p:nvSpPr>
          <p:spPr bwMode="auto">
            <a:xfrm>
              <a:off x="1905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1" name="Oval 11">
              <a:extLst>
                <a:ext uri="{FF2B5EF4-FFF2-40B4-BE49-F238E27FC236}">
                  <a16:creationId xmlns:a16="http://schemas.microsoft.com/office/drawing/2014/main" id="{DF7028B3-9549-B346-B446-CE528491434D}"/>
                </a:ext>
              </a:extLst>
            </p:cNvPr>
            <p:cNvSpPr>
              <a:spLocks noChangeArrowheads="1"/>
            </p:cNvSpPr>
            <p:nvPr/>
          </p:nvSpPr>
          <p:spPr bwMode="auto">
            <a:xfrm>
              <a:off x="14668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62" name="AutoShape 21">
              <a:extLst>
                <a:ext uri="{FF2B5EF4-FFF2-40B4-BE49-F238E27FC236}">
                  <a16:creationId xmlns:a16="http://schemas.microsoft.com/office/drawing/2014/main" id="{D6650850-1CD4-5B41-B079-E571FCEC822C}"/>
                </a:ext>
              </a:extLst>
            </p:cNvPr>
            <p:cNvCxnSpPr>
              <a:cxnSpLocks noChangeShapeType="1"/>
              <a:stCxn id="50" idx="5"/>
              <a:endCxn id="44" idx="0"/>
            </p:cNvCxnSpPr>
            <p:nvPr/>
          </p:nvCxnSpPr>
          <p:spPr bwMode="auto">
            <a:xfrm>
              <a:off x="2203450" y="2632075"/>
              <a:ext cx="1282700" cy="825500"/>
            </a:xfrm>
            <a:prstGeom prst="straightConnector1">
              <a:avLst/>
            </a:prstGeom>
            <a:noFill/>
            <a:ln w="25400">
              <a:solidFill>
                <a:schemeClr val="tx1"/>
              </a:solidFill>
              <a:round/>
              <a:headEnd/>
              <a:tailEnd type="stealth" w="med" len="med"/>
            </a:ln>
            <a:effectLst/>
          </p:spPr>
        </p:cxnSp>
        <p:cxnSp>
          <p:nvCxnSpPr>
            <p:cNvPr id="63" name="AutoShape 22">
              <a:extLst>
                <a:ext uri="{FF2B5EF4-FFF2-40B4-BE49-F238E27FC236}">
                  <a16:creationId xmlns:a16="http://schemas.microsoft.com/office/drawing/2014/main" id="{C30F2BE7-3CE8-D443-8D10-753CF93A14F4}"/>
                </a:ext>
              </a:extLst>
            </p:cNvPr>
            <p:cNvCxnSpPr>
              <a:cxnSpLocks noChangeShapeType="1"/>
              <a:stCxn id="52" idx="3"/>
              <a:endCxn id="47" idx="0"/>
            </p:cNvCxnSpPr>
            <p:nvPr/>
          </p:nvCxnSpPr>
          <p:spPr bwMode="auto">
            <a:xfrm flipH="1">
              <a:off x="533400" y="3175000"/>
              <a:ext cx="501650" cy="282575"/>
            </a:xfrm>
            <a:prstGeom prst="straightConnector1">
              <a:avLst/>
            </a:prstGeom>
            <a:noFill/>
            <a:ln w="25400">
              <a:solidFill>
                <a:schemeClr val="tx1"/>
              </a:solidFill>
              <a:round/>
              <a:headEnd/>
              <a:tailEnd type="stealth" w="med" len="med"/>
            </a:ln>
            <a:effectLst/>
          </p:spPr>
        </p:cxnSp>
        <p:cxnSp>
          <p:nvCxnSpPr>
            <p:cNvPr id="64" name="AutoShape 23">
              <a:extLst>
                <a:ext uri="{FF2B5EF4-FFF2-40B4-BE49-F238E27FC236}">
                  <a16:creationId xmlns:a16="http://schemas.microsoft.com/office/drawing/2014/main" id="{B252C67E-F668-BF40-A34C-344FBD5B9730}"/>
                </a:ext>
              </a:extLst>
            </p:cNvPr>
            <p:cNvCxnSpPr>
              <a:cxnSpLocks noChangeShapeType="1"/>
              <a:stCxn id="47" idx="4"/>
              <a:endCxn id="48" idx="0"/>
            </p:cNvCxnSpPr>
            <p:nvPr/>
          </p:nvCxnSpPr>
          <p:spPr bwMode="auto">
            <a:xfrm>
              <a:off x="533400" y="3762375"/>
              <a:ext cx="0" cy="781050"/>
            </a:xfrm>
            <a:prstGeom prst="straightConnector1">
              <a:avLst/>
            </a:prstGeom>
            <a:noFill/>
            <a:ln w="25400">
              <a:solidFill>
                <a:schemeClr val="tx1"/>
              </a:solidFill>
              <a:round/>
              <a:headEnd/>
              <a:tailEnd type="stealth" w="med" len="med"/>
            </a:ln>
            <a:effectLst/>
          </p:spPr>
        </p:cxnSp>
        <p:cxnSp>
          <p:nvCxnSpPr>
            <p:cNvPr id="65" name="AutoShape 24">
              <a:extLst>
                <a:ext uri="{FF2B5EF4-FFF2-40B4-BE49-F238E27FC236}">
                  <a16:creationId xmlns:a16="http://schemas.microsoft.com/office/drawing/2014/main" id="{206E0BF2-5DE8-FE48-A344-2AB588E7D5B3}"/>
                </a:ext>
              </a:extLst>
            </p:cNvPr>
            <p:cNvCxnSpPr>
              <a:cxnSpLocks noChangeShapeType="1"/>
              <a:stCxn id="61" idx="5"/>
              <a:endCxn id="57" idx="0"/>
            </p:cNvCxnSpPr>
            <p:nvPr/>
          </p:nvCxnSpPr>
          <p:spPr bwMode="auto">
            <a:xfrm>
              <a:off x="1727200" y="3717925"/>
              <a:ext cx="330200" cy="282575"/>
            </a:xfrm>
            <a:prstGeom prst="straightConnector1">
              <a:avLst/>
            </a:prstGeom>
            <a:noFill/>
            <a:ln w="25400">
              <a:solidFill>
                <a:schemeClr val="tx1"/>
              </a:solidFill>
              <a:round/>
              <a:headEnd/>
              <a:tailEnd type="stealth" w="med" len="med"/>
            </a:ln>
            <a:effectLst/>
          </p:spPr>
        </p:cxnSp>
        <p:cxnSp>
          <p:nvCxnSpPr>
            <p:cNvPr id="66" name="AutoShape 25">
              <a:extLst>
                <a:ext uri="{FF2B5EF4-FFF2-40B4-BE49-F238E27FC236}">
                  <a16:creationId xmlns:a16="http://schemas.microsoft.com/office/drawing/2014/main" id="{360410ED-6654-AC49-B45D-2F4C702BFB70}"/>
                </a:ext>
              </a:extLst>
            </p:cNvPr>
            <p:cNvCxnSpPr>
              <a:cxnSpLocks noChangeShapeType="1"/>
              <a:stCxn id="48" idx="5"/>
              <a:endCxn id="54" idx="1"/>
            </p:cNvCxnSpPr>
            <p:nvPr/>
          </p:nvCxnSpPr>
          <p:spPr bwMode="auto">
            <a:xfrm>
              <a:off x="641350" y="4803775"/>
              <a:ext cx="393700" cy="327025"/>
            </a:xfrm>
            <a:prstGeom prst="straightConnector1">
              <a:avLst/>
            </a:prstGeom>
            <a:noFill/>
            <a:ln w="25400">
              <a:solidFill>
                <a:schemeClr val="tx1"/>
              </a:solidFill>
              <a:round/>
              <a:headEnd/>
              <a:tailEnd type="stealth" w="med" len="med"/>
            </a:ln>
            <a:effectLst/>
          </p:spPr>
        </p:cxnSp>
        <p:cxnSp>
          <p:nvCxnSpPr>
            <p:cNvPr id="67" name="AutoShape 26">
              <a:extLst>
                <a:ext uri="{FF2B5EF4-FFF2-40B4-BE49-F238E27FC236}">
                  <a16:creationId xmlns:a16="http://schemas.microsoft.com/office/drawing/2014/main" id="{528C6118-539D-5945-9CE6-34CCE4F94DEF}"/>
                </a:ext>
              </a:extLst>
            </p:cNvPr>
            <p:cNvCxnSpPr>
              <a:cxnSpLocks noChangeShapeType="1"/>
              <a:stCxn id="44" idx="5"/>
              <a:endCxn id="58" idx="0"/>
            </p:cNvCxnSpPr>
            <p:nvPr/>
          </p:nvCxnSpPr>
          <p:spPr bwMode="auto">
            <a:xfrm>
              <a:off x="3594100" y="3717925"/>
              <a:ext cx="368300" cy="282575"/>
            </a:xfrm>
            <a:prstGeom prst="straightConnector1">
              <a:avLst/>
            </a:prstGeom>
            <a:noFill/>
            <a:ln w="25400">
              <a:solidFill>
                <a:schemeClr val="tx1"/>
              </a:solidFill>
              <a:round/>
              <a:headEnd/>
              <a:tailEnd type="stealth" w="med" len="med"/>
            </a:ln>
            <a:effectLst/>
          </p:spPr>
        </p:cxnSp>
        <p:cxnSp>
          <p:nvCxnSpPr>
            <p:cNvPr id="68" name="AutoShape 27">
              <a:extLst>
                <a:ext uri="{FF2B5EF4-FFF2-40B4-BE49-F238E27FC236}">
                  <a16:creationId xmlns:a16="http://schemas.microsoft.com/office/drawing/2014/main" id="{62C724B1-470A-EA44-9AE8-9D4CEC8FB4C0}"/>
                </a:ext>
              </a:extLst>
            </p:cNvPr>
            <p:cNvCxnSpPr>
              <a:cxnSpLocks noChangeShapeType="1"/>
              <a:stCxn id="60" idx="3"/>
              <a:endCxn id="54" idx="7"/>
            </p:cNvCxnSpPr>
            <p:nvPr/>
          </p:nvCxnSpPr>
          <p:spPr bwMode="auto">
            <a:xfrm flipH="1">
              <a:off x="1250950" y="4803775"/>
              <a:ext cx="698500" cy="327025"/>
            </a:xfrm>
            <a:prstGeom prst="straightConnector1">
              <a:avLst/>
            </a:prstGeom>
            <a:noFill/>
            <a:ln w="25400">
              <a:solidFill>
                <a:schemeClr val="tx1"/>
              </a:solidFill>
              <a:round/>
              <a:headEnd/>
              <a:tailEnd type="stealth" w="med" len="med"/>
            </a:ln>
            <a:effectLst/>
          </p:spPr>
        </p:cxnSp>
        <p:cxnSp>
          <p:nvCxnSpPr>
            <p:cNvPr id="69" name="AutoShape 29">
              <a:extLst>
                <a:ext uri="{FF2B5EF4-FFF2-40B4-BE49-F238E27FC236}">
                  <a16:creationId xmlns:a16="http://schemas.microsoft.com/office/drawing/2014/main" id="{3CFF45FB-D6CF-8A47-87A1-07866FC08A63}"/>
                </a:ext>
              </a:extLst>
            </p:cNvPr>
            <p:cNvCxnSpPr>
              <a:cxnSpLocks noChangeShapeType="1"/>
              <a:stCxn id="57" idx="4"/>
              <a:endCxn id="60" idx="0"/>
            </p:cNvCxnSpPr>
            <p:nvPr/>
          </p:nvCxnSpPr>
          <p:spPr bwMode="auto">
            <a:xfrm>
              <a:off x="2057400" y="4305300"/>
              <a:ext cx="0" cy="238125"/>
            </a:xfrm>
            <a:prstGeom prst="straightConnector1">
              <a:avLst/>
            </a:prstGeom>
            <a:noFill/>
            <a:ln w="25400">
              <a:solidFill>
                <a:schemeClr val="tx1"/>
              </a:solidFill>
              <a:round/>
              <a:headEnd/>
              <a:tailEnd type="stealth" w="med" len="med"/>
            </a:ln>
            <a:effectLst/>
          </p:spPr>
        </p:cxnSp>
        <p:cxnSp>
          <p:nvCxnSpPr>
            <p:cNvPr id="70" name="AutoShape 30">
              <a:extLst>
                <a:ext uri="{FF2B5EF4-FFF2-40B4-BE49-F238E27FC236}">
                  <a16:creationId xmlns:a16="http://schemas.microsoft.com/office/drawing/2014/main" id="{E6205006-8263-474E-AA1D-D516D5B15AC3}"/>
                </a:ext>
              </a:extLst>
            </p:cNvPr>
            <p:cNvCxnSpPr>
              <a:cxnSpLocks noChangeShapeType="1"/>
              <a:stCxn id="44" idx="3"/>
              <a:endCxn id="45" idx="0"/>
            </p:cNvCxnSpPr>
            <p:nvPr/>
          </p:nvCxnSpPr>
          <p:spPr bwMode="auto">
            <a:xfrm flipH="1">
              <a:off x="3009900" y="3717925"/>
              <a:ext cx="368300" cy="282575"/>
            </a:xfrm>
            <a:prstGeom prst="straightConnector1">
              <a:avLst/>
            </a:prstGeom>
            <a:noFill/>
            <a:ln w="25400">
              <a:solidFill>
                <a:schemeClr val="tx1"/>
              </a:solidFill>
              <a:round/>
              <a:headEnd/>
              <a:tailEnd type="stealth" w="med" len="med"/>
            </a:ln>
            <a:effectLst/>
          </p:spPr>
        </p:cxnSp>
        <p:cxnSp>
          <p:nvCxnSpPr>
            <p:cNvPr id="71" name="AutoShape 31">
              <a:extLst>
                <a:ext uri="{FF2B5EF4-FFF2-40B4-BE49-F238E27FC236}">
                  <a16:creationId xmlns:a16="http://schemas.microsoft.com/office/drawing/2014/main" id="{1658C353-5F39-C24E-9D4C-BB964489774A}"/>
                </a:ext>
              </a:extLst>
            </p:cNvPr>
            <p:cNvCxnSpPr>
              <a:cxnSpLocks noChangeShapeType="1"/>
              <a:stCxn id="45" idx="4"/>
              <a:endCxn id="46" idx="0"/>
            </p:cNvCxnSpPr>
            <p:nvPr/>
          </p:nvCxnSpPr>
          <p:spPr bwMode="auto">
            <a:xfrm>
              <a:off x="3009900" y="4305300"/>
              <a:ext cx="0" cy="781050"/>
            </a:xfrm>
            <a:prstGeom prst="straightConnector1">
              <a:avLst/>
            </a:prstGeom>
            <a:noFill/>
            <a:ln w="25400">
              <a:solidFill>
                <a:schemeClr val="tx1"/>
              </a:solidFill>
              <a:round/>
              <a:headEnd/>
              <a:tailEnd type="stealth" w="med" len="med"/>
            </a:ln>
            <a:effectLst/>
          </p:spPr>
        </p:cxnSp>
        <p:cxnSp>
          <p:nvCxnSpPr>
            <p:cNvPr id="72" name="AutoShape 32">
              <a:extLst>
                <a:ext uri="{FF2B5EF4-FFF2-40B4-BE49-F238E27FC236}">
                  <a16:creationId xmlns:a16="http://schemas.microsoft.com/office/drawing/2014/main" id="{91A13191-413B-C64A-BF38-DD995FF27F5F}"/>
                </a:ext>
              </a:extLst>
            </p:cNvPr>
            <p:cNvCxnSpPr>
              <a:cxnSpLocks noChangeShapeType="1"/>
              <a:stCxn id="58" idx="4"/>
              <a:endCxn id="59" idx="0"/>
            </p:cNvCxnSpPr>
            <p:nvPr/>
          </p:nvCxnSpPr>
          <p:spPr bwMode="auto">
            <a:xfrm>
              <a:off x="3962400" y="4305300"/>
              <a:ext cx="0" cy="238125"/>
            </a:xfrm>
            <a:prstGeom prst="straightConnector1">
              <a:avLst/>
            </a:prstGeom>
            <a:noFill/>
            <a:ln w="25400">
              <a:solidFill>
                <a:schemeClr val="tx1"/>
              </a:solidFill>
              <a:round/>
              <a:headEnd/>
              <a:tailEnd type="stealth" w="med" len="med"/>
            </a:ln>
            <a:effectLst/>
          </p:spPr>
        </p:cxnSp>
        <p:cxnSp>
          <p:nvCxnSpPr>
            <p:cNvPr id="73" name="AutoShape 33">
              <a:extLst>
                <a:ext uri="{FF2B5EF4-FFF2-40B4-BE49-F238E27FC236}">
                  <a16:creationId xmlns:a16="http://schemas.microsoft.com/office/drawing/2014/main" id="{3618E573-EEEB-C64C-814B-CBCF477643B2}"/>
                </a:ext>
              </a:extLst>
            </p:cNvPr>
            <p:cNvCxnSpPr>
              <a:cxnSpLocks noChangeShapeType="1"/>
              <a:stCxn id="59" idx="4"/>
              <a:endCxn id="51" idx="7"/>
            </p:cNvCxnSpPr>
            <p:nvPr/>
          </p:nvCxnSpPr>
          <p:spPr bwMode="auto">
            <a:xfrm flipH="1">
              <a:off x="3155950" y="4848225"/>
              <a:ext cx="806450" cy="1368425"/>
            </a:xfrm>
            <a:prstGeom prst="straightConnector1">
              <a:avLst/>
            </a:prstGeom>
            <a:noFill/>
            <a:ln w="25400">
              <a:solidFill>
                <a:schemeClr val="tx1"/>
              </a:solidFill>
              <a:round/>
              <a:headEnd/>
              <a:tailEnd type="stealth" w="med" len="med"/>
            </a:ln>
            <a:effectLst/>
          </p:spPr>
        </p:cxnSp>
        <p:cxnSp>
          <p:nvCxnSpPr>
            <p:cNvPr id="74" name="AutoShape 34">
              <a:extLst>
                <a:ext uri="{FF2B5EF4-FFF2-40B4-BE49-F238E27FC236}">
                  <a16:creationId xmlns:a16="http://schemas.microsoft.com/office/drawing/2014/main" id="{AD486A5A-75D8-F24B-AB0D-CF55074EE5BA}"/>
                </a:ext>
              </a:extLst>
            </p:cNvPr>
            <p:cNvCxnSpPr>
              <a:cxnSpLocks noChangeShapeType="1"/>
              <a:stCxn id="46" idx="4"/>
              <a:endCxn id="51" idx="0"/>
            </p:cNvCxnSpPr>
            <p:nvPr/>
          </p:nvCxnSpPr>
          <p:spPr bwMode="auto">
            <a:xfrm>
              <a:off x="3009900" y="5391150"/>
              <a:ext cx="38100" cy="781050"/>
            </a:xfrm>
            <a:prstGeom prst="straightConnector1">
              <a:avLst/>
            </a:prstGeom>
            <a:noFill/>
            <a:ln w="25400">
              <a:solidFill>
                <a:schemeClr val="tx1"/>
              </a:solidFill>
              <a:round/>
              <a:headEnd/>
              <a:tailEnd type="stealth" w="med" len="med"/>
            </a:ln>
            <a:effectLst/>
          </p:spPr>
        </p:cxnSp>
      </p:grpSp>
      <p:sp>
        <p:nvSpPr>
          <p:cNvPr id="75" name="AutoShape 23">
            <a:extLst>
              <a:ext uri="{FF2B5EF4-FFF2-40B4-BE49-F238E27FC236}">
                <a16:creationId xmlns:a16="http://schemas.microsoft.com/office/drawing/2014/main" id="{ED578BD3-B76E-0D46-8580-DE90F1153EF0}"/>
              </a:ext>
            </a:extLst>
          </p:cNvPr>
          <p:cNvSpPr>
            <a:spLocks noChangeArrowheads="1"/>
          </p:cNvSpPr>
          <p:nvPr/>
        </p:nvSpPr>
        <p:spPr bwMode="auto">
          <a:xfrm>
            <a:off x="3524486" y="2882283"/>
            <a:ext cx="1524000" cy="762000"/>
          </a:xfrm>
          <a:prstGeom prst="wedgeRoundRectCallout">
            <a:avLst>
              <a:gd name="adj1" fmla="val 44022"/>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eaLnBrk="0" hangingPunct="0">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Helvetica"/>
                <a:ea typeface="Arial Unicode MS" pitchFamily="34" charset="-128"/>
                <a:cs typeface="Helvetica"/>
              </a:rPr>
              <a:t>Read </a:t>
            </a:r>
            <a:r>
              <a:rPr lang="en-GB" sz="2400" b="1" dirty="0">
                <a:solidFill>
                  <a:srgbClr val="77351E"/>
                </a:solidFill>
                <a:latin typeface="Consolas" panose="020B0609020204030204" pitchFamily="49" charset="0"/>
                <a:ea typeface="Arial Unicode MS" pitchFamily="34" charset="-128"/>
                <a:cs typeface="Consolas" panose="020B0609020204030204" pitchFamily="49" charset="0"/>
              </a:rPr>
              <a:t>x</a:t>
            </a:r>
            <a:endParaRPr lang="en-GB" sz="2400" b="1" dirty="0">
              <a:solidFill>
                <a:srgbClr val="77351E"/>
              </a:solidFill>
              <a:latin typeface="Helvetica"/>
              <a:ea typeface="Arial Unicode MS" pitchFamily="34" charset="-128"/>
              <a:cs typeface="Helvetica"/>
            </a:endParaRPr>
          </a:p>
        </p:txBody>
      </p:sp>
      <p:sp>
        <p:nvSpPr>
          <p:cNvPr id="76" name="AutoShape 23">
            <a:extLst>
              <a:ext uri="{FF2B5EF4-FFF2-40B4-BE49-F238E27FC236}">
                <a16:creationId xmlns:a16="http://schemas.microsoft.com/office/drawing/2014/main" id="{B8AC56CB-03C0-1F4C-9A56-17150FFD021B}"/>
              </a:ext>
            </a:extLst>
          </p:cNvPr>
          <p:cNvSpPr>
            <a:spLocks noChangeArrowheads="1"/>
          </p:cNvSpPr>
          <p:nvPr/>
        </p:nvSpPr>
        <p:spPr bwMode="auto">
          <a:xfrm>
            <a:off x="3524486" y="5129246"/>
            <a:ext cx="1524000" cy="762000"/>
          </a:xfrm>
          <a:prstGeom prst="wedgeRoundRectCallout">
            <a:avLst>
              <a:gd name="adj1" fmla="val 85333"/>
              <a:gd name="adj2" fmla="val 64098"/>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eaLnBrk="0" hangingPunct="0">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Helvetica"/>
                <a:ea typeface="Arial Unicode MS" pitchFamily="34" charset="-128"/>
                <a:cs typeface="Helvetica"/>
              </a:rPr>
              <a:t>Write </a:t>
            </a:r>
            <a:r>
              <a:rPr lang="en-GB" sz="2400" b="1" dirty="0">
                <a:solidFill>
                  <a:srgbClr val="77351E"/>
                </a:solidFill>
                <a:latin typeface="Consolas" panose="020B0609020204030204" pitchFamily="49" charset="0"/>
                <a:ea typeface="Arial Unicode MS" pitchFamily="34" charset="-128"/>
                <a:cs typeface="Consolas" panose="020B0609020204030204" pitchFamily="49" charset="0"/>
              </a:rPr>
              <a:t>x</a:t>
            </a:r>
            <a:endParaRPr lang="en-GB" sz="2400" b="1" dirty="0">
              <a:solidFill>
                <a:srgbClr val="77351E"/>
              </a:solidFill>
              <a:latin typeface="Helvetica"/>
              <a:ea typeface="Arial Unicode MS" pitchFamily="34" charset="-128"/>
              <a:cs typeface="Helvetica"/>
            </a:endParaRPr>
          </a:p>
        </p:txBody>
      </p:sp>
      <p:sp>
        <p:nvSpPr>
          <p:cNvPr id="77" name="AutoShape 23">
            <a:extLst>
              <a:ext uri="{FF2B5EF4-FFF2-40B4-BE49-F238E27FC236}">
                <a16:creationId xmlns:a16="http://schemas.microsoft.com/office/drawing/2014/main" id="{4A362AA1-C7C6-6B4D-84B6-6571543A8262}"/>
              </a:ext>
            </a:extLst>
          </p:cNvPr>
          <p:cNvSpPr>
            <a:spLocks noChangeArrowheads="1"/>
          </p:cNvSpPr>
          <p:nvPr/>
        </p:nvSpPr>
        <p:spPr bwMode="auto">
          <a:xfrm>
            <a:off x="7413257" y="2313572"/>
            <a:ext cx="1524000" cy="762000"/>
          </a:xfrm>
          <a:prstGeom prst="wedgeRoundRectCallout">
            <a:avLst>
              <a:gd name="adj1" fmla="val 743"/>
              <a:gd name="adj2" fmla="val 129017"/>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defTabSz="457200" eaLnBrk="0" hangingPunct="0">
              <a:buClr>
                <a:srgbClr val="000000"/>
              </a:buClr>
              <a:buSzPct val="100000"/>
              <a:buFont typeface="Lucida Sans Unicode"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Helvetica"/>
                <a:ea typeface="Arial Unicode MS" pitchFamily="34" charset="-128"/>
                <a:cs typeface="Helvetica"/>
              </a:rPr>
              <a:t>Write</a:t>
            </a:r>
            <a:r>
              <a:rPr lang="en-GB" sz="2400" b="1" dirty="0">
                <a:solidFill>
                  <a:srgbClr val="670367"/>
                </a:solidFill>
                <a:latin typeface="Helvetica"/>
                <a:ea typeface="Arial Unicode MS" pitchFamily="34" charset="-128"/>
                <a:cs typeface="Helvetica"/>
              </a:rPr>
              <a:t> </a:t>
            </a:r>
            <a:r>
              <a:rPr lang="en-GB" sz="2400" b="1" dirty="0">
                <a:solidFill>
                  <a:srgbClr val="77351E"/>
                </a:solidFill>
                <a:latin typeface="Consolas" panose="020B0609020204030204" pitchFamily="49" charset="0"/>
                <a:ea typeface="Arial Unicode MS" pitchFamily="34" charset="-128"/>
                <a:cs typeface="Consolas" panose="020B0609020204030204" pitchFamily="49" charset="0"/>
              </a:rPr>
              <a:t>x</a:t>
            </a:r>
          </a:p>
        </p:txBody>
      </p:sp>
      <p:sp>
        <p:nvSpPr>
          <p:cNvPr id="78" name="Rounded Rectangle 77">
            <a:extLst>
              <a:ext uri="{FF2B5EF4-FFF2-40B4-BE49-F238E27FC236}">
                <a16:creationId xmlns:a16="http://schemas.microsoft.com/office/drawing/2014/main" id="{5F9A6639-95DB-1F43-91FF-18C34A7B4603}"/>
              </a:ext>
            </a:extLst>
          </p:cNvPr>
          <p:cNvSpPr/>
          <p:nvPr/>
        </p:nvSpPr>
        <p:spPr>
          <a:xfrm>
            <a:off x="3346686" y="4114261"/>
            <a:ext cx="1524000" cy="648812"/>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No race</a:t>
            </a:r>
          </a:p>
        </p:txBody>
      </p:sp>
      <p:cxnSp>
        <p:nvCxnSpPr>
          <p:cNvPr id="79" name="Curved Connector 78">
            <a:extLst>
              <a:ext uri="{FF2B5EF4-FFF2-40B4-BE49-F238E27FC236}">
                <a16:creationId xmlns:a16="http://schemas.microsoft.com/office/drawing/2014/main" id="{D3C0852F-B326-4A45-A877-4AFAE34C97D2}"/>
              </a:ext>
            </a:extLst>
          </p:cNvPr>
          <p:cNvCxnSpPr>
            <a:cxnSpLocks/>
            <a:stCxn id="78" idx="0"/>
            <a:endCxn id="75" idx="2"/>
          </p:cNvCxnSpPr>
          <p:nvPr/>
        </p:nvCxnSpPr>
        <p:spPr>
          <a:xfrm rot="5400000" flipH="1" flipV="1">
            <a:off x="3962597" y="3790372"/>
            <a:ext cx="469978" cy="177800"/>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2CBF00C7-C576-BB44-985B-8A127078C74D}"/>
              </a:ext>
            </a:extLst>
          </p:cNvPr>
          <p:cNvCxnSpPr>
            <a:cxnSpLocks/>
            <a:stCxn id="78" idx="2"/>
            <a:endCxn id="76" idx="0"/>
          </p:cNvCxnSpPr>
          <p:nvPr/>
        </p:nvCxnSpPr>
        <p:spPr>
          <a:xfrm rot="16200000" flipH="1">
            <a:off x="4014500" y="4857259"/>
            <a:ext cx="366173" cy="177800"/>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Rounded Rectangle 80">
            <a:extLst>
              <a:ext uri="{FF2B5EF4-FFF2-40B4-BE49-F238E27FC236}">
                <a16:creationId xmlns:a16="http://schemas.microsoft.com/office/drawing/2014/main" id="{B10B5FF9-0EDA-A641-812A-BDA05A77FACB}"/>
              </a:ext>
            </a:extLst>
          </p:cNvPr>
          <p:cNvSpPr/>
          <p:nvPr/>
        </p:nvSpPr>
        <p:spPr>
          <a:xfrm>
            <a:off x="4808881" y="2095158"/>
            <a:ext cx="1524000" cy="648812"/>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Race!</a:t>
            </a:r>
          </a:p>
        </p:txBody>
      </p:sp>
      <p:cxnSp>
        <p:nvCxnSpPr>
          <p:cNvPr id="82" name="Curved Connector 81">
            <a:extLst>
              <a:ext uri="{FF2B5EF4-FFF2-40B4-BE49-F238E27FC236}">
                <a16:creationId xmlns:a16="http://schemas.microsoft.com/office/drawing/2014/main" id="{31BA44E2-E56F-684E-861A-5466545D0A52}"/>
              </a:ext>
            </a:extLst>
          </p:cNvPr>
          <p:cNvCxnSpPr>
            <a:cxnSpLocks/>
            <a:stCxn id="81" idx="3"/>
          </p:cNvCxnSpPr>
          <p:nvPr/>
        </p:nvCxnSpPr>
        <p:spPr>
          <a:xfrm>
            <a:off x="6332881" y="2419564"/>
            <a:ext cx="1010088" cy="261194"/>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Curved Connector 82">
            <a:extLst>
              <a:ext uri="{FF2B5EF4-FFF2-40B4-BE49-F238E27FC236}">
                <a16:creationId xmlns:a16="http://schemas.microsoft.com/office/drawing/2014/main" id="{794F34FE-BDD2-624D-8F15-FBA51D6FF74C}"/>
              </a:ext>
            </a:extLst>
          </p:cNvPr>
          <p:cNvCxnSpPr>
            <a:cxnSpLocks/>
            <a:stCxn id="81" idx="1"/>
            <a:endCxn id="75" idx="0"/>
          </p:cNvCxnSpPr>
          <p:nvPr/>
        </p:nvCxnSpPr>
        <p:spPr>
          <a:xfrm rot="10800000" flipV="1">
            <a:off x="4286487" y="2419563"/>
            <a:ext cx="522395" cy="462719"/>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Content Placeholder 21">
            <a:extLst>
              <a:ext uri="{FF2B5EF4-FFF2-40B4-BE49-F238E27FC236}">
                <a16:creationId xmlns:a16="http://schemas.microsoft.com/office/drawing/2014/main" id="{3163D87A-53A5-5B4B-B654-34AA37820AD8}"/>
              </a:ext>
            </a:extLst>
          </p:cNvPr>
          <p:cNvSpPr txBox="1">
            <a:spLocks/>
          </p:cNvSpPr>
          <p:nvPr/>
        </p:nvSpPr>
        <p:spPr>
          <a:xfrm>
            <a:off x="266700" y="2268008"/>
            <a:ext cx="3089876" cy="40838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baseline="0">
                <a:solidFill>
                  <a:schemeClr val="tx1"/>
                </a:solidFill>
                <a:latin typeface="Lucida Sans Unicode" panose="020B0602030504020204" pitchFamily="34" charset="0"/>
                <a:ea typeface="+mn-ea"/>
                <a:cs typeface="Lucida Sans Unicode" panose="020B0602030504020204" pitchFamily="34" charset="0"/>
              </a:defRPr>
            </a:lvl1pPr>
            <a:lvl2pPr marL="622300" indent="-273050" algn="l" defTabSz="457200" rtl="0" eaLnBrk="1" latinLnBrk="0" hangingPunct="1">
              <a:spcBef>
                <a:spcPct val="20000"/>
              </a:spcBef>
              <a:buFont typeface="Wingdings" charset="2"/>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2pPr>
            <a:lvl3pPr marL="909638" indent="-287338" algn="l" defTabSz="457200" rtl="0" eaLnBrk="1" latinLnBrk="0" hangingPunct="1">
              <a:spcBef>
                <a:spcPct val="20000"/>
              </a:spcBef>
              <a:buFont typeface="Lucida Grande"/>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3pPr>
            <a:lvl4pPr marL="119538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4pPr>
            <a:lvl5pPr marL="148113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Because race-detection is based on the </a:t>
            </a:r>
            <a:r>
              <a:rPr lang="en-US" dirty="0" err="1"/>
              <a:t>dag</a:t>
            </a:r>
            <a:r>
              <a:rPr lang="en-US" dirty="0"/>
              <a:t>, </a:t>
            </a:r>
            <a:r>
              <a:rPr lang="en-US" dirty="0" err="1"/>
              <a:t>Cilksan’s</a:t>
            </a:r>
            <a:r>
              <a:rPr lang="en-US" dirty="0"/>
              <a:t>  race-detection is guaranteed, </a:t>
            </a:r>
            <a:r>
              <a:rPr lang="en-US" b="1" i="1" dirty="0">
                <a:solidFill>
                  <a:schemeClr val="tx2"/>
                </a:solidFill>
              </a:rPr>
              <a:t>regardless of scheduling</a:t>
            </a:r>
            <a:r>
              <a:rPr lang="en-US" dirty="0"/>
              <a:t>.</a:t>
            </a:r>
          </a:p>
        </p:txBody>
      </p:sp>
      <p:sp>
        <p:nvSpPr>
          <p:cNvPr id="84" name="Rounded Rectangle 83">
            <a:extLst>
              <a:ext uri="{FF2B5EF4-FFF2-40B4-BE49-F238E27FC236}">
                <a16:creationId xmlns:a16="http://schemas.microsoft.com/office/drawing/2014/main" id="{7D508DE2-AC4D-F542-99C0-A2757097C368}"/>
              </a:ext>
            </a:extLst>
          </p:cNvPr>
          <p:cNvSpPr/>
          <p:nvPr/>
        </p:nvSpPr>
        <p:spPr>
          <a:xfrm>
            <a:off x="6346060" y="3164008"/>
            <a:ext cx="1524000" cy="648812"/>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Race!</a:t>
            </a:r>
          </a:p>
        </p:txBody>
      </p:sp>
      <p:cxnSp>
        <p:nvCxnSpPr>
          <p:cNvPr id="86" name="Curved Connector 85">
            <a:extLst>
              <a:ext uri="{FF2B5EF4-FFF2-40B4-BE49-F238E27FC236}">
                <a16:creationId xmlns:a16="http://schemas.microsoft.com/office/drawing/2014/main" id="{04621D7B-B3A8-1F49-AC62-C00FF7D4EA5F}"/>
              </a:ext>
            </a:extLst>
          </p:cNvPr>
          <p:cNvCxnSpPr>
            <a:cxnSpLocks/>
            <a:stCxn id="84" idx="3"/>
            <a:endCxn id="77" idx="2"/>
          </p:cNvCxnSpPr>
          <p:nvPr/>
        </p:nvCxnSpPr>
        <p:spPr>
          <a:xfrm flipV="1">
            <a:off x="7870060" y="3075572"/>
            <a:ext cx="305197" cy="412842"/>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DFDC6239-B984-414F-AC50-9F432FF12F92}"/>
              </a:ext>
            </a:extLst>
          </p:cNvPr>
          <p:cNvCxnSpPr>
            <a:cxnSpLocks/>
            <a:stCxn id="84" idx="1"/>
            <a:endCxn id="76" idx="3"/>
          </p:cNvCxnSpPr>
          <p:nvPr/>
        </p:nvCxnSpPr>
        <p:spPr>
          <a:xfrm rot="10800000" flipV="1">
            <a:off x="5048486" y="3488414"/>
            <a:ext cx="1297574" cy="2021832"/>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3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1" grpId="0" animBg="1"/>
      <p:bldP spid="8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636B-FE79-6D41-B7BB-6EF29365A831}"/>
              </a:ext>
            </a:extLst>
          </p:cNvPr>
          <p:cNvSpPr>
            <a:spLocks noGrp="1"/>
          </p:cNvSpPr>
          <p:nvPr>
            <p:ph type="title"/>
          </p:nvPr>
        </p:nvSpPr>
        <p:spPr/>
        <p:txBody>
          <a:bodyPr/>
          <a:lstStyle/>
          <a:p>
            <a:r>
              <a:rPr lang="en-US" dirty="0"/>
              <a:t>How </a:t>
            </a:r>
            <a:r>
              <a:rPr lang="en-US" dirty="0" err="1"/>
              <a:t>Cilksan</a:t>
            </a:r>
            <a:r>
              <a:rPr lang="en-US" dirty="0"/>
              <a:t> Works</a:t>
            </a:r>
          </a:p>
        </p:txBody>
      </p:sp>
      <p:sp>
        <p:nvSpPr>
          <p:cNvPr id="3" name="Slide Number Placeholder 2">
            <a:extLst>
              <a:ext uri="{FF2B5EF4-FFF2-40B4-BE49-F238E27FC236}">
                <a16:creationId xmlns:a16="http://schemas.microsoft.com/office/drawing/2014/main" id="{45C39D8F-7D41-BC4C-AD03-50790AAA675C}"/>
              </a:ext>
            </a:extLst>
          </p:cNvPr>
          <p:cNvSpPr>
            <a:spLocks noGrp="1"/>
          </p:cNvSpPr>
          <p:nvPr>
            <p:ph type="sldNum" sz="quarter" idx="12"/>
          </p:nvPr>
        </p:nvSpPr>
        <p:spPr/>
        <p:txBody>
          <a:bodyPr/>
          <a:lstStyle/>
          <a:p>
            <a:fld id="{B8C56D54-80CA-1040-8800-40C19FBCAC37}" type="slidenum">
              <a:rPr lang="en-US" smtClean="0"/>
              <a:t>95</a:t>
            </a:fld>
            <a:endParaRPr lang="en-US"/>
          </a:p>
        </p:txBody>
      </p:sp>
      <p:grpSp>
        <p:nvGrpSpPr>
          <p:cNvPr id="4" name="Group 3">
            <a:extLst>
              <a:ext uri="{FF2B5EF4-FFF2-40B4-BE49-F238E27FC236}">
                <a16:creationId xmlns:a16="http://schemas.microsoft.com/office/drawing/2014/main" id="{3337E191-7756-A047-B084-D32A07A53C3E}"/>
              </a:ext>
            </a:extLst>
          </p:cNvPr>
          <p:cNvGrpSpPr/>
          <p:nvPr/>
        </p:nvGrpSpPr>
        <p:grpSpPr>
          <a:xfrm>
            <a:off x="5054061" y="1323788"/>
            <a:ext cx="3733800" cy="4648200"/>
            <a:chOff x="381000" y="1828800"/>
            <a:chExt cx="3733800" cy="4648200"/>
          </a:xfrm>
        </p:grpSpPr>
        <p:cxnSp>
          <p:nvCxnSpPr>
            <p:cNvPr id="36" name="AutoShape 35">
              <a:extLst>
                <a:ext uri="{FF2B5EF4-FFF2-40B4-BE49-F238E27FC236}">
                  <a16:creationId xmlns:a16="http://schemas.microsoft.com/office/drawing/2014/main" id="{CF5D1893-CFC0-CE46-A790-9D6F8F9323E5}"/>
                </a:ext>
              </a:extLst>
            </p:cNvPr>
            <p:cNvCxnSpPr>
              <a:cxnSpLocks noChangeShapeType="1"/>
              <a:stCxn id="49" idx="4"/>
              <a:endCxn id="50" idx="0"/>
            </p:cNvCxnSpPr>
            <p:nvPr/>
          </p:nvCxnSpPr>
          <p:spPr bwMode="auto">
            <a:xfrm>
              <a:off x="2095500" y="2133600"/>
              <a:ext cx="0" cy="238125"/>
            </a:xfrm>
            <a:prstGeom prst="straightConnector1">
              <a:avLst/>
            </a:prstGeom>
            <a:noFill/>
            <a:ln w="25400">
              <a:solidFill>
                <a:schemeClr val="tx1"/>
              </a:solidFill>
              <a:round/>
              <a:headEnd/>
              <a:tailEnd type="stealth" w="med" len="med"/>
            </a:ln>
            <a:effectLst/>
          </p:spPr>
        </p:cxnSp>
        <p:cxnSp>
          <p:nvCxnSpPr>
            <p:cNvPr id="37" name="AutoShape 36">
              <a:extLst>
                <a:ext uri="{FF2B5EF4-FFF2-40B4-BE49-F238E27FC236}">
                  <a16:creationId xmlns:a16="http://schemas.microsoft.com/office/drawing/2014/main" id="{F9479D7B-345B-1149-8544-4350F3B4BCE6}"/>
                </a:ext>
              </a:extLst>
            </p:cNvPr>
            <p:cNvCxnSpPr>
              <a:cxnSpLocks noChangeShapeType="1"/>
              <a:stCxn id="50" idx="3"/>
              <a:endCxn id="52" idx="0"/>
            </p:cNvCxnSpPr>
            <p:nvPr/>
          </p:nvCxnSpPr>
          <p:spPr bwMode="auto">
            <a:xfrm flipH="1">
              <a:off x="1143000" y="2632075"/>
              <a:ext cx="844550" cy="282575"/>
            </a:xfrm>
            <a:prstGeom prst="straightConnector1">
              <a:avLst/>
            </a:prstGeom>
            <a:noFill/>
            <a:ln w="25400">
              <a:solidFill>
                <a:schemeClr val="tx1"/>
              </a:solidFill>
              <a:round/>
              <a:headEnd/>
              <a:tailEnd type="stealth" w="med" len="med"/>
            </a:ln>
            <a:effectLst/>
          </p:spPr>
        </p:cxnSp>
        <p:cxnSp>
          <p:nvCxnSpPr>
            <p:cNvPr id="38" name="AutoShape 37">
              <a:extLst>
                <a:ext uri="{FF2B5EF4-FFF2-40B4-BE49-F238E27FC236}">
                  <a16:creationId xmlns:a16="http://schemas.microsoft.com/office/drawing/2014/main" id="{3730C620-AC38-8D42-99C1-45B0CB41D8BA}"/>
                </a:ext>
              </a:extLst>
            </p:cNvPr>
            <p:cNvCxnSpPr>
              <a:cxnSpLocks noChangeShapeType="1"/>
              <a:stCxn id="52" idx="5"/>
              <a:endCxn id="61" idx="0"/>
            </p:cNvCxnSpPr>
            <p:nvPr/>
          </p:nvCxnSpPr>
          <p:spPr bwMode="auto">
            <a:xfrm>
              <a:off x="1250950" y="3175000"/>
              <a:ext cx="368300" cy="282575"/>
            </a:xfrm>
            <a:prstGeom prst="straightConnector1">
              <a:avLst/>
            </a:prstGeom>
            <a:noFill/>
            <a:ln w="25400">
              <a:solidFill>
                <a:schemeClr val="tx1"/>
              </a:solidFill>
              <a:round/>
              <a:headEnd/>
              <a:tailEnd type="stealth" w="med" len="med"/>
            </a:ln>
            <a:effectLst/>
          </p:spPr>
        </p:cxnSp>
        <p:cxnSp>
          <p:nvCxnSpPr>
            <p:cNvPr id="39" name="AutoShape 38">
              <a:extLst>
                <a:ext uri="{FF2B5EF4-FFF2-40B4-BE49-F238E27FC236}">
                  <a16:creationId xmlns:a16="http://schemas.microsoft.com/office/drawing/2014/main" id="{05A8205D-597C-834B-9D58-41269D6EF7CE}"/>
                </a:ext>
              </a:extLst>
            </p:cNvPr>
            <p:cNvCxnSpPr>
              <a:cxnSpLocks noChangeShapeType="1"/>
              <a:stCxn id="61" idx="3"/>
              <a:endCxn id="53" idx="0"/>
            </p:cNvCxnSpPr>
            <p:nvPr/>
          </p:nvCxnSpPr>
          <p:spPr bwMode="auto">
            <a:xfrm flipH="1">
              <a:off x="1143000" y="3717925"/>
              <a:ext cx="368300" cy="282575"/>
            </a:xfrm>
            <a:prstGeom prst="straightConnector1">
              <a:avLst/>
            </a:prstGeom>
            <a:noFill/>
            <a:ln w="25400">
              <a:solidFill>
                <a:schemeClr val="tx1"/>
              </a:solidFill>
              <a:round/>
              <a:headEnd/>
              <a:tailEnd type="stealth" w="med" len="med"/>
            </a:ln>
            <a:effectLst/>
          </p:spPr>
        </p:cxnSp>
        <p:cxnSp>
          <p:nvCxnSpPr>
            <p:cNvPr id="40" name="AutoShape 39">
              <a:extLst>
                <a:ext uri="{FF2B5EF4-FFF2-40B4-BE49-F238E27FC236}">
                  <a16:creationId xmlns:a16="http://schemas.microsoft.com/office/drawing/2014/main" id="{1AEE5175-4852-8846-A0D0-B68CA06D61D2}"/>
                </a:ext>
              </a:extLst>
            </p:cNvPr>
            <p:cNvCxnSpPr>
              <a:cxnSpLocks noChangeShapeType="1"/>
              <a:stCxn id="53" idx="4"/>
              <a:endCxn id="56" idx="0"/>
            </p:cNvCxnSpPr>
            <p:nvPr/>
          </p:nvCxnSpPr>
          <p:spPr bwMode="auto">
            <a:xfrm>
              <a:off x="1143000" y="4305300"/>
              <a:ext cx="0" cy="238125"/>
            </a:xfrm>
            <a:prstGeom prst="straightConnector1">
              <a:avLst/>
            </a:prstGeom>
            <a:noFill/>
            <a:ln w="25400">
              <a:solidFill>
                <a:schemeClr val="tx1"/>
              </a:solidFill>
              <a:round/>
              <a:headEnd/>
              <a:tailEnd type="stealth" w="med" len="med"/>
            </a:ln>
            <a:effectLst/>
          </p:spPr>
        </p:cxnSp>
        <p:cxnSp>
          <p:nvCxnSpPr>
            <p:cNvPr id="41" name="AutoShape 40">
              <a:extLst>
                <a:ext uri="{FF2B5EF4-FFF2-40B4-BE49-F238E27FC236}">
                  <a16:creationId xmlns:a16="http://schemas.microsoft.com/office/drawing/2014/main" id="{74BE3E78-7404-D848-974A-7AFC174BFB92}"/>
                </a:ext>
              </a:extLst>
            </p:cNvPr>
            <p:cNvCxnSpPr>
              <a:cxnSpLocks noChangeShapeType="1"/>
              <a:stCxn id="56" idx="4"/>
              <a:endCxn id="54" idx="0"/>
            </p:cNvCxnSpPr>
            <p:nvPr/>
          </p:nvCxnSpPr>
          <p:spPr bwMode="auto">
            <a:xfrm>
              <a:off x="1143000" y="4848225"/>
              <a:ext cx="0" cy="238125"/>
            </a:xfrm>
            <a:prstGeom prst="straightConnector1">
              <a:avLst/>
            </a:prstGeom>
            <a:noFill/>
            <a:ln w="25400">
              <a:solidFill>
                <a:schemeClr val="tx1"/>
              </a:solidFill>
              <a:round/>
              <a:headEnd/>
              <a:tailEnd type="stealth" w="med" len="med"/>
            </a:ln>
            <a:effectLst/>
          </p:spPr>
        </p:cxnSp>
        <p:cxnSp>
          <p:nvCxnSpPr>
            <p:cNvPr id="42" name="AutoShape 41">
              <a:extLst>
                <a:ext uri="{FF2B5EF4-FFF2-40B4-BE49-F238E27FC236}">
                  <a16:creationId xmlns:a16="http://schemas.microsoft.com/office/drawing/2014/main" id="{FEDB780B-1EE1-6941-BC63-22EE04368A47}"/>
                </a:ext>
              </a:extLst>
            </p:cNvPr>
            <p:cNvCxnSpPr>
              <a:cxnSpLocks noChangeShapeType="1"/>
              <a:stCxn id="54" idx="4"/>
              <a:endCxn id="55" idx="0"/>
            </p:cNvCxnSpPr>
            <p:nvPr/>
          </p:nvCxnSpPr>
          <p:spPr bwMode="auto">
            <a:xfrm>
              <a:off x="1143000" y="5391150"/>
              <a:ext cx="0" cy="238125"/>
            </a:xfrm>
            <a:prstGeom prst="straightConnector1">
              <a:avLst/>
            </a:prstGeom>
            <a:noFill/>
            <a:ln w="25400">
              <a:solidFill>
                <a:schemeClr val="tx1"/>
              </a:solidFill>
              <a:round/>
              <a:headEnd/>
              <a:tailEnd type="stealth" w="med" len="med"/>
            </a:ln>
            <a:effectLst/>
          </p:spPr>
        </p:cxnSp>
        <p:cxnSp>
          <p:nvCxnSpPr>
            <p:cNvPr id="43" name="AutoShape 42">
              <a:extLst>
                <a:ext uri="{FF2B5EF4-FFF2-40B4-BE49-F238E27FC236}">
                  <a16:creationId xmlns:a16="http://schemas.microsoft.com/office/drawing/2014/main" id="{03F2BCD5-EC39-944C-9984-6A8C12C97443}"/>
                </a:ext>
              </a:extLst>
            </p:cNvPr>
            <p:cNvCxnSpPr>
              <a:cxnSpLocks noChangeShapeType="1"/>
              <a:stCxn id="55" idx="5"/>
              <a:endCxn id="51" idx="1"/>
            </p:cNvCxnSpPr>
            <p:nvPr/>
          </p:nvCxnSpPr>
          <p:spPr bwMode="auto">
            <a:xfrm>
              <a:off x="1250950" y="5889625"/>
              <a:ext cx="1689100" cy="327025"/>
            </a:xfrm>
            <a:prstGeom prst="straightConnector1">
              <a:avLst/>
            </a:prstGeom>
            <a:noFill/>
            <a:ln w="25400">
              <a:solidFill>
                <a:schemeClr val="tx1"/>
              </a:solidFill>
              <a:round/>
              <a:headEnd/>
              <a:tailEnd type="stealth" w="med" len="med"/>
            </a:ln>
            <a:effectLst/>
          </p:spPr>
        </p:cxnSp>
        <p:sp>
          <p:nvSpPr>
            <p:cNvPr id="44" name="Oval 4">
              <a:extLst>
                <a:ext uri="{FF2B5EF4-FFF2-40B4-BE49-F238E27FC236}">
                  <a16:creationId xmlns:a16="http://schemas.microsoft.com/office/drawing/2014/main" id="{1E4155FA-8D3E-1E44-9C2E-7F04BE89CF3E}"/>
                </a:ext>
              </a:extLst>
            </p:cNvPr>
            <p:cNvSpPr>
              <a:spLocks noChangeArrowheads="1"/>
            </p:cNvSpPr>
            <p:nvPr/>
          </p:nvSpPr>
          <p:spPr bwMode="auto">
            <a:xfrm>
              <a:off x="33337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5" name="Oval 5">
              <a:extLst>
                <a:ext uri="{FF2B5EF4-FFF2-40B4-BE49-F238E27FC236}">
                  <a16:creationId xmlns:a16="http://schemas.microsoft.com/office/drawing/2014/main" id="{5178D67D-F781-0547-B4E7-630F888B13EF}"/>
                </a:ext>
              </a:extLst>
            </p:cNvPr>
            <p:cNvSpPr>
              <a:spLocks noChangeArrowheads="1"/>
            </p:cNvSpPr>
            <p:nvPr/>
          </p:nvSpPr>
          <p:spPr bwMode="auto">
            <a:xfrm>
              <a:off x="28575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6" name="Oval 6">
              <a:extLst>
                <a:ext uri="{FF2B5EF4-FFF2-40B4-BE49-F238E27FC236}">
                  <a16:creationId xmlns:a16="http://schemas.microsoft.com/office/drawing/2014/main" id="{E4EFDEAA-3DE2-664A-8293-F51E14FBFC56}"/>
                </a:ext>
              </a:extLst>
            </p:cNvPr>
            <p:cNvSpPr>
              <a:spLocks noChangeArrowheads="1"/>
            </p:cNvSpPr>
            <p:nvPr/>
          </p:nvSpPr>
          <p:spPr bwMode="auto">
            <a:xfrm>
              <a:off x="28575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7" name="Oval 7">
              <a:extLst>
                <a:ext uri="{FF2B5EF4-FFF2-40B4-BE49-F238E27FC236}">
                  <a16:creationId xmlns:a16="http://schemas.microsoft.com/office/drawing/2014/main" id="{E7E51F7E-73FB-FA4F-962A-C6FDEBD9387B}"/>
                </a:ext>
              </a:extLst>
            </p:cNvPr>
            <p:cNvSpPr>
              <a:spLocks noChangeArrowheads="1"/>
            </p:cNvSpPr>
            <p:nvPr/>
          </p:nvSpPr>
          <p:spPr bwMode="auto">
            <a:xfrm>
              <a:off x="38100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8" name="Oval 8">
              <a:extLst>
                <a:ext uri="{FF2B5EF4-FFF2-40B4-BE49-F238E27FC236}">
                  <a16:creationId xmlns:a16="http://schemas.microsoft.com/office/drawing/2014/main" id="{15DFB8BA-5754-CE4B-B12D-48BE79CD421A}"/>
                </a:ext>
              </a:extLst>
            </p:cNvPr>
            <p:cNvSpPr>
              <a:spLocks noChangeArrowheads="1"/>
            </p:cNvSpPr>
            <p:nvPr/>
          </p:nvSpPr>
          <p:spPr bwMode="auto">
            <a:xfrm>
              <a:off x="381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49" name="Oval 9">
              <a:extLst>
                <a:ext uri="{FF2B5EF4-FFF2-40B4-BE49-F238E27FC236}">
                  <a16:creationId xmlns:a16="http://schemas.microsoft.com/office/drawing/2014/main" id="{27699C59-B03C-E446-AA59-BEF16D52F6F7}"/>
                </a:ext>
              </a:extLst>
            </p:cNvPr>
            <p:cNvSpPr>
              <a:spLocks noChangeArrowheads="1"/>
            </p:cNvSpPr>
            <p:nvPr/>
          </p:nvSpPr>
          <p:spPr bwMode="auto">
            <a:xfrm>
              <a:off x="1943100" y="18288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0" name="Oval 10">
              <a:extLst>
                <a:ext uri="{FF2B5EF4-FFF2-40B4-BE49-F238E27FC236}">
                  <a16:creationId xmlns:a16="http://schemas.microsoft.com/office/drawing/2014/main" id="{357A9778-8BF6-3F4A-B122-3EE0F413CACA}"/>
                </a:ext>
              </a:extLst>
            </p:cNvPr>
            <p:cNvSpPr>
              <a:spLocks noChangeArrowheads="1"/>
            </p:cNvSpPr>
            <p:nvPr/>
          </p:nvSpPr>
          <p:spPr bwMode="auto">
            <a:xfrm>
              <a:off x="1943100" y="23717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1" name="Oval 12">
              <a:extLst>
                <a:ext uri="{FF2B5EF4-FFF2-40B4-BE49-F238E27FC236}">
                  <a16:creationId xmlns:a16="http://schemas.microsoft.com/office/drawing/2014/main" id="{B1138905-9909-C948-BB51-3901D33387B6}"/>
                </a:ext>
              </a:extLst>
            </p:cNvPr>
            <p:cNvSpPr>
              <a:spLocks noChangeArrowheads="1"/>
            </p:cNvSpPr>
            <p:nvPr/>
          </p:nvSpPr>
          <p:spPr bwMode="auto">
            <a:xfrm>
              <a:off x="2895600" y="61722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2" name="Oval 13">
              <a:extLst>
                <a:ext uri="{FF2B5EF4-FFF2-40B4-BE49-F238E27FC236}">
                  <a16:creationId xmlns:a16="http://schemas.microsoft.com/office/drawing/2014/main" id="{5DD01FC6-A077-1B40-AD38-211FF132BBCB}"/>
                </a:ext>
              </a:extLst>
            </p:cNvPr>
            <p:cNvSpPr>
              <a:spLocks noChangeArrowheads="1"/>
            </p:cNvSpPr>
            <p:nvPr/>
          </p:nvSpPr>
          <p:spPr bwMode="auto">
            <a:xfrm>
              <a:off x="990600" y="29146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3" name="Oval 14">
              <a:extLst>
                <a:ext uri="{FF2B5EF4-FFF2-40B4-BE49-F238E27FC236}">
                  <a16:creationId xmlns:a16="http://schemas.microsoft.com/office/drawing/2014/main" id="{70BE5E5E-6AA0-5C49-B957-392D1976EEEF}"/>
                </a:ext>
              </a:extLst>
            </p:cNvPr>
            <p:cNvSpPr>
              <a:spLocks noChangeArrowheads="1"/>
            </p:cNvSpPr>
            <p:nvPr/>
          </p:nvSpPr>
          <p:spPr bwMode="auto">
            <a:xfrm>
              <a:off x="9906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4" name="Oval 15">
              <a:extLst>
                <a:ext uri="{FF2B5EF4-FFF2-40B4-BE49-F238E27FC236}">
                  <a16:creationId xmlns:a16="http://schemas.microsoft.com/office/drawing/2014/main" id="{87839CA0-3E27-524C-B09E-B227E3F9CF0A}"/>
                </a:ext>
              </a:extLst>
            </p:cNvPr>
            <p:cNvSpPr>
              <a:spLocks noChangeArrowheads="1"/>
            </p:cNvSpPr>
            <p:nvPr/>
          </p:nvSpPr>
          <p:spPr bwMode="auto">
            <a:xfrm>
              <a:off x="990600" y="508635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5" name="Oval 16">
              <a:extLst>
                <a:ext uri="{FF2B5EF4-FFF2-40B4-BE49-F238E27FC236}">
                  <a16:creationId xmlns:a16="http://schemas.microsoft.com/office/drawing/2014/main" id="{D2996882-89D2-FB48-9572-F032AF640DD9}"/>
                </a:ext>
              </a:extLst>
            </p:cNvPr>
            <p:cNvSpPr>
              <a:spLocks noChangeArrowheads="1"/>
            </p:cNvSpPr>
            <p:nvPr/>
          </p:nvSpPr>
          <p:spPr bwMode="auto">
            <a:xfrm>
              <a:off x="990600" y="56292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6" name="Oval 17">
              <a:extLst>
                <a:ext uri="{FF2B5EF4-FFF2-40B4-BE49-F238E27FC236}">
                  <a16:creationId xmlns:a16="http://schemas.microsoft.com/office/drawing/2014/main" id="{ACA71295-C75F-444C-9DDA-659D1C315A18}"/>
                </a:ext>
              </a:extLst>
            </p:cNvPr>
            <p:cNvSpPr>
              <a:spLocks noChangeArrowheads="1"/>
            </p:cNvSpPr>
            <p:nvPr/>
          </p:nvSpPr>
          <p:spPr bwMode="auto">
            <a:xfrm>
              <a:off x="9906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7" name="Oval 18">
              <a:extLst>
                <a:ext uri="{FF2B5EF4-FFF2-40B4-BE49-F238E27FC236}">
                  <a16:creationId xmlns:a16="http://schemas.microsoft.com/office/drawing/2014/main" id="{920E9FF2-D113-8A4C-AA44-0DC1927A0A17}"/>
                </a:ext>
              </a:extLst>
            </p:cNvPr>
            <p:cNvSpPr>
              <a:spLocks noChangeArrowheads="1"/>
            </p:cNvSpPr>
            <p:nvPr/>
          </p:nvSpPr>
          <p:spPr bwMode="auto">
            <a:xfrm>
              <a:off x="1905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8" name="Oval 19">
              <a:extLst>
                <a:ext uri="{FF2B5EF4-FFF2-40B4-BE49-F238E27FC236}">
                  <a16:creationId xmlns:a16="http://schemas.microsoft.com/office/drawing/2014/main" id="{C094FD2A-3DD1-414D-827B-C509D6028A22}"/>
                </a:ext>
              </a:extLst>
            </p:cNvPr>
            <p:cNvSpPr>
              <a:spLocks noChangeArrowheads="1"/>
            </p:cNvSpPr>
            <p:nvPr/>
          </p:nvSpPr>
          <p:spPr bwMode="auto">
            <a:xfrm>
              <a:off x="3810000" y="4000500"/>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59" name="Oval 20">
              <a:extLst>
                <a:ext uri="{FF2B5EF4-FFF2-40B4-BE49-F238E27FC236}">
                  <a16:creationId xmlns:a16="http://schemas.microsoft.com/office/drawing/2014/main" id="{E61B7E8B-FC95-0C4C-8EEF-BC6E0A743618}"/>
                </a:ext>
              </a:extLst>
            </p:cNvPr>
            <p:cNvSpPr>
              <a:spLocks noChangeArrowheads="1"/>
            </p:cNvSpPr>
            <p:nvPr/>
          </p:nvSpPr>
          <p:spPr bwMode="auto">
            <a:xfrm>
              <a:off x="3810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0" name="Oval 28">
              <a:extLst>
                <a:ext uri="{FF2B5EF4-FFF2-40B4-BE49-F238E27FC236}">
                  <a16:creationId xmlns:a16="http://schemas.microsoft.com/office/drawing/2014/main" id="{2DD26057-CA31-1B48-9E89-5DED04D8860D}"/>
                </a:ext>
              </a:extLst>
            </p:cNvPr>
            <p:cNvSpPr>
              <a:spLocks noChangeArrowheads="1"/>
            </p:cNvSpPr>
            <p:nvPr/>
          </p:nvSpPr>
          <p:spPr bwMode="auto">
            <a:xfrm>
              <a:off x="1905000" y="454342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sp>
          <p:nvSpPr>
            <p:cNvPr id="61" name="Oval 11">
              <a:extLst>
                <a:ext uri="{FF2B5EF4-FFF2-40B4-BE49-F238E27FC236}">
                  <a16:creationId xmlns:a16="http://schemas.microsoft.com/office/drawing/2014/main" id="{DF7028B3-9549-B346-B446-CE528491434D}"/>
                </a:ext>
              </a:extLst>
            </p:cNvPr>
            <p:cNvSpPr>
              <a:spLocks noChangeArrowheads="1"/>
            </p:cNvSpPr>
            <p:nvPr/>
          </p:nvSpPr>
          <p:spPr bwMode="auto">
            <a:xfrm>
              <a:off x="1466850" y="3457575"/>
              <a:ext cx="304800" cy="304800"/>
            </a:xfrm>
            <a:prstGeom prst="ellipse">
              <a:avLst/>
            </a:prstGeom>
            <a:solidFill>
              <a:srgbClr val="C0C0C0"/>
            </a:solidFill>
            <a:ln w="6350">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endParaRPr lang="en-US" dirty="0">
                <a:latin typeface="Lucida Sans Unicode" pitchFamily="34" charset="0"/>
              </a:endParaRPr>
            </a:p>
          </p:txBody>
        </p:sp>
        <p:cxnSp>
          <p:nvCxnSpPr>
            <p:cNvPr id="62" name="AutoShape 21">
              <a:extLst>
                <a:ext uri="{FF2B5EF4-FFF2-40B4-BE49-F238E27FC236}">
                  <a16:creationId xmlns:a16="http://schemas.microsoft.com/office/drawing/2014/main" id="{D6650850-1CD4-5B41-B079-E571FCEC822C}"/>
                </a:ext>
              </a:extLst>
            </p:cNvPr>
            <p:cNvCxnSpPr>
              <a:cxnSpLocks noChangeShapeType="1"/>
              <a:stCxn id="50" idx="5"/>
              <a:endCxn id="44" idx="0"/>
            </p:cNvCxnSpPr>
            <p:nvPr/>
          </p:nvCxnSpPr>
          <p:spPr bwMode="auto">
            <a:xfrm>
              <a:off x="2203450" y="2632075"/>
              <a:ext cx="1282700" cy="825500"/>
            </a:xfrm>
            <a:prstGeom prst="straightConnector1">
              <a:avLst/>
            </a:prstGeom>
            <a:noFill/>
            <a:ln w="25400">
              <a:solidFill>
                <a:schemeClr val="tx1"/>
              </a:solidFill>
              <a:round/>
              <a:headEnd/>
              <a:tailEnd type="stealth" w="med" len="med"/>
            </a:ln>
            <a:effectLst/>
          </p:spPr>
        </p:cxnSp>
        <p:cxnSp>
          <p:nvCxnSpPr>
            <p:cNvPr id="63" name="AutoShape 22">
              <a:extLst>
                <a:ext uri="{FF2B5EF4-FFF2-40B4-BE49-F238E27FC236}">
                  <a16:creationId xmlns:a16="http://schemas.microsoft.com/office/drawing/2014/main" id="{C30F2BE7-3CE8-D443-8D10-753CF93A14F4}"/>
                </a:ext>
              </a:extLst>
            </p:cNvPr>
            <p:cNvCxnSpPr>
              <a:cxnSpLocks noChangeShapeType="1"/>
              <a:stCxn id="52" idx="3"/>
              <a:endCxn id="47" idx="0"/>
            </p:cNvCxnSpPr>
            <p:nvPr/>
          </p:nvCxnSpPr>
          <p:spPr bwMode="auto">
            <a:xfrm flipH="1">
              <a:off x="533400" y="3175000"/>
              <a:ext cx="501650" cy="282575"/>
            </a:xfrm>
            <a:prstGeom prst="straightConnector1">
              <a:avLst/>
            </a:prstGeom>
            <a:noFill/>
            <a:ln w="25400">
              <a:solidFill>
                <a:schemeClr val="tx1"/>
              </a:solidFill>
              <a:round/>
              <a:headEnd/>
              <a:tailEnd type="stealth" w="med" len="med"/>
            </a:ln>
            <a:effectLst/>
          </p:spPr>
        </p:cxnSp>
        <p:cxnSp>
          <p:nvCxnSpPr>
            <p:cNvPr id="64" name="AutoShape 23">
              <a:extLst>
                <a:ext uri="{FF2B5EF4-FFF2-40B4-BE49-F238E27FC236}">
                  <a16:creationId xmlns:a16="http://schemas.microsoft.com/office/drawing/2014/main" id="{B252C67E-F668-BF40-A34C-344FBD5B9730}"/>
                </a:ext>
              </a:extLst>
            </p:cNvPr>
            <p:cNvCxnSpPr>
              <a:cxnSpLocks noChangeShapeType="1"/>
              <a:stCxn id="47" idx="4"/>
              <a:endCxn id="48" idx="0"/>
            </p:cNvCxnSpPr>
            <p:nvPr/>
          </p:nvCxnSpPr>
          <p:spPr bwMode="auto">
            <a:xfrm>
              <a:off x="533400" y="3762375"/>
              <a:ext cx="0" cy="781050"/>
            </a:xfrm>
            <a:prstGeom prst="straightConnector1">
              <a:avLst/>
            </a:prstGeom>
            <a:noFill/>
            <a:ln w="25400">
              <a:solidFill>
                <a:schemeClr val="tx1"/>
              </a:solidFill>
              <a:round/>
              <a:headEnd/>
              <a:tailEnd type="stealth" w="med" len="med"/>
            </a:ln>
            <a:effectLst/>
          </p:spPr>
        </p:cxnSp>
        <p:cxnSp>
          <p:nvCxnSpPr>
            <p:cNvPr id="65" name="AutoShape 24">
              <a:extLst>
                <a:ext uri="{FF2B5EF4-FFF2-40B4-BE49-F238E27FC236}">
                  <a16:creationId xmlns:a16="http://schemas.microsoft.com/office/drawing/2014/main" id="{206E0BF2-5DE8-FE48-A344-2AB588E7D5B3}"/>
                </a:ext>
              </a:extLst>
            </p:cNvPr>
            <p:cNvCxnSpPr>
              <a:cxnSpLocks noChangeShapeType="1"/>
              <a:stCxn id="61" idx="5"/>
              <a:endCxn id="57" idx="0"/>
            </p:cNvCxnSpPr>
            <p:nvPr/>
          </p:nvCxnSpPr>
          <p:spPr bwMode="auto">
            <a:xfrm>
              <a:off x="1727200" y="3717925"/>
              <a:ext cx="330200" cy="282575"/>
            </a:xfrm>
            <a:prstGeom prst="straightConnector1">
              <a:avLst/>
            </a:prstGeom>
            <a:noFill/>
            <a:ln w="25400">
              <a:solidFill>
                <a:schemeClr val="tx1"/>
              </a:solidFill>
              <a:round/>
              <a:headEnd/>
              <a:tailEnd type="stealth" w="med" len="med"/>
            </a:ln>
            <a:effectLst/>
          </p:spPr>
        </p:cxnSp>
        <p:cxnSp>
          <p:nvCxnSpPr>
            <p:cNvPr id="66" name="AutoShape 25">
              <a:extLst>
                <a:ext uri="{FF2B5EF4-FFF2-40B4-BE49-F238E27FC236}">
                  <a16:creationId xmlns:a16="http://schemas.microsoft.com/office/drawing/2014/main" id="{360410ED-6654-AC49-B45D-2F4C702BFB70}"/>
                </a:ext>
              </a:extLst>
            </p:cNvPr>
            <p:cNvCxnSpPr>
              <a:cxnSpLocks noChangeShapeType="1"/>
              <a:stCxn id="48" idx="5"/>
              <a:endCxn id="54" idx="1"/>
            </p:cNvCxnSpPr>
            <p:nvPr/>
          </p:nvCxnSpPr>
          <p:spPr bwMode="auto">
            <a:xfrm>
              <a:off x="641350" y="4803775"/>
              <a:ext cx="393700" cy="327025"/>
            </a:xfrm>
            <a:prstGeom prst="straightConnector1">
              <a:avLst/>
            </a:prstGeom>
            <a:noFill/>
            <a:ln w="25400">
              <a:solidFill>
                <a:schemeClr val="tx1"/>
              </a:solidFill>
              <a:round/>
              <a:headEnd/>
              <a:tailEnd type="stealth" w="med" len="med"/>
            </a:ln>
            <a:effectLst/>
          </p:spPr>
        </p:cxnSp>
        <p:cxnSp>
          <p:nvCxnSpPr>
            <p:cNvPr id="67" name="AutoShape 26">
              <a:extLst>
                <a:ext uri="{FF2B5EF4-FFF2-40B4-BE49-F238E27FC236}">
                  <a16:creationId xmlns:a16="http://schemas.microsoft.com/office/drawing/2014/main" id="{528C6118-539D-5945-9CE6-34CCE4F94DEF}"/>
                </a:ext>
              </a:extLst>
            </p:cNvPr>
            <p:cNvCxnSpPr>
              <a:cxnSpLocks noChangeShapeType="1"/>
              <a:stCxn id="44" idx="5"/>
              <a:endCxn id="58" idx="0"/>
            </p:cNvCxnSpPr>
            <p:nvPr/>
          </p:nvCxnSpPr>
          <p:spPr bwMode="auto">
            <a:xfrm>
              <a:off x="3594100" y="3717925"/>
              <a:ext cx="368300" cy="282575"/>
            </a:xfrm>
            <a:prstGeom prst="straightConnector1">
              <a:avLst/>
            </a:prstGeom>
            <a:noFill/>
            <a:ln w="25400">
              <a:solidFill>
                <a:schemeClr val="tx1"/>
              </a:solidFill>
              <a:round/>
              <a:headEnd/>
              <a:tailEnd type="stealth" w="med" len="med"/>
            </a:ln>
            <a:effectLst/>
          </p:spPr>
        </p:cxnSp>
        <p:cxnSp>
          <p:nvCxnSpPr>
            <p:cNvPr id="68" name="AutoShape 27">
              <a:extLst>
                <a:ext uri="{FF2B5EF4-FFF2-40B4-BE49-F238E27FC236}">
                  <a16:creationId xmlns:a16="http://schemas.microsoft.com/office/drawing/2014/main" id="{62C724B1-470A-EA44-9AE8-9D4CEC8FB4C0}"/>
                </a:ext>
              </a:extLst>
            </p:cNvPr>
            <p:cNvCxnSpPr>
              <a:cxnSpLocks noChangeShapeType="1"/>
              <a:stCxn id="60" idx="3"/>
              <a:endCxn id="54" idx="7"/>
            </p:cNvCxnSpPr>
            <p:nvPr/>
          </p:nvCxnSpPr>
          <p:spPr bwMode="auto">
            <a:xfrm flipH="1">
              <a:off x="1250950" y="4803775"/>
              <a:ext cx="698500" cy="327025"/>
            </a:xfrm>
            <a:prstGeom prst="straightConnector1">
              <a:avLst/>
            </a:prstGeom>
            <a:noFill/>
            <a:ln w="25400">
              <a:solidFill>
                <a:schemeClr val="tx1"/>
              </a:solidFill>
              <a:round/>
              <a:headEnd/>
              <a:tailEnd type="stealth" w="med" len="med"/>
            </a:ln>
            <a:effectLst/>
          </p:spPr>
        </p:cxnSp>
        <p:cxnSp>
          <p:nvCxnSpPr>
            <p:cNvPr id="69" name="AutoShape 29">
              <a:extLst>
                <a:ext uri="{FF2B5EF4-FFF2-40B4-BE49-F238E27FC236}">
                  <a16:creationId xmlns:a16="http://schemas.microsoft.com/office/drawing/2014/main" id="{3CFF45FB-D6CF-8A47-87A1-07866FC08A63}"/>
                </a:ext>
              </a:extLst>
            </p:cNvPr>
            <p:cNvCxnSpPr>
              <a:cxnSpLocks noChangeShapeType="1"/>
              <a:stCxn id="57" idx="4"/>
              <a:endCxn id="60" idx="0"/>
            </p:cNvCxnSpPr>
            <p:nvPr/>
          </p:nvCxnSpPr>
          <p:spPr bwMode="auto">
            <a:xfrm>
              <a:off x="2057400" y="4305300"/>
              <a:ext cx="0" cy="238125"/>
            </a:xfrm>
            <a:prstGeom prst="straightConnector1">
              <a:avLst/>
            </a:prstGeom>
            <a:noFill/>
            <a:ln w="25400">
              <a:solidFill>
                <a:schemeClr val="tx1"/>
              </a:solidFill>
              <a:round/>
              <a:headEnd/>
              <a:tailEnd type="stealth" w="med" len="med"/>
            </a:ln>
            <a:effectLst/>
          </p:spPr>
        </p:cxnSp>
        <p:cxnSp>
          <p:nvCxnSpPr>
            <p:cNvPr id="70" name="AutoShape 30">
              <a:extLst>
                <a:ext uri="{FF2B5EF4-FFF2-40B4-BE49-F238E27FC236}">
                  <a16:creationId xmlns:a16="http://schemas.microsoft.com/office/drawing/2014/main" id="{E6205006-8263-474E-AA1D-D516D5B15AC3}"/>
                </a:ext>
              </a:extLst>
            </p:cNvPr>
            <p:cNvCxnSpPr>
              <a:cxnSpLocks noChangeShapeType="1"/>
              <a:stCxn id="44" idx="3"/>
              <a:endCxn id="45" idx="0"/>
            </p:cNvCxnSpPr>
            <p:nvPr/>
          </p:nvCxnSpPr>
          <p:spPr bwMode="auto">
            <a:xfrm flipH="1">
              <a:off x="3009900" y="3717925"/>
              <a:ext cx="368300" cy="282575"/>
            </a:xfrm>
            <a:prstGeom prst="straightConnector1">
              <a:avLst/>
            </a:prstGeom>
            <a:noFill/>
            <a:ln w="25400">
              <a:solidFill>
                <a:schemeClr val="tx1"/>
              </a:solidFill>
              <a:round/>
              <a:headEnd/>
              <a:tailEnd type="stealth" w="med" len="med"/>
            </a:ln>
            <a:effectLst/>
          </p:spPr>
        </p:cxnSp>
        <p:cxnSp>
          <p:nvCxnSpPr>
            <p:cNvPr id="71" name="AutoShape 31">
              <a:extLst>
                <a:ext uri="{FF2B5EF4-FFF2-40B4-BE49-F238E27FC236}">
                  <a16:creationId xmlns:a16="http://schemas.microsoft.com/office/drawing/2014/main" id="{1658C353-5F39-C24E-9D4C-BB964489774A}"/>
                </a:ext>
              </a:extLst>
            </p:cNvPr>
            <p:cNvCxnSpPr>
              <a:cxnSpLocks noChangeShapeType="1"/>
              <a:stCxn id="45" idx="4"/>
              <a:endCxn id="46" idx="0"/>
            </p:cNvCxnSpPr>
            <p:nvPr/>
          </p:nvCxnSpPr>
          <p:spPr bwMode="auto">
            <a:xfrm>
              <a:off x="3009900" y="4305300"/>
              <a:ext cx="0" cy="781050"/>
            </a:xfrm>
            <a:prstGeom prst="straightConnector1">
              <a:avLst/>
            </a:prstGeom>
            <a:noFill/>
            <a:ln w="25400">
              <a:solidFill>
                <a:schemeClr val="tx1"/>
              </a:solidFill>
              <a:round/>
              <a:headEnd/>
              <a:tailEnd type="stealth" w="med" len="med"/>
            </a:ln>
            <a:effectLst/>
          </p:spPr>
        </p:cxnSp>
        <p:cxnSp>
          <p:nvCxnSpPr>
            <p:cNvPr id="72" name="AutoShape 32">
              <a:extLst>
                <a:ext uri="{FF2B5EF4-FFF2-40B4-BE49-F238E27FC236}">
                  <a16:creationId xmlns:a16="http://schemas.microsoft.com/office/drawing/2014/main" id="{91A13191-413B-C64A-BF38-DD995FF27F5F}"/>
                </a:ext>
              </a:extLst>
            </p:cNvPr>
            <p:cNvCxnSpPr>
              <a:cxnSpLocks noChangeShapeType="1"/>
              <a:stCxn id="58" idx="4"/>
              <a:endCxn id="59" idx="0"/>
            </p:cNvCxnSpPr>
            <p:nvPr/>
          </p:nvCxnSpPr>
          <p:spPr bwMode="auto">
            <a:xfrm>
              <a:off x="3962400" y="4305300"/>
              <a:ext cx="0" cy="238125"/>
            </a:xfrm>
            <a:prstGeom prst="straightConnector1">
              <a:avLst/>
            </a:prstGeom>
            <a:noFill/>
            <a:ln w="25400">
              <a:solidFill>
                <a:schemeClr val="tx1"/>
              </a:solidFill>
              <a:round/>
              <a:headEnd/>
              <a:tailEnd type="stealth" w="med" len="med"/>
            </a:ln>
            <a:effectLst/>
          </p:spPr>
        </p:cxnSp>
        <p:cxnSp>
          <p:nvCxnSpPr>
            <p:cNvPr id="73" name="AutoShape 33">
              <a:extLst>
                <a:ext uri="{FF2B5EF4-FFF2-40B4-BE49-F238E27FC236}">
                  <a16:creationId xmlns:a16="http://schemas.microsoft.com/office/drawing/2014/main" id="{3618E573-EEEB-C64C-814B-CBCF477643B2}"/>
                </a:ext>
              </a:extLst>
            </p:cNvPr>
            <p:cNvCxnSpPr>
              <a:cxnSpLocks noChangeShapeType="1"/>
              <a:stCxn id="59" idx="4"/>
              <a:endCxn id="51" idx="7"/>
            </p:cNvCxnSpPr>
            <p:nvPr/>
          </p:nvCxnSpPr>
          <p:spPr bwMode="auto">
            <a:xfrm flipH="1">
              <a:off x="3155950" y="4848225"/>
              <a:ext cx="806450" cy="1368425"/>
            </a:xfrm>
            <a:prstGeom prst="straightConnector1">
              <a:avLst/>
            </a:prstGeom>
            <a:noFill/>
            <a:ln w="25400">
              <a:solidFill>
                <a:schemeClr val="tx1"/>
              </a:solidFill>
              <a:round/>
              <a:headEnd/>
              <a:tailEnd type="stealth" w="med" len="med"/>
            </a:ln>
            <a:effectLst/>
          </p:spPr>
        </p:cxnSp>
        <p:cxnSp>
          <p:nvCxnSpPr>
            <p:cNvPr id="74" name="AutoShape 34">
              <a:extLst>
                <a:ext uri="{FF2B5EF4-FFF2-40B4-BE49-F238E27FC236}">
                  <a16:creationId xmlns:a16="http://schemas.microsoft.com/office/drawing/2014/main" id="{AD486A5A-75D8-F24B-AB0D-CF55074EE5BA}"/>
                </a:ext>
              </a:extLst>
            </p:cNvPr>
            <p:cNvCxnSpPr>
              <a:cxnSpLocks noChangeShapeType="1"/>
              <a:stCxn id="46" idx="4"/>
              <a:endCxn id="51" idx="0"/>
            </p:cNvCxnSpPr>
            <p:nvPr/>
          </p:nvCxnSpPr>
          <p:spPr bwMode="auto">
            <a:xfrm>
              <a:off x="3009900" y="5391150"/>
              <a:ext cx="38100" cy="781050"/>
            </a:xfrm>
            <a:prstGeom prst="straightConnector1">
              <a:avLst/>
            </a:prstGeom>
            <a:noFill/>
            <a:ln w="25400">
              <a:solidFill>
                <a:schemeClr val="tx1"/>
              </a:solidFill>
              <a:round/>
              <a:headEnd/>
              <a:tailEnd type="stealth" w="med" len="med"/>
            </a:ln>
            <a:effectLst/>
          </p:spPr>
        </p:cxnSp>
      </p:grpSp>
      <p:sp>
        <p:nvSpPr>
          <p:cNvPr id="75" name="AutoShape 23">
            <a:extLst>
              <a:ext uri="{FF2B5EF4-FFF2-40B4-BE49-F238E27FC236}">
                <a16:creationId xmlns:a16="http://schemas.microsoft.com/office/drawing/2014/main" id="{ED578BD3-B76E-0D46-8580-DE90F1153EF0}"/>
              </a:ext>
            </a:extLst>
          </p:cNvPr>
          <p:cNvSpPr>
            <a:spLocks noChangeArrowheads="1"/>
          </p:cNvSpPr>
          <p:nvPr/>
        </p:nvSpPr>
        <p:spPr bwMode="auto">
          <a:xfrm>
            <a:off x="3555461" y="2090463"/>
            <a:ext cx="1524000" cy="762000"/>
          </a:xfrm>
          <a:prstGeom prst="wedgeRoundRectCallout">
            <a:avLst>
              <a:gd name="adj1" fmla="val 44022"/>
              <a:gd name="adj2" fmla="val 70000"/>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eaLnBrk="0" hangingPunct="0">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Helvetica"/>
                <a:ea typeface="Arial Unicode MS" pitchFamily="34" charset="-128"/>
                <a:cs typeface="Helvetica"/>
              </a:rPr>
              <a:t>Read </a:t>
            </a:r>
            <a:r>
              <a:rPr lang="en-GB" sz="2400" b="1" dirty="0">
                <a:solidFill>
                  <a:srgbClr val="670367"/>
                </a:solidFill>
                <a:latin typeface="Consolas" panose="020B0609020204030204" pitchFamily="49" charset="0"/>
                <a:ea typeface="Arial Unicode MS" pitchFamily="34" charset="-128"/>
                <a:cs typeface="Consolas" panose="020B0609020204030204" pitchFamily="49" charset="0"/>
              </a:rPr>
              <a:t>x</a:t>
            </a:r>
            <a:endParaRPr lang="en-GB" sz="2400" b="1" dirty="0">
              <a:solidFill>
                <a:srgbClr val="FF6600"/>
              </a:solidFill>
              <a:latin typeface="Helvetica"/>
              <a:ea typeface="Arial Unicode MS" pitchFamily="34" charset="-128"/>
              <a:cs typeface="Helvetica"/>
            </a:endParaRPr>
          </a:p>
        </p:txBody>
      </p:sp>
      <p:sp>
        <p:nvSpPr>
          <p:cNvPr id="76" name="AutoShape 23">
            <a:extLst>
              <a:ext uri="{FF2B5EF4-FFF2-40B4-BE49-F238E27FC236}">
                <a16:creationId xmlns:a16="http://schemas.microsoft.com/office/drawing/2014/main" id="{B8AC56CB-03C0-1F4C-9A56-17150FFD021B}"/>
              </a:ext>
            </a:extLst>
          </p:cNvPr>
          <p:cNvSpPr>
            <a:spLocks noChangeArrowheads="1"/>
          </p:cNvSpPr>
          <p:nvPr/>
        </p:nvSpPr>
        <p:spPr bwMode="auto">
          <a:xfrm>
            <a:off x="3555461" y="4337426"/>
            <a:ext cx="1524000" cy="762000"/>
          </a:xfrm>
          <a:prstGeom prst="wedgeRoundRectCallout">
            <a:avLst>
              <a:gd name="adj1" fmla="val 85333"/>
              <a:gd name="adj2" fmla="val 64098"/>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eaLnBrk="0" hangingPunct="0">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Helvetica"/>
                <a:ea typeface="Arial Unicode MS" pitchFamily="34" charset="-128"/>
                <a:cs typeface="Helvetica"/>
              </a:rPr>
              <a:t>Write </a:t>
            </a:r>
            <a:r>
              <a:rPr lang="en-GB" sz="2400" b="1" dirty="0">
                <a:solidFill>
                  <a:srgbClr val="670367"/>
                </a:solidFill>
                <a:latin typeface="Consolas" panose="020B0609020204030204" pitchFamily="49" charset="0"/>
                <a:ea typeface="Arial Unicode MS" pitchFamily="34" charset="-128"/>
                <a:cs typeface="Consolas" panose="020B0609020204030204" pitchFamily="49" charset="0"/>
              </a:rPr>
              <a:t>x</a:t>
            </a:r>
            <a:endParaRPr lang="en-GB" sz="2400" b="1" dirty="0">
              <a:solidFill>
                <a:srgbClr val="FF6600"/>
              </a:solidFill>
              <a:latin typeface="Helvetica"/>
              <a:ea typeface="Arial Unicode MS" pitchFamily="34" charset="-128"/>
              <a:cs typeface="Helvetica"/>
            </a:endParaRPr>
          </a:p>
        </p:txBody>
      </p:sp>
      <p:sp>
        <p:nvSpPr>
          <p:cNvPr id="77" name="AutoShape 23">
            <a:extLst>
              <a:ext uri="{FF2B5EF4-FFF2-40B4-BE49-F238E27FC236}">
                <a16:creationId xmlns:a16="http://schemas.microsoft.com/office/drawing/2014/main" id="{4A362AA1-C7C6-6B4D-84B6-6571543A8262}"/>
              </a:ext>
            </a:extLst>
          </p:cNvPr>
          <p:cNvSpPr>
            <a:spLocks noChangeArrowheads="1"/>
          </p:cNvSpPr>
          <p:nvPr/>
        </p:nvSpPr>
        <p:spPr bwMode="auto">
          <a:xfrm>
            <a:off x="7444232" y="1521752"/>
            <a:ext cx="1524000" cy="762000"/>
          </a:xfrm>
          <a:prstGeom prst="wedgeRoundRectCallout">
            <a:avLst>
              <a:gd name="adj1" fmla="val 743"/>
              <a:gd name="adj2" fmla="val 129017"/>
              <a:gd name="adj3" fmla="val 16667"/>
            </a:avLst>
          </a:prstGeom>
          <a:solidFill>
            <a:srgbClr val="FFFFCC"/>
          </a:solidFill>
          <a:ln w="6477">
            <a:solidFill>
              <a:srgbClr val="000000"/>
            </a:solidFill>
            <a:miter lim="800000"/>
            <a:headEnd/>
            <a:tailEnd/>
          </a:ln>
          <a:effectLst>
            <a:outerShdw blurRad="50800" dist="38100" dir="2700000" algn="tl" rotWithShape="0">
              <a:prstClr val="black">
                <a:alpha val="40000"/>
              </a:prstClr>
            </a:outerShdw>
          </a:effectLst>
        </p:spPr>
        <p:txBody>
          <a:bodyPr wrap="none" lIns="90000" tIns="46800" rIns="90000" bIns="46800" anchor="ctr"/>
          <a:lstStyle/>
          <a:p>
            <a:pPr algn="ctr" eaLnBrk="0" hangingPunct="0">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FF6600"/>
                </a:solidFill>
                <a:latin typeface="Helvetica"/>
                <a:ea typeface="Arial Unicode MS" pitchFamily="34" charset="-128"/>
                <a:cs typeface="Helvetica"/>
              </a:rPr>
              <a:t>Write </a:t>
            </a:r>
            <a:r>
              <a:rPr lang="en-GB" sz="2400" b="1" dirty="0">
                <a:solidFill>
                  <a:srgbClr val="670367"/>
                </a:solidFill>
                <a:latin typeface="Consolas" panose="020B0609020204030204" pitchFamily="49" charset="0"/>
                <a:ea typeface="Arial Unicode MS" pitchFamily="34" charset="-128"/>
                <a:cs typeface="Consolas" panose="020B0609020204030204" pitchFamily="49" charset="0"/>
              </a:rPr>
              <a:t>x</a:t>
            </a:r>
            <a:endParaRPr lang="en-GB" sz="2400" b="1" dirty="0">
              <a:solidFill>
                <a:srgbClr val="FF6600"/>
              </a:solidFill>
              <a:latin typeface="Helvetica"/>
              <a:ea typeface="Arial Unicode MS" pitchFamily="34" charset="-128"/>
              <a:cs typeface="Helvetica"/>
            </a:endParaRPr>
          </a:p>
        </p:txBody>
      </p:sp>
      <p:sp>
        <p:nvSpPr>
          <p:cNvPr id="78" name="Rounded Rectangle 77">
            <a:extLst>
              <a:ext uri="{FF2B5EF4-FFF2-40B4-BE49-F238E27FC236}">
                <a16:creationId xmlns:a16="http://schemas.microsoft.com/office/drawing/2014/main" id="{5F9A6639-95DB-1F43-91FF-18C34A7B4603}"/>
              </a:ext>
            </a:extLst>
          </p:cNvPr>
          <p:cNvSpPr/>
          <p:nvPr/>
        </p:nvSpPr>
        <p:spPr>
          <a:xfrm>
            <a:off x="3377661" y="3322441"/>
            <a:ext cx="1524000" cy="648812"/>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No race</a:t>
            </a:r>
          </a:p>
        </p:txBody>
      </p:sp>
      <p:cxnSp>
        <p:nvCxnSpPr>
          <p:cNvPr id="79" name="Curved Connector 78">
            <a:extLst>
              <a:ext uri="{FF2B5EF4-FFF2-40B4-BE49-F238E27FC236}">
                <a16:creationId xmlns:a16="http://schemas.microsoft.com/office/drawing/2014/main" id="{D3C0852F-B326-4A45-A877-4AFAE34C97D2}"/>
              </a:ext>
            </a:extLst>
          </p:cNvPr>
          <p:cNvCxnSpPr>
            <a:cxnSpLocks/>
            <a:stCxn id="78" idx="0"/>
            <a:endCxn id="75" idx="2"/>
          </p:cNvCxnSpPr>
          <p:nvPr/>
        </p:nvCxnSpPr>
        <p:spPr>
          <a:xfrm rot="5400000" flipH="1" flipV="1">
            <a:off x="3993572" y="2998552"/>
            <a:ext cx="469978" cy="177800"/>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2CBF00C7-C576-BB44-985B-8A127078C74D}"/>
              </a:ext>
            </a:extLst>
          </p:cNvPr>
          <p:cNvCxnSpPr>
            <a:cxnSpLocks/>
            <a:stCxn id="78" idx="2"/>
            <a:endCxn id="76" idx="0"/>
          </p:cNvCxnSpPr>
          <p:nvPr/>
        </p:nvCxnSpPr>
        <p:spPr>
          <a:xfrm rot="16200000" flipH="1">
            <a:off x="4045475" y="4065439"/>
            <a:ext cx="366173" cy="177800"/>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Rounded Rectangle 80">
            <a:extLst>
              <a:ext uri="{FF2B5EF4-FFF2-40B4-BE49-F238E27FC236}">
                <a16:creationId xmlns:a16="http://schemas.microsoft.com/office/drawing/2014/main" id="{B10B5FF9-0EDA-A641-812A-BDA05A77FACB}"/>
              </a:ext>
            </a:extLst>
          </p:cNvPr>
          <p:cNvSpPr/>
          <p:nvPr/>
        </p:nvSpPr>
        <p:spPr>
          <a:xfrm>
            <a:off x="4839856" y="1303338"/>
            <a:ext cx="1524000" cy="648812"/>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Race!</a:t>
            </a:r>
          </a:p>
        </p:txBody>
      </p:sp>
      <p:cxnSp>
        <p:nvCxnSpPr>
          <p:cNvPr id="82" name="Curved Connector 81">
            <a:extLst>
              <a:ext uri="{FF2B5EF4-FFF2-40B4-BE49-F238E27FC236}">
                <a16:creationId xmlns:a16="http://schemas.microsoft.com/office/drawing/2014/main" id="{31BA44E2-E56F-684E-861A-5466545D0A52}"/>
              </a:ext>
            </a:extLst>
          </p:cNvPr>
          <p:cNvCxnSpPr>
            <a:cxnSpLocks/>
            <a:stCxn id="81" idx="3"/>
          </p:cNvCxnSpPr>
          <p:nvPr/>
        </p:nvCxnSpPr>
        <p:spPr>
          <a:xfrm>
            <a:off x="6363856" y="1627744"/>
            <a:ext cx="1010088" cy="261194"/>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Curved Connector 82">
            <a:extLst>
              <a:ext uri="{FF2B5EF4-FFF2-40B4-BE49-F238E27FC236}">
                <a16:creationId xmlns:a16="http://schemas.microsoft.com/office/drawing/2014/main" id="{794F34FE-BDD2-624D-8F15-FBA51D6FF74C}"/>
              </a:ext>
            </a:extLst>
          </p:cNvPr>
          <p:cNvCxnSpPr>
            <a:cxnSpLocks/>
            <a:stCxn id="81" idx="1"/>
            <a:endCxn id="75" idx="0"/>
          </p:cNvCxnSpPr>
          <p:nvPr/>
        </p:nvCxnSpPr>
        <p:spPr>
          <a:xfrm rot="10800000" flipV="1">
            <a:off x="4317462" y="1627743"/>
            <a:ext cx="522395" cy="462719"/>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Content Placeholder 21">
            <a:extLst>
              <a:ext uri="{FF2B5EF4-FFF2-40B4-BE49-F238E27FC236}">
                <a16:creationId xmlns:a16="http://schemas.microsoft.com/office/drawing/2014/main" id="{3163D87A-53A5-5B4B-B654-34AA37820AD8}"/>
              </a:ext>
            </a:extLst>
          </p:cNvPr>
          <p:cNvSpPr txBox="1">
            <a:spLocks/>
          </p:cNvSpPr>
          <p:nvPr/>
        </p:nvSpPr>
        <p:spPr>
          <a:xfrm>
            <a:off x="266699" y="1190277"/>
            <a:ext cx="3111738" cy="47817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baseline="0">
                <a:solidFill>
                  <a:schemeClr val="tx1"/>
                </a:solidFill>
                <a:latin typeface="Lucida Sans Unicode" panose="020B0602030504020204" pitchFamily="34" charset="0"/>
                <a:ea typeface="+mn-ea"/>
                <a:cs typeface="Lucida Sans Unicode" panose="020B0602030504020204" pitchFamily="34" charset="0"/>
              </a:defRPr>
            </a:lvl1pPr>
            <a:lvl2pPr marL="622300" indent="-273050" algn="l" defTabSz="457200" rtl="0" eaLnBrk="1" latinLnBrk="0" hangingPunct="1">
              <a:spcBef>
                <a:spcPct val="20000"/>
              </a:spcBef>
              <a:buFont typeface="Wingdings" charset="2"/>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2pPr>
            <a:lvl3pPr marL="909638" indent="-287338" algn="l" defTabSz="457200" rtl="0" eaLnBrk="1" latinLnBrk="0" hangingPunct="1">
              <a:spcBef>
                <a:spcPct val="20000"/>
              </a:spcBef>
              <a:buFont typeface="Lucida Grande"/>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3pPr>
            <a:lvl4pPr marL="119538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4pPr>
            <a:lvl5pPr marL="148113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Storing the trace </a:t>
            </a:r>
            <a:r>
              <a:rPr lang="en-US" dirty="0" err="1"/>
              <a:t>dag</a:t>
            </a:r>
            <a:r>
              <a:rPr lang="en-US" dirty="0"/>
              <a:t> is inefficient in practice.</a:t>
            </a:r>
          </a:p>
          <a:p>
            <a:pPr marL="0" indent="0">
              <a:buFont typeface="Arial"/>
              <a:buNone/>
            </a:pPr>
            <a:endParaRPr lang="en-US" dirty="0"/>
          </a:p>
          <a:p>
            <a:pPr marL="0" indent="0">
              <a:buFont typeface="Arial"/>
              <a:buNone/>
            </a:pPr>
            <a:r>
              <a:rPr lang="en-US" dirty="0"/>
              <a:t>Instead, </a:t>
            </a:r>
            <a:r>
              <a:rPr lang="en-US" dirty="0" err="1"/>
              <a:t>Cilksan</a:t>
            </a:r>
            <a:r>
              <a:rPr lang="en-US" dirty="0"/>
              <a:t> implements the SP-bags algorithm</a:t>
            </a:r>
            <a:r>
              <a:rPr lang="en-US" sz="1400" dirty="0"/>
              <a:t> [FL99]</a:t>
            </a:r>
            <a:r>
              <a:rPr lang="en-US" dirty="0"/>
              <a:t> to achieve the same effect.</a:t>
            </a:r>
          </a:p>
        </p:txBody>
      </p:sp>
      <p:sp>
        <p:nvSpPr>
          <p:cNvPr id="86" name="TextBox 85">
            <a:extLst>
              <a:ext uri="{FF2B5EF4-FFF2-40B4-BE49-F238E27FC236}">
                <a16:creationId xmlns:a16="http://schemas.microsoft.com/office/drawing/2014/main" id="{83E2F114-5749-4A42-8485-682E825827BE}"/>
              </a:ext>
            </a:extLst>
          </p:cNvPr>
          <p:cNvSpPr txBox="1"/>
          <p:nvPr/>
        </p:nvSpPr>
        <p:spPr>
          <a:xfrm>
            <a:off x="266699" y="6181957"/>
            <a:ext cx="6967819" cy="584775"/>
          </a:xfrm>
          <a:prstGeom prst="rect">
            <a:avLst/>
          </a:prstGeom>
          <a:noFill/>
        </p:spPr>
        <p:txBody>
          <a:bodyPr wrap="square" rtlCol="0">
            <a:spAutoFit/>
          </a:bodyPr>
          <a:lstStyle/>
          <a:p>
            <a:r>
              <a:rPr lang="en-US" sz="1600" dirty="0">
                <a:cs typeface="Consolas" panose="020B0609020204030204" pitchFamily="49" charset="0"/>
              </a:rPr>
              <a:t>[FL99] Feng, </a:t>
            </a:r>
            <a:r>
              <a:rPr lang="en-US" sz="1600" dirty="0" err="1">
                <a:cs typeface="Consolas" panose="020B0609020204030204" pitchFamily="49" charset="0"/>
              </a:rPr>
              <a:t>Leiserson</a:t>
            </a:r>
            <a:r>
              <a:rPr lang="en-US" sz="1600" dirty="0">
                <a:cs typeface="Consolas" panose="020B0609020204030204" pitchFamily="49" charset="0"/>
              </a:rPr>
              <a:t>.  Efficient Detection of Determinacy Races in </a:t>
            </a:r>
            <a:r>
              <a:rPr lang="en-US" sz="1600" dirty="0" err="1">
                <a:cs typeface="Consolas" panose="020B0609020204030204" pitchFamily="49" charset="0"/>
              </a:rPr>
              <a:t>Cilk</a:t>
            </a:r>
            <a:r>
              <a:rPr lang="en-US" sz="1600" dirty="0">
                <a:cs typeface="Consolas" panose="020B0609020204030204" pitchFamily="49" charset="0"/>
              </a:rPr>
              <a:t> Programs.  Theory of Computing Systems, 1999.</a:t>
            </a:r>
          </a:p>
        </p:txBody>
      </p:sp>
      <p:sp>
        <p:nvSpPr>
          <p:cNvPr id="84" name="Rounded Rectangle 83">
            <a:extLst>
              <a:ext uri="{FF2B5EF4-FFF2-40B4-BE49-F238E27FC236}">
                <a16:creationId xmlns:a16="http://schemas.microsoft.com/office/drawing/2014/main" id="{4B29BF30-A901-4944-8588-838AEC0ABCAE}"/>
              </a:ext>
            </a:extLst>
          </p:cNvPr>
          <p:cNvSpPr/>
          <p:nvPr/>
        </p:nvSpPr>
        <p:spPr>
          <a:xfrm>
            <a:off x="6425661" y="2371452"/>
            <a:ext cx="1524000" cy="648812"/>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Race!</a:t>
            </a:r>
          </a:p>
        </p:txBody>
      </p:sp>
      <p:cxnSp>
        <p:nvCxnSpPr>
          <p:cNvPr id="87" name="Curved Connector 86">
            <a:extLst>
              <a:ext uri="{FF2B5EF4-FFF2-40B4-BE49-F238E27FC236}">
                <a16:creationId xmlns:a16="http://schemas.microsoft.com/office/drawing/2014/main" id="{C526E8C8-8A4D-D647-A84D-5A8E74C62DE8}"/>
              </a:ext>
            </a:extLst>
          </p:cNvPr>
          <p:cNvCxnSpPr>
            <a:cxnSpLocks/>
            <a:stCxn id="84" idx="3"/>
            <a:endCxn id="77" idx="2"/>
          </p:cNvCxnSpPr>
          <p:nvPr/>
        </p:nvCxnSpPr>
        <p:spPr>
          <a:xfrm flipV="1">
            <a:off x="7949661" y="2283752"/>
            <a:ext cx="256571" cy="412106"/>
          </a:xfrm>
          <a:prstGeom prst="curvedConnector2">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Curved Connector 87">
            <a:extLst>
              <a:ext uri="{FF2B5EF4-FFF2-40B4-BE49-F238E27FC236}">
                <a16:creationId xmlns:a16="http://schemas.microsoft.com/office/drawing/2014/main" id="{79162868-DB61-AA47-9214-51A21219F2D2}"/>
              </a:ext>
            </a:extLst>
          </p:cNvPr>
          <p:cNvCxnSpPr>
            <a:cxnSpLocks/>
            <a:stCxn id="84" idx="1"/>
            <a:endCxn id="76" idx="3"/>
          </p:cNvCxnSpPr>
          <p:nvPr/>
        </p:nvCxnSpPr>
        <p:spPr>
          <a:xfrm rot="10800000" flipV="1">
            <a:off x="5079461" y="2695858"/>
            <a:ext cx="1346200" cy="2022568"/>
          </a:xfrm>
          <a:prstGeom prst="curvedConnector3">
            <a:avLst>
              <a:gd name="adj1" fmla="val 50000"/>
            </a:avLst>
          </a:prstGeom>
          <a:ln w="50800">
            <a:solidFill>
              <a:schemeClr val="accent3">
                <a:alpha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2973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636B-FE79-6D41-B7BB-6EF29365A831}"/>
              </a:ext>
            </a:extLst>
          </p:cNvPr>
          <p:cNvSpPr>
            <a:spLocks noGrp="1"/>
          </p:cNvSpPr>
          <p:nvPr>
            <p:ph type="title"/>
          </p:nvPr>
        </p:nvSpPr>
        <p:spPr/>
        <p:txBody>
          <a:bodyPr>
            <a:normAutofit fontScale="90000"/>
          </a:bodyPr>
          <a:lstStyle/>
          <a:p>
            <a:r>
              <a:rPr lang="en-US" dirty="0"/>
              <a:t>Optimizing </a:t>
            </a:r>
            <a:r>
              <a:rPr lang="en-US" dirty="0" err="1"/>
              <a:t>Cilksan</a:t>
            </a:r>
            <a:r>
              <a:rPr lang="en-US" dirty="0"/>
              <a:t> Instrumentation</a:t>
            </a:r>
          </a:p>
        </p:txBody>
      </p:sp>
      <p:sp>
        <p:nvSpPr>
          <p:cNvPr id="3" name="Slide Number Placeholder 2">
            <a:extLst>
              <a:ext uri="{FF2B5EF4-FFF2-40B4-BE49-F238E27FC236}">
                <a16:creationId xmlns:a16="http://schemas.microsoft.com/office/drawing/2014/main" id="{45C39D8F-7D41-BC4C-AD03-50790AAA675C}"/>
              </a:ext>
            </a:extLst>
          </p:cNvPr>
          <p:cNvSpPr>
            <a:spLocks noGrp="1"/>
          </p:cNvSpPr>
          <p:nvPr>
            <p:ph type="sldNum" sz="quarter" idx="12"/>
          </p:nvPr>
        </p:nvSpPr>
        <p:spPr/>
        <p:txBody>
          <a:bodyPr/>
          <a:lstStyle/>
          <a:p>
            <a:fld id="{B8C56D54-80CA-1040-8800-40C19FBCAC37}" type="slidenum">
              <a:rPr lang="en-US" smtClean="0"/>
              <a:t>96</a:t>
            </a:fld>
            <a:endParaRPr lang="en-US"/>
          </a:p>
        </p:txBody>
      </p:sp>
      <p:sp>
        <p:nvSpPr>
          <p:cNvPr id="23" name="TextBox 22">
            <a:extLst>
              <a:ext uri="{FF2B5EF4-FFF2-40B4-BE49-F238E27FC236}">
                <a16:creationId xmlns:a16="http://schemas.microsoft.com/office/drawing/2014/main" id="{48F7AEFD-585E-A142-89D4-7FDD640F6F3D}"/>
              </a:ext>
            </a:extLst>
          </p:cNvPr>
          <p:cNvSpPr txBox="1"/>
          <p:nvPr/>
        </p:nvSpPr>
        <p:spPr>
          <a:xfrm>
            <a:off x="5580778" y="5179441"/>
            <a:ext cx="748923"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exit</a:t>
            </a:r>
          </a:p>
        </p:txBody>
      </p:sp>
      <p:sp>
        <p:nvSpPr>
          <p:cNvPr id="24" name="TextBox 23">
            <a:extLst>
              <a:ext uri="{FF2B5EF4-FFF2-40B4-BE49-F238E27FC236}">
                <a16:creationId xmlns:a16="http://schemas.microsoft.com/office/drawing/2014/main" id="{72A8F6D3-2F14-DD4A-AB1F-6B0C8F2AEAF5}"/>
              </a:ext>
            </a:extLst>
          </p:cNvPr>
          <p:cNvSpPr txBox="1"/>
          <p:nvPr/>
        </p:nvSpPr>
        <p:spPr>
          <a:xfrm>
            <a:off x="1909981" y="4022360"/>
            <a:ext cx="838808" cy="400110"/>
          </a:xfrm>
          <a:prstGeom prst="rect">
            <a:avLst/>
          </a:prstGeom>
          <a:noFill/>
        </p:spPr>
        <p:txBody>
          <a:bodyPr wrap="square" rtlCol="0">
            <a:spAutoFit/>
          </a:bodyPr>
          <a:lstStyle/>
          <a:p>
            <a:pPr algn="r"/>
            <a:r>
              <a:rPr lang="en-US" sz="2000" dirty="0" err="1">
                <a:solidFill>
                  <a:srgbClr val="77351E"/>
                </a:solidFill>
                <a:latin typeface="Consolas" charset="0"/>
                <a:ea typeface="Consolas" charset="0"/>
                <a:cs typeface="Consolas" charset="0"/>
              </a:rPr>
              <a:t>det</a:t>
            </a:r>
            <a:endParaRPr lang="en-US" sz="2000" dirty="0">
              <a:solidFill>
                <a:srgbClr val="77351E"/>
              </a:solidFill>
              <a:latin typeface="Consolas" charset="0"/>
              <a:ea typeface="Consolas" charset="0"/>
              <a:cs typeface="Consolas" charset="0"/>
            </a:endParaRPr>
          </a:p>
        </p:txBody>
      </p:sp>
      <p:cxnSp>
        <p:nvCxnSpPr>
          <p:cNvPr id="25" name="Straight Arrow Connector 24">
            <a:extLst>
              <a:ext uri="{FF2B5EF4-FFF2-40B4-BE49-F238E27FC236}">
                <a16:creationId xmlns:a16="http://schemas.microsoft.com/office/drawing/2014/main" id="{0CE7A4A9-9023-944F-BBA9-52C424AAD28A}"/>
              </a:ext>
            </a:extLst>
          </p:cNvPr>
          <p:cNvCxnSpPr>
            <a:cxnSpLocks/>
            <a:stCxn id="34" idx="0"/>
            <a:endCxn id="35" idx="0"/>
          </p:cNvCxnSpPr>
          <p:nvPr/>
        </p:nvCxnSpPr>
        <p:spPr>
          <a:xfrm flipH="1">
            <a:off x="4184024" y="1678559"/>
            <a:ext cx="1713204" cy="234380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100C366-75CE-0948-83E0-1DC1304F156D}"/>
              </a:ext>
            </a:extLst>
          </p:cNvPr>
          <p:cNvCxnSpPr>
            <a:cxnSpLocks/>
            <a:stCxn id="34" idx="0"/>
            <a:endCxn id="29" idx="0"/>
          </p:cNvCxnSpPr>
          <p:nvPr/>
        </p:nvCxnSpPr>
        <p:spPr>
          <a:xfrm>
            <a:off x="5897228" y="1678559"/>
            <a:ext cx="1783402" cy="183091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0860228-5DF9-F04F-A79B-3657FD837E53}"/>
              </a:ext>
            </a:extLst>
          </p:cNvPr>
          <p:cNvCxnSpPr>
            <a:cxnSpLocks/>
            <a:stCxn id="29" idx="2"/>
            <a:endCxn id="30" idx="0"/>
          </p:cNvCxnSpPr>
          <p:nvPr/>
        </p:nvCxnSpPr>
        <p:spPr>
          <a:xfrm flipH="1">
            <a:off x="7680471" y="4977196"/>
            <a:ext cx="159" cy="2168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7407A8-4637-6447-8314-E8F9944E82B4}"/>
              </a:ext>
            </a:extLst>
          </p:cNvPr>
          <p:cNvSpPr/>
          <p:nvPr/>
        </p:nvSpPr>
        <p:spPr>
          <a:xfrm>
            <a:off x="6335494" y="3509476"/>
            <a:ext cx="2690272" cy="1467720"/>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csan_before_call</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y</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baz</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csan_after_call</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csan_sync</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sync</a:t>
            </a:r>
            <a:r>
              <a:rPr lang="mr-IN" dirty="0">
                <a:solidFill>
                  <a:srgbClr val="FB0007"/>
                </a:solidFill>
                <a:latin typeface="Consolas" charset="0"/>
                <a:ea typeface="Consolas" charset="0"/>
                <a:cs typeface="Consolas" charset="0"/>
              </a:rPr>
              <a:t> </a:t>
            </a:r>
            <a:r>
              <a:rPr lang="en-US" dirty="0">
                <a:solidFill>
                  <a:srgbClr val="FB0007"/>
                </a:solidFill>
                <a:latin typeface="Consolas" charset="0"/>
                <a:ea typeface="Consolas" charset="0"/>
                <a:cs typeface="Consolas" charset="0"/>
              </a:rPr>
              <a:t>exit</a:t>
            </a:r>
            <a:endParaRPr lang="mr-IN" dirty="0">
              <a:solidFill>
                <a:srgbClr val="FB0007"/>
              </a:solidFill>
              <a:latin typeface="Consolas" charset="0"/>
              <a:ea typeface="Consolas" charset="0"/>
              <a:cs typeface="Consolas" charset="0"/>
            </a:endParaRPr>
          </a:p>
        </p:txBody>
      </p:sp>
      <p:sp>
        <p:nvSpPr>
          <p:cNvPr id="30" name="Rectangle 29">
            <a:extLst>
              <a:ext uri="{FF2B5EF4-FFF2-40B4-BE49-F238E27FC236}">
                <a16:creationId xmlns:a16="http://schemas.microsoft.com/office/drawing/2014/main" id="{DD6ECD2F-8ADA-524C-8478-9EE88149F847}"/>
              </a:ext>
            </a:extLst>
          </p:cNvPr>
          <p:cNvSpPr/>
          <p:nvPr/>
        </p:nvSpPr>
        <p:spPr>
          <a:xfrm>
            <a:off x="6335176" y="5194091"/>
            <a:ext cx="2690590" cy="1300594"/>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csan_load</a:t>
            </a:r>
            <a:r>
              <a:rPr lang="en-US" dirty="0">
                <a:solidFill>
                  <a:srgbClr val="632618"/>
                </a:solidFill>
                <a:latin typeface="Consolas" charset="0"/>
                <a:ea typeface="Consolas" charset="0"/>
                <a:cs typeface="Consolas" charset="0"/>
              </a:rPr>
              <a:t>(x)</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9900F8"/>
                </a:solidFill>
                <a:latin typeface="Consolas" charset="0"/>
                <a:ea typeface="Consolas" charset="0"/>
                <a:cs typeface="Consolas" charset="0"/>
              </a:rPr>
              <a:t>load </a:t>
            </a:r>
            <a:r>
              <a:rPr lang="en-US" dirty="0">
                <a:solidFill>
                  <a:srgbClr val="77351E"/>
                </a:solidFill>
                <a:latin typeface="Consolas" charset="0"/>
                <a:ea typeface="Consolas" charset="0"/>
                <a:cs typeface="Consolas" charset="0"/>
              </a:rPr>
              <a:t>x</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csan_func_exit</a:t>
            </a:r>
            <a:r>
              <a:rPr lang="en-US" dirty="0">
                <a:solidFill>
                  <a:srgbClr val="632618"/>
                </a:solidFill>
                <a:latin typeface="Consolas" charset="0"/>
                <a:ea typeface="Consolas" charset="0"/>
                <a:cs typeface="Consolas" charset="0"/>
              </a:rPr>
              <a:t>()</a:t>
            </a:r>
            <a:endParaRPr lang="da-DK" dirty="0">
              <a:solidFill>
                <a:srgbClr val="9900F8"/>
              </a:solidFill>
              <a:latin typeface="Consolas" charset="0"/>
              <a:ea typeface="Consolas" charset="0"/>
              <a:cs typeface="Consolas" charset="0"/>
            </a:endParaRPr>
          </a:p>
          <a:p>
            <a:r>
              <a:rPr lang="da-DK" dirty="0">
                <a:solidFill>
                  <a:srgbClr val="9900F8"/>
                </a:solidFill>
                <a:latin typeface="Consolas" charset="0"/>
                <a:ea typeface="Consolas" charset="0"/>
                <a:cs typeface="Consolas" charset="0"/>
              </a:rPr>
              <a:t>ret </a:t>
            </a:r>
            <a:r>
              <a:rPr lang="en-US" dirty="0">
                <a:solidFill>
                  <a:srgbClr val="77351E"/>
                </a:solidFill>
                <a:latin typeface="Consolas" charset="0"/>
                <a:ea typeface="Consolas" charset="0"/>
                <a:cs typeface="Consolas" charset="0"/>
              </a:rPr>
              <a:t>x1</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y</a:t>
            </a:r>
            <a:endParaRPr lang="mr-IN" dirty="0">
              <a:solidFill>
                <a:prstClr val="black"/>
              </a:solidFill>
              <a:latin typeface="Consolas" charset="0"/>
              <a:ea typeface="Consolas" charset="0"/>
              <a:cs typeface="Consolas" charset="0"/>
            </a:endParaRPr>
          </a:p>
        </p:txBody>
      </p:sp>
      <p:sp>
        <p:nvSpPr>
          <p:cNvPr id="31" name="TextBox 30">
            <a:extLst>
              <a:ext uri="{FF2B5EF4-FFF2-40B4-BE49-F238E27FC236}">
                <a16:creationId xmlns:a16="http://schemas.microsoft.com/office/drawing/2014/main" id="{1EA6B758-4821-8943-8F11-1F3CC1C9F55A}"/>
              </a:ext>
            </a:extLst>
          </p:cNvPr>
          <p:cNvSpPr txBox="1"/>
          <p:nvPr/>
        </p:nvSpPr>
        <p:spPr>
          <a:xfrm>
            <a:off x="4844495" y="1136420"/>
            <a:ext cx="1973860" cy="461665"/>
          </a:xfrm>
          <a:prstGeom prst="rect">
            <a:avLst/>
          </a:prstGeom>
          <a:noFill/>
        </p:spPr>
        <p:txBody>
          <a:bodyPr wrap="square" rtlCol="0">
            <a:spAutoFit/>
          </a:bodyPr>
          <a:lstStyle/>
          <a:p>
            <a:pPr algn="ctr"/>
            <a:r>
              <a:rPr lang="en-US" sz="2400" dirty="0">
                <a:solidFill>
                  <a:schemeClr val="accent2"/>
                </a:solidFill>
                <a:latin typeface="Lucida Sans Unicode" panose="020B0602030504020204" pitchFamily="34" charset="0"/>
                <a:cs typeface="Lucida Sans Unicode" panose="020B0602030504020204" pitchFamily="34" charset="0"/>
              </a:rPr>
              <a:t>Tapir CFG</a:t>
            </a:r>
          </a:p>
        </p:txBody>
      </p:sp>
      <p:sp>
        <p:nvSpPr>
          <p:cNvPr id="32" name="TextBox 31">
            <a:extLst>
              <a:ext uri="{FF2B5EF4-FFF2-40B4-BE49-F238E27FC236}">
                <a16:creationId xmlns:a16="http://schemas.microsoft.com/office/drawing/2014/main" id="{223033F8-D3CE-8648-B6A7-B74C3294B311}"/>
              </a:ext>
            </a:extLst>
          </p:cNvPr>
          <p:cNvSpPr txBox="1"/>
          <p:nvPr/>
        </p:nvSpPr>
        <p:spPr>
          <a:xfrm>
            <a:off x="3759846" y="1677441"/>
            <a:ext cx="889987" cy="400110"/>
          </a:xfrm>
          <a:prstGeom prst="rect">
            <a:avLst/>
          </a:prstGeom>
          <a:noFill/>
        </p:spPr>
        <p:txBody>
          <a:bodyPr wrap="none" rtlCol="0">
            <a:spAutoFit/>
          </a:bodyPr>
          <a:lstStyle/>
          <a:p>
            <a:pPr algn="r"/>
            <a:r>
              <a:rPr lang="en-US" sz="2000" dirty="0">
                <a:solidFill>
                  <a:srgbClr val="77351E"/>
                </a:solidFill>
                <a:latin typeface="Consolas" charset="0"/>
                <a:ea typeface="Consolas" charset="0"/>
                <a:cs typeface="Consolas" charset="0"/>
              </a:rPr>
              <a:t>entry</a:t>
            </a:r>
          </a:p>
        </p:txBody>
      </p:sp>
      <p:sp>
        <p:nvSpPr>
          <p:cNvPr id="33" name="TextBox 32">
            <a:extLst>
              <a:ext uri="{FF2B5EF4-FFF2-40B4-BE49-F238E27FC236}">
                <a16:creationId xmlns:a16="http://schemas.microsoft.com/office/drawing/2014/main" id="{B32DDD34-1E21-604D-BD94-F618B5BADD45}"/>
              </a:ext>
            </a:extLst>
          </p:cNvPr>
          <p:cNvSpPr txBox="1"/>
          <p:nvPr/>
        </p:nvSpPr>
        <p:spPr>
          <a:xfrm>
            <a:off x="8289369" y="3127009"/>
            <a:ext cx="748924" cy="400110"/>
          </a:xfrm>
          <a:prstGeom prst="rect">
            <a:avLst/>
          </a:prstGeom>
          <a:noFill/>
        </p:spPr>
        <p:txBody>
          <a:bodyPr wrap="none" rtlCol="0">
            <a:spAutoFit/>
          </a:bodyPr>
          <a:lstStyle/>
          <a:p>
            <a:pPr algn="r"/>
            <a:r>
              <a:rPr lang="en-US" sz="2000" dirty="0" err="1">
                <a:solidFill>
                  <a:srgbClr val="77351E"/>
                </a:solidFill>
                <a:latin typeface="Consolas" charset="0"/>
                <a:ea typeface="Consolas" charset="0"/>
                <a:cs typeface="Consolas" charset="0"/>
              </a:rPr>
              <a:t>cont</a:t>
            </a:r>
            <a:endParaRPr lang="en-US" sz="2000" dirty="0">
              <a:solidFill>
                <a:srgbClr val="77351E"/>
              </a:solidFill>
              <a:latin typeface="Consolas" charset="0"/>
              <a:ea typeface="Consolas" charset="0"/>
              <a:cs typeface="Consolas" charset="0"/>
            </a:endParaRPr>
          </a:p>
        </p:txBody>
      </p:sp>
      <p:sp>
        <p:nvSpPr>
          <p:cNvPr id="34" name="Rectangle 33">
            <a:extLst>
              <a:ext uri="{FF2B5EF4-FFF2-40B4-BE49-F238E27FC236}">
                <a16:creationId xmlns:a16="http://schemas.microsoft.com/office/drawing/2014/main" id="{00A82E40-2D62-D74E-9F16-0FF7EA58B037}"/>
              </a:ext>
            </a:extLst>
          </p:cNvPr>
          <p:cNvSpPr/>
          <p:nvPr/>
        </p:nvSpPr>
        <p:spPr>
          <a:xfrm>
            <a:off x="4649834" y="1678559"/>
            <a:ext cx="2494788" cy="1445005"/>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csan_func_entry</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a:t>
            </a:r>
            <a:r>
              <a:rPr lang="en-US" dirty="0">
                <a:solidFill>
                  <a:prstClr val="black"/>
                </a:solidFill>
                <a:latin typeface="Consolas" charset="0"/>
                <a:ea typeface="Consolas" charset="0"/>
                <a:cs typeface="Consolas" charset="0"/>
              </a:rPr>
              <a:t> </a:t>
            </a:r>
            <a:r>
              <a:rPr lang="en-US" dirty="0" err="1">
                <a:solidFill>
                  <a:srgbClr val="9900F8"/>
                </a:solidFill>
                <a:latin typeface="Consolas" charset="0"/>
                <a:ea typeface="Consolas" charset="0"/>
                <a:cs typeface="Consolas" charset="0"/>
              </a:rPr>
              <a:t>alloca</a:t>
            </a:r>
            <a:r>
              <a:rPr lang="en-US" dirty="0">
                <a:solidFill>
                  <a:srgbClr val="689304"/>
                </a:solidFill>
                <a:latin typeface="Consolas" charset="0"/>
                <a:ea typeface="Consolas" charset="0"/>
                <a:cs typeface="Consolas" charset="0"/>
              </a:rPr>
              <a:t> int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csan_alloca</a:t>
            </a:r>
            <a:r>
              <a:rPr lang="en-US" dirty="0">
                <a:solidFill>
                  <a:srgbClr val="632618"/>
                </a:solidFill>
                <a:latin typeface="Consolas" charset="0"/>
                <a:ea typeface="Consolas" charset="0"/>
                <a:cs typeface="Consolas" charset="0"/>
              </a:rPr>
              <a:t>(x)</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csan_detach</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detach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det</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35" name="Rectangle 34">
            <a:extLst>
              <a:ext uri="{FF2B5EF4-FFF2-40B4-BE49-F238E27FC236}">
                <a16:creationId xmlns:a16="http://schemas.microsoft.com/office/drawing/2014/main" id="{1E8CE2EE-6F27-9645-A46D-738382AFD2EC}"/>
              </a:ext>
            </a:extLst>
          </p:cNvPr>
          <p:cNvSpPr/>
          <p:nvPr/>
        </p:nvSpPr>
        <p:spPr>
          <a:xfrm>
            <a:off x="2838729" y="4022360"/>
            <a:ext cx="2690590" cy="2314162"/>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csan_task</a:t>
            </a:r>
            <a:r>
              <a:rPr lang="en-US" dirty="0">
                <a:solidFill>
                  <a:srgbClr val="632618"/>
                </a:solidFill>
                <a:latin typeface="Consolas" charset="0"/>
                <a:ea typeface="Consolas" charset="0"/>
                <a:cs typeface="Consolas" charset="0"/>
              </a:rPr>
              <a:t>()</a:t>
            </a:r>
            <a:endParaRPr lang="en-US" dirty="0">
              <a:solidFill>
                <a:srgbClr val="B88600"/>
              </a:solidFill>
              <a:latin typeface="Consolas" charset="0"/>
              <a:ea typeface="Consolas" charset="0"/>
              <a:cs typeface="Consolas" charset="0"/>
            </a:endParaRP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csan_before_call</a:t>
            </a:r>
            <a:r>
              <a:rPr lang="en-US" dirty="0">
                <a:solidFill>
                  <a:srgbClr val="632618"/>
                </a:solidFill>
                <a:latin typeface="Consolas" charset="0"/>
                <a:ea typeface="Consolas" charset="0"/>
                <a:cs typeface="Consolas" charset="0"/>
              </a:rPr>
              <a:t>()</a:t>
            </a:r>
            <a:endParaRPr lang="en-US" dirty="0">
              <a:solidFill>
                <a:srgbClr val="77351E"/>
              </a:solidFill>
              <a:latin typeface="Consolas" charset="0"/>
              <a:ea typeface="Consolas" charset="0"/>
              <a:cs typeface="Consolas" charset="0"/>
            </a:endParaRPr>
          </a:p>
          <a:p>
            <a:r>
              <a:rPr lang="en-US" dirty="0">
                <a:solidFill>
                  <a:srgbClr val="77351E"/>
                </a:solidFill>
                <a:latin typeface="Consolas" charset="0"/>
                <a:ea typeface="Consolas" charset="0"/>
                <a:cs typeface="Consolas" charset="0"/>
              </a:rPr>
              <a:t>x0</a:t>
            </a:r>
            <a:r>
              <a:rPr lang="en-US" dirty="0">
                <a:solidFill>
                  <a:prstClr val="black"/>
                </a:solidFill>
                <a:latin typeface="Consolas" charset="0"/>
                <a:ea typeface="Consolas" charset="0"/>
                <a:cs typeface="Consolas" charset="0"/>
              </a:rPr>
              <a:t> </a:t>
            </a:r>
            <a:r>
              <a:rPr lang="en-US" dirty="0">
                <a:solidFill>
                  <a:srgbClr val="632618"/>
                </a:solidFill>
                <a:latin typeface="Consolas" charset="0"/>
                <a:ea typeface="Consolas" charset="0"/>
                <a:cs typeface="Consolas" charset="0"/>
              </a:rPr>
              <a:t>= </a:t>
            </a:r>
            <a:r>
              <a:rPr lang="en-US" dirty="0">
                <a:solidFill>
                  <a:srgbClr val="B88600"/>
                </a:solidFill>
                <a:latin typeface="Consolas" charset="0"/>
                <a:ea typeface="Consolas" charset="0"/>
                <a:cs typeface="Consolas" charset="0"/>
              </a:rPr>
              <a:t>@bar</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csan_after_call</a:t>
            </a:r>
            <a:r>
              <a:rPr lang="en-US" dirty="0">
                <a:solidFill>
                  <a:srgbClr val="632618"/>
                </a:solidFill>
                <a:latin typeface="Consolas" charset="0"/>
                <a:ea typeface="Consolas" charset="0"/>
                <a:cs typeface="Consolas" charset="0"/>
              </a:rPr>
              <a:t>()</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csan_store</a:t>
            </a:r>
            <a:r>
              <a:rPr lang="en-US" dirty="0">
                <a:solidFill>
                  <a:srgbClr val="632618"/>
                </a:solidFill>
                <a:latin typeface="Consolas" charset="0"/>
                <a:ea typeface="Consolas" charset="0"/>
                <a:cs typeface="Consolas" charset="0"/>
              </a:rPr>
              <a:t>(x)</a:t>
            </a:r>
            <a:endParaRPr lang="en-US" dirty="0">
              <a:solidFill>
                <a:srgbClr val="9900F8"/>
              </a:solidFill>
              <a:latin typeface="Consolas" charset="0"/>
              <a:ea typeface="Consolas" charset="0"/>
              <a:cs typeface="Consolas" charset="0"/>
            </a:endParaRPr>
          </a:p>
          <a:p>
            <a:r>
              <a:rPr lang="en-US" dirty="0">
                <a:solidFill>
                  <a:srgbClr val="9900F8"/>
                </a:solidFill>
                <a:latin typeface="Consolas" charset="0"/>
                <a:ea typeface="Consolas" charset="0"/>
                <a:cs typeface="Consolas" charset="0"/>
              </a:rPr>
              <a:t>store </a:t>
            </a:r>
            <a:r>
              <a:rPr lang="en-US" dirty="0">
                <a:solidFill>
                  <a:srgbClr val="77351E"/>
                </a:solidFill>
                <a:latin typeface="Consolas" charset="0"/>
                <a:ea typeface="Consolas" charset="0"/>
                <a:cs typeface="Consolas" charset="0"/>
              </a:rPr>
              <a:t>x</a:t>
            </a:r>
            <a:r>
              <a:rPr lang="en-US" dirty="0">
                <a:solidFill>
                  <a:srgbClr val="632618"/>
                </a:solidFill>
                <a:latin typeface="Consolas" charset="0"/>
                <a:ea typeface="Consolas" charset="0"/>
                <a:cs typeface="Consolas" charset="0"/>
              </a:rPr>
              <a:t>, x0</a:t>
            </a:r>
          </a:p>
          <a:p>
            <a:r>
              <a:rPr lang="en-US" dirty="0">
                <a:solidFill>
                  <a:srgbClr val="B88600"/>
                </a:solidFill>
                <a:latin typeface="Consolas" charset="0"/>
                <a:ea typeface="Consolas" charset="0"/>
                <a:cs typeface="Consolas" charset="0"/>
              </a:rPr>
              <a:t>@</a:t>
            </a:r>
            <a:r>
              <a:rPr lang="en-US" dirty="0" err="1">
                <a:solidFill>
                  <a:srgbClr val="B88600"/>
                </a:solidFill>
                <a:latin typeface="Consolas" charset="0"/>
                <a:ea typeface="Consolas" charset="0"/>
                <a:cs typeface="Consolas" charset="0"/>
              </a:rPr>
              <a:t>csan_task_exit</a:t>
            </a:r>
            <a:r>
              <a:rPr lang="en-US" dirty="0">
                <a:solidFill>
                  <a:srgbClr val="632618"/>
                </a:solidFill>
                <a:latin typeface="Consolas" charset="0"/>
                <a:ea typeface="Consolas" charset="0"/>
                <a:cs typeface="Consolas" charset="0"/>
              </a:rPr>
              <a:t>()</a:t>
            </a:r>
            <a:endParaRPr lang="en-US" dirty="0">
              <a:solidFill>
                <a:prstClr val="black"/>
              </a:solidFill>
              <a:latin typeface="Consolas" charset="0"/>
              <a:ea typeface="Consolas" charset="0"/>
              <a:cs typeface="Consolas" charset="0"/>
            </a:endParaRPr>
          </a:p>
          <a:p>
            <a:r>
              <a:rPr lang="en-US" dirty="0">
                <a:solidFill>
                  <a:srgbClr val="FB0007"/>
                </a:solidFill>
                <a:latin typeface="Consolas" charset="0"/>
                <a:ea typeface="Consolas" charset="0"/>
                <a:cs typeface="Consolas" charset="0"/>
              </a:rPr>
              <a:t>reattach</a:t>
            </a:r>
            <a:r>
              <a:rPr lang="mr-IN" dirty="0">
                <a:solidFill>
                  <a:srgbClr val="FB0007"/>
                </a:solidFill>
                <a:latin typeface="Consolas" charset="0"/>
                <a:ea typeface="Consolas" charset="0"/>
                <a:cs typeface="Consolas" charset="0"/>
              </a:rPr>
              <a:t> </a:t>
            </a:r>
            <a:r>
              <a:rPr lang="en-US" dirty="0" err="1">
                <a:solidFill>
                  <a:srgbClr val="FB0007"/>
                </a:solidFill>
                <a:latin typeface="Consolas" charset="0"/>
                <a:ea typeface="Consolas" charset="0"/>
                <a:cs typeface="Consolas" charset="0"/>
              </a:rPr>
              <a:t>cont</a:t>
            </a:r>
            <a:endParaRPr lang="mr-IN" dirty="0">
              <a:solidFill>
                <a:srgbClr val="FB0007"/>
              </a:solidFill>
              <a:latin typeface="Consolas" charset="0"/>
              <a:ea typeface="Consolas" charset="0"/>
              <a:cs typeface="Consolas" charset="0"/>
            </a:endParaRPr>
          </a:p>
        </p:txBody>
      </p:sp>
      <p:sp>
        <p:nvSpPr>
          <p:cNvPr id="104" name="Content Placeholder 21">
            <a:extLst>
              <a:ext uri="{FF2B5EF4-FFF2-40B4-BE49-F238E27FC236}">
                <a16:creationId xmlns:a16="http://schemas.microsoft.com/office/drawing/2014/main" id="{4D30E071-B023-9144-9EDE-354014AEBF65}"/>
              </a:ext>
            </a:extLst>
          </p:cNvPr>
          <p:cNvSpPr>
            <a:spLocks noGrp="1"/>
          </p:cNvSpPr>
          <p:nvPr>
            <p:ph idx="1"/>
          </p:nvPr>
        </p:nvSpPr>
        <p:spPr>
          <a:xfrm>
            <a:off x="266700" y="1136420"/>
            <a:ext cx="4692122" cy="4741863"/>
          </a:xfrm>
        </p:spPr>
        <p:txBody>
          <a:bodyPr/>
          <a:lstStyle/>
          <a:p>
            <a:pPr marL="0" indent="0">
              <a:buNone/>
            </a:pPr>
            <a:r>
              <a:rPr lang="en-US" dirty="0"/>
              <a:t>The </a:t>
            </a:r>
            <a:r>
              <a:rPr lang="en-US" dirty="0" err="1"/>
              <a:t>Cilksan</a:t>
            </a:r>
            <a:r>
              <a:rPr lang="en-US" dirty="0"/>
              <a:t> compiler pass performs</a:t>
            </a:r>
            <a:br>
              <a:rPr lang="en-US" dirty="0"/>
            </a:br>
            <a:r>
              <a:rPr lang="en-US" b="1" i="1" dirty="0">
                <a:solidFill>
                  <a:schemeClr val="tx2"/>
                </a:solidFill>
              </a:rPr>
              <a:t>static race detection</a:t>
            </a:r>
            <a:br>
              <a:rPr lang="en-US" b="1" i="1" dirty="0">
                <a:solidFill>
                  <a:schemeClr val="tx2"/>
                </a:solidFill>
              </a:rPr>
            </a:br>
            <a:r>
              <a:rPr lang="en-US" dirty="0"/>
              <a:t>to avoid inserting unnecessary instrumentation.</a:t>
            </a:r>
          </a:p>
        </p:txBody>
      </p:sp>
      <p:cxnSp>
        <p:nvCxnSpPr>
          <p:cNvPr id="5" name="Straight Connector 4">
            <a:extLst>
              <a:ext uri="{FF2B5EF4-FFF2-40B4-BE49-F238E27FC236}">
                <a16:creationId xmlns:a16="http://schemas.microsoft.com/office/drawing/2014/main" id="{2C66E4B7-01DB-EC4F-A5F1-DF6093F6B950}"/>
              </a:ext>
            </a:extLst>
          </p:cNvPr>
          <p:cNvCxnSpPr>
            <a:cxnSpLocks/>
          </p:cNvCxnSpPr>
          <p:nvPr/>
        </p:nvCxnSpPr>
        <p:spPr>
          <a:xfrm>
            <a:off x="2821144" y="5355064"/>
            <a:ext cx="1918629" cy="0"/>
          </a:xfrm>
          <a:prstGeom prst="line">
            <a:avLst/>
          </a:prstGeom>
          <a:ln w="6350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E013562-F619-CF43-93DB-FE5692613B90}"/>
              </a:ext>
            </a:extLst>
          </p:cNvPr>
          <p:cNvCxnSpPr>
            <a:cxnSpLocks/>
          </p:cNvCxnSpPr>
          <p:nvPr/>
        </p:nvCxnSpPr>
        <p:spPr>
          <a:xfrm>
            <a:off x="6370740" y="5445472"/>
            <a:ext cx="1918629" cy="0"/>
          </a:xfrm>
          <a:prstGeom prst="line">
            <a:avLst/>
          </a:prstGeom>
          <a:ln w="6350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D6744D7-92E0-A34E-A886-7BC0EBA8E1BB}"/>
              </a:ext>
            </a:extLst>
          </p:cNvPr>
          <p:cNvCxnSpPr>
            <a:cxnSpLocks/>
          </p:cNvCxnSpPr>
          <p:nvPr/>
        </p:nvCxnSpPr>
        <p:spPr>
          <a:xfrm>
            <a:off x="4698402" y="2401061"/>
            <a:ext cx="1918629" cy="0"/>
          </a:xfrm>
          <a:prstGeom prst="line">
            <a:avLst/>
          </a:prstGeom>
          <a:ln w="63500">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7" name="Straight Arrow Connector 6">
            <a:extLst>
              <a:ext uri="{FF2B5EF4-FFF2-40B4-BE49-F238E27FC236}">
                <a16:creationId xmlns:a16="http://schemas.microsoft.com/office/drawing/2014/main" id="{0EDD288F-F2BF-CC4D-897A-29279DB5B3F7}"/>
              </a:ext>
            </a:extLst>
          </p:cNvPr>
          <p:cNvCxnSpPr>
            <a:cxnSpLocks/>
            <a:stCxn id="35" idx="2"/>
            <a:endCxn id="29" idx="0"/>
          </p:cNvCxnSpPr>
          <p:nvPr/>
        </p:nvCxnSpPr>
        <p:spPr>
          <a:xfrm rot="5400000" flipH="1" flipV="1">
            <a:off x="4518804" y="3174696"/>
            <a:ext cx="2827046" cy="3496606"/>
          </a:xfrm>
          <a:prstGeom prst="curvedConnector5">
            <a:avLst>
              <a:gd name="adj1" fmla="val -8086"/>
              <a:gd name="adj2" fmla="val 50002"/>
              <a:gd name="adj3" fmla="val 108086"/>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8885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a:bodyPr>
          <a:lstStyle/>
          <a:p>
            <a:r>
              <a:rPr lang="en-US" dirty="0"/>
              <a:t>Hands-On: Kaleidoscope </a:t>
            </a:r>
            <a:r>
              <a:rPr lang="en-US" dirty="0" err="1">
                <a:solidFill>
                  <a:srgbClr val="9900F8"/>
                </a:solidFill>
                <a:latin typeface="Consolas" panose="020B0609020204030204" pitchFamily="49" charset="0"/>
                <a:cs typeface="Consolas" panose="020B0609020204030204" pitchFamily="49" charset="0"/>
              </a:rPr>
              <a:t>parfor</a:t>
            </a:r>
            <a:endParaRPr lang="en-US" dirty="0">
              <a:solidFill>
                <a:srgbClr val="9900F8"/>
              </a:solidFill>
            </a:endParaRPr>
          </a:p>
        </p:txBody>
      </p:sp>
      <p:sp>
        <p:nvSpPr>
          <p:cNvPr id="3" name="Content Placeholder 2">
            <a:extLst>
              <a:ext uri="{FF2B5EF4-FFF2-40B4-BE49-F238E27FC236}">
                <a16:creationId xmlns:a16="http://schemas.microsoft.com/office/drawing/2014/main" id="{3DB491A6-EA5F-D24B-BAFB-A7410042C86A}"/>
              </a:ext>
            </a:extLst>
          </p:cNvPr>
          <p:cNvSpPr>
            <a:spLocks noGrp="1"/>
          </p:cNvSpPr>
          <p:nvPr>
            <p:ph idx="1"/>
          </p:nvPr>
        </p:nvSpPr>
        <p:spPr>
          <a:xfrm>
            <a:off x="266700" y="1117029"/>
            <a:ext cx="8521700" cy="1137952"/>
          </a:xfrm>
        </p:spPr>
        <p:txBody>
          <a:bodyPr/>
          <a:lstStyle/>
          <a:p>
            <a:pPr marL="0" indent="0">
              <a:buNone/>
            </a:pPr>
            <a:r>
              <a:rPr lang="en-US" dirty="0"/>
              <a:t>The </a:t>
            </a:r>
            <a:r>
              <a:rPr lang="en-US" dirty="0">
                <a:solidFill>
                  <a:srgbClr val="77351E"/>
                </a:solidFill>
                <a:latin typeface="Consolas" panose="020B0609020204030204" pitchFamily="49" charset="0"/>
                <a:cs typeface="Consolas" panose="020B0609020204030204" pitchFamily="49" charset="0"/>
              </a:rPr>
              <a:t>toy-</a:t>
            </a:r>
            <a:r>
              <a:rPr lang="en-US" dirty="0" err="1">
                <a:solidFill>
                  <a:srgbClr val="77351E"/>
                </a:solidFill>
                <a:latin typeface="Consolas" panose="020B0609020204030204" pitchFamily="49" charset="0"/>
                <a:cs typeface="Consolas" panose="020B0609020204030204" pitchFamily="49" charset="0"/>
              </a:rPr>
              <a:t>parfor.cpp</a:t>
            </a:r>
            <a:r>
              <a:rPr lang="en-US" dirty="0"/>
              <a:t> code adds </a:t>
            </a:r>
            <a:r>
              <a:rPr lang="en-US" dirty="0" err="1">
                <a:solidFill>
                  <a:srgbClr val="9900F8"/>
                </a:solidFill>
                <a:latin typeface="Consolas" panose="020B0609020204030204" pitchFamily="49" charset="0"/>
                <a:cs typeface="Consolas" panose="020B0609020204030204" pitchFamily="49" charset="0"/>
              </a:rPr>
              <a:t>parfor</a:t>
            </a:r>
            <a:r>
              <a:rPr lang="en-US" dirty="0"/>
              <a:t>, a parallel-for construct, to Kaleidoscope.</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97</a:t>
            </a:fld>
            <a:endParaRPr lang="en-US"/>
          </a:p>
        </p:txBody>
      </p:sp>
      <p:sp>
        <p:nvSpPr>
          <p:cNvPr id="10" name="Folded Corner 9">
            <a:extLst>
              <a:ext uri="{FF2B5EF4-FFF2-40B4-BE49-F238E27FC236}">
                <a16:creationId xmlns:a16="http://schemas.microsoft.com/office/drawing/2014/main" id="{8B0BBE57-8DF4-B24F-9D69-CD95EF9BC1F6}"/>
              </a:ext>
            </a:extLst>
          </p:cNvPr>
          <p:cNvSpPr/>
          <p:nvPr/>
        </p:nvSpPr>
        <p:spPr>
          <a:xfrm>
            <a:off x="2410096" y="3096073"/>
            <a:ext cx="4323807" cy="1092177"/>
          </a:xfrm>
          <a:prstGeom prst="foldedCorner">
            <a:avLst/>
          </a:prstGeom>
          <a:blipFill>
            <a:blip r:embed="rId3" cstate="print"/>
            <a:tile tx="0" ty="0" sx="100000" sy="100000" flip="none" algn="tl"/>
          </a:blip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sz="2000" dirty="0">
                <a:solidFill>
                  <a:srgbClr val="9900F8"/>
                </a:solidFill>
                <a:latin typeface="Consolas" charset="0"/>
                <a:ea typeface="Consolas" charset="0"/>
                <a:cs typeface="Consolas" charset="0"/>
              </a:rPr>
              <a:t>def</a:t>
            </a:r>
            <a:r>
              <a:rPr lang="en-US" sz="2000" dirty="0">
                <a:solidFill>
                  <a:srgbClr val="0D00FF"/>
                </a:solidFill>
                <a:latin typeface="Consolas" charset="0"/>
                <a:ea typeface="Consolas" charset="0"/>
                <a:cs typeface="Consolas" charset="0"/>
              </a:rPr>
              <a:t> </a:t>
            </a:r>
            <a:r>
              <a:rPr lang="en-US" sz="2000" dirty="0" err="1">
                <a:solidFill>
                  <a:srgbClr val="0D00FF"/>
                </a:solidFill>
                <a:latin typeface="Consolas" charset="0"/>
                <a:ea typeface="Consolas" charset="0"/>
                <a:cs typeface="Consolas" charset="0"/>
              </a:rPr>
              <a:t>fibloop</a:t>
            </a:r>
            <a:r>
              <a:rPr lang="en-US" sz="2000" dirty="0">
                <a:solidFill>
                  <a:srgbClr val="632618"/>
                </a:solidFill>
                <a:latin typeface="Consolas" charset="0"/>
                <a:ea typeface="Consolas" charset="0"/>
                <a:cs typeface="Consolas" charset="0"/>
              </a:rPr>
              <a:t>(</a:t>
            </a:r>
            <a:r>
              <a:rPr lang="en-US" sz="2000" dirty="0">
                <a:solidFill>
                  <a:srgbClr val="B88606"/>
                </a:solidFill>
                <a:latin typeface="Consolas" charset="0"/>
                <a:ea typeface="Consolas" charset="0"/>
                <a:cs typeface="Consolas" charset="0"/>
              </a:rPr>
              <a:t>n</a:t>
            </a:r>
            <a:r>
              <a:rPr lang="en-US" sz="2000" dirty="0">
                <a:solidFill>
                  <a:srgbClr val="632618"/>
                </a:solidFill>
                <a:latin typeface="Consolas" charset="0"/>
                <a:ea typeface="Consolas" charset="0"/>
                <a:cs typeface="Consolas" charset="0"/>
              </a:rPr>
              <a:t>)</a:t>
            </a:r>
          </a:p>
          <a:p>
            <a:r>
              <a:rPr lang="en-US" sz="2000" dirty="0">
                <a:solidFill>
                  <a:srgbClr val="632618"/>
                </a:solidFill>
                <a:latin typeface="Consolas" charset="0"/>
                <a:ea typeface="Consolas" charset="0"/>
                <a:cs typeface="Consolas" charset="0"/>
              </a:rPr>
              <a:t>  </a:t>
            </a:r>
            <a:r>
              <a:rPr lang="en-US" sz="2000" dirty="0" err="1">
                <a:solidFill>
                  <a:srgbClr val="9900F8"/>
                </a:solidFill>
                <a:latin typeface="Consolas" charset="0"/>
                <a:ea typeface="Consolas" charset="0"/>
                <a:cs typeface="Consolas" charset="0"/>
              </a:rPr>
              <a:t>parfor</a:t>
            </a:r>
            <a:r>
              <a:rPr lang="en-US" sz="2000" dirty="0">
                <a:solidFill>
                  <a:prstClr val="black"/>
                </a:solidFill>
                <a:latin typeface="Consolas" charset="0"/>
                <a:ea typeface="Consolas" charset="0"/>
                <a:cs typeface="Consolas" charset="0"/>
              </a:rPr>
              <a:t> </a:t>
            </a:r>
            <a:r>
              <a:rPr lang="en-US" sz="2000" dirty="0" err="1">
                <a:solidFill>
                  <a:srgbClr val="632618"/>
                </a:solidFill>
                <a:latin typeface="Consolas" charset="0"/>
                <a:ea typeface="Consolas" charset="0"/>
                <a:cs typeface="Consolas" charset="0"/>
              </a:rPr>
              <a:t>i</a:t>
            </a:r>
            <a:r>
              <a:rPr lang="en-US" sz="2000" dirty="0">
                <a:solidFill>
                  <a:prstClr val="black"/>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0, </a:t>
            </a:r>
            <a:r>
              <a:rPr lang="en-US" sz="2000" dirty="0" err="1">
                <a:solidFill>
                  <a:srgbClr val="632618"/>
                </a:solidFill>
                <a:latin typeface="Consolas" charset="0"/>
                <a:ea typeface="Consolas" charset="0"/>
                <a:cs typeface="Consolas" charset="0"/>
              </a:rPr>
              <a:t>i</a:t>
            </a:r>
            <a:r>
              <a:rPr lang="en-US" sz="2000" dirty="0">
                <a:solidFill>
                  <a:srgbClr val="632618"/>
                </a:solidFill>
                <a:latin typeface="Consolas" charset="0"/>
                <a:ea typeface="Consolas" charset="0"/>
                <a:cs typeface="Consolas" charset="0"/>
              </a:rPr>
              <a:t> </a:t>
            </a:r>
            <a:r>
              <a:rPr lang="en-US" sz="2000" dirty="0">
                <a:solidFill>
                  <a:srgbClr val="404040"/>
                </a:solidFill>
                <a:latin typeface="Consolas" charset="0"/>
                <a:ea typeface="Consolas" charset="0"/>
                <a:cs typeface="Consolas" charset="0"/>
              </a:rPr>
              <a:t>&lt;</a:t>
            </a:r>
            <a:r>
              <a:rPr lang="en-US" sz="2000" dirty="0">
                <a:solidFill>
                  <a:prstClr val="black"/>
                </a:solidFill>
                <a:latin typeface="Consolas" charset="0"/>
                <a:ea typeface="Consolas" charset="0"/>
                <a:cs typeface="Consolas" charset="0"/>
              </a:rPr>
              <a:t> </a:t>
            </a:r>
            <a:r>
              <a:rPr lang="en-US" sz="2000" dirty="0">
                <a:solidFill>
                  <a:srgbClr val="632618"/>
                </a:solidFill>
                <a:latin typeface="Consolas" charset="0"/>
                <a:ea typeface="Consolas" charset="0"/>
                <a:cs typeface="Consolas" charset="0"/>
              </a:rPr>
              <a:t>n </a:t>
            </a:r>
            <a:r>
              <a:rPr lang="en-US" sz="2000" dirty="0">
                <a:solidFill>
                  <a:srgbClr val="9900F8"/>
                </a:solidFill>
                <a:latin typeface="Consolas" charset="0"/>
                <a:ea typeface="Consolas" charset="0"/>
                <a:cs typeface="Consolas" charset="0"/>
              </a:rPr>
              <a:t>in</a:t>
            </a:r>
          </a:p>
          <a:p>
            <a:r>
              <a:rPr lang="en-US" sz="2000" dirty="0">
                <a:solidFill>
                  <a:srgbClr val="632618"/>
                </a:solidFill>
                <a:latin typeface="Consolas" charset="0"/>
                <a:ea typeface="Consolas" charset="0"/>
                <a:cs typeface="Consolas" charset="0"/>
              </a:rPr>
              <a:t>    fib</a:t>
            </a:r>
            <a:r>
              <a:rPr lang="mr-IN" sz="2000" dirty="0">
                <a:solidFill>
                  <a:srgbClr val="632618"/>
                </a:solidFill>
                <a:latin typeface="Consolas" charset="0"/>
                <a:ea typeface="Consolas" charset="0"/>
                <a:cs typeface="Consolas" charset="0"/>
              </a:rPr>
              <a:t>(</a:t>
            </a:r>
            <a:r>
              <a:rPr lang="en-US" sz="2000" dirty="0" err="1">
                <a:solidFill>
                  <a:srgbClr val="632618"/>
                </a:solidFill>
                <a:latin typeface="Consolas" charset="0"/>
                <a:ea typeface="Consolas" charset="0"/>
                <a:cs typeface="Consolas" charset="0"/>
              </a:rPr>
              <a:t>i</a:t>
            </a:r>
            <a:r>
              <a:rPr lang="mr-IN" sz="2000" dirty="0">
                <a:solidFill>
                  <a:srgbClr val="632618"/>
                </a:solidFill>
                <a:latin typeface="Consolas" charset="0"/>
                <a:ea typeface="Consolas" charset="0"/>
                <a:cs typeface="Consolas" charset="0"/>
              </a:rPr>
              <a:t>)</a:t>
            </a:r>
            <a:r>
              <a:rPr lang="en-US" sz="2000" dirty="0">
                <a:solidFill>
                  <a:srgbClr val="632618"/>
                </a:solidFill>
                <a:latin typeface="Consolas" charset="0"/>
                <a:ea typeface="Consolas" charset="0"/>
                <a:cs typeface="Consolas" charset="0"/>
              </a:rPr>
              <a:t>;</a:t>
            </a:r>
          </a:p>
        </p:txBody>
      </p:sp>
      <p:sp>
        <p:nvSpPr>
          <p:cNvPr id="11" name="TextBox 10">
            <a:extLst>
              <a:ext uri="{FF2B5EF4-FFF2-40B4-BE49-F238E27FC236}">
                <a16:creationId xmlns:a16="http://schemas.microsoft.com/office/drawing/2014/main" id="{BF470685-881B-C34E-ABEF-A083E292F6E4}"/>
              </a:ext>
            </a:extLst>
          </p:cNvPr>
          <p:cNvSpPr txBox="1"/>
          <p:nvPr/>
        </p:nvSpPr>
        <p:spPr>
          <a:xfrm>
            <a:off x="2410096" y="2260028"/>
            <a:ext cx="4323809" cy="830997"/>
          </a:xfrm>
          <a:prstGeom prst="rect">
            <a:avLst/>
          </a:prstGeom>
          <a:noFill/>
        </p:spPr>
        <p:txBody>
          <a:bodyPr wrap="square" rtlCol="0">
            <a:spAutoFit/>
          </a:bodyPr>
          <a:lstStyle/>
          <a:p>
            <a:r>
              <a:rPr lang="en-US" sz="2400" dirty="0">
                <a:solidFill>
                  <a:schemeClr val="accent2"/>
                </a:solidFill>
                <a:latin typeface="Lucida Sans Unicode" panose="020B0602030504020204" pitchFamily="34" charset="0"/>
                <a:cs typeface="Lucida Sans Unicode" panose="020B0602030504020204" pitchFamily="34" charset="0"/>
              </a:rPr>
              <a:t>Kaleidoscope parallel loop in </a:t>
            </a:r>
            <a:r>
              <a:rPr lang="en-US" sz="2400" dirty="0">
                <a:solidFill>
                  <a:srgbClr val="77351E"/>
                </a:solidFill>
                <a:latin typeface="Consolas" panose="020B0609020204030204" pitchFamily="49" charset="0"/>
                <a:cs typeface="Consolas" panose="020B0609020204030204" pitchFamily="49" charset="0"/>
              </a:rPr>
              <a:t>fib-</a:t>
            </a:r>
            <a:r>
              <a:rPr lang="en-US" sz="2400" dirty="0" err="1">
                <a:solidFill>
                  <a:srgbClr val="77351E"/>
                </a:solidFill>
                <a:latin typeface="Consolas" panose="020B0609020204030204" pitchFamily="49" charset="0"/>
                <a:cs typeface="Consolas" panose="020B0609020204030204" pitchFamily="49" charset="0"/>
              </a:rPr>
              <a:t>loop.k</a:t>
            </a:r>
            <a:endParaRPr lang="en-US" sz="2400" dirty="0">
              <a:solidFill>
                <a:srgbClr val="77351E"/>
              </a:solidFill>
              <a:latin typeface="Consolas" panose="020B0609020204030204" pitchFamily="49" charset="0"/>
              <a:cs typeface="Consolas" panose="020B0609020204030204" pitchFamily="49" charset="0"/>
            </a:endParaRPr>
          </a:p>
        </p:txBody>
      </p:sp>
      <p:sp>
        <p:nvSpPr>
          <p:cNvPr id="14" name="Content Placeholder 2">
            <a:extLst>
              <a:ext uri="{FF2B5EF4-FFF2-40B4-BE49-F238E27FC236}">
                <a16:creationId xmlns:a16="http://schemas.microsoft.com/office/drawing/2014/main" id="{164F94CA-E9F5-F343-9BA2-1F483348CD0D}"/>
              </a:ext>
            </a:extLst>
          </p:cNvPr>
          <p:cNvSpPr txBox="1">
            <a:spLocks/>
          </p:cNvSpPr>
          <p:nvPr/>
        </p:nvSpPr>
        <p:spPr>
          <a:xfrm>
            <a:off x="311149" y="4766872"/>
            <a:ext cx="8521700" cy="163181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baseline="0">
                <a:solidFill>
                  <a:schemeClr val="tx1"/>
                </a:solidFill>
                <a:latin typeface="Lucida Sans Unicode" panose="020B0602030504020204" pitchFamily="34" charset="0"/>
                <a:ea typeface="+mn-ea"/>
                <a:cs typeface="Lucida Sans Unicode" panose="020B0602030504020204" pitchFamily="34" charset="0"/>
              </a:defRPr>
            </a:lvl1pPr>
            <a:lvl2pPr marL="622300" indent="-273050" algn="l" defTabSz="457200" rtl="0" eaLnBrk="1" latinLnBrk="0" hangingPunct="1">
              <a:spcBef>
                <a:spcPct val="20000"/>
              </a:spcBef>
              <a:buFont typeface="Wingdings" charset="2"/>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2pPr>
            <a:lvl3pPr marL="909638" indent="-287338" algn="l" defTabSz="457200" rtl="0" eaLnBrk="1" latinLnBrk="0" hangingPunct="1">
              <a:spcBef>
                <a:spcPct val="20000"/>
              </a:spcBef>
              <a:buFont typeface="Lucida Grande"/>
              <a:buChar char="»"/>
              <a:defRPr sz="2400" kern="1200" baseline="0">
                <a:solidFill>
                  <a:schemeClr val="tx1"/>
                </a:solidFill>
                <a:latin typeface="Lucida Sans Unicode" panose="020B0602030504020204" pitchFamily="34" charset="0"/>
                <a:ea typeface="+mn-ea"/>
                <a:cs typeface="Lucida Sans Unicode" panose="020B0602030504020204" pitchFamily="34" charset="0"/>
              </a:defRPr>
            </a:lvl3pPr>
            <a:lvl4pPr marL="119538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4pPr>
            <a:lvl5pPr marL="1481138" indent="-285750" algn="l" defTabSz="457200" rtl="0" eaLnBrk="1" latinLnBrk="0" hangingPunct="1">
              <a:spcBef>
                <a:spcPct val="20000"/>
              </a:spcBef>
              <a:buFont typeface="Lucida Grande"/>
              <a:buChar char="◆"/>
              <a:defRPr sz="2000" kern="1200" baseline="0">
                <a:solidFill>
                  <a:schemeClr val="tx1"/>
                </a:solidFill>
                <a:latin typeface="Lucida Sans Unicode" panose="020B0602030504020204" pitchFamily="34" charset="0"/>
                <a:ea typeface="+mn-ea"/>
                <a:cs typeface="Lucida Sans Unicode" panose="020B0602030504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But the construct has a bug in it that results in a determinacy race! </a:t>
            </a:r>
          </a:p>
        </p:txBody>
      </p:sp>
    </p:spTree>
    <p:extLst>
      <p:ext uri="{BB962C8B-B14F-4D97-AF65-F5344CB8AC3E}">
        <p14:creationId xmlns:p14="http://schemas.microsoft.com/office/powerpoint/2010/main" val="23147213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a:bodyPr>
          <a:lstStyle/>
          <a:p>
            <a:r>
              <a:rPr lang="en-US" dirty="0"/>
              <a:t>Hands-On: Kaleidoscope </a:t>
            </a:r>
            <a:r>
              <a:rPr lang="en-US" dirty="0" err="1">
                <a:solidFill>
                  <a:srgbClr val="9900F8"/>
                </a:solidFill>
                <a:latin typeface="Consolas" panose="020B0609020204030204" pitchFamily="49" charset="0"/>
                <a:cs typeface="Consolas" panose="020B0609020204030204" pitchFamily="49" charset="0"/>
              </a:rPr>
              <a:t>parfor</a:t>
            </a:r>
            <a:endParaRPr lang="en-US" dirty="0">
              <a:solidFill>
                <a:srgbClr val="9900F8"/>
              </a:solidFill>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3DB491A6-EA5F-D24B-BAFB-A7410042C86A}"/>
              </a:ext>
            </a:extLst>
          </p:cNvPr>
          <p:cNvSpPr>
            <a:spLocks noGrp="1"/>
          </p:cNvSpPr>
          <p:nvPr>
            <p:ph idx="1"/>
          </p:nvPr>
        </p:nvSpPr>
        <p:spPr>
          <a:xfrm>
            <a:off x="266700" y="1117028"/>
            <a:ext cx="8521700" cy="5281655"/>
          </a:xfrm>
        </p:spPr>
        <p:txBody>
          <a:bodyPr>
            <a:normAutofit/>
          </a:bodyPr>
          <a:lstStyle/>
          <a:p>
            <a:pPr marL="0" indent="0">
              <a:buNone/>
            </a:pPr>
            <a:r>
              <a:rPr lang="en-US" dirty="0"/>
              <a:t>Just like </a:t>
            </a:r>
            <a:r>
              <a:rPr lang="en-US" dirty="0">
                <a:solidFill>
                  <a:srgbClr val="77351E"/>
                </a:solidFill>
                <a:latin typeface="Consolas" panose="020B0609020204030204" pitchFamily="49" charset="0"/>
                <a:cs typeface="Consolas" panose="020B0609020204030204" pitchFamily="49" charset="0"/>
              </a:rPr>
              <a:t>toy-spawn-</a:t>
            </a:r>
            <a:r>
              <a:rPr lang="en-US" dirty="0" err="1">
                <a:solidFill>
                  <a:srgbClr val="77351E"/>
                </a:solidFill>
                <a:latin typeface="Consolas" panose="020B0609020204030204" pitchFamily="49" charset="0"/>
                <a:cs typeface="Consolas" panose="020B0609020204030204" pitchFamily="49" charset="0"/>
              </a:rPr>
              <a:t>sync.cpp</a:t>
            </a:r>
            <a:r>
              <a:rPr lang="en-US" dirty="0"/>
              <a:t>, the code in</a:t>
            </a:r>
            <a:br>
              <a:rPr lang="en-US" dirty="0"/>
            </a:br>
            <a:r>
              <a:rPr lang="en-US" dirty="0">
                <a:solidFill>
                  <a:srgbClr val="77351E"/>
                </a:solidFill>
                <a:latin typeface="Consolas" panose="020B0609020204030204" pitchFamily="49" charset="0"/>
                <a:cs typeface="Consolas" panose="020B0609020204030204" pitchFamily="49" charset="0"/>
              </a:rPr>
              <a:t>toy-</a:t>
            </a:r>
            <a:r>
              <a:rPr lang="en-US" dirty="0" err="1">
                <a:solidFill>
                  <a:srgbClr val="77351E"/>
                </a:solidFill>
                <a:latin typeface="Consolas" panose="020B0609020204030204" pitchFamily="49" charset="0"/>
                <a:cs typeface="Consolas" panose="020B0609020204030204" pitchFamily="49" charset="0"/>
              </a:rPr>
              <a:t>parfor.cpp</a:t>
            </a:r>
            <a:r>
              <a:rPr lang="en-US" dirty="0"/>
              <a:t> uses </a:t>
            </a:r>
            <a:r>
              <a:rPr lang="en-US" dirty="0" err="1"/>
              <a:t>OpenCilk</a:t>
            </a:r>
            <a:r>
              <a:rPr lang="en-US" dirty="0"/>
              <a:t> to implement a simple Parallel Kaleidoscope compiler:</a:t>
            </a:r>
          </a:p>
          <a:p>
            <a:r>
              <a:rPr lang="en-US" dirty="0"/>
              <a:t>A </a:t>
            </a:r>
            <a:r>
              <a:rPr lang="en-US" dirty="0" err="1">
                <a:solidFill>
                  <a:schemeClr val="tx2"/>
                </a:solidFill>
              </a:rPr>
              <a:t>lexer</a:t>
            </a:r>
            <a:r>
              <a:rPr lang="en-US" dirty="0">
                <a:solidFill>
                  <a:schemeClr val="tx2"/>
                </a:solidFill>
              </a:rPr>
              <a:t> and parser</a:t>
            </a:r>
            <a:r>
              <a:rPr lang="en-US" dirty="0"/>
              <a:t> translate Kaleidoscope code into an abstract syntax tree (AST).</a:t>
            </a:r>
          </a:p>
          <a:p>
            <a:r>
              <a:rPr lang="en-US" dirty="0">
                <a:solidFill>
                  <a:schemeClr val="tx2"/>
                </a:solidFill>
              </a:rPr>
              <a:t>Code-generator routines</a:t>
            </a:r>
            <a:r>
              <a:rPr lang="en-US" dirty="0"/>
              <a:t> generate Tapir and LLVM IR from the AST.</a:t>
            </a:r>
          </a:p>
          <a:p>
            <a:r>
              <a:rPr lang="en-US" dirty="0"/>
              <a:t>The </a:t>
            </a:r>
            <a:r>
              <a:rPr lang="en-US" dirty="0">
                <a:solidFill>
                  <a:schemeClr val="tx2"/>
                </a:solidFill>
              </a:rPr>
              <a:t>driver</a:t>
            </a:r>
            <a:r>
              <a:rPr lang="en-US" dirty="0"/>
              <a:t> uses LLVM’s JIT interface to optimize the Tapir intermediate representation, generate machine code, and run the executable.</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98</a:t>
            </a:fld>
            <a:endParaRPr lang="en-US"/>
          </a:p>
        </p:txBody>
      </p:sp>
      <p:sp>
        <p:nvSpPr>
          <p:cNvPr id="14" name="Rounded Rectangle 13">
            <a:extLst>
              <a:ext uri="{FF2B5EF4-FFF2-40B4-BE49-F238E27FC236}">
                <a16:creationId xmlns:a16="http://schemas.microsoft.com/office/drawing/2014/main" id="{06709321-EB5E-B943-A7DD-C84CE2B306A3}"/>
              </a:ext>
            </a:extLst>
          </p:cNvPr>
          <p:cNvSpPr/>
          <p:nvPr/>
        </p:nvSpPr>
        <p:spPr>
          <a:xfrm>
            <a:off x="4334299" y="5699709"/>
            <a:ext cx="2523701" cy="499071"/>
          </a:xfrm>
          <a:prstGeom prst="roundRect">
            <a:avLst/>
          </a:prstGeom>
          <a:solidFill>
            <a:srgbClr val="FFFFEC"/>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ucida Sans Unicode" panose="020B0602030504020204" pitchFamily="34" charset="0"/>
                <a:cs typeface="Lucida Sans Unicode" panose="020B0602030504020204" pitchFamily="34" charset="0"/>
              </a:rPr>
              <a:t>Current focus</a:t>
            </a:r>
          </a:p>
        </p:txBody>
      </p:sp>
    </p:spTree>
    <p:extLst>
      <p:ext uri="{BB962C8B-B14F-4D97-AF65-F5344CB8AC3E}">
        <p14:creationId xmlns:p14="http://schemas.microsoft.com/office/powerpoint/2010/main" val="6717056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FC57-D7CF-C54E-88F8-66015F1508D7}"/>
              </a:ext>
            </a:extLst>
          </p:cNvPr>
          <p:cNvSpPr>
            <a:spLocks noGrp="1"/>
          </p:cNvSpPr>
          <p:nvPr>
            <p:ph type="title"/>
          </p:nvPr>
        </p:nvSpPr>
        <p:spPr/>
        <p:txBody>
          <a:bodyPr>
            <a:normAutofit fontScale="90000"/>
          </a:bodyPr>
          <a:lstStyle/>
          <a:p>
            <a:r>
              <a:rPr lang="en-US" dirty="0"/>
              <a:t>Hands-On: Kaleidoscope </a:t>
            </a:r>
            <a:r>
              <a:rPr lang="en-US" dirty="0" err="1">
                <a:solidFill>
                  <a:srgbClr val="9900F8"/>
                </a:solidFill>
                <a:latin typeface="Consolas" panose="020B0609020204030204" pitchFamily="49" charset="0"/>
                <a:cs typeface="Consolas" panose="020B0609020204030204" pitchFamily="49" charset="0"/>
              </a:rPr>
              <a:t>parfor</a:t>
            </a:r>
            <a:br>
              <a:rPr lang="en-US" dirty="0">
                <a:solidFill>
                  <a:srgbClr val="77351E"/>
                </a:solidFill>
                <a:latin typeface="Consolas" panose="020B0609020204030204" pitchFamily="49" charset="0"/>
                <a:cs typeface="Consolas" panose="020B0609020204030204" pitchFamily="49" charset="0"/>
              </a:rPr>
            </a:br>
            <a:r>
              <a:rPr lang="en-US" dirty="0"/>
              <a:t>(~20 min)</a:t>
            </a:r>
          </a:p>
        </p:txBody>
      </p:sp>
      <p:sp>
        <p:nvSpPr>
          <p:cNvPr id="3" name="Content Placeholder 2">
            <a:extLst>
              <a:ext uri="{FF2B5EF4-FFF2-40B4-BE49-F238E27FC236}">
                <a16:creationId xmlns:a16="http://schemas.microsoft.com/office/drawing/2014/main" id="{3DB491A6-EA5F-D24B-BAFB-A7410042C86A}"/>
              </a:ext>
            </a:extLst>
          </p:cNvPr>
          <p:cNvSpPr>
            <a:spLocks noGrp="1"/>
          </p:cNvSpPr>
          <p:nvPr>
            <p:ph idx="1"/>
          </p:nvPr>
        </p:nvSpPr>
        <p:spPr>
          <a:xfrm>
            <a:off x="266700" y="1303338"/>
            <a:ext cx="8521700" cy="5485071"/>
          </a:xfrm>
        </p:spPr>
        <p:txBody>
          <a:bodyPr>
            <a:normAutofit lnSpcReduction="10000"/>
          </a:bodyPr>
          <a:lstStyle/>
          <a:p>
            <a:pPr marL="0" indent="0">
              <a:buNone/>
            </a:pPr>
            <a:r>
              <a:rPr lang="en-US" cap="small" dirty="0">
                <a:solidFill>
                  <a:schemeClr val="tx2"/>
                </a:solidFill>
              </a:rPr>
              <a:t>Assignment:</a:t>
            </a:r>
            <a:r>
              <a:rPr lang="en-US" dirty="0"/>
              <a:t> Use </a:t>
            </a:r>
            <a:r>
              <a:rPr lang="en-US" dirty="0" err="1"/>
              <a:t>Cilksan</a:t>
            </a:r>
            <a:r>
              <a:rPr lang="en-US" dirty="0"/>
              <a:t> to identify the race in the </a:t>
            </a:r>
            <a:r>
              <a:rPr lang="en-US" dirty="0" err="1">
                <a:solidFill>
                  <a:srgbClr val="9900F8"/>
                </a:solidFill>
                <a:latin typeface="Consolas" panose="020B0609020204030204" pitchFamily="49" charset="0"/>
                <a:cs typeface="Consolas" panose="020B0609020204030204" pitchFamily="49" charset="0"/>
              </a:rPr>
              <a:t>parfor</a:t>
            </a:r>
            <a:r>
              <a:rPr lang="en-US" dirty="0"/>
              <a:t> implementation.</a:t>
            </a:r>
          </a:p>
          <a:p>
            <a:r>
              <a:rPr lang="en-US" dirty="0"/>
              <a:t>Follow the instructions, marked </a:t>
            </a:r>
            <a:r>
              <a:rPr lang="en-US" dirty="0">
                <a:solidFill>
                  <a:srgbClr val="77351E"/>
                </a:solidFill>
                <a:latin typeface="Consolas" panose="020B0609020204030204" pitchFamily="49" charset="0"/>
                <a:cs typeface="Consolas" panose="020B0609020204030204" pitchFamily="49" charset="0"/>
              </a:rPr>
              <a:t>HANDS-ON</a:t>
            </a:r>
            <a:r>
              <a:rPr lang="en-US" dirty="0"/>
              <a:t>, in</a:t>
            </a:r>
            <a:br>
              <a:rPr lang="en-US" dirty="0"/>
            </a:br>
            <a:r>
              <a:rPr lang="en-US" dirty="0">
                <a:solidFill>
                  <a:srgbClr val="77351E"/>
                </a:solidFill>
                <a:latin typeface="Consolas" panose="020B0609020204030204" pitchFamily="49" charset="0"/>
                <a:cs typeface="Consolas" panose="020B0609020204030204" pitchFamily="49" charset="0"/>
              </a:rPr>
              <a:t>toy-</a:t>
            </a:r>
            <a:r>
              <a:rPr lang="en-US" dirty="0" err="1">
                <a:solidFill>
                  <a:srgbClr val="77351E"/>
                </a:solidFill>
                <a:latin typeface="Consolas" panose="020B0609020204030204" pitchFamily="49" charset="0"/>
                <a:cs typeface="Consolas" panose="020B0609020204030204" pitchFamily="49" charset="0"/>
              </a:rPr>
              <a:t>parfor.cpp</a:t>
            </a:r>
            <a:r>
              <a:rPr lang="en-US" dirty="0"/>
              <a:t> (in </a:t>
            </a:r>
            <a:r>
              <a:rPr lang="en-US" dirty="0" err="1">
                <a:solidFill>
                  <a:srgbClr val="77351E"/>
                </a:solidFill>
                <a:latin typeface="Consolas" panose="020B0609020204030204" pitchFamily="49" charset="0"/>
                <a:cs typeface="Consolas" panose="020B0609020204030204" pitchFamily="49" charset="0"/>
              </a:rPr>
              <a:t>FunctionAST</a:t>
            </a:r>
            <a:r>
              <a:rPr lang="en-US" dirty="0">
                <a:solidFill>
                  <a:srgbClr val="77351E"/>
                </a:solidFill>
                <a:latin typeface="Consolas" panose="020B0609020204030204" pitchFamily="49" charset="0"/>
                <a:cs typeface="Consolas" panose="020B0609020204030204" pitchFamily="49" charset="0"/>
              </a:rPr>
              <a:t>::</a:t>
            </a:r>
            <a:r>
              <a:rPr lang="en-US" dirty="0" err="1">
                <a:solidFill>
                  <a:srgbClr val="77351E"/>
                </a:solidFill>
                <a:latin typeface="Consolas" panose="020B0609020204030204" pitchFamily="49" charset="0"/>
                <a:cs typeface="Consolas" panose="020B0609020204030204" pitchFamily="49" charset="0"/>
              </a:rPr>
              <a:t>codegen</a:t>
            </a:r>
            <a:r>
              <a:rPr lang="en-US" dirty="0">
                <a:solidFill>
                  <a:srgbClr val="77351E"/>
                </a:solidFill>
                <a:latin typeface="Consolas" panose="020B0609020204030204" pitchFamily="49" charset="0"/>
                <a:cs typeface="Consolas" panose="020B0609020204030204" pitchFamily="49" charset="0"/>
              </a:rPr>
              <a:t>()</a:t>
            </a:r>
            <a:r>
              <a:rPr lang="en-US" dirty="0"/>
              <a:t> and </a:t>
            </a:r>
            <a:r>
              <a:rPr lang="en-US" dirty="0" err="1">
                <a:solidFill>
                  <a:srgbClr val="77351E"/>
                </a:solidFill>
                <a:latin typeface="Consolas" panose="020B0609020204030204" pitchFamily="49" charset="0"/>
                <a:cs typeface="Consolas" panose="020B0609020204030204" pitchFamily="49" charset="0"/>
              </a:rPr>
              <a:t>InitializeModuleAndPassManager</a:t>
            </a:r>
            <a:r>
              <a:rPr lang="en-US" dirty="0">
                <a:solidFill>
                  <a:srgbClr val="77351E"/>
                </a:solidFill>
                <a:latin typeface="Consolas" panose="020B0609020204030204" pitchFamily="49" charset="0"/>
                <a:cs typeface="Consolas" panose="020B0609020204030204" pitchFamily="49" charset="0"/>
              </a:rPr>
              <a:t>()</a:t>
            </a:r>
            <a:r>
              <a:rPr lang="en-US" dirty="0"/>
              <a:t>) to enable the use of </a:t>
            </a:r>
            <a:r>
              <a:rPr lang="en-US" dirty="0" err="1"/>
              <a:t>Cilksan</a:t>
            </a:r>
            <a:r>
              <a:rPr lang="en-US" dirty="0"/>
              <a:t>.</a:t>
            </a:r>
          </a:p>
          <a:p>
            <a:r>
              <a:rPr lang="en-US" dirty="0"/>
              <a:t>In the Docker container, run the following to observe the race in </a:t>
            </a:r>
            <a:r>
              <a:rPr lang="en-US" dirty="0" err="1">
                <a:solidFill>
                  <a:srgbClr val="9900F8"/>
                </a:solidFill>
                <a:latin typeface="Consolas" panose="020B0609020204030204" pitchFamily="49" charset="0"/>
                <a:cs typeface="Consolas" panose="020B0609020204030204" pitchFamily="49" charset="0"/>
              </a:rPr>
              <a:t>parfor</a:t>
            </a:r>
            <a:r>
              <a:rPr lang="en-US" dirty="0"/>
              <a:t>:</a:t>
            </a:r>
            <a:br>
              <a:rPr lang="en-US" dirty="0"/>
            </a:br>
            <a:br>
              <a:rPr lang="en-US" dirty="0"/>
            </a:br>
            <a:br>
              <a:rPr lang="en-US" dirty="0"/>
            </a:br>
            <a:br>
              <a:rPr lang="en-US" dirty="0"/>
            </a:br>
            <a:endParaRPr lang="en-US" dirty="0"/>
          </a:p>
          <a:p>
            <a:pPr>
              <a:buClr>
                <a:schemeClr val="tx1"/>
              </a:buClr>
            </a:pPr>
            <a:r>
              <a:rPr lang="en-US" cap="small" dirty="0">
                <a:solidFill>
                  <a:schemeClr val="tx2"/>
                </a:solidFill>
              </a:rPr>
              <a:t>Optional, Hard:</a:t>
            </a:r>
            <a:r>
              <a:rPr lang="en-US" dirty="0"/>
              <a:t> Fix the race.</a:t>
            </a:r>
          </a:p>
        </p:txBody>
      </p:sp>
      <p:sp>
        <p:nvSpPr>
          <p:cNvPr id="4" name="Slide Number Placeholder 3">
            <a:extLst>
              <a:ext uri="{FF2B5EF4-FFF2-40B4-BE49-F238E27FC236}">
                <a16:creationId xmlns:a16="http://schemas.microsoft.com/office/drawing/2014/main" id="{0DBBD10E-B161-EA41-AE41-1514AE5CE28D}"/>
              </a:ext>
            </a:extLst>
          </p:cNvPr>
          <p:cNvSpPr>
            <a:spLocks noGrp="1"/>
          </p:cNvSpPr>
          <p:nvPr>
            <p:ph type="sldNum" sz="quarter" idx="12"/>
          </p:nvPr>
        </p:nvSpPr>
        <p:spPr/>
        <p:txBody>
          <a:bodyPr/>
          <a:lstStyle/>
          <a:p>
            <a:fld id="{B8C56D54-80CA-1040-8800-40C19FBCAC37}" type="slidenum">
              <a:rPr lang="en-US" smtClean="0"/>
              <a:t>99</a:t>
            </a:fld>
            <a:endParaRPr lang="en-US"/>
          </a:p>
        </p:txBody>
      </p:sp>
      <p:sp>
        <p:nvSpPr>
          <p:cNvPr id="6" name="Rectangle 5">
            <a:extLst>
              <a:ext uri="{FF2B5EF4-FFF2-40B4-BE49-F238E27FC236}">
                <a16:creationId xmlns:a16="http://schemas.microsoft.com/office/drawing/2014/main" id="{598478D8-0549-D547-A2F4-90E3D8E1A887}"/>
              </a:ext>
            </a:extLst>
          </p:cNvPr>
          <p:cNvSpPr/>
          <p:nvPr/>
        </p:nvSpPr>
        <p:spPr>
          <a:xfrm>
            <a:off x="355600" y="4657188"/>
            <a:ext cx="8432800" cy="1334638"/>
          </a:xfrm>
          <a:prstGeom prst="rect">
            <a:avLst/>
          </a:prstGeom>
          <a:solidFill>
            <a:srgbClr val="FBF4E3"/>
          </a:solidFill>
          <a:ln w="9525">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2"/>
                </a:solidFill>
                <a:latin typeface="Consolas"/>
                <a:cs typeface="Consolas"/>
              </a:rPr>
              <a:t>$</a:t>
            </a:r>
            <a:r>
              <a:rPr lang="en-US" sz="2400" dirty="0">
                <a:solidFill>
                  <a:srgbClr val="77351E"/>
                </a:solidFill>
                <a:latin typeface="Consolas"/>
                <a:cs typeface="Consolas"/>
              </a:rPr>
              <a:t> cd /tutorial</a:t>
            </a:r>
            <a:endParaRPr lang="en-US" sz="2400" dirty="0">
              <a:solidFill>
                <a:srgbClr val="77351E"/>
              </a:solidFill>
              <a:latin typeface="Consolas" charset="0"/>
              <a:ea typeface="Consolas" charset="0"/>
              <a:cs typeface="Consolas" charset="0"/>
            </a:endParaRPr>
          </a:p>
          <a:p>
            <a:r>
              <a:rPr lang="en-US" sz="2400" dirty="0">
                <a:solidFill>
                  <a:schemeClr val="accent2"/>
                </a:solidFill>
                <a:latin typeface="Consolas"/>
                <a:cs typeface="Consolas"/>
              </a:rPr>
              <a:t>$</a:t>
            </a:r>
            <a:r>
              <a:rPr lang="en-US" sz="2400" dirty="0">
                <a:solidFill>
                  <a:srgbClr val="77351E"/>
                </a:solidFill>
                <a:latin typeface="Consolas"/>
                <a:cs typeface="Consolas"/>
              </a:rPr>
              <a:t> make </a:t>
            </a:r>
            <a:r>
              <a:rPr lang="en-US" sz="2400" dirty="0">
                <a:solidFill>
                  <a:srgbClr val="77351E"/>
                </a:solidFill>
                <a:latin typeface="Consolas" charset="0"/>
                <a:ea typeface="Consolas" charset="0"/>
                <a:cs typeface="Consolas" charset="0"/>
              </a:rPr>
              <a:t>toy-</a:t>
            </a:r>
            <a:r>
              <a:rPr lang="en-US" sz="2400" dirty="0" err="1">
                <a:solidFill>
                  <a:srgbClr val="77351E"/>
                </a:solidFill>
                <a:latin typeface="Consolas" charset="0"/>
                <a:ea typeface="Consolas" charset="0"/>
                <a:cs typeface="Consolas" charset="0"/>
              </a:rPr>
              <a:t>parfor</a:t>
            </a:r>
            <a:endParaRPr lang="en-US" sz="2400" dirty="0">
              <a:solidFill>
                <a:srgbClr val="77351E"/>
              </a:solidFill>
              <a:latin typeface="Consolas" charset="0"/>
              <a:ea typeface="Consolas" charset="0"/>
              <a:cs typeface="Consolas" charset="0"/>
            </a:endParaRPr>
          </a:p>
          <a:p>
            <a:r>
              <a:rPr lang="en-US" sz="2400" dirty="0">
                <a:solidFill>
                  <a:schemeClr val="accent2"/>
                </a:solidFill>
                <a:latin typeface="Consolas"/>
                <a:cs typeface="Consolas"/>
              </a:rPr>
              <a:t>$</a:t>
            </a:r>
            <a:r>
              <a:rPr lang="en-US" sz="2400" dirty="0">
                <a:solidFill>
                  <a:srgbClr val="77351E"/>
                </a:solidFill>
                <a:latin typeface="Consolas"/>
                <a:cs typeface="Consolas"/>
              </a:rPr>
              <a:t> ./toy-</a:t>
            </a:r>
            <a:r>
              <a:rPr lang="en-US" sz="2400" dirty="0" err="1">
                <a:solidFill>
                  <a:srgbClr val="77351E"/>
                </a:solidFill>
                <a:latin typeface="Consolas"/>
                <a:cs typeface="Consolas"/>
              </a:rPr>
              <a:t>parfor</a:t>
            </a:r>
            <a:r>
              <a:rPr lang="en-US" sz="2400" dirty="0">
                <a:solidFill>
                  <a:srgbClr val="77351E"/>
                </a:solidFill>
                <a:latin typeface="Consolas"/>
                <a:cs typeface="Consolas"/>
              </a:rPr>
              <a:t> -O0 --run-</a:t>
            </a:r>
            <a:r>
              <a:rPr lang="en-US" sz="2400" dirty="0" err="1">
                <a:solidFill>
                  <a:srgbClr val="77351E"/>
                </a:solidFill>
                <a:latin typeface="Consolas"/>
                <a:cs typeface="Consolas"/>
              </a:rPr>
              <a:t>cilksan</a:t>
            </a:r>
            <a:r>
              <a:rPr lang="en-US" sz="2400" dirty="0">
                <a:solidFill>
                  <a:srgbClr val="77351E"/>
                </a:solidFill>
                <a:latin typeface="Consolas"/>
                <a:cs typeface="Consolas"/>
              </a:rPr>
              <a:t> &lt; fib-</a:t>
            </a:r>
            <a:r>
              <a:rPr lang="en-US" sz="2400" dirty="0" err="1">
                <a:solidFill>
                  <a:srgbClr val="77351E"/>
                </a:solidFill>
                <a:latin typeface="Consolas"/>
                <a:cs typeface="Consolas"/>
              </a:rPr>
              <a:t>loop.k</a:t>
            </a:r>
            <a:endParaRPr lang="mr-IN" sz="2400" dirty="0">
              <a:solidFill>
                <a:srgbClr val="FB0007"/>
              </a:solidFill>
              <a:latin typeface="Consolas" charset="0"/>
              <a:ea typeface="Consolas" charset="0"/>
              <a:cs typeface="Consolas" charset="0"/>
            </a:endParaRPr>
          </a:p>
        </p:txBody>
      </p:sp>
    </p:spTree>
    <p:extLst>
      <p:ext uri="{BB962C8B-B14F-4D97-AF65-F5344CB8AC3E}">
        <p14:creationId xmlns:p14="http://schemas.microsoft.com/office/powerpoint/2010/main" val="242787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smtClean="0">
            <a:latin typeface="Helvetica"/>
            <a:cs typeface="Helvetica"/>
          </a:defRPr>
        </a:defPPr>
      </a:lstStyle>
    </a:txDef>
  </a:objectDefaults>
  <a:extraClrSchemeLst/>
</a:theme>
</file>

<file path=ppt/theme/theme2.xml><?xml version="1.0" encoding="utf-8"?>
<a:theme xmlns:a="http://schemas.openxmlformats.org/drawingml/2006/main" name="1_6172_lectures">
  <a:themeElements>
    <a:clrScheme name="Custom 3">
      <a:dk1>
        <a:sysClr val="windowText" lastClr="000000"/>
      </a:dk1>
      <a:lt1>
        <a:sysClr val="window" lastClr="FFFFFF"/>
      </a:lt1>
      <a:dk2>
        <a:srgbClr val="1F497D"/>
      </a:dk2>
      <a:lt2>
        <a:srgbClr val="EEECE1"/>
      </a:lt2>
      <a:accent1>
        <a:srgbClr val="999999"/>
      </a:accent1>
      <a:accent2>
        <a:srgbClr val="006699"/>
      </a:accent2>
      <a:accent3>
        <a:srgbClr val="669900"/>
      </a:accent3>
      <a:accent4>
        <a:srgbClr val="FF9933"/>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effectLst>
          <a:outerShdw blurRad="50800" dist="38100" dir="2700000" algn="tl"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smtClean="0">
            <a:latin typeface="+mn-lt"/>
          </a:defRPr>
        </a:defPPr>
      </a:lstStyle>
    </a:tx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00CC99"/>
        </a:accent1>
        <a:accent2>
          <a:srgbClr val="0093D0"/>
        </a:accent2>
        <a:accent3>
          <a:srgbClr val="FFFFFF"/>
        </a:accent3>
        <a:accent4>
          <a:srgbClr val="000000"/>
        </a:accent4>
        <a:accent5>
          <a:srgbClr val="AAE2CA"/>
        </a:accent5>
        <a:accent6>
          <a:srgbClr val="0085BC"/>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9">
        <a:dk1>
          <a:srgbClr val="969696"/>
        </a:dk1>
        <a:lt1>
          <a:srgbClr val="FFFFFF"/>
        </a:lt1>
        <a:dk2>
          <a:srgbClr val="000000"/>
        </a:dk2>
        <a:lt2>
          <a:srgbClr val="808080"/>
        </a:lt2>
        <a:accent1>
          <a:srgbClr val="CCFFFF"/>
        </a:accent1>
        <a:accent2>
          <a:srgbClr val="0093D0"/>
        </a:accent2>
        <a:accent3>
          <a:srgbClr val="FFFFFF"/>
        </a:accent3>
        <a:accent4>
          <a:srgbClr val="7F7F7F"/>
        </a:accent4>
        <a:accent5>
          <a:srgbClr val="E2FFFF"/>
        </a:accent5>
        <a:accent6>
          <a:srgbClr val="0085BC"/>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10">
        <a:dk1>
          <a:srgbClr val="827F77"/>
        </a:dk1>
        <a:lt1>
          <a:srgbClr val="FFFFFF"/>
        </a:lt1>
        <a:dk2>
          <a:srgbClr val="000000"/>
        </a:dk2>
        <a:lt2>
          <a:srgbClr val="808080"/>
        </a:lt2>
        <a:accent1>
          <a:srgbClr val="CCFFFF"/>
        </a:accent1>
        <a:accent2>
          <a:srgbClr val="0093D0"/>
        </a:accent2>
        <a:accent3>
          <a:srgbClr val="FFFFFF"/>
        </a:accent3>
        <a:accent4>
          <a:srgbClr val="6E6C65"/>
        </a:accent4>
        <a:accent5>
          <a:srgbClr val="E2FFFF"/>
        </a:accent5>
        <a:accent6>
          <a:srgbClr val="0085BC"/>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11">
        <a:dk1>
          <a:srgbClr val="827F77"/>
        </a:dk1>
        <a:lt1>
          <a:srgbClr val="FFFFFF"/>
        </a:lt1>
        <a:dk2>
          <a:srgbClr val="000000"/>
        </a:dk2>
        <a:lt2>
          <a:srgbClr val="808080"/>
        </a:lt2>
        <a:accent1>
          <a:srgbClr val="E2A6C4"/>
        </a:accent1>
        <a:accent2>
          <a:srgbClr val="0093D0"/>
        </a:accent2>
        <a:accent3>
          <a:srgbClr val="FFFFFF"/>
        </a:accent3>
        <a:accent4>
          <a:srgbClr val="6E6C65"/>
        </a:accent4>
        <a:accent5>
          <a:srgbClr val="EED0DE"/>
        </a:accent5>
        <a:accent6>
          <a:srgbClr val="0085BC"/>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12">
        <a:dk1>
          <a:srgbClr val="827F77"/>
        </a:dk1>
        <a:lt1>
          <a:srgbClr val="FFFFFF"/>
        </a:lt1>
        <a:dk2>
          <a:srgbClr val="990033"/>
        </a:dk2>
        <a:lt2>
          <a:srgbClr val="808080"/>
        </a:lt2>
        <a:accent1>
          <a:srgbClr val="E2A6C4"/>
        </a:accent1>
        <a:accent2>
          <a:srgbClr val="0093D0"/>
        </a:accent2>
        <a:accent3>
          <a:srgbClr val="FFFFFF"/>
        </a:accent3>
        <a:accent4>
          <a:srgbClr val="6E6C65"/>
        </a:accent4>
        <a:accent5>
          <a:srgbClr val="EED0DE"/>
        </a:accent5>
        <a:accent6>
          <a:srgbClr val="0085BC"/>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24818</TotalTime>
  <Words>15443</Words>
  <Application>Microsoft Macintosh PowerPoint</Application>
  <PresentationFormat>On-screen Show (4:3)</PresentationFormat>
  <Paragraphs>2687</Paragraphs>
  <Slides>156</Slides>
  <Notes>81</Notes>
  <HiddenSlides>2</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156</vt:i4>
      </vt:variant>
    </vt:vector>
  </HeadingPairs>
  <TitlesOfParts>
    <vt:vector size="172" baseType="lpstr">
      <vt:lpstr>Arial Unicode MS</vt:lpstr>
      <vt:lpstr>Apple Symbols</vt:lpstr>
      <vt:lpstr>Arial</vt:lpstr>
      <vt:lpstr>Calibri</vt:lpstr>
      <vt:lpstr>Chalkboard SE Regular</vt:lpstr>
      <vt:lpstr>Consolas</vt:lpstr>
      <vt:lpstr>Courier</vt:lpstr>
      <vt:lpstr>HandelGotDBol</vt:lpstr>
      <vt:lpstr>Helvetica</vt:lpstr>
      <vt:lpstr>Lucida Grande</vt:lpstr>
      <vt:lpstr>Lucida Sans Typewriter</vt:lpstr>
      <vt:lpstr>Lucida Sans Unicode</vt:lpstr>
      <vt:lpstr>Wingdings</vt:lpstr>
      <vt:lpstr>Wingdings 3</vt:lpstr>
      <vt:lpstr>Office Theme</vt:lpstr>
      <vt:lpstr>1_6172_lectures</vt:lpstr>
      <vt:lpstr>This Presentation Will Be Recorded</vt:lpstr>
      <vt:lpstr>PowerPoint Presentation</vt:lpstr>
      <vt:lpstr>Getting Started</vt:lpstr>
      <vt:lpstr>Using the Docker Image</vt:lpstr>
      <vt:lpstr>What Is OpenCilk?</vt:lpstr>
      <vt:lpstr>Features of Cilk</vt:lpstr>
      <vt:lpstr>OpenCilk System Architecture</vt:lpstr>
      <vt:lpstr>Basics of recursive  fork-join parallel programming</vt:lpstr>
      <vt:lpstr>Nested Parallelism in Cilk</vt:lpstr>
      <vt:lpstr>Loop Parallelism in Cilk</vt:lpstr>
      <vt:lpstr>Serial Projection</vt:lpstr>
      <vt:lpstr>Scheduling in Cilk</vt:lpstr>
      <vt:lpstr>Cilk’s Work-Stealing Scheduler</vt:lpstr>
      <vt:lpstr>Cilk’s Work-Stealing Scheduler</vt:lpstr>
      <vt:lpstr>Cilk’s Work-Stealing Scheduler</vt:lpstr>
      <vt:lpstr>Cilk’s Work-Stealing Scheduler</vt:lpstr>
      <vt:lpstr>Cilk’s Work-Stealing Scheduler</vt:lpstr>
      <vt:lpstr>Cilk’s Work-Stealing Scheduler</vt:lpstr>
      <vt:lpstr>Cilk’s Work-Stealing Scheduler</vt:lpstr>
      <vt:lpstr>Cilk’s Work-Stealing Scheduler</vt:lpstr>
      <vt:lpstr>OpenCilk Platform</vt:lpstr>
      <vt:lpstr>Dev Flow: Serial Testing First</vt:lpstr>
      <vt:lpstr>Parallel Testing</vt:lpstr>
      <vt:lpstr>Scalability Analysis</vt:lpstr>
      <vt:lpstr>Hands-On with Cilk Programming</vt:lpstr>
      <vt:lpstr>The N-Queen Problem</vt:lpstr>
      <vt:lpstr>Backtracking Search</vt:lpstr>
      <vt:lpstr>Backtracking Search</vt:lpstr>
      <vt:lpstr>Backtracking Search</vt:lpstr>
      <vt:lpstr>Backtracking Search</vt:lpstr>
      <vt:lpstr>Backtracking Search</vt:lpstr>
      <vt:lpstr>Backtracking Search</vt:lpstr>
      <vt:lpstr>Backtracking Search</vt:lpstr>
      <vt:lpstr>Backtracking Search</vt:lpstr>
      <vt:lpstr>Board Representation</vt:lpstr>
      <vt:lpstr>Hands-On with Cilk Programming</vt:lpstr>
      <vt:lpstr>Racy NQueens Code (racy-nqueens.c)</vt:lpstr>
      <vt:lpstr>Debugging Race Conditions</vt:lpstr>
      <vt:lpstr>Determinacy Races</vt:lpstr>
      <vt:lpstr>A Closer Look</vt:lpstr>
      <vt:lpstr>Race Bugs</vt:lpstr>
      <vt:lpstr>Types of Races</vt:lpstr>
      <vt:lpstr>In Contrast, Data Races</vt:lpstr>
      <vt:lpstr>Determinism</vt:lpstr>
      <vt:lpstr>Cilksan Race Detector</vt:lpstr>
      <vt:lpstr>Hands-On with Cilksan (~15 min)</vt:lpstr>
      <vt:lpstr>Hands-On with Cilksan</vt:lpstr>
      <vt:lpstr>What is Parallelism?</vt:lpstr>
      <vt:lpstr>Execution Model</vt:lpstr>
      <vt:lpstr>Execution Model</vt:lpstr>
      <vt:lpstr>Trace Dag</vt:lpstr>
      <vt:lpstr>How Much Parallelism?</vt:lpstr>
      <vt:lpstr>Performance Measures</vt:lpstr>
      <vt:lpstr>Performance Measures</vt:lpstr>
      <vt:lpstr>Performance Measures</vt:lpstr>
      <vt:lpstr>Speedup</vt:lpstr>
      <vt:lpstr>Parallelism</vt:lpstr>
      <vt:lpstr>Example: fib(4)</vt:lpstr>
      <vt:lpstr>Cilk Performance Bound</vt:lpstr>
      <vt:lpstr>Linear Speedup</vt:lpstr>
      <vt:lpstr>Cilkscale Scalability Analyzer</vt:lpstr>
      <vt:lpstr>Break</vt:lpstr>
      <vt:lpstr>OpenCilk Compiler Middle-End</vt:lpstr>
      <vt:lpstr>Compilation Pipeline</vt:lpstr>
      <vt:lpstr>Example: Normalize</vt:lpstr>
      <vt:lpstr>Performance of Parallel Normalize</vt:lpstr>
      <vt:lpstr>Effect of Compiling Cilk Code</vt:lpstr>
      <vt:lpstr>Tapir: Task-Parallel IR</vt:lpstr>
      <vt:lpstr>Impact on LLVM</vt:lpstr>
      <vt:lpstr>Parallelize Normalize with Tapir</vt:lpstr>
      <vt:lpstr>Work-Efficiency Improvement</vt:lpstr>
      <vt:lpstr>OpenCilk Compiler Middle-End: Tapir</vt:lpstr>
      <vt:lpstr>Background: LLVM IR</vt:lpstr>
      <vt:lpstr>A Simplified Tapir CFG</vt:lpstr>
      <vt:lpstr>Serial Projection</vt:lpstr>
      <vt:lpstr>Detach and Reattach</vt:lpstr>
      <vt:lpstr>Nested Spawning in Tapir</vt:lpstr>
      <vt:lpstr>Task Scopes</vt:lpstr>
      <vt:lpstr>Sync</vt:lpstr>
      <vt:lpstr>Problem: Selective Syncs</vt:lpstr>
      <vt:lpstr>Sync Regions</vt:lpstr>
      <vt:lpstr>Differentiating Syncs</vt:lpstr>
      <vt:lpstr>Hands-On: Kaleidoscope</vt:lpstr>
      <vt:lpstr>Hands-On: Kaleidoscope</vt:lpstr>
      <vt:lpstr>Hands-On: Kaleidoscope (~20 min)</vt:lpstr>
      <vt:lpstr>Compiler Pipeline with Tapir</vt:lpstr>
      <vt:lpstr>Tapir Lowering</vt:lpstr>
      <vt:lpstr>Break</vt:lpstr>
      <vt:lpstr>Productivity Tools: Cilksan and Cilkscale</vt:lpstr>
      <vt:lpstr>Cilksan and Cilkscale</vt:lpstr>
      <vt:lpstr>Tool Compiler Pass</vt:lpstr>
      <vt:lpstr>Example: Cilksan Instrumentation</vt:lpstr>
      <vt:lpstr>Driving the Cilksan Library</vt:lpstr>
      <vt:lpstr>How Cilksan Works (Intuition)</vt:lpstr>
      <vt:lpstr>How Cilksan Works</vt:lpstr>
      <vt:lpstr>Optimizing Cilksan Instrumentation</vt:lpstr>
      <vt:lpstr>Hands-On: Kaleidoscope parfor</vt:lpstr>
      <vt:lpstr>Hands-On: Kaleidoscope parfor</vt:lpstr>
      <vt:lpstr>Hands-On: Kaleidoscope parfor (~20 min)</vt:lpstr>
      <vt:lpstr>Parallel Loops in Tapir</vt:lpstr>
      <vt:lpstr>Fixing the Race</vt:lpstr>
      <vt:lpstr>Lowering Parallel Loops in Tapir</vt:lpstr>
      <vt:lpstr>PowerPoint Presentation</vt:lpstr>
      <vt:lpstr>Support Acknowledgments</vt:lpstr>
      <vt:lpstr>PowerPoint Presentation</vt:lpstr>
      <vt:lpstr>Cheetah Runtime System</vt:lpstr>
      <vt:lpstr>Cilk Performance Bound</vt:lpstr>
      <vt:lpstr>Parallel Speedup</vt:lpstr>
      <vt:lpstr>The Work-First Principle</vt:lpstr>
      <vt:lpstr>Cheetah Runtime System: Required Functionalities</vt:lpstr>
      <vt:lpstr>Cilk’s Work-Stealing Scheduler</vt:lpstr>
      <vt:lpstr>Cilk’s Execution Model</vt:lpstr>
      <vt:lpstr>A Worker’s Behavior Mirrors  Serial Execution</vt:lpstr>
      <vt:lpstr>A Worker’s Behavior Mirrors  Serial Execution</vt:lpstr>
      <vt:lpstr>A Worker’s Behavior Mirrors  Serial Execution</vt:lpstr>
      <vt:lpstr>Successful Steals Create Parallelism</vt:lpstr>
      <vt:lpstr>Successful Steals Create Parallelism</vt:lpstr>
      <vt:lpstr>Successful Steals Create Parallelism</vt:lpstr>
      <vt:lpstr>Cactus Stack</vt:lpstr>
      <vt:lpstr>Syncs</vt:lpstr>
      <vt:lpstr>Putting Everything Together</vt:lpstr>
      <vt:lpstr>Required Functionalities</vt:lpstr>
      <vt:lpstr>Cheetah Runtime Data Structures</vt:lpstr>
      <vt:lpstr>Division of Labor</vt:lpstr>
      <vt:lpstr>Cheetah Runtime System: Organization of the Runtime Data Structure</vt:lpstr>
      <vt:lpstr>Deque of Frames</vt:lpstr>
      <vt:lpstr>Spawn</vt:lpstr>
      <vt:lpstr>Return from Spawn</vt:lpstr>
      <vt:lpstr>Stealing Frames</vt:lpstr>
      <vt:lpstr>Synchronizing Thieves and Workers</vt:lpstr>
      <vt:lpstr>Popping the Deque</vt:lpstr>
      <vt:lpstr>The THE Protocol</vt:lpstr>
      <vt:lpstr>The THE Protocol</vt:lpstr>
      <vt:lpstr>The THE Protocol</vt:lpstr>
      <vt:lpstr>The THE Protocol</vt:lpstr>
      <vt:lpstr>Successful Steal</vt:lpstr>
      <vt:lpstr>Saving and Restoring Processor State</vt:lpstr>
      <vt:lpstr>Deque References to Frames</vt:lpstr>
      <vt:lpstr>Semantics of Sync</vt:lpstr>
      <vt:lpstr>Nested Synchronization</vt:lpstr>
      <vt:lpstr>Closure Tree</vt:lpstr>
      <vt:lpstr>Closure Data</vt:lpstr>
      <vt:lpstr>Common Case for Sync</vt:lpstr>
      <vt:lpstr>Managing the Full-Frame Tree: Sync</vt:lpstr>
      <vt:lpstr>Compiled Code for Sync</vt:lpstr>
      <vt:lpstr>Full Compiler ABI</vt:lpstr>
      <vt:lpstr>Full Compiler ABI</vt:lpstr>
      <vt:lpstr>Full Compiler ABI</vt:lpstr>
      <vt:lpstr>Outline</vt:lpstr>
      <vt:lpstr>The Work-First Principle</vt:lpstr>
      <vt:lpstr>Division of Labor</vt:lpstr>
      <vt:lpstr>Choice of Whom / What to Steal</vt:lpstr>
      <vt:lpstr>Implementation of Spawn</vt:lpstr>
      <vt:lpstr>Issues with Child-Stealing: Space</vt:lpstr>
      <vt:lpstr>Continuation-Stealing vs Child-Stealing</vt:lpstr>
      <vt:lpstr>PowerPoint Presentation</vt:lpstr>
    </vt:vector>
  </TitlesOfParts>
  <Company>MIT CSAIL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Parallelize Your Own Language Using OpenCilk Components</dc:title>
  <dc:creator>I-Ting Lee</dc:creator>
  <cp:lastModifiedBy>Tao Schardl</cp:lastModifiedBy>
  <cp:revision>785</cp:revision>
  <dcterms:created xsi:type="dcterms:W3CDTF">2017-09-28T05:39:10Z</dcterms:created>
  <dcterms:modified xsi:type="dcterms:W3CDTF">2021-09-27T02:12:36Z</dcterms:modified>
</cp:coreProperties>
</file>