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64" autoAdjust="0"/>
  </p:normalViewPr>
  <p:slideViewPr>
    <p:cSldViewPr snapToGrid="0">
      <p:cViewPr varScale="1">
        <p:scale>
          <a:sx n="105" d="100"/>
          <a:sy n="105" d="100"/>
        </p:scale>
        <p:origin x="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28432-F7D1-4977-8C45-5F8A9BCEF8D4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699A9-7F3B-4898-BFE7-21166F0B4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05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699A9-7F3B-4898-BFE7-21166F0B49E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52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4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0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24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63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15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0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58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18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72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73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181BA-40C1-4F01-A521-530101DCB74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455D-B86A-4F0F-84EC-4ED355A2C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26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90552" y="2112422"/>
            <a:ext cx="10425147" cy="77800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zh-CN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libperf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496334"/>
            <a:ext cx="12191999" cy="361666"/>
          </a:xfrm>
        </p:spPr>
        <p:txBody>
          <a:bodyPr>
            <a:norm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框架分析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.md –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– perf-prof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2501" y="3116536"/>
            <a:ext cx="12139499" cy="21875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21805" y="2395509"/>
            <a:ext cx="161879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</a:rPr>
              <a:t>perf_event_open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95024" y="2280757"/>
            <a:ext cx="2631271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ioctl(</a:t>
            </a:r>
            <a:r>
              <a:rPr lang="en-US" altLang="zh-CN" sz="1050" dirty="0">
                <a:latin typeface="Consolas" panose="020B0609020204030204" pitchFamily="49" charset="0"/>
              </a:rPr>
              <a:t>PERF_EVENT_IOC_SET_FILTER</a:t>
            </a:r>
            <a:r>
              <a:rPr lang="en-US" altLang="zh-CN" sz="1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ioctl(</a:t>
            </a:r>
            <a:r>
              <a:rPr lang="en-US" altLang="zh-CN" sz="1050" dirty="0">
                <a:latin typeface="Consolas" panose="020B0609020204030204" pitchFamily="49" charset="0"/>
              </a:rPr>
              <a:t>PERF_EVENT_IOC_SET_BPF</a:t>
            </a:r>
            <a:r>
              <a:rPr lang="en-US" altLang="zh-CN" sz="1200" dirty="0">
                <a:latin typeface="Consolas" panose="020B0609020204030204" pitchFamily="49" charset="0"/>
              </a:rPr>
              <a:t>)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08070" y="2379990"/>
            <a:ext cx="1507824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r</a:t>
            </a:r>
            <a:r>
              <a:rPr lang="en-US" altLang="zh-CN" sz="1200" dirty="0" smtClean="0">
                <a:latin typeface="Consolas" panose="020B0609020204030204" pitchFamily="49" charset="0"/>
              </a:rPr>
              <a:t>ead     mmap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0552" y="271051"/>
            <a:ext cx="10425147" cy="184028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erf-prof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21805" y="1701038"/>
            <a:ext cx="161879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perf_evlist__open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20193" y="5547881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</a:rPr>
              <a:t>ringbuffer</a:t>
            </a:r>
            <a:endParaRPr lang="en-US" altLang="zh-CN" sz="1400" dirty="0" smtClean="0">
              <a:latin typeface="Consolas" panose="020B060902020403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65316" y="5263487"/>
            <a:ext cx="554877" cy="2628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153063" y="5547882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counter</a:t>
            </a:r>
            <a:endParaRPr lang="en-US" altLang="zh-CN" sz="1200" dirty="0" smtClean="0">
              <a:latin typeface="Consolas" panose="020B0609020204030204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99931" y="4270591"/>
            <a:ext cx="994341" cy="6642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pmu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ftrace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99931" y="3774850"/>
            <a:ext cx="994341" cy="2628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ebpf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529325" y="3769962"/>
            <a:ext cx="256301" cy="256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28" idx="6"/>
            <a:endCxn id="26" idx="1"/>
          </p:cNvCxnSpPr>
          <p:nvPr/>
        </p:nvCxnSpPr>
        <p:spPr>
          <a:xfrm>
            <a:off x="1785626" y="3898113"/>
            <a:ext cx="1514305" cy="815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6" idx="2"/>
            <a:endCxn id="25" idx="0"/>
          </p:cNvCxnSpPr>
          <p:nvPr/>
        </p:nvCxnSpPr>
        <p:spPr>
          <a:xfrm>
            <a:off x="3797102" y="4037683"/>
            <a:ext cx="0" cy="23290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7001083" y="3613052"/>
            <a:ext cx="1407530" cy="1569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chemeClr val="tx1"/>
                </a:solidFill>
                <a:latin typeface="Consolas" panose="020B0609020204030204" pitchFamily="49" charset="0"/>
              </a:rPr>
              <a:t>PERF_SAMPLE</a:t>
            </a:r>
            <a:r>
              <a:rPr lang="en-US" altLang="zh-CN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_*</a:t>
            </a:r>
          </a:p>
          <a:p>
            <a:r>
              <a:rPr lang="en-US" altLang="zh-CN" sz="1000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pu</a:t>
            </a:r>
          </a:p>
          <a:p>
            <a:r>
              <a:rPr lang="en-US" altLang="zh-CN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ip</a:t>
            </a:r>
          </a:p>
          <a:p>
            <a:r>
              <a:rPr lang="en-US" altLang="zh-CN" sz="1000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id/tid</a:t>
            </a:r>
          </a:p>
          <a:p>
            <a:r>
              <a:rPr lang="en-US" altLang="zh-CN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time</a:t>
            </a:r>
          </a:p>
          <a:p>
            <a:r>
              <a:rPr lang="en-US" altLang="zh-CN" sz="1000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allchain</a:t>
            </a:r>
          </a:p>
          <a:p>
            <a:r>
              <a:rPr lang="en-US" altLang="zh-CN" sz="1000" dirty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aw(tracepoint)</a:t>
            </a:r>
          </a:p>
          <a:p>
            <a:r>
              <a:rPr lang="en-US" altLang="zh-CN" sz="1000" dirty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egs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  <a:endParaRPr lang="en-US" altLang="zh-CN" sz="1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zh-CN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V="1">
            <a:off x="6586002" y="3611647"/>
            <a:ext cx="415078" cy="40986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6586002" y="4226573"/>
            <a:ext cx="415078" cy="955923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5971670" y="3320462"/>
            <a:ext cx="606890" cy="2205858"/>
            <a:chOff x="5395396" y="3320462"/>
            <a:chExt cx="606890" cy="2205858"/>
          </a:xfrm>
        </p:grpSpPr>
        <p:grpSp>
          <p:nvGrpSpPr>
            <p:cNvPr id="89" name="组合 88"/>
            <p:cNvGrpSpPr/>
            <p:nvPr/>
          </p:nvGrpSpPr>
          <p:grpSpPr>
            <a:xfrm>
              <a:off x="5401776" y="3320462"/>
              <a:ext cx="600510" cy="2205858"/>
              <a:chOff x="5395387" y="3320462"/>
              <a:chExt cx="600510" cy="220585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5395396" y="3365425"/>
                <a:ext cx="600501" cy="21608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5395394" y="3673522"/>
                <a:ext cx="6005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5395393" y="3843781"/>
                <a:ext cx="6005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/>
              <p:cNvSpPr txBox="1"/>
              <p:nvPr/>
            </p:nvSpPr>
            <p:spPr>
              <a:xfrm>
                <a:off x="5395393" y="3320462"/>
                <a:ext cx="6005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>
                    <a:latin typeface="Consolas" panose="020B0609020204030204" pitchFamily="49" charset="0"/>
                  </a:rPr>
                  <a:t>event</a:t>
                </a:r>
                <a:endParaRPr lang="zh-CN" altLang="en-US" sz="10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87" name="直接连接符 86"/>
              <p:cNvCxnSpPr/>
              <p:nvPr/>
            </p:nvCxnSpPr>
            <p:spPr>
              <a:xfrm>
                <a:off x="5395392" y="4025119"/>
                <a:ext cx="6005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5395387" y="4220018"/>
                <a:ext cx="6005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连接符 15"/>
            <p:cNvCxnSpPr/>
            <p:nvPr/>
          </p:nvCxnSpPr>
          <p:spPr>
            <a:xfrm>
              <a:off x="5395396" y="3521122"/>
              <a:ext cx="6005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文本框 98"/>
          <p:cNvSpPr txBox="1"/>
          <p:nvPr/>
        </p:nvSpPr>
        <p:spPr>
          <a:xfrm>
            <a:off x="2640600" y="1718819"/>
            <a:ext cx="2252916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perf_</a:t>
            </a:r>
            <a:r>
              <a:rPr lang="en-US" altLang="zh-CN" sz="1200" dirty="0" err="1">
                <a:latin typeface="Consolas" panose="020B0609020204030204" pitchFamily="49" charset="0"/>
              </a:rPr>
              <a:t>evsel</a:t>
            </a:r>
            <a:r>
              <a:rPr lang="en-US" altLang="zh-CN" sz="1200" dirty="0">
                <a:latin typeface="Consolas" panose="020B0609020204030204" pitchFamily="49" charset="0"/>
              </a:rPr>
              <a:t>__apply_filter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132435" y="1715074"/>
            <a:ext cx="205729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perf_evlist__mmap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7419671" y="1697243"/>
            <a:ext cx="2395859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1200" dirty="0" smtClean="0">
                <a:latin typeface="Consolas" panose="020B0609020204030204" pitchFamily="49" charset="0"/>
              </a:rPr>
              <a:t>循环读取采样事件</a:t>
            </a:r>
            <a:r>
              <a:rPr lang="en-US" altLang="zh-CN" sz="1200" dirty="0" smtClean="0">
                <a:latin typeface="Consolas" panose="020B0609020204030204" pitchFamily="49" charset="0"/>
              </a:rPr>
              <a:t>/</a:t>
            </a:r>
            <a:r>
              <a:rPr lang="en-US" altLang="zh-CN" sz="1400" dirty="0" smtClean="0">
                <a:latin typeface="Consolas" panose="020B0609020204030204" pitchFamily="49" charset="0"/>
              </a:rPr>
              <a:t>counter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04" name="肘形连接符 103"/>
          <p:cNvCxnSpPr>
            <a:stCxn id="20" idx="3"/>
            <a:endCxn id="102" idx="2"/>
          </p:cNvCxnSpPr>
          <p:nvPr/>
        </p:nvCxnSpPr>
        <p:spPr>
          <a:xfrm flipV="1">
            <a:off x="6578557" y="2005020"/>
            <a:ext cx="2039044" cy="143855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圆角矩形 105"/>
          <p:cNvSpPr/>
          <p:nvPr/>
        </p:nvSpPr>
        <p:spPr>
          <a:xfrm>
            <a:off x="1041866" y="952895"/>
            <a:ext cx="9624653" cy="5824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profiler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365239" y="1258357"/>
            <a:ext cx="584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</a:rPr>
              <a:t>init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2640600" y="1258357"/>
            <a:ext cx="810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</a:rPr>
              <a:t>filter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7246720" y="1259762"/>
            <a:ext cx="810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</a:rPr>
              <a:t>sample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8617601" y="1263141"/>
            <a:ext cx="810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</a:rPr>
              <a:t>read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5701261" y="1248878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14" name="圆角矩形 113"/>
          <p:cNvSpPr/>
          <p:nvPr/>
        </p:nvSpPr>
        <p:spPr>
          <a:xfrm>
            <a:off x="1041867" y="499515"/>
            <a:ext cx="743760" cy="4161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trace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1865753" y="499515"/>
            <a:ext cx="1214119" cy="4161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ask-state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3159998" y="499515"/>
            <a:ext cx="1059589" cy="4161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kvm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-exit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4294272" y="499515"/>
            <a:ext cx="932023" cy="4161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mpdelay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5300980" y="499515"/>
            <a:ext cx="1397488" cy="4161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ulti-trace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9897498" y="1237837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6770163" y="499515"/>
            <a:ext cx="1126074" cy="4161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kmemleak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7967932" y="499515"/>
            <a:ext cx="537905" cy="4161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top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8597442" y="499515"/>
            <a:ext cx="675157" cy="4161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stat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9378129" y="499515"/>
            <a:ext cx="675157" cy="4161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4284747" y="3896102"/>
            <a:ext cx="1720950" cy="1367385"/>
            <a:chOff x="4284747" y="3896102"/>
            <a:chExt cx="1720950" cy="1367385"/>
          </a:xfrm>
        </p:grpSpPr>
        <p:grpSp>
          <p:nvGrpSpPr>
            <p:cNvPr id="94" name="组合 93"/>
            <p:cNvGrpSpPr/>
            <p:nvPr/>
          </p:nvGrpSpPr>
          <p:grpSpPr>
            <a:xfrm>
              <a:off x="4284747" y="4125423"/>
              <a:ext cx="1693294" cy="1138064"/>
              <a:chOff x="3708473" y="4125423"/>
              <a:chExt cx="1693294" cy="1138064"/>
            </a:xfrm>
          </p:grpSpPr>
          <p:cxnSp>
            <p:nvCxnSpPr>
              <p:cNvPr id="48" name="肘形连接符 47"/>
              <p:cNvCxnSpPr>
                <a:stCxn id="25" idx="3"/>
                <a:endCxn id="23" idx="0"/>
              </p:cNvCxnSpPr>
              <p:nvPr/>
            </p:nvCxnSpPr>
            <p:spPr>
              <a:xfrm>
                <a:off x="3708473" y="4602730"/>
                <a:ext cx="1248483" cy="660757"/>
              </a:xfrm>
              <a:prstGeom prst="bentConnector2">
                <a:avLst/>
              </a:prstGeom>
              <a:ln w="95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肘形连接符 50"/>
              <p:cNvCxnSpPr>
                <a:stCxn id="25" idx="3"/>
              </p:cNvCxnSpPr>
              <p:nvPr/>
            </p:nvCxnSpPr>
            <p:spPr>
              <a:xfrm flipV="1">
                <a:off x="3717998" y="4125423"/>
                <a:ext cx="1683769" cy="477307"/>
              </a:xfrm>
              <a:prstGeom prst="bentConnector3">
                <a:avLst>
                  <a:gd name="adj1" fmla="val 73618"/>
                </a:avLst>
              </a:prstGeom>
              <a:ln w="952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4712339" y="4841377"/>
                <a:ext cx="336952" cy="2616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>
                    <a:latin typeface="Consolas" panose="020B0609020204030204" pitchFamily="49" charset="0"/>
                  </a:rPr>
                  <a:t>+1</a:t>
                </a:r>
                <a:endParaRPr lang="en-US" altLang="zh-CN" sz="1600" dirty="0" smtClean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63" name="文本框 62"/>
            <p:cNvSpPr txBox="1"/>
            <p:nvPr/>
          </p:nvSpPr>
          <p:spPr>
            <a:xfrm>
              <a:off x="5308070" y="3896102"/>
              <a:ext cx="697627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latin typeface="Consolas" panose="020B0609020204030204" pitchFamily="49" charset="0"/>
                </a:rPr>
                <a:t>采样事件</a:t>
              </a:r>
              <a:endParaRPr lang="en-US" altLang="zh-CN" sz="1200" dirty="0" smtClean="0">
                <a:latin typeface="Consolas" panose="020B0609020204030204" pitchFamily="49" charset="0"/>
              </a:endParaRPr>
            </a:p>
          </p:txBody>
        </p:sp>
      </p:grpSp>
      <p:pic>
        <p:nvPicPr>
          <p:cNvPr id="133" name="图片 1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907" y="1695140"/>
            <a:ext cx="348129" cy="348129"/>
          </a:xfrm>
          <a:prstGeom prst="rect">
            <a:avLst/>
          </a:prstGeom>
        </p:spPr>
      </p:pic>
      <p:sp>
        <p:nvSpPr>
          <p:cNvPr id="136" name="文本框 135"/>
          <p:cNvSpPr txBox="1"/>
          <p:nvPr/>
        </p:nvSpPr>
        <p:spPr>
          <a:xfrm>
            <a:off x="3439452" y="5547881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11161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470730"/>
            <a:ext cx="12192000" cy="387269"/>
          </a:xfrm>
        </p:spPr>
        <p:txBody>
          <a:bodyPr>
            <a:normAutofit/>
          </a:bodyPr>
          <a:lstStyle/>
          <a:p>
            <a:pPr algn="ctr"/>
            <a:r>
              <a:rPr lang="en-US" altLang="zh-CN" sz="1600" b="1" dirty="0" smtClean="0"/>
              <a:t>multi-trace.md – Design diagram </a:t>
            </a:r>
            <a:endParaRPr lang="zh-CN" altLang="en-US" sz="1600" b="1" dirty="0"/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28685" y="1841886"/>
            <a:ext cx="12110928" cy="29744"/>
          </a:xfrm>
          <a:prstGeom prst="line">
            <a:avLst/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1159858" y="178954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</a:rPr>
              <a:t>timeline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904360" y="3589222"/>
            <a:ext cx="606890" cy="2505172"/>
            <a:chOff x="719556" y="3592955"/>
            <a:chExt cx="606890" cy="2505172"/>
          </a:xfrm>
        </p:grpSpPr>
        <p:grpSp>
          <p:nvGrpSpPr>
            <p:cNvPr id="31" name="组合 30"/>
            <p:cNvGrpSpPr/>
            <p:nvPr/>
          </p:nvGrpSpPr>
          <p:grpSpPr>
            <a:xfrm>
              <a:off x="719556" y="3592955"/>
              <a:ext cx="606890" cy="2205858"/>
              <a:chOff x="5395396" y="3320462"/>
              <a:chExt cx="606890" cy="220585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5401776" y="3320462"/>
                <a:ext cx="600510" cy="2205858"/>
                <a:chOff x="5395387" y="3320462"/>
                <a:chExt cx="600510" cy="2205858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5395396" y="3365425"/>
                  <a:ext cx="600501" cy="216089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5" name="直接连接符 34"/>
                <p:cNvCxnSpPr/>
                <p:nvPr/>
              </p:nvCxnSpPr>
              <p:spPr>
                <a:xfrm>
                  <a:off x="5395394" y="3673522"/>
                  <a:ext cx="60050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>
                  <a:off x="5395393" y="3843781"/>
                  <a:ext cx="60050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文本框 36"/>
                <p:cNvSpPr txBox="1"/>
                <p:nvPr/>
              </p:nvSpPr>
              <p:spPr>
                <a:xfrm>
                  <a:off x="5395393" y="3320462"/>
                  <a:ext cx="60050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 smtClean="0">
                      <a:latin typeface="Consolas" panose="020B0609020204030204" pitchFamily="49" charset="0"/>
                    </a:rPr>
                    <a:t>event</a:t>
                  </a:r>
                  <a:endParaRPr lang="zh-CN" altLang="en-US" sz="10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38" name="直接连接符 37"/>
                <p:cNvCxnSpPr/>
                <p:nvPr/>
              </p:nvCxnSpPr>
              <p:spPr>
                <a:xfrm>
                  <a:off x="5395392" y="4025119"/>
                  <a:ext cx="60050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>
                  <a:off x="5395387" y="4220018"/>
                  <a:ext cx="60050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>
              <a:xfrm>
                <a:off x="5395396" y="3521122"/>
                <a:ext cx="6005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文本框 45"/>
            <p:cNvSpPr txBox="1"/>
            <p:nvPr/>
          </p:nvSpPr>
          <p:spPr>
            <a:xfrm>
              <a:off x="719556" y="5821128"/>
              <a:ext cx="600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latin typeface="Consolas" panose="020B0609020204030204" pitchFamily="49" charset="0"/>
                </a:rPr>
                <a:t>cpu0</a:t>
              </a:r>
              <a:endParaRPr lang="zh-CN" altLang="en-US" sz="1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089321" y="3589222"/>
            <a:ext cx="650542" cy="2488207"/>
            <a:chOff x="8294124" y="3592955"/>
            <a:chExt cx="650542" cy="2488207"/>
          </a:xfrm>
        </p:grpSpPr>
        <p:grpSp>
          <p:nvGrpSpPr>
            <p:cNvPr id="4" name="组合 3"/>
            <p:cNvGrpSpPr/>
            <p:nvPr/>
          </p:nvGrpSpPr>
          <p:grpSpPr>
            <a:xfrm>
              <a:off x="8294124" y="3592955"/>
              <a:ext cx="606890" cy="2205858"/>
              <a:chOff x="5395396" y="3320462"/>
              <a:chExt cx="606890" cy="2205858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5401776" y="3320462"/>
                <a:ext cx="600510" cy="2205858"/>
                <a:chOff x="5395387" y="3320462"/>
                <a:chExt cx="600510" cy="2205858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5395396" y="3365425"/>
                  <a:ext cx="600501" cy="216089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" name="直接连接符 7"/>
                <p:cNvCxnSpPr/>
                <p:nvPr/>
              </p:nvCxnSpPr>
              <p:spPr>
                <a:xfrm>
                  <a:off x="5395394" y="3673522"/>
                  <a:ext cx="60050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/>
                <p:nvPr/>
              </p:nvCxnSpPr>
              <p:spPr>
                <a:xfrm>
                  <a:off x="5395393" y="3843781"/>
                  <a:ext cx="60050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9"/>
                <p:cNvSpPr txBox="1"/>
                <p:nvPr/>
              </p:nvSpPr>
              <p:spPr>
                <a:xfrm>
                  <a:off x="5395393" y="3320462"/>
                  <a:ext cx="60050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 smtClean="0">
                      <a:latin typeface="Consolas" panose="020B0609020204030204" pitchFamily="49" charset="0"/>
                    </a:rPr>
                    <a:t>event</a:t>
                  </a:r>
                  <a:endParaRPr lang="zh-CN" altLang="en-US" sz="10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11" name="直接连接符 10"/>
                <p:cNvCxnSpPr/>
                <p:nvPr/>
              </p:nvCxnSpPr>
              <p:spPr>
                <a:xfrm>
                  <a:off x="5395392" y="4025119"/>
                  <a:ext cx="60050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/>
                <p:nvPr/>
              </p:nvCxnSpPr>
              <p:spPr>
                <a:xfrm>
                  <a:off x="5395387" y="4220018"/>
                  <a:ext cx="60050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直接连接符 5"/>
              <p:cNvCxnSpPr/>
              <p:nvPr/>
            </p:nvCxnSpPr>
            <p:spPr>
              <a:xfrm>
                <a:off x="5395396" y="3521122"/>
                <a:ext cx="6005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文本框 48"/>
            <p:cNvSpPr txBox="1"/>
            <p:nvPr/>
          </p:nvSpPr>
          <p:spPr>
            <a:xfrm>
              <a:off x="8344165" y="5804163"/>
              <a:ext cx="600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 smtClean="0">
                  <a:latin typeface="Consolas" panose="020B0609020204030204" pitchFamily="49" charset="0"/>
                </a:rPr>
                <a:t>cpuN</a:t>
              </a:r>
              <a:endParaRPr lang="zh-CN" altLang="en-US" sz="1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692" name="文本框 691"/>
          <p:cNvSpPr txBox="1"/>
          <p:nvPr/>
        </p:nvSpPr>
        <p:spPr>
          <a:xfrm>
            <a:off x="634473" y="104713"/>
            <a:ext cx="4347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perf-prof multi-trace -e </a:t>
            </a:r>
            <a:r>
              <a:rPr lang="en-US" altLang="zh-CN" sz="1200" dirty="0" smtClean="0">
                <a:latin typeface="Consolas" panose="020B0609020204030204" pitchFamily="49" charset="0"/>
              </a:rPr>
              <a:t>A,B,C </a:t>
            </a:r>
            <a:r>
              <a:rPr lang="en-US" altLang="zh-CN" sz="1200" dirty="0">
                <a:latin typeface="Consolas" panose="020B0609020204030204" pitchFamily="49" charset="0"/>
              </a:rPr>
              <a:t>-e </a:t>
            </a:r>
            <a:r>
              <a:rPr lang="en-US" altLang="zh-CN" sz="1200" dirty="0" smtClean="0">
                <a:latin typeface="Consolas" panose="020B0609020204030204" pitchFamily="49" charset="0"/>
              </a:rPr>
              <a:t>D,E –e F –k key</a:t>
            </a:r>
          </a:p>
          <a:p>
            <a:r>
              <a:rPr lang="en-US" altLang="zh-CN" sz="1200" dirty="0" smtClean="0">
                <a:latin typeface="Consolas" panose="020B0609020204030204" pitchFamily="49" charset="0"/>
              </a:rPr>
              <a:t>A-&gt;D, A-&gt;E</a:t>
            </a:r>
          </a:p>
          <a:p>
            <a:r>
              <a:rPr lang="en-US" altLang="zh-CN" sz="1200" dirty="0" smtClean="0">
                <a:latin typeface="Consolas" panose="020B0609020204030204" pitchFamily="49" charset="0"/>
              </a:rPr>
              <a:t>B-&gt;D, B-&gt;E</a:t>
            </a:r>
          </a:p>
          <a:p>
            <a:r>
              <a:rPr lang="en-US" altLang="zh-CN" sz="1200" dirty="0" smtClean="0">
                <a:latin typeface="Consolas" panose="020B0609020204030204" pitchFamily="49" charset="0"/>
              </a:rPr>
              <a:t>C-&gt;D, C-&gt;E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D</a:t>
            </a:r>
            <a:r>
              <a:rPr lang="en-US" altLang="zh-CN" sz="1200" dirty="0" smtClean="0">
                <a:latin typeface="Consolas" panose="020B0609020204030204" pitchFamily="49" charset="0"/>
              </a:rPr>
              <a:t>-&gt;F, E-&gt;F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统计</a:t>
            </a:r>
            <a:r>
              <a:rPr lang="zh-CN" altLang="en-US" sz="1200" dirty="0" smtClean="0">
                <a:latin typeface="Consolas" panose="020B0609020204030204" pitchFamily="49" charset="0"/>
              </a:rPr>
              <a:t>成对事件之间的关系</a:t>
            </a:r>
            <a:endParaRPr lang="en-US" altLang="zh-CN" sz="1200" dirty="0" smtClean="0">
              <a:latin typeface="Consolas" panose="020B0609020204030204" pitchFamily="49" charset="0"/>
            </a:endParaRPr>
          </a:p>
        </p:txBody>
      </p:sp>
      <p:sp>
        <p:nvSpPr>
          <p:cNvPr id="723" name="文本框 722"/>
          <p:cNvSpPr txBox="1"/>
          <p:nvPr/>
        </p:nvSpPr>
        <p:spPr>
          <a:xfrm>
            <a:off x="2090922" y="1651045"/>
            <a:ext cx="6471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trike="sngStrike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ABCDEFAAFCDBDEFFFFFFFFFFFA</a:t>
            </a:r>
            <a:r>
              <a:rPr lang="en-US" altLang="zh-CN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AAAAABBCC</a:t>
            </a:r>
            <a:r>
              <a:rPr lang="en-US" altLang="zh-CN" sz="12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CCCCC</a:t>
            </a:r>
            <a:r>
              <a:rPr lang="en-US" altLang="zh-CN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2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CDDDDD</a:t>
            </a:r>
            <a:r>
              <a:rPr lang="en-US" altLang="zh-CN" sz="12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EEE</a:t>
            </a:r>
            <a:r>
              <a:rPr lang="en-US" altLang="zh-CN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FFFFF</a:t>
            </a:r>
            <a:r>
              <a:rPr lang="en-US" altLang="zh-CN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2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FFFF</a:t>
            </a:r>
            <a:r>
              <a:rPr lang="en-US" altLang="zh-CN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n-US" altLang="zh-CN" sz="12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DDDEEEE..</a:t>
            </a:r>
            <a:endParaRPr lang="zh-CN" altLang="en-US" sz="12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735" name="组合 734"/>
          <p:cNvGrpSpPr/>
          <p:nvPr/>
        </p:nvGrpSpPr>
        <p:grpSpPr>
          <a:xfrm>
            <a:off x="5363377" y="188576"/>
            <a:ext cx="2424052" cy="1030298"/>
            <a:chOff x="5543283" y="377186"/>
            <a:chExt cx="2424052" cy="1030298"/>
          </a:xfrm>
        </p:grpSpPr>
        <p:grpSp>
          <p:nvGrpSpPr>
            <p:cNvPr id="717" name="组合 716"/>
            <p:cNvGrpSpPr/>
            <p:nvPr/>
          </p:nvGrpSpPr>
          <p:grpSpPr>
            <a:xfrm>
              <a:off x="5543283" y="377186"/>
              <a:ext cx="2424052" cy="1030298"/>
              <a:chOff x="5543283" y="377186"/>
              <a:chExt cx="2424052" cy="1030298"/>
            </a:xfrm>
          </p:grpSpPr>
          <p:grpSp>
            <p:nvGrpSpPr>
              <p:cNvPr id="699" name="组合 698"/>
              <p:cNvGrpSpPr/>
              <p:nvPr/>
            </p:nvGrpSpPr>
            <p:grpSpPr>
              <a:xfrm>
                <a:off x="5543283" y="377186"/>
                <a:ext cx="301897" cy="1030298"/>
                <a:chOff x="4751859" y="432179"/>
                <a:chExt cx="301897" cy="1030298"/>
              </a:xfrm>
            </p:grpSpPr>
            <p:sp>
              <p:nvSpPr>
                <p:cNvPr id="693" name="椭圆 692"/>
                <p:cNvSpPr/>
                <p:nvPr/>
              </p:nvSpPr>
              <p:spPr>
                <a:xfrm>
                  <a:off x="4751859" y="432179"/>
                  <a:ext cx="301897" cy="30189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A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4" name="椭圆 693"/>
                <p:cNvSpPr/>
                <p:nvPr/>
              </p:nvSpPr>
              <p:spPr>
                <a:xfrm>
                  <a:off x="4751859" y="799033"/>
                  <a:ext cx="301897" cy="30189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B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5" name="椭圆 694"/>
                <p:cNvSpPr/>
                <p:nvPr/>
              </p:nvSpPr>
              <p:spPr>
                <a:xfrm>
                  <a:off x="4751859" y="1160580"/>
                  <a:ext cx="301897" cy="30189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00" name="组合 699"/>
              <p:cNvGrpSpPr/>
              <p:nvPr/>
            </p:nvGrpSpPr>
            <p:grpSpPr>
              <a:xfrm>
                <a:off x="6604360" y="531507"/>
                <a:ext cx="301897" cy="721657"/>
                <a:chOff x="6105941" y="518052"/>
                <a:chExt cx="301897" cy="721657"/>
              </a:xfrm>
            </p:grpSpPr>
            <p:sp>
              <p:nvSpPr>
                <p:cNvPr id="696" name="椭圆 695"/>
                <p:cNvSpPr/>
                <p:nvPr/>
              </p:nvSpPr>
              <p:spPr>
                <a:xfrm>
                  <a:off x="6105941" y="518052"/>
                  <a:ext cx="301897" cy="30189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D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7" name="椭圆 696"/>
                <p:cNvSpPr/>
                <p:nvPr/>
              </p:nvSpPr>
              <p:spPr>
                <a:xfrm>
                  <a:off x="6105941" y="937812"/>
                  <a:ext cx="301897" cy="30189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E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98" name="椭圆 697"/>
              <p:cNvSpPr/>
              <p:nvPr/>
            </p:nvSpPr>
            <p:spPr>
              <a:xfrm>
                <a:off x="7665438" y="741387"/>
                <a:ext cx="301897" cy="30189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F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2" name="直接箭头连接符 701"/>
              <p:cNvCxnSpPr>
                <a:stCxn id="693" idx="6"/>
                <a:endCxn id="696" idx="2"/>
              </p:cNvCxnSpPr>
              <p:nvPr/>
            </p:nvCxnSpPr>
            <p:spPr>
              <a:xfrm>
                <a:off x="5845180" y="528135"/>
                <a:ext cx="759180" cy="1543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直接箭头连接符 703"/>
              <p:cNvCxnSpPr>
                <a:stCxn id="694" idx="6"/>
                <a:endCxn id="696" idx="2"/>
              </p:cNvCxnSpPr>
              <p:nvPr/>
            </p:nvCxnSpPr>
            <p:spPr>
              <a:xfrm flipV="1">
                <a:off x="5845180" y="682456"/>
                <a:ext cx="759180" cy="2125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直接箭头连接符 705"/>
              <p:cNvCxnSpPr>
                <a:stCxn id="695" idx="6"/>
                <a:endCxn id="696" idx="2"/>
              </p:cNvCxnSpPr>
              <p:nvPr/>
            </p:nvCxnSpPr>
            <p:spPr>
              <a:xfrm flipV="1">
                <a:off x="5845180" y="682456"/>
                <a:ext cx="759180" cy="5740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直接箭头连接符 707"/>
              <p:cNvCxnSpPr>
                <a:stCxn id="693" idx="6"/>
                <a:endCxn id="697" idx="2"/>
              </p:cNvCxnSpPr>
              <p:nvPr/>
            </p:nvCxnSpPr>
            <p:spPr>
              <a:xfrm>
                <a:off x="5845180" y="528135"/>
                <a:ext cx="759180" cy="5740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直接箭头连接符 709"/>
              <p:cNvCxnSpPr>
                <a:stCxn id="694" idx="6"/>
                <a:endCxn id="697" idx="2"/>
              </p:cNvCxnSpPr>
              <p:nvPr/>
            </p:nvCxnSpPr>
            <p:spPr>
              <a:xfrm>
                <a:off x="5845180" y="894989"/>
                <a:ext cx="759180" cy="2072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直接箭头连接符 711"/>
              <p:cNvCxnSpPr>
                <a:stCxn id="695" idx="6"/>
                <a:endCxn id="697" idx="2"/>
              </p:cNvCxnSpPr>
              <p:nvPr/>
            </p:nvCxnSpPr>
            <p:spPr>
              <a:xfrm flipV="1">
                <a:off x="5845180" y="1102216"/>
                <a:ext cx="759180" cy="1543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直接箭头连接符 713"/>
              <p:cNvCxnSpPr>
                <a:stCxn id="696" idx="6"/>
                <a:endCxn id="698" idx="2"/>
              </p:cNvCxnSpPr>
              <p:nvPr/>
            </p:nvCxnSpPr>
            <p:spPr>
              <a:xfrm>
                <a:off x="6906257" y="682456"/>
                <a:ext cx="759181" cy="2098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直接箭头连接符 715"/>
              <p:cNvCxnSpPr>
                <a:stCxn id="697" idx="6"/>
                <a:endCxn id="698" idx="2"/>
              </p:cNvCxnSpPr>
              <p:nvPr/>
            </p:nvCxnSpPr>
            <p:spPr>
              <a:xfrm flipV="1">
                <a:off x="6906257" y="892336"/>
                <a:ext cx="759181" cy="2098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2" name="文本框 731"/>
            <p:cNvSpPr txBox="1"/>
            <p:nvPr/>
          </p:nvSpPr>
          <p:spPr>
            <a:xfrm rot="663806">
              <a:off x="6041285" y="378253"/>
              <a:ext cx="476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onsolas" panose="020B0609020204030204" pitchFamily="49" charset="0"/>
                </a:rPr>
                <a:t>key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733" name="文本框 732"/>
            <p:cNvSpPr txBox="1"/>
            <p:nvPr/>
          </p:nvSpPr>
          <p:spPr>
            <a:xfrm rot="909623">
              <a:off x="7083164" y="564843"/>
              <a:ext cx="4905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onsolas" panose="020B0609020204030204" pitchFamily="49" charset="0"/>
                </a:rPr>
                <a:t>key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741" name="文本框 740"/>
          <p:cNvSpPr txBox="1"/>
          <p:nvPr/>
        </p:nvSpPr>
        <p:spPr>
          <a:xfrm>
            <a:off x="5663335" y="2010226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</a:rPr>
              <a:t>key</a:t>
            </a:r>
            <a:r>
              <a:rPr lang="zh-CN" altLang="en-US" sz="1200" dirty="0" smtClean="0">
                <a:latin typeface="Consolas" panose="020B0609020204030204" pitchFamily="49" charset="0"/>
              </a:rPr>
              <a:t>值相等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749" name="任意多边形 748"/>
          <p:cNvSpPr/>
          <p:nvPr/>
        </p:nvSpPr>
        <p:spPr>
          <a:xfrm>
            <a:off x="5757863" y="1658933"/>
            <a:ext cx="922337" cy="79380"/>
          </a:xfrm>
          <a:custGeom>
            <a:avLst/>
            <a:gdLst>
              <a:gd name="connsiteX0" fmla="*/ 0 w 922337"/>
              <a:gd name="connsiteY0" fmla="*/ 76205 h 79380"/>
              <a:gd name="connsiteX1" fmla="*/ 468312 w 922337"/>
              <a:gd name="connsiteY1" fmla="*/ 5 h 79380"/>
              <a:gd name="connsiteX2" fmla="*/ 922337 w 922337"/>
              <a:gd name="connsiteY2" fmla="*/ 79380 h 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2337" h="79380">
                <a:moveTo>
                  <a:pt x="0" y="76205"/>
                </a:moveTo>
                <a:cubicBezTo>
                  <a:pt x="157294" y="37840"/>
                  <a:pt x="314589" y="-524"/>
                  <a:pt x="468312" y="5"/>
                </a:cubicBezTo>
                <a:cubicBezTo>
                  <a:pt x="622035" y="534"/>
                  <a:pt x="772186" y="39957"/>
                  <a:pt x="922337" y="79380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0" name="任意多边形 749"/>
          <p:cNvSpPr/>
          <p:nvPr/>
        </p:nvSpPr>
        <p:spPr>
          <a:xfrm>
            <a:off x="5250656" y="1670440"/>
            <a:ext cx="1082278" cy="72635"/>
          </a:xfrm>
          <a:custGeom>
            <a:avLst/>
            <a:gdLst>
              <a:gd name="connsiteX0" fmla="*/ 0 w 1082278"/>
              <a:gd name="connsiteY0" fmla="*/ 72635 h 72635"/>
              <a:gd name="connsiteX1" fmla="*/ 538163 w 1082278"/>
              <a:gd name="connsiteY1" fmla="*/ 7 h 72635"/>
              <a:gd name="connsiteX2" fmla="*/ 1082278 w 1082278"/>
              <a:gd name="connsiteY2" fmla="*/ 69063 h 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2278" h="72635">
                <a:moveTo>
                  <a:pt x="0" y="72635"/>
                </a:moveTo>
                <a:cubicBezTo>
                  <a:pt x="178891" y="36618"/>
                  <a:pt x="357783" y="602"/>
                  <a:pt x="538163" y="7"/>
                </a:cubicBezTo>
                <a:cubicBezTo>
                  <a:pt x="718543" y="-588"/>
                  <a:pt x="900410" y="34237"/>
                  <a:pt x="1082278" y="69063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1" name="文本框 750"/>
          <p:cNvSpPr txBox="1"/>
          <p:nvPr/>
        </p:nvSpPr>
        <p:spPr>
          <a:xfrm>
            <a:off x="2840806" y="1370935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</a:rPr>
              <a:t>released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53" name="左大括号 752"/>
          <p:cNvSpPr/>
          <p:nvPr/>
        </p:nvSpPr>
        <p:spPr>
          <a:xfrm rot="5400000">
            <a:off x="3217581" y="607592"/>
            <a:ext cx="110790" cy="2136732"/>
          </a:xfrm>
          <a:prstGeom prst="leftBrace">
            <a:avLst>
              <a:gd name="adj1" fmla="val 137697"/>
              <a:gd name="adj2" fmla="val 49783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4" name="左大括号 753"/>
          <p:cNvSpPr/>
          <p:nvPr/>
        </p:nvSpPr>
        <p:spPr>
          <a:xfrm rot="5400000">
            <a:off x="7093020" y="1291062"/>
            <a:ext cx="98780" cy="774205"/>
          </a:xfrm>
          <a:prstGeom prst="leftBrace">
            <a:avLst>
              <a:gd name="adj1" fmla="val 64646"/>
              <a:gd name="adj2" fmla="val 50000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5" name="文本框 754"/>
          <p:cNvSpPr txBox="1"/>
          <p:nvPr/>
        </p:nvSpPr>
        <p:spPr>
          <a:xfrm>
            <a:off x="6755307" y="1367495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</a:rPr>
              <a:t>unneeded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58" name="任意多边形 757"/>
          <p:cNvSpPr/>
          <p:nvPr/>
        </p:nvSpPr>
        <p:spPr>
          <a:xfrm>
            <a:off x="6680597" y="1860947"/>
            <a:ext cx="498872" cy="50010"/>
          </a:xfrm>
          <a:custGeom>
            <a:avLst/>
            <a:gdLst>
              <a:gd name="connsiteX0" fmla="*/ 0 w 498872"/>
              <a:gd name="connsiteY0" fmla="*/ 2381 h 50010"/>
              <a:gd name="connsiteX1" fmla="*/ 251222 w 498872"/>
              <a:gd name="connsiteY1" fmla="*/ 50006 h 50010"/>
              <a:gd name="connsiteX2" fmla="*/ 498872 w 498872"/>
              <a:gd name="connsiteY2" fmla="*/ 0 h 5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872" h="50010">
                <a:moveTo>
                  <a:pt x="0" y="2381"/>
                </a:moveTo>
                <a:cubicBezTo>
                  <a:pt x="84038" y="26392"/>
                  <a:pt x="168077" y="50403"/>
                  <a:pt x="251222" y="50006"/>
                </a:cubicBezTo>
                <a:cubicBezTo>
                  <a:pt x="334367" y="49609"/>
                  <a:pt x="416619" y="24804"/>
                  <a:pt x="498872" y="0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0" name="直接连接符 759"/>
          <p:cNvCxnSpPr/>
          <p:nvPr/>
        </p:nvCxnSpPr>
        <p:spPr>
          <a:xfrm>
            <a:off x="6359525" y="1871630"/>
            <a:ext cx="0" cy="49374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直接连接符 762"/>
          <p:cNvCxnSpPr/>
          <p:nvPr/>
        </p:nvCxnSpPr>
        <p:spPr>
          <a:xfrm>
            <a:off x="6680200" y="1871630"/>
            <a:ext cx="0" cy="64297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直接连接符 763"/>
          <p:cNvCxnSpPr/>
          <p:nvPr/>
        </p:nvCxnSpPr>
        <p:spPr>
          <a:xfrm>
            <a:off x="7179469" y="1881226"/>
            <a:ext cx="0" cy="82387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直接连接符 764"/>
          <p:cNvCxnSpPr/>
          <p:nvPr/>
        </p:nvCxnSpPr>
        <p:spPr>
          <a:xfrm>
            <a:off x="7601387" y="1881226"/>
            <a:ext cx="0" cy="1039076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6" name="文本框 765"/>
          <p:cNvSpPr txBox="1"/>
          <p:nvPr/>
        </p:nvSpPr>
        <p:spPr>
          <a:xfrm>
            <a:off x="5828212" y="2288569"/>
            <a:ext cx="747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</a:rPr>
              <a:t>two</a:t>
            </a:r>
            <a:r>
              <a:rPr lang="en-US" altLang="zh-CN" sz="1100" dirty="0" smtClean="0">
                <a:latin typeface="Consolas" panose="020B0609020204030204" pitchFamily="49" charset="0"/>
              </a:rPr>
              <a:t>(</a:t>
            </a:r>
            <a:r>
              <a:rPr lang="en-US" altLang="zh-CN" sz="11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100" dirty="0" smtClean="0">
                <a:latin typeface="Consolas" panose="020B0609020204030204" pitchFamily="49" charset="0"/>
              </a:rPr>
              <a:t>,</a:t>
            </a:r>
            <a:r>
              <a:rPr lang="en-US" altLang="zh-CN" sz="11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100" dirty="0" smtClean="0">
                <a:latin typeface="Consolas" panose="020B0609020204030204" pitchFamily="49" charset="0"/>
              </a:rPr>
              <a:t>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68" name="文本框 767"/>
          <p:cNvSpPr txBox="1"/>
          <p:nvPr/>
        </p:nvSpPr>
        <p:spPr>
          <a:xfrm>
            <a:off x="6163806" y="2466605"/>
            <a:ext cx="772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</a:rPr>
              <a:t>two</a:t>
            </a:r>
            <a:r>
              <a:rPr lang="en-US" altLang="zh-CN" sz="1100" dirty="0" smtClean="0">
                <a:latin typeface="Consolas" panose="020B0609020204030204" pitchFamily="49" charset="0"/>
              </a:rPr>
              <a:t>(</a:t>
            </a:r>
            <a:r>
              <a:rPr lang="en-US" altLang="zh-CN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100" dirty="0" smtClean="0">
                <a:latin typeface="Consolas" panose="020B0609020204030204" pitchFamily="49" charset="0"/>
              </a:rPr>
              <a:t>,</a:t>
            </a:r>
            <a:r>
              <a:rPr lang="en-US" altLang="zh-CN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100" dirty="0" smtClean="0">
                <a:latin typeface="Consolas" panose="020B0609020204030204" pitchFamily="49" charset="0"/>
              </a:rPr>
              <a:t>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70" name="文本框 769"/>
          <p:cNvSpPr txBox="1"/>
          <p:nvPr/>
        </p:nvSpPr>
        <p:spPr>
          <a:xfrm>
            <a:off x="6667583" y="2643303"/>
            <a:ext cx="794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</a:rPr>
              <a:t>two</a:t>
            </a:r>
            <a:r>
              <a:rPr lang="en-US" altLang="zh-CN" sz="1100" dirty="0" smtClean="0">
                <a:latin typeface="Consolas" panose="020B0609020204030204" pitchFamily="49" charset="0"/>
              </a:rPr>
              <a:t>(</a:t>
            </a:r>
            <a:r>
              <a:rPr lang="en-US" altLang="zh-CN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100" dirty="0" smtClean="0">
                <a:latin typeface="Consolas" panose="020B0609020204030204" pitchFamily="49" charset="0"/>
              </a:rPr>
              <a:t>,</a:t>
            </a:r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100" dirty="0" smtClean="0">
                <a:latin typeface="Consolas" panose="020B0609020204030204" pitchFamily="49" charset="0"/>
              </a:rPr>
              <a:t>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72" name="文本框 771"/>
          <p:cNvSpPr txBox="1"/>
          <p:nvPr/>
        </p:nvSpPr>
        <p:spPr>
          <a:xfrm>
            <a:off x="7061438" y="2834946"/>
            <a:ext cx="807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</a:rPr>
              <a:t>two</a:t>
            </a:r>
            <a:r>
              <a:rPr lang="en-US" altLang="zh-CN" sz="1100" dirty="0" smtClean="0">
                <a:latin typeface="Consolas" panose="020B0609020204030204" pitchFamily="49" charset="0"/>
              </a:rPr>
              <a:t>(</a:t>
            </a:r>
            <a:r>
              <a:rPr lang="en-US" altLang="zh-CN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100" dirty="0" smtClean="0">
                <a:latin typeface="Consolas" panose="020B0609020204030204" pitchFamily="49" charset="0"/>
              </a:rPr>
              <a:t>,</a:t>
            </a:r>
            <a:r>
              <a:rPr lang="en-US" altLang="zh-CN" sz="1100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n-US" altLang="zh-CN" sz="1100" dirty="0" smtClean="0">
                <a:latin typeface="Consolas" panose="020B0609020204030204" pitchFamily="49" charset="0"/>
              </a:rPr>
              <a:t>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74" name="左大括号 773"/>
          <p:cNvSpPr/>
          <p:nvPr/>
        </p:nvSpPr>
        <p:spPr>
          <a:xfrm>
            <a:off x="7844733" y="2055617"/>
            <a:ext cx="231267" cy="3174798"/>
          </a:xfrm>
          <a:prstGeom prst="leftBrace">
            <a:avLst>
              <a:gd name="adj1" fmla="val 45420"/>
              <a:gd name="adj2" fmla="val 29594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5" name="文本框 774"/>
          <p:cNvSpPr txBox="1"/>
          <p:nvPr/>
        </p:nvSpPr>
        <p:spPr>
          <a:xfrm>
            <a:off x="6187621" y="3187614"/>
            <a:ext cx="165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转换为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个事件的关系</a:t>
            </a:r>
            <a:endParaRPr lang="zh-CN" altLang="en-US" sz="1200" dirty="0"/>
          </a:p>
        </p:txBody>
      </p:sp>
      <p:sp>
        <p:nvSpPr>
          <p:cNvPr id="776" name="文本框 775"/>
          <p:cNvSpPr txBox="1"/>
          <p:nvPr/>
        </p:nvSpPr>
        <p:spPr>
          <a:xfrm>
            <a:off x="8162925" y="2393006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</a:rPr>
              <a:t>delay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统计</a:t>
            </a:r>
            <a:r>
              <a:rPr lang="en-US" altLang="zh-CN" sz="1200" dirty="0" smtClean="0">
                <a:latin typeface="Consolas" panose="020B0609020204030204" pitchFamily="49" charset="0"/>
              </a:rPr>
              <a:t>2</a:t>
            </a:r>
            <a:r>
              <a:rPr lang="zh-CN" altLang="en-US" sz="1200" dirty="0" smtClean="0">
                <a:latin typeface="Consolas" panose="020B0609020204030204" pitchFamily="49" charset="0"/>
              </a:rPr>
              <a:t>个事件的延迟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77" name="文本框 776"/>
          <p:cNvSpPr txBox="1"/>
          <p:nvPr/>
        </p:nvSpPr>
        <p:spPr>
          <a:xfrm>
            <a:off x="8162925" y="383161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</a:rPr>
              <a:t>pair</a:t>
            </a:r>
          </a:p>
          <a:p>
            <a:r>
              <a:rPr lang="zh-CN" altLang="en-US" sz="1200" dirty="0" smtClean="0">
                <a:latin typeface="Consolas" panose="020B0609020204030204" pitchFamily="49" charset="0"/>
              </a:rPr>
              <a:t>统计</a:t>
            </a:r>
            <a:r>
              <a:rPr lang="zh-CN" altLang="en-US" sz="1200" dirty="0">
                <a:latin typeface="Consolas" panose="020B0609020204030204" pitchFamily="49" charset="0"/>
              </a:rPr>
              <a:t>成</a:t>
            </a:r>
            <a:r>
              <a:rPr lang="zh-CN" altLang="en-US" sz="1200" dirty="0" smtClean="0">
                <a:latin typeface="Consolas" panose="020B0609020204030204" pitchFamily="49" charset="0"/>
              </a:rPr>
              <a:t>对事件的数量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78" name="文本框 777"/>
          <p:cNvSpPr txBox="1"/>
          <p:nvPr/>
        </p:nvSpPr>
        <p:spPr>
          <a:xfrm>
            <a:off x="8162925" y="455092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latin typeface="Consolas" panose="020B0609020204030204" pitchFamily="49" charset="0"/>
              </a:rPr>
              <a:t>kmemprof</a:t>
            </a:r>
            <a:endParaRPr lang="en-US" altLang="zh-CN" sz="1200" dirty="0" smtClean="0">
              <a:latin typeface="Consolas" panose="020B0609020204030204" pitchFamily="49" charset="0"/>
            </a:endParaRPr>
          </a:p>
          <a:p>
            <a:r>
              <a:rPr lang="zh-CN" altLang="en-US" sz="1200" dirty="0" smtClean="0">
                <a:latin typeface="Consolas" panose="020B0609020204030204" pitchFamily="49" charset="0"/>
              </a:rPr>
              <a:t>统计内存分配和释放的次数及字节数</a:t>
            </a:r>
            <a:endParaRPr lang="en-US" altLang="zh-CN" sz="1200" dirty="0" smtClean="0">
              <a:latin typeface="Consolas" panose="020B0609020204030204" pitchFamily="49" charset="0"/>
            </a:endParaRPr>
          </a:p>
        </p:txBody>
      </p:sp>
      <p:sp>
        <p:nvSpPr>
          <p:cNvPr id="779" name="文本框 778"/>
          <p:cNvSpPr txBox="1"/>
          <p:nvPr/>
        </p:nvSpPr>
        <p:spPr>
          <a:xfrm>
            <a:off x="8162925" y="3112312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syscalls</a:t>
            </a:r>
            <a:endParaRPr lang="en-US" altLang="zh-CN" sz="1200" dirty="0" smtClean="0">
              <a:latin typeface="Consolas" panose="020B0609020204030204" pitchFamily="49" charset="0"/>
            </a:endParaRPr>
          </a:p>
          <a:p>
            <a:r>
              <a:rPr lang="zh-CN" altLang="en-US" sz="1200" dirty="0" smtClean="0">
                <a:latin typeface="Consolas" panose="020B0609020204030204" pitchFamily="49" charset="0"/>
              </a:rPr>
              <a:t>统计系统调用的延迟，按照系统调用号来分类。</a:t>
            </a:r>
            <a:endParaRPr lang="en-US" altLang="zh-CN" sz="1200" dirty="0" smtClean="0">
              <a:latin typeface="Consolas" panose="020B0609020204030204" pitchFamily="49" charset="0"/>
            </a:endParaRPr>
          </a:p>
        </p:txBody>
      </p:sp>
      <p:sp>
        <p:nvSpPr>
          <p:cNvPr id="780" name="文本框 779"/>
          <p:cNvSpPr txBox="1"/>
          <p:nvPr/>
        </p:nvSpPr>
        <p:spPr>
          <a:xfrm>
            <a:off x="3608567" y="4540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Consolas" panose="020B0609020204030204" pitchFamily="49" charset="0"/>
              </a:rPr>
              <a:t>……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781" name="右大括号 780"/>
          <p:cNvSpPr/>
          <p:nvPr/>
        </p:nvSpPr>
        <p:spPr>
          <a:xfrm>
            <a:off x="2552701" y="3648075"/>
            <a:ext cx="60722" cy="464466"/>
          </a:xfrm>
          <a:prstGeom prst="rightBrace">
            <a:avLst>
              <a:gd name="adj1" fmla="val 57617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2" name="左大括号 781"/>
          <p:cNvSpPr/>
          <p:nvPr/>
        </p:nvSpPr>
        <p:spPr>
          <a:xfrm rot="16200000">
            <a:off x="4718808" y="1718812"/>
            <a:ext cx="52897" cy="363151"/>
          </a:xfrm>
          <a:prstGeom prst="leftBrace">
            <a:avLst>
              <a:gd name="adj1" fmla="val 55139"/>
              <a:gd name="adj2" fmla="val 50000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3" name="左大括号 782"/>
          <p:cNvSpPr/>
          <p:nvPr/>
        </p:nvSpPr>
        <p:spPr>
          <a:xfrm rot="16200000">
            <a:off x="4037965" y="1719615"/>
            <a:ext cx="52897" cy="363151"/>
          </a:xfrm>
          <a:prstGeom prst="leftBrace">
            <a:avLst>
              <a:gd name="adj1" fmla="val 55139"/>
              <a:gd name="adj2" fmla="val 50000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5" name="右大括号 784"/>
          <p:cNvSpPr/>
          <p:nvPr/>
        </p:nvSpPr>
        <p:spPr>
          <a:xfrm rot="10800000">
            <a:off x="4993531" y="3643730"/>
            <a:ext cx="60722" cy="464466"/>
          </a:xfrm>
          <a:prstGeom prst="rightBrace">
            <a:avLst>
              <a:gd name="adj1" fmla="val 57617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7" name="直接连接符 786"/>
          <p:cNvCxnSpPr>
            <a:stCxn id="781" idx="1"/>
            <a:endCxn id="783" idx="1"/>
          </p:cNvCxnSpPr>
          <p:nvPr/>
        </p:nvCxnSpPr>
        <p:spPr>
          <a:xfrm flipV="1">
            <a:off x="2613423" y="1927639"/>
            <a:ext cx="1450991" cy="195266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直接连接符 790"/>
          <p:cNvCxnSpPr>
            <a:stCxn id="785" idx="1"/>
            <a:endCxn id="782" idx="1"/>
          </p:cNvCxnSpPr>
          <p:nvPr/>
        </p:nvCxnSpPr>
        <p:spPr>
          <a:xfrm flipH="1" flipV="1">
            <a:off x="4745257" y="1926836"/>
            <a:ext cx="248274" cy="194912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0" name="文本框 799"/>
          <p:cNvSpPr txBox="1"/>
          <p:nvPr/>
        </p:nvSpPr>
        <p:spPr>
          <a:xfrm>
            <a:off x="2713075" y="3651544"/>
            <a:ext cx="2134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Consolas" panose="020B0609020204030204" pitchFamily="49" charset="0"/>
              </a:rPr>
              <a:t>从</a:t>
            </a:r>
            <a:r>
              <a:rPr lang="en-US" altLang="zh-CN" sz="1200" dirty="0" smtClean="0">
                <a:latin typeface="Consolas" panose="020B0609020204030204" pitchFamily="49" charset="0"/>
              </a:rPr>
              <a:t>ringbuffer</a:t>
            </a:r>
            <a:r>
              <a:rPr lang="zh-CN" altLang="en-US" sz="1200" dirty="0" smtClean="0">
                <a:latin typeface="Consolas" panose="020B0609020204030204" pitchFamily="49" charset="0"/>
              </a:rPr>
              <a:t>读取事件，并按时间顺序存放到</a:t>
            </a:r>
            <a:r>
              <a:rPr lang="en-US" altLang="zh-CN" sz="1200" dirty="0" smtClean="0">
                <a:latin typeface="Consolas" panose="020B0609020204030204" pitchFamily="49" charset="0"/>
              </a:rPr>
              <a:t>timeline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802" name="椭圆 801"/>
          <p:cNvSpPr/>
          <p:nvPr/>
        </p:nvSpPr>
        <p:spPr>
          <a:xfrm>
            <a:off x="3614952" y="3384962"/>
            <a:ext cx="277255" cy="277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03" name="椭圆 802"/>
          <p:cNvSpPr/>
          <p:nvPr/>
        </p:nvSpPr>
        <p:spPr>
          <a:xfrm>
            <a:off x="5924742" y="3190968"/>
            <a:ext cx="277255" cy="277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04" name="任意多边形 803"/>
          <p:cNvSpPr/>
          <p:nvPr/>
        </p:nvSpPr>
        <p:spPr>
          <a:xfrm>
            <a:off x="4400550" y="1857375"/>
            <a:ext cx="3200400" cy="412754"/>
          </a:xfrm>
          <a:custGeom>
            <a:avLst/>
            <a:gdLst>
              <a:gd name="connsiteX0" fmla="*/ 0 w 3200400"/>
              <a:gd name="connsiteY0" fmla="*/ 6350 h 412754"/>
              <a:gd name="connsiteX1" fmla="*/ 1736725 w 3200400"/>
              <a:gd name="connsiteY1" fmla="*/ 412750 h 412754"/>
              <a:gd name="connsiteX2" fmla="*/ 3200400 w 3200400"/>
              <a:gd name="connsiteY2" fmla="*/ 0 h 41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400" h="412754">
                <a:moveTo>
                  <a:pt x="0" y="6350"/>
                </a:moveTo>
                <a:cubicBezTo>
                  <a:pt x="601662" y="210079"/>
                  <a:pt x="1203325" y="413808"/>
                  <a:pt x="1736725" y="412750"/>
                </a:cubicBezTo>
                <a:cubicBezTo>
                  <a:pt x="2270125" y="411692"/>
                  <a:pt x="2735262" y="205846"/>
                  <a:pt x="32004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5" name="椭圆 804"/>
          <p:cNvSpPr/>
          <p:nvPr/>
        </p:nvSpPr>
        <p:spPr>
          <a:xfrm>
            <a:off x="9701198" y="2054487"/>
            <a:ext cx="277255" cy="277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807" name="直接连接符 806"/>
          <p:cNvCxnSpPr>
            <a:stCxn id="808" idx="2"/>
          </p:cNvCxnSpPr>
          <p:nvPr/>
        </p:nvCxnSpPr>
        <p:spPr>
          <a:xfrm>
            <a:off x="4412396" y="1643300"/>
            <a:ext cx="59" cy="8425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" name="文本框 807"/>
          <p:cNvSpPr txBox="1"/>
          <p:nvPr/>
        </p:nvSpPr>
        <p:spPr>
          <a:xfrm>
            <a:off x="4065185" y="1366301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</a:rPr>
              <a:t>needed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443914"/>
            <a:ext cx="12192000" cy="399694"/>
          </a:xfrm>
        </p:spPr>
        <p:txBody>
          <a:bodyPr>
            <a:normAutofit/>
          </a:bodyPr>
          <a:lstStyle/>
          <a:p>
            <a:pPr algn="ctr"/>
            <a:r>
              <a:rPr lang="en-US" altLang="zh-CN" sz="1600" b="1" dirty="0" smtClean="0"/>
              <a:t>multi-trace.md </a:t>
            </a:r>
            <a:r>
              <a:rPr lang="en-US" altLang="zh-CN" sz="1600" b="1" dirty="0"/>
              <a:t>– Output format</a:t>
            </a:r>
            <a:endParaRPr lang="zh-CN" altLang="en-US" sz="1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574127" y="965651"/>
            <a:ext cx="1014893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50" dirty="0" smtClean="0">
                <a:latin typeface="Consolas" panose="020B0609020204030204" pitchFamily="49" charset="0"/>
              </a:rPr>
              <a:t># perf-prof </a:t>
            </a:r>
            <a:r>
              <a:rPr lang="en-US" altLang="zh-CN" sz="850" dirty="0">
                <a:latin typeface="Consolas" panose="020B0609020204030204" pitchFamily="49" charset="0"/>
              </a:rPr>
              <a:t>multi-trace -e </a:t>
            </a:r>
            <a:r>
              <a:rPr lang="en-US" altLang="zh-CN" sz="850" dirty="0" smtClean="0">
                <a:latin typeface="Consolas" panose="020B0609020204030204" pitchFamily="49" charset="0"/>
              </a:rPr>
              <a:t>'</a:t>
            </a:r>
            <a:r>
              <a:rPr lang="en-US" altLang="zh-CN" sz="850" dirty="0" err="1" smtClean="0">
                <a:latin typeface="Consolas" panose="020B0609020204030204" pitchFamily="49" charset="0"/>
              </a:rPr>
              <a:t>sched:sched_wakeup,sched:sched_switch</a:t>
            </a:r>
            <a:r>
              <a:rPr lang="en-US" altLang="zh-CN" sz="850" dirty="0" smtClean="0">
                <a:latin typeface="Consolas" panose="020B0609020204030204" pitchFamily="49" charset="0"/>
              </a:rPr>
              <a:t>//key=</a:t>
            </a:r>
            <a:r>
              <a:rPr lang="en-US" altLang="zh-CN" sz="850" dirty="0" err="1" smtClean="0">
                <a:latin typeface="Consolas" panose="020B0609020204030204" pitchFamily="49" charset="0"/>
              </a:rPr>
              <a:t>prev_pid</a:t>
            </a:r>
            <a:r>
              <a:rPr lang="en-US" altLang="zh-CN" sz="850" dirty="0">
                <a:latin typeface="Consolas" panose="020B0609020204030204" pitchFamily="49" charset="0"/>
              </a:rPr>
              <a:t>/' -e '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//key=</a:t>
            </a:r>
            <a:r>
              <a:rPr lang="en-US" altLang="zh-CN" sz="850" dirty="0" err="1">
                <a:latin typeface="Consolas" panose="020B0609020204030204" pitchFamily="49" charset="0"/>
              </a:rPr>
              <a:t>next_pid</a:t>
            </a:r>
            <a:r>
              <a:rPr lang="en-US" altLang="zh-CN" sz="850" dirty="0">
                <a:latin typeface="Consolas" panose="020B0609020204030204" pitchFamily="49" charset="0"/>
              </a:rPr>
              <a:t>/' -k </a:t>
            </a:r>
            <a:r>
              <a:rPr lang="en-US" altLang="zh-CN" sz="850" dirty="0" smtClean="0">
                <a:latin typeface="Consolas" panose="020B0609020204030204" pitchFamily="49" charset="0"/>
              </a:rPr>
              <a:t>pid </a:t>
            </a:r>
            <a:r>
              <a:rPr lang="en-US" altLang="zh-CN" sz="850" dirty="0">
                <a:latin typeface="Consolas" panose="020B0609020204030204" pitchFamily="49" charset="0"/>
              </a:rPr>
              <a:t>-</a:t>
            </a:r>
            <a:r>
              <a:rPr lang="en-US" altLang="zh-CN" sz="850" dirty="0" err="1">
                <a:latin typeface="Consolas" panose="020B0609020204030204" pitchFamily="49" charset="0"/>
              </a:rPr>
              <a:t>i</a:t>
            </a:r>
            <a:r>
              <a:rPr lang="en-US" altLang="zh-CN" sz="850" dirty="0">
                <a:latin typeface="Consolas" panose="020B0609020204030204" pitchFamily="49" charset="0"/>
              </a:rPr>
              <a:t> 1000 --than 4ms --detail --order -C </a:t>
            </a:r>
            <a:r>
              <a:rPr lang="en-US" altLang="zh-CN" sz="850" dirty="0" smtClean="0">
                <a:latin typeface="Consolas" panose="020B0609020204030204" pitchFamily="49" charset="0"/>
              </a:rPr>
              <a:t>0</a:t>
            </a:r>
          </a:p>
          <a:p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 smtClean="0">
                <a:latin typeface="Consolas" panose="020B0609020204030204" pitchFamily="49" charset="0"/>
              </a:rPr>
              <a:t>2022-08-02 </a:t>
            </a:r>
            <a:r>
              <a:rPr lang="en-US" altLang="zh-CN" sz="850" dirty="0">
                <a:latin typeface="Consolas" panose="020B0609020204030204" pitchFamily="49" charset="0"/>
              </a:rPr>
              <a:t>15:23:06.993849          sap1009   4822 </a:t>
            </a:r>
            <a:r>
              <a:rPr lang="en-US" altLang="zh-CN" sz="850" dirty="0" err="1">
                <a:latin typeface="Consolas" panose="020B0609020204030204" pitchFamily="49" charset="0"/>
              </a:rPr>
              <a:t>d.h</a:t>
            </a:r>
            <a:r>
              <a:rPr lang="en-US" altLang="zh-CN" sz="850" dirty="0">
                <a:latin typeface="Consolas" panose="020B0609020204030204" pitchFamily="49" charset="0"/>
              </a:rPr>
              <a:t>. [000] 250411.442023: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sched:sched_wakeup</a:t>
            </a:r>
            <a:r>
              <a:rPr lang="en-US" altLang="zh-CN" sz="850" dirty="0">
                <a:latin typeface="Consolas" panose="020B0609020204030204" pitchFamily="49" charset="0"/>
              </a:rPr>
              <a:t>: while:97629 [120] success=1 CPU:000</a:t>
            </a:r>
          </a:p>
          <a:p>
            <a:r>
              <a:rPr lang="en-US" altLang="zh-CN" sz="850" dirty="0">
                <a:latin typeface="Consolas" panose="020B0609020204030204" pitchFamily="49" charset="0"/>
              </a:rPr>
              <a:t>|     4165.960 us                   sap1009   4822 d... [000] 250411.442738: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sap1009:4822 [120] R ==&gt; sap1008:4820 [120]</a:t>
            </a: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       sap1008   4820 d... [000] 250411.442748: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sap1008:4820 [120] S ==&gt; sap1009:4822 [120]</a:t>
            </a: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       sap1009   4822 d... [000] 250411.442847: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sap1009:4822 [120] R ==&gt; sap1008:4820 [120]</a:t>
            </a: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       sap1008   4820 d... [000] 250411.442856: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sap1008:4820 [120] S ==&gt; sap1009:4822 [120]</a:t>
            </a: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       sap1009   4822 d... [000] 250411.442902: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sap1009:4822 [120] R ==&gt; sap1008:4820 [120]</a:t>
            </a: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       sap1008   4820 d... [000] 250411.442909: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sap1008:4820 [120] S ==&gt; sap1009:4822 [120]</a:t>
            </a:r>
          </a:p>
          <a:p>
            <a:r>
              <a:rPr lang="en-US" altLang="zh-CN" sz="850" dirty="0">
                <a:latin typeface="Consolas" panose="020B0609020204030204" pitchFamily="49" charset="0"/>
              </a:rPr>
              <a:t>|  </a:t>
            </a:r>
            <a:r>
              <a:rPr lang="en-US" altLang="zh-CN" sz="850" dirty="0" smtClean="0">
                <a:latin typeface="Consolas" panose="020B0609020204030204" pitchFamily="49" charset="0"/>
              </a:rPr>
              <a:t>                                 </a:t>
            </a:r>
            <a:r>
              <a:rPr lang="en-US" altLang="zh-CN" sz="850" dirty="0">
                <a:latin typeface="Consolas" panose="020B0609020204030204" pitchFamily="49" charset="0"/>
              </a:rPr>
              <a:t>sap1009   4822 d... [000] 250411.443858: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sap1009:4822 [120] R ==&gt; sap1008:4820 [120]</a:t>
            </a: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       sap1008   4820 d... [000] 250411.443868: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sap1008:4820 [120] S ==&gt; sap1009:4822 [120]</a:t>
            </a: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       sap1009   4822 d... [000] 250411.443899: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sap1009:4822 [120] R ==&gt; sap1008:4820 [120]</a:t>
            </a: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       sap1008   4820 d... [000] 250411.443906: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sap1008:4820 [120] S ==&gt; sap1009:4822 [120]</a:t>
            </a: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       sap1009   4822 d... [000] 250411.444175: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sap1009:4822 [120] R ==&gt; sap1008:4820 [120]</a:t>
            </a: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       sap1008   4820 d... [000] 250411.444183: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sap1008:4820 [120] S ==&gt; sap1009:4822 [120]</a:t>
            </a: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       sap1009   4822 d... [000] 250411.446135: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sap1009:4822 [120] R ==&gt; migrate_vpc:51218 [98]</a:t>
            </a: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   </a:t>
            </a:r>
            <a:r>
              <a:rPr lang="en-US" altLang="zh-CN" sz="850" dirty="0" err="1">
                <a:latin typeface="Consolas" panose="020B0609020204030204" pitchFamily="49" charset="0"/>
              </a:rPr>
              <a:t>migrate_vpc</a:t>
            </a:r>
            <a:r>
              <a:rPr lang="en-US" altLang="zh-CN" sz="850" dirty="0">
                <a:latin typeface="Consolas" panose="020B0609020204030204" pitchFamily="49" charset="0"/>
              </a:rPr>
              <a:t>  51218 d... [000] 250411.446176: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migrate_vpc:51218 [98] S ==&gt; tbsd_mcd:54655 [120]</a:t>
            </a: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      </a:t>
            </a:r>
            <a:r>
              <a:rPr lang="en-US" altLang="zh-CN" sz="850" dirty="0" err="1">
                <a:latin typeface="Consolas" panose="020B0609020204030204" pitchFamily="49" charset="0"/>
              </a:rPr>
              <a:t>tbsd_mcd</a:t>
            </a:r>
            <a:r>
              <a:rPr lang="en-US" altLang="zh-CN" sz="850" dirty="0">
                <a:latin typeface="Consolas" panose="020B0609020204030204" pitchFamily="49" charset="0"/>
              </a:rPr>
              <a:t>  54655 d... [000] 250411.446184: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tbsd_mcd:54655 [120] S ==&gt; tbsd_mcd:54644 [120]</a:t>
            </a:r>
          </a:p>
          <a:p>
            <a:r>
              <a:rPr lang="en-US" altLang="zh-CN" sz="850" dirty="0">
                <a:latin typeface="Consolas" panose="020B0609020204030204" pitchFamily="49" charset="0"/>
              </a:rPr>
              <a:t>2022-08-02 15:23:06.994655         </a:t>
            </a:r>
            <a:r>
              <a:rPr lang="en-US" altLang="zh-CN" sz="850" dirty="0" err="1">
                <a:latin typeface="Consolas" panose="020B0609020204030204" pitchFamily="49" charset="0"/>
              </a:rPr>
              <a:t>tbsd_mcd</a:t>
            </a:r>
            <a:r>
              <a:rPr lang="en-US" altLang="zh-CN" sz="850" dirty="0">
                <a:latin typeface="Consolas" panose="020B0609020204030204" pitchFamily="49" charset="0"/>
              </a:rPr>
              <a:t>  54644 d... [000] 250411.446189: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tbsd_mcd:54644 [120] S ==&gt; while:97629 [120]</a:t>
            </a:r>
          </a:p>
          <a:p>
            <a:r>
              <a:rPr lang="en-US" altLang="zh-CN" sz="850" dirty="0">
                <a:latin typeface="Consolas" panose="020B0609020204030204" pitchFamily="49" charset="0"/>
              </a:rPr>
              <a:t>2022-08-02 15:23:06.998258          sap1009   4822 </a:t>
            </a:r>
            <a:r>
              <a:rPr lang="en-US" altLang="zh-CN" sz="850" dirty="0" err="1">
                <a:latin typeface="Consolas" panose="020B0609020204030204" pitchFamily="49" charset="0"/>
              </a:rPr>
              <a:t>d.h</a:t>
            </a:r>
            <a:r>
              <a:rPr lang="en-US" altLang="zh-CN" sz="850" dirty="0">
                <a:latin typeface="Consolas" panose="020B0609020204030204" pitchFamily="49" charset="0"/>
              </a:rPr>
              <a:t>. [000] 250411.941493: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sched:sched_wakeup</a:t>
            </a:r>
            <a:r>
              <a:rPr lang="en-US" altLang="zh-CN" sz="850" dirty="0">
                <a:latin typeface="Consolas" panose="020B0609020204030204" pitchFamily="49" charset="0"/>
              </a:rPr>
              <a:t>: while:97629 [120] success=1 CPU:000</a:t>
            </a:r>
          </a:p>
          <a:p>
            <a:r>
              <a:rPr lang="en-US" altLang="zh-CN" sz="850" dirty="0">
                <a:latin typeface="Consolas" panose="020B0609020204030204" pitchFamily="49" charset="0"/>
              </a:rPr>
              <a:t>|     5773.383 us                   sap1009   4822 d... [000] 250411.947257: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sap1009:4822 [120] R ==&gt; hcbs_cli_iscs0:58983 [100]</a:t>
            </a:r>
          </a:p>
          <a:p>
            <a:r>
              <a:rPr lang="en-US" altLang="zh-CN" sz="850" dirty="0">
                <a:latin typeface="Consolas" panose="020B0609020204030204" pitchFamily="49" charset="0"/>
              </a:rPr>
              <a:t>2022-08-02 15:23:06.998545   hcbs_cli_iscs0  58983 d... [000] 250411.947266: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hcbs_cli_iscs0:58983 [100] S ==&gt; while:97629 [120]</a:t>
            </a:r>
          </a:p>
          <a:p>
            <a:r>
              <a:rPr lang="en-US" altLang="zh-CN" sz="850" dirty="0">
                <a:latin typeface="Consolas" panose="020B0609020204030204" pitchFamily="49" charset="0"/>
              </a:rPr>
              <a:t>2022-08-02 15:23:06.999077          sap1009   4822 </a:t>
            </a:r>
            <a:r>
              <a:rPr lang="en-US" altLang="zh-CN" sz="850" dirty="0" err="1">
                <a:latin typeface="Consolas" panose="020B0609020204030204" pitchFamily="49" charset="0"/>
              </a:rPr>
              <a:t>d.h</a:t>
            </a:r>
            <a:r>
              <a:rPr lang="en-US" altLang="zh-CN" sz="850" dirty="0">
                <a:latin typeface="Consolas" panose="020B0609020204030204" pitchFamily="49" charset="0"/>
              </a:rPr>
              <a:t>. [000] 250412.042316: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sched:sched_wakeup</a:t>
            </a:r>
            <a:r>
              <a:rPr lang="en-US" altLang="zh-CN" sz="850" dirty="0">
                <a:latin typeface="Consolas" panose="020B0609020204030204" pitchFamily="49" charset="0"/>
              </a:rPr>
              <a:t>: while:97629 [120] success=1 CPU:000</a:t>
            </a:r>
          </a:p>
          <a:p>
            <a:r>
              <a:rPr lang="en-US" altLang="zh-CN" sz="850" dirty="0">
                <a:latin typeface="Consolas" panose="020B0609020204030204" pitchFamily="49" charset="0"/>
              </a:rPr>
              <a:t>|     4963.173 us                   sap1009   4822 d... [000] 250412.047256: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sap1009:4822 [120] R ==&gt; localstorcnter:58980 [100]</a:t>
            </a: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</a:t>
            </a:r>
            <a:r>
              <a:rPr lang="en-US" altLang="zh-CN" sz="850" dirty="0" err="1">
                <a:latin typeface="Consolas" panose="020B0609020204030204" pitchFamily="49" charset="0"/>
              </a:rPr>
              <a:t>localstorcnter</a:t>
            </a:r>
            <a:r>
              <a:rPr lang="en-US" altLang="zh-CN" sz="850" dirty="0">
                <a:latin typeface="Consolas" panose="020B0609020204030204" pitchFamily="49" charset="0"/>
              </a:rPr>
              <a:t>  58980 d... [000] 250412.047266: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localstorcnter:58980 [100] S ==&gt; hcbs_cli_iscs0:58983 [100]</a:t>
            </a: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hcbs_cli_iscs0  58983 d... [000] 250412.047272: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hcbs_cli_iscs0:58983 [100] S ==&gt; </a:t>
            </a:r>
            <a:r>
              <a:rPr lang="en-US" altLang="zh-CN" sz="850" dirty="0" err="1">
                <a:latin typeface="Consolas" panose="020B0609020204030204" pitchFamily="49" charset="0"/>
              </a:rPr>
              <a:t>rcuog</a:t>
            </a:r>
            <a:r>
              <a:rPr lang="en-US" altLang="zh-CN" sz="850" dirty="0">
                <a:latin typeface="Consolas" panose="020B0609020204030204" pitchFamily="49" charset="0"/>
              </a:rPr>
              <a:t>/50:319 [120]</a:t>
            </a:r>
          </a:p>
          <a:p>
            <a:r>
              <a:rPr lang="en-US" altLang="zh-CN" sz="850" dirty="0">
                <a:latin typeface="Consolas" panose="020B0609020204030204" pitchFamily="49" charset="0"/>
              </a:rPr>
              <a:t>|                                  </a:t>
            </a:r>
            <a:r>
              <a:rPr lang="en-US" altLang="zh-CN" sz="850" dirty="0" err="1">
                <a:latin typeface="Consolas" panose="020B0609020204030204" pitchFamily="49" charset="0"/>
              </a:rPr>
              <a:t>rcuog</a:t>
            </a:r>
            <a:r>
              <a:rPr lang="en-US" altLang="zh-CN" sz="850" dirty="0">
                <a:latin typeface="Consolas" panose="020B0609020204030204" pitchFamily="49" charset="0"/>
              </a:rPr>
              <a:t>/50    319 d... [000] 250412.047276: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</a:t>
            </a:r>
            <a:r>
              <a:rPr lang="en-US" altLang="zh-CN" sz="850" dirty="0" err="1">
                <a:latin typeface="Consolas" panose="020B0609020204030204" pitchFamily="49" charset="0"/>
              </a:rPr>
              <a:t>rcuog</a:t>
            </a:r>
            <a:r>
              <a:rPr lang="en-US" altLang="zh-CN" sz="850" dirty="0">
                <a:latin typeface="Consolas" panose="020B0609020204030204" pitchFamily="49" charset="0"/>
              </a:rPr>
              <a:t>/50:319 [120] S ==&gt; </a:t>
            </a:r>
            <a:r>
              <a:rPr lang="en-US" altLang="zh-CN" sz="850" dirty="0" err="1">
                <a:latin typeface="Consolas" panose="020B0609020204030204" pitchFamily="49" charset="0"/>
              </a:rPr>
              <a:t>rcuos</a:t>
            </a:r>
            <a:r>
              <a:rPr lang="en-US" altLang="zh-CN" sz="850" dirty="0">
                <a:latin typeface="Consolas" panose="020B0609020204030204" pitchFamily="49" charset="0"/>
              </a:rPr>
              <a:t>/55:350 [120]</a:t>
            </a:r>
          </a:p>
          <a:p>
            <a:r>
              <a:rPr lang="en-US" altLang="zh-CN" sz="850" dirty="0">
                <a:latin typeface="Consolas" panose="020B0609020204030204" pitchFamily="49" charset="0"/>
              </a:rPr>
              <a:t>2022-08-02 15:23:06.999208         </a:t>
            </a:r>
            <a:r>
              <a:rPr lang="en-US" altLang="zh-CN" sz="850" dirty="0" err="1">
                <a:latin typeface="Consolas" panose="020B0609020204030204" pitchFamily="49" charset="0"/>
              </a:rPr>
              <a:t>rcuos</a:t>
            </a:r>
            <a:r>
              <a:rPr lang="en-US" altLang="zh-CN" sz="850" dirty="0">
                <a:latin typeface="Consolas" panose="020B0609020204030204" pitchFamily="49" charset="0"/>
              </a:rPr>
              <a:t>/55    350 d... [000] 250412.047279: </a:t>
            </a:r>
            <a:r>
              <a:rPr lang="en-US" altLang="zh-CN" sz="850" dirty="0" err="1">
                <a:latin typeface="Consolas" panose="020B0609020204030204" pitchFamily="49" charset="0"/>
              </a:rPr>
              <a:t>sched:sched_switch</a:t>
            </a:r>
            <a:r>
              <a:rPr lang="en-US" altLang="zh-CN" sz="850" dirty="0">
                <a:latin typeface="Consolas" panose="020B0609020204030204" pitchFamily="49" charset="0"/>
              </a:rPr>
              <a:t>: </a:t>
            </a:r>
            <a:r>
              <a:rPr lang="en-US" altLang="zh-CN" sz="850" dirty="0" err="1">
                <a:latin typeface="Consolas" panose="020B0609020204030204" pitchFamily="49" charset="0"/>
              </a:rPr>
              <a:t>rcuos</a:t>
            </a:r>
            <a:r>
              <a:rPr lang="en-US" altLang="zh-CN" sz="850" dirty="0">
                <a:latin typeface="Consolas" panose="020B0609020204030204" pitchFamily="49" charset="0"/>
              </a:rPr>
              <a:t>/55:350 [120] S ==&gt; while:97629 [120]</a:t>
            </a:r>
          </a:p>
          <a:p>
            <a:r>
              <a:rPr lang="en-US" altLang="zh-CN" sz="850" dirty="0">
                <a:latin typeface="Consolas" panose="020B0609020204030204" pitchFamily="49" charset="0"/>
              </a:rPr>
              <a:t>2022-08-02 15:23:06.999746 </a:t>
            </a:r>
          </a:p>
          <a:p>
            <a:r>
              <a:rPr lang="en-US" altLang="zh-CN" sz="850" dirty="0">
                <a:latin typeface="Consolas" panose="020B0609020204030204" pitchFamily="49" charset="0"/>
              </a:rPr>
              <a:t>       start =&gt; end             calls        total(us)   min(us)   </a:t>
            </a:r>
            <a:r>
              <a:rPr lang="en-US" altLang="zh-CN" sz="850" dirty="0" err="1">
                <a:latin typeface="Consolas" panose="020B0609020204030204" pitchFamily="49" charset="0"/>
              </a:rPr>
              <a:t>avg</a:t>
            </a:r>
            <a:r>
              <a:rPr lang="en-US" altLang="zh-CN" sz="850" dirty="0">
                <a:latin typeface="Consolas" panose="020B0609020204030204" pitchFamily="49" charset="0"/>
              </a:rPr>
              <a:t>(us)      max(us)</a:t>
            </a:r>
          </a:p>
          <a:p>
            <a:r>
              <a:rPr lang="en-US" altLang="zh-CN" sz="850" dirty="0">
                <a:latin typeface="Consolas" panose="020B0609020204030204" pitchFamily="49" charset="0"/>
              </a:rPr>
              <a:t>------------    ------------ -------- ---------------- --------- --------- ------------</a:t>
            </a:r>
          </a:p>
          <a:p>
            <a:r>
              <a:rPr lang="en-US" altLang="zh-CN" sz="850" dirty="0" err="1">
                <a:latin typeface="Consolas" panose="020B0609020204030204" pitchFamily="49" charset="0"/>
              </a:rPr>
              <a:t>sched_wakeup</a:t>
            </a:r>
            <a:r>
              <a:rPr lang="en-US" altLang="zh-CN" sz="850" dirty="0">
                <a:latin typeface="Consolas" panose="020B0609020204030204" pitchFamily="49" charset="0"/>
              </a:rPr>
              <a:t> =&gt; </a:t>
            </a:r>
            <a:r>
              <a:rPr lang="en-US" altLang="zh-CN" sz="850" dirty="0" err="1">
                <a:latin typeface="Consolas" panose="020B0609020204030204" pitchFamily="49" charset="0"/>
              </a:rPr>
              <a:t>sched_switch</a:t>
            </a:r>
            <a:r>
              <a:rPr lang="en-US" altLang="zh-CN" sz="850" dirty="0">
                <a:latin typeface="Consolas" panose="020B0609020204030204" pitchFamily="49" charset="0"/>
              </a:rPr>
              <a:t>      469        36803.091     0.817    78.471     </a:t>
            </a:r>
            <a:r>
              <a:rPr lang="en-US" altLang="zh-CN" sz="850" dirty="0" smtClean="0">
                <a:latin typeface="Consolas" panose="020B0609020204030204" pitchFamily="49" charset="0"/>
              </a:rPr>
              <a:t>5773.383</a:t>
            </a:r>
          </a:p>
          <a:p>
            <a:r>
              <a:rPr lang="en-US" altLang="zh-CN" sz="850" dirty="0">
                <a:latin typeface="Consolas" panose="020B0609020204030204" pitchFamily="49" charset="0"/>
              </a:rPr>
              <a:t>2022-08-02 </a:t>
            </a:r>
            <a:r>
              <a:rPr lang="en-US" altLang="zh-CN" sz="850" dirty="0" smtClean="0">
                <a:latin typeface="Consolas" panose="020B0609020204030204" pitchFamily="49" charset="0"/>
              </a:rPr>
              <a:t>15:23:08.006167 </a:t>
            </a:r>
            <a:endParaRPr lang="en-US" altLang="zh-CN" sz="850" dirty="0">
              <a:latin typeface="Consolas" panose="020B0609020204030204" pitchFamily="49" charset="0"/>
            </a:endParaRPr>
          </a:p>
          <a:p>
            <a:r>
              <a:rPr lang="en-US" altLang="zh-CN" sz="850" dirty="0">
                <a:latin typeface="Consolas" panose="020B0609020204030204" pitchFamily="49" charset="0"/>
              </a:rPr>
              <a:t> start =&gt; end             calls        total(us)   min(us)   </a:t>
            </a:r>
            <a:r>
              <a:rPr lang="en-US" altLang="zh-CN" sz="850" dirty="0" err="1">
                <a:latin typeface="Consolas" panose="020B0609020204030204" pitchFamily="49" charset="0"/>
              </a:rPr>
              <a:t>avg</a:t>
            </a:r>
            <a:r>
              <a:rPr lang="en-US" altLang="zh-CN" sz="850" dirty="0">
                <a:latin typeface="Consolas" panose="020B0609020204030204" pitchFamily="49" charset="0"/>
              </a:rPr>
              <a:t>(us)      max(us)</a:t>
            </a:r>
          </a:p>
          <a:p>
            <a:r>
              <a:rPr lang="en-US" altLang="zh-CN" sz="850" dirty="0">
                <a:latin typeface="Consolas" panose="020B0609020204030204" pitchFamily="49" charset="0"/>
              </a:rPr>
              <a:t>------------    ------------ -------- ---------------- --------- --------- ------------</a:t>
            </a:r>
          </a:p>
          <a:p>
            <a:r>
              <a:rPr lang="en-US" altLang="zh-CN" sz="850" dirty="0" err="1">
                <a:latin typeface="Consolas" panose="020B0609020204030204" pitchFamily="49" charset="0"/>
              </a:rPr>
              <a:t>sched_wakeup</a:t>
            </a:r>
            <a:r>
              <a:rPr lang="en-US" altLang="zh-CN" sz="850" dirty="0">
                <a:latin typeface="Consolas" panose="020B0609020204030204" pitchFamily="49" charset="0"/>
              </a:rPr>
              <a:t> =&gt; </a:t>
            </a:r>
            <a:r>
              <a:rPr lang="en-US" altLang="zh-CN" sz="850" dirty="0" err="1">
                <a:latin typeface="Consolas" panose="020B0609020204030204" pitchFamily="49" charset="0"/>
              </a:rPr>
              <a:t>sched_switch</a:t>
            </a:r>
            <a:r>
              <a:rPr lang="en-US" altLang="zh-CN" sz="850" dirty="0">
                <a:latin typeface="Consolas" panose="020B0609020204030204" pitchFamily="49" charset="0"/>
              </a:rPr>
              <a:t>      482        11544.755     0.773    23.951     4383.619</a:t>
            </a:r>
            <a:endParaRPr lang="zh-CN" altLang="en-US" sz="850" dirty="0">
              <a:latin typeface="Consolas" panose="020B0609020204030204" pitchFamily="49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83907" y="260351"/>
            <a:ext cx="14287" cy="5826124"/>
          </a:xfrm>
          <a:prstGeom prst="line">
            <a:avLst/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 rot="5400000">
            <a:off x="-980534" y="2464988"/>
            <a:ext cx="3583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trike="sngStrike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CCCAACC</a:t>
            </a:r>
            <a:r>
              <a:rPr lang="en-US" altLang="zh-CN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CCCCCCCCC</a:t>
            </a:r>
            <a:r>
              <a:rPr lang="en-US" altLang="zh-CN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CCCCC</a:t>
            </a:r>
            <a:r>
              <a:rPr lang="en-US" altLang="zh-CN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2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CAAACCC</a:t>
            </a:r>
            <a:r>
              <a:rPr lang="en-US" altLang="zh-CN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CCCCCC..</a:t>
            </a:r>
            <a:endParaRPr lang="zh-CN" altLang="en-US" sz="12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 rot="5400000">
            <a:off x="529971" y="519320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</a:rPr>
              <a:t>timeline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883907" y="1341442"/>
            <a:ext cx="787731" cy="182558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98194" y="2370138"/>
            <a:ext cx="768681" cy="1032668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692549" y="223163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时间线调度延迟细节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916141" y="5608322"/>
            <a:ext cx="738330" cy="578943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65960" y="5233357"/>
            <a:ext cx="92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1</a:t>
            </a:r>
            <a:r>
              <a:rPr lang="zh-CN" altLang="en-US" sz="1200" dirty="0" smtClean="0">
                <a:solidFill>
                  <a:srgbClr val="FF0000"/>
                </a:solidFill>
              </a:rPr>
              <a:t>秒的数据统计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909310" y="1171955"/>
            <a:ext cx="763108" cy="159145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897821" y="4945279"/>
            <a:ext cx="769054" cy="130042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65570" y="1205552"/>
            <a:ext cx="262311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725826" y="1205552"/>
            <a:ext cx="2056" cy="3739727"/>
          </a:xfrm>
          <a:prstGeom prst="straightConnector1">
            <a:avLst/>
          </a:prstGeom>
          <a:ln w="9525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73761" y="4945278"/>
            <a:ext cx="262311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297301" y="288647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一秒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303151" y="53256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下</a:t>
            </a:r>
            <a:r>
              <a:rPr lang="zh-CN" altLang="en-US" sz="1200" dirty="0" smtClean="0"/>
              <a:t>一秒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70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901</Words>
  <Application>Microsoft Office PowerPoint</Application>
  <PresentationFormat>宽屏</PresentationFormat>
  <Paragraphs>132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Consolas</vt:lpstr>
      <vt:lpstr>Office 主题​​</vt:lpstr>
      <vt:lpstr>框架分析.md – 图1 – perf-prof框架</vt:lpstr>
      <vt:lpstr>multi-trace.md – Design diagram </vt:lpstr>
      <vt:lpstr>multi-trace.md – Output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框架分析.md – 图1</dc:title>
  <dc:creator>yongduan(段永超)</dc:creator>
  <cp:lastModifiedBy>yongduan(段永超)</cp:lastModifiedBy>
  <cp:revision>164</cp:revision>
  <dcterms:created xsi:type="dcterms:W3CDTF">2022-08-02T03:46:28Z</dcterms:created>
  <dcterms:modified xsi:type="dcterms:W3CDTF">2022-08-02T14:17:15Z</dcterms:modified>
</cp:coreProperties>
</file>