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2" r:id="rId7"/>
    <p:sldId id="264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37" autoAdjust="0"/>
  </p:normalViewPr>
  <p:slideViewPr>
    <p:cSldViewPr>
      <p:cViewPr>
        <p:scale>
          <a:sx n="86" d="100"/>
          <a:sy n="86" d="100"/>
        </p:scale>
        <p:origin x="-1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B8366-3043-485C-8719-F253B2490BD8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3489AF-3A9E-4F53-AA9D-541E394A272E}">
      <dgm:prSet phldrT="[Text]"/>
      <dgm:spPr/>
      <dgm:t>
        <a:bodyPr/>
        <a:lstStyle/>
        <a:p>
          <a:r>
            <a:rPr lang="en-US" dirty="0" smtClean="0"/>
            <a:t>Big Boss/Client: Graeme</a:t>
          </a:r>
        </a:p>
        <a:p>
          <a:r>
            <a:rPr lang="en-US" dirty="0" err="1" smtClean="0"/>
            <a:t>MiniBoss</a:t>
          </a:r>
          <a:r>
            <a:rPr lang="en-US" dirty="0" smtClean="0"/>
            <a:t>: </a:t>
          </a:r>
          <a:r>
            <a:rPr lang="en-US" dirty="0" err="1" smtClean="0"/>
            <a:t>Risa</a:t>
          </a:r>
          <a:endParaRPr lang="en-US" dirty="0" smtClean="0"/>
        </a:p>
        <a:p>
          <a:r>
            <a:rPr lang="en-US" dirty="0" smtClean="0"/>
            <a:t>Application: </a:t>
          </a:r>
          <a:r>
            <a:rPr lang="en-US" dirty="0" err="1" smtClean="0"/>
            <a:t>OpenComm</a:t>
          </a:r>
          <a:endParaRPr lang="en-US" dirty="0"/>
        </a:p>
      </dgm:t>
    </dgm:pt>
    <dgm:pt modelId="{D373168F-BB4A-46BA-889A-18DDEE15AC77}" type="parTrans" cxnId="{BC2619A4-95EB-4F82-85A4-5CCDDD142412}">
      <dgm:prSet/>
      <dgm:spPr/>
      <dgm:t>
        <a:bodyPr/>
        <a:lstStyle/>
        <a:p>
          <a:endParaRPr lang="en-US"/>
        </a:p>
      </dgm:t>
    </dgm:pt>
    <dgm:pt modelId="{8E537A26-4FF4-4B2F-9CD7-22D1929465D6}" type="sibTrans" cxnId="{BC2619A4-95EB-4F82-85A4-5CCDDD142412}">
      <dgm:prSet/>
      <dgm:spPr/>
      <dgm:t>
        <a:bodyPr/>
        <a:lstStyle/>
        <a:p>
          <a:endParaRPr lang="en-US"/>
        </a:p>
      </dgm:t>
    </dgm:pt>
    <dgm:pt modelId="{6F5EDD12-097A-4D44-B784-B795202CCC77}" type="asst">
      <dgm:prSet phldrT="[Text]" custT="1"/>
      <dgm:spPr/>
      <dgm:t>
        <a:bodyPr/>
        <a:lstStyle/>
        <a:p>
          <a:r>
            <a:rPr lang="en-US" sz="2000" b="1" u="sng" dirty="0" err="1" smtClean="0"/>
            <a:t>HCISec</a:t>
          </a:r>
          <a:endParaRPr lang="en-US" sz="2000" b="1" u="sng" dirty="0" smtClean="0"/>
        </a:p>
        <a:p>
          <a:r>
            <a:rPr lang="en-US" sz="2000" dirty="0" err="1" smtClean="0"/>
            <a:t>Risa</a:t>
          </a:r>
          <a:r>
            <a:rPr lang="en-US" sz="2000" dirty="0" smtClean="0"/>
            <a:t>*</a:t>
          </a:r>
        </a:p>
        <a:p>
          <a:r>
            <a:rPr lang="en-US" sz="2000" dirty="0" smtClean="0"/>
            <a:t>Anne, Jonathan</a:t>
          </a:r>
          <a:endParaRPr lang="en-US" sz="2000" dirty="0"/>
        </a:p>
      </dgm:t>
    </dgm:pt>
    <dgm:pt modelId="{A8A21BA5-D5E4-4225-8A8E-CB5DCDB579E0}" type="parTrans" cxnId="{152524D5-FFC7-4C83-881D-2D2224AC0559}">
      <dgm:prSet/>
      <dgm:spPr/>
      <dgm:t>
        <a:bodyPr/>
        <a:lstStyle/>
        <a:p>
          <a:endParaRPr lang="en-US"/>
        </a:p>
      </dgm:t>
    </dgm:pt>
    <dgm:pt modelId="{4F3D4914-4402-4839-AEF3-D7C2BC37816A}" type="sibTrans" cxnId="{152524D5-FFC7-4C83-881D-2D2224AC0559}">
      <dgm:prSet/>
      <dgm:spPr/>
      <dgm:t>
        <a:bodyPr/>
        <a:lstStyle/>
        <a:p>
          <a:endParaRPr lang="en-US"/>
        </a:p>
      </dgm:t>
    </dgm:pt>
    <dgm:pt modelId="{3823024C-5B33-4297-8192-C4E61E8C18B6}">
      <dgm:prSet phldrT="[Text]" custT="1"/>
      <dgm:spPr/>
      <dgm:t>
        <a:bodyPr/>
        <a:lstStyle/>
        <a:p>
          <a:r>
            <a:rPr lang="en-US" sz="2000" b="1" u="sng" dirty="0" err="1" smtClean="0"/>
            <a:t>HCIDesign</a:t>
          </a:r>
          <a:endParaRPr lang="en-US" sz="2000" b="1" u="sng" dirty="0" smtClean="0"/>
        </a:p>
        <a:p>
          <a:r>
            <a:rPr lang="en-US" sz="2000" dirty="0" err="1" smtClean="0"/>
            <a:t>Najla</a:t>
          </a:r>
          <a:r>
            <a:rPr lang="en-US" sz="2000" dirty="0" smtClean="0"/>
            <a:t>*</a:t>
          </a:r>
        </a:p>
        <a:p>
          <a:r>
            <a:rPr lang="en-US" sz="2000" dirty="0" smtClean="0"/>
            <a:t>Rahul, Chris. Ashley, Joey</a:t>
          </a:r>
        </a:p>
      </dgm:t>
    </dgm:pt>
    <dgm:pt modelId="{C3204A2D-0620-429E-B7BC-74DB1A45D638}" type="parTrans" cxnId="{710CB13E-8F9C-43AD-8FF3-E154314578ED}">
      <dgm:prSet/>
      <dgm:spPr/>
      <dgm:t>
        <a:bodyPr/>
        <a:lstStyle/>
        <a:p>
          <a:endParaRPr lang="en-US"/>
        </a:p>
      </dgm:t>
    </dgm:pt>
    <dgm:pt modelId="{80396630-CC15-4784-AAE2-FBDC7CDBD9F2}" type="sibTrans" cxnId="{710CB13E-8F9C-43AD-8FF3-E154314578ED}">
      <dgm:prSet/>
      <dgm:spPr/>
      <dgm:t>
        <a:bodyPr/>
        <a:lstStyle/>
        <a:p>
          <a:endParaRPr lang="en-US"/>
        </a:p>
      </dgm:t>
    </dgm:pt>
    <dgm:pt modelId="{300393C7-E1EC-42C6-BA4F-EB296B84DF15}">
      <dgm:prSet phldrT="[Text]" custT="1"/>
      <dgm:spPr/>
      <dgm:t>
        <a:bodyPr/>
        <a:lstStyle/>
        <a:p>
          <a:r>
            <a:rPr lang="en-US" sz="2000" b="1" u="sng" dirty="0" err="1" smtClean="0"/>
            <a:t>SoftwareDev</a:t>
          </a:r>
          <a:endParaRPr lang="en-US" sz="2000" b="1" u="sng" dirty="0" smtClean="0"/>
        </a:p>
        <a:p>
          <a:r>
            <a:rPr lang="en-US" sz="2000" dirty="0" smtClean="0"/>
            <a:t>Nora*</a:t>
          </a:r>
        </a:p>
        <a:p>
          <a:r>
            <a:rPr lang="en-US" sz="2000" dirty="0" smtClean="0"/>
            <a:t>Justin, </a:t>
          </a:r>
          <a:r>
            <a:rPr lang="en-US" sz="2000" dirty="0" err="1" smtClean="0"/>
            <a:t>Vinay</a:t>
          </a:r>
          <a:r>
            <a:rPr lang="en-US" sz="2000" dirty="0" smtClean="0"/>
            <a:t>, Crystal</a:t>
          </a:r>
          <a:endParaRPr lang="en-US" sz="2000" dirty="0"/>
        </a:p>
      </dgm:t>
    </dgm:pt>
    <dgm:pt modelId="{FC17F7E6-6718-4DF3-9B69-A6254C83F61F}" type="parTrans" cxnId="{9DEEE1F2-4767-49B7-AEAF-C73915EB9697}">
      <dgm:prSet/>
      <dgm:spPr/>
      <dgm:t>
        <a:bodyPr/>
        <a:lstStyle/>
        <a:p>
          <a:endParaRPr lang="en-US"/>
        </a:p>
      </dgm:t>
    </dgm:pt>
    <dgm:pt modelId="{56A73F84-34A2-4310-9903-3C4179CCB090}" type="sibTrans" cxnId="{9DEEE1F2-4767-49B7-AEAF-C73915EB9697}">
      <dgm:prSet/>
      <dgm:spPr/>
      <dgm:t>
        <a:bodyPr/>
        <a:lstStyle/>
        <a:p>
          <a:endParaRPr lang="en-US"/>
        </a:p>
      </dgm:t>
    </dgm:pt>
    <dgm:pt modelId="{5A9D4A30-C70F-4D1C-92CB-A69D3F0790B0}">
      <dgm:prSet phldrT="[Text]" custT="1"/>
      <dgm:spPr/>
      <dgm:t>
        <a:bodyPr/>
        <a:lstStyle/>
        <a:p>
          <a:r>
            <a:rPr lang="en-US" sz="2000" b="1" u="sng" dirty="0" smtClean="0"/>
            <a:t>Publication</a:t>
          </a:r>
        </a:p>
        <a:p>
          <a:r>
            <a:rPr lang="en-US" sz="2000" b="0" u="none" dirty="0" err="1" smtClean="0"/>
            <a:t>Najla</a:t>
          </a:r>
          <a:r>
            <a:rPr lang="en-US" sz="2000" b="0" u="none" dirty="0" smtClean="0"/>
            <a:t>*</a:t>
          </a:r>
        </a:p>
        <a:p>
          <a:r>
            <a:rPr lang="en-US" sz="2000" b="0" u="none" dirty="0" smtClean="0"/>
            <a:t>Chris, Ashley</a:t>
          </a:r>
          <a:endParaRPr lang="en-US" sz="2000" b="0" u="none" dirty="0"/>
        </a:p>
      </dgm:t>
    </dgm:pt>
    <dgm:pt modelId="{0B63C32D-4BA6-4AD8-978B-97A6420FE22A}" type="parTrans" cxnId="{A4A517C0-AFC7-457E-B53F-B072B2E110F0}">
      <dgm:prSet/>
      <dgm:spPr/>
      <dgm:t>
        <a:bodyPr/>
        <a:lstStyle/>
        <a:p>
          <a:endParaRPr lang="en-US"/>
        </a:p>
      </dgm:t>
    </dgm:pt>
    <dgm:pt modelId="{0E1CF980-C080-49FC-B479-256E7E24D278}" type="sibTrans" cxnId="{A4A517C0-AFC7-457E-B53F-B072B2E110F0}">
      <dgm:prSet/>
      <dgm:spPr/>
      <dgm:t>
        <a:bodyPr/>
        <a:lstStyle/>
        <a:p>
          <a:endParaRPr lang="en-US"/>
        </a:p>
      </dgm:t>
    </dgm:pt>
    <dgm:pt modelId="{16AD77FA-9AE9-4882-863F-E69414FA0077}" type="pres">
      <dgm:prSet presAssocID="{718B8366-3043-485C-8719-F253B2490BD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8D4AD8-EB71-4A27-A901-893457AC3F87}" type="pres">
      <dgm:prSet presAssocID="{718B8366-3043-485C-8719-F253B2490BD8}" presName="matrix" presStyleCnt="0"/>
      <dgm:spPr/>
    </dgm:pt>
    <dgm:pt modelId="{0CA43F4C-D538-4A5A-9455-38998613B679}" type="pres">
      <dgm:prSet presAssocID="{718B8366-3043-485C-8719-F253B2490BD8}" presName="tile1" presStyleLbl="node1" presStyleIdx="0" presStyleCnt="4"/>
      <dgm:spPr/>
      <dgm:t>
        <a:bodyPr/>
        <a:lstStyle/>
        <a:p>
          <a:endParaRPr lang="en-US"/>
        </a:p>
      </dgm:t>
    </dgm:pt>
    <dgm:pt modelId="{2FD2B24B-DBDF-4F6F-AFF3-EC606EA326B1}" type="pres">
      <dgm:prSet presAssocID="{718B8366-3043-485C-8719-F253B2490BD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65DC-2CC8-4C97-904D-3529F44E8075}" type="pres">
      <dgm:prSet presAssocID="{718B8366-3043-485C-8719-F253B2490BD8}" presName="tile2" presStyleLbl="node1" presStyleIdx="1" presStyleCnt="4"/>
      <dgm:spPr/>
      <dgm:t>
        <a:bodyPr/>
        <a:lstStyle/>
        <a:p>
          <a:endParaRPr lang="en-US"/>
        </a:p>
      </dgm:t>
    </dgm:pt>
    <dgm:pt modelId="{24772510-ACEE-4412-8C75-05822DA7D27C}" type="pres">
      <dgm:prSet presAssocID="{718B8366-3043-485C-8719-F253B2490BD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72FC4-88DE-4797-9713-6841D1F5C64B}" type="pres">
      <dgm:prSet presAssocID="{718B8366-3043-485C-8719-F253B2490BD8}" presName="tile3" presStyleLbl="node1" presStyleIdx="2" presStyleCnt="4"/>
      <dgm:spPr/>
      <dgm:t>
        <a:bodyPr/>
        <a:lstStyle/>
        <a:p>
          <a:endParaRPr lang="en-US"/>
        </a:p>
      </dgm:t>
    </dgm:pt>
    <dgm:pt modelId="{CAE02225-D7B9-43B8-8A82-328BF28C4968}" type="pres">
      <dgm:prSet presAssocID="{718B8366-3043-485C-8719-F253B2490BD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9B16C-9FDF-4F0E-AA1B-A7C03CF0F718}" type="pres">
      <dgm:prSet presAssocID="{718B8366-3043-485C-8719-F253B2490BD8}" presName="tile4" presStyleLbl="node1" presStyleIdx="3" presStyleCnt="4"/>
      <dgm:spPr/>
      <dgm:t>
        <a:bodyPr/>
        <a:lstStyle/>
        <a:p>
          <a:endParaRPr lang="en-US"/>
        </a:p>
      </dgm:t>
    </dgm:pt>
    <dgm:pt modelId="{D1A4BFA2-5635-4274-83D3-3B4582077F3F}" type="pres">
      <dgm:prSet presAssocID="{718B8366-3043-485C-8719-F253B2490BD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1F6B0-3AFA-4ED0-AFE1-A85A78B97B6D}" type="pres">
      <dgm:prSet presAssocID="{718B8366-3043-485C-8719-F253B2490BD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054F0-72E2-4ECC-8957-88C5ED1C1649}" type="presOf" srcId="{6F5EDD12-097A-4D44-B784-B795202CCC77}" destId="{0CA43F4C-D538-4A5A-9455-38998613B679}" srcOrd="0" destOrd="0" presId="urn:microsoft.com/office/officeart/2005/8/layout/matrix1"/>
    <dgm:cxn modelId="{CAC4CD2C-4A66-45FC-BD64-97D7DB8C180E}" type="presOf" srcId="{300393C7-E1EC-42C6-BA4F-EB296B84DF15}" destId="{33C72FC4-88DE-4797-9713-6841D1F5C64B}" srcOrd="0" destOrd="0" presId="urn:microsoft.com/office/officeart/2005/8/layout/matrix1"/>
    <dgm:cxn modelId="{BC2619A4-95EB-4F82-85A4-5CCDDD142412}" srcId="{718B8366-3043-485C-8719-F253B2490BD8}" destId="{2E3489AF-3A9E-4F53-AA9D-541E394A272E}" srcOrd="0" destOrd="0" parTransId="{D373168F-BB4A-46BA-889A-18DDEE15AC77}" sibTransId="{8E537A26-4FF4-4B2F-9CD7-22D1929465D6}"/>
    <dgm:cxn modelId="{AE6D7994-A703-4C7B-BDE2-71A55D6C5B9E}" type="presOf" srcId="{5A9D4A30-C70F-4D1C-92CB-A69D3F0790B0}" destId="{D1A4BFA2-5635-4274-83D3-3B4582077F3F}" srcOrd="1" destOrd="0" presId="urn:microsoft.com/office/officeart/2005/8/layout/matrix1"/>
    <dgm:cxn modelId="{9E0FCAB0-A949-434F-AF3E-4BEC161289F9}" type="presOf" srcId="{3823024C-5B33-4297-8192-C4E61E8C18B6}" destId="{24772510-ACEE-4412-8C75-05822DA7D27C}" srcOrd="1" destOrd="0" presId="urn:microsoft.com/office/officeart/2005/8/layout/matrix1"/>
    <dgm:cxn modelId="{9DEEE1F2-4767-49B7-AEAF-C73915EB9697}" srcId="{2E3489AF-3A9E-4F53-AA9D-541E394A272E}" destId="{300393C7-E1EC-42C6-BA4F-EB296B84DF15}" srcOrd="2" destOrd="0" parTransId="{FC17F7E6-6718-4DF3-9B69-A6254C83F61F}" sibTransId="{56A73F84-34A2-4310-9903-3C4179CCB090}"/>
    <dgm:cxn modelId="{7A69E6CC-EC8E-4BF7-B968-649417F6B210}" type="presOf" srcId="{300393C7-E1EC-42C6-BA4F-EB296B84DF15}" destId="{CAE02225-D7B9-43B8-8A82-328BF28C4968}" srcOrd="1" destOrd="0" presId="urn:microsoft.com/office/officeart/2005/8/layout/matrix1"/>
    <dgm:cxn modelId="{A4A517C0-AFC7-457E-B53F-B072B2E110F0}" srcId="{2E3489AF-3A9E-4F53-AA9D-541E394A272E}" destId="{5A9D4A30-C70F-4D1C-92CB-A69D3F0790B0}" srcOrd="3" destOrd="0" parTransId="{0B63C32D-4BA6-4AD8-978B-97A6420FE22A}" sibTransId="{0E1CF980-C080-49FC-B479-256E7E24D278}"/>
    <dgm:cxn modelId="{5651D230-2767-4124-8D6C-05ADCD33BC2B}" type="presOf" srcId="{2E3489AF-3A9E-4F53-AA9D-541E394A272E}" destId="{AF11F6B0-3AFA-4ED0-AFE1-A85A78B97B6D}" srcOrd="0" destOrd="0" presId="urn:microsoft.com/office/officeart/2005/8/layout/matrix1"/>
    <dgm:cxn modelId="{A3F14CA0-6334-443F-BB34-D133D26AC5C8}" type="presOf" srcId="{718B8366-3043-485C-8719-F253B2490BD8}" destId="{16AD77FA-9AE9-4882-863F-E69414FA0077}" srcOrd="0" destOrd="0" presId="urn:microsoft.com/office/officeart/2005/8/layout/matrix1"/>
    <dgm:cxn modelId="{152524D5-FFC7-4C83-881D-2D2224AC0559}" srcId="{2E3489AF-3A9E-4F53-AA9D-541E394A272E}" destId="{6F5EDD12-097A-4D44-B784-B795202CCC77}" srcOrd="0" destOrd="0" parTransId="{A8A21BA5-D5E4-4225-8A8E-CB5DCDB579E0}" sibTransId="{4F3D4914-4402-4839-AEF3-D7C2BC37816A}"/>
    <dgm:cxn modelId="{A38D0054-F78F-4C93-AFE8-E29507119478}" type="presOf" srcId="{5A9D4A30-C70F-4D1C-92CB-A69D3F0790B0}" destId="{C7E9B16C-9FDF-4F0E-AA1B-A7C03CF0F718}" srcOrd="0" destOrd="0" presId="urn:microsoft.com/office/officeart/2005/8/layout/matrix1"/>
    <dgm:cxn modelId="{A3661DE1-1220-465A-B414-B408595366CB}" type="presOf" srcId="{6F5EDD12-097A-4D44-B784-B795202CCC77}" destId="{2FD2B24B-DBDF-4F6F-AFF3-EC606EA326B1}" srcOrd="1" destOrd="0" presId="urn:microsoft.com/office/officeart/2005/8/layout/matrix1"/>
    <dgm:cxn modelId="{710CB13E-8F9C-43AD-8FF3-E154314578ED}" srcId="{2E3489AF-3A9E-4F53-AA9D-541E394A272E}" destId="{3823024C-5B33-4297-8192-C4E61E8C18B6}" srcOrd="1" destOrd="0" parTransId="{C3204A2D-0620-429E-B7BC-74DB1A45D638}" sibTransId="{80396630-CC15-4784-AAE2-FBDC7CDBD9F2}"/>
    <dgm:cxn modelId="{6D654810-5B06-40B6-BD8E-1391BE6C8D27}" type="presOf" srcId="{3823024C-5B33-4297-8192-C4E61E8C18B6}" destId="{01EF65DC-2CC8-4C97-904D-3529F44E8075}" srcOrd="0" destOrd="0" presId="urn:microsoft.com/office/officeart/2005/8/layout/matrix1"/>
    <dgm:cxn modelId="{A03ED595-C717-4CE7-A525-7F49D3BC0DC9}" type="presParOf" srcId="{16AD77FA-9AE9-4882-863F-E69414FA0077}" destId="{5F8D4AD8-EB71-4A27-A901-893457AC3F87}" srcOrd="0" destOrd="0" presId="urn:microsoft.com/office/officeart/2005/8/layout/matrix1"/>
    <dgm:cxn modelId="{2883D0A2-57D8-4D93-9428-C2809F65B561}" type="presParOf" srcId="{5F8D4AD8-EB71-4A27-A901-893457AC3F87}" destId="{0CA43F4C-D538-4A5A-9455-38998613B679}" srcOrd="0" destOrd="0" presId="urn:microsoft.com/office/officeart/2005/8/layout/matrix1"/>
    <dgm:cxn modelId="{EAC99AC7-CD7B-4B77-93A1-3FC108FD5764}" type="presParOf" srcId="{5F8D4AD8-EB71-4A27-A901-893457AC3F87}" destId="{2FD2B24B-DBDF-4F6F-AFF3-EC606EA326B1}" srcOrd="1" destOrd="0" presId="urn:microsoft.com/office/officeart/2005/8/layout/matrix1"/>
    <dgm:cxn modelId="{182DE19B-3C30-4F0A-940C-40864A9674BA}" type="presParOf" srcId="{5F8D4AD8-EB71-4A27-A901-893457AC3F87}" destId="{01EF65DC-2CC8-4C97-904D-3529F44E8075}" srcOrd="2" destOrd="0" presId="urn:microsoft.com/office/officeart/2005/8/layout/matrix1"/>
    <dgm:cxn modelId="{32238474-47C7-4F21-B622-53683AEF0DD1}" type="presParOf" srcId="{5F8D4AD8-EB71-4A27-A901-893457AC3F87}" destId="{24772510-ACEE-4412-8C75-05822DA7D27C}" srcOrd="3" destOrd="0" presId="urn:microsoft.com/office/officeart/2005/8/layout/matrix1"/>
    <dgm:cxn modelId="{87007735-F60D-4417-B1F3-3E218B4A1358}" type="presParOf" srcId="{5F8D4AD8-EB71-4A27-A901-893457AC3F87}" destId="{33C72FC4-88DE-4797-9713-6841D1F5C64B}" srcOrd="4" destOrd="0" presId="urn:microsoft.com/office/officeart/2005/8/layout/matrix1"/>
    <dgm:cxn modelId="{05753433-3A1E-474D-8723-F797ED69065E}" type="presParOf" srcId="{5F8D4AD8-EB71-4A27-A901-893457AC3F87}" destId="{CAE02225-D7B9-43B8-8A82-328BF28C4968}" srcOrd="5" destOrd="0" presId="urn:microsoft.com/office/officeart/2005/8/layout/matrix1"/>
    <dgm:cxn modelId="{9D0B7A42-EE05-4BD6-838B-CEAEC467380E}" type="presParOf" srcId="{5F8D4AD8-EB71-4A27-A901-893457AC3F87}" destId="{C7E9B16C-9FDF-4F0E-AA1B-A7C03CF0F718}" srcOrd="6" destOrd="0" presId="urn:microsoft.com/office/officeart/2005/8/layout/matrix1"/>
    <dgm:cxn modelId="{A8B858B7-A9A5-4436-BA90-7D6AD1F70B40}" type="presParOf" srcId="{5F8D4AD8-EB71-4A27-A901-893457AC3F87}" destId="{D1A4BFA2-5635-4274-83D3-3B4582077F3F}" srcOrd="7" destOrd="0" presId="urn:microsoft.com/office/officeart/2005/8/layout/matrix1"/>
    <dgm:cxn modelId="{F7E052E3-3A7B-4989-9E24-CD1BE0617A9C}" type="presParOf" srcId="{16AD77FA-9AE9-4882-863F-E69414FA0077}" destId="{AF11F6B0-3AFA-4ED0-AFE1-A85A78B97B6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3F4C-D538-4A5A-9455-38998613B679}">
      <dsp:nvSpPr>
        <dsp:cNvPr id="0" name=""/>
        <dsp:cNvSpPr/>
      </dsp:nvSpPr>
      <dsp:spPr>
        <a:xfrm rot="16200000">
          <a:off x="781050" y="-781050"/>
          <a:ext cx="2362199" cy="39243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err="1" smtClean="0"/>
            <a:t>HCISec</a:t>
          </a:r>
          <a:endParaRPr lang="en-U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Risa</a:t>
          </a:r>
          <a:r>
            <a:rPr lang="en-US" sz="2000" kern="1200" dirty="0" smtClean="0"/>
            <a:t>*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Anne, Jonathan</a:t>
          </a:r>
          <a:endParaRPr lang="en-US" sz="2000" kern="1200" dirty="0"/>
        </a:p>
      </dsp:txBody>
      <dsp:txXfrm rot="5400000">
        <a:off x="0" y="0"/>
        <a:ext cx="3924300" cy="1771650"/>
      </dsp:txXfrm>
    </dsp:sp>
    <dsp:sp modelId="{01EF65DC-2CC8-4C97-904D-3529F44E8075}">
      <dsp:nvSpPr>
        <dsp:cNvPr id="0" name=""/>
        <dsp:cNvSpPr/>
      </dsp:nvSpPr>
      <dsp:spPr>
        <a:xfrm>
          <a:off x="3924300" y="0"/>
          <a:ext cx="3924300" cy="2362199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err="1" smtClean="0"/>
            <a:t>HCIDesign</a:t>
          </a:r>
          <a:endParaRPr lang="en-U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Najla</a:t>
          </a:r>
          <a:r>
            <a:rPr lang="en-US" sz="2000" kern="1200" dirty="0" smtClean="0"/>
            <a:t>*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Rahul, Chris. Ashley, Joey</a:t>
          </a:r>
        </a:p>
      </dsp:txBody>
      <dsp:txXfrm>
        <a:off x="3924300" y="0"/>
        <a:ext cx="3924300" cy="1771650"/>
      </dsp:txXfrm>
    </dsp:sp>
    <dsp:sp modelId="{33C72FC4-88DE-4797-9713-6841D1F5C64B}">
      <dsp:nvSpPr>
        <dsp:cNvPr id="0" name=""/>
        <dsp:cNvSpPr/>
      </dsp:nvSpPr>
      <dsp:spPr>
        <a:xfrm rot="10800000">
          <a:off x="0" y="2362199"/>
          <a:ext cx="3924300" cy="2362199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err="1" smtClean="0"/>
            <a:t>SoftwareDev</a:t>
          </a:r>
          <a:endParaRPr lang="en-US" sz="2000" b="1" u="sng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Nora*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Justin, </a:t>
          </a:r>
          <a:r>
            <a:rPr lang="en-US" sz="2000" kern="1200" dirty="0" err="1" smtClean="0"/>
            <a:t>Vinay</a:t>
          </a:r>
          <a:r>
            <a:rPr lang="en-US" sz="2000" kern="1200" dirty="0" smtClean="0"/>
            <a:t>, Crystal</a:t>
          </a:r>
          <a:endParaRPr lang="en-US" sz="2000" kern="1200" dirty="0"/>
        </a:p>
      </dsp:txBody>
      <dsp:txXfrm rot="10800000">
        <a:off x="0" y="2952749"/>
        <a:ext cx="3924300" cy="1771650"/>
      </dsp:txXfrm>
    </dsp:sp>
    <dsp:sp modelId="{C7E9B16C-9FDF-4F0E-AA1B-A7C03CF0F718}">
      <dsp:nvSpPr>
        <dsp:cNvPr id="0" name=""/>
        <dsp:cNvSpPr/>
      </dsp:nvSpPr>
      <dsp:spPr>
        <a:xfrm rot="5400000">
          <a:off x="4705350" y="1581149"/>
          <a:ext cx="2362199" cy="39243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Publication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err="1" smtClean="0"/>
            <a:t>Najla</a:t>
          </a:r>
          <a:r>
            <a:rPr lang="en-US" sz="2000" b="0" u="none" kern="1200" dirty="0" smtClean="0"/>
            <a:t>*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smtClean="0"/>
            <a:t>Chris, Ashley</a:t>
          </a:r>
          <a:endParaRPr lang="en-US" sz="2000" b="0" u="none" kern="1200" dirty="0"/>
        </a:p>
      </dsp:txBody>
      <dsp:txXfrm rot="-5400000">
        <a:off x="3924300" y="2952749"/>
        <a:ext cx="3924300" cy="1771650"/>
      </dsp:txXfrm>
    </dsp:sp>
    <dsp:sp modelId="{AF11F6B0-3AFA-4ED0-AFE1-A85A78B97B6D}">
      <dsp:nvSpPr>
        <dsp:cNvPr id="0" name=""/>
        <dsp:cNvSpPr/>
      </dsp:nvSpPr>
      <dsp:spPr>
        <a:xfrm>
          <a:off x="2747010" y="1771649"/>
          <a:ext cx="2354580" cy="1181099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Big Boss/Client: Graeme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MiniBoss</a:t>
          </a:r>
          <a:r>
            <a:rPr lang="en-US" sz="1600" kern="1200" dirty="0" smtClean="0"/>
            <a:t>: </a:t>
          </a:r>
          <a:r>
            <a:rPr lang="en-US" sz="1600" kern="1200" dirty="0" err="1" smtClean="0"/>
            <a:t>Risa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Application: </a:t>
          </a:r>
          <a:r>
            <a:rPr lang="en-US" sz="1600" kern="1200" dirty="0" err="1" smtClean="0"/>
            <a:t>OpenComm</a:t>
          </a:r>
          <a:endParaRPr lang="en-US" sz="1600" kern="1200" dirty="0"/>
        </a:p>
      </dsp:txBody>
      <dsp:txXfrm>
        <a:off x="2804667" y="1829306"/>
        <a:ext cx="2239266" cy="1065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95E08-924C-470D-A89F-8996F93CE75F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6EDC2-D838-415A-B0B6-C8E5FDBB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SIP: session initiation protocol – controls communication sessions such as voice and video calls over IP</a:t>
            </a:r>
          </a:p>
          <a:p>
            <a:r>
              <a:rPr lang="en-US" dirty="0" smtClean="0"/>
              <a:t>-&gt; used to create, modify, and terminate two-party</a:t>
            </a:r>
            <a:r>
              <a:rPr lang="en-US" baseline="0" dirty="0" smtClean="0"/>
              <a:t> sessions</a:t>
            </a:r>
            <a:endParaRPr lang="en-US" dirty="0" smtClean="0"/>
          </a:p>
          <a:p>
            <a:r>
              <a:rPr lang="en-US" dirty="0" smtClean="0"/>
              <a:t>RTP:</a:t>
            </a:r>
            <a:r>
              <a:rPr lang="en-US" baseline="0" dirty="0" smtClean="0"/>
              <a:t> real-time transport protocol – defines a standardized packet format for delivering audio and video </a:t>
            </a:r>
            <a:r>
              <a:rPr lang="en-US" baseline="0" dirty="0" err="1" smtClean="0"/>
              <a:t>voer</a:t>
            </a:r>
            <a:r>
              <a:rPr lang="en-US" baseline="0" dirty="0" smtClean="0"/>
              <a:t> IP networks</a:t>
            </a:r>
          </a:p>
          <a:p>
            <a:r>
              <a:rPr lang="en-US" baseline="0" dirty="0" smtClean="0"/>
              <a:t>NAT: network address translation – modifying IP address info in IP packet headers while in transit across a traffic routing device</a:t>
            </a:r>
          </a:p>
          <a:p>
            <a:r>
              <a:rPr lang="en-US" baseline="0" dirty="0" smtClean="0"/>
              <a:t>STUN: session traversal utilities for NAT: standardized set of methods used in NAT traversal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6EDC2-D838-415A-B0B6-C8E5FDBBE5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6EDC2-D838-415A-B0B6-C8E5FDBBE5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6EDC2-D838-415A-B0B6-C8E5FDBBE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6EDC2-D838-415A-B0B6-C8E5FDBBE5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1C4331-2F2F-4AEA-AFE7-1DF5C4AC8784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0F5FE60-62AD-45BE-A6B3-AE7766A35B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ch1-3.html" TargetMode="External"/><Relationship Id="rId2" Type="http://schemas.openxmlformats.org/officeDocument/2006/relationships/hyperlink" Target="http://opencommgroup.basecamphq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il.google.com/mail/goog_511293855" TargetMode="External"/><Relationship Id="rId4" Type="http://schemas.openxmlformats.org/officeDocument/2006/relationships/hyperlink" Target="https://github.com/signup/fre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OpenComm</a:t>
            </a:r>
            <a:r>
              <a:rPr lang="en-US" dirty="0" smtClean="0"/>
              <a:t>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22,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Basecamp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Basecamp: </a:t>
            </a:r>
            <a:r>
              <a:rPr lang="en-US" dirty="0" smtClean="0">
                <a:hlinkClick r:id="rId2"/>
              </a:rPr>
              <a:t>http://opencommgroup.basecamphq.com/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/>
              <a:t>?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progit.org/book/ch1-3.html</a:t>
            </a:r>
            <a:endParaRPr lang="en-US" dirty="0"/>
          </a:p>
          <a:p>
            <a:r>
              <a:rPr lang="en-US" dirty="0" smtClean="0"/>
              <a:t>Set up an account: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github.com/signup/free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u="sng" dirty="0">
                <a:hlinkClick r:id="rId5"/>
              </a:rPr>
              <a:t>http://help.github.com/win-set-up-git/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Summer 2009 (1.5)</a:t>
            </a:r>
          </a:p>
          <a:p>
            <a:pPr lvl="1"/>
            <a:r>
              <a:rPr lang="en-US" dirty="0" smtClean="0"/>
              <a:t>Founded by Graeme Bailey and Makoto </a:t>
            </a:r>
            <a:r>
              <a:rPr lang="en-US" dirty="0" err="1" smtClean="0"/>
              <a:t>Bentz</a:t>
            </a:r>
            <a:r>
              <a:rPr lang="en-US" dirty="0" smtClean="0"/>
              <a:t> ’10, </a:t>
            </a:r>
            <a:r>
              <a:rPr lang="en-US" dirty="0" err="1" smtClean="0"/>
              <a:t>M.Eng</a:t>
            </a:r>
            <a:r>
              <a:rPr lang="en-US" dirty="0" smtClean="0"/>
              <a:t>. ’11</a:t>
            </a:r>
            <a:endParaRPr lang="en-US" dirty="0"/>
          </a:p>
          <a:p>
            <a:r>
              <a:rPr lang="en-US" dirty="0" smtClean="0"/>
              <a:t>Fall 2009 (1.6, 2.0)</a:t>
            </a:r>
          </a:p>
          <a:p>
            <a:pPr lvl="1"/>
            <a:r>
              <a:rPr lang="en-US" dirty="0" smtClean="0"/>
              <a:t>Realized that we needed more than 4 people in the group</a:t>
            </a:r>
          </a:p>
          <a:p>
            <a:pPr lvl="1"/>
            <a:r>
              <a:rPr lang="en-US" dirty="0" smtClean="0"/>
              <a:t>Determined possible modifiable SIP stacks</a:t>
            </a:r>
          </a:p>
          <a:p>
            <a:r>
              <a:rPr lang="en-US" dirty="0" smtClean="0"/>
              <a:t>Spring 2010 (2.1)</a:t>
            </a:r>
          </a:p>
          <a:p>
            <a:pPr lvl="1"/>
            <a:r>
              <a:rPr lang="en-US" dirty="0" smtClean="0"/>
              <a:t>Successfully completed:</a:t>
            </a:r>
          </a:p>
          <a:p>
            <a:pPr lvl="2"/>
            <a:r>
              <a:rPr lang="en-US" dirty="0" smtClean="0"/>
              <a:t>2D sound </a:t>
            </a:r>
            <a:r>
              <a:rPr lang="en-US" dirty="0" err="1" smtClean="0"/>
              <a:t>spatialization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 smtClean="0"/>
              <a:t>RTP session negotiation with Jingle</a:t>
            </a:r>
          </a:p>
          <a:p>
            <a:pPr lvl="2"/>
            <a:r>
              <a:rPr lang="en-US" dirty="0" smtClean="0"/>
              <a:t>NAT traversal with STUN</a:t>
            </a:r>
          </a:p>
          <a:p>
            <a:pPr lvl="2"/>
            <a:r>
              <a:rPr lang="en-US" dirty="0" smtClean="0"/>
              <a:t>RTP audio streams between several of our clients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fbcdn-sphotos-a.akamaihd.net/hphotos-ak-snc3/12435_721581008715_429712_41295036_6787808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5809" r="22255" b="-1071"/>
          <a:stretch/>
        </p:blipFill>
        <p:spPr bwMode="auto">
          <a:xfrm>
            <a:off x="7162799" y="176595"/>
            <a:ext cx="1682113" cy="16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cornell.edu/annual_report/01-02/images/BAILE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7745"/>
            <a:ext cx="12699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5486401" y="3200400"/>
            <a:ext cx="3434220" cy="28440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2009 – 2010</a:t>
            </a:r>
          </a:p>
          <a:p>
            <a:pPr algn="ctr"/>
            <a:r>
              <a:rPr lang="en-US" dirty="0" smtClean="0"/>
              <a:t>Getting used to mobile application development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Prepping different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 2010 (2.2)</a:t>
            </a:r>
          </a:p>
          <a:p>
            <a:pPr lvl="1"/>
            <a:r>
              <a:rPr lang="en-US" dirty="0" smtClean="0"/>
              <a:t>Transition over to XMPP/Jingle/Jabber</a:t>
            </a:r>
          </a:p>
          <a:p>
            <a:pPr lvl="1"/>
            <a:r>
              <a:rPr lang="en-US" dirty="0" smtClean="0"/>
              <a:t>Upgrade to Android 2.2 Platform</a:t>
            </a:r>
          </a:p>
          <a:p>
            <a:r>
              <a:rPr lang="en-US" dirty="0" smtClean="0"/>
              <a:t>Spring 2011 (2.3)</a:t>
            </a:r>
          </a:p>
          <a:p>
            <a:pPr lvl="1"/>
            <a:r>
              <a:rPr lang="en-US" dirty="0" smtClean="0"/>
              <a:t>Created demo of Desktop Client for BOOM 2011</a:t>
            </a:r>
          </a:p>
          <a:p>
            <a:pPr lvl="1"/>
            <a:r>
              <a:rPr lang="en-US" dirty="0" smtClean="0"/>
              <a:t>Started implementation for Android</a:t>
            </a:r>
          </a:p>
          <a:p>
            <a:pPr lvl="2"/>
            <a:r>
              <a:rPr lang="en-US" dirty="0" smtClean="0"/>
              <a:t>Integration issue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s://fbcdn-sphotos-a.akamaihd.net/hphotos-ak-ash4/225974_1807194332922_1031820479_31867178_3984550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28699" r="3459"/>
          <a:stretch/>
        </p:blipFill>
        <p:spPr bwMode="auto">
          <a:xfrm>
            <a:off x="4343400" y="4132879"/>
            <a:ext cx="4680559" cy="258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bcdn-sphotos-a.akamaihd.net/hphotos-ak-snc6/249897_1806134706432_1031820479_31865922_1590813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69" y="304799"/>
            <a:ext cx="32766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252608" y="4103644"/>
            <a:ext cx="3657600" cy="26154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2010 – 2011</a:t>
            </a:r>
          </a:p>
          <a:p>
            <a:pPr algn="ctr"/>
            <a:r>
              <a:rPr lang="en-US" dirty="0" smtClean="0"/>
              <a:t>Preliminary attempt at integration of different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Release both </a:t>
            </a:r>
            <a:r>
              <a:rPr lang="en-US" b="1" dirty="0" smtClean="0">
                <a:solidFill>
                  <a:schemeClr val="accent2"/>
                </a:solidFill>
              </a:rPr>
              <a:t>DESKTOP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ANDROID APPLICATIONS </a:t>
            </a:r>
            <a:r>
              <a:rPr lang="en-US" dirty="0" smtClean="0"/>
              <a:t>that are </a:t>
            </a:r>
            <a:r>
              <a:rPr lang="en-US" b="1" dirty="0" smtClean="0">
                <a:solidFill>
                  <a:schemeClr val="accent3"/>
                </a:solidFill>
              </a:rPr>
              <a:t>FULLY INTEGRATED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OPERABLE</a:t>
            </a:r>
            <a:r>
              <a:rPr lang="en-US" dirty="0"/>
              <a:t> </a:t>
            </a:r>
            <a:r>
              <a:rPr lang="en-US" dirty="0" smtClean="0"/>
              <a:t>on multiple computers and phones.</a:t>
            </a:r>
          </a:p>
          <a:p>
            <a:pPr lvl="1"/>
            <a:r>
              <a:rPr lang="en-US" dirty="0" smtClean="0"/>
              <a:t>Prepare </a:t>
            </a:r>
            <a:r>
              <a:rPr lang="en-US" b="1" dirty="0" smtClean="0">
                <a:solidFill>
                  <a:schemeClr val="accent2"/>
                </a:solidFill>
              </a:rPr>
              <a:t>PUBLICATION MATERIALS </a:t>
            </a:r>
            <a:r>
              <a:rPr lang="en-US" dirty="0" smtClean="0"/>
              <a:t>to be used for BOOM 2012, Bailey + company meetings, and publication submissions.</a:t>
            </a:r>
          </a:p>
          <a:p>
            <a:pPr lvl="1"/>
            <a:endParaRPr lang="en-US" dirty="0"/>
          </a:p>
          <a:p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M.Eng.s</a:t>
            </a:r>
            <a:endParaRPr lang="en-US" dirty="0" smtClean="0"/>
          </a:p>
          <a:p>
            <a:pPr lvl="1"/>
            <a:r>
              <a:rPr lang="en-US" dirty="0" smtClean="0"/>
              <a:t>8.5 Undergraduates (2, 1, 4, 1.5)</a:t>
            </a:r>
          </a:p>
          <a:p>
            <a:pPr lvl="1"/>
            <a:r>
              <a:rPr lang="en-US" dirty="0" smtClean="0"/>
              <a:t>5 Majors, 3 Colleges</a:t>
            </a:r>
          </a:p>
        </p:txBody>
      </p:sp>
      <p:sp>
        <p:nvSpPr>
          <p:cNvPr id="4" name="Cloud 3"/>
          <p:cNvSpPr/>
          <p:nvPr/>
        </p:nvSpPr>
        <p:spPr>
          <a:xfrm>
            <a:off x="5029200" y="3962400"/>
            <a:ext cx="3657600" cy="261546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2011 – 2012</a:t>
            </a:r>
          </a:p>
          <a:p>
            <a:pPr algn="ctr"/>
            <a:r>
              <a:rPr lang="en-US" dirty="0" smtClean="0"/>
              <a:t>Shifting from research toy to actual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28505"/>
              </p:ext>
            </p:extLst>
          </p:nvPr>
        </p:nvGraphicFramePr>
        <p:xfrm>
          <a:off x="685800" y="1143000"/>
          <a:ext cx="7848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8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Group meeting: 5:30PM, Sundays</a:t>
            </a:r>
          </a:p>
          <a:p>
            <a:pPr lvl="1"/>
            <a:r>
              <a:rPr lang="en-US" dirty="0" smtClean="0"/>
              <a:t>Article critique</a:t>
            </a:r>
            <a:endParaRPr lang="en-US" dirty="0" smtClean="0"/>
          </a:p>
          <a:p>
            <a:pPr lvl="2"/>
            <a:r>
              <a:rPr lang="en-US" dirty="0" smtClean="0"/>
              <a:t>Partner assignments on Basecamp up to 6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End of 1</a:t>
            </a:r>
            <a:r>
              <a:rPr lang="en-US" baseline="30000" dirty="0" smtClean="0"/>
              <a:t>st</a:t>
            </a:r>
            <a:r>
              <a:rPr lang="en-US" dirty="0" smtClean="0"/>
              <a:t> week of cycle</a:t>
            </a:r>
          </a:p>
          <a:p>
            <a:pPr lvl="2"/>
            <a:r>
              <a:rPr lang="en-US" dirty="0" smtClean="0"/>
              <a:t>Software 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HCISec</a:t>
            </a:r>
            <a:r>
              <a:rPr lang="en-US" dirty="0" smtClean="0"/>
              <a:t>: implementation report</a:t>
            </a:r>
          </a:p>
          <a:p>
            <a:pPr lvl="2"/>
            <a:r>
              <a:rPr lang="en-US" dirty="0" smtClean="0"/>
              <a:t>Discussion on product requirements</a:t>
            </a:r>
          </a:p>
          <a:p>
            <a:pPr lvl="1"/>
            <a:r>
              <a:rPr lang="en-US" dirty="0" smtClean="0"/>
              <a:t>End of 2</a:t>
            </a:r>
            <a:r>
              <a:rPr lang="en-US" baseline="30000" dirty="0" smtClean="0"/>
              <a:t>nd</a:t>
            </a:r>
            <a:r>
              <a:rPr lang="en-US" dirty="0" smtClean="0"/>
              <a:t> week of cycle</a:t>
            </a:r>
          </a:p>
          <a:p>
            <a:pPr lvl="2"/>
            <a:r>
              <a:rPr lang="en-US" dirty="0" smtClean="0"/>
              <a:t>Demo of completed product, transfer to Design for testing</a:t>
            </a:r>
          </a:p>
          <a:p>
            <a:pPr lvl="2"/>
            <a:r>
              <a:rPr lang="en-US" dirty="0" smtClean="0"/>
              <a:t>Distribution of upcoming week’s requirements</a:t>
            </a:r>
            <a:endParaRPr lang="en-US" dirty="0" smtClean="0"/>
          </a:p>
          <a:p>
            <a:r>
              <a:rPr lang="en-US" dirty="0" smtClean="0"/>
              <a:t>Team meeting: 1 – 2 times/week</a:t>
            </a:r>
          </a:p>
          <a:p>
            <a:pPr lvl="1"/>
            <a:r>
              <a:rPr lang="en-US" dirty="0" smtClean="0"/>
              <a:t>Scheduled by Team leads as needed</a:t>
            </a:r>
          </a:p>
          <a:p>
            <a:r>
              <a:rPr lang="en-US" dirty="0" smtClean="0"/>
              <a:t>Management meeting: 1 time/week</a:t>
            </a:r>
          </a:p>
          <a:p>
            <a:pPr lvl="1"/>
            <a:r>
              <a:rPr lang="en-US" dirty="0" smtClean="0"/>
              <a:t>Wednesday evenings online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6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of interest: Sep.22 – Dec.16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Crash courses: Sep.25 and Oct.2</a:t>
            </a:r>
          </a:p>
          <a:p>
            <a:pPr lvl="1"/>
            <a:r>
              <a:rPr lang="en-US" dirty="0" smtClean="0"/>
              <a:t>Sep.25 and Oct.2 (Sun) – Java and Android crash course by </a:t>
            </a:r>
            <a:r>
              <a:rPr lang="en-US" dirty="0" err="1" smtClean="0"/>
              <a:t>Najla</a:t>
            </a:r>
            <a:r>
              <a:rPr lang="en-US" dirty="0" smtClean="0"/>
              <a:t> and Nora</a:t>
            </a:r>
            <a:endParaRPr lang="en-US" dirty="0"/>
          </a:p>
          <a:p>
            <a:r>
              <a:rPr lang="en-US" dirty="0" smtClean="0"/>
              <a:t>Half-way point: Oct.30</a:t>
            </a:r>
          </a:p>
          <a:p>
            <a:pPr lvl="1"/>
            <a:r>
              <a:rPr lang="en-US" dirty="0" smtClean="0"/>
              <a:t>3 completed cycles of products (Oct.2*, Oct.16, Oct.30)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draft write-up of report</a:t>
            </a:r>
          </a:p>
          <a:p>
            <a:pPr lvl="1"/>
            <a:r>
              <a:rPr lang="en-US" dirty="0" smtClean="0"/>
              <a:t>Self and peer-evaluation and possible reallocation of members</a:t>
            </a:r>
            <a:endParaRPr lang="en-US" dirty="0"/>
          </a:p>
          <a:p>
            <a:r>
              <a:rPr lang="en-US" dirty="0" smtClean="0"/>
              <a:t>Finals period: Dec.4 – Dec.16</a:t>
            </a:r>
          </a:p>
          <a:p>
            <a:pPr lvl="1"/>
            <a:r>
              <a:rPr lang="en-US" dirty="0" smtClean="0"/>
              <a:t>2 completed cycles of products, in middle of last product (Nov.13, Nov.27*, Dec.11)</a:t>
            </a:r>
          </a:p>
          <a:p>
            <a:pPr lvl="1"/>
            <a:r>
              <a:rPr lang="en-US" dirty="0" smtClean="0"/>
              <a:t>Final draft write-up of report</a:t>
            </a:r>
          </a:p>
          <a:p>
            <a:pPr lvl="1"/>
            <a:r>
              <a:rPr lang="en-US" dirty="0" smtClean="0"/>
              <a:t>Everyone</a:t>
            </a:r>
          </a:p>
          <a:p>
            <a:pPr lvl="2"/>
            <a:r>
              <a:rPr lang="en-US" dirty="0" smtClean="0"/>
              <a:t>Self and peer-evaluation and reflection</a:t>
            </a:r>
          </a:p>
          <a:p>
            <a:pPr lvl="1"/>
            <a:r>
              <a:rPr lang="en-US" dirty="0" err="1" smtClean="0"/>
              <a:t>MEngs</a:t>
            </a:r>
            <a:endParaRPr lang="en-US" dirty="0"/>
          </a:p>
          <a:p>
            <a:pPr lvl="2"/>
            <a:r>
              <a:rPr lang="en-US" dirty="0" smtClean="0"/>
              <a:t>Joint progress report for future members + Bailey</a:t>
            </a:r>
          </a:p>
          <a:p>
            <a:pPr lvl="2"/>
            <a:r>
              <a:rPr lang="en-US" dirty="0" smtClean="0"/>
              <a:t>Integration and demo of product for Bailey</a:t>
            </a:r>
          </a:p>
          <a:p>
            <a:pPr lvl="1"/>
            <a:r>
              <a:rPr lang="en-US" dirty="0" smtClean="0"/>
              <a:t>Those staying with group next semester</a:t>
            </a:r>
          </a:p>
          <a:p>
            <a:pPr lvl="2"/>
            <a:r>
              <a:rPr lang="en-US" dirty="0" smtClean="0"/>
              <a:t>Discussion and planning for next semester</a:t>
            </a:r>
          </a:p>
        </p:txBody>
      </p:sp>
    </p:spTree>
    <p:extLst>
      <p:ext uri="{BB962C8B-B14F-4D97-AF65-F5344CB8AC3E}">
        <p14:creationId xmlns:p14="http://schemas.microsoft.com/office/powerpoint/2010/main" val="6768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 ::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UI written in Processing (</a:t>
            </a:r>
            <a:r>
              <a:rPr lang="en-US" dirty="0" smtClean="0">
                <a:hlinkClick r:id="rId2"/>
              </a:rPr>
              <a:t>http://www.processing.org/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Private space implemented</a:t>
            </a:r>
          </a:p>
          <a:p>
            <a:pPr lvl="2"/>
            <a:r>
              <a:rPr lang="en-US" dirty="0" smtClean="0"/>
              <a:t>Drag/drop + lasso</a:t>
            </a:r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Sound </a:t>
            </a:r>
            <a:r>
              <a:rPr lang="en-US" dirty="0" err="1" smtClean="0"/>
              <a:t>spatialization</a:t>
            </a:r>
            <a:r>
              <a:rPr lang="en-US" dirty="0" smtClean="0"/>
              <a:t> implemented</a:t>
            </a:r>
          </a:p>
          <a:p>
            <a:pPr lvl="1"/>
            <a:r>
              <a:rPr lang="en-US" dirty="0" smtClean="0"/>
              <a:t>Notification of private space NOT implemented</a:t>
            </a:r>
          </a:p>
          <a:p>
            <a:pPr lvl="1"/>
            <a:r>
              <a:rPr lang="en-US" dirty="0" smtClean="0"/>
              <a:t>Network: IP address, not </a:t>
            </a:r>
            <a:r>
              <a:rPr lang="en-US" dirty="0" err="1" smtClean="0"/>
              <a:t>JabberIDs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Possible shift to C/C++ Programming for UI</a:t>
            </a:r>
          </a:p>
        </p:txBody>
      </p:sp>
      <p:pic>
        <p:nvPicPr>
          <p:cNvPr id="3074" name="Picture 2" descr="Z:\My Documents\OpenComm\OpenComm_Boom2011_Pos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23857" r="58614" b="59318"/>
          <a:stretch/>
        </p:blipFill>
        <p:spPr bwMode="auto">
          <a:xfrm>
            <a:off x="5715000" y="2971800"/>
            <a:ext cx="3043647" cy="262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 ::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Private space implemented</a:t>
            </a:r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Network ready</a:t>
            </a:r>
          </a:p>
          <a:p>
            <a:pPr lvl="1"/>
            <a:r>
              <a:rPr lang="en-US" dirty="0" smtClean="0"/>
              <a:t>Sound </a:t>
            </a:r>
            <a:r>
              <a:rPr lang="en-US" dirty="0" err="1" smtClean="0"/>
              <a:t>spatialization</a:t>
            </a:r>
            <a:r>
              <a:rPr lang="en-US" dirty="0" smtClean="0"/>
              <a:t> ready</a:t>
            </a:r>
          </a:p>
          <a:p>
            <a:pPr lvl="1"/>
            <a:r>
              <a:rPr lang="en-US" dirty="0" smtClean="0"/>
              <a:t>Private space notifications not implemented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9" y="1371600"/>
            <a:ext cx="303779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51" y="1371600"/>
            <a:ext cx="284224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173</TotalTime>
  <Words>628</Words>
  <Application>Microsoft Office PowerPoint</Application>
  <PresentationFormat>On-screen Show (4:3)</PresentationFormat>
  <Paragraphs>119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OpenComm Group</vt:lpstr>
      <vt:lpstr>History</vt:lpstr>
      <vt:lpstr>HISTORY</vt:lpstr>
      <vt:lpstr>Fall 2011</vt:lpstr>
      <vt:lpstr>Group structure</vt:lpstr>
      <vt:lpstr>Meetings</vt:lpstr>
      <vt:lpstr>Dates of interest: Sep.22 – Dec.16</vt:lpstr>
      <vt:lpstr>Current situation :: DESKTOP</vt:lpstr>
      <vt:lpstr>CURRENT SITUATION :: ANDROID</vt:lpstr>
      <vt:lpstr>Basecamp &amp;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OpenComm Group</dc:title>
  <dc:creator>Risa Naka</dc:creator>
  <cp:lastModifiedBy>Risa Naka</cp:lastModifiedBy>
  <cp:revision>19</cp:revision>
  <dcterms:created xsi:type="dcterms:W3CDTF">2011-09-22T17:33:42Z</dcterms:created>
  <dcterms:modified xsi:type="dcterms:W3CDTF">2011-09-22T21:16:33Z</dcterms:modified>
</cp:coreProperties>
</file>