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Default Extension="wmf" ContentType="image/x-wmf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21945600" cy="36576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B0040"/>
    <a:srgbClr val="C083C0"/>
    <a:srgbClr val="9DF6FF"/>
    <a:srgbClr val="448914"/>
    <a:srgbClr val="94C4FF"/>
    <a:srgbClr val="FFAB63"/>
    <a:srgbClr val="AEE278"/>
    <a:srgbClr val="F5F5F5"/>
    <a:srgbClr val="878787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-352" y="10408"/>
      </p:cViewPr>
      <p:guideLst>
        <p:guide orient="horz" pos="11520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62270"/>
            <a:ext cx="1865376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0726400"/>
            <a:ext cx="1536192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957752" y="7620002"/>
            <a:ext cx="13331188" cy="16228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4179" y="7620002"/>
            <a:ext cx="39627812" cy="162280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3503470"/>
            <a:ext cx="18653760" cy="72644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5502472"/>
            <a:ext cx="18653760" cy="8000997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4182" y="44382267"/>
            <a:ext cx="26479500" cy="1255183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09441" y="44382267"/>
            <a:ext cx="26479500" cy="125518336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64736"/>
            <a:ext cx="1975104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8187270"/>
            <a:ext cx="9696452" cy="341206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1599334"/>
            <a:ext cx="9696452" cy="2107353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8187270"/>
            <a:ext cx="9700260" cy="3412064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1599334"/>
            <a:ext cx="9700260" cy="21073536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456267"/>
            <a:ext cx="7219951" cy="61976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456269"/>
            <a:ext cx="12268200" cy="31216603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7653869"/>
            <a:ext cx="7219951" cy="25019003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5603200"/>
            <a:ext cx="13167360" cy="3022603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3268133"/>
            <a:ext cx="13167360" cy="219456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8625803"/>
            <a:ext cx="13167360" cy="4292597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464736"/>
            <a:ext cx="19751040" cy="6096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8534402"/>
            <a:ext cx="19751040" cy="24138470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3900537"/>
            <a:ext cx="5120640" cy="1947333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0CBB-0C8C-CC42-AA28-EC48A2579B4C}" type="datetimeFigureOut">
              <a:rPr lang="en-US" smtClean="0"/>
              <a:pPr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3900537"/>
            <a:ext cx="6949440" cy="1947333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3900537"/>
            <a:ext cx="5120640" cy="1947333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4C32-1E22-1B40-A9C7-72ED8978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wmf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57728" y="24223353"/>
            <a:ext cx="11934272" cy="5213195"/>
          </a:xfrm>
          <a:prstGeom prst="rect">
            <a:avLst/>
          </a:prstGeom>
          <a:solidFill>
            <a:srgbClr val="94C4FF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1358" y="24223354"/>
            <a:ext cx="3981010" cy="1608446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9586" y="13353894"/>
            <a:ext cx="3325546" cy="9252338"/>
          </a:xfrm>
          <a:prstGeom prst="rect">
            <a:avLst/>
          </a:prstGeom>
          <a:solidFill>
            <a:srgbClr val="AEE278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EE278"/>
              </a:solidFill>
            </a:endParaRPr>
          </a:p>
        </p:txBody>
      </p:sp>
      <p:pic>
        <p:nvPicPr>
          <p:cNvPr id="83" name="Picture 82" descr="UI with Volume Icon.png"/>
          <p:cNvPicPr>
            <a:picLocks noChangeAspect="1"/>
          </p:cNvPicPr>
          <p:nvPr/>
        </p:nvPicPr>
        <p:blipFill>
          <a:blip r:embed="rId2"/>
          <a:srcRect l="31187" t="84104" r="44443" b="1280"/>
          <a:stretch>
            <a:fillRect/>
          </a:stretch>
        </p:blipFill>
        <p:spPr>
          <a:xfrm>
            <a:off x="8729822" y="10922488"/>
            <a:ext cx="914400" cy="91440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</p:pic>
      <p:sp>
        <p:nvSpPr>
          <p:cNvPr id="67" name="Rectangle 66"/>
          <p:cNvSpPr/>
          <p:nvPr/>
        </p:nvSpPr>
        <p:spPr>
          <a:xfrm>
            <a:off x="14889756" y="12672865"/>
            <a:ext cx="6753034" cy="9933366"/>
          </a:xfrm>
          <a:prstGeom prst="rect">
            <a:avLst/>
          </a:prstGeom>
          <a:solidFill>
            <a:srgbClr val="FFAB63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94C4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01600" y="24434222"/>
            <a:ext cx="365958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Rahul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Arora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Back-end Lead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Graeme Bailey,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Advisor</a:t>
            </a: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Justin Bard</a:t>
            </a: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Annie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Edmundson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Najla Elmachtoub,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Publication Lead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Brandon Frankel</a:t>
            </a:r>
          </a:p>
          <a:p>
            <a:pPr algn="r"/>
            <a:r>
              <a:rPr lang="en-US" sz="1900" dirty="0" err="1">
                <a:solidFill>
                  <a:srgbClr val="333333"/>
                </a:solidFill>
                <a:latin typeface="Delicious-Roman"/>
                <a:cs typeface="Delicious-Roman"/>
              </a:rPr>
              <a:t>Flavian</a:t>
            </a:r>
            <a:r>
              <a:rPr lang="en-US" sz="1900" dirty="0">
                <a:solidFill>
                  <a:srgbClr val="333333"/>
                </a:solidFill>
                <a:latin typeface="Delicious-Roman"/>
                <a:cs typeface="Delicious-Roman"/>
              </a:rPr>
              <a:t>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Hautbois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Kris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Kooi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Natalie Lin</a:t>
            </a: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Chris Liu</a:t>
            </a:r>
          </a:p>
          <a:p>
            <a:pPr algn="r"/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Risa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Naka,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Team Lead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Nora Ng-Quinn</a:t>
            </a:r>
          </a:p>
          <a:p>
            <a:pPr algn="r"/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Vinay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Maloo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Front-end Lead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Jonathan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Pullano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Crystal Qin</a:t>
            </a: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Ashley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Sams</a:t>
            </a:r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, </a:t>
            </a:r>
            <a:r>
              <a:rPr lang="en-US" sz="1900" i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Design Lead</a:t>
            </a:r>
            <a:endParaRPr lang="en-US" sz="19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pPr algn="r"/>
            <a:r>
              <a:rPr lang="en-US" sz="19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Joey </a:t>
            </a:r>
            <a:r>
              <a:rPr lang="en-US" sz="1900" dirty="0" err="1" smtClean="0">
                <a:solidFill>
                  <a:srgbClr val="333333"/>
                </a:solidFill>
                <a:latin typeface="Delicious-Roman"/>
                <a:cs typeface="Delicious-Roman"/>
              </a:rPr>
              <a:t>Triska</a:t>
            </a:r>
            <a:endParaRPr lang="en-US" sz="19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-1"/>
            <a:ext cx="22022447" cy="556260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nal_draft.png"/>
          <p:cNvPicPr>
            <a:picLocks noChangeAspect="1"/>
          </p:cNvPicPr>
          <p:nvPr/>
        </p:nvPicPr>
        <p:blipFill>
          <a:blip r:embed="rId3"/>
          <a:srcRect b="3333"/>
          <a:stretch>
            <a:fillRect/>
          </a:stretch>
        </p:blipFill>
        <p:spPr>
          <a:xfrm>
            <a:off x="487681" y="538480"/>
            <a:ext cx="6771233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0266640"/>
            <a:ext cx="6309360" cy="63093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9718000"/>
            <a:ext cx="21945600" cy="54864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9360" y="30266640"/>
            <a:ext cx="15636240" cy="6309360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91358" y="2864306"/>
            <a:ext cx="138479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5F5F5"/>
                </a:solidFill>
                <a:latin typeface="Delicious-Roman"/>
                <a:cs typeface="Delicious-Roman"/>
              </a:rPr>
              <a:t>OpenComm is a realistic and intuitive audio conferencing system for Android</a:t>
            </a:r>
            <a:endParaRPr lang="en-US" dirty="0">
              <a:solidFill>
                <a:srgbClr val="F5F5F5"/>
              </a:solidFill>
              <a:latin typeface="Delicious-Roman"/>
              <a:cs typeface="Delicious-Roman"/>
            </a:endParaRPr>
          </a:p>
        </p:txBody>
      </p:sp>
      <p:pic>
        <p:nvPicPr>
          <p:cNvPr id="13" name="Picture 12" descr="arrow.png"/>
          <p:cNvPicPr>
            <a:picLocks noChangeAspect="1"/>
          </p:cNvPicPr>
          <p:nvPr/>
        </p:nvPicPr>
        <p:blipFill>
          <a:blip r:embed="rId4"/>
          <a:srcRect l="17528" t="17874" r="18462" b="17445"/>
          <a:stretch>
            <a:fillRect/>
          </a:stretch>
        </p:blipFill>
        <p:spPr>
          <a:xfrm>
            <a:off x="15099115" y="17347475"/>
            <a:ext cx="1141206" cy="11531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5610" y="30710144"/>
            <a:ext cx="148982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WHERE’S THE BOOM? 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OpenComm introduces sound spatialization and side chats to 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create an 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audio conferencing experience not offered by 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competitors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. Based on the regions of the user’s icons, we </a:t>
            </a:r>
            <a:r>
              <a:rPr lang="en-US" sz="48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accounts for interaural time difference and volume difference when transmitting sound. This is communicated through our user interface and supported by the back-end technologies. </a:t>
            </a:r>
            <a:endParaRPr lang="en-US" sz="4800" dirty="0" smtClean="0">
              <a:solidFill>
                <a:srgbClr val="F5F5F5"/>
              </a:solidFill>
              <a:latin typeface="Delicious-Roman"/>
              <a:cs typeface="Delicious-Roman"/>
            </a:endParaRPr>
          </a:p>
          <a:p>
            <a:endParaRPr lang="en-US" sz="4800" dirty="0">
              <a:solidFill>
                <a:srgbClr val="F5F5F5"/>
              </a:solidFill>
              <a:latin typeface="Delicious-Roman"/>
              <a:cs typeface="Delicious-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613589" y="24428150"/>
            <a:ext cx="5029200" cy="5029200"/>
          </a:xfrm>
          <a:prstGeom prst="rect">
            <a:avLst/>
          </a:prstGeom>
          <a:solidFill>
            <a:srgbClr val="9DF6FF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EE27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89756" y="12020468"/>
            <a:ext cx="7095528" cy="13716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971912" y="11957578"/>
            <a:ext cx="506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AB63"/>
                </a:solidFill>
                <a:latin typeface="Delicious-Roman"/>
                <a:cs typeface="Delicious-Roman"/>
              </a:rPr>
              <a:t>features</a:t>
            </a:r>
            <a:endParaRPr lang="en-US" sz="8800" dirty="0">
              <a:solidFill>
                <a:srgbClr val="FFAB63"/>
              </a:solidFill>
              <a:latin typeface="Delicious-Roman"/>
              <a:cs typeface="Delicious-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28112" y="22851753"/>
            <a:ext cx="9494335" cy="13716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40324" y="22736794"/>
            <a:ext cx="463705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9DF6FF"/>
                </a:solidFill>
                <a:latin typeface="Delicious-Roman"/>
                <a:cs typeface="Delicious-Roman"/>
              </a:rPr>
              <a:t>the team</a:t>
            </a:r>
            <a:endParaRPr lang="en-US" sz="8800" dirty="0">
              <a:solidFill>
                <a:srgbClr val="9DF6FF"/>
              </a:solidFill>
              <a:latin typeface="Delicious-Roman"/>
              <a:cs typeface="Delicious-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67043" y="24686748"/>
            <a:ext cx="4572000" cy="4572000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</a:rPr>
              <a:t>Team Photo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5824" y="3131312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85800" y="35433000"/>
            <a:ext cx="509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5F5F5"/>
                </a:solidFill>
                <a:latin typeface="Delicious-Roman"/>
                <a:cs typeface="Delicious-Roman"/>
              </a:rPr>
              <a:t>opencomm.github.com</a:t>
            </a:r>
            <a:endParaRPr lang="en-US" sz="4000" dirty="0">
              <a:solidFill>
                <a:srgbClr val="F5F5F5"/>
              </a:solidFill>
              <a:latin typeface="Delicious-Roman"/>
              <a:cs typeface="Delicious-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6400" y="305562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5F5F5"/>
                </a:solidFill>
                <a:latin typeface="Delicious-Roman"/>
                <a:cs typeface="Delicious-Roman"/>
              </a:rPr>
              <a:t>f</a:t>
            </a:r>
            <a:r>
              <a:rPr lang="en-US" sz="40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ind us online</a:t>
            </a:r>
            <a:endParaRPr lang="en-US" sz="4000" dirty="0">
              <a:solidFill>
                <a:srgbClr val="F5F5F5"/>
              </a:solidFill>
              <a:latin typeface="Delicious-Roman"/>
              <a:cs typeface="Delicious-Roman"/>
            </a:endParaRPr>
          </a:p>
        </p:txBody>
      </p:sp>
      <p:pic>
        <p:nvPicPr>
          <p:cNvPr id="28" name="Picture 27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60630" y="15522254"/>
            <a:ext cx="1183480" cy="1183480"/>
          </a:xfrm>
          <a:prstGeom prst="rect">
            <a:avLst/>
          </a:prstGeom>
        </p:spPr>
      </p:pic>
      <p:pic>
        <p:nvPicPr>
          <p:cNvPr id="30" name="Picture 29" descr="Volume 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9756" y="13558661"/>
            <a:ext cx="1571432" cy="15714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446404" y="13951106"/>
            <a:ext cx="5270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33333"/>
                </a:solidFill>
                <a:latin typeface="Delicious-Roman"/>
                <a:cs typeface="Delicious-Roman"/>
              </a:rPr>
              <a:t>Virtually control the layout of your conference and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listen to conversation more attentively as </a:t>
            </a:r>
            <a:r>
              <a:rPr lang="en-US" sz="2100" dirty="0">
                <a:solidFill>
                  <a:srgbClr val="333333"/>
                </a:solidFill>
                <a:latin typeface="Delicious-Roman"/>
                <a:cs typeface="Delicious-Roman"/>
              </a:rPr>
              <a:t>if everyone is in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the actual </a:t>
            </a:r>
            <a:r>
              <a:rPr lang="en-US" sz="2100" dirty="0">
                <a:solidFill>
                  <a:srgbClr val="333333"/>
                </a:solidFill>
                <a:latin typeface="Delicious-Roman"/>
                <a:cs typeface="Delicious-Roman"/>
              </a:rPr>
              <a:t>meeting room.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454344" y="15663148"/>
            <a:ext cx="53953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Seamlessly start </a:t>
            </a:r>
            <a:r>
              <a:rPr lang="en-US" sz="2100" dirty="0">
                <a:solidFill>
                  <a:srgbClr val="333333"/>
                </a:solidFill>
                <a:latin typeface="Delicious-Roman"/>
                <a:cs typeface="Delicious-Roman"/>
              </a:rPr>
              <a:t>simultaneous private conversations to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quickly discuss details, to create virtual break rooms, </a:t>
            </a:r>
            <a:r>
              <a:rPr lang="en-US" sz="2100" dirty="0">
                <a:solidFill>
                  <a:srgbClr val="333333"/>
                </a:solidFill>
                <a:latin typeface="Delicious-Roman"/>
                <a:cs typeface="Delicious-Roman"/>
              </a:rPr>
              <a:t>or just for fun.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80431" y="17458056"/>
            <a:ext cx="52778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Use administrative tools to restrict your conference and plan ahead all while maintaining a sense of privacy.</a:t>
            </a:r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80429" y="13423371"/>
            <a:ext cx="390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sound spatialization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480429" y="15114968"/>
            <a:ext cx="307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>
                <a:solidFill>
                  <a:srgbClr val="333333"/>
                </a:solidFill>
                <a:latin typeface="Delicious-Roman"/>
                <a:cs typeface="Delicious-Roman"/>
              </a:rPr>
              <a:t>s</a:t>
            </a:r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ide chats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4130" y="16994193"/>
            <a:ext cx="377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control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6797938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Delicious-Roman"/>
                <a:cs typeface="Delicious-Roman"/>
              </a:rPr>
              <a:t>Alice talks to Bob and Susan in the main conference. She hears Bob on her left, and Susan on her right.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6909" y="6797938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Delicious-Roman"/>
                <a:cs typeface="Delicious-Roman"/>
              </a:rPr>
              <a:t>Alice moves Susan farther away from her, and Susan’s voice becomes softer.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085984" y="6797938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Delicious-Roman"/>
                <a:cs typeface="Delicious-Roman"/>
              </a:rPr>
              <a:t>Alice wants to tell Bob a secret and creates a side chat with him. They can still hear Susan chatting away.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364977" y="6841066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Delicious-Roman"/>
                <a:cs typeface="Delicious-Roman"/>
              </a:rPr>
              <a:t>Alice and Bob return to the main conference. Susan didn’t even notice they left</a:t>
            </a:r>
          </a:p>
        </p:txBody>
      </p:sp>
      <p:pic>
        <p:nvPicPr>
          <p:cNvPr id="53" name="Picture 52" descr="Volume 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1411" y="10852930"/>
            <a:ext cx="914400" cy="914400"/>
          </a:xfrm>
          <a:prstGeom prst="rect">
            <a:avLst/>
          </a:prstGeom>
        </p:spPr>
      </p:pic>
      <p:pic>
        <p:nvPicPr>
          <p:cNvPr id="54" name="Picture 53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2536" y="10845964"/>
            <a:ext cx="914400" cy="914400"/>
          </a:xfrm>
          <a:prstGeom prst="rect">
            <a:avLst/>
          </a:prstGeom>
        </p:spPr>
      </p:pic>
      <p:pic>
        <p:nvPicPr>
          <p:cNvPr id="55" name="Picture 54" descr="Sel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76" y="11038394"/>
            <a:ext cx="914400" cy="528145"/>
          </a:xfrm>
          <a:prstGeom prst="rect">
            <a:avLst/>
          </a:prstGeom>
        </p:spPr>
      </p:pic>
      <p:pic>
        <p:nvPicPr>
          <p:cNvPr id="56" name="Picture 55" descr="Create Conferenc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05776" y="18756398"/>
            <a:ext cx="2103120" cy="3506661"/>
          </a:xfrm>
          <a:prstGeom prst="rect">
            <a:avLst/>
          </a:prstGeom>
        </p:spPr>
      </p:pic>
      <p:pic>
        <p:nvPicPr>
          <p:cNvPr id="58" name="Picture 57" descr="Volume with icon and blue bar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17021" y="18756398"/>
            <a:ext cx="2103120" cy="3506661"/>
          </a:xfrm>
          <a:prstGeom prst="rect">
            <a:avLst/>
          </a:prstGeom>
        </p:spPr>
      </p:pic>
      <p:pic>
        <p:nvPicPr>
          <p:cNvPr id="59" name="Picture 58" descr="Opencomm - account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24521" y="18739465"/>
            <a:ext cx="2103120" cy="3506661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7108896" y="10891416"/>
            <a:ext cx="914400" cy="9144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rgbClr val="878787"/>
                </a:solidFill>
              </a:rPr>
              <a:t>main</a:t>
            </a:r>
            <a:endParaRPr lang="en-US" sz="2700" dirty="0">
              <a:solidFill>
                <a:srgbClr val="878787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07074" y="1093633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elicious-Roman"/>
                <a:cs typeface="Delicious-Roman"/>
              </a:rPr>
              <a:t>Alice’s location relative to Bob and Susan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83936" y="10922488"/>
            <a:ext cx="2602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elicious-Roman"/>
                <a:cs typeface="Delicious-Roman"/>
              </a:rPr>
              <a:t>Clicking this adds a new side chat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01948" y="1093633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elicious-Roman"/>
                <a:cs typeface="Delicious-Roman"/>
              </a:rPr>
              <a:t>A side chat with colors indicating who’s inside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912224" y="10922488"/>
            <a:ext cx="276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elicious-Roman"/>
                <a:cs typeface="Delicious-Roman"/>
              </a:rPr>
              <a:t>Volume controls for all the chats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95762" y="109293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elicious-Roman"/>
                <a:cs typeface="Delicious-Roman"/>
              </a:rPr>
              <a:t>Alice can navigate back to the main conference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38" y="12020468"/>
            <a:ext cx="14577563" cy="13716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3376" y="11918868"/>
            <a:ext cx="7544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AEE278"/>
                </a:solidFill>
                <a:latin typeface="Delicious-Roman"/>
                <a:cs typeface="Delicious-Roman"/>
              </a:rPr>
              <a:t>how it works</a:t>
            </a:r>
            <a:endParaRPr lang="en-US" sz="8800" dirty="0">
              <a:solidFill>
                <a:srgbClr val="AEE278"/>
              </a:solidFill>
              <a:latin typeface="Delicious-Roman"/>
              <a:cs typeface="Delicious-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22851753"/>
            <a:ext cx="12192000" cy="13716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3376" y="22736295"/>
            <a:ext cx="463705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94C4FF"/>
                </a:solidFill>
                <a:latin typeface="Delicious-Roman"/>
                <a:cs typeface="Delicious-Roman"/>
              </a:rPr>
              <a:t>progress</a:t>
            </a:r>
            <a:endParaRPr lang="en-US" sz="8800" dirty="0">
              <a:solidFill>
                <a:srgbClr val="94C4FF"/>
              </a:solidFill>
              <a:latin typeface="Delicious-Roman"/>
              <a:cs typeface="Delicious-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1028" y="13430158"/>
            <a:ext cx="3007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technologies used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727" y="14118284"/>
            <a:ext cx="3307405" cy="1011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333333"/>
                </a:solidFill>
                <a:latin typeface="Delicious-Roman"/>
                <a:cs typeface="Delicious-Roman"/>
              </a:rPr>
              <a:t>User Interface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: Java and Android emulator using  Android Virtual Device (AVD)</a:t>
            </a:r>
          </a:p>
          <a:p>
            <a:endParaRPr lang="en-US" sz="2100" dirty="0" smtClean="0">
              <a:latin typeface="Delicious-Roman"/>
              <a:cs typeface="Delicious-Roman"/>
            </a:endParaRPr>
          </a:p>
          <a:p>
            <a:r>
              <a:rPr lang="en-US" sz="2100" b="1" dirty="0" smtClean="0">
                <a:latin typeface="Delicious-Roman"/>
                <a:cs typeface="Delicious-Roman"/>
              </a:rPr>
              <a:t>XMPP</a:t>
            </a:r>
            <a:r>
              <a:rPr lang="en-US" sz="2100" dirty="0" smtClean="0">
                <a:latin typeface="Delicious-Roman"/>
                <a:cs typeface="Delicious-Roman"/>
              </a:rPr>
              <a:t>: Backbone of the project. Used for connection, multi-user  chat room management, and session negotiation. Implemented using the </a:t>
            </a:r>
            <a:r>
              <a:rPr lang="en-US" sz="2100" dirty="0" err="1" smtClean="0">
                <a:latin typeface="Delicious-Roman"/>
                <a:cs typeface="Delicious-Roman"/>
              </a:rPr>
              <a:t>Asmack</a:t>
            </a:r>
            <a:r>
              <a:rPr lang="en-US" sz="2100" dirty="0" smtClean="0">
                <a:latin typeface="Delicious-Roman"/>
                <a:cs typeface="Delicious-Roman"/>
              </a:rPr>
              <a:t> library. </a:t>
            </a:r>
          </a:p>
          <a:p>
            <a:endParaRPr lang="en-US" sz="2100" dirty="0" smtClean="0">
              <a:latin typeface="Delicious-Roman"/>
              <a:cs typeface="Delicious-Roman"/>
            </a:endParaRPr>
          </a:p>
          <a:p>
            <a:r>
              <a:rPr lang="en-US" sz="2100" b="1" dirty="0" smtClean="0">
                <a:latin typeface="Delicious-Roman"/>
                <a:cs typeface="Delicious-Roman"/>
              </a:rPr>
              <a:t>RTP</a:t>
            </a:r>
            <a:r>
              <a:rPr lang="en-US" sz="2100" dirty="0" smtClean="0">
                <a:latin typeface="Delicious-Roman"/>
                <a:cs typeface="Delicious-Roman"/>
              </a:rPr>
              <a:t>: Standardized packet format for delivering audio. RTP is not included in Android 2.2, so we use our </a:t>
            </a:r>
            <a:r>
              <a:rPr lang="en-US" sz="2100" dirty="0" smtClean="0">
                <a:latin typeface="Delicious-Roman"/>
                <a:cs typeface="Delicious-Roman"/>
              </a:rPr>
              <a:t>own </a:t>
            </a:r>
            <a:r>
              <a:rPr lang="en-US" sz="2100" dirty="0" smtClean="0">
                <a:latin typeface="Delicious-Roman"/>
                <a:cs typeface="Delicious-Roman"/>
              </a:rPr>
              <a:t>implementation.  </a:t>
            </a:r>
          </a:p>
          <a:p>
            <a:endParaRPr lang="en-US" sz="2100" dirty="0" smtClean="0">
              <a:latin typeface="Delicious-Roman"/>
              <a:cs typeface="Delicious-Roman"/>
            </a:endParaRPr>
          </a:p>
          <a:p>
            <a:r>
              <a:rPr lang="en-US" sz="2100" b="1" dirty="0" smtClean="0">
                <a:latin typeface="Delicious-Roman"/>
                <a:cs typeface="Delicious-Roman"/>
              </a:rPr>
              <a:t>Jingle </a:t>
            </a:r>
            <a:r>
              <a:rPr lang="en-US" sz="2100" dirty="0" smtClean="0">
                <a:latin typeface="Delicious-Roman"/>
                <a:cs typeface="Delicious-Roman"/>
              </a:rPr>
              <a:t>(extension of XMPP protocol): Used for multimedia audio session negotiation. Customized library.  </a:t>
            </a:r>
          </a:p>
          <a:p>
            <a:endParaRPr lang="en-US" sz="2100" dirty="0" smtClean="0">
              <a:latin typeface="Delicious-Roman"/>
              <a:cs typeface="Delicious-Roman"/>
            </a:endParaRPr>
          </a:p>
          <a:p>
            <a:r>
              <a:rPr lang="en-US" sz="2100" b="1" dirty="0" err="1" smtClean="0">
                <a:latin typeface="Delicious-Roman"/>
                <a:cs typeface="Delicious-Roman"/>
              </a:rPr>
              <a:t>Openfire</a:t>
            </a:r>
            <a:r>
              <a:rPr lang="en-US" sz="2100" b="1" dirty="0" smtClean="0">
                <a:latin typeface="Delicious-Roman"/>
                <a:cs typeface="Delicious-Roman"/>
              </a:rPr>
              <a:t> server</a:t>
            </a:r>
            <a:r>
              <a:rPr lang="en-US" sz="2100" dirty="0" smtClean="0">
                <a:latin typeface="Delicious-Roman"/>
                <a:cs typeface="Delicious-Roman"/>
              </a:rPr>
              <a:t>: Self-hosted solution with database and LDAP</a:t>
            </a:r>
            <a:r>
              <a:rPr lang="en-US" sz="2100" dirty="0" smtClean="0">
                <a:latin typeface="Delicious-Roman"/>
                <a:cs typeface="Delicious-Roman"/>
              </a:rPr>
              <a:t> connectivity</a:t>
            </a:r>
            <a:r>
              <a:rPr lang="en-US" sz="2100" dirty="0" smtClean="0">
                <a:latin typeface="Delicious-Roman"/>
                <a:cs typeface="Delicious-Roman"/>
              </a:rPr>
              <a:t>.</a:t>
            </a:r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  <a:p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12" cstate="print">
            <a:extLst>
              <a:ext uri="{28A0092B-C50C-407E-A947-70E740481C1C}">
                <a14:useLocalDpi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43913" y="16042909"/>
            <a:ext cx="2413714" cy="365760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284782" y="17698522"/>
            <a:ext cx="2224088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76"/>
          <p:cNvPicPr/>
          <p:nvPr/>
        </p:nvPicPr>
        <p:blipFill>
          <a:blip r:embed="rId14" cstate="print">
            <a:extLst>
              <a:ext uri="{28A0092B-C50C-407E-A947-70E740481C1C}">
                <a14:useLocalDpi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391516" y="18661430"/>
            <a:ext cx="2743200" cy="277063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780737" y="13989592"/>
            <a:ext cx="6852041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conference space is divided up 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into regions 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0-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120, covering 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110% of the available conference space. The center point of each user icon is used to determine an icon’s region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. The interaural time delay (ITD) and volume difference for each region is calculated based on the region’s center point. </a:t>
            </a:r>
            <a:endParaRPr lang="en-US" sz="2100" dirty="0" smtClean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68142" y="21432062"/>
            <a:ext cx="35368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difference in time for the sound to reach the left ear versus the right ear.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722432" y="13984156"/>
            <a:ext cx="380398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Read in short array of sound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Make copies for left and right stereo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Add ITD (short) either front or back of the sound source, depending on whether the sound source is coming from the left or the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Combine them to create a short array formatted for stereo output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8142" y="13522491"/>
            <a:ext cx="239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regions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5558" y="13430158"/>
            <a:ext cx="3264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itd implementation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304770" y="16021670"/>
            <a:ext cx="2452500" cy="4778158"/>
            <a:chOff x="6992693" y="16644931"/>
            <a:chExt cx="2452500" cy="4778158"/>
          </a:xfrm>
        </p:grpSpPr>
        <p:pic>
          <p:nvPicPr>
            <p:cNvPr id="75" name="Picture 74"/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mv="urn:schemas-microsoft-com:mac:vml" xmlns:p="http://schemas.openxmlformats.org/presentationml/2006/main"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  </a:ext>
              </a:extLst>
            </a:blip>
            <a:stretch>
              <a:fillRect/>
            </a:stretch>
          </p:blipFill>
          <p:spPr>
            <a:xfrm>
              <a:off x="7031177" y="16644931"/>
              <a:ext cx="2414016" cy="365760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992693" y="20253538"/>
              <a:ext cx="24140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33333"/>
                  </a:solidFill>
                  <a:latin typeface="Delicious-Roman"/>
                  <a:cs typeface="Delicious-Roman"/>
                </a:rPr>
                <a:t>The primary user, in orange, is located at the origin, (0, 0). The user represented by the green point is in region 80. His coordinates are (96, 476). 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393024" y="20820395"/>
            <a:ext cx="304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volume difference</a:t>
            </a:r>
            <a:endParaRPr lang="en-US" sz="3000" cap="small" dirty="0" smtClean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0737" y="20358730"/>
            <a:ext cx="3170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interaural time difference (itd)</a:t>
            </a:r>
            <a:endParaRPr lang="en-US" sz="3000" cap="small" dirty="0" smtClean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93024" y="21432062"/>
            <a:ext cx="33555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difference in volume between the left ear and the right ear.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491329" y="215444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Aerial ITD </a:t>
            </a:r>
            <a:r>
              <a:rPr lang="en-US" sz="14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representation of the users shown on the left.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940736" y="6019374"/>
            <a:ext cx="2743200" cy="4525668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197810" y="6019374"/>
            <a:ext cx="2743200" cy="4510400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3595692" y="6021716"/>
            <a:ext cx="2743200" cy="4523326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858252" y="6019374"/>
            <a:ext cx="2743200" cy="4510400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19"/>
          <a:srcRect l="37018" t="5841" b="50510"/>
          <a:stretch>
            <a:fillRect/>
          </a:stretch>
        </p:blipFill>
        <p:spPr bwMode="auto">
          <a:xfrm>
            <a:off x="3208584" y="7992533"/>
            <a:ext cx="572153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0"/>
          <a:srcRect l="-13018" t="8883" r="3838" b="53944"/>
          <a:stretch>
            <a:fillRect/>
          </a:stretch>
        </p:blipFill>
        <p:spPr bwMode="auto">
          <a:xfrm>
            <a:off x="4724400" y="8001000"/>
            <a:ext cx="667512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20"/>
          <a:srcRect l="-13018" t="8883" r="3838" b="53944"/>
          <a:stretch>
            <a:fillRect/>
          </a:stretch>
        </p:blipFill>
        <p:spPr bwMode="auto">
          <a:xfrm>
            <a:off x="9965266" y="6858000"/>
            <a:ext cx="667512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20"/>
          <a:srcRect l="-13018" t="8883" r="3838" b="53944"/>
          <a:stretch>
            <a:fillRect/>
          </a:stretch>
        </p:blipFill>
        <p:spPr bwMode="auto">
          <a:xfrm>
            <a:off x="20628650" y="6841066"/>
            <a:ext cx="667512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9"/>
          <a:srcRect l="37018" t="5841" b="50510"/>
          <a:stretch>
            <a:fillRect/>
          </a:stretch>
        </p:blipFill>
        <p:spPr bwMode="auto">
          <a:xfrm>
            <a:off x="8460679" y="8007158"/>
            <a:ext cx="572153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19"/>
          <a:srcRect l="37018" t="5841" b="50510"/>
          <a:stretch>
            <a:fillRect/>
          </a:stretch>
        </p:blipFill>
        <p:spPr bwMode="auto">
          <a:xfrm>
            <a:off x="13954261" y="7870917"/>
            <a:ext cx="572153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19"/>
          <a:srcRect l="37018" t="5841" b="50510"/>
          <a:stretch>
            <a:fillRect/>
          </a:stretch>
        </p:blipFill>
        <p:spPr bwMode="auto">
          <a:xfrm>
            <a:off x="19130048" y="8009467"/>
            <a:ext cx="572153" cy="5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TextBox 107"/>
          <p:cNvSpPr txBox="1"/>
          <p:nvPr/>
        </p:nvSpPr>
        <p:spPr>
          <a:xfrm>
            <a:off x="8112850" y="24395736"/>
            <a:ext cx="35485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5F5F5"/>
                </a:solidFill>
                <a:latin typeface="Delicious-Roman"/>
                <a:cs typeface="Delicious-Roman"/>
              </a:rPr>
              <a:t>Recipients of Cisco Pioneer Award and GE Imagination in IT award in BOOM 2011</a:t>
            </a: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8"/>
          <a:srcRect l="30527" t="83767" r="14133"/>
          <a:stretch>
            <a:fillRect/>
          </a:stretch>
        </p:blipFill>
        <p:spPr bwMode="auto">
          <a:xfrm>
            <a:off x="19702201" y="9795482"/>
            <a:ext cx="1518099" cy="734292"/>
          </a:xfrm>
          <a:prstGeom prst="rect">
            <a:avLst/>
          </a:prstGeom>
          <a:noFill/>
          <a:ln w="3175" cmpd="sng">
            <a:noFill/>
            <a:miter lim="800000"/>
            <a:headEnd/>
            <a:tailEnd/>
          </a:ln>
          <a:effectLst/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18"/>
          <a:srcRect l="31829" t="85311" r="44997" b="1213"/>
          <a:stretch>
            <a:fillRect/>
          </a:stretch>
        </p:blipFill>
        <p:spPr bwMode="auto">
          <a:xfrm>
            <a:off x="8737600" y="10936333"/>
            <a:ext cx="914400" cy="876874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0" name="TextBox 109"/>
          <p:cNvSpPr txBox="1"/>
          <p:nvPr/>
        </p:nvSpPr>
        <p:spPr>
          <a:xfrm>
            <a:off x="426408" y="24395736"/>
            <a:ext cx="390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history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6178" y="24857401"/>
            <a:ext cx="689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idea for OpenComm was incepted by Professor Graeme Bailey of the Computer Science department over 6 years ago. The team was founded by Makoto Bentz ‘11 in 2009.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 </a:t>
            </a:r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7681" y="26080855"/>
            <a:ext cx="390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since </a:t>
            </a:r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boom 2011</a:t>
            </a:r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 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7681" y="26588602"/>
            <a:ext cx="67712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focus of the team 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has switched from research to implementation. We have developed a full Android application this year and are discussing commercialization.</a:t>
            </a:r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6178" y="27745852"/>
            <a:ext cx="390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f</a:t>
            </a:r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uture </a:t>
            </a:r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work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6179" y="28196919"/>
            <a:ext cx="689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The team will continue to </a:t>
            </a:r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refine the Android application and perhaps explore working with other platforms. We hope to determine to which fields this technology could be beneficial.</a:t>
            </a:r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620206" y="25888257"/>
            <a:ext cx="3252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cap="small" dirty="0" smtClean="0">
                <a:solidFill>
                  <a:srgbClr val="333333"/>
                </a:solidFill>
                <a:latin typeface="Delicious-Roman"/>
                <a:cs typeface="Delicious-Roman"/>
              </a:rPr>
              <a:t>market advantages</a:t>
            </a:r>
            <a:endParaRPr lang="en-US" sz="3000" b="1" cap="small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6028" y="26365283"/>
            <a:ext cx="3587722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Useful for group projects 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&amp; meetings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More convenient than video chat when on the go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Maintains professionalism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Serves as a way to split up 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and reconvene meetings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Achieves goals not met </a:t>
            </a:r>
          </a:p>
          <a:p>
            <a:pPr algn="r"/>
            <a:r>
              <a:rPr lang="en-US" sz="2100" dirty="0" smtClean="0">
                <a:solidFill>
                  <a:srgbClr val="333333"/>
                </a:solidFill>
                <a:latin typeface="Delicious-Roman"/>
                <a:cs typeface="Delicious-Roman"/>
              </a:rPr>
              <a:t>by competitors</a:t>
            </a:r>
            <a:endParaRPr lang="en-US" sz="2100" dirty="0">
              <a:solidFill>
                <a:srgbClr val="333333"/>
              </a:solidFill>
              <a:latin typeface="Delicious-Roman"/>
              <a:cs typeface="Delicious-Roman"/>
            </a:endParaRPr>
          </a:p>
        </p:txBody>
      </p:sp>
      <p:pic>
        <p:nvPicPr>
          <p:cNvPr id="124" name="Picture 123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26936" y="26485727"/>
            <a:ext cx="228600" cy="228600"/>
          </a:xfrm>
          <a:prstGeom prst="rect">
            <a:avLst/>
          </a:prstGeom>
        </p:spPr>
      </p:pic>
      <p:pic>
        <p:nvPicPr>
          <p:cNvPr id="125" name="Picture 124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32384" y="28091287"/>
            <a:ext cx="228600" cy="228600"/>
          </a:xfrm>
          <a:prstGeom prst="rect">
            <a:avLst/>
          </a:prstGeom>
        </p:spPr>
      </p:pic>
      <p:pic>
        <p:nvPicPr>
          <p:cNvPr id="126" name="Picture 125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0726" y="27813494"/>
            <a:ext cx="228600" cy="228600"/>
          </a:xfrm>
          <a:prstGeom prst="rect">
            <a:avLst/>
          </a:prstGeom>
        </p:spPr>
      </p:pic>
      <p:pic>
        <p:nvPicPr>
          <p:cNvPr id="127" name="Picture 126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19064" y="27159232"/>
            <a:ext cx="228600" cy="228600"/>
          </a:xfrm>
          <a:prstGeom prst="rect">
            <a:avLst/>
          </a:prstGeom>
        </p:spPr>
      </p:pic>
      <p:pic>
        <p:nvPicPr>
          <p:cNvPr id="128" name="Picture 127" descr="StartPlus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96446" y="28705519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775</Words>
  <Application>Microsoft Macintosh PowerPoint</Application>
  <PresentationFormat>Custom</PresentationFormat>
  <Paragraphs>84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Najla Elmachtoub</dc:creator>
  <cp:keywords/>
  <cp:lastModifiedBy>Najla Elmachtoub</cp:lastModifiedBy>
  <cp:revision>83</cp:revision>
  <dcterms:created xsi:type="dcterms:W3CDTF">2012-04-02T23:40:14Z</dcterms:created>
  <dcterms:modified xsi:type="dcterms:W3CDTF">2012-04-03T05:39:48Z</dcterms:modified>
</cp:coreProperties>
</file>