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93" r:id="rId2"/>
    <p:sldId id="286" r:id="rId3"/>
    <p:sldId id="291" r:id="rId4"/>
    <p:sldId id="287" r:id="rId5"/>
    <p:sldId id="292" r:id="rId6"/>
    <p:sldId id="303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8" autoAdjust="0"/>
    <p:restoredTop sz="94686" autoAdjust="0"/>
  </p:normalViewPr>
  <p:slideViewPr>
    <p:cSldViewPr>
      <p:cViewPr varScale="1">
        <p:scale>
          <a:sx n="123" d="100"/>
          <a:sy n="123" d="100"/>
        </p:scale>
        <p:origin x="9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8E3EFAC8-280F-4295-8B37-F154BA53A8CC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5747" tIns="47873" rIns="95747" bIns="478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1DE81059-C704-405F-B7D8-62860F6D4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9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2F79-6714-4A8E-B43A-359525D93F49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8EF3-DAA1-47C8-ADB4-EB582F8F5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2F79-6714-4A8E-B43A-359525D93F49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8EF3-DAA1-47C8-ADB4-EB582F8F5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2F79-6714-4A8E-B43A-359525D93F49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8EF3-DAA1-47C8-ADB4-EB582F8F5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2F79-6714-4A8E-B43A-359525D93F49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8EF3-DAA1-47C8-ADB4-EB582F8F5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2F79-6714-4A8E-B43A-359525D93F49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8EF3-DAA1-47C8-ADB4-EB582F8F5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2F79-6714-4A8E-B43A-359525D93F49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8EF3-DAA1-47C8-ADB4-EB582F8F5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2F79-6714-4A8E-B43A-359525D93F49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8EF3-DAA1-47C8-ADB4-EB582F8F5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2F79-6714-4A8E-B43A-359525D93F49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8EF3-DAA1-47C8-ADB4-EB582F8F5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2F79-6714-4A8E-B43A-359525D93F49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8EF3-DAA1-47C8-ADB4-EB582F8F5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2F79-6714-4A8E-B43A-359525D93F49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8EF3-DAA1-47C8-ADB4-EB582F8F5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2F79-6714-4A8E-B43A-359525D93F49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8EF3-DAA1-47C8-ADB4-EB582F8F5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62F79-6714-4A8E-B43A-359525D93F49}" type="datetimeFigureOut">
              <a:rPr lang="en-US" smtClean="0"/>
              <a:pPr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98EF3-DAA1-47C8-ADB4-EB582F8F5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van.woods@usace.army.mi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2622176" y="1605283"/>
            <a:ext cx="1752600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Project File </a:t>
            </a:r>
            <a:r>
              <a:rPr lang="en-US" sz="1100" dirty="0" smtClean="0"/>
              <a:t>(.</a:t>
            </a:r>
            <a:r>
              <a:rPr lang="en-US" sz="1100" dirty="0" err="1" smtClean="0"/>
              <a:t>rvt</a:t>
            </a:r>
            <a:r>
              <a:rPr lang="en-US" sz="1100" dirty="0" smtClean="0"/>
              <a:t>)</a:t>
            </a:r>
            <a:endParaRPr lang="en-US" sz="1600" dirty="0"/>
          </a:p>
        </p:txBody>
      </p:sp>
      <p:sp>
        <p:nvSpPr>
          <p:cNvPr id="301" name="Rectangle 300"/>
          <p:cNvSpPr/>
          <p:nvPr/>
        </p:nvSpPr>
        <p:spPr>
          <a:xfrm>
            <a:off x="2382914" y="2353660"/>
            <a:ext cx="2231125" cy="625460"/>
          </a:xfrm>
          <a:prstGeom prst="rect">
            <a:avLst/>
          </a:prstGeom>
          <a:noFill/>
          <a:ln w="158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 Box 18"/>
          <p:cNvSpPr txBox="1">
            <a:spLocks noChangeArrowheads="1"/>
          </p:cNvSpPr>
          <p:nvPr/>
        </p:nvSpPr>
        <p:spPr bwMode="auto">
          <a:xfrm>
            <a:off x="3775840" y="2488166"/>
            <a:ext cx="685800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View</a:t>
            </a:r>
            <a:endParaRPr lang="en-US" sz="1600" dirty="0"/>
          </a:p>
        </p:txBody>
      </p:sp>
      <p:sp>
        <p:nvSpPr>
          <p:cNvPr id="302" name="Text Box 18"/>
          <p:cNvSpPr txBox="1">
            <a:spLocks noChangeArrowheads="1"/>
          </p:cNvSpPr>
          <p:nvPr/>
        </p:nvSpPr>
        <p:spPr bwMode="auto">
          <a:xfrm>
            <a:off x="693095" y="2505450"/>
            <a:ext cx="990600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Schedule</a:t>
            </a:r>
            <a:endParaRPr lang="en-US" sz="1600" dirty="0"/>
          </a:p>
        </p:txBody>
      </p:sp>
      <p:grpSp>
        <p:nvGrpSpPr>
          <p:cNvPr id="133" name="Group 132"/>
          <p:cNvGrpSpPr/>
          <p:nvPr/>
        </p:nvGrpSpPr>
        <p:grpSpPr>
          <a:xfrm>
            <a:off x="10143350" y="5638801"/>
            <a:ext cx="291956" cy="762001"/>
            <a:chOff x="4965851" y="2819399"/>
            <a:chExt cx="291957" cy="762001"/>
          </a:xfrm>
        </p:grpSpPr>
        <p:grpSp>
          <p:nvGrpSpPr>
            <p:cNvPr id="134" name="Group 117"/>
            <p:cNvGrpSpPr/>
            <p:nvPr/>
          </p:nvGrpSpPr>
          <p:grpSpPr>
            <a:xfrm>
              <a:off x="4965851" y="2853154"/>
              <a:ext cx="130805" cy="728246"/>
              <a:chOff x="4508651" y="752892"/>
              <a:chExt cx="130805" cy="728246"/>
            </a:xfrm>
          </p:grpSpPr>
          <p:cxnSp>
            <p:nvCxnSpPr>
              <p:cNvPr id="137" name="AutoShape 7"/>
              <p:cNvCxnSpPr>
                <a:cxnSpLocks noChangeShapeType="1"/>
              </p:cNvCxnSpPr>
              <p:nvPr/>
            </p:nvCxnSpPr>
            <p:spPr bwMode="auto">
              <a:xfrm flipV="1">
                <a:off x="4610100" y="752892"/>
                <a:ext cx="0" cy="72824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lg" len="med"/>
                <a:tailEnd type="oval" w="med" len="med"/>
              </a:ln>
              <a:effectLst/>
            </p:spPr>
          </p:cxnSp>
          <p:sp>
            <p:nvSpPr>
              <p:cNvPr id="138" name="Text Box 10"/>
              <p:cNvSpPr txBox="1">
                <a:spLocks noChangeArrowheads="1"/>
              </p:cNvSpPr>
              <p:nvPr/>
            </p:nvSpPr>
            <p:spPr bwMode="auto">
              <a:xfrm rot="16200000">
                <a:off x="4307354" y="1072834"/>
                <a:ext cx="533399" cy="13080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ts val="300"/>
                  </a:lnSpc>
                </a:pPr>
                <a:r>
                  <a:rPr lang="en-US" sz="800" dirty="0" smtClean="0"/>
                  <a:t>has</a:t>
                </a:r>
                <a:endParaRPr lang="en-US" sz="800" dirty="0"/>
              </a:p>
            </p:txBody>
          </p:sp>
        </p:grpSp>
        <p:sp>
          <p:nvSpPr>
            <p:cNvPr id="135" name="Text Box 19"/>
            <p:cNvSpPr txBox="1">
              <a:spLocks noChangeArrowheads="1"/>
            </p:cNvSpPr>
            <p:nvPr/>
          </p:nvSpPr>
          <p:spPr bwMode="auto">
            <a:xfrm rot="16200000">
              <a:off x="5035785" y="3359376"/>
              <a:ext cx="228599" cy="21544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dirty="0">
                  <a:latin typeface="Bob" pitchFamily="18" charset="-18"/>
                </a:rPr>
                <a:t>8</a:t>
              </a:r>
            </a:p>
          </p:txBody>
        </p:sp>
        <p:sp>
          <p:nvSpPr>
            <p:cNvPr id="136" name="Text Box 25"/>
            <p:cNvSpPr txBox="1">
              <a:spLocks noChangeArrowheads="1"/>
            </p:cNvSpPr>
            <p:nvPr/>
          </p:nvSpPr>
          <p:spPr bwMode="auto">
            <a:xfrm>
              <a:off x="5029208" y="2819399"/>
              <a:ext cx="228600" cy="2154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dirty="0"/>
                <a:t>1</a:t>
              </a:r>
            </a:p>
          </p:txBody>
        </p:sp>
      </p:grpSp>
      <p:grpSp>
        <p:nvGrpSpPr>
          <p:cNvPr id="147" name="Group 117"/>
          <p:cNvGrpSpPr/>
          <p:nvPr/>
        </p:nvGrpSpPr>
        <p:grpSpPr>
          <a:xfrm>
            <a:off x="9762365" y="5867400"/>
            <a:ext cx="143648" cy="609601"/>
            <a:chOff x="4737242" y="1558310"/>
            <a:chExt cx="143648" cy="609601"/>
          </a:xfrm>
        </p:grpSpPr>
        <p:cxnSp>
          <p:nvCxnSpPr>
            <p:cNvPr id="148" name="AutoShape 7"/>
            <p:cNvCxnSpPr>
              <a:cxnSpLocks noChangeShapeType="1"/>
            </p:cNvCxnSpPr>
            <p:nvPr/>
          </p:nvCxnSpPr>
          <p:spPr bwMode="auto">
            <a:xfrm flipV="1">
              <a:off x="4880890" y="1559571"/>
              <a:ext cx="0" cy="60834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med"/>
              <a:tailEnd type="oval" w="med" len="med"/>
            </a:ln>
            <a:effectLst/>
          </p:spPr>
        </p:cxnSp>
        <p:sp>
          <p:nvSpPr>
            <p:cNvPr id="149" name="Text Box 10"/>
            <p:cNvSpPr txBox="1">
              <a:spLocks noChangeArrowheads="1"/>
            </p:cNvSpPr>
            <p:nvPr/>
          </p:nvSpPr>
          <p:spPr bwMode="auto">
            <a:xfrm rot="16200000">
              <a:off x="4535945" y="1759607"/>
              <a:ext cx="533399" cy="13080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ts val="300"/>
                </a:lnSpc>
              </a:pPr>
              <a:r>
                <a:rPr lang="en-US" sz="800" dirty="0" smtClean="0"/>
                <a:t>is a</a:t>
              </a:r>
              <a:endParaRPr lang="en-US" sz="800" dirty="0"/>
            </a:p>
          </p:txBody>
        </p:sp>
      </p:grpSp>
      <p:sp>
        <p:nvSpPr>
          <p:cNvPr id="300" name="Text Box 18"/>
          <p:cNvSpPr txBox="1">
            <a:spLocks noChangeArrowheads="1"/>
          </p:cNvSpPr>
          <p:nvPr/>
        </p:nvSpPr>
        <p:spPr bwMode="auto">
          <a:xfrm>
            <a:off x="10210800" y="3124199"/>
            <a:ext cx="914400" cy="33855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Legend</a:t>
            </a:r>
            <a:endParaRPr lang="en-US" sz="1600" dirty="0"/>
          </a:p>
        </p:txBody>
      </p:sp>
      <p:sp>
        <p:nvSpPr>
          <p:cNvPr id="303" name="Text Box 18"/>
          <p:cNvSpPr txBox="1">
            <a:spLocks noChangeArrowheads="1"/>
          </p:cNvSpPr>
          <p:nvPr/>
        </p:nvSpPr>
        <p:spPr bwMode="auto">
          <a:xfrm>
            <a:off x="10363200" y="3657599"/>
            <a:ext cx="762000" cy="33855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Group</a:t>
            </a:r>
            <a:endParaRPr lang="en-US" sz="1600" dirty="0"/>
          </a:p>
        </p:txBody>
      </p:sp>
      <p:sp>
        <p:nvSpPr>
          <p:cNvPr id="347" name="Text Box 18"/>
          <p:cNvSpPr txBox="1">
            <a:spLocks noChangeArrowheads="1"/>
          </p:cNvSpPr>
          <p:nvPr/>
        </p:nvSpPr>
        <p:spPr bwMode="auto">
          <a:xfrm>
            <a:off x="9753600" y="4495800"/>
            <a:ext cx="76200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Model Line</a:t>
            </a:r>
            <a:endParaRPr lang="en-US" sz="1600" dirty="0"/>
          </a:p>
        </p:txBody>
      </p:sp>
      <p:sp>
        <p:nvSpPr>
          <p:cNvPr id="348" name="Text Box 18"/>
          <p:cNvSpPr txBox="1">
            <a:spLocks noChangeArrowheads="1"/>
          </p:cNvSpPr>
          <p:nvPr/>
        </p:nvSpPr>
        <p:spPr bwMode="auto">
          <a:xfrm>
            <a:off x="10744200" y="4495800"/>
            <a:ext cx="76200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Detail Line</a:t>
            </a:r>
            <a:endParaRPr lang="en-US" sz="1600" dirty="0"/>
          </a:p>
        </p:txBody>
      </p:sp>
      <p:sp>
        <p:nvSpPr>
          <p:cNvPr id="389" name="Title 1"/>
          <p:cNvSpPr>
            <a:spLocks noGrp="1"/>
          </p:cNvSpPr>
          <p:nvPr>
            <p:ph type="title"/>
          </p:nvPr>
        </p:nvSpPr>
        <p:spPr>
          <a:xfrm>
            <a:off x="1481960" y="0"/>
            <a:ext cx="6256280" cy="971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Revit Data Conceptual Map</a:t>
            </a:r>
            <a:endParaRPr lang="en-US" sz="3200" dirty="0"/>
          </a:p>
        </p:txBody>
      </p:sp>
      <p:sp>
        <p:nvSpPr>
          <p:cNvPr id="349" name="Rectangle 348"/>
          <p:cNvSpPr/>
          <p:nvPr/>
        </p:nvSpPr>
        <p:spPr>
          <a:xfrm>
            <a:off x="1611374" y="4285487"/>
            <a:ext cx="2926466" cy="953407"/>
          </a:xfrm>
          <a:prstGeom prst="rect">
            <a:avLst/>
          </a:prstGeom>
          <a:noFill/>
          <a:ln w="158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 Box 9"/>
          <p:cNvSpPr txBox="1">
            <a:spLocks noChangeArrowheads="1"/>
          </p:cNvSpPr>
          <p:nvPr/>
        </p:nvSpPr>
        <p:spPr bwMode="auto">
          <a:xfrm>
            <a:off x="3623440" y="3401618"/>
            <a:ext cx="990600" cy="584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Family Instance</a:t>
            </a:r>
            <a:endParaRPr lang="en-US" sz="1600" dirty="0"/>
          </a:p>
        </p:txBody>
      </p:sp>
      <p:sp>
        <p:nvSpPr>
          <p:cNvPr id="116" name="Text Box 9"/>
          <p:cNvSpPr txBox="1">
            <a:spLocks noChangeArrowheads="1"/>
          </p:cNvSpPr>
          <p:nvPr/>
        </p:nvSpPr>
        <p:spPr bwMode="auto">
          <a:xfrm>
            <a:off x="6900040" y="2905796"/>
            <a:ext cx="990600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Annotation Family</a:t>
            </a:r>
            <a:endParaRPr lang="en-US" sz="1200" dirty="0"/>
          </a:p>
        </p:txBody>
      </p:sp>
      <p:sp>
        <p:nvSpPr>
          <p:cNvPr id="117" name="Text Box 9"/>
          <p:cNvSpPr txBox="1">
            <a:spLocks noChangeArrowheads="1"/>
          </p:cNvSpPr>
          <p:nvPr/>
        </p:nvSpPr>
        <p:spPr bwMode="auto">
          <a:xfrm>
            <a:off x="6900040" y="3555506"/>
            <a:ext cx="68580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Object</a:t>
            </a:r>
            <a:endParaRPr lang="en-US" sz="1200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4017282" y="2826720"/>
            <a:ext cx="130805" cy="574898"/>
            <a:chOff x="4508642" y="854865"/>
            <a:chExt cx="130805" cy="574898"/>
          </a:xfrm>
        </p:grpSpPr>
        <p:cxnSp>
          <p:nvCxnSpPr>
            <p:cNvPr id="119" name="AutoShape 7"/>
            <p:cNvCxnSpPr>
              <a:cxnSpLocks noChangeShapeType="1"/>
              <a:stCxn id="115" idx="0"/>
              <a:endCxn id="85" idx="2"/>
            </p:cNvCxnSpPr>
            <p:nvPr/>
          </p:nvCxnSpPr>
          <p:spPr bwMode="auto">
            <a:xfrm flipV="1">
              <a:off x="4610100" y="854865"/>
              <a:ext cx="0" cy="57489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med"/>
              <a:tailEnd type="oval" w="med" len="med"/>
            </a:ln>
            <a:effectLst/>
          </p:spPr>
        </p:cxnSp>
        <p:sp>
          <p:nvSpPr>
            <p:cNvPr id="120" name="Text Box 10"/>
            <p:cNvSpPr txBox="1">
              <a:spLocks noChangeArrowheads="1"/>
            </p:cNvSpPr>
            <p:nvPr/>
          </p:nvSpPr>
          <p:spPr bwMode="auto">
            <a:xfrm rot="16200000">
              <a:off x="4307345" y="1072834"/>
              <a:ext cx="533399" cy="13080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ctr">
                <a:lnSpc>
                  <a:spcPts val="300"/>
                </a:lnSpc>
              </a:pPr>
              <a:r>
                <a:rPr lang="en-US" sz="800" dirty="0" smtClean="0"/>
                <a:t>has</a:t>
              </a:r>
              <a:endParaRPr lang="en-US" sz="800" dirty="0"/>
            </a:p>
          </p:txBody>
        </p:sp>
      </p:grpSp>
      <p:sp>
        <p:nvSpPr>
          <p:cNvPr id="127" name="Text Box 19"/>
          <p:cNvSpPr txBox="1">
            <a:spLocks noChangeArrowheads="1"/>
          </p:cNvSpPr>
          <p:nvPr/>
        </p:nvSpPr>
        <p:spPr bwMode="auto">
          <a:xfrm rot="16200000">
            <a:off x="4074063" y="3149973"/>
            <a:ext cx="228599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Bob" pitchFamily="18" charset="-18"/>
              </a:rPr>
              <a:t>8</a:t>
            </a:r>
          </a:p>
        </p:txBody>
      </p:sp>
      <p:sp>
        <p:nvSpPr>
          <p:cNvPr id="158" name="Text Box 10"/>
          <p:cNvSpPr txBox="1">
            <a:spLocks noChangeArrowheads="1"/>
          </p:cNvSpPr>
          <p:nvPr/>
        </p:nvSpPr>
        <p:spPr bwMode="auto">
          <a:xfrm>
            <a:off x="4610405" y="3732393"/>
            <a:ext cx="691290" cy="1308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300"/>
              </a:lnSpc>
            </a:pPr>
            <a:r>
              <a:rPr lang="en-US" sz="700" dirty="0" smtClean="0"/>
              <a:t>instance of</a:t>
            </a:r>
            <a:endParaRPr lang="en-US" sz="700" dirty="0"/>
          </a:p>
        </p:txBody>
      </p:sp>
      <p:sp>
        <p:nvSpPr>
          <p:cNvPr id="168" name="Text Box 9"/>
          <p:cNvSpPr txBox="1">
            <a:spLocks noChangeArrowheads="1"/>
          </p:cNvSpPr>
          <p:nvPr/>
        </p:nvSpPr>
        <p:spPr bwMode="auto">
          <a:xfrm>
            <a:off x="5337940" y="3432395"/>
            <a:ext cx="7620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Family</a:t>
            </a:r>
          </a:p>
          <a:p>
            <a:pPr algn="ctr"/>
            <a:r>
              <a:rPr lang="en-US" sz="600" dirty="0" smtClean="0"/>
              <a:t>System or </a:t>
            </a:r>
          </a:p>
          <a:p>
            <a:pPr algn="ctr"/>
            <a:r>
              <a:rPr lang="en-US" sz="600" dirty="0" smtClean="0"/>
              <a:t>User Defined</a:t>
            </a:r>
            <a:endParaRPr lang="en-US" sz="600" dirty="0"/>
          </a:p>
        </p:txBody>
      </p:sp>
      <p:sp>
        <p:nvSpPr>
          <p:cNvPr id="179" name="Text Box 9"/>
          <p:cNvSpPr txBox="1">
            <a:spLocks noChangeArrowheads="1"/>
          </p:cNvSpPr>
          <p:nvPr/>
        </p:nvSpPr>
        <p:spPr bwMode="auto">
          <a:xfrm>
            <a:off x="2480440" y="5397415"/>
            <a:ext cx="9906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Parameter</a:t>
            </a:r>
            <a:endParaRPr lang="en-US" sz="1200" dirty="0"/>
          </a:p>
        </p:txBody>
      </p:sp>
      <p:sp>
        <p:nvSpPr>
          <p:cNvPr id="180" name="Text Box 9"/>
          <p:cNvSpPr txBox="1">
            <a:spLocks noChangeArrowheads="1"/>
          </p:cNvSpPr>
          <p:nvPr/>
        </p:nvSpPr>
        <p:spPr bwMode="auto">
          <a:xfrm>
            <a:off x="3394840" y="4483015"/>
            <a:ext cx="990600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Type Parameter</a:t>
            </a:r>
            <a:endParaRPr lang="en-US" sz="1200" dirty="0"/>
          </a:p>
        </p:txBody>
      </p:sp>
      <p:sp>
        <p:nvSpPr>
          <p:cNvPr id="181" name="Text Box 9"/>
          <p:cNvSpPr txBox="1">
            <a:spLocks noChangeArrowheads="1"/>
          </p:cNvSpPr>
          <p:nvPr/>
        </p:nvSpPr>
        <p:spPr bwMode="auto">
          <a:xfrm>
            <a:off x="1794640" y="4483015"/>
            <a:ext cx="990600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Instance Parameter</a:t>
            </a:r>
            <a:endParaRPr lang="en-US" sz="1200" dirty="0"/>
          </a:p>
        </p:txBody>
      </p:sp>
      <p:sp>
        <p:nvSpPr>
          <p:cNvPr id="209" name="Text Box 9"/>
          <p:cNvSpPr txBox="1">
            <a:spLocks noChangeArrowheads="1"/>
          </p:cNvSpPr>
          <p:nvPr/>
        </p:nvSpPr>
        <p:spPr bwMode="auto">
          <a:xfrm>
            <a:off x="1489840" y="6154950"/>
            <a:ext cx="990600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System Parameter</a:t>
            </a:r>
            <a:endParaRPr lang="en-US" sz="1200" dirty="0"/>
          </a:p>
        </p:txBody>
      </p:sp>
      <p:sp>
        <p:nvSpPr>
          <p:cNvPr id="210" name="Text Box 9"/>
          <p:cNvSpPr txBox="1">
            <a:spLocks noChangeArrowheads="1"/>
          </p:cNvSpPr>
          <p:nvPr/>
        </p:nvSpPr>
        <p:spPr bwMode="auto">
          <a:xfrm>
            <a:off x="2709040" y="6154950"/>
            <a:ext cx="990600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Shared Parameter</a:t>
            </a:r>
            <a:endParaRPr lang="en-US" sz="1200" dirty="0"/>
          </a:p>
        </p:txBody>
      </p:sp>
      <p:sp>
        <p:nvSpPr>
          <p:cNvPr id="211" name="Text Box 9"/>
          <p:cNvSpPr txBox="1">
            <a:spLocks noChangeArrowheads="1"/>
          </p:cNvSpPr>
          <p:nvPr/>
        </p:nvSpPr>
        <p:spPr bwMode="auto">
          <a:xfrm>
            <a:off x="3928240" y="6154950"/>
            <a:ext cx="990600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 Project Parameter</a:t>
            </a:r>
            <a:endParaRPr lang="en-US" sz="1200" dirty="0"/>
          </a:p>
        </p:txBody>
      </p:sp>
      <p:sp>
        <p:nvSpPr>
          <p:cNvPr id="212" name="Text Box 9"/>
          <p:cNvSpPr txBox="1">
            <a:spLocks noChangeArrowheads="1"/>
          </p:cNvSpPr>
          <p:nvPr/>
        </p:nvSpPr>
        <p:spPr bwMode="auto">
          <a:xfrm>
            <a:off x="5147440" y="6154950"/>
            <a:ext cx="990600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Family Parameter</a:t>
            </a:r>
            <a:endParaRPr lang="en-US" sz="1200" dirty="0"/>
          </a:p>
        </p:txBody>
      </p:sp>
      <p:sp>
        <p:nvSpPr>
          <p:cNvPr id="229" name="Text Box 9"/>
          <p:cNvSpPr txBox="1">
            <a:spLocks noChangeArrowheads="1"/>
          </p:cNvSpPr>
          <p:nvPr/>
        </p:nvSpPr>
        <p:spPr bwMode="auto">
          <a:xfrm>
            <a:off x="6366640" y="6154950"/>
            <a:ext cx="990600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 smtClean="0"/>
              <a:t>Material Parameter</a:t>
            </a:r>
            <a:endParaRPr lang="en-US" sz="1200" dirty="0"/>
          </a:p>
        </p:txBody>
      </p:sp>
      <p:cxnSp>
        <p:nvCxnSpPr>
          <p:cNvPr id="236" name="Elbow Connector 230"/>
          <p:cNvCxnSpPr>
            <a:stCxn id="180" idx="0"/>
            <a:endCxn id="168" idx="2"/>
          </p:cNvCxnSpPr>
          <p:nvPr/>
        </p:nvCxnSpPr>
        <p:spPr>
          <a:xfrm rot="5400000" flipH="1" flipV="1">
            <a:off x="4540840" y="3304915"/>
            <a:ext cx="527400" cy="1828800"/>
          </a:xfrm>
          <a:prstGeom prst="bentConnector3">
            <a:avLst>
              <a:gd name="adj1" fmla="val 58567"/>
            </a:avLst>
          </a:prstGeom>
          <a:noFill/>
          <a:ln w="12700">
            <a:solidFill>
              <a:schemeClr val="tx1"/>
            </a:solidFill>
            <a:round/>
            <a:headEnd type="triangle" w="lg" len="med"/>
            <a:tailEnd type="oval" w="med" len="med"/>
          </a:ln>
          <a:effectLst/>
        </p:spPr>
      </p:cxnSp>
      <p:cxnSp>
        <p:nvCxnSpPr>
          <p:cNvPr id="252" name="Elbow Connector 230"/>
          <p:cNvCxnSpPr>
            <a:stCxn id="179" idx="0"/>
            <a:endCxn id="180" idx="2"/>
          </p:cNvCxnSpPr>
          <p:nvPr/>
        </p:nvCxnSpPr>
        <p:spPr>
          <a:xfrm rot="5400000" flipH="1" flipV="1">
            <a:off x="3206573" y="4713848"/>
            <a:ext cx="452735" cy="9144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 type="triangle" w="lg" len="med"/>
            <a:tailEnd type="oval" w="med" len="med"/>
          </a:ln>
          <a:effectLst/>
        </p:spPr>
      </p:cxnSp>
      <p:cxnSp>
        <p:nvCxnSpPr>
          <p:cNvPr id="255" name="Elbow Connector 230"/>
          <p:cNvCxnSpPr>
            <a:stCxn id="179" idx="0"/>
            <a:endCxn id="181" idx="2"/>
          </p:cNvCxnSpPr>
          <p:nvPr/>
        </p:nvCxnSpPr>
        <p:spPr>
          <a:xfrm rot="16200000" flipV="1">
            <a:off x="2406473" y="4828148"/>
            <a:ext cx="452735" cy="6858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 type="triangle" w="lg" len="med"/>
            <a:tailEnd type="oval" w="med" len="med"/>
          </a:ln>
          <a:effectLst/>
        </p:spPr>
      </p:cxnSp>
      <p:cxnSp>
        <p:nvCxnSpPr>
          <p:cNvPr id="258" name="Elbow Connector 230"/>
          <p:cNvCxnSpPr>
            <a:stCxn id="168" idx="3"/>
            <a:endCxn id="116" idx="1"/>
          </p:cNvCxnSpPr>
          <p:nvPr/>
        </p:nvCxnSpPr>
        <p:spPr>
          <a:xfrm flipV="1">
            <a:off x="6099940" y="3136629"/>
            <a:ext cx="800100" cy="557376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 type="triangle" w="lg" len="med"/>
            <a:tailEnd type="oval" w="med" len="med"/>
          </a:ln>
          <a:effectLst/>
        </p:spPr>
      </p:cxnSp>
      <p:cxnSp>
        <p:nvCxnSpPr>
          <p:cNvPr id="261" name="Elbow Connector 230"/>
          <p:cNvCxnSpPr>
            <a:stCxn id="168" idx="3"/>
            <a:endCxn id="117" idx="1"/>
          </p:cNvCxnSpPr>
          <p:nvPr/>
        </p:nvCxnSpPr>
        <p:spPr>
          <a:xfrm>
            <a:off x="6099940" y="3694005"/>
            <a:ext cx="800100" cy="1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 type="triangle" w="lg" len="med"/>
            <a:tailEnd type="oval" w="med" len="med"/>
          </a:ln>
          <a:effectLst/>
        </p:spPr>
      </p:cxnSp>
      <p:sp>
        <p:nvSpPr>
          <p:cNvPr id="264" name="Text Box 10"/>
          <p:cNvSpPr txBox="1">
            <a:spLocks noChangeArrowheads="1"/>
          </p:cNvSpPr>
          <p:nvPr/>
        </p:nvSpPr>
        <p:spPr bwMode="auto">
          <a:xfrm>
            <a:off x="6595240" y="2929232"/>
            <a:ext cx="38100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is a</a:t>
            </a:r>
            <a:endParaRPr lang="en-US" sz="800" dirty="0"/>
          </a:p>
        </p:txBody>
      </p:sp>
      <p:sp>
        <p:nvSpPr>
          <p:cNvPr id="265" name="Text Box 10"/>
          <p:cNvSpPr txBox="1">
            <a:spLocks noChangeArrowheads="1"/>
          </p:cNvSpPr>
          <p:nvPr/>
        </p:nvSpPr>
        <p:spPr bwMode="auto">
          <a:xfrm>
            <a:off x="6595240" y="3643941"/>
            <a:ext cx="38100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is a</a:t>
            </a:r>
            <a:endParaRPr lang="en-US" sz="800" dirty="0"/>
          </a:p>
        </p:txBody>
      </p:sp>
      <p:sp>
        <p:nvSpPr>
          <p:cNvPr id="266" name="Text Box 10"/>
          <p:cNvSpPr txBox="1">
            <a:spLocks noChangeArrowheads="1"/>
          </p:cNvSpPr>
          <p:nvPr/>
        </p:nvSpPr>
        <p:spPr bwMode="auto">
          <a:xfrm>
            <a:off x="2459725" y="4965200"/>
            <a:ext cx="38100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is a</a:t>
            </a:r>
            <a:endParaRPr lang="en-US" sz="800" dirty="0"/>
          </a:p>
        </p:txBody>
      </p:sp>
      <p:sp>
        <p:nvSpPr>
          <p:cNvPr id="267" name="Text Box 10"/>
          <p:cNvSpPr txBox="1">
            <a:spLocks noChangeArrowheads="1"/>
          </p:cNvSpPr>
          <p:nvPr/>
        </p:nvSpPr>
        <p:spPr bwMode="auto">
          <a:xfrm>
            <a:off x="3318640" y="4965200"/>
            <a:ext cx="38100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is a</a:t>
            </a:r>
            <a:endParaRPr lang="en-US" sz="800" dirty="0"/>
          </a:p>
        </p:txBody>
      </p:sp>
      <p:cxnSp>
        <p:nvCxnSpPr>
          <p:cNvPr id="269" name="Elbow Connector 230"/>
          <p:cNvCxnSpPr>
            <a:stCxn id="179" idx="2"/>
            <a:endCxn id="209" idx="0"/>
          </p:cNvCxnSpPr>
          <p:nvPr/>
        </p:nvCxnSpPr>
        <p:spPr>
          <a:xfrm rot="5400000">
            <a:off x="2240172" y="5419382"/>
            <a:ext cx="480536" cy="9906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 type="triangle" w="lg" len="med"/>
            <a:tailEnd type="oval" w="med" len="med"/>
          </a:ln>
          <a:effectLst/>
        </p:spPr>
      </p:cxnSp>
      <p:cxnSp>
        <p:nvCxnSpPr>
          <p:cNvPr id="272" name="Elbow Connector 230"/>
          <p:cNvCxnSpPr>
            <a:stCxn id="179" idx="2"/>
            <a:endCxn id="210" idx="0"/>
          </p:cNvCxnSpPr>
          <p:nvPr/>
        </p:nvCxnSpPr>
        <p:spPr>
          <a:xfrm rot="16200000" flipH="1">
            <a:off x="2849772" y="5800382"/>
            <a:ext cx="480536" cy="2286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 type="triangle" w="lg" len="med"/>
            <a:tailEnd type="oval" w="med" len="med"/>
          </a:ln>
          <a:effectLst/>
        </p:spPr>
      </p:cxnSp>
      <p:cxnSp>
        <p:nvCxnSpPr>
          <p:cNvPr id="273" name="Elbow Connector 230"/>
          <p:cNvCxnSpPr>
            <a:stCxn id="179" idx="2"/>
            <a:endCxn id="211" idx="0"/>
          </p:cNvCxnSpPr>
          <p:nvPr/>
        </p:nvCxnSpPr>
        <p:spPr>
          <a:xfrm rot="16200000" flipH="1">
            <a:off x="3459372" y="5190782"/>
            <a:ext cx="480536" cy="14478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 type="triangle" w="lg" len="med"/>
            <a:tailEnd type="oval" w="med" len="med"/>
          </a:ln>
          <a:effectLst/>
        </p:spPr>
      </p:cxnSp>
      <p:cxnSp>
        <p:nvCxnSpPr>
          <p:cNvPr id="274" name="Elbow Connector 230"/>
          <p:cNvCxnSpPr>
            <a:stCxn id="179" idx="2"/>
            <a:endCxn id="212" idx="0"/>
          </p:cNvCxnSpPr>
          <p:nvPr/>
        </p:nvCxnSpPr>
        <p:spPr>
          <a:xfrm rot="16200000" flipH="1">
            <a:off x="4068972" y="4581182"/>
            <a:ext cx="480536" cy="26670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 type="triangle" w="lg" len="med"/>
            <a:tailEnd type="oval" w="med" len="med"/>
          </a:ln>
          <a:effectLst/>
        </p:spPr>
      </p:cxnSp>
      <p:cxnSp>
        <p:nvCxnSpPr>
          <p:cNvPr id="275" name="Elbow Connector 230"/>
          <p:cNvCxnSpPr>
            <a:stCxn id="179" idx="2"/>
            <a:endCxn id="229" idx="0"/>
          </p:cNvCxnSpPr>
          <p:nvPr/>
        </p:nvCxnSpPr>
        <p:spPr>
          <a:xfrm rot="16200000" flipH="1">
            <a:off x="4678572" y="3971582"/>
            <a:ext cx="480536" cy="38862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 type="triangle" w="lg" len="med"/>
            <a:tailEnd type="oval" w="med" len="med"/>
          </a:ln>
          <a:effectLst/>
        </p:spPr>
      </p:cxnSp>
      <p:sp>
        <p:nvSpPr>
          <p:cNvPr id="284" name="Text Box 10"/>
          <p:cNvSpPr txBox="1">
            <a:spLocks noChangeArrowheads="1"/>
          </p:cNvSpPr>
          <p:nvPr/>
        </p:nvSpPr>
        <p:spPr bwMode="auto">
          <a:xfrm>
            <a:off x="2404240" y="3721015"/>
            <a:ext cx="533399" cy="1308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300"/>
              </a:lnSpc>
            </a:pPr>
            <a:r>
              <a:rPr lang="en-US" sz="800" dirty="0" smtClean="0"/>
              <a:t>has</a:t>
            </a:r>
            <a:endParaRPr lang="en-US" sz="800" dirty="0"/>
          </a:p>
        </p:txBody>
      </p:sp>
      <p:sp>
        <p:nvSpPr>
          <p:cNvPr id="285" name="Text Box 25"/>
          <p:cNvSpPr txBox="1">
            <a:spLocks noChangeArrowheads="1"/>
          </p:cNvSpPr>
          <p:nvPr/>
        </p:nvSpPr>
        <p:spPr bwMode="auto">
          <a:xfrm>
            <a:off x="3394840" y="3721015"/>
            <a:ext cx="22860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1</a:t>
            </a:r>
          </a:p>
        </p:txBody>
      </p:sp>
      <p:sp>
        <p:nvSpPr>
          <p:cNvPr id="286" name="Text Box 19"/>
          <p:cNvSpPr txBox="1">
            <a:spLocks noChangeArrowheads="1"/>
          </p:cNvSpPr>
          <p:nvPr/>
        </p:nvSpPr>
        <p:spPr bwMode="auto">
          <a:xfrm rot="16200000">
            <a:off x="2276108" y="4282318"/>
            <a:ext cx="228599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Bob" pitchFamily="18" charset="-18"/>
              </a:rPr>
              <a:t>8</a:t>
            </a:r>
          </a:p>
        </p:txBody>
      </p:sp>
      <p:sp>
        <p:nvSpPr>
          <p:cNvPr id="294" name="Text Box 10"/>
          <p:cNvSpPr txBox="1">
            <a:spLocks noChangeArrowheads="1"/>
          </p:cNvSpPr>
          <p:nvPr/>
        </p:nvSpPr>
        <p:spPr bwMode="auto">
          <a:xfrm>
            <a:off x="4582956" y="4199810"/>
            <a:ext cx="533399" cy="1308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300"/>
              </a:lnSpc>
            </a:pPr>
            <a:r>
              <a:rPr lang="en-US" sz="800" dirty="0" smtClean="0"/>
              <a:t>has</a:t>
            </a:r>
            <a:endParaRPr lang="en-US" sz="800" dirty="0"/>
          </a:p>
        </p:txBody>
      </p:sp>
      <p:sp>
        <p:nvSpPr>
          <p:cNvPr id="295" name="Text Box 19"/>
          <p:cNvSpPr txBox="1">
            <a:spLocks noChangeArrowheads="1"/>
          </p:cNvSpPr>
          <p:nvPr/>
        </p:nvSpPr>
        <p:spPr bwMode="auto">
          <a:xfrm rot="16200000">
            <a:off x="3643703" y="4282318"/>
            <a:ext cx="228599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Bob" pitchFamily="18" charset="-18"/>
              </a:rPr>
              <a:t>8</a:t>
            </a:r>
          </a:p>
        </p:txBody>
      </p:sp>
      <p:sp>
        <p:nvSpPr>
          <p:cNvPr id="296" name="Text Box 25"/>
          <p:cNvSpPr txBox="1">
            <a:spLocks noChangeArrowheads="1"/>
          </p:cNvSpPr>
          <p:nvPr/>
        </p:nvSpPr>
        <p:spPr bwMode="auto">
          <a:xfrm>
            <a:off x="5502235" y="3918551"/>
            <a:ext cx="22860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1</a:t>
            </a:r>
          </a:p>
        </p:txBody>
      </p:sp>
      <p:cxnSp>
        <p:nvCxnSpPr>
          <p:cNvPr id="350" name="Elbow Connector 230"/>
          <p:cNvCxnSpPr>
            <a:stCxn id="349" idx="1"/>
            <a:endCxn id="301" idx="2"/>
          </p:cNvCxnSpPr>
          <p:nvPr/>
        </p:nvCxnSpPr>
        <p:spPr>
          <a:xfrm rot="10800000" flipH="1">
            <a:off x="1611373" y="2979121"/>
            <a:ext cx="1887103" cy="1783071"/>
          </a:xfrm>
          <a:prstGeom prst="bentConnector4">
            <a:avLst>
              <a:gd name="adj1" fmla="val -12114"/>
              <a:gd name="adj2" fmla="val 80814"/>
            </a:avLst>
          </a:prstGeom>
          <a:noFill/>
          <a:ln w="12700">
            <a:solidFill>
              <a:schemeClr val="tx1"/>
            </a:solidFill>
            <a:round/>
            <a:headEnd type="triangle" w="lg" len="med"/>
            <a:tailEnd type="oval" w="med" len="med"/>
          </a:ln>
          <a:effectLst/>
        </p:spPr>
      </p:cxnSp>
      <p:sp>
        <p:nvSpPr>
          <p:cNvPr id="357" name="Text Box 10"/>
          <p:cNvSpPr txBox="1">
            <a:spLocks noChangeArrowheads="1"/>
          </p:cNvSpPr>
          <p:nvPr/>
        </p:nvSpPr>
        <p:spPr bwMode="auto">
          <a:xfrm>
            <a:off x="1870840" y="3371995"/>
            <a:ext cx="533399" cy="1308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300"/>
              </a:lnSpc>
            </a:pPr>
            <a:r>
              <a:rPr lang="en-US" sz="800" dirty="0" smtClean="0"/>
              <a:t>has</a:t>
            </a:r>
            <a:endParaRPr lang="en-US" sz="800" dirty="0"/>
          </a:p>
        </p:txBody>
      </p:sp>
      <p:sp>
        <p:nvSpPr>
          <p:cNvPr id="359" name="Text Box 19"/>
          <p:cNvSpPr txBox="1">
            <a:spLocks noChangeArrowheads="1"/>
          </p:cNvSpPr>
          <p:nvPr/>
        </p:nvSpPr>
        <p:spPr bwMode="auto">
          <a:xfrm rot="16200000">
            <a:off x="1330863" y="4731349"/>
            <a:ext cx="228599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Bob" pitchFamily="18" charset="-18"/>
              </a:rPr>
              <a:t>8</a:t>
            </a:r>
          </a:p>
        </p:txBody>
      </p:sp>
      <p:cxnSp>
        <p:nvCxnSpPr>
          <p:cNvPr id="362" name="Elbow Connector 230"/>
          <p:cNvCxnSpPr>
            <a:stCxn id="349" idx="1"/>
            <a:endCxn id="302" idx="2"/>
          </p:cNvCxnSpPr>
          <p:nvPr/>
        </p:nvCxnSpPr>
        <p:spPr>
          <a:xfrm rot="10800000">
            <a:off x="1188396" y="2844005"/>
            <a:ext cx="422979" cy="1918187"/>
          </a:xfrm>
          <a:prstGeom prst="bentConnector2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oval" w="med" len="med"/>
          </a:ln>
          <a:effectLst/>
        </p:spPr>
      </p:cxnSp>
      <p:sp>
        <p:nvSpPr>
          <p:cNvPr id="365" name="Text Box 10"/>
          <p:cNvSpPr txBox="1">
            <a:spLocks noChangeArrowheads="1"/>
          </p:cNvSpPr>
          <p:nvPr/>
        </p:nvSpPr>
        <p:spPr bwMode="auto">
          <a:xfrm>
            <a:off x="731500" y="3717640"/>
            <a:ext cx="423063" cy="1308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300"/>
              </a:lnSpc>
            </a:pPr>
            <a:r>
              <a:rPr lang="en-US" sz="800" dirty="0" smtClean="0"/>
              <a:t>uses</a:t>
            </a:r>
            <a:endParaRPr lang="en-US" sz="800" dirty="0"/>
          </a:p>
        </p:txBody>
      </p:sp>
      <p:sp>
        <p:nvSpPr>
          <p:cNvPr id="366" name="Text Box 25"/>
          <p:cNvSpPr txBox="1">
            <a:spLocks noChangeArrowheads="1"/>
          </p:cNvSpPr>
          <p:nvPr/>
        </p:nvSpPr>
        <p:spPr bwMode="auto">
          <a:xfrm>
            <a:off x="963760" y="2870900"/>
            <a:ext cx="22860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1</a:t>
            </a:r>
          </a:p>
        </p:txBody>
      </p:sp>
      <p:sp>
        <p:nvSpPr>
          <p:cNvPr id="369" name="Text Box 10"/>
          <p:cNvSpPr txBox="1">
            <a:spLocks noChangeArrowheads="1"/>
          </p:cNvSpPr>
          <p:nvPr/>
        </p:nvSpPr>
        <p:spPr bwMode="auto">
          <a:xfrm>
            <a:off x="4004440" y="5702215"/>
            <a:ext cx="38100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is a</a:t>
            </a:r>
            <a:endParaRPr lang="en-US" sz="800" dirty="0"/>
          </a:p>
        </p:txBody>
      </p:sp>
      <p:sp>
        <p:nvSpPr>
          <p:cNvPr id="74" name="TextBox 73"/>
          <p:cNvSpPr txBox="1"/>
          <p:nvPr/>
        </p:nvSpPr>
        <p:spPr>
          <a:xfrm>
            <a:off x="6472145" y="1758985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* Template Path</a:t>
            </a:r>
          </a:p>
          <a:p>
            <a:r>
              <a:rPr lang="en-US" sz="700" smtClean="0"/>
              <a:t>** </a:t>
            </a:r>
            <a:r>
              <a:rPr lang="en-US" sz="700" dirty="0" smtClean="0"/>
              <a:t>C:\ProgramData\Autodesk\[XXX]\Templates\US Imperial\</a:t>
            </a: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5147440" y="2477700"/>
            <a:ext cx="1143000" cy="4308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0" dirty="0" smtClean="0"/>
              <a:t>Family Template (.</a:t>
            </a:r>
            <a:r>
              <a:rPr lang="en-US" sz="1100" dirty="0" err="1" smtClean="0"/>
              <a:t>rft</a:t>
            </a:r>
            <a:r>
              <a:rPr lang="en-US" sz="1100" dirty="0" smtClean="0"/>
              <a:t>) **</a:t>
            </a:r>
            <a:endParaRPr lang="en-US" sz="1100" dirty="0"/>
          </a:p>
        </p:txBody>
      </p:sp>
      <p:sp>
        <p:nvSpPr>
          <p:cNvPr id="84" name="Text Box 18"/>
          <p:cNvSpPr txBox="1">
            <a:spLocks noChangeArrowheads="1"/>
          </p:cNvSpPr>
          <p:nvPr/>
        </p:nvSpPr>
        <p:spPr bwMode="auto">
          <a:xfrm>
            <a:off x="2556640" y="2488166"/>
            <a:ext cx="762000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Sheet</a:t>
            </a:r>
            <a:endParaRPr lang="en-US" sz="1600" dirty="0"/>
          </a:p>
        </p:txBody>
      </p:sp>
      <p:cxnSp>
        <p:nvCxnSpPr>
          <p:cNvPr id="98" name="AutoShape 7"/>
          <p:cNvCxnSpPr>
            <a:cxnSpLocks noChangeShapeType="1"/>
            <a:stCxn id="301" idx="0"/>
            <a:endCxn id="34" idx="2"/>
          </p:cNvCxnSpPr>
          <p:nvPr/>
        </p:nvCxnSpPr>
        <p:spPr bwMode="auto">
          <a:xfrm flipH="1" flipV="1">
            <a:off x="3498476" y="1943837"/>
            <a:ext cx="1" cy="40982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oval" w="med" len="med"/>
          </a:ln>
          <a:effectLst/>
        </p:spPr>
      </p:cxnSp>
      <p:sp>
        <p:nvSpPr>
          <p:cNvPr id="99" name="Text Box 10"/>
          <p:cNvSpPr txBox="1">
            <a:spLocks noChangeArrowheads="1"/>
          </p:cNvSpPr>
          <p:nvPr/>
        </p:nvSpPr>
        <p:spPr bwMode="auto">
          <a:xfrm rot="16200000">
            <a:off x="3235620" y="2077030"/>
            <a:ext cx="345645" cy="1308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300"/>
              </a:lnSpc>
            </a:pPr>
            <a:r>
              <a:rPr lang="en-US" sz="800" dirty="0" smtClean="0"/>
              <a:t>has</a:t>
            </a:r>
            <a:endParaRPr lang="en-US" sz="800" dirty="0"/>
          </a:p>
        </p:txBody>
      </p:sp>
      <p:sp>
        <p:nvSpPr>
          <p:cNvPr id="109" name="Text Box 25"/>
          <p:cNvSpPr txBox="1">
            <a:spLocks noChangeArrowheads="1"/>
          </p:cNvSpPr>
          <p:nvPr/>
        </p:nvSpPr>
        <p:spPr bwMode="auto">
          <a:xfrm>
            <a:off x="3458255" y="1892800"/>
            <a:ext cx="30480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1</a:t>
            </a:r>
          </a:p>
        </p:txBody>
      </p:sp>
      <p:sp>
        <p:nvSpPr>
          <p:cNvPr id="111" name="Text Box 19"/>
          <p:cNvSpPr txBox="1">
            <a:spLocks noChangeArrowheads="1"/>
          </p:cNvSpPr>
          <p:nvPr/>
        </p:nvSpPr>
        <p:spPr bwMode="auto">
          <a:xfrm rot="16200000">
            <a:off x="3481918" y="2170043"/>
            <a:ext cx="228599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>
                <a:latin typeface="Bob" pitchFamily="18" charset="-18"/>
              </a:rPr>
              <a:t>8</a:t>
            </a:r>
            <a:endParaRPr lang="en-US" sz="800" dirty="0">
              <a:latin typeface="Bob" pitchFamily="18" charset="-18"/>
            </a:endParaRPr>
          </a:p>
        </p:txBody>
      </p:sp>
      <p:cxnSp>
        <p:nvCxnSpPr>
          <p:cNvPr id="223" name="AutoShape 7"/>
          <p:cNvCxnSpPr>
            <a:cxnSpLocks noChangeShapeType="1"/>
            <a:stCxn id="85" idx="1"/>
            <a:endCxn id="84" idx="3"/>
          </p:cNvCxnSpPr>
          <p:nvPr/>
        </p:nvCxnSpPr>
        <p:spPr bwMode="auto">
          <a:xfrm flipH="1">
            <a:off x="3318640" y="2657443"/>
            <a:ext cx="457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oval" w="med" len="med"/>
          </a:ln>
          <a:effectLst/>
        </p:spPr>
      </p:cxnSp>
      <p:sp>
        <p:nvSpPr>
          <p:cNvPr id="224" name="Text Box 10"/>
          <p:cNvSpPr txBox="1">
            <a:spLocks noChangeArrowheads="1"/>
          </p:cNvSpPr>
          <p:nvPr/>
        </p:nvSpPr>
        <p:spPr bwMode="auto">
          <a:xfrm>
            <a:off x="3304635" y="2521920"/>
            <a:ext cx="471204" cy="1308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300"/>
              </a:lnSpc>
            </a:pPr>
            <a:r>
              <a:rPr lang="en-US" sz="800" dirty="0" smtClean="0"/>
              <a:t>has</a:t>
            </a:r>
            <a:endParaRPr lang="en-US" sz="800" dirty="0"/>
          </a:p>
        </p:txBody>
      </p:sp>
      <p:sp>
        <p:nvSpPr>
          <p:cNvPr id="227" name="Text Box 25"/>
          <p:cNvSpPr txBox="1">
            <a:spLocks noChangeArrowheads="1"/>
          </p:cNvSpPr>
          <p:nvPr/>
        </p:nvSpPr>
        <p:spPr bwMode="auto">
          <a:xfrm>
            <a:off x="3306448" y="2637744"/>
            <a:ext cx="22860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1</a:t>
            </a:r>
          </a:p>
        </p:txBody>
      </p:sp>
      <p:sp>
        <p:nvSpPr>
          <p:cNvPr id="228" name="Text Box 19"/>
          <p:cNvSpPr txBox="1">
            <a:spLocks noChangeArrowheads="1"/>
          </p:cNvSpPr>
          <p:nvPr/>
        </p:nvSpPr>
        <p:spPr bwMode="auto">
          <a:xfrm rot="16200000">
            <a:off x="3566893" y="2644524"/>
            <a:ext cx="228599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Bob" pitchFamily="18" charset="-18"/>
              </a:rPr>
              <a:t>8</a:t>
            </a:r>
          </a:p>
        </p:txBody>
      </p:sp>
      <p:sp>
        <p:nvSpPr>
          <p:cNvPr id="358" name="Text Box 25"/>
          <p:cNvSpPr txBox="1">
            <a:spLocks noChangeArrowheads="1"/>
          </p:cNvSpPr>
          <p:nvPr/>
        </p:nvSpPr>
        <p:spPr bwMode="auto">
          <a:xfrm>
            <a:off x="3242440" y="3011100"/>
            <a:ext cx="22860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1</a:t>
            </a:r>
          </a:p>
        </p:txBody>
      </p: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1564821" y="1036515"/>
            <a:ext cx="1739814" cy="2616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0" dirty="0" smtClean="0"/>
              <a:t>Project Template (.rte) *</a:t>
            </a:r>
            <a:endParaRPr lang="en-US" sz="1100" dirty="0"/>
          </a:p>
        </p:txBody>
      </p:sp>
      <p:cxnSp>
        <p:nvCxnSpPr>
          <p:cNvPr id="304" name="Elbow Connector 230"/>
          <p:cNvCxnSpPr>
            <a:stCxn id="313" idx="0"/>
            <a:endCxn id="34" idx="3"/>
          </p:cNvCxnSpPr>
          <p:nvPr/>
        </p:nvCxnSpPr>
        <p:spPr>
          <a:xfrm rot="16200000" flipH="1">
            <a:off x="4134123" y="1533907"/>
            <a:ext cx="187170" cy="294136"/>
          </a:xfrm>
          <a:prstGeom prst="bentConnector4">
            <a:avLst>
              <a:gd name="adj1" fmla="val -122135"/>
              <a:gd name="adj2" fmla="val 177719"/>
            </a:avLst>
          </a:prstGeom>
          <a:noFill/>
          <a:ln w="12700">
            <a:solidFill>
              <a:schemeClr val="tx1"/>
            </a:solidFill>
            <a:round/>
            <a:headEnd type="triangle" w="lg" len="med"/>
            <a:tailEnd type="oval" w="med" len="med"/>
          </a:ln>
          <a:effectLst/>
        </p:spPr>
      </p:cxnSp>
      <p:sp>
        <p:nvSpPr>
          <p:cNvPr id="317" name="Text Box 10"/>
          <p:cNvSpPr txBox="1">
            <a:spLocks noChangeArrowheads="1"/>
          </p:cNvSpPr>
          <p:nvPr/>
        </p:nvSpPr>
        <p:spPr bwMode="auto">
          <a:xfrm>
            <a:off x="4156840" y="1187505"/>
            <a:ext cx="609600" cy="1308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300"/>
              </a:lnSpc>
            </a:pPr>
            <a:r>
              <a:rPr lang="en-US" sz="800" dirty="0" smtClean="0"/>
              <a:t>link RVT</a:t>
            </a:r>
            <a:endParaRPr lang="en-US" sz="800" dirty="0"/>
          </a:p>
        </p:txBody>
      </p:sp>
      <p:sp>
        <p:nvSpPr>
          <p:cNvPr id="319" name="Text Box 25"/>
          <p:cNvSpPr txBox="1">
            <a:spLocks noChangeArrowheads="1"/>
          </p:cNvSpPr>
          <p:nvPr/>
        </p:nvSpPr>
        <p:spPr bwMode="auto">
          <a:xfrm>
            <a:off x="4385440" y="1568505"/>
            <a:ext cx="22860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1</a:t>
            </a:r>
          </a:p>
        </p:txBody>
      </p:sp>
      <p:sp>
        <p:nvSpPr>
          <p:cNvPr id="320" name="Text Box 19"/>
          <p:cNvSpPr txBox="1">
            <a:spLocks noChangeArrowheads="1"/>
          </p:cNvSpPr>
          <p:nvPr/>
        </p:nvSpPr>
        <p:spPr bwMode="auto">
          <a:xfrm rot="16200000">
            <a:off x="4087218" y="1422684"/>
            <a:ext cx="228599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Bob" pitchFamily="18" charset="-18"/>
              </a:rPr>
              <a:t>8</a:t>
            </a:r>
          </a:p>
        </p:txBody>
      </p:sp>
      <p:sp>
        <p:nvSpPr>
          <p:cNvPr id="322" name="Text Box 18"/>
          <p:cNvSpPr txBox="1">
            <a:spLocks noChangeArrowheads="1"/>
          </p:cNvSpPr>
          <p:nvPr/>
        </p:nvSpPr>
        <p:spPr bwMode="auto">
          <a:xfrm>
            <a:off x="5385190" y="1182910"/>
            <a:ext cx="457200" cy="73446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/>
              <a:t>DWGDGN DWFPCG</a:t>
            </a:r>
            <a:endParaRPr lang="en-US" sz="1000" dirty="0"/>
          </a:p>
        </p:txBody>
      </p:sp>
      <p:cxnSp>
        <p:nvCxnSpPr>
          <p:cNvPr id="330" name="AutoShape 7"/>
          <p:cNvCxnSpPr>
            <a:cxnSpLocks noChangeShapeType="1"/>
            <a:stCxn id="322" idx="1"/>
            <a:endCxn id="336" idx="3"/>
          </p:cNvCxnSpPr>
          <p:nvPr/>
        </p:nvCxnSpPr>
        <p:spPr bwMode="auto">
          <a:xfrm rot="10800000" flipV="1">
            <a:off x="4379976" y="1550144"/>
            <a:ext cx="1005215" cy="347926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 type="triangle" w="lg" len="med"/>
            <a:tailEnd type="oval" w="med" len="med"/>
          </a:ln>
          <a:effectLst/>
        </p:spPr>
      </p:cxnSp>
      <p:sp>
        <p:nvSpPr>
          <p:cNvPr id="331" name="Text Box 10"/>
          <p:cNvSpPr txBox="1">
            <a:spLocks noChangeArrowheads="1"/>
          </p:cNvSpPr>
          <p:nvPr/>
        </p:nvSpPr>
        <p:spPr bwMode="auto">
          <a:xfrm>
            <a:off x="4809115" y="1413340"/>
            <a:ext cx="533399" cy="1483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300"/>
              </a:lnSpc>
            </a:pPr>
            <a:r>
              <a:rPr lang="en-US" sz="800" dirty="0" smtClean="0"/>
              <a:t>link</a:t>
            </a:r>
            <a:endParaRPr lang="en-US" sz="800" dirty="0"/>
          </a:p>
        </p:txBody>
      </p:sp>
      <p:sp>
        <p:nvSpPr>
          <p:cNvPr id="328" name="Text Box 19"/>
          <p:cNvSpPr txBox="1">
            <a:spLocks noChangeArrowheads="1"/>
          </p:cNvSpPr>
          <p:nvPr/>
        </p:nvSpPr>
        <p:spPr bwMode="auto">
          <a:xfrm rot="16200000">
            <a:off x="5109778" y="1573538"/>
            <a:ext cx="228599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Bob" pitchFamily="18" charset="-18"/>
              </a:rPr>
              <a:t>8</a:t>
            </a:r>
          </a:p>
        </p:txBody>
      </p:sp>
      <p:sp>
        <p:nvSpPr>
          <p:cNvPr id="329" name="Text Box 25"/>
          <p:cNvSpPr txBox="1">
            <a:spLocks noChangeArrowheads="1"/>
          </p:cNvSpPr>
          <p:nvPr/>
        </p:nvSpPr>
        <p:spPr bwMode="auto">
          <a:xfrm>
            <a:off x="4386660" y="1886461"/>
            <a:ext cx="22860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1</a:t>
            </a:r>
          </a:p>
        </p:txBody>
      </p:sp>
      <p:sp>
        <p:nvSpPr>
          <p:cNvPr id="313" name="Rectangle 312"/>
          <p:cNvSpPr/>
          <p:nvPr/>
        </p:nvSpPr>
        <p:spPr>
          <a:xfrm>
            <a:off x="3928240" y="1587390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Rectangle 335"/>
          <p:cNvSpPr/>
          <p:nvPr/>
        </p:nvSpPr>
        <p:spPr>
          <a:xfrm>
            <a:off x="4075175" y="1783770"/>
            <a:ext cx="304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6" name="Elbow Connector 230"/>
          <p:cNvCxnSpPr>
            <a:stCxn id="34" idx="0"/>
            <a:endCxn id="65" idx="3"/>
          </p:cNvCxnSpPr>
          <p:nvPr/>
        </p:nvCxnSpPr>
        <p:spPr>
          <a:xfrm rot="16200000" flipV="1">
            <a:off x="3182575" y="1289381"/>
            <a:ext cx="437963" cy="193841"/>
          </a:xfrm>
          <a:prstGeom prst="bentConnector2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oval" w="med" len="med"/>
          </a:ln>
          <a:effectLst/>
        </p:spPr>
      </p:cxnSp>
      <p:pic>
        <p:nvPicPr>
          <p:cNvPr id="2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8120" y="4386573"/>
            <a:ext cx="4160456" cy="143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2" name="TextBox 391"/>
          <p:cNvSpPr txBox="1"/>
          <p:nvPr/>
        </p:nvSpPr>
        <p:spPr>
          <a:xfrm>
            <a:off x="7960939" y="5756048"/>
            <a:ext cx="1027636" cy="16927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500" dirty="0" smtClean="0"/>
              <a:t>Source: Paul </a:t>
            </a:r>
            <a:r>
              <a:rPr lang="en-US" sz="500" dirty="0" err="1" smtClean="0"/>
              <a:t>Aubin</a:t>
            </a:r>
            <a:r>
              <a:rPr lang="en-US" sz="500" dirty="0" smtClean="0"/>
              <a:t> website</a:t>
            </a:r>
            <a:endParaRPr lang="en-US" sz="500" dirty="0"/>
          </a:p>
        </p:txBody>
      </p:sp>
      <p:grpSp>
        <p:nvGrpSpPr>
          <p:cNvPr id="441" name="Group 440"/>
          <p:cNvGrpSpPr/>
          <p:nvPr/>
        </p:nvGrpSpPr>
        <p:grpSpPr>
          <a:xfrm>
            <a:off x="6453845" y="1162195"/>
            <a:ext cx="2133600" cy="523220"/>
            <a:chOff x="6858000" y="1219200"/>
            <a:chExt cx="2133600" cy="523220"/>
          </a:xfrm>
        </p:grpSpPr>
        <p:sp>
          <p:nvSpPr>
            <p:cNvPr id="387" name="Text Box 10"/>
            <p:cNvSpPr txBox="1">
              <a:spLocks noChangeArrowheads="1"/>
            </p:cNvSpPr>
            <p:nvPr/>
          </p:nvSpPr>
          <p:spPr bwMode="auto">
            <a:xfrm>
              <a:off x="6858000" y="1219200"/>
              <a:ext cx="2133600" cy="52322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700" dirty="0" smtClean="0"/>
                <a:t> “1”  </a:t>
              </a:r>
              <a:r>
                <a:rPr lang="en-US" sz="700" dirty="0"/>
                <a:t> </a:t>
              </a:r>
              <a:r>
                <a:rPr lang="en-US" sz="700" dirty="0" smtClean="0"/>
                <a:t>   indicates </a:t>
              </a:r>
              <a:r>
                <a:rPr lang="en-US" sz="700" b="1" dirty="0" smtClean="0"/>
                <a:t>one or none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700" dirty="0" smtClean="0"/>
                <a:t> “     “   indicates a </a:t>
              </a:r>
              <a:r>
                <a:rPr lang="en-US" sz="700" b="1" dirty="0" smtClean="0"/>
                <a:t>many</a:t>
              </a:r>
              <a:r>
                <a:rPr lang="en-US" sz="700" dirty="0" smtClean="0"/>
                <a:t> relationship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700" dirty="0" smtClean="0"/>
                <a:t> “is a”  indicates a </a:t>
              </a:r>
              <a:r>
                <a:rPr lang="en-US" sz="700" b="1" dirty="0" smtClean="0"/>
                <a:t>type</a:t>
              </a:r>
              <a:r>
                <a:rPr lang="en-US" sz="700" dirty="0" smtClean="0"/>
                <a:t> relationship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700" dirty="0" smtClean="0"/>
                <a:t> “has”  indicates a </a:t>
              </a:r>
              <a:r>
                <a:rPr lang="en-US" sz="700" b="1" dirty="0" smtClean="0"/>
                <a:t>composition</a:t>
              </a:r>
              <a:r>
                <a:rPr lang="en-US" sz="700" dirty="0" smtClean="0"/>
                <a:t> relationship</a:t>
              </a:r>
              <a:endParaRPr lang="en-US" sz="700" dirty="0"/>
            </a:p>
          </p:txBody>
        </p:sp>
        <p:sp>
          <p:nvSpPr>
            <p:cNvPr id="440" name="Text Box 19"/>
            <p:cNvSpPr txBox="1">
              <a:spLocks noChangeArrowheads="1"/>
            </p:cNvSpPr>
            <p:nvPr/>
          </p:nvSpPr>
          <p:spPr bwMode="auto">
            <a:xfrm rot="16200000">
              <a:off x="6975568" y="1309672"/>
              <a:ext cx="228599" cy="20005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700" dirty="0">
                  <a:latin typeface="Bob" pitchFamily="18" charset="-18"/>
                </a:rPr>
                <a:t>8</a:t>
              </a:r>
            </a:p>
          </p:txBody>
        </p:sp>
      </p:grpSp>
      <p:sp>
        <p:nvSpPr>
          <p:cNvPr id="444" name="Text Box 9"/>
          <p:cNvSpPr txBox="1">
            <a:spLocks noChangeArrowheads="1"/>
          </p:cNvSpPr>
          <p:nvPr/>
        </p:nvSpPr>
        <p:spPr bwMode="auto">
          <a:xfrm>
            <a:off x="6900040" y="4043480"/>
            <a:ext cx="838200" cy="2616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0" dirty="0" smtClean="0"/>
              <a:t>Category</a:t>
            </a:r>
            <a:endParaRPr lang="en-US" sz="1100" dirty="0"/>
          </a:p>
        </p:txBody>
      </p:sp>
      <p:cxnSp>
        <p:nvCxnSpPr>
          <p:cNvPr id="453" name="Elbow Connector 230"/>
          <p:cNvCxnSpPr>
            <a:stCxn id="168" idx="0"/>
            <a:endCxn id="54" idx="2"/>
          </p:cNvCxnSpPr>
          <p:nvPr/>
        </p:nvCxnSpPr>
        <p:spPr>
          <a:xfrm flipV="1">
            <a:off x="5718940" y="2908587"/>
            <a:ext cx="0" cy="52380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oval" w="med" len="med"/>
          </a:ln>
          <a:effectLst/>
        </p:spPr>
      </p:cxnSp>
      <p:cxnSp>
        <p:nvCxnSpPr>
          <p:cNvPr id="456" name="Elbow Connector 230"/>
          <p:cNvCxnSpPr>
            <a:stCxn id="444" idx="1"/>
            <a:endCxn id="168" idx="2"/>
          </p:cNvCxnSpPr>
          <p:nvPr/>
        </p:nvCxnSpPr>
        <p:spPr>
          <a:xfrm rot="10800000">
            <a:off x="5718940" y="3955615"/>
            <a:ext cx="1181100" cy="218670"/>
          </a:xfrm>
          <a:prstGeom prst="bentConnector2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oval" w="med" len="med"/>
          </a:ln>
          <a:effectLst/>
        </p:spPr>
      </p:cxnSp>
      <p:sp>
        <p:nvSpPr>
          <p:cNvPr id="470" name="Text Box 10"/>
          <p:cNvSpPr txBox="1">
            <a:spLocks noChangeArrowheads="1"/>
          </p:cNvSpPr>
          <p:nvPr/>
        </p:nvSpPr>
        <p:spPr bwMode="auto">
          <a:xfrm>
            <a:off x="5992985" y="4197100"/>
            <a:ext cx="533399" cy="1308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300"/>
              </a:lnSpc>
            </a:pPr>
            <a:r>
              <a:rPr lang="en-US" sz="800" dirty="0" smtClean="0"/>
              <a:t>has</a:t>
            </a:r>
            <a:endParaRPr lang="en-US" sz="800" dirty="0"/>
          </a:p>
        </p:txBody>
      </p:sp>
      <p:sp>
        <p:nvSpPr>
          <p:cNvPr id="484" name="Text Box 25"/>
          <p:cNvSpPr txBox="1">
            <a:spLocks noChangeArrowheads="1"/>
          </p:cNvSpPr>
          <p:nvPr/>
        </p:nvSpPr>
        <p:spPr bwMode="auto">
          <a:xfrm>
            <a:off x="5692430" y="3918551"/>
            <a:ext cx="22860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1</a:t>
            </a:r>
          </a:p>
        </p:txBody>
      </p:sp>
      <p:sp>
        <p:nvSpPr>
          <p:cNvPr id="485" name="Text Box 25"/>
          <p:cNvSpPr txBox="1">
            <a:spLocks noChangeArrowheads="1"/>
          </p:cNvSpPr>
          <p:nvPr/>
        </p:nvSpPr>
        <p:spPr bwMode="auto">
          <a:xfrm>
            <a:off x="6671440" y="4158695"/>
            <a:ext cx="22860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1</a:t>
            </a:r>
          </a:p>
        </p:txBody>
      </p:sp>
      <p:sp>
        <p:nvSpPr>
          <p:cNvPr id="489" name="Rectangle 488"/>
          <p:cNvSpPr/>
          <p:nvPr/>
        </p:nvSpPr>
        <p:spPr>
          <a:xfrm>
            <a:off x="5909440" y="3524395"/>
            <a:ext cx="152400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Text Box 25"/>
          <p:cNvSpPr txBox="1">
            <a:spLocks noChangeArrowheads="1"/>
          </p:cNvSpPr>
          <p:nvPr/>
        </p:nvSpPr>
        <p:spPr bwMode="auto">
          <a:xfrm>
            <a:off x="4079420" y="2795920"/>
            <a:ext cx="22860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1</a:t>
            </a:r>
          </a:p>
        </p:txBody>
      </p:sp>
      <p:cxnSp>
        <p:nvCxnSpPr>
          <p:cNvPr id="546" name="Elbow Connector 230"/>
          <p:cNvCxnSpPr>
            <a:stCxn id="302" idx="0"/>
            <a:endCxn id="34" idx="1"/>
          </p:cNvCxnSpPr>
          <p:nvPr/>
        </p:nvCxnSpPr>
        <p:spPr>
          <a:xfrm rot="5400000" flipH="1" flipV="1">
            <a:off x="1539840" y="1423115"/>
            <a:ext cx="730890" cy="1433781"/>
          </a:xfrm>
          <a:prstGeom prst="bentConnector2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oval" w="med" len="med"/>
          </a:ln>
          <a:effectLst/>
        </p:spPr>
      </p:cxnSp>
      <p:cxnSp>
        <p:nvCxnSpPr>
          <p:cNvPr id="157" name="AutoShape 7"/>
          <p:cNvCxnSpPr>
            <a:cxnSpLocks noChangeShapeType="1"/>
            <a:stCxn id="168" idx="1"/>
            <a:endCxn id="115" idx="3"/>
          </p:cNvCxnSpPr>
          <p:nvPr/>
        </p:nvCxnSpPr>
        <p:spPr bwMode="auto">
          <a:xfrm flipH="1">
            <a:off x="4614040" y="3694005"/>
            <a:ext cx="723900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oval" w="med" len="med"/>
          </a:ln>
          <a:effectLst/>
        </p:spPr>
      </p:cxnSp>
      <p:sp>
        <p:nvSpPr>
          <p:cNvPr id="589" name="Text Box 10"/>
          <p:cNvSpPr txBox="1">
            <a:spLocks noChangeArrowheads="1"/>
          </p:cNvSpPr>
          <p:nvPr/>
        </p:nvSpPr>
        <p:spPr bwMode="auto">
          <a:xfrm>
            <a:off x="1499600" y="1815990"/>
            <a:ext cx="533399" cy="1308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300"/>
              </a:lnSpc>
            </a:pPr>
            <a:r>
              <a:rPr lang="en-US" sz="800" dirty="0" smtClean="0"/>
              <a:t>has</a:t>
            </a:r>
            <a:endParaRPr lang="en-US" sz="800" dirty="0"/>
          </a:p>
        </p:txBody>
      </p:sp>
      <p:sp>
        <p:nvSpPr>
          <p:cNvPr id="590" name="Text Box 19"/>
          <p:cNvSpPr txBox="1">
            <a:spLocks noChangeArrowheads="1"/>
          </p:cNvSpPr>
          <p:nvPr/>
        </p:nvSpPr>
        <p:spPr bwMode="auto">
          <a:xfrm rot="16200000">
            <a:off x="955353" y="2283428"/>
            <a:ext cx="228599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Bob" pitchFamily="18" charset="-18"/>
              </a:rPr>
              <a:t>8</a:t>
            </a:r>
          </a:p>
        </p:txBody>
      </p:sp>
      <p:sp>
        <p:nvSpPr>
          <p:cNvPr id="591" name="Text Box 25"/>
          <p:cNvSpPr txBox="1">
            <a:spLocks noChangeArrowheads="1"/>
          </p:cNvSpPr>
          <p:nvPr/>
        </p:nvSpPr>
        <p:spPr bwMode="auto">
          <a:xfrm>
            <a:off x="2344510" y="1547155"/>
            <a:ext cx="22860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1</a:t>
            </a:r>
          </a:p>
        </p:txBody>
      </p:sp>
      <p:sp>
        <p:nvSpPr>
          <p:cNvPr id="599" name="Text Box 25"/>
          <p:cNvSpPr txBox="1">
            <a:spLocks noChangeArrowheads="1"/>
          </p:cNvSpPr>
          <p:nvPr/>
        </p:nvSpPr>
        <p:spPr bwMode="auto">
          <a:xfrm>
            <a:off x="5109670" y="3443986"/>
            <a:ext cx="22860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1</a:t>
            </a:r>
          </a:p>
        </p:txBody>
      </p:sp>
      <p:sp>
        <p:nvSpPr>
          <p:cNvPr id="600" name="Text Box 19"/>
          <p:cNvSpPr txBox="1">
            <a:spLocks noChangeArrowheads="1"/>
          </p:cNvSpPr>
          <p:nvPr/>
        </p:nvSpPr>
        <p:spPr bwMode="auto">
          <a:xfrm rot="16200000">
            <a:off x="4603828" y="3475813"/>
            <a:ext cx="228599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>
                <a:latin typeface="Bob" pitchFamily="18" charset="-18"/>
              </a:rPr>
              <a:t>8</a:t>
            </a:r>
          </a:p>
        </p:txBody>
      </p:sp>
      <p:pic>
        <p:nvPicPr>
          <p:cNvPr id="1026" name="Picture 2" descr="I:\NWScadd\info\misc\corps logo\nwsLO-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425" y="6002135"/>
            <a:ext cx="732423" cy="676474"/>
          </a:xfrm>
          <a:prstGeom prst="rect">
            <a:avLst/>
          </a:prstGeom>
          <a:noFill/>
        </p:spPr>
      </p:pic>
      <p:cxnSp>
        <p:nvCxnSpPr>
          <p:cNvPr id="231" name="Elbow Connector 230"/>
          <p:cNvCxnSpPr>
            <a:stCxn id="181" idx="0"/>
            <a:endCxn id="115" idx="1"/>
          </p:cNvCxnSpPr>
          <p:nvPr/>
        </p:nvCxnSpPr>
        <p:spPr>
          <a:xfrm rot="5400000" flipH="1" flipV="1">
            <a:off x="2562186" y="3421761"/>
            <a:ext cx="789009" cy="1333500"/>
          </a:xfrm>
          <a:prstGeom prst="bentConnector2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oval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78615" y="6662379"/>
            <a:ext cx="19202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Van Woods, </a:t>
            </a:r>
            <a:r>
              <a:rPr lang="en-US" sz="600" dirty="0" smtClean="0">
                <a:hlinkClick r:id="rId4"/>
              </a:rPr>
              <a:t>van.woods@usace.army.mil</a:t>
            </a:r>
            <a:r>
              <a:rPr lang="en-US" sz="600" dirty="0" smtClean="0"/>
              <a:t> </a:t>
            </a:r>
            <a:endParaRPr lang="en-US" sz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Parameter Types Defined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1600200"/>
            <a:ext cx="840270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57200" y="4572000"/>
            <a:ext cx="3581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dirty="0" smtClean="0"/>
              <a:t>Source: Paul </a:t>
            </a:r>
            <a:r>
              <a:rPr lang="en-US" dirty="0" err="1" smtClean="0"/>
              <a:t>Aubin</a:t>
            </a:r>
            <a:r>
              <a:rPr lang="en-US" dirty="0" smtClean="0"/>
              <a:t> website</a:t>
            </a:r>
            <a:endParaRPr lang="en-US" dirty="0"/>
          </a:p>
        </p:txBody>
      </p:sp>
      <p:sp>
        <p:nvSpPr>
          <p:cNvPr id="1038" name="AutoShape 14" descr="http://forums.augi.com/attachment.php?attachmentid=84148&amp;stc=1&amp;d=1328789303"/>
          <p:cNvSpPr>
            <a:spLocks noChangeAspect="1" noChangeArrowheads="1"/>
          </p:cNvSpPr>
          <p:nvPr/>
        </p:nvSpPr>
        <p:spPr bwMode="auto">
          <a:xfrm>
            <a:off x="63500" y="-10001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OmniClass as Family Parameter</a:t>
            </a:r>
            <a:endParaRPr lang="en-US" dirty="0"/>
          </a:p>
        </p:txBody>
      </p:sp>
      <p:pic>
        <p:nvPicPr>
          <p:cNvPr id="1028" name="Picture 4" descr="C:\Users\G3ECEVJW\AppData\Local\Temp\SNAGHTMLbfcbd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3072152" cy="4572000"/>
          </a:xfrm>
          <a:prstGeom prst="rect">
            <a:avLst/>
          </a:prstGeom>
          <a:noFill/>
        </p:spPr>
      </p:pic>
      <p:pic>
        <p:nvPicPr>
          <p:cNvPr id="1030" name="Picture 6" descr="C:\Users\G3ECEVJW\AppData\Local\Temp\SNAGHTMLc1193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1" y="1524000"/>
            <a:ext cx="4596120" cy="4876800"/>
          </a:xfrm>
          <a:prstGeom prst="rect">
            <a:avLst/>
          </a:prstGeom>
          <a:noFill/>
        </p:spPr>
      </p:pic>
      <p:sp>
        <p:nvSpPr>
          <p:cNvPr id="1038" name="AutoShape 14" descr="http://forums.augi.com/attachment.php?attachmentid=84148&amp;stc=1&amp;d=1328789303"/>
          <p:cNvSpPr>
            <a:spLocks noChangeAspect="1" noChangeArrowheads="1"/>
          </p:cNvSpPr>
          <p:nvPr/>
        </p:nvSpPr>
        <p:spPr bwMode="auto">
          <a:xfrm>
            <a:off x="63500" y="-10001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Parameter Behavior</a:t>
            </a:r>
            <a:endParaRPr lang="en-US" dirty="0"/>
          </a:p>
        </p:txBody>
      </p:sp>
      <p:pic>
        <p:nvPicPr>
          <p:cNvPr id="1028" name="Picture 4" descr="C:\Users\G3ECEVJW\AppData\Local\Temp\SNAGHTMLbfcbd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1" y="1295400"/>
            <a:ext cx="2816139" cy="4191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85800" y="5486401"/>
            <a:ext cx="8001000" cy="120032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dirty="0" smtClean="0"/>
              <a:t>Revit maintains the Family Category and Parameters from the Family Template. If you select Casework as the family category from a new family that uses the Window family template, the </a:t>
            </a:r>
            <a:r>
              <a:rPr lang="en-US" dirty="0" err="1"/>
              <a:t>O</a:t>
            </a:r>
            <a:r>
              <a:rPr lang="en-US" dirty="0" err="1" smtClean="0"/>
              <a:t>mniclass</a:t>
            </a:r>
            <a:r>
              <a:rPr lang="en-US" dirty="0" smtClean="0"/>
              <a:t> value will retain its Window identity even though Casework is selected. Casework template reports the correct </a:t>
            </a:r>
            <a:r>
              <a:rPr lang="en-US" dirty="0" err="1" smtClean="0"/>
              <a:t>Omniclass</a:t>
            </a:r>
            <a:r>
              <a:rPr lang="en-US" dirty="0" smtClean="0"/>
              <a:t> number.</a:t>
            </a:r>
            <a:endParaRPr lang="en-US" dirty="0"/>
          </a:p>
        </p:txBody>
      </p:sp>
      <p:pic>
        <p:nvPicPr>
          <p:cNvPr id="1036" name="Picture 12" descr="C:\Users\G3ECEVJW\AppData\Local\Temp\SNAGHTMLc9123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1" y="1295400"/>
            <a:ext cx="2596243" cy="4114800"/>
          </a:xfrm>
          <a:prstGeom prst="rect">
            <a:avLst/>
          </a:prstGeom>
          <a:noFill/>
        </p:spPr>
      </p:pic>
      <p:sp>
        <p:nvSpPr>
          <p:cNvPr id="1038" name="AutoShape 14" descr="http://forums.augi.com/attachment.php?attachmentid=84148&amp;stc=1&amp;d=1328789303"/>
          <p:cNvSpPr>
            <a:spLocks noChangeAspect="1" noChangeArrowheads="1"/>
          </p:cNvSpPr>
          <p:nvPr/>
        </p:nvSpPr>
        <p:spPr bwMode="auto">
          <a:xfrm>
            <a:off x="63500" y="-10001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MEP System Classifications</a:t>
            </a:r>
            <a:endParaRPr lang="en-US" dirty="0"/>
          </a:p>
        </p:txBody>
      </p:sp>
      <p:sp>
        <p:nvSpPr>
          <p:cNvPr id="1038" name="AutoShape 14" descr="http://forums.augi.com/attachment.php?attachmentid=84148&amp;stc=1&amp;d=1328789303"/>
          <p:cNvSpPr>
            <a:spLocks noChangeAspect="1" noChangeArrowheads="1"/>
          </p:cNvSpPr>
          <p:nvPr/>
        </p:nvSpPr>
        <p:spPr bwMode="auto">
          <a:xfrm>
            <a:off x="63500" y="-100012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2" descr="C:\Users\G3ECEVJW\Pictures\System%20Cl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371600"/>
            <a:ext cx="5743576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Process Maturity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9475" y="1393535"/>
            <a:ext cx="8218670" cy="3970318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dirty="0" smtClean="0"/>
              <a:t>Consistency Range from Easiest To Most Difficult/Valuable</a:t>
            </a:r>
          </a:p>
          <a:p>
            <a:pPr marL="800100" lvl="1" indent="-342900">
              <a:buFontTx/>
              <a:buAutoNum type="arabicPeriod"/>
            </a:pPr>
            <a:r>
              <a:rPr lang="en-US" dirty="0" smtClean="0"/>
              <a:t>No Consistency</a:t>
            </a:r>
          </a:p>
          <a:p>
            <a:pPr marL="800100" lvl="1" indent="-342900">
              <a:buFontTx/>
              <a:buAutoNum type="arabicPeriod"/>
            </a:pPr>
            <a:r>
              <a:rPr lang="en-US" dirty="0" smtClean="0"/>
              <a:t>Consistent With Previous Project</a:t>
            </a:r>
          </a:p>
          <a:p>
            <a:pPr marL="800100" lvl="1" indent="-342900">
              <a:buFontTx/>
              <a:buAutoNum type="arabicPeriod"/>
            </a:pPr>
            <a:r>
              <a:rPr lang="en-US" dirty="0" smtClean="0"/>
              <a:t>User Consistency </a:t>
            </a:r>
          </a:p>
          <a:p>
            <a:pPr marL="800100" lvl="1" indent="-342900">
              <a:buFontTx/>
              <a:buAutoNum type="arabicPeriod"/>
            </a:pPr>
            <a:r>
              <a:rPr lang="en-US" dirty="0" smtClean="0"/>
              <a:t>Consistency Within One Project</a:t>
            </a:r>
          </a:p>
          <a:p>
            <a:pPr marL="800100" lvl="1" indent="-342900">
              <a:buFontTx/>
              <a:buAutoNum type="arabicPeriod"/>
            </a:pPr>
            <a:r>
              <a:rPr lang="en-US" dirty="0" smtClean="0"/>
              <a:t>Consistency Across Multiple Projects</a:t>
            </a:r>
          </a:p>
          <a:p>
            <a:pPr marL="800100" lvl="1" indent="-342900">
              <a:buFontTx/>
              <a:buAutoNum type="arabicPeriod"/>
            </a:pPr>
            <a:r>
              <a:rPr lang="en-US" dirty="0" smtClean="0"/>
              <a:t>Consistency Across Disciplines (Team)</a:t>
            </a:r>
          </a:p>
          <a:p>
            <a:pPr marL="800100" lvl="1" indent="-342900">
              <a:buAutoNum type="arabicPeriod"/>
            </a:pPr>
            <a:r>
              <a:rPr lang="en-US" dirty="0" smtClean="0"/>
              <a:t>Consistency Across Offices</a:t>
            </a:r>
          </a:p>
          <a:p>
            <a:pPr marL="800100" lvl="1" indent="-342900">
              <a:buFontTx/>
              <a:buAutoNum type="arabicPeriod"/>
            </a:pPr>
            <a:r>
              <a:rPr lang="en-US" dirty="0" smtClean="0"/>
              <a:t>Consistency Across System</a:t>
            </a:r>
          </a:p>
          <a:p>
            <a:pPr marL="800100" lvl="1" indent="-342900">
              <a:buFontTx/>
              <a:buAutoNum type="arabicPeriod"/>
            </a:pPr>
            <a:r>
              <a:rPr lang="en-US" dirty="0" smtClean="0"/>
              <a:t>Consistency Within Identical Facility Types</a:t>
            </a:r>
          </a:p>
          <a:p>
            <a:pPr marL="800100" lvl="1" indent="-342900">
              <a:buFontTx/>
              <a:buAutoNum type="arabicPeriod"/>
            </a:pPr>
            <a:r>
              <a:rPr lang="en-US" dirty="0" smtClean="0"/>
              <a:t>Consistency Within Similar Facility Types</a:t>
            </a:r>
          </a:p>
          <a:p>
            <a:pPr marL="800100" lvl="1" indent="-342900">
              <a:buFontTx/>
              <a:buAutoNum type="arabicPeriod"/>
            </a:pPr>
            <a:r>
              <a:rPr lang="en-US" dirty="0" smtClean="0"/>
              <a:t>Consistency Across Enterprise</a:t>
            </a:r>
          </a:p>
          <a:p>
            <a:pPr marL="800100" lvl="1" indent="-342900">
              <a:buFontTx/>
              <a:buAutoNum type="arabicPeriod"/>
            </a:pPr>
            <a:r>
              <a:rPr lang="en-US" dirty="0" smtClean="0"/>
              <a:t>Consistency Across Industry</a:t>
            </a:r>
          </a:p>
          <a:p>
            <a:pPr marL="342900" indent="-342900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Microsoft Office PowerPoint</Application>
  <PresentationFormat>On-screen Show (4:3)</PresentationFormat>
  <Paragraphs>100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Bob</vt:lpstr>
      <vt:lpstr>Calibri</vt:lpstr>
      <vt:lpstr>Office Theme</vt:lpstr>
      <vt:lpstr>Revit Data Conceptual Map</vt:lpstr>
      <vt:lpstr>Parameter Types Defined</vt:lpstr>
      <vt:lpstr>OmniClass as Family Parameter</vt:lpstr>
      <vt:lpstr>Family Parameter Behavior</vt:lpstr>
      <vt:lpstr>MEP System Classifications</vt:lpstr>
      <vt:lpstr>Process Maturity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2018-08-14T19:09:28Z</dcterms:created>
  <dcterms:modified xsi:type="dcterms:W3CDTF">2018-08-14T19:09:42Z</dcterms:modified>
</cp:coreProperties>
</file>