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73"/>
  </p:normalViewPr>
  <p:slideViewPr>
    <p:cSldViewPr snapToGrid="0">
      <p:cViewPr>
        <p:scale>
          <a:sx n="87" d="100"/>
          <a:sy n="87" d="100"/>
        </p:scale>
        <p:origin x="1776" y="10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A803E-1D7C-A6E0-67A0-3138EC430B36}"/>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18D1FFD6-06CB-96BA-FC40-F69E76C729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2A1725A2-04C8-C300-834B-B1EE845149CA}"/>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B506497A-9ABA-2D1A-44A1-F441484557A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6420B5B-8777-424C-714E-F00CBD801706}"/>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1796336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305AB-F0EF-3D89-3974-49BBFD582686}"/>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3710BCB-2860-7F67-DE5B-26DFB8AC2BDD}"/>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2FB606F-4209-DA50-37CE-C3D83E745331}"/>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6FD53B72-7045-459B-2881-EF99E90D574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CAEE3C8-25B2-9B26-A32A-0D39CE1198E8}"/>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1935134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E44BDB5-2BC6-26EA-B9F5-3A59151CC75A}"/>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36D8AF73-8E1C-C906-3AD9-C299FC5A6C59}"/>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B49DFC8-071E-A9A2-B6AA-A9738D451A88}"/>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5302B48E-B991-4997-A6C2-63D7D48DD8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BEEBA85-62FE-257E-0FED-2584901088AD}"/>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2499288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301312-FFD5-3F58-058F-E09613C26A7C}"/>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653AD176-298E-0F06-B826-C25C6D253553}"/>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CFC39D9-F74A-E87A-B992-2F39C1AFAF5C}"/>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C3EEE494-6085-78A4-A74D-CB9267BCA0A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655723D-8F13-A39C-F086-1832A7A7539F}"/>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133227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0F459A-D74E-D769-A240-5A8E31918111}"/>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3AE84E6B-8714-EF8B-FD1E-8DDFF52733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8842B959-0040-49EB-1401-BD4119A8C3C7}"/>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4A5F833D-7F58-7EAE-B3E0-F9A598DBD17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F4EC078-5C5D-5A8C-6F4A-2B7DD876AA93}"/>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7741455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61FD97-4C35-5CF0-109E-CE6E9C25CED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DCF2FA50-F04F-A6BA-A942-EFB68A6C6CB4}"/>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222676E-7FF0-C4F2-9EEA-1820AD5A408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114549BB-66BC-48F4-9EAC-DA997B4DC75E}"/>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6" name="页脚占位符 5">
            <a:extLst>
              <a:ext uri="{FF2B5EF4-FFF2-40B4-BE49-F238E27FC236}">
                <a16:creationId xmlns:a16="http://schemas.microsoft.com/office/drawing/2014/main" id="{9C94CA3D-C7B8-4A07-0722-DC97B275226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8A93C0E-CC1B-034B-C9AD-76EEA6C5287A}"/>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906532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D713F5-4F7B-F876-AFF7-C79395B7BF90}"/>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0B37C89-7A7C-C146-ACC1-92DDFD917B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1A2A3768-6BEC-C329-3443-9B5D9FEC30E4}"/>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0E5868F-0A6F-2AD9-04E7-17BA6A768C5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C8EC436-333F-2E0C-CEF7-E484A86F4AF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DCA63CD-C40B-83E8-0039-9A4B20737824}"/>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8" name="页脚占位符 7">
            <a:extLst>
              <a:ext uri="{FF2B5EF4-FFF2-40B4-BE49-F238E27FC236}">
                <a16:creationId xmlns:a16="http://schemas.microsoft.com/office/drawing/2014/main" id="{33570A2F-96E0-5D57-29FF-44E2EAD07A48}"/>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C4854649-AC3B-2D24-2478-C2363367E5CA}"/>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2455269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2DE37-9328-CDE2-B53D-CEA8477A146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71BAFD2-C1C5-8F69-10DE-5B6B444FC6FF}"/>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4" name="页脚占位符 3">
            <a:extLst>
              <a:ext uri="{FF2B5EF4-FFF2-40B4-BE49-F238E27FC236}">
                <a16:creationId xmlns:a16="http://schemas.microsoft.com/office/drawing/2014/main" id="{C2BE7912-3C27-2EF2-D786-88CD7294CEE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5E074C15-FD85-85CE-6C68-0B462B632FBF}"/>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585211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8B2197B-CFBE-4413-E8C0-27E29C79F75C}"/>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3" name="页脚占位符 2">
            <a:extLst>
              <a:ext uri="{FF2B5EF4-FFF2-40B4-BE49-F238E27FC236}">
                <a16:creationId xmlns:a16="http://schemas.microsoft.com/office/drawing/2014/main" id="{B84A2044-C0BA-5A0B-EF21-19E84F8BC5C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2028DCD4-7233-0278-16AC-57873393F0B4}"/>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3576075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95F5DC-0B9E-CDA7-6C61-20EE221C13C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7FCD9B3-9543-3CCE-0655-0D90A8741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30E3DC70-78A8-307D-5FA0-EF3A5BCB3E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9EAC2FC9-4982-43D3-6121-7BBD40B074F2}"/>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6" name="页脚占位符 5">
            <a:extLst>
              <a:ext uri="{FF2B5EF4-FFF2-40B4-BE49-F238E27FC236}">
                <a16:creationId xmlns:a16="http://schemas.microsoft.com/office/drawing/2014/main" id="{5695D15D-C377-47AE-CB64-D9FCA99A4605}"/>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1F67D8B-0C7A-F638-AE7F-1B0ADCCEE06E}"/>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2051101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B256A7-85A4-990F-9F38-7D7F2E87D17D}"/>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AC66F962-78D0-B576-5F5A-CD6D45107D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687BA2D3-5497-6DA3-E6FE-A6B02FA494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425D4C3-1AB1-A91A-4F67-C3D1A38F34A2}"/>
              </a:ext>
            </a:extLst>
          </p:cNvPr>
          <p:cNvSpPr>
            <a:spLocks noGrp="1"/>
          </p:cNvSpPr>
          <p:nvPr>
            <p:ph type="dt" sz="half" idx="10"/>
          </p:nvPr>
        </p:nvSpPr>
        <p:spPr/>
        <p:txBody>
          <a:bodyPr/>
          <a:lstStyle/>
          <a:p>
            <a:fld id="{FB0A4EED-C40F-6E44-8181-C294DC35D613}" type="datetimeFigureOut">
              <a:rPr kumimoji="1" lang="zh-CN" altLang="en-US" smtClean="0"/>
              <a:t>2024/10/10</a:t>
            </a:fld>
            <a:endParaRPr kumimoji="1" lang="zh-CN" altLang="en-US"/>
          </a:p>
        </p:txBody>
      </p:sp>
      <p:sp>
        <p:nvSpPr>
          <p:cNvPr id="6" name="页脚占位符 5">
            <a:extLst>
              <a:ext uri="{FF2B5EF4-FFF2-40B4-BE49-F238E27FC236}">
                <a16:creationId xmlns:a16="http://schemas.microsoft.com/office/drawing/2014/main" id="{4E2836A6-2E85-39F4-A079-3E7DC173EC2C}"/>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FE9BD61D-A83C-7CBC-2619-882AB0570DCD}"/>
              </a:ext>
            </a:extLst>
          </p:cNvPr>
          <p:cNvSpPr>
            <a:spLocks noGrp="1"/>
          </p:cNvSpPr>
          <p:nvPr>
            <p:ph type="sldNum" sz="quarter" idx="12"/>
          </p:nvPr>
        </p:nvSpPr>
        <p:spPr/>
        <p:txBody>
          <a:body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4752159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4B6BEF9-7697-A77B-3BB4-1C3E413BB1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AC74C64E-3F50-45D8-AFAC-CF4163C0CF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CA4149E1-EC6A-D5C6-CFFF-114A486D3F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0A4EED-C40F-6E44-8181-C294DC35D613}" type="datetimeFigureOut">
              <a:rPr kumimoji="1" lang="zh-CN" altLang="en-US" smtClean="0"/>
              <a:t>2024/10/10</a:t>
            </a:fld>
            <a:endParaRPr kumimoji="1" lang="zh-CN" altLang="en-US"/>
          </a:p>
        </p:txBody>
      </p:sp>
      <p:sp>
        <p:nvSpPr>
          <p:cNvPr id="5" name="页脚占位符 4">
            <a:extLst>
              <a:ext uri="{FF2B5EF4-FFF2-40B4-BE49-F238E27FC236}">
                <a16:creationId xmlns:a16="http://schemas.microsoft.com/office/drawing/2014/main" id="{86F0FCBB-5EBF-9760-EC6A-AD51F8373F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D6E7D9F0-5D66-9F99-464F-6560488ADD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EB2953-49D0-EC49-9D06-ABCF8287D15F}" type="slidenum">
              <a:rPr kumimoji="1" lang="zh-CN" altLang="en-US" smtClean="0"/>
              <a:t>‹#›</a:t>
            </a:fld>
            <a:endParaRPr kumimoji="1" lang="zh-CN" altLang="en-US"/>
          </a:p>
        </p:txBody>
      </p:sp>
    </p:spTree>
    <p:extLst>
      <p:ext uri="{BB962C8B-B14F-4D97-AF65-F5344CB8AC3E}">
        <p14:creationId xmlns:p14="http://schemas.microsoft.com/office/powerpoint/2010/main" val="4996778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atabase table Generic color fill icon | Freepik">
            <a:extLst>
              <a:ext uri="{FF2B5EF4-FFF2-40B4-BE49-F238E27FC236}">
                <a16:creationId xmlns:a16="http://schemas.microsoft.com/office/drawing/2014/main" id="{713DC9E6-E39C-E5A9-0494-8AD6FFCF0AE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418" t="5024" r="4580" b="4782"/>
          <a:stretch/>
        </p:blipFill>
        <p:spPr bwMode="auto">
          <a:xfrm>
            <a:off x="7872245" y="526334"/>
            <a:ext cx="1376856" cy="1364628"/>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641A07C7-EF7F-589B-7605-56BCECF64282}"/>
              </a:ext>
            </a:extLst>
          </p:cNvPr>
          <p:cNvSpPr txBox="1"/>
          <p:nvPr/>
        </p:nvSpPr>
        <p:spPr>
          <a:xfrm>
            <a:off x="578069" y="136635"/>
            <a:ext cx="6547945" cy="369332"/>
          </a:xfrm>
          <a:prstGeom prst="rect">
            <a:avLst/>
          </a:prstGeom>
          <a:noFill/>
        </p:spPr>
        <p:txBody>
          <a:bodyPr wrap="square" rtlCol="0">
            <a:spAutoFit/>
          </a:bodyPr>
          <a:lstStyle/>
          <a:p>
            <a:r>
              <a:rPr kumimoji="1" lang="en-US" altLang="zh-CN" b="1" dirty="0">
                <a:latin typeface="Microsoft YaHei" panose="020B0503020204020204" pitchFamily="34" charset="-122"/>
                <a:ea typeface="Microsoft YaHei" panose="020B0503020204020204" pitchFamily="34" charset="-122"/>
              </a:rPr>
              <a:t>System</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prompt:</a:t>
            </a:r>
            <a:endParaRPr kumimoji="1" lang="zh-CN" altLang="en-US" b="1" dirty="0">
              <a:latin typeface="Microsoft YaHei" panose="020B0503020204020204" pitchFamily="34" charset="-122"/>
              <a:ea typeface="Microsoft YaHei" panose="020B0503020204020204" pitchFamily="34" charset="-122"/>
            </a:endParaRPr>
          </a:p>
        </p:txBody>
      </p:sp>
      <p:sp>
        <p:nvSpPr>
          <p:cNvPr id="6" name="文本框 5">
            <a:extLst>
              <a:ext uri="{FF2B5EF4-FFF2-40B4-BE49-F238E27FC236}">
                <a16:creationId xmlns:a16="http://schemas.microsoft.com/office/drawing/2014/main" id="{1F7D8C16-B64E-3E83-0671-E84D61DF8BB7}"/>
              </a:ext>
            </a:extLst>
          </p:cNvPr>
          <p:cNvSpPr txBox="1"/>
          <p:nvPr/>
        </p:nvSpPr>
        <p:spPr>
          <a:xfrm>
            <a:off x="578069" y="505967"/>
            <a:ext cx="6873766" cy="1384995"/>
          </a:xfrm>
          <a:prstGeom prst="rect">
            <a:avLst/>
          </a:prstGeom>
          <a:noFill/>
        </p:spPr>
        <p:txBody>
          <a:bodyPr wrap="square">
            <a:spAutoFit/>
          </a:bodyPr>
          <a:lstStyle/>
          <a:p>
            <a:r>
              <a:rPr lang="en" altLang="zh-CN" sz="1200" dirty="0">
                <a:solidFill>
                  <a:srgbClr val="C27E65"/>
                </a:solidFill>
                <a:latin typeface="Menlo-Regular" panose="020B0609030804020204" pitchFamily="49" charset="0"/>
              </a:rPr>
              <a:t>You are intelligent agent who is expert in </a:t>
            </a:r>
            <a:r>
              <a:rPr lang="en" altLang="zh-CN" sz="1200" u="sng" dirty="0">
                <a:solidFill>
                  <a:srgbClr val="C27E65"/>
                </a:solidFill>
                <a:latin typeface="Menlo-Regular" panose="020B0609030804020204" pitchFamily="49" charset="0"/>
              </a:rPr>
              <a:t>leveraging SQL programs to retrieve useful information and answer user questions</a:t>
            </a:r>
            <a:r>
              <a:rPr lang="en" altLang="zh-CN" sz="1200" dirty="0">
                <a:solidFill>
                  <a:srgbClr val="C27E65"/>
                </a:solidFill>
                <a:latin typeface="Menlo-Regular" panose="020B0609030804020204" pitchFamily="49" charset="0"/>
              </a:rPr>
              <a:t>. You will be given </a:t>
            </a:r>
            <a:r>
              <a:rPr lang="en" altLang="zh-CN" sz="1200" u="sng" dirty="0">
                <a:solidFill>
                  <a:srgbClr val="C27E65"/>
                </a:solidFill>
                <a:latin typeface="Menlo-Regular" panose="020B0609030804020204" pitchFamily="49" charset="0"/>
              </a:rPr>
              <a:t>a natural language question</a:t>
            </a:r>
            <a:r>
              <a:rPr lang="en" altLang="zh-CN" sz="1200" dirty="0">
                <a:solidFill>
                  <a:srgbClr val="C27E65"/>
                </a:solidFill>
                <a:latin typeface="Menlo-Regular" panose="020B0609030804020204" pitchFamily="49" charset="0"/>
              </a:rPr>
              <a:t> concerning </a:t>
            </a:r>
            <a:r>
              <a:rPr lang="en" altLang="zh-CN" sz="1200" u="sng" dirty="0">
                <a:solidFill>
                  <a:srgbClr val="C27E65"/>
                </a:solidFill>
                <a:latin typeface="Menlo-Regular" panose="020B0609030804020204" pitchFamily="49" charset="0"/>
              </a:rPr>
              <a:t>a PDF file</a:t>
            </a:r>
            <a:r>
              <a:rPr lang="en" altLang="zh-CN" sz="1200" dirty="0">
                <a:solidFill>
                  <a:srgbClr val="C27E65"/>
                </a:solidFill>
                <a:latin typeface="Menlo-Regular" panose="020B0609030804020204" pitchFamily="49" charset="0"/>
              </a:rPr>
              <a:t> and </a:t>
            </a:r>
            <a:r>
              <a:rPr lang="en" altLang="zh-CN" sz="1200" u="sng" dirty="0">
                <a:solidFill>
                  <a:srgbClr val="C27E65"/>
                </a:solidFill>
                <a:latin typeface="Menlo-Regular" panose="020B0609030804020204" pitchFamily="49" charset="0"/>
              </a:rPr>
              <a:t>a database schema</a:t>
            </a:r>
            <a:r>
              <a:rPr lang="en" altLang="zh-CN" sz="1200" dirty="0">
                <a:solidFill>
                  <a:srgbClr val="C27E65"/>
                </a:solidFill>
                <a:latin typeface="Menlo-Regular" panose="020B0609030804020204" pitchFamily="49" charset="0"/>
              </a:rPr>
              <a:t> which stores the parsed PDF content, and your ultimate task is to answer the input question with predefined output format. You can predict intermediate SQLs, interact with the database in multiple turns, and retrieve desired information to help you better resolve the question.</a:t>
            </a:r>
            <a:endParaRPr lang="zh-CN" altLang="en-US" sz="1200" dirty="0"/>
          </a:p>
        </p:txBody>
      </p:sp>
      <p:sp>
        <p:nvSpPr>
          <p:cNvPr id="7" name="文本框 6">
            <a:extLst>
              <a:ext uri="{FF2B5EF4-FFF2-40B4-BE49-F238E27FC236}">
                <a16:creationId xmlns:a16="http://schemas.microsoft.com/office/drawing/2014/main" id="{B27C3948-D089-F783-7703-55754F8EA5CC}"/>
              </a:ext>
            </a:extLst>
          </p:cNvPr>
          <p:cNvSpPr txBox="1"/>
          <p:nvPr/>
        </p:nvSpPr>
        <p:spPr>
          <a:xfrm>
            <a:off x="578068" y="1890962"/>
            <a:ext cx="6547945" cy="369332"/>
          </a:xfrm>
          <a:prstGeom prst="rect">
            <a:avLst/>
          </a:prstGeom>
          <a:noFill/>
        </p:spPr>
        <p:txBody>
          <a:bodyPr wrap="square" rtlCol="0">
            <a:spAutoFit/>
          </a:bodyPr>
          <a:lstStyle/>
          <a:p>
            <a:r>
              <a:rPr kumimoji="1" lang="en-US" altLang="zh-CN" b="1" dirty="0">
                <a:latin typeface="Microsoft YaHei" panose="020B0503020204020204" pitchFamily="34" charset="-122"/>
                <a:ea typeface="Microsoft YaHei" panose="020B0503020204020204" pitchFamily="34" charset="-122"/>
              </a:rPr>
              <a:t>Action/Observation</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space:</a:t>
            </a:r>
            <a:endParaRPr kumimoji="1" lang="zh-CN" altLang="en-US" b="1" dirty="0">
              <a:latin typeface="Microsoft YaHei" panose="020B0503020204020204" pitchFamily="34" charset="-122"/>
              <a:ea typeface="Microsoft YaHei" panose="020B0503020204020204" pitchFamily="34" charset="-122"/>
            </a:endParaRPr>
          </a:p>
        </p:txBody>
      </p:sp>
      <p:grpSp>
        <p:nvGrpSpPr>
          <p:cNvPr id="13" name="组合 12">
            <a:extLst>
              <a:ext uri="{FF2B5EF4-FFF2-40B4-BE49-F238E27FC236}">
                <a16:creationId xmlns:a16="http://schemas.microsoft.com/office/drawing/2014/main" id="{8977DB55-C797-735E-7262-352EEED56347}"/>
              </a:ext>
            </a:extLst>
          </p:cNvPr>
          <p:cNvGrpSpPr/>
          <p:nvPr/>
        </p:nvGrpSpPr>
        <p:grpSpPr>
          <a:xfrm>
            <a:off x="987972" y="2352627"/>
            <a:ext cx="2238703" cy="1200329"/>
            <a:chOff x="525517" y="2406869"/>
            <a:chExt cx="2238703" cy="1200329"/>
          </a:xfrm>
        </p:grpSpPr>
        <p:sp>
          <p:nvSpPr>
            <p:cNvPr id="11" name="矩形 10">
              <a:extLst>
                <a:ext uri="{FF2B5EF4-FFF2-40B4-BE49-F238E27FC236}">
                  <a16:creationId xmlns:a16="http://schemas.microsoft.com/office/drawing/2014/main" id="{2D47F42A-7920-4E63-8A31-85DE5C30BD90}"/>
                </a:ext>
              </a:extLst>
            </p:cNvPr>
            <p:cNvSpPr/>
            <p:nvPr/>
          </p:nvSpPr>
          <p:spPr>
            <a:xfrm>
              <a:off x="525517" y="2406869"/>
              <a:ext cx="2238703" cy="110358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F9AEACE3-E938-3EF8-1B33-FB8AFB7B3CA9}"/>
                </a:ext>
              </a:extLst>
            </p:cNvPr>
            <p:cNvSpPr txBox="1"/>
            <p:nvPr/>
          </p:nvSpPr>
          <p:spPr>
            <a:xfrm>
              <a:off x="693683" y="2406869"/>
              <a:ext cx="1902372" cy="1200329"/>
            </a:xfrm>
            <a:prstGeom prst="rect">
              <a:avLst/>
            </a:prstGeom>
            <a:noFill/>
          </p:spPr>
          <p:txBody>
            <a:bodyPr wrap="square" rtlCol="0">
              <a:spAutoFit/>
            </a:bodyPr>
            <a:lstStyle/>
            <a:p>
              <a:r>
                <a:rPr kumimoji="1" lang="en-US" altLang="zh-CN" b="1" dirty="0">
                  <a:solidFill>
                    <a:schemeClr val="accent1"/>
                  </a:solidFill>
                  <a:latin typeface="Times New Roman" panose="02020603050405020304" pitchFamily="18" charset="0"/>
                  <a:cs typeface="Times New Roman" panose="02020603050405020304" pitchFamily="18" charset="0"/>
                </a:rPr>
                <a:t>GenerateSQL:</a:t>
              </a:r>
            </a:p>
            <a:p>
              <a:r>
                <a:rPr kumimoji="1" lang="en-US" altLang="zh-CN" dirty="0">
                  <a:solidFill>
                    <a:schemeClr val="accent1"/>
                  </a:solidFill>
                  <a:latin typeface="Times New Roman" panose="02020603050405020304" pitchFamily="18" charset="0"/>
                  <a:cs typeface="Times New Roman" panose="02020603050405020304" pitchFamily="18" charset="0"/>
                </a:rPr>
                <a:t>```sql</a:t>
              </a:r>
            </a:p>
            <a:p>
              <a:r>
                <a:rPr kumimoji="1" lang="en-US" altLang="zh-CN" dirty="0">
                  <a:solidFill>
                    <a:schemeClr val="accent1"/>
                  </a:solidFill>
                  <a:latin typeface="Times New Roman" panose="02020603050405020304" pitchFamily="18" charset="0"/>
                  <a:cs typeface="Times New Roman" panose="02020603050405020304" pitchFamily="18" charset="0"/>
                </a:rPr>
                <a:t>SELECT</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a:t>
              </a:r>
            </a:p>
            <a:p>
              <a:r>
                <a:rPr kumimoji="1" lang="en-US" altLang="zh-CN" dirty="0">
                  <a:solidFill>
                    <a:schemeClr val="accent1"/>
                  </a:solidFill>
                  <a:latin typeface="Times New Roman" panose="02020603050405020304" pitchFamily="18" charset="0"/>
                  <a:cs typeface="Times New Roman" panose="02020603050405020304" pitchFamily="18" charset="0"/>
                </a:rPr>
                <a:t>```</a:t>
              </a:r>
              <a:endParaRPr kumimoji="1" lang="zh-CN" altLang="en-US" dirty="0">
                <a:solidFill>
                  <a:schemeClr val="accent1"/>
                </a:solidFill>
                <a:latin typeface="Times New Roman" panose="02020603050405020304" pitchFamily="18" charset="0"/>
                <a:cs typeface="Times New Roman" panose="02020603050405020304" pitchFamily="18" charset="0"/>
              </a:endParaRPr>
            </a:p>
          </p:txBody>
        </p:sp>
      </p:grpSp>
      <p:grpSp>
        <p:nvGrpSpPr>
          <p:cNvPr id="14" name="组合 13">
            <a:extLst>
              <a:ext uri="{FF2B5EF4-FFF2-40B4-BE49-F238E27FC236}">
                <a16:creationId xmlns:a16="http://schemas.microsoft.com/office/drawing/2014/main" id="{ECEECAA1-0BB5-2432-7528-B9525CBEE432}"/>
              </a:ext>
            </a:extLst>
          </p:cNvPr>
          <p:cNvGrpSpPr/>
          <p:nvPr/>
        </p:nvGrpSpPr>
        <p:grpSpPr>
          <a:xfrm>
            <a:off x="3852040" y="2352627"/>
            <a:ext cx="2617075" cy="1200329"/>
            <a:chOff x="3857297" y="2352627"/>
            <a:chExt cx="2617075" cy="1200329"/>
          </a:xfrm>
        </p:grpSpPr>
        <p:sp>
          <p:nvSpPr>
            <p:cNvPr id="12" name="矩形 11">
              <a:extLst>
                <a:ext uri="{FF2B5EF4-FFF2-40B4-BE49-F238E27FC236}">
                  <a16:creationId xmlns:a16="http://schemas.microsoft.com/office/drawing/2014/main" id="{742A5B47-7D5E-0234-98CE-878BE9AA0C25}"/>
                </a:ext>
              </a:extLst>
            </p:cNvPr>
            <p:cNvSpPr/>
            <p:nvPr/>
          </p:nvSpPr>
          <p:spPr>
            <a:xfrm>
              <a:off x="3857297" y="2352627"/>
              <a:ext cx="2238703" cy="1103586"/>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BE0C4AAA-7FCA-D189-ECA4-8A6F363E1741}"/>
                </a:ext>
              </a:extLst>
            </p:cNvPr>
            <p:cNvSpPr txBox="1"/>
            <p:nvPr/>
          </p:nvSpPr>
          <p:spPr>
            <a:xfrm>
              <a:off x="4014952" y="2352627"/>
              <a:ext cx="2459420" cy="1200329"/>
            </a:xfrm>
            <a:prstGeom prst="rect">
              <a:avLst/>
            </a:prstGeom>
            <a:noFill/>
          </p:spPr>
          <p:txBody>
            <a:bodyPr wrap="square" rtlCol="0">
              <a:spAutoFit/>
            </a:bodyPr>
            <a:lstStyle/>
            <a:p>
              <a:r>
                <a:rPr kumimoji="1" lang="en-US" altLang="zh-CN" b="1" dirty="0">
                  <a:solidFill>
                    <a:schemeClr val="accent1"/>
                  </a:solidFill>
                  <a:latin typeface="Times New Roman" panose="02020603050405020304" pitchFamily="18" charset="0"/>
                  <a:cs typeface="Times New Roman" panose="02020603050405020304" pitchFamily="18" charset="0"/>
                </a:rPr>
                <a:t>GenerateAnswer:</a:t>
              </a:r>
            </a:p>
            <a:p>
              <a:r>
                <a:rPr kumimoji="1" lang="en-US" altLang="zh-CN" dirty="0">
                  <a:solidFill>
                    <a:schemeClr val="accent1"/>
                  </a:solidFill>
                  <a:latin typeface="Times New Roman" panose="02020603050405020304" pitchFamily="18" charset="0"/>
                  <a:cs typeface="Times New Roman" panose="02020603050405020304" pitchFamily="18" charset="0"/>
                </a:rPr>
                <a:t>```txt</a:t>
              </a:r>
            </a:p>
            <a:p>
              <a:r>
                <a:rPr kumimoji="1" lang="en-US" altLang="zh-CN" dirty="0">
                  <a:solidFill>
                    <a:schemeClr val="accent1"/>
                  </a:solidFill>
                  <a:latin typeface="Times New Roman" panose="02020603050405020304" pitchFamily="18" charset="0"/>
                  <a:cs typeface="Times New Roman" panose="02020603050405020304" pitchFamily="18" charset="0"/>
                </a:rPr>
                <a:t>answer</a:t>
              </a:r>
              <a:r>
                <a:rPr kumimoji="1" lang="zh-CN" altLang="en-US" dirty="0">
                  <a:solidFill>
                    <a:schemeClr val="accent1"/>
                  </a:solidFill>
                  <a:latin typeface="Times New Roman" panose="02020603050405020304" pitchFamily="18" charset="0"/>
                  <a:cs typeface="Times New Roman" panose="02020603050405020304" pitchFamily="18" charset="0"/>
                </a:rPr>
                <a:t> </a:t>
              </a:r>
              <a:r>
                <a:rPr kumimoji="1" lang="en-US" altLang="zh-CN" dirty="0">
                  <a:solidFill>
                    <a:schemeClr val="accent1"/>
                  </a:solidFill>
                  <a:latin typeface="Times New Roman" panose="02020603050405020304" pitchFamily="18" charset="0"/>
                  <a:cs typeface="Times New Roman" panose="02020603050405020304" pitchFamily="18" charset="0"/>
                </a:rPr>
                <a:t>string</a:t>
              </a:r>
            </a:p>
            <a:p>
              <a:r>
                <a:rPr kumimoji="1" lang="en-US" altLang="zh-CN" dirty="0">
                  <a:solidFill>
                    <a:schemeClr val="accent1"/>
                  </a:solidFill>
                  <a:latin typeface="Times New Roman" panose="02020603050405020304" pitchFamily="18" charset="0"/>
                  <a:cs typeface="Times New Roman" panose="02020603050405020304" pitchFamily="18" charset="0"/>
                </a:rPr>
                <a:t>```</a:t>
              </a:r>
              <a:endParaRPr kumimoji="1" lang="zh-CN" altLang="en-US" dirty="0">
                <a:solidFill>
                  <a:schemeClr val="accent1"/>
                </a:solidFill>
                <a:latin typeface="Times New Roman" panose="02020603050405020304" pitchFamily="18" charset="0"/>
                <a:cs typeface="Times New Roman" panose="02020603050405020304" pitchFamily="18" charset="0"/>
              </a:endParaRPr>
            </a:p>
          </p:txBody>
        </p:sp>
      </p:grpSp>
      <p:sp>
        <p:nvSpPr>
          <p:cNvPr id="15" name="文本框 14">
            <a:extLst>
              <a:ext uri="{FF2B5EF4-FFF2-40B4-BE49-F238E27FC236}">
                <a16:creationId xmlns:a16="http://schemas.microsoft.com/office/drawing/2014/main" id="{3E844082-1046-58DB-E45B-CDD29E9BC58B}"/>
              </a:ext>
            </a:extLst>
          </p:cNvPr>
          <p:cNvSpPr txBox="1"/>
          <p:nvPr/>
        </p:nvSpPr>
        <p:spPr>
          <a:xfrm>
            <a:off x="578068" y="3645289"/>
            <a:ext cx="6547945" cy="369332"/>
          </a:xfrm>
          <a:prstGeom prst="rect">
            <a:avLst/>
          </a:prstGeom>
          <a:noFill/>
        </p:spPr>
        <p:txBody>
          <a:bodyPr wrap="square" rtlCol="0">
            <a:spAutoFit/>
          </a:bodyPr>
          <a:lstStyle/>
          <a:p>
            <a:r>
              <a:rPr kumimoji="1" lang="en-US" altLang="zh-CN" b="1" dirty="0">
                <a:latin typeface="Microsoft YaHei" panose="020B0503020204020204" pitchFamily="34" charset="-122"/>
                <a:ea typeface="Microsoft YaHei" panose="020B0503020204020204" pitchFamily="34" charset="-122"/>
              </a:rPr>
              <a:t>ReAct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agent</a:t>
            </a:r>
            <a:r>
              <a:rPr kumimoji="1" lang="zh-CN" altLang="en-US" b="1" dirty="0">
                <a:latin typeface="Microsoft YaHei" panose="020B0503020204020204" pitchFamily="34" charset="-122"/>
                <a:ea typeface="Microsoft YaHei" panose="020B0503020204020204" pitchFamily="34" charset="-122"/>
              </a:rPr>
              <a:t> </a:t>
            </a:r>
            <a:r>
              <a:rPr kumimoji="1" lang="en-US" altLang="zh-CN" b="1" dirty="0">
                <a:latin typeface="Microsoft YaHei" panose="020B0503020204020204" pitchFamily="34" charset="-122"/>
                <a:ea typeface="Microsoft YaHei" panose="020B0503020204020204" pitchFamily="34" charset="-122"/>
              </a:rPr>
              <a:t>framework:</a:t>
            </a:r>
            <a:endParaRPr kumimoji="1" lang="zh-CN" altLang="en-US" b="1" dirty="0">
              <a:latin typeface="Microsoft YaHei" panose="020B0503020204020204" pitchFamily="34" charset="-122"/>
              <a:ea typeface="Microsoft YaHei" panose="020B0503020204020204" pitchFamily="34" charset="-122"/>
            </a:endParaRPr>
          </a:p>
        </p:txBody>
      </p:sp>
      <p:grpSp>
        <p:nvGrpSpPr>
          <p:cNvPr id="16" name="组合 15">
            <a:extLst>
              <a:ext uri="{FF2B5EF4-FFF2-40B4-BE49-F238E27FC236}">
                <a16:creationId xmlns:a16="http://schemas.microsoft.com/office/drawing/2014/main" id="{694DDB39-5C48-223A-2A23-FA7502CC0162}"/>
              </a:ext>
            </a:extLst>
          </p:cNvPr>
          <p:cNvGrpSpPr/>
          <p:nvPr/>
        </p:nvGrpSpPr>
        <p:grpSpPr>
          <a:xfrm>
            <a:off x="735722" y="4122719"/>
            <a:ext cx="6547945" cy="2459510"/>
            <a:chOff x="525517" y="2333037"/>
            <a:chExt cx="6547945" cy="2459510"/>
          </a:xfrm>
        </p:grpSpPr>
        <p:sp>
          <p:nvSpPr>
            <p:cNvPr id="17" name="矩形 16">
              <a:extLst>
                <a:ext uri="{FF2B5EF4-FFF2-40B4-BE49-F238E27FC236}">
                  <a16:creationId xmlns:a16="http://schemas.microsoft.com/office/drawing/2014/main" id="{E3BEFF1C-8E47-8BD2-54DD-43DB049F026B}"/>
                </a:ext>
              </a:extLst>
            </p:cNvPr>
            <p:cNvSpPr/>
            <p:nvPr/>
          </p:nvSpPr>
          <p:spPr>
            <a:xfrm>
              <a:off x="525517" y="2333037"/>
              <a:ext cx="6547945" cy="2459510"/>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906B5033-186C-C060-47E8-663E3D6EC807}"/>
                </a:ext>
              </a:extLst>
            </p:cNvPr>
            <p:cNvSpPr txBox="1"/>
            <p:nvPr/>
          </p:nvSpPr>
          <p:spPr>
            <a:xfrm>
              <a:off x="672664" y="2408630"/>
              <a:ext cx="6379780" cy="2308324"/>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Question:</a:t>
              </a:r>
              <a:r>
                <a:rPr kumimoji="1" lang="zh-CN" altLang="en-US" b="1" dirty="0">
                  <a:latin typeface="Times New Roman" panose="02020603050405020304" pitchFamily="18" charset="0"/>
                  <a:cs typeface="Times New Roman" panose="02020603050405020304" pitchFamily="18" charset="0"/>
                </a:rPr>
                <a:t> </a:t>
              </a:r>
              <a:r>
                <a:rPr lang="en" altLang="zh-CN" b="0" dirty="0">
                  <a:effectLst/>
                  <a:latin typeface="Menlo" panose="020B0609030804020204" pitchFamily="49" charset="0"/>
                </a:rPr>
                <a:t>Can you find any figure on the top of this page?</a:t>
              </a:r>
              <a:r>
                <a:rPr lang="zh-CN" altLang="en-US" b="0" dirty="0">
                  <a:effectLst/>
                  <a:latin typeface="Menlo" panose="020B0609030804020204" pitchFamily="49" charset="0"/>
                </a:rPr>
                <a:t> </a:t>
              </a:r>
              <a:r>
                <a:rPr lang="en-US" altLang="zh-CN" b="0" dirty="0">
                  <a:effectLst/>
                  <a:latin typeface="Menlo" panose="020B0609030804020204" pitchFamily="49" charset="0"/>
                </a:rPr>
                <a:t>(page</a:t>
              </a:r>
              <a:r>
                <a:rPr lang="zh-CN" altLang="en-US" b="0" dirty="0">
                  <a:effectLst/>
                  <a:latin typeface="Menlo" panose="020B0609030804020204" pitchFamily="49" charset="0"/>
                </a:rPr>
                <a:t> </a:t>
              </a:r>
              <a:r>
                <a:rPr lang="en-US" altLang="zh-CN" dirty="0">
                  <a:latin typeface="Menlo" panose="020B0609030804020204" pitchFamily="49" charset="0"/>
                </a:rPr>
                <a:t>6</a:t>
              </a:r>
              <a:r>
                <a:rPr lang="zh-CN" altLang="en-US" dirty="0">
                  <a:latin typeface="Menlo" panose="020B0609030804020204" pitchFamily="49" charset="0"/>
                </a:rPr>
                <a:t> </a:t>
              </a:r>
              <a:r>
                <a:rPr lang="en-US" altLang="zh-CN" dirty="0">
                  <a:latin typeface="Menlo" panose="020B0609030804020204" pitchFamily="49" charset="0"/>
                </a:rPr>
                <a:t>of</a:t>
              </a:r>
              <a:r>
                <a:rPr lang="zh-CN" altLang="en-US" dirty="0">
                  <a:latin typeface="Menlo" panose="020B0609030804020204" pitchFamily="49" charset="0"/>
                </a:rPr>
                <a:t> </a:t>
              </a:r>
              <a:r>
                <a:rPr lang="en-US" altLang="zh-CN" b="0" dirty="0">
                  <a:effectLst/>
                  <a:latin typeface="Menlo" panose="020B0609030804020204" pitchFamily="49" charset="0"/>
                </a:rPr>
                <a:t>PDF</a:t>
              </a:r>
              <a:r>
                <a:rPr lang="zh-CN" altLang="en-US" b="0" dirty="0">
                  <a:effectLst/>
                  <a:latin typeface="Menlo" panose="020B0609030804020204" pitchFamily="49" charset="0"/>
                </a:rPr>
                <a:t> </a:t>
              </a:r>
              <a:r>
                <a:rPr lang="en-US" altLang="zh-CN" b="0" dirty="0">
                  <a:effectLst/>
                  <a:latin typeface="Menlo" panose="020B0609030804020204" pitchFamily="49" charset="0"/>
                </a:rPr>
                <a:t>with</a:t>
              </a:r>
              <a:r>
                <a:rPr lang="zh-CN" altLang="en-US" b="0" dirty="0">
                  <a:effectLst/>
                  <a:latin typeface="Menlo" panose="020B0609030804020204" pitchFamily="49" charset="0"/>
                </a:rPr>
                <a:t> </a:t>
              </a:r>
              <a:r>
                <a:rPr lang="en-US" altLang="zh-CN" b="0" dirty="0">
                  <a:effectLst/>
                  <a:latin typeface="Menlo" panose="020B0609030804020204" pitchFamily="49" charset="0"/>
                </a:rPr>
                <a:t>id</a:t>
              </a:r>
              <a:r>
                <a:rPr lang="zh-CN" altLang="en-US" b="0" dirty="0">
                  <a:effectLst/>
                  <a:latin typeface="Menlo" panose="020B0609030804020204" pitchFamily="49" charset="0"/>
                </a:rPr>
                <a:t> </a:t>
              </a:r>
              <a:r>
                <a:rPr lang="en-US" altLang="zh-CN" dirty="0">
                  <a:latin typeface="Menlo" panose="020B0609030804020204" pitchFamily="49" charset="0"/>
                </a:rPr>
                <a:t>28789599</a:t>
              </a:r>
              <a:r>
                <a:rPr lang="en-US" altLang="zh-CN" b="0" dirty="0">
                  <a:effectLst/>
                  <a:latin typeface="Menlo" panose="020B0609030804020204" pitchFamily="49" charset="0"/>
                </a:rPr>
                <a:t>)</a:t>
              </a:r>
              <a:endParaRPr lang="en" altLang="zh-CN" b="0" dirty="0">
                <a:effectLst/>
                <a:latin typeface="Menlo" panose="020B0609030804020204" pitchFamily="49" charset="0"/>
              </a:endParaRPr>
            </a:p>
            <a:p>
              <a:endParaRPr kumimoji="1" lang="en-US" altLang="zh-CN" b="1" dirty="0">
                <a:latin typeface="Times New Roman" panose="02020603050405020304" pitchFamily="18" charset="0"/>
                <a:cs typeface="Times New Roman" panose="02020603050405020304" pitchFamily="18" charset="0"/>
              </a:endParaRPr>
            </a:p>
            <a:p>
              <a:r>
                <a:rPr kumimoji="1" lang="en-US" altLang="zh-CN" b="1" dirty="0">
                  <a:latin typeface="Times New Roman" panose="02020603050405020304" pitchFamily="18" charset="0"/>
                  <a:cs typeface="Times New Roman" panose="02020603050405020304" pitchFamily="18" charset="0"/>
                </a:rPr>
                <a:t>Database</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schema:</a:t>
              </a:r>
            </a:p>
            <a:p>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 </a:t>
              </a:r>
              <a:r>
                <a:rPr lang="en" altLang="zh-CN" b="0" dirty="0">
                  <a:effectLst/>
                  <a:latin typeface="Menlo" panose="020B0609030804020204" pitchFamily="49" charset="0"/>
                </a:rPr>
                <a:t>CREATE TABLE IF NOT EXISTS metadata</a:t>
              </a:r>
              <a:r>
                <a:rPr lang="zh-CN" altLang="en-US" b="0" dirty="0">
                  <a:effectLst/>
                  <a:latin typeface="Menlo" panose="020B0609030804020204" pitchFamily="49" charset="0"/>
                </a:rPr>
                <a:t> </a:t>
              </a:r>
              <a:r>
                <a:rPr kumimoji="1" lang="en-US" altLang="zh-CN" b="1" dirty="0">
                  <a:latin typeface="Times New Roman" panose="02020603050405020304" pitchFamily="18" charset="0"/>
                  <a:cs typeface="Times New Roman" panose="02020603050405020304" pitchFamily="18" charset="0"/>
                </a:rPr>
                <a:t>…</a:t>
              </a:r>
            </a:p>
            <a:p>
              <a:endParaRPr kumimoji="1" lang="en-US" altLang="zh-CN" b="1" dirty="0">
                <a:latin typeface="Times New Roman" panose="02020603050405020304" pitchFamily="18" charset="0"/>
                <a:cs typeface="Times New Roman" panose="02020603050405020304" pitchFamily="18" charset="0"/>
              </a:endParaRPr>
            </a:p>
            <a:p>
              <a:r>
                <a:rPr kumimoji="1" lang="en-US" altLang="zh-CN" b="1" dirty="0">
                  <a:latin typeface="Times New Roman" panose="02020603050405020304" pitchFamily="18" charset="0"/>
                  <a:cs typeface="Times New Roman" panose="02020603050405020304" pitchFamily="18" charset="0"/>
                </a:rPr>
                <a:t>Answer</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format:</a:t>
              </a:r>
              <a:r>
                <a:rPr kumimoji="1" lang="zh-CN" altLang="en-US" b="1" dirty="0">
                  <a:latin typeface="Times New Roman" panose="02020603050405020304" pitchFamily="18" charset="0"/>
                  <a:cs typeface="Times New Roman" panose="02020603050405020304" pitchFamily="18" charset="0"/>
                </a:rPr>
                <a:t> </a:t>
              </a:r>
              <a:r>
                <a:rPr lang="en-US" altLang="zh-CN" dirty="0">
                  <a:latin typeface="Menlo" panose="020B0609030804020204" pitchFamily="49" charset="0"/>
                </a:rPr>
                <a:t>your</a:t>
              </a:r>
              <a:r>
                <a:rPr lang="zh-CN" altLang="en-US" dirty="0">
                  <a:latin typeface="Menlo" panose="020B0609030804020204" pitchFamily="49" charset="0"/>
                </a:rPr>
                <a:t> </a:t>
              </a:r>
              <a:r>
                <a:rPr lang="en-US" altLang="zh-CN" dirty="0">
                  <a:latin typeface="Menlo" panose="020B0609030804020204" pitchFamily="49" charset="0"/>
                </a:rPr>
                <a:t>answer</a:t>
              </a:r>
              <a:r>
                <a:rPr lang="zh-CN" altLang="en-US" dirty="0">
                  <a:latin typeface="Menlo" panose="020B0609030804020204" pitchFamily="49" charset="0"/>
                </a:rPr>
                <a:t> </a:t>
              </a:r>
              <a:r>
                <a:rPr lang="en-US" altLang="zh-CN" dirty="0">
                  <a:latin typeface="Menlo" panose="020B0609030804020204" pitchFamily="49" charset="0"/>
                </a:rPr>
                <a:t>should</a:t>
              </a:r>
              <a:r>
                <a:rPr lang="zh-CN" altLang="en-US" dirty="0">
                  <a:latin typeface="Menlo" panose="020B0609030804020204" pitchFamily="49" charset="0"/>
                </a:rPr>
                <a:t> </a:t>
              </a:r>
              <a:r>
                <a:rPr lang="en-US" altLang="zh-CN" dirty="0">
                  <a:latin typeface="Menlo" panose="020B0609030804020204" pitchFamily="49" charset="0"/>
                </a:rPr>
                <a:t>be</a:t>
              </a:r>
              <a:r>
                <a:rPr lang="zh-CN" altLang="en-US" dirty="0">
                  <a:latin typeface="Menlo" panose="020B0609030804020204" pitchFamily="49" charset="0"/>
                </a:rPr>
                <a:t> </a:t>
              </a:r>
              <a:r>
                <a:rPr lang="en-US" altLang="zh-CN" dirty="0">
                  <a:latin typeface="Menlo" panose="020B0609030804020204" pitchFamily="49" charset="0"/>
                </a:rPr>
                <a:t>“true”</a:t>
              </a:r>
              <a:r>
                <a:rPr lang="zh-CN" altLang="en-US" dirty="0">
                  <a:latin typeface="Menlo" panose="020B0609030804020204" pitchFamily="49" charset="0"/>
                </a:rPr>
                <a:t> </a:t>
              </a:r>
              <a:r>
                <a:rPr lang="en-US" altLang="zh-CN" dirty="0">
                  <a:latin typeface="Menlo" panose="020B0609030804020204" pitchFamily="49" charset="0"/>
                </a:rPr>
                <a:t>of</a:t>
              </a:r>
              <a:r>
                <a:rPr lang="zh-CN" altLang="en-US" dirty="0">
                  <a:latin typeface="Menlo" panose="020B0609030804020204" pitchFamily="49" charset="0"/>
                </a:rPr>
                <a:t> </a:t>
              </a:r>
              <a:r>
                <a:rPr lang="en-US" altLang="zh-CN" dirty="0">
                  <a:latin typeface="Menlo" panose="020B0609030804020204" pitchFamily="49" charset="0"/>
                </a:rPr>
                <a:t>“false”</a:t>
              </a:r>
              <a:r>
                <a:rPr lang="zh-CN" altLang="en-US" dirty="0">
                  <a:latin typeface="Menlo" panose="020B0609030804020204" pitchFamily="49" charset="0"/>
                </a:rPr>
                <a:t> </a:t>
              </a:r>
              <a:r>
                <a:rPr lang="en-US" altLang="zh-CN" dirty="0">
                  <a:latin typeface="Menlo" panose="020B0609030804020204" pitchFamily="49" charset="0"/>
                </a:rPr>
                <a:t>without</a:t>
              </a:r>
              <a:r>
                <a:rPr lang="zh-CN" altLang="en-US" dirty="0">
                  <a:latin typeface="Menlo" panose="020B0609030804020204" pitchFamily="49" charset="0"/>
                </a:rPr>
                <a:t> </a:t>
              </a:r>
              <a:r>
                <a:rPr lang="en-US" altLang="zh-CN" dirty="0">
                  <a:latin typeface="Menlo" panose="020B0609030804020204" pitchFamily="49" charset="0"/>
                </a:rPr>
                <a:t>punctuation.</a:t>
              </a:r>
              <a:endParaRPr lang="zh-CN" altLang="en-US" dirty="0">
                <a:latin typeface="Menlo" panose="020B0609030804020204" pitchFamily="49" charset="0"/>
              </a:endParaRPr>
            </a:p>
          </p:txBody>
        </p:sp>
      </p:grpSp>
      <p:grpSp>
        <p:nvGrpSpPr>
          <p:cNvPr id="19" name="组合 18">
            <a:extLst>
              <a:ext uri="{FF2B5EF4-FFF2-40B4-BE49-F238E27FC236}">
                <a16:creationId xmlns:a16="http://schemas.microsoft.com/office/drawing/2014/main" id="{488D844F-AAD0-2289-59B0-AE90AE6CD333}"/>
              </a:ext>
            </a:extLst>
          </p:cNvPr>
          <p:cNvGrpSpPr/>
          <p:nvPr/>
        </p:nvGrpSpPr>
        <p:grpSpPr>
          <a:xfrm>
            <a:off x="7441322" y="2427890"/>
            <a:ext cx="4508937" cy="4154339"/>
            <a:chOff x="558000" y="2333037"/>
            <a:chExt cx="4645571" cy="4691268"/>
          </a:xfrm>
        </p:grpSpPr>
        <p:sp>
          <p:nvSpPr>
            <p:cNvPr id="20" name="矩形 19">
              <a:extLst>
                <a:ext uri="{FF2B5EF4-FFF2-40B4-BE49-F238E27FC236}">
                  <a16:creationId xmlns:a16="http://schemas.microsoft.com/office/drawing/2014/main" id="{D1152545-EB9D-68D1-C794-653614DE01FE}"/>
                </a:ext>
              </a:extLst>
            </p:cNvPr>
            <p:cNvSpPr/>
            <p:nvPr/>
          </p:nvSpPr>
          <p:spPr>
            <a:xfrm>
              <a:off x="558000" y="2333037"/>
              <a:ext cx="4645571" cy="469126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文本框 20">
              <a:extLst>
                <a:ext uri="{FF2B5EF4-FFF2-40B4-BE49-F238E27FC236}">
                  <a16:creationId xmlns:a16="http://schemas.microsoft.com/office/drawing/2014/main" id="{4E5D3B76-A43C-8AE2-E4FA-7C7AC47B4BEC}"/>
                </a:ext>
              </a:extLst>
            </p:cNvPr>
            <p:cNvSpPr txBox="1"/>
            <p:nvPr/>
          </p:nvSpPr>
          <p:spPr>
            <a:xfrm>
              <a:off x="655138" y="2333037"/>
              <a:ext cx="4477406" cy="4278094"/>
            </a:xfrm>
            <a:prstGeom prst="rect">
              <a:avLst/>
            </a:prstGeom>
            <a:noFill/>
          </p:spPr>
          <p:txBody>
            <a:bodyPr wrap="square" rtlCol="0">
              <a:spAutoFit/>
            </a:bodyPr>
            <a:lstStyle/>
            <a:p>
              <a:r>
                <a:rPr kumimoji="1" lang="en-US" altLang="zh-CN" b="1" dirty="0">
                  <a:latin typeface="Times New Roman" panose="02020603050405020304" pitchFamily="18" charset="0"/>
                  <a:cs typeface="Times New Roman" panose="02020603050405020304" pitchFamily="18" charset="0"/>
                </a:rPr>
                <a:t>Thought:</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r>
                <a:rPr kumimoji="1" lang="zh-CN" altLang="en-US" b="1" dirty="0">
                  <a:latin typeface="Times New Roman" panose="02020603050405020304" pitchFamily="18" charset="0"/>
                  <a:cs typeface="Times New Roman" panose="02020603050405020304" pitchFamily="18" charset="0"/>
                </a:rPr>
                <a:t> </a:t>
              </a:r>
              <a:r>
                <a:rPr kumimoji="1" lang="en-US" altLang="zh-CN" b="1" dirty="0">
                  <a:latin typeface="Times New Roman" panose="02020603050405020304" pitchFamily="18" charset="0"/>
                  <a:cs typeface="Times New Roman" panose="02020603050405020304" pitchFamily="18" charset="0"/>
                </a:rPr>
                <a:t>.</a:t>
              </a:r>
            </a:p>
            <a:p>
              <a:r>
                <a:rPr kumimoji="1" lang="en-US" altLang="zh-CN" b="1" dirty="0">
                  <a:latin typeface="Times New Roman" panose="02020603050405020304" pitchFamily="18" charset="0"/>
                  <a:cs typeface="Times New Roman" panose="02020603050405020304" pitchFamily="18" charset="0"/>
                </a:rPr>
                <a:t>Action:</a:t>
              </a:r>
              <a:r>
                <a:rPr kumimoji="1" lang="zh-CN" altLang="en-US" b="1" dirty="0">
                  <a:latin typeface="Times New Roman" panose="02020603050405020304" pitchFamily="18" charset="0"/>
                  <a:cs typeface="Times New Roman" panose="02020603050405020304" pitchFamily="18" charset="0"/>
                </a:rPr>
                <a:t> </a:t>
              </a:r>
              <a:r>
                <a:rPr lang="en-US" altLang="zh-CN" b="0" dirty="0">
                  <a:effectLst/>
                  <a:latin typeface="Menlo" panose="020B0609030804020204" pitchFamily="49" charset="0"/>
                </a:rPr>
                <a:t>GenerateSQL:</a:t>
              </a:r>
            </a:p>
            <a:p>
              <a:r>
                <a:rPr lang="en-US" altLang="zh-CN" sz="1200" dirty="0">
                  <a:latin typeface="Menlo" panose="020B0609030804020204" pitchFamily="49" charset="0"/>
                </a:rPr>
                <a:t>```sql</a:t>
              </a:r>
            </a:p>
            <a:p>
              <a:r>
                <a:rPr lang="en-US" altLang="zh-CN" sz="1200" dirty="0">
                  <a:latin typeface="Menlo" panose="020B0609030804020204" pitchFamily="49" charset="0"/>
                </a:rPr>
                <a:t>SELECT page_id FROM pages WHERE </a:t>
              </a:r>
              <a:r>
                <a:rPr lang="en-US" altLang="zh-CN" sz="1200" dirty="0" err="1">
                  <a:latin typeface="Menlo" panose="020B0609030804020204" pitchFamily="49" charset="0"/>
                </a:rPr>
                <a:t>page_number</a:t>
              </a:r>
              <a:r>
                <a:rPr lang="en-US" altLang="zh-CN" sz="1200" dirty="0">
                  <a:latin typeface="Menlo" panose="020B0609030804020204" pitchFamily="49" charset="0"/>
                </a:rPr>
                <a:t> = 6 AND </a:t>
              </a:r>
              <a:r>
                <a:rPr lang="en-US" altLang="zh-CN" sz="1200" dirty="0" err="1">
                  <a:latin typeface="Menlo" panose="020B0609030804020204" pitchFamily="49" charset="0"/>
                </a:rPr>
                <a:t>ref_paper_id</a:t>
              </a:r>
              <a:r>
                <a:rPr lang="en-US" altLang="zh-CN" sz="1200" dirty="0">
                  <a:latin typeface="Menlo" panose="020B0609030804020204" pitchFamily="49" charset="0"/>
                </a:rPr>
                <a:t> = '28789599’;</a:t>
              </a:r>
            </a:p>
            <a:p>
              <a:r>
                <a:rPr lang="en-US" altLang="zh-CN" sz="1200" b="0" dirty="0">
                  <a:effectLst/>
                  <a:latin typeface="Menlo" panose="020B0609030804020204" pitchFamily="49" charset="0"/>
                </a:rPr>
                <a:t>```</a:t>
              </a:r>
              <a:endParaRPr lang="en" altLang="zh-CN" sz="1200" b="0" dirty="0">
                <a:effectLst/>
                <a:latin typeface="Menlo" panose="020B0609030804020204" pitchFamily="49" charset="0"/>
              </a:endParaRPr>
            </a:p>
            <a:p>
              <a:r>
                <a:rPr kumimoji="1" lang="en-US" altLang="zh-CN" b="1" dirty="0">
                  <a:latin typeface="Times New Roman" panose="02020603050405020304" pitchFamily="18" charset="0"/>
                  <a:cs typeface="Times New Roman" panose="02020603050405020304" pitchFamily="18" charset="0"/>
                </a:rPr>
                <a:t>Observation:</a:t>
              </a:r>
            </a:p>
            <a:p>
              <a:r>
                <a:rPr kumimoji="1" lang="en-US" altLang="zh-CN" sz="1100" dirty="0">
                  <a:latin typeface="Menlo" panose="020B0609030804020204" pitchFamily="49" charset="0"/>
                  <a:ea typeface="Menlo" panose="020B0609030804020204" pitchFamily="49" charset="0"/>
                  <a:cs typeface="Menlo" panose="020B0609030804020204" pitchFamily="49" charset="0"/>
                </a:rPr>
                <a:t>| </a:t>
              </a:r>
              <a:r>
                <a:rPr kumimoji="1" lang="en-US" altLang="zh-CN" sz="1100" dirty="0" err="1">
                  <a:latin typeface="Menlo" panose="020B0609030804020204" pitchFamily="49" charset="0"/>
                  <a:ea typeface="Menlo" panose="020B0609030804020204" pitchFamily="49" charset="0"/>
                  <a:cs typeface="Menlo" panose="020B0609030804020204" pitchFamily="49" charset="0"/>
                </a:rPr>
                <a:t>page_id</a:t>
              </a:r>
              <a:r>
                <a:rPr kumimoji="1" lang="en-US" altLang="zh-CN" sz="1100" dirty="0">
                  <a:latin typeface="Menlo" panose="020B0609030804020204" pitchFamily="49" charset="0"/>
                  <a:ea typeface="Menlo" panose="020B0609030804020204" pitchFamily="49" charset="0"/>
                  <a:cs typeface="Menlo" panose="020B0609030804020204" pitchFamily="49" charset="0"/>
                </a:rPr>
                <a:t>                              |</a:t>
              </a:r>
            </a:p>
            <a:p>
              <a:r>
                <a:rPr kumimoji="1" lang="en-US" altLang="zh-CN" sz="1100" dirty="0">
                  <a:latin typeface="Menlo" panose="020B0609030804020204" pitchFamily="49" charset="0"/>
                  <a:ea typeface="Menlo" panose="020B0609030804020204" pitchFamily="49" charset="0"/>
                  <a:cs typeface="Menlo" panose="020B0609030804020204" pitchFamily="49" charset="0"/>
                </a:rPr>
                <a:t>|:-------------------------------------|</a:t>
              </a:r>
            </a:p>
            <a:p>
              <a:r>
                <a:rPr kumimoji="1" lang="en-US" altLang="zh-CN" sz="1100" dirty="0">
                  <a:latin typeface="Menlo" panose="020B0609030804020204" pitchFamily="49" charset="0"/>
                  <a:ea typeface="Menlo" panose="020B0609030804020204" pitchFamily="49" charset="0"/>
                  <a:cs typeface="Menlo" panose="020B0609030804020204" pitchFamily="49" charset="0"/>
                </a:rPr>
                <a:t>| 0fb4d204-4726-5b3f-988d-c58221152f2e |</a:t>
              </a:r>
            </a:p>
            <a:p>
              <a:endParaRPr kumimoji="1" lang="en-US" altLang="zh-CN" sz="1100" dirty="0">
                <a:latin typeface="Menlo" panose="020B0609030804020204" pitchFamily="49" charset="0"/>
                <a:ea typeface="Menlo" panose="020B0609030804020204" pitchFamily="49" charset="0"/>
                <a:cs typeface="Menlo" panose="020B0609030804020204" pitchFamily="49" charset="0"/>
              </a:endParaRPr>
            </a:p>
            <a:p>
              <a:r>
                <a:rPr kumimoji="1" lang="en-US" altLang="zh-CN" sz="2400" dirty="0">
                  <a:latin typeface="Times New Roman" panose="02020603050405020304" pitchFamily="18" charset="0"/>
                  <a:ea typeface="Menlo" panose="020B0609030804020204" pitchFamily="49" charset="0"/>
                  <a:cs typeface="Times New Roman" panose="02020603050405020304" pitchFamily="18" charset="0"/>
                </a:rPr>
                <a:t>...</a:t>
              </a:r>
            </a:p>
            <a:p>
              <a:endParaRPr kumimoji="1" lang="en-US" altLang="zh-CN" sz="2400" dirty="0">
                <a:latin typeface="Times New Roman" panose="02020603050405020304" pitchFamily="18" charset="0"/>
                <a:ea typeface="Menlo" panose="020B0609030804020204" pitchFamily="49" charset="0"/>
                <a:cs typeface="Times New Roman" panose="02020603050405020304" pitchFamily="18" charset="0"/>
              </a:endParaRPr>
            </a:p>
            <a:p>
              <a:r>
                <a:rPr kumimoji="1" lang="en-US" altLang="zh-CN" b="1" dirty="0">
                  <a:latin typeface="Times New Roman" panose="02020603050405020304" pitchFamily="18" charset="0"/>
                  <a:ea typeface="Menlo" panose="020B0609030804020204" pitchFamily="49" charset="0"/>
                  <a:cs typeface="Times New Roman" panose="02020603050405020304" pitchFamily="18" charset="0"/>
                </a:rPr>
                <a:t>Thought:</a:t>
              </a:r>
              <a:r>
                <a:rPr kumimoji="1" lang="zh-CN" altLang="en-US" b="1" dirty="0">
                  <a:latin typeface="Times New Roman" panose="02020603050405020304" pitchFamily="18" charset="0"/>
                  <a:ea typeface="Menlo" panose="020B0609030804020204" pitchFamily="49" charset="0"/>
                  <a:cs typeface="Times New Roman" panose="02020603050405020304" pitchFamily="18" charset="0"/>
                </a:rPr>
                <a:t> </a:t>
              </a:r>
              <a:r>
                <a:rPr kumimoji="1" lang="en-US" altLang="zh-CN" dirty="0">
                  <a:latin typeface="Times New Roman" panose="02020603050405020304" pitchFamily="18" charset="0"/>
                  <a:ea typeface="Menlo" panose="020B0609030804020204" pitchFamily="49" charset="0"/>
                  <a:cs typeface="Times New Roman" panose="02020603050405020304" pitchFamily="18" charset="0"/>
                </a:rPr>
                <a:t>…</a:t>
              </a:r>
            </a:p>
            <a:p>
              <a:r>
                <a:rPr kumimoji="1" lang="en-US" altLang="zh-CN" sz="2000" b="1" dirty="0">
                  <a:latin typeface="Times New Roman" panose="02020603050405020304" pitchFamily="18" charset="0"/>
                  <a:ea typeface="Menlo" panose="020B0609030804020204" pitchFamily="49" charset="0"/>
                  <a:cs typeface="Times New Roman" panose="02020603050405020304" pitchFamily="18" charset="0"/>
                </a:rPr>
                <a:t>Action:</a:t>
              </a:r>
              <a:r>
                <a:rPr kumimoji="1" lang="zh-CN" altLang="en-US" sz="2000" b="1" dirty="0">
                  <a:latin typeface="Times New Roman" panose="02020603050405020304" pitchFamily="18" charset="0"/>
                  <a:ea typeface="Menlo" panose="020B0609030804020204" pitchFamily="49" charset="0"/>
                  <a:cs typeface="Times New Roman" panose="02020603050405020304" pitchFamily="18" charset="0"/>
                </a:rPr>
                <a:t> </a:t>
              </a:r>
              <a:r>
                <a:rPr lang="en-US" altLang="zh-CN" dirty="0">
                  <a:latin typeface="Menlo" panose="020B0609030804020204" pitchFamily="49" charset="0"/>
                </a:rPr>
                <a:t>GenerateAnswer:</a:t>
              </a:r>
            </a:p>
            <a:p>
              <a:r>
                <a:rPr lang="en-US" altLang="zh-CN" sz="1200" dirty="0">
                  <a:latin typeface="Menlo" panose="020B0609030804020204" pitchFamily="49" charset="0"/>
                </a:rPr>
                <a:t>```txt</a:t>
              </a:r>
            </a:p>
            <a:p>
              <a:r>
                <a:rPr lang="en-US" altLang="zh-CN" sz="1200" dirty="0">
                  <a:latin typeface="Menlo" panose="020B0609030804020204" pitchFamily="49" charset="0"/>
                </a:rPr>
                <a:t>true</a:t>
              </a:r>
            </a:p>
            <a:p>
              <a:r>
                <a:rPr lang="en-US" altLang="zh-CN" sz="1200" dirty="0">
                  <a:latin typeface="Menlo" panose="020B0609030804020204" pitchFamily="49" charset="0"/>
                </a:rPr>
                <a:t>```</a:t>
              </a:r>
            </a:p>
          </p:txBody>
        </p:sp>
      </p:grpSp>
      <p:pic>
        <p:nvPicPr>
          <p:cNvPr id="22" name="图形 21">
            <a:extLst>
              <a:ext uri="{FF2B5EF4-FFF2-40B4-BE49-F238E27FC236}">
                <a16:creationId xmlns:a16="http://schemas.microsoft.com/office/drawing/2014/main" id="{F4F2687F-F27D-5421-1580-0FA40B391AF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80935" y="743575"/>
            <a:ext cx="1648269" cy="950687"/>
          </a:xfrm>
          <a:prstGeom prst="rect">
            <a:avLst/>
          </a:prstGeom>
        </p:spPr>
      </p:pic>
      <p:sp>
        <p:nvSpPr>
          <p:cNvPr id="23" name="左右箭头 22">
            <a:extLst>
              <a:ext uri="{FF2B5EF4-FFF2-40B4-BE49-F238E27FC236}">
                <a16:creationId xmlns:a16="http://schemas.microsoft.com/office/drawing/2014/main" id="{91828B51-7482-E5CF-B895-3E67FFE94D38}"/>
              </a:ext>
            </a:extLst>
          </p:cNvPr>
          <p:cNvSpPr/>
          <p:nvPr/>
        </p:nvSpPr>
        <p:spPr>
          <a:xfrm>
            <a:off x="9363073" y="1040243"/>
            <a:ext cx="903890" cy="35735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extLst>
      <p:ext uri="{BB962C8B-B14F-4D97-AF65-F5344CB8AC3E}">
        <p14:creationId xmlns:p14="http://schemas.microsoft.com/office/powerpoint/2010/main" val="360551033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217</Words>
  <Application>Microsoft Macintosh PowerPoint</Application>
  <PresentationFormat>宽屏</PresentationFormat>
  <Paragraphs>35</Paragraphs>
  <Slides>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vt:i4>
      </vt:variant>
    </vt:vector>
  </HeadingPairs>
  <TitlesOfParts>
    <vt:vector size="9" baseType="lpstr">
      <vt:lpstr>等线</vt:lpstr>
      <vt:lpstr>等线 Light</vt:lpstr>
      <vt:lpstr>Microsoft YaHei</vt:lpstr>
      <vt:lpstr>Arial</vt:lpstr>
      <vt:lpstr>Menlo</vt:lpstr>
      <vt:lpstr>Menlo-Regular</vt:lpstr>
      <vt:lpstr>Times New Roman</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瑞升 曹</dc:creator>
  <cp:lastModifiedBy>瑞升 曹</cp:lastModifiedBy>
  <cp:revision>58</cp:revision>
  <dcterms:created xsi:type="dcterms:W3CDTF">2024-10-10T12:38:23Z</dcterms:created>
  <dcterms:modified xsi:type="dcterms:W3CDTF">2024-10-10T13:28:58Z</dcterms:modified>
</cp:coreProperties>
</file>