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5" r:id="rId2"/>
    <p:sldId id="266" r:id="rId3"/>
    <p:sldId id="267" r:id="rId4"/>
    <p:sldId id="290" r:id="rId5"/>
    <p:sldId id="268" r:id="rId6"/>
    <p:sldId id="279" r:id="rId7"/>
    <p:sldId id="280" r:id="rId8"/>
    <p:sldId id="281" r:id="rId9"/>
    <p:sldId id="283" r:id="rId10"/>
    <p:sldId id="284" r:id="rId11"/>
    <p:sldId id="282" r:id="rId12"/>
    <p:sldId id="285" r:id="rId13"/>
    <p:sldId id="286" r:id="rId14"/>
    <p:sldId id="287" r:id="rId15"/>
    <p:sldId id="269" r:id="rId16"/>
    <p:sldId id="257" r:id="rId17"/>
    <p:sldId id="273" r:id="rId18"/>
    <p:sldId id="288" r:id="rId19"/>
    <p:sldId id="289" r:id="rId20"/>
    <p:sldId id="292" r:id="rId21"/>
    <p:sldId id="275" r:id="rId22"/>
    <p:sldId id="272" r:id="rId23"/>
    <p:sldId id="262" r:id="rId24"/>
    <p:sldId id="277" r:id="rId25"/>
    <p:sldId id="291" r:id="rId26"/>
    <p:sldId id="263" r:id="rId27"/>
    <p:sldId id="278" r:id="rId28"/>
    <p:sldId id="264" r:id="rId29"/>
    <p:sldId id="27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104" y="1092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-35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2018-06-02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2018-06-02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2018-06-02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2018-06-02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2018-06-02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2018-06-02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2018-06-02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2018-06-02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2018-06-02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2018-06-02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2018-06-02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2018-06-02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2018-06-02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2018-06-02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2018-06-02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2018-06-02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2018-06-02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1478944"/>
            <a:ext cx="8946541" cy="4769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2018-06-02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" panose="05000000000000000000" pitchFamily="2" charset="2"/>
        <a:buChar char="q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" panose="05000000000000000000" pitchFamily="2" charset="2"/>
        <a:buChar char="q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" panose="05000000000000000000" pitchFamily="2" charset="2"/>
        <a:buChar char="q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" panose="05000000000000000000" pitchFamily="2" charset="2"/>
        <a:buChar char="q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" panose="05000000000000000000" pitchFamily="2" charset="2"/>
        <a:buChar char="q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76E1D-FEBF-4009-8F0B-2E31532DB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ODW Core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A4B5F-9C5F-4BA3-9182-9F554A577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Philbin</a:t>
            </a:r>
          </a:p>
        </p:txBody>
      </p:sp>
    </p:spTree>
    <p:extLst>
      <p:ext uri="{BB962C8B-B14F-4D97-AF65-F5344CB8AC3E}">
        <p14:creationId xmlns:p14="http://schemas.microsoft.com/office/powerpoint/2010/main" val="1983709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C007-612F-492B-A054-80165F6C6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C0EBE-9540-4BA0-A8B4-0E7667EAD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Tag Datasets are concrete extension of Root and Item Datasets that contain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TagElements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Tag Datasets are used to create new Datasets or update existing Datasets.</a:t>
            </a:r>
          </a:p>
          <a:p>
            <a:r>
              <a:rPr lang="en-US" dirty="0"/>
              <a:t>A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TagRootDataset</a:t>
            </a:r>
            <a:r>
              <a:rPr lang="en-US" dirty="0"/>
              <a:t> extends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RootDataset</a:t>
            </a:r>
            <a:r>
              <a:rPr lang="en-US" dirty="0"/>
              <a:t> and contains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ByteElements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A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TagItem</a:t>
            </a:r>
            <a:r>
              <a:rPr lang="en-US" dirty="0"/>
              <a:t> extends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Item </a:t>
            </a:r>
            <a:r>
              <a:rPr lang="en-US" dirty="0"/>
              <a:t>and contains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ByteElements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6573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C007-612F-492B-A054-80165F6C6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Dataset (abstract)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8540A-0E85-4A18-8AFC-C8145DCB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has a </a:t>
            </a:r>
            <a:r>
              <a:rPr lang="en-US" i="1" dirty="0">
                <a:solidFill>
                  <a:srgbClr val="FFFF00"/>
                </a:solidFill>
                <a:latin typeface="Consolas" panose="020B0609020204030204" pitchFamily="49" charset="0"/>
              </a:rPr>
              <a:t>parent</a:t>
            </a:r>
            <a:r>
              <a:rPr lang="en-US" dirty="0"/>
              <a:t>.</a:t>
            </a:r>
          </a:p>
          <a:p>
            <a:r>
              <a:rPr lang="en-US" dirty="0"/>
              <a:t>Always has a </a:t>
            </a:r>
            <a:r>
              <a:rPr lang="en-US" i="1" dirty="0">
                <a:solidFill>
                  <a:srgbClr val="FFFF00"/>
                </a:solidFill>
                <a:latin typeface="Consolas" panose="020B0609020204030204" pitchFamily="49" charset="0"/>
              </a:rPr>
              <a:t>sequence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0820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F20FA-2452-42DB-B19F-B1A696D2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EB60A-91B3-4AE7-B222-8713CF179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7637"/>
            <a:ext cx="8946541" cy="4910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Tag</a:t>
            </a:r>
            <a:r>
              <a:rPr lang="en-US" dirty="0"/>
              <a:t> is a semantic identifier for an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Element</a:t>
            </a:r>
            <a:r>
              <a:rPr lang="en-US" dirty="0"/>
              <a:t>. A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Tag</a:t>
            </a:r>
            <a:r>
              <a:rPr lang="en-US" dirty="0"/>
              <a:t> specifies the following information about an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Element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Tag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int index		// An internal identifier for this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int code       // The DICOM tag of this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String keyword // A keyword identifier for this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String name    // A short String describing this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vrIndex</a:t>
            </a:r>
            <a:r>
              <a:rPr lang="en-US" dirty="0">
                <a:latin typeface="Consolas" panose="020B0609020204030204" pitchFamily="49" charset="0"/>
              </a:rPr>
              <a:t>    // The integer index of the VR for this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minValues</a:t>
            </a:r>
            <a:r>
              <a:rPr lang="en-US" dirty="0">
                <a:latin typeface="Consolas" panose="020B0609020204030204" pitchFamily="49" charset="0"/>
              </a:rPr>
              <a:t>  // The minimum number of values for this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maxValues</a:t>
            </a:r>
            <a:r>
              <a:rPr lang="en-US" dirty="0">
                <a:latin typeface="Consolas" panose="020B0609020204030204" pitchFamily="49" charset="0"/>
              </a:rPr>
              <a:t>  // The maximum number of values for this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int columns    // The number of </a:t>
            </a:r>
            <a:r>
              <a:rPr lang="en-US" dirty="0" err="1">
                <a:latin typeface="Consolas" panose="020B0609020204030204" pitchFamily="49" charset="0"/>
              </a:rPr>
              <a:t>colums</a:t>
            </a:r>
            <a:r>
              <a:rPr lang="en-US" dirty="0">
                <a:latin typeface="Consolas" panose="020B0609020204030204" pitchFamily="49" charset="0"/>
              </a:rPr>
              <a:t> in values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bool </a:t>
            </a:r>
            <a:r>
              <a:rPr lang="en-US" dirty="0" err="1">
                <a:latin typeface="Consolas" panose="020B0609020204030204" pitchFamily="49" charset="0"/>
              </a:rPr>
              <a:t>isRetired</a:t>
            </a:r>
            <a:r>
              <a:rPr lang="en-US" dirty="0">
                <a:latin typeface="Consolas" panose="020B0609020204030204" pitchFamily="49" charset="0"/>
              </a:rPr>
              <a:t> // True if this Tag is retired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EType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etype</a:t>
            </a:r>
            <a:r>
              <a:rPr lang="en-US" dirty="0">
                <a:latin typeface="Consolas" panose="020B0609020204030204" pitchFamily="49" charset="0"/>
              </a:rPr>
              <a:t>    // The Element Type of this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78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F20FA-2452-42DB-B19F-B1A696D2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EB60A-91B3-4AE7-B222-8713CF179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Class Tag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VR get </a:t>
            </a:r>
            <a:r>
              <a:rPr lang="en-US" dirty="0" err="1">
                <a:latin typeface="Consolas" panose="020B0609020204030204" pitchFamily="49" charset="0"/>
              </a:rPr>
              <a:t>vr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VM get </a:t>
            </a:r>
            <a:r>
              <a:rPr lang="en-US" dirty="0" err="1">
                <a:latin typeface="Consolas" panose="020B0609020204030204" pitchFamily="49" charset="0"/>
              </a:rPr>
              <a:t>vm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bool get </a:t>
            </a:r>
            <a:r>
              <a:rPr lang="en-US" dirty="0" err="1">
                <a:latin typeface="Consolas" panose="020B0609020204030204" pitchFamily="49" charset="0"/>
              </a:rPr>
              <a:t>hasValidValues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static bool </a:t>
            </a:r>
            <a:r>
              <a:rPr lang="en-US" dirty="0" err="1">
                <a:latin typeface="Consolas" panose="020B0609020204030204" pitchFamily="49" charset="0"/>
              </a:rPr>
              <a:t>isValidValues</a:t>
            </a:r>
            <a:r>
              <a:rPr lang="en-US" dirty="0">
                <a:latin typeface="Consolas" panose="020B0609020204030204" pitchFamily="49" charset="0"/>
              </a:rPr>
              <a:t>(List&lt;T&gt; value);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static bool </a:t>
            </a:r>
            <a:r>
              <a:rPr lang="en-US" dirty="0" err="1">
                <a:latin typeface="Consolas" panose="020B0609020204030204" pitchFamily="49" charset="0"/>
              </a:rPr>
              <a:t>isValidValue</a:t>
            </a:r>
            <a:r>
              <a:rPr lang="en-US" dirty="0">
                <a:latin typeface="Consolas" panose="020B0609020204030204" pitchFamily="49" charset="0"/>
              </a:rPr>
              <a:t>(T value);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static Tag </a:t>
            </a:r>
            <a:r>
              <a:rPr lang="en-US" dirty="0" err="1">
                <a:latin typeface="Consolas" panose="020B0609020204030204" pitchFamily="49" charset="0"/>
              </a:rPr>
              <a:t>fromIndex</a:t>
            </a:r>
            <a:r>
              <a:rPr lang="en-US" dirty="0">
                <a:latin typeface="Consolas" panose="020B0609020204030204" pitchFamily="49" charset="0"/>
              </a:rPr>
              <a:t>(int index);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static Tag </a:t>
            </a:r>
            <a:r>
              <a:rPr lang="en-US" dirty="0" err="1">
                <a:latin typeface="Consolas" panose="020B0609020204030204" pitchFamily="49" charset="0"/>
              </a:rPr>
              <a:t>fromCode</a:t>
            </a:r>
            <a:r>
              <a:rPr lang="en-US" dirty="0">
                <a:latin typeface="Consolas" panose="020B0609020204030204" pitchFamily="49" charset="0"/>
              </a:rPr>
              <a:t>(int code);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static Tag </a:t>
            </a:r>
            <a:r>
              <a:rPr lang="en-US" dirty="0" err="1">
                <a:latin typeface="Consolas" panose="020B0609020204030204" pitchFamily="49" charset="0"/>
              </a:rPr>
              <a:t>fromKeyword</a:t>
            </a:r>
            <a:r>
              <a:rPr lang="en-US" dirty="0">
                <a:latin typeface="Consolas" panose="020B0609020204030204" pitchFamily="49" charset="0"/>
              </a:rPr>
              <a:t>(int code);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76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C007-612F-492B-A054-80165F6C6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Class (abstract)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8540A-0E85-4A18-8AFC-C8145DCB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Element&lt;V&gt;</a:t>
            </a:r>
            <a:r>
              <a:rPr lang="en-US" dirty="0"/>
              <a:t> is an abstract class defining DICOM Elements, where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V</a:t>
            </a:r>
            <a:r>
              <a:rPr lang="en-US" dirty="0"/>
              <a:t> is the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Type</a:t>
            </a:r>
            <a:r>
              <a:rPr lang="en-US" dirty="0"/>
              <a:t> of the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Values</a:t>
            </a:r>
            <a:r>
              <a:rPr lang="en-US" dirty="0"/>
              <a:t> in an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Element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Tag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tag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/>
              <a:t>The semantic type of </a:t>
            </a:r>
            <a:r>
              <a:rPr lang="en-US" i="1" dirty="0">
                <a:latin typeface="Consolas" panose="020B0609020204030204" pitchFamily="49" charset="0"/>
              </a:rPr>
              <a:t>this</a:t>
            </a:r>
            <a:r>
              <a:rPr lang="en-US" dirty="0"/>
              <a:t>. See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Tags</a:t>
            </a:r>
            <a:r>
              <a:rPr lang="en-US" dirty="0"/>
              <a:t> (slide 11).</a:t>
            </a:r>
          </a:p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List&lt;V&gt; Values</a:t>
            </a:r>
          </a:p>
          <a:p>
            <a:pPr marL="400050" lvl="1" indent="0">
              <a:buNone/>
            </a:pPr>
            <a:r>
              <a:rPr lang="en-US" dirty="0"/>
              <a:t>The values of </a:t>
            </a:r>
            <a:r>
              <a:rPr lang="en-US" i="1" dirty="0">
                <a:latin typeface="Consolas" panose="020B0609020204030204" pitchFamily="49" charset="0"/>
              </a:rPr>
              <a:t>this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6266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516E0A-71B1-4C76-9128-68F805A4E48D}"/>
              </a:ext>
            </a:extLst>
          </p:cNvPr>
          <p:cNvSpPr/>
          <p:nvPr/>
        </p:nvSpPr>
        <p:spPr>
          <a:xfrm>
            <a:off x="5521621" y="1786382"/>
            <a:ext cx="1148964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Element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5918A7-49AC-4206-9E12-4ACA32FDE07A}"/>
              </a:ext>
            </a:extLst>
          </p:cNvPr>
          <p:cNvSpPr/>
          <p:nvPr/>
        </p:nvSpPr>
        <p:spPr>
          <a:xfrm>
            <a:off x="10401632" y="3282732"/>
            <a:ext cx="1148964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Unknown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2ED9D2-68BC-4D02-9D71-EAC9DA63CFF8}"/>
              </a:ext>
            </a:extLst>
          </p:cNvPr>
          <p:cNvSpPr/>
          <p:nvPr/>
        </p:nvSpPr>
        <p:spPr>
          <a:xfrm>
            <a:off x="602971" y="3282732"/>
            <a:ext cx="1231127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Sequence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3C73A0-4A26-4E00-9C85-126F637DB39A}"/>
              </a:ext>
            </a:extLst>
          </p:cNvPr>
          <p:cNvSpPr/>
          <p:nvPr/>
        </p:nvSpPr>
        <p:spPr>
          <a:xfrm>
            <a:off x="2738432" y="3282732"/>
            <a:ext cx="733817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Float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14F201-B8AA-4A56-90E0-758A857D6AAA}"/>
              </a:ext>
            </a:extLst>
          </p:cNvPr>
          <p:cNvSpPr/>
          <p:nvPr/>
        </p:nvSpPr>
        <p:spPr>
          <a:xfrm>
            <a:off x="6181068" y="3282732"/>
            <a:ext cx="1262931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String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C7A43B-7BDA-40F3-B150-B683340D8A61}"/>
              </a:ext>
            </a:extLst>
          </p:cNvPr>
          <p:cNvSpPr/>
          <p:nvPr/>
        </p:nvSpPr>
        <p:spPr>
          <a:xfrm>
            <a:off x="8348333" y="3282732"/>
            <a:ext cx="1148964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9E6ED6F-6AF9-4EB5-8188-B8CDEF83BB76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H="1" flipV="1">
            <a:off x="6096103" y="2100459"/>
            <a:ext cx="4880011" cy="1182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DDC4AEE-78FC-4A61-863F-22D5782C3A97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>
            <a:off x="6096103" y="2100459"/>
            <a:ext cx="716431" cy="1182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74266A9-C0C1-452F-9CD3-FD5D48597E5B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>
            <a:off x="6096103" y="2100459"/>
            <a:ext cx="2826712" cy="1182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F58A48-EFEB-4F0F-89E9-2324D58E194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218535" y="2100459"/>
            <a:ext cx="4877568" cy="1182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21876F5-7517-4068-907A-F30BF83FEE54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3105341" y="2100459"/>
            <a:ext cx="2990762" cy="1182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6C98D5-E8F3-4A5E-8DD8-7946751E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Subtypes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907B8-AF7D-48B1-A1BE-39D441CBFE82}"/>
              </a:ext>
            </a:extLst>
          </p:cNvPr>
          <p:cNvSpPr/>
          <p:nvPr/>
        </p:nvSpPr>
        <p:spPr>
          <a:xfrm>
            <a:off x="4376583" y="3282732"/>
            <a:ext cx="900151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Integer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CD9E68-748A-4B2D-9D59-209ADA4AE97B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flipH="1">
            <a:off x="4826659" y="2100459"/>
            <a:ext cx="1269444" cy="1182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479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516E0A-71B1-4C76-9128-68F805A4E48D}"/>
              </a:ext>
            </a:extLst>
          </p:cNvPr>
          <p:cNvSpPr/>
          <p:nvPr/>
        </p:nvSpPr>
        <p:spPr>
          <a:xfrm>
            <a:off x="5657353" y="1622074"/>
            <a:ext cx="1148964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Element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5918A7-49AC-4206-9E12-4ACA32FDE07A}"/>
              </a:ext>
            </a:extLst>
          </p:cNvPr>
          <p:cNvSpPr/>
          <p:nvPr/>
        </p:nvSpPr>
        <p:spPr>
          <a:xfrm>
            <a:off x="10401632" y="3118424"/>
            <a:ext cx="1148964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Unknown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2ED9D2-68BC-4D02-9D71-EAC9DA63CFF8}"/>
              </a:ext>
            </a:extLst>
          </p:cNvPr>
          <p:cNvSpPr/>
          <p:nvPr/>
        </p:nvSpPr>
        <p:spPr>
          <a:xfrm>
            <a:off x="602973" y="3118424"/>
            <a:ext cx="1231127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Sequence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3C73A0-4A26-4E00-9C85-126F637DB39A}"/>
              </a:ext>
            </a:extLst>
          </p:cNvPr>
          <p:cNvSpPr/>
          <p:nvPr/>
        </p:nvSpPr>
        <p:spPr>
          <a:xfrm>
            <a:off x="2970809" y="3118424"/>
            <a:ext cx="160879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Number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3FFAA5-8DFE-46BD-917C-F98333683689}"/>
              </a:ext>
            </a:extLst>
          </p:cNvPr>
          <p:cNvSpPr/>
          <p:nvPr/>
        </p:nvSpPr>
        <p:spPr>
          <a:xfrm>
            <a:off x="3986254" y="4354370"/>
            <a:ext cx="120727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float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05A227-E26D-42D7-B74C-1DB622AA9DAE}"/>
              </a:ext>
            </a:extLst>
          </p:cNvPr>
          <p:cNvSpPr/>
          <p:nvPr/>
        </p:nvSpPr>
        <p:spPr>
          <a:xfrm>
            <a:off x="2348939" y="4354370"/>
            <a:ext cx="120727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integer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E43913-F6D6-4B6E-B9C3-8027BFFE0385}"/>
              </a:ext>
            </a:extLst>
          </p:cNvPr>
          <p:cNvSpPr/>
          <p:nvPr/>
        </p:nvSpPr>
        <p:spPr>
          <a:xfrm>
            <a:off x="8123912" y="4354370"/>
            <a:ext cx="120727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UTF-8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4B0E81-4F4A-490C-A626-05D11F4C4CAE}"/>
              </a:ext>
            </a:extLst>
          </p:cNvPr>
          <p:cNvSpPr/>
          <p:nvPr/>
        </p:nvSpPr>
        <p:spPr>
          <a:xfrm>
            <a:off x="5565925" y="4354370"/>
            <a:ext cx="846801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ASCII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721CB2-9510-4A08-A228-24CB76560DAC}"/>
              </a:ext>
            </a:extLst>
          </p:cNvPr>
          <p:cNvSpPr/>
          <p:nvPr/>
        </p:nvSpPr>
        <p:spPr>
          <a:xfrm>
            <a:off x="6750002" y="4354370"/>
            <a:ext cx="934268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UTF-8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14F201-B8AA-4A56-90E0-758A857D6AAA}"/>
              </a:ext>
            </a:extLst>
          </p:cNvPr>
          <p:cNvSpPr/>
          <p:nvPr/>
        </p:nvSpPr>
        <p:spPr>
          <a:xfrm>
            <a:off x="5883296" y="3118424"/>
            <a:ext cx="1262931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String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C7A43B-7BDA-40F3-B150-B683340D8A61}"/>
              </a:ext>
            </a:extLst>
          </p:cNvPr>
          <p:cNvSpPr/>
          <p:nvPr/>
        </p:nvSpPr>
        <p:spPr>
          <a:xfrm>
            <a:off x="8115957" y="3118424"/>
            <a:ext cx="1148964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Text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90DBCB0-B1A6-4BD5-A13D-FE94F7246420}"/>
              </a:ext>
            </a:extLst>
          </p:cNvPr>
          <p:cNvCxnSpPr>
            <a:cxnSpLocks/>
            <a:stCxn id="24" idx="2"/>
            <a:endCxn id="20" idx="0"/>
          </p:cNvCxnSpPr>
          <p:nvPr/>
        </p:nvCxnSpPr>
        <p:spPr>
          <a:xfrm flipH="1">
            <a:off x="5989326" y="3432501"/>
            <a:ext cx="525436" cy="9218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4C9EAA2-1DCB-43F4-89AE-95D3D8D7AD6D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6514762" y="3432501"/>
            <a:ext cx="702374" cy="9218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9E6ED6F-6AF9-4EB5-8188-B8CDEF83BB76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H="1" flipV="1">
            <a:off x="6231835" y="1936151"/>
            <a:ext cx="4744279" cy="1182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DDC4AEE-78FC-4A61-863F-22D5782C3A97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>
            <a:off x="6231835" y="1936151"/>
            <a:ext cx="282927" cy="1182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74266A9-C0C1-452F-9CD3-FD5D48597E5B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>
            <a:off x="6231835" y="1936151"/>
            <a:ext cx="2458604" cy="1182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50984C1-8939-4327-BDA4-E7C261E8CC22}"/>
              </a:ext>
            </a:extLst>
          </p:cNvPr>
          <p:cNvCxnSpPr>
            <a:cxnSpLocks/>
            <a:stCxn id="26" idx="2"/>
            <a:endCxn id="19" idx="0"/>
          </p:cNvCxnSpPr>
          <p:nvPr/>
        </p:nvCxnSpPr>
        <p:spPr>
          <a:xfrm>
            <a:off x="8690439" y="3432501"/>
            <a:ext cx="37110" cy="9218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92CCE44-8D99-4B7D-9EF9-07191BBB97F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775209" y="3432501"/>
            <a:ext cx="814682" cy="9218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F58A48-EFEB-4F0F-89E9-2324D58E194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218537" y="1936151"/>
            <a:ext cx="5013298" cy="1182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21876F5-7517-4068-907A-F30BF83FEE54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3775209" y="1936151"/>
            <a:ext cx="2456626" cy="1182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DB9CF6E-A2AA-4648-9BF7-2476FE72B195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2952576" y="3432501"/>
            <a:ext cx="822633" cy="9218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82">
            <a:extLst>
              <a:ext uri="{FF2B5EF4-FFF2-40B4-BE49-F238E27FC236}">
                <a16:creationId xmlns:a16="http://schemas.microsoft.com/office/drawing/2014/main" id="{179BF96C-6E0C-4157-A283-347D5F4B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Subtypes</a:t>
            </a:r>
          </a:p>
        </p:txBody>
      </p:sp>
    </p:spTree>
    <p:extLst>
      <p:ext uri="{BB962C8B-B14F-4D97-AF65-F5344CB8AC3E}">
        <p14:creationId xmlns:p14="http://schemas.microsoft.com/office/powerpoint/2010/main" val="390165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03C73A0-4A26-4E00-9C85-126F637DB39A}"/>
              </a:ext>
            </a:extLst>
          </p:cNvPr>
          <p:cNvSpPr/>
          <p:nvPr/>
        </p:nvSpPr>
        <p:spPr>
          <a:xfrm>
            <a:off x="5556143" y="2216904"/>
            <a:ext cx="1148964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Number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3FFAA5-8DFE-46BD-917C-F98333683689}"/>
              </a:ext>
            </a:extLst>
          </p:cNvPr>
          <p:cNvSpPr/>
          <p:nvPr/>
        </p:nvSpPr>
        <p:spPr>
          <a:xfrm>
            <a:off x="9056801" y="3159802"/>
            <a:ext cx="120727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Float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05A227-E26D-42D7-B74C-1DB622AA9DAE}"/>
              </a:ext>
            </a:extLst>
          </p:cNvPr>
          <p:cNvSpPr/>
          <p:nvPr/>
        </p:nvSpPr>
        <p:spPr>
          <a:xfrm>
            <a:off x="3174340" y="3164435"/>
            <a:ext cx="120727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Integer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30C6D7-6708-4B3E-ACA5-B533B7A16DCB}"/>
              </a:ext>
            </a:extLst>
          </p:cNvPr>
          <p:cNvSpPr/>
          <p:nvPr/>
        </p:nvSpPr>
        <p:spPr>
          <a:xfrm>
            <a:off x="8114125" y="5112827"/>
            <a:ext cx="54197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B305F8-0942-4CE0-BE5C-53A09598D8D0}"/>
              </a:ext>
            </a:extLst>
          </p:cNvPr>
          <p:cNvSpPr/>
          <p:nvPr/>
        </p:nvSpPr>
        <p:spPr>
          <a:xfrm>
            <a:off x="664206" y="5112827"/>
            <a:ext cx="54197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F2919D-E7CC-44E5-BCAC-03459B05828A}"/>
              </a:ext>
            </a:extLst>
          </p:cNvPr>
          <p:cNvSpPr/>
          <p:nvPr/>
        </p:nvSpPr>
        <p:spPr>
          <a:xfrm>
            <a:off x="1453789" y="5112827"/>
            <a:ext cx="54197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DE8FB-E0A8-4EE1-80DE-4C3BBE2FEE35}"/>
              </a:ext>
            </a:extLst>
          </p:cNvPr>
          <p:cNvSpPr/>
          <p:nvPr/>
        </p:nvSpPr>
        <p:spPr>
          <a:xfrm>
            <a:off x="2243372" y="5112827"/>
            <a:ext cx="54197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73A81A-4F17-4E3D-9CC8-4DC96A224431}"/>
              </a:ext>
            </a:extLst>
          </p:cNvPr>
          <p:cNvSpPr/>
          <p:nvPr/>
        </p:nvSpPr>
        <p:spPr>
          <a:xfrm>
            <a:off x="10791444" y="5112827"/>
            <a:ext cx="54197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AF1E28-B117-4218-A608-C8AD200D5A4F}"/>
              </a:ext>
            </a:extLst>
          </p:cNvPr>
          <p:cNvSpPr/>
          <p:nvPr/>
        </p:nvSpPr>
        <p:spPr>
          <a:xfrm>
            <a:off x="6251522" y="5112827"/>
            <a:ext cx="54197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751639-4D05-4D0D-9FFC-ACE92E83E75B}"/>
              </a:ext>
            </a:extLst>
          </p:cNvPr>
          <p:cNvSpPr/>
          <p:nvPr/>
        </p:nvSpPr>
        <p:spPr>
          <a:xfrm>
            <a:off x="5401704" y="5112827"/>
            <a:ext cx="60220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3D2FF0-94C7-4589-8C3C-D40CF5472F54}"/>
              </a:ext>
            </a:extLst>
          </p:cNvPr>
          <p:cNvSpPr/>
          <p:nvPr/>
        </p:nvSpPr>
        <p:spPr>
          <a:xfrm>
            <a:off x="4612121" y="5112827"/>
            <a:ext cx="54197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F0F49C-A0B4-460B-AAE9-11FD027728B6}"/>
              </a:ext>
            </a:extLst>
          </p:cNvPr>
          <p:cNvSpPr/>
          <p:nvPr/>
        </p:nvSpPr>
        <p:spPr>
          <a:xfrm>
            <a:off x="3822538" y="5112827"/>
            <a:ext cx="54197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7B0E61-BE92-40B1-84BE-B11F4617C815}"/>
              </a:ext>
            </a:extLst>
          </p:cNvPr>
          <p:cNvSpPr/>
          <p:nvPr/>
        </p:nvSpPr>
        <p:spPr>
          <a:xfrm>
            <a:off x="3032955" y="5112827"/>
            <a:ext cx="54197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4E16A4-7814-4F60-8FAF-428FDFFA0C3B}"/>
              </a:ext>
            </a:extLst>
          </p:cNvPr>
          <p:cNvSpPr/>
          <p:nvPr/>
        </p:nvSpPr>
        <p:spPr>
          <a:xfrm>
            <a:off x="9006565" y="5112827"/>
            <a:ext cx="54197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8A61E-24B7-46E4-B3CC-B836468E00F5}"/>
              </a:ext>
            </a:extLst>
          </p:cNvPr>
          <p:cNvSpPr/>
          <p:nvPr/>
        </p:nvSpPr>
        <p:spPr>
          <a:xfrm>
            <a:off x="9899005" y="5112827"/>
            <a:ext cx="54197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OF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241D11A-3891-4677-A7A9-100644E399DF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3777977" y="2530981"/>
            <a:ext cx="2352648" cy="633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94E046-8321-4DF1-8460-6CEAC6CA480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130625" y="2530981"/>
            <a:ext cx="3529813" cy="628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A4FEDDE-2B1F-4F65-BCEA-1EE8016B3A84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 flipH="1">
            <a:off x="935193" y="3478512"/>
            <a:ext cx="2842784" cy="1634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C7A28D2-E7EA-450E-B7DA-A1E45B79E53F}"/>
              </a:ext>
            </a:extLst>
          </p:cNvPr>
          <p:cNvCxnSpPr>
            <a:cxnSpLocks/>
            <a:stCxn id="10" idx="2"/>
            <a:endCxn id="23" idx="0"/>
          </p:cNvCxnSpPr>
          <p:nvPr/>
        </p:nvCxnSpPr>
        <p:spPr>
          <a:xfrm>
            <a:off x="3777977" y="3478512"/>
            <a:ext cx="2744532" cy="1634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EDF990-376E-4C8C-980F-A9A5176452EE}"/>
              </a:ext>
            </a:extLst>
          </p:cNvPr>
          <p:cNvCxnSpPr>
            <a:cxnSpLocks/>
            <a:stCxn id="9" idx="2"/>
            <a:endCxn id="29" idx="0"/>
          </p:cNvCxnSpPr>
          <p:nvPr/>
        </p:nvCxnSpPr>
        <p:spPr>
          <a:xfrm>
            <a:off x="9660438" y="3473879"/>
            <a:ext cx="509554" cy="1638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7A24D4A-BAFB-4669-8B0D-28847704C3BF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>
            <a:off x="9660438" y="3473879"/>
            <a:ext cx="1401993" cy="1638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27FE8B-894F-4548-9CBD-ECAAE4A824E0}"/>
              </a:ext>
            </a:extLst>
          </p:cNvPr>
          <p:cNvCxnSpPr>
            <a:cxnSpLocks/>
            <a:stCxn id="9" idx="2"/>
            <a:endCxn id="28" idx="0"/>
          </p:cNvCxnSpPr>
          <p:nvPr/>
        </p:nvCxnSpPr>
        <p:spPr>
          <a:xfrm flipH="1">
            <a:off x="9277552" y="3473879"/>
            <a:ext cx="382886" cy="1638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B85C35-4B19-43F4-82ED-35ED6EE0841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 flipH="1">
            <a:off x="8385112" y="3473879"/>
            <a:ext cx="1275326" cy="1638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0B6A4DD-E9AB-479A-94E8-77C7F00BB4B0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 flipH="1">
            <a:off x="1724776" y="3478512"/>
            <a:ext cx="2053201" cy="1634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9C7186B-B749-44D1-BAE5-B704355DE910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flipH="1">
            <a:off x="2514359" y="3478512"/>
            <a:ext cx="1263618" cy="1634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7CC205F-B7B2-45DB-A143-DA5B335FCAEA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flipH="1">
            <a:off x="3303942" y="3478512"/>
            <a:ext cx="474035" cy="1634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F49FBD1-9F2F-447F-AD65-327F25C7C4A5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>
            <a:off x="3777977" y="3478512"/>
            <a:ext cx="315548" cy="1634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D36D477-2EB8-486A-A718-5E0546D66253}"/>
              </a:ext>
            </a:extLst>
          </p:cNvPr>
          <p:cNvCxnSpPr>
            <a:cxnSpLocks/>
            <a:stCxn id="25" idx="0"/>
            <a:endCxn id="10" idx="2"/>
          </p:cNvCxnSpPr>
          <p:nvPr/>
        </p:nvCxnSpPr>
        <p:spPr>
          <a:xfrm flipH="1" flipV="1">
            <a:off x="3777977" y="3478512"/>
            <a:ext cx="1105131" cy="1634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E93D84A-E625-49EA-B2E8-15FB332DE852}"/>
              </a:ext>
            </a:extLst>
          </p:cNvPr>
          <p:cNvCxnSpPr>
            <a:cxnSpLocks/>
            <a:stCxn id="10" idx="2"/>
            <a:endCxn id="24" idx="0"/>
          </p:cNvCxnSpPr>
          <p:nvPr/>
        </p:nvCxnSpPr>
        <p:spPr>
          <a:xfrm>
            <a:off x="3777977" y="3478512"/>
            <a:ext cx="1924832" cy="1634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282BF06-D694-4DF5-9289-8712C39BD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Subtypes</a:t>
            </a:r>
          </a:p>
        </p:txBody>
      </p:sp>
    </p:spTree>
    <p:extLst>
      <p:ext uri="{BB962C8B-B14F-4D97-AF65-F5344CB8AC3E}">
        <p14:creationId xmlns:p14="http://schemas.microsoft.com/office/powerpoint/2010/main" val="1410419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516E0A-71B1-4C76-9128-68F805A4E48D}"/>
              </a:ext>
            </a:extLst>
          </p:cNvPr>
          <p:cNvSpPr/>
          <p:nvPr/>
        </p:nvSpPr>
        <p:spPr>
          <a:xfrm>
            <a:off x="5531953" y="1622074"/>
            <a:ext cx="1148964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Float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90DBCB0-B1A6-4BD5-A13D-FE94F7246420}"/>
              </a:ext>
            </a:extLst>
          </p:cNvPr>
          <p:cNvCxnSpPr>
            <a:cxnSpLocks/>
            <a:stCxn id="142" idx="2"/>
            <a:endCxn id="66" idx="0"/>
          </p:cNvCxnSpPr>
          <p:nvPr/>
        </p:nvCxnSpPr>
        <p:spPr>
          <a:xfrm>
            <a:off x="3282025" y="3401804"/>
            <a:ext cx="1431814" cy="657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92CCE44-8D99-4B7D-9EF9-07191BBB97F7}"/>
              </a:ext>
            </a:extLst>
          </p:cNvPr>
          <p:cNvCxnSpPr>
            <a:cxnSpLocks/>
            <a:stCxn id="142" idx="2"/>
            <a:endCxn id="59" idx="0"/>
          </p:cNvCxnSpPr>
          <p:nvPr/>
        </p:nvCxnSpPr>
        <p:spPr>
          <a:xfrm flipH="1">
            <a:off x="1918254" y="3401804"/>
            <a:ext cx="1363771" cy="657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82">
            <a:extLst>
              <a:ext uri="{FF2B5EF4-FFF2-40B4-BE49-F238E27FC236}">
                <a16:creationId xmlns:a16="http://schemas.microsoft.com/office/drawing/2014/main" id="{179BF96C-6E0C-4157-A283-347D5F4B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Subtypes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D3381E2-38CF-4658-AD52-31B028F6A4E1}"/>
              </a:ext>
            </a:extLst>
          </p:cNvPr>
          <p:cNvSpPr/>
          <p:nvPr/>
        </p:nvSpPr>
        <p:spPr>
          <a:xfrm>
            <a:off x="8735177" y="3103070"/>
            <a:ext cx="987672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Float64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5289A08-FC77-4231-8539-9C2EE170DAB3}"/>
              </a:ext>
            </a:extLst>
          </p:cNvPr>
          <p:cNvSpPr/>
          <p:nvPr/>
        </p:nvSpPr>
        <p:spPr>
          <a:xfrm>
            <a:off x="2763320" y="3087727"/>
            <a:ext cx="103740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Float32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3494129-1751-4F6E-BCF9-62F6B46F8DD9}"/>
              </a:ext>
            </a:extLst>
          </p:cNvPr>
          <p:cNvCxnSpPr>
            <a:cxnSpLocks/>
            <a:stCxn id="4" idx="2"/>
            <a:endCxn id="142" idx="0"/>
          </p:cNvCxnSpPr>
          <p:nvPr/>
        </p:nvCxnSpPr>
        <p:spPr>
          <a:xfrm flipH="1">
            <a:off x="3282025" y="1936151"/>
            <a:ext cx="2824410" cy="1151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83A8ECF-B80B-463C-8C19-B28B7D357068}"/>
              </a:ext>
            </a:extLst>
          </p:cNvPr>
          <p:cNvCxnSpPr>
            <a:cxnSpLocks/>
            <a:stCxn id="4" idx="2"/>
            <a:endCxn id="135" idx="0"/>
          </p:cNvCxnSpPr>
          <p:nvPr/>
        </p:nvCxnSpPr>
        <p:spPr>
          <a:xfrm>
            <a:off x="6106435" y="1936151"/>
            <a:ext cx="3122578" cy="1166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05124BBC-FFC8-4135-994A-D918042D00BD}"/>
              </a:ext>
            </a:extLst>
          </p:cNvPr>
          <p:cNvSpPr/>
          <p:nvPr/>
        </p:nvSpPr>
        <p:spPr>
          <a:xfrm>
            <a:off x="1693748" y="4059254"/>
            <a:ext cx="449011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FL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A161FA9-92D3-4F11-85AF-1F9AFD3A9679}"/>
              </a:ext>
            </a:extLst>
          </p:cNvPr>
          <p:cNvSpPr/>
          <p:nvPr/>
        </p:nvSpPr>
        <p:spPr>
          <a:xfrm>
            <a:off x="646111" y="4899310"/>
            <a:ext cx="773893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FL</a:t>
            </a:r>
            <a:r>
              <a:rPr lang="en-US" sz="1200" dirty="0" err="1">
                <a:latin typeface="Consolas" panose="020B0609020204030204" pitchFamily="49" charset="0"/>
              </a:rPr>
              <a:t>byte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116A77B-1142-4175-94AB-9098D252835B}"/>
              </a:ext>
            </a:extLst>
          </p:cNvPr>
          <p:cNvSpPr/>
          <p:nvPr/>
        </p:nvSpPr>
        <p:spPr>
          <a:xfrm>
            <a:off x="10120843" y="4059254"/>
            <a:ext cx="449011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OD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07ED541-5117-4DAF-B288-6399A0D2A0FA}"/>
              </a:ext>
            </a:extLst>
          </p:cNvPr>
          <p:cNvSpPr/>
          <p:nvPr/>
        </p:nvSpPr>
        <p:spPr>
          <a:xfrm>
            <a:off x="7305089" y="4059254"/>
            <a:ext cx="449011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FD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BA152C4-2ADE-4852-82A8-83DB31CCEC46}"/>
              </a:ext>
            </a:extLst>
          </p:cNvPr>
          <p:cNvSpPr/>
          <p:nvPr/>
        </p:nvSpPr>
        <p:spPr>
          <a:xfrm>
            <a:off x="4489333" y="4059254"/>
            <a:ext cx="449011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OF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75EE734-7484-4186-A1BD-DBFB33379EF7}"/>
              </a:ext>
            </a:extLst>
          </p:cNvPr>
          <p:cNvSpPr/>
          <p:nvPr/>
        </p:nvSpPr>
        <p:spPr>
          <a:xfrm>
            <a:off x="2139544" y="4899310"/>
            <a:ext cx="712002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FL</a:t>
            </a:r>
            <a:r>
              <a:rPr lang="en-US" sz="1200" dirty="0" err="1">
                <a:latin typeface="Consolas" panose="020B0609020204030204" pitchFamily="49" charset="0"/>
              </a:rPr>
              <a:t>tag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517C969-9AB9-4742-9A43-DBB761DB5CBB}"/>
              </a:ext>
            </a:extLst>
          </p:cNvPr>
          <p:cNvSpPr/>
          <p:nvPr/>
        </p:nvSpPr>
        <p:spPr>
          <a:xfrm>
            <a:off x="9421036" y="4899310"/>
            <a:ext cx="773893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OD</a:t>
            </a:r>
            <a:r>
              <a:rPr lang="en-US" sz="1200" dirty="0" err="1">
                <a:latin typeface="Consolas" panose="020B0609020204030204" pitchFamily="49" charset="0"/>
              </a:rPr>
              <a:t>byte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3FBFFEE-E3CD-42A3-8F5B-568F40E188A8}"/>
              </a:ext>
            </a:extLst>
          </p:cNvPr>
          <p:cNvSpPr/>
          <p:nvPr/>
        </p:nvSpPr>
        <p:spPr>
          <a:xfrm>
            <a:off x="10914471" y="4899310"/>
            <a:ext cx="712002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OD</a:t>
            </a:r>
            <a:r>
              <a:rPr lang="en-US" sz="1200" dirty="0" err="1">
                <a:latin typeface="Consolas" panose="020B0609020204030204" pitchFamily="49" charset="0"/>
              </a:rPr>
              <a:t>tag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D12AC23-1A36-4C0E-809B-267C0569B934}"/>
              </a:ext>
            </a:extLst>
          </p:cNvPr>
          <p:cNvSpPr/>
          <p:nvPr/>
        </p:nvSpPr>
        <p:spPr>
          <a:xfrm>
            <a:off x="6496061" y="4899310"/>
            <a:ext cx="773893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FD</a:t>
            </a:r>
            <a:r>
              <a:rPr lang="en-US" sz="1200" dirty="0" err="1">
                <a:latin typeface="Consolas" panose="020B0609020204030204" pitchFamily="49" charset="0"/>
              </a:rPr>
              <a:t>byte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66A2A15-A052-4ADB-8757-03B430605FCD}"/>
              </a:ext>
            </a:extLst>
          </p:cNvPr>
          <p:cNvSpPr/>
          <p:nvPr/>
        </p:nvSpPr>
        <p:spPr>
          <a:xfrm>
            <a:off x="7989494" y="4899310"/>
            <a:ext cx="712002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FD</a:t>
            </a:r>
            <a:r>
              <a:rPr lang="en-US" sz="1200" dirty="0" err="1">
                <a:latin typeface="Consolas" panose="020B0609020204030204" pitchFamily="49" charset="0"/>
              </a:rPr>
              <a:t>tag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9C2EE15-EB6A-497C-B14D-B4504C9C6B0A}"/>
              </a:ext>
            </a:extLst>
          </p:cNvPr>
          <p:cNvSpPr/>
          <p:nvPr/>
        </p:nvSpPr>
        <p:spPr>
          <a:xfrm>
            <a:off x="3571086" y="4899310"/>
            <a:ext cx="773893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OF</a:t>
            </a:r>
            <a:r>
              <a:rPr lang="en-US" sz="1200" dirty="0" err="1">
                <a:latin typeface="Consolas" panose="020B0609020204030204" pitchFamily="49" charset="0"/>
              </a:rPr>
              <a:t>byte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206834C-CC80-4E48-9FF1-C0ABA313FB58}"/>
              </a:ext>
            </a:extLst>
          </p:cNvPr>
          <p:cNvSpPr/>
          <p:nvPr/>
        </p:nvSpPr>
        <p:spPr>
          <a:xfrm>
            <a:off x="5064519" y="4899310"/>
            <a:ext cx="712002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OF</a:t>
            </a:r>
            <a:r>
              <a:rPr lang="en-US" sz="1200" dirty="0" err="1">
                <a:latin typeface="Consolas" panose="020B0609020204030204" pitchFamily="49" charset="0"/>
              </a:rPr>
              <a:t>tag</a:t>
            </a:r>
            <a:endParaRPr lang="en-US" sz="1600" dirty="0">
              <a:latin typeface="Consolas" panose="020B0609020204030204" pitchFamily="49" charset="0"/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4D11ACD-C3CD-4699-A314-5632DD0B22B7}"/>
              </a:ext>
            </a:extLst>
          </p:cNvPr>
          <p:cNvCxnSpPr>
            <a:cxnSpLocks/>
            <a:stCxn id="135" idx="2"/>
            <a:endCxn id="64" idx="0"/>
          </p:cNvCxnSpPr>
          <p:nvPr/>
        </p:nvCxnSpPr>
        <p:spPr>
          <a:xfrm>
            <a:off x="9229013" y="3417147"/>
            <a:ext cx="1116336" cy="642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E70F113-AAF4-4D29-8C06-E93CA59C6E0B}"/>
              </a:ext>
            </a:extLst>
          </p:cNvPr>
          <p:cNvCxnSpPr>
            <a:cxnSpLocks/>
            <a:stCxn id="135" idx="2"/>
            <a:endCxn id="65" idx="0"/>
          </p:cNvCxnSpPr>
          <p:nvPr/>
        </p:nvCxnSpPr>
        <p:spPr>
          <a:xfrm flipH="1">
            <a:off x="7529595" y="3417147"/>
            <a:ext cx="1699418" cy="642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01BE75A-2CBE-4934-BB99-3285C1FB97C2}"/>
              </a:ext>
            </a:extLst>
          </p:cNvPr>
          <p:cNvCxnSpPr>
            <a:cxnSpLocks/>
            <a:stCxn id="64" idx="2"/>
            <a:endCxn id="86" idx="0"/>
          </p:cNvCxnSpPr>
          <p:nvPr/>
        </p:nvCxnSpPr>
        <p:spPr>
          <a:xfrm flipH="1">
            <a:off x="9807983" y="4373331"/>
            <a:ext cx="537366" cy="525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C26AFB1-CF73-4153-BA32-AE3E5893AEA2}"/>
              </a:ext>
            </a:extLst>
          </p:cNvPr>
          <p:cNvCxnSpPr>
            <a:cxnSpLocks/>
            <a:stCxn id="64" idx="2"/>
            <a:endCxn id="87" idx="0"/>
          </p:cNvCxnSpPr>
          <p:nvPr/>
        </p:nvCxnSpPr>
        <p:spPr>
          <a:xfrm>
            <a:off x="10345349" y="4373331"/>
            <a:ext cx="925123" cy="525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74D18EC-3BB2-4BBB-8B6C-37EBF709E538}"/>
              </a:ext>
            </a:extLst>
          </p:cNvPr>
          <p:cNvCxnSpPr>
            <a:cxnSpLocks/>
            <a:stCxn id="65" idx="2"/>
            <a:endCxn id="89" idx="0"/>
          </p:cNvCxnSpPr>
          <p:nvPr/>
        </p:nvCxnSpPr>
        <p:spPr>
          <a:xfrm>
            <a:off x="7529595" y="4373331"/>
            <a:ext cx="815900" cy="525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8356C08-E52E-4A08-8847-A8E9C73AC46D}"/>
              </a:ext>
            </a:extLst>
          </p:cNvPr>
          <p:cNvCxnSpPr>
            <a:cxnSpLocks/>
            <a:stCxn id="65" idx="2"/>
            <a:endCxn id="88" idx="0"/>
          </p:cNvCxnSpPr>
          <p:nvPr/>
        </p:nvCxnSpPr>
        <p:spPr>
          <a:xfrm flipH="1">
            <a:off x="6883008" y="4373331"/>
            <a:ext cx="646587" cy="525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1F9C54C-8ECB-4EDE-BA52-790DEA969127}"/>
              </a:ext>
            </a:extLst>
          </p:cNvPr>
          <p:cNvCxnSpPr>
            <a:cxnSpLocks/>
            <a:stCxn id="66" idx="2"/>
            <a:endCxn id="93" idx="0"/>
          </p:cNvCxnSpPr>
          <p:nvPr/>
        </p:nvCxnSpPr>
        <p:spPr>
          <a:xfrm>
            <a:off x="4713839" y="4373331"/>
            <a:ext cx="706681" cy="525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C563B6A-A3DC-4DDF-B172-AD81869A66FE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 flipH="1">
            <a:off x="1033058" y="4373331"/>
            <a:ext cx="885196" cy="525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5D01AD8-894C-477F-B82F-1EEE951E1025}"/>
              </a:ext>
            </a:extLst>
          </p:cNvPr>
          <p:cNvCxnSpPr>
            <a:cxnSpLocks/>
            <a:stCxn id="59" idx="2"/>
            <a:endCxn id="80" idx="0"/>
          </p:cNvCxnSpPr>
          <p:nvPr/>
        </p:nvCxnSpPr>
        <p:spPr>
          <a:xfrm>
            <a:off x="1918254" y="4373331"/>
            <a:ext cx="577291" cy="525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FFFF8B8-676E-4AAC-9258-33B5B1B3BF60}"/>
              </a:ext>
            </a:extLst>
          </p:cNvPr>
          <p:cNvCxnSpPr>
            <a:cxnSpLocks/>
            <a:stCxn id="66" idx="2"/>
            <a:endCxn id="92" idx="0"/>
          </p:cNvCxnSpPr>
          <p:nvPr/>
        </p:nvCxnSpPr>
        <p:spPr>
          <a:xfrm flipH="1">
            <a:off x="3958033" y="4373331"/>
            <a:ext cx="755806" cy="525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711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516E0A-71B1-4C76-9128-68F805A4E48D}"/>
              </a:ext>
            </a:extLst>
          </p:cNvPr>
          <p:cNvSpPr/>
          <p:nvPr/>
        </p:nvSpPr>
        <p:spPr>
          <a:xfrm>
            <a:off x="5657353" y="1622074"/>
            <a:ext cx="1148964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Integer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90DBCB0-B1A6-4BD5-A13D-FE94F7246420}"/>
              </a:ext>
            </a:extLst>
          </p:cNvPr>
          <p:cNvCxnSpPr>
            <a:cxnSpLocks/>
            <a:stCxn id="136" idx="2"/>
            <a:endCxn id="66" idx="0"/>
          </p:cNvCxnSpPr>
          <p:nvPr/>
        </p:nvCxnSpPr>
        <p:spPr>
          <a:xfrm flipH="1">
            <a:off x="4047279" y="3401804"/>
            <a:ext cx="1926717" cy="694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4C9EAA2-1DCB-43F4-89AE-95D3D8D7AD6D}"/>
              </a:ext>
            </a:extLst>
          </p:cNvPr>
          <p:cNvCxnSpPr>
            <a:cxnSpLocks/>
            <a:stCxn id="136" idx="2"/>
            <a:endCxn id="67" idx="0"/>
          </p:cNvCxnSpPr>
          <p:nvPr/>
        </p:nvCxnSpPr>
        <p:spPr>
          <a:xfrm flipH="1">
            <a:off x="5606034" y="3401804"/>
            <a:ext cx="367962" cy="694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DDC4AEE-78FC-4A61-863F-22D5782C3A97}"/>
              </a:ext>
            </a:extLst>
          </p:cNvPr>
          <p:cNvCxnSpPr>
            <a:cxnSpLocks/>
            <a:stCxn id="4" idx="2"/>
            <a:endCxn id="136" idx="0"/>
          </p:cNvCxnSpPr>
          <p:nvPr/>
        </p:nvCxnSpPr>
        <p:spPr>
          <a:xfrm flipH="1">
            <a:off x="5973996" y="1936151"/>
            <a:ext cx="257839" cy="1151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74266A9-C0C1-452F-9CD3-FD5D48597E5B}"/>
              </a:ext>
            </a:extLst>
          </p:cNvPr>
          <p:cNvCxnSpPr>
            <a:cxnSpLocks/>
            <a:stCxn id="4" idx="2"/>
            <a:endCxn id="137" idx="0"/>
          </p:cNvCxnSpPr>
          <p:nvPr/>
        </p:nvCxnSpPr>
        <p:spPr>
          <a:xfrm>
            <a:off x="6231835" y="1936151"/>
            <a:ext cx="4893288" cy="1178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50984C1-8939-4327-BDA4-E7C261E8CC22}"/>
              </a:ext>
            </a:extLst>
          </p:cNvPr>
          <p:cNvCxnSpPr>
            <a:cxnSpLocks/>
            <a:stCxn id="137" idx="2"/>
            <a:endCxn id="63" idx="0"/>
          </p:cNvCxnSpPr>
          <p:nvPr/>
        </p:nvCxnSpPr>
        <p:spPr>
          <a:xfrm flipH="1">
            <a:off x="10282299" y="3429000"/>
            <a:ext cx="842824" cy="667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92CCE44-8D99-4B7D-9EF9-07191BBB97F7}"/>
              </a:ext>
            </a:extLst>
          </p:cNvPr>
          <p:cNvCxnSpPr>
            <a:cxnSpLocks/>
            <a:stCxn id="142" idx="2"/>
            <a:endCxn id="59" idx="0"/>
          </p:cNvCxnSpPr>
          <p:nvPr/>
        </p:nvCxnSpPr>
        <p:spPr>
          <a:xfrm flipH="1">
            <a:off x="2488524" y="3401804"/>
            <a:ext cx="983316" cy="694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F58A48-EFEB-4F0F-89E9-2324D58E194D}"/>
              </a:ext>
            </a:extLst>
          </p:cNvPr>
          <p:cNvCxnSpPr>
            <a:cxnSpLocks/>
            <a:stCxn id="4" idx="2"/>
            <a:endCxn id="141" idx="0"/>
          </p:cNvCxnSpPr>
          <p:nvPr/>
        </p:nvCxnSpPr>
        <p:spPr>
          <a:xfrm flipH="1">
            <a:off x="950637" y="1936151"/>
            <a:ext cx="5281198" cy="1188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DB9CF6E-A2AA-4648-9BF7-2476FE72B195}"/>
              </a:ext>
            </a:extLst>
          </p:cNvPr>
          <p:cNvCxnSpPr>
            <a:cxnSpLocks/>
            <a:stCxn id="143" idx="0"/>
            <a:endCxn id="141" idx="2"/>
          </p:cNvCxnSpPr>
          <p:nvPr/>
        </p:nvCxnSpPr>
        <p:spPr>
          <a:xfrm flipV="1">
            <a:off x="929769" y="3439118"/>
            <a:ext cx="20868" cy="656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82">
            <a:extLst>
              <a:ext uri="{FF2B5EF4-FFF2-40B4-BE49-F238E27FC236}">
                <a16:creationId xmlns:a16="http://schemas.microsoft.com/office/drawing/2014/main" id="{179BF96C-6E0C-4157-A283-347D5F4B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Subtypes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D3381E2-38CF-4658-AD52-31B028F6A4E1}"/>
              </a:ext>
            </a:extLst>
          </p:cNvPr>
          <p:cNvSpPr/>
          <p:nvPr/>
        </p:nvSpPr>
        <p:spPr>
          <a:xfrm>
            <a:off x="8086367" y="3087727"/>
            <a:ext cx="857316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Uint16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B54CBA9-2309-45CF-A964-F38F27C91047}"/>
              </a:ext>
            </a:extLst>
          </p:cNvPr>
          <p:cNvSpPr/>
          <p:nvPr/>
        </p:nvSpPr>
        <p:spPr>
          <a:xfrm>
            <a:off x="5584211" y="3087727"/>
            <a:ext cx="77956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Uint8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C9462C2-B3A8-4D4E-B749-009FF84349A9}"/>
              </a:ext>
            </a:extLst>
          </p:cNvPr>
          <p:cNvSpPr/>
          <p:nvPr/>
        </p:nvSpPr>
        <p:spPr>
          <a:xfrm>
            <a:off x="10666271" y="3114923"/>
            <a:ext cx="91770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Uint32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588A5FA-0C89-46EB-BB8C-3F02D662BF45}"/>
              </a:ext>
            </a:extLst>
          </p:cNvPr>
          <p:cNvSpPr/>
          <p:nvPr/>
        </p:nvSpPr>
        <p:spPr>
          <a:xfrm>
            <a:off x="567930" y="3125041"/>
            <a:ext cx="76541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Int16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5289A08-FC77-4231-8539-9C2EE170DAB3}"/>
              </a:ext>
            </a:extLst>
          </p:cNvPr>
          <p:cNvSpPr/>
          <p:nvPr/>
        </p:nvSpPr>
        <p:spPr>
          <a:xfrm>
            <a:off x="3082055" y="3087727"/>
            <a:ext cx="77956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Int32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D323285-74EB-4352-9B3A-026773096B26}"/>
              </a:ext>
            </a:extLst>
          </p:cNvPr>
          <p:cNvSpPr/>
          <p:nvPr/>
        </p:nvSpPr>
        <p:spPr>
          <a:xfrm>
            <a:off x="705263" y="4096057"/>
            <a:ext cx="449011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SS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3494129-1751-4F6E-BCF9-62F6B46F8DD9}"/>
              </a:ext>
            </a:extLst>
          </p:cNvPr>
          <p:cNvCxnSpPr>
            <a:cxnSpLocks/>
            <a:stCxn id="4" idx="2"/>
            <a:endCxn id="142" idx="0"/>
          </p:cNvCxnSpPr>
          <p:nvPr/>
        </p:nvCxnSpPr>
        <p:spPr>
          <a:xfrm flipH="1">
            <a:off x="3471840" y="1936151"/>
            <a:ext cx="2759995" cy="1151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83A8ECF-B80B-463C-8C19-B28B7D357068}"/>
              </a:ext>
            </a:extLst>
          </p:cNvPr>
          <p:cNvCxnSpPr>
            <a:cxnSpLocks/>
            <a:stCxn id="4" idx="2"/>
            <a:endCxn id="135" idx="0"/>
          </p:cNvCxnSpPr>
          <p:nvPr/>
        </p:nvCxnSpPr>
        <p:spPr>
          <a:xfrm>
            <a:off x="6231835" y="1936151"/>
            <a:ext cx="2283190" cy="1151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05124BBC-FFC8-4135-994A-D918042D00BD}"/>
              </a:ext>
            </a:extLst>
          </p:cNvPr>
          <p:cNvSpPr/>
          <p:nvPr/>
        </p:nvSpPr>
        <p:spPr>
          <a:xfrm>
            <a:off x="2264018" y="4096057"/>
            <a:ext cx="449011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SL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A161FA9-92D3-4F11-85AF-1F9AFD3A9679}"/>
              </a:ext>
            </a:extLst>
          </p:cNvPr>
          <p:cNvSpPr/>
          <p:nvPr/>
        </p:nvSpPr>
        <p:spPr>
          <a:xfrm>
            <a:off x="1538094" y="4882634"/>
            <a:ext cx="773893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SL</a:t>
            </a:r>
            <a:r>
              <a:rPr lang="en-US" sz="1200" dirty="0" err="1">
                <a:latin typeface="Consolas" panose="020B0609020204030204" pitchFamily="49" charset="0"/>
              </a:rPr>
              <a:t>byte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2ED388F-B143-45FD-9469-04DBD2A06B73}"/>
              </a:ext>
            </a:extLst>
          </p:cNvPr>
          <p:cNvSpPr/>
          <p:nvPr/>
        </p:nvSpPr>
        <p:spPr>
          <a:xfrm>
            <a:off x="11130617" y="4096057"/>
            <a:ext cx="449011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OL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ACBBF76-B401-442D-A5D8-417E1322AB15}"/>
              </a:ext>
            </a:extLst>
          </p:cNvPr>
          <p:cNvSpPr/>
          <p:nvPr/>
        </p:nvSpPr>
        <p:spPr>
          <a:xfrm>
            <a:off x="10057793" y="4096057"/>
            <a:ext cx="449011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UL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116A77B-1142-4175-94AB-9098D252835B}"/>
              </a:ext>
            </a:extLst>
          </p:cNvPr>
          <p:cNvSpPr/>
          <p:nvPr/>
        </p:nvSpPr>
        <p:spPr>
          <a:xfrm>
            <a:off x="8499038" y="4096057"/>
            <a:ext cx="449011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OW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07ED541-5117-4DAF-B288-6399A0D2A0FA}"/>
              </a:ext>
            </a:extLst>
          </p:cNvPr>
          <p:cNvSpPr/>
          <p:nvPr/>
        </p:nvSpPr>
        <p:spPr>
          <a:xfrm>
            <a:off x="6940283" y="4096057"/>
            <a:ext cx="449011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US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BA152C4-2ADE-4852-82A8-83DB31CCEC46}"/>
              </a:ext>
            </a:extLst>
          </p:cNvPr>
          <p:cNvSpPr/>
          <p:nvPr/>
        </p:nvSpPr>
        <p:spPr>
          <a:xfrm>
            <a:off x="3822773" y="4096057"/>
            <a:ext cx="449011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OB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507BCF3-AB02-41F0-9F25-ABB90B93E376}"/>
              </a:ext>
            </a:extLst>
          </p:cNvPr>
          <p:cNvSpPr/>
          <p:nvPr/>
        </p:nvSpPr>
        <p:spPr>
          <a:xfrm>
            <a:off x="5381528" y="4096057"/>
            <a:ext cx="449011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UN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4B8B5CC-51A4-4465-9D0C-4CF94CC2C201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11114673" y="3429000"/>
            <a:ext cx="240450" cy="667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E75EE734-7484-4186-A1BD-DBFB33379EF7}"/>
              </a:ext>
            </a:extLst>
          </p:cNvPr>
          <p:cNvSpPr/>
          <p:nvPr/>
        </p:nvSpPr>
        <p:spPr>
          <a:xfrm>
            <a:off x="2401240" y="5790504"/>
            <a:ext cx="712002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SL</a:t>
            </a:r>
            <a:r>
              <a:rPr lang="en-US" sz="1200" dirty="0" err="1">
                <a:latin typeface="Consolas" panose="020B0609020204030204" pitchFamily="49" charset="0"/>
              </a:rPr>
              <a:t>tag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34B7B44-4427-414D-B47C-2D85918B6099}"/>
              </a:ext>
            </a:extLst>
          </p:cNvPr>
          <p:cNvSpPr/>
          <p:nvPr/>
        </p:nvSpPr>
        <p:spPr>
          <a:xfrm>
            <a:off x="9074039" y="4882634"/>
            <a:ext cx="773893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UL</a:t>
            </a:r>
            <a:r>
              <a:rPr lang="en-US" sz="1200" dirty="0" err="1">
                <a:latin typeface="Consolas" panose="020B0609020204030204" pitchFamily="49" charset="0"/>
              </a:rPr>
              <a:t>byte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35C3E47-F31E-4246-B51F-651D799D7C5B}"/>
              </a:ext>
            </a:extLst>
          </p:cNvPr>
          <p:cNvSpPr/>
          <p:nvPr/>
        </p:nvSpPr>
        <p:spPr>
          <a:xfrm>
            <a:off x="9927685" y="5790504"/>
            <a:ext cx="712002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UL</a:t>
            </a:r>
            <a:r>
              <a:rPr lang="en-US" sz="1200" dirty="0" err="1">
                <a:latin typeface="Consolas" panose="020B0609020204030204" pitchFamily="49" charset="0"/>
              </a:rPr>
              <a:t>tag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517C969-9AB9-4742-9A43-DBB761DB5CBB}"/>
              </a:ext>
            </a:extLst>
          </p:cNvPr>
          <p:cNvSpPr/>
          <p:nvPr/>
        </p:nvSpPr>
        <p:spPr>
          <a:xfrm>
            <a:off x="7566850" y="4882634"/>
            <a:ext cx="773893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OW</a:t>
            </a:r>
            <a:r>
              <a:rPr lang="en-US" sz="1200" dirty="0" err="1">
                <a:latin typeface="Consolas" panose="020B0609020204030204" pitchFamily="49" charset="0"/>
              </a:rPr>
              <a:t>byte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3FBFFEE-E3CD-42A3-8F5B-568F40E188A8}"/>
              </a:ext>
            </a:extLst>
          </p:cNvPr>
          <p:cNvSpPr/>
          <p:nvPr/>
        </p:nvSpPr>
        <p:spPr>
          <a:xfrm>
            <a:off x="8422396" y="5790504"/>
            <a:ext cx="712002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OW</a:t>
            </a:r>
            <a:r>
              <a:rPr lang="en-US" sz="1200" dirty="0" err="1">
                <a:latin typeface="Consolas" panose="020B0609020204030204" pitchFamily="49" charset="0"/>
              </a:rPr>
              <a:t>tag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D12AC23-1A36-4C0E-809B-267C0569B934}"/>
              </a:ext>
            </a:extLst>
          </p:cNvPr>
          <p:cNvSpPr/>
          <p:nvPr/>
        </p:nvSpPr>
        <p:spPr>
          <a:xfrm>
            <a:off x="6059661" y="4882634"/>
            <a:ext cx="773893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US</a:t>
            </a:r>
            <a:r>
              <a:rPr lang="en-US" sz="1200" dirty="0" err="1">
                <a:latin typeface="Consolas" panose="020B0609020204030204" pitchFamily="49" charset="0"/>
              </a:rPr>
              <a:t>byte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66A2A15-A052-4ADB-8757-03B430605FCD}"/>
              </a:ext>
            </a:extLst>
          </p:cNvPr>
          <p:cNvSpPr/>
          <p:nvPr/>
        </p:nvSpPr>
        <p:spPr>
          <a:xfrm>
            <a:off x="6917107" y="5790504"/>
            <a:ext cx="712002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US</a:t>
            </a:r>
            <a:r>
              <a:rPr lang="en-US" sz="1200" dirty="0" err="1">
                <a:latin typeface="Consolas" panose="020B0609020204030204" pitchFamily="49" charset="0"/>
              </a:rPr>
              <a:t>tag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3761B9A-C7B4-42FC-9F86-91D7142A7142}"/>
              </a:ext>
            </a:extLst>
          </p:cNvPr>
          <p:cNvSpPr/>
          <p:nvPr/>
        </p:nvSpPr>
        <p:spPr>
          <a:xfrm>
            <a:off x="4552472" y="4882634"/>
            <a:ext cx="773893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UN</a:t>
            </a:r>
            <a:r>
              <a:rPr lang="en-US" sz="1200" dirty="0" err="1">
                <a:latin typeface="Consolas" panose="020B0609020204030204" pitchFamily="49" charset="0"/>
              </a:rPr>
              <a:t>byte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53FCEF9-1A92-4B68-8C7F-6B8A652F8C12}"/>
              </a:ext>
            </a:extLst>
          </p:cNvPr>
          <p:cNvSpPr/>
          <p:nvPr/>
        </p:nvSpPr>
        <p:spPr>
          <a:xfrm>
            <a:off x="5411818" y="5790504"/>
            <a:ext cx="712002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UN</a:t>
            </a:r>
            <a:r>
              <a:rPr lang="en-US" sz="1200" dirty="0" err="1">
                <a:latin typeface="Consolas" panose="020B0609020204030204" pitchFamily="49" charset="0"/>
              </a:rPr>
              <a:t>tag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9C2EE15-EB6A-497C-B14D-B4504C9C6B0A}"/>
              </a:ext>
            </a:extLst>
          </p:cNvPr>
          <p:cNvSpPr/>
          <p:nvPr/>
        </p:nvSpPr>
        <p:spPr>
          <a:xfrm>
            <a:off x="3045283" y="4882634"/>
            <a:ext cx="773893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OB</a:t>
            </a:r>
            <a:r>
              <a:rPr lang="en-US" sz="1200" dirty="0" err="1">
                <a:latin typeface="Consolas" panose="020B0609020204030204" pitchFamily="49" charset="0"/>
              </a:rPr>
              <a:t>byte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206834C-CC80-4E48-9FF1-C0ABA313FB58}"/>
              </a:ext>
            </a:extLst>
          </p:cNvPr>
          <p:cNvSpPr/>
          <p:nvPr/>
        </p:nvSpPr>
        <p:spPr>
          <a:xfrm>
            <a:off x="3906529" y="5790504"/>
            <a:ext cx="712002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OB</a:t>
            </a:r>
            <a:r>
              <a:rPr lang="en-US" sz="1200" dirty="0" err="1">
                <a:latin typeface="Consolas" panose="020B0609020204030204" pitchFamily="49" charset="0"/>
              </a:rPr>
              <a:t>tag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567CE91-9D15-46B6-8870-7B0880875030}"/>
              </a:ext>
            </a:extLst>
          </p:cNvPr>
          <p:cNvSpPr/>
          <p:nvPr/>
        </p:nvSpPr>
        <p:spPr>
          <a:xfrm>
            <a:off x="30905" y="4882634"/>
            <a:ext cx="773893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SS</a:t>
            </a:r>
            <a:r>
              <a:rPr lang="en-US" sz="1200" dirty="0" err="1">
                <a:latin typeface="Consolas" panose="020B0609020204030204" pitchFamily="49" charset="0"/>
              </a:rPr>
              <a:t>byte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1AB4D3B-8EB9-4A7D-A16E-78A0C6DBABA4}"/>
              </a:ext>
            </a:extLst>
          </p:cNvPr>
          <p:cNvSpPr/>
          <p:nvPr/>
        </p:nvSpPr>
        <p:spPr>
          <a:xfrm>
            <a:off x="895951" y="5790504"/>
            <a:ext cx="712002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SS</a:t>
            </a:r>
            <a:r>
              <a:rPr lang="en-US" sz="1200" dirty="0" err="1">
                <a:latin typeface="Consolas" panose="020B0609020204030204" pitchFamily="49" charset="0"/>
              </a:rPr>
              <a:t>tag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F014E68-583C-4776-BB31-F84D46D98213}"/>
              </a:ext>
            </a:extLst>
          </p:cNvPr>
          <p:cNvSpPr/>
          <p:nvPr/>
        </p:nvSpPr>
        <p:spPr>
          <a:xfrm>
            <a:off x="10581230" y="4882634"/>
            <a:ext cx="773893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OL</a:t>
            </a:r>
            <a:r>
              <a:rPr lang="en-US" sz="1200" dirty="0" err="1">
                <a:latin typeface="Consolas" panose="020B0609020204030204" pitchFamily="49" charset="0"/>
              </a:rPr>
              <a:t>byte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6874792-3C18-4458-BFA7-EB15649E5241}"/>
              </a:ext>
            </a:extLst>
          </p:cNvPr>
          <p:cNvSpPr/>
          <p:nvPr/>
        </p:nvSpPr>
        <p:spPr>
          <a:xfrm>
            <a:off x="11432977" y="5790504"/>
            <a:ext cx="712002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OL</a:t>
            </a:r>
            <a:r>
              <a:rPr lang="en-US" sz="1200" dirty="0" err="1">
                <a:latin typeface="Consolas" panose="020B0609020204030204" pitchFamily="49" charset="0"/>
              </a:rPr>
              <a:t>tag</a:t>
            </a:r>
            <a:endParaRPr lang="en-US" sz="1600" dirty="0">
              <a:latin typeface="Consolas" panose="020B0609020204030204" pitchFamily="49" charset="0"/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4D11ACD-C3CD-4699-A314-5632DD0B22B7}"/>
              </a:ext>
            </a:extLst>
          </p:cNvPr>
          <p:cNvCxnSpPr>
            <a:cxnSpLocks/>
            <a:stCxn id="135" idx="2"/>
            <a:endCxn id="64" idx="0"/>
          </p:cNvCxnSpPr>
          <p:nvPr/>
        </p:nvCxnSpPr>
        <p:spPr>
          <a:xfrm>
            <a:off x="8515025" y="3401804"/>
            <a:ext cx="208519" cy="694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E70F113-AAF4-4D29-8C06-E93CA59C6E0B}"/>
              </a:ext>
            </a:extLst>
          </p:cNvPr>
          <p:cNvCxnSpPr>
            <a:cxnSpLocks/>
            <a:stCxn id="135" idx="2"/>
            <a:endCxn id="65" idx="0"/>
          </p:cNvCxnSpPr>
          <p:nvPr/>
        </p:nvCxnSpPr>
        <p:spPr>
          <a:xfrm flipH="1">
            <a:off x="7164789" y="3401804"/>
            <a:ext cx="1350236" cy="694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AE1AB0B-8557-48F0-BB30-F8A2702D1059}"/>
              </a:ext>
            </a:extLst>
          </p:cNvPr>
          <p:cNvCxnSpPr>
            <a:cxnSpLocks/>
            <a:stCxn id="63" idx="2"/>
            <a:endCxn id="84" idx="0"/>
          </p:cNvCxnSpPr>
          <p:nvPr/>
        </p:nvCxnSpPr>
        <p:spPr>
          <a:xfrm flipH="1">
            <a:off x="9460986" y="4410134"/>
            <a:ext cx="821313" cy="472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6688EC8-2A56-4C5E-8736-ABF52238D923}"/>
              </a:ext>
            </a:extLst>
          </p:cNvPr>
          <p:cNvCxnSpPr>
            <a:cxnSpLocks/>
            <a:stCxn id="62" idx="2"/>
            <a:endCxn id="96" idx="0"/>
          </p:cNvCxnSpPr>
          <p:nvPr/>
        </p:nvCxnSpPr>
        <p:spPr>
          <a:xfrm flipH="1">
            <a:off x="10968177" y="4410134"/>
            <a:ext cx="386946" cy="472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E3423DE-36CC-42E4-9B7C-4D1EF28A8C43}"/>
              </a:ext>
            </a:extLst>
          </p:cNvPr>
          <p:cNvCxnSpPr>
            <a:cxnSpLocks/>
            <a:stCxn id="62" idx="2"/>
            <a:endCxn id="97" idx="0"/>
          </p:cNvCxnSpPr>
          <p:nvPr/>
        </p:nvCxnSpPr>
        <p:spPr>
          <a:xfrm>
            <a:off x="11355123" y="4410134"/>
            <a:ext cx="433855" cy="1380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536116B-8C4E-4E3B-992D-DB128AABA8A6}"/>
              </a:ext>
            </a:extLst>
          </p:cNvPr>
          <p:cNvCxnSpPr>
            <a:cxnSpLocks/>
            <a:stCxn id="63" idx="2"/>
            <a:endCxn id="85" idx="0"/>
          </p:cNvCxnSpPr>
          <p:nvPr/>
        </p:nvCxnSpPr>
        <p:spPr>
          <a:xfrm>
            <a:off x="10282299" y="4410134"/>
            <a:ext cx="1387" cy="1380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01BE75A-2CBE-4934-BB99-3285C1FB97C2}"/>
              </a:ext>
            </a:extLst>
          </p:cNvPr>
          <p:cNvCxnSpPr>
            <a:cxnSpLocks/>
            <a:stCxn id="64" idx="2"/>
            <a:endCxn id="86" idx="0"/>
          </p:cNvCxnSpPr>
          <p:nvPr/>
        </p:nvCxnSpPr>
        <p:spPr>
          <a:xfrm flipH="1">
            <a:off x="7953797" y="4410134"/>
            <a:ext cx="769747" cy="472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C26AFB1-CF73-4153-BA32-AE3E5893AEA2}"/>
              </a:ext>
            </a:extLst>
          </p:cNvPr>
          <p:cNvCxnSpPr>
            <a:cxnSpLocks/>
            <a:stCxn id="64" idx="2"/>
            <a:endCxn id="87" idx="0"/>
          </p:cNvCxnSpPr>
          <p:nvPr/>
        </p:nvCxnSpPr>
        <p:spPr>
          <a:xfrm>
            <a:off x="8723544" y="4410134"/>
            <a:ext cx="54853" cy="1380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74D18EC-3BB2-4BBB-8B6C-37EBF709E538}"/>
              </a:ext>
            </a:extLst>
          </p:cNvPr>
          <p:cNvCxnSpPr>
            <a:cxnSpLocks/>
            <a:stCxn id="65" idx="2"/>
            <a:endCxn id="89" idx="0"/>
          </p:cNvCxnSpPr>
          <p:nvPr/>
        </p:nvCxnSpPr>
        <p:spPr>
          <a:xfrm>
            <a:off x="7164789" y="4410134"/>
            <a:ext cx="108319" cy="1380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8356C08-E52E-4A08-8847-A8E9C73AC46D}"/>
              </a:ext>
            </a:extLst>
          </p:cNvPr>
          <p:cNvCxnSpPr>
            <a:cxnSpLocks/>
            <a:stCxn id="65" idx="2"/>
            <a:endCxn id="88" idx="0"/>
          </p:cNvCxnSpPr>
          <p:nvPr/>
        </p:nvCxnSpPr>
        <p:spPr>
          <a:xfrm flipH="1">
            <a:off x="6446608" y="4410134"/>
            <a:ext cx="718181" cy="472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2C9844E-8FEC-4BC1-B510-875F7338B21E}"/>
              </a:ext>
            </a:extLst>
          </p:cNvPr>
          <p:cNvCxnSpPr>
            <a:cxnSpLocks/>
            <a:stCxn id="67" idx="2"/>
            <a:endCxn id="90" idx="0"/>
          </p:cNvCxnSpPr>
          <p:nvPr/>
        </p:nvCxnSpPr>
        <p:spPr>
          <a:xfrm flipH="1">
            <a:off x="4939419" y="4410134"/>
            <a:ext cx="666615" cy="472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1F9C54C-8ECB-4EDE-BA52-790DEA969127}"/>
              </a:ext>
            </a:extLst>
          </p:cNvPr>
          <p:cNvCxnSpPr>
            <a:cxnSpLocks/>
            <a:stCxn id="66" idx="2"/>
            <a:endCxn id="93" idx="0"/>
          </p:cNvCxnSpPr>
          <p:nvPr/>
        </p:nvCxnSpPr>
        <p:spPr>
          <a:xfrm>
            <a:off x="4047279" y="4410134"/>
            <a:ext cx="215251" cy="1380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EB5E179-22A4-4D02-97D6-A056791F306E}"/>
              </a:ext>
            </a:extLst>
          </p:cNvPr>
          <p:cNvCxnSpPr>
            <a:cxnSpLocks/>
            <a:stCxn id="67" idx="2"/>
            <a:endCxn id="91" idx="0"/>
          </p:cNvCxnSpPr>
          <p:nvPr/>
        </p:nvCxnSpPr>
        <p:spPr>
          <a:xfrm>
            <a:off x="5606034" y="4410134"/>
            <a:ext cx="161785" cy="1380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C563B6A-A3DC-4DDF-B172-AD81869A66FE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 flipH="1">
            <a:off x="1925041" y="4410134"/>
            <a:ext cx="563483" cy="472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A0F5150-AF58-4566-A0CB-6884DB7C2D7A}"/>
              </a:ext>
            </a:extLst>
          </p:cNvPr>
          <p:cNvCxnSpPr>
            <a:cxnSpLocks/>
            <a:stCxn id="143" idx="2"/>
            <a:endCxn id="94" idx="0"/>
          </p:cNvCxnSpPr>
          <p:nvPr/>
        </p:nvCxnSpPr>
        <p:spPr>
          <a:xfrm flipH="1">
            <a:off x="417852" y="4410134"/>
            <a:ext cx="511917" cy="472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0410CADA-D96C-42BF-B23F-6A9212F536CA}"/>
              </a:ext>
            </a:extLst>
          </p:cNvPr>
          <p:cNvCxnSpPr>
            <a:cxnSpLocks/>
            <a:stCxn id="143" idx="2"/>
            <a:endCxn id="95" idx="0"/>
          </p:cNvCxnSpPr>
          <p:nvPr/>
        </p:nvCxnSpPr>
        <p:spPr>
          <a:xfrm>
            <a:off x="929769" y="4410134"/>
            <a:ext cx="322183" cy="1380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5D01AD8-894C-477F-B82F-1EEE951E1025}"/>
              </a:ext>
            </a:extLst>
          </p:cNvPr>
          <p:cNvCxnSpPr>
            <a:cxnSpLocks/>
            <a:stCxn id="59" idx="2"/>
            <a:endCxn id="80" idx="0"/>
          </p:cNvCxnSpPr>
          <p:nvPr/>
        </p:nvCxnSpPr>
        <p:spPr>
          <a:xfrm>
            <a:off x="2488524" y="4410134"/>
            <a:ext cx="268717" cy="1380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FFFF8B8-676E-4AAC-9258-33B5B1B3BF60}"/>
              </a:ext>
            </a:extLst>
          </p:cNvPr>
          <p:cNvCxnSpPr>
            <a:cxnSpLocks/>
            <a:stCxn id="66" idx="2"/>
            <a:endCxn id="92" idx="0"/>
          </p:cNvCxnSpPr>
          <p:nvPr/>
        </p:nvCxnSpPr>
        <p:spPr>
          <a:xfrm flipH="1">
            <a:off x="3432230" y="4410134"/>
            <a:ext cx="615049" cy="472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24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474F5-7C68-49FF-B436-5C32E060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ODW DICOM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A3D28-35A3-4B05-949B-9A1AE9E99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		A DICOM Information Entity</a:t>
            </a:r>
          </a:p>
          <a:p>
            <a:r>
              <a:rPr lang="en-US" dirty="0"/>
              <a:t>Dataset		A DICOM Dataset</a:t>
            </a:r>
          </a:p>
          <a:p>
            <a:r>
              <a:rPr lang="en-US" dirty="0"/>
              <a:t>Tag			Semantic Identifier for Elements</a:t>
            </a:r>
          </a:p>
          <a:p>
            <a:r>
              <a:rPr lang="en-US" dirty="0"/>
              <a:t>Element		A DICOM Data Element</a:t>
            </a:r>
          </a:p>
          <a:p>
            <a:r>
              <a:rPr lang="en-US" dirty="0"/>
              <a:t>Value		The Value of a DICOM Element</a:t>
            </a:r>
          </a:p>
          <a:p>
            <a:pPr lvl="1"/>
            <a:r>
              <a:rPr lang="en-US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21646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9C3A037C-13AE-4829-AE33-34E5D3386F95}"/>
              </a:ext>
            </a:extLst>
          </p:cNvPr>
          <p:cNvSpPr/>
          <p:nvPr/>
        </p:nvSpPr>
        <p:spPr>
          <a:xfrm>
            <a:off x="1756996" y="2069343"/>
            <a:ext cx="161710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Uint8Mixin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B54CBA9-2309-45CF-A964-F38F27C91047}"/>
              </a:ext>
            </a:extLst>
          </p:cNvPr>
          <p:cNvSpPr/>
          <p:nvPr/>
        </p:nvSpPr>
        <p:spPr>
          <a:xfrm>
            <a:off x="5521157" y="2069343"/>
            <a:ext cx="124934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PixelData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516E0A-71B1-4C76-9128-68F805A4E48D}"/>
              </a:ext>
            </a:extLst>
          </p:cNvPr>
          <p:cNvSpPr/>
          <p:nvPr/>
        </p:nvSpPr>
        <p:spPr>
          <a:xfrm>
            <a:off x="5571346" y="1387685"/>
            <a:ext cx="1148964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Integer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90DBCB0-B1A6-4BD5-A13D-FE94F7246420}"/>
              </a:ext>
            </a:extLst>
          </p:cNvPr>
          <p:cNvCxnSpPr>
            <a:cxnSpLocks/>
            <a:stCxn id="136" idx="2"/>
            <a:endCxn id="66" idx="0"/>
          </p:cNvCxnSpPr>
          <p:nvPr/>
        </p:nvCxnSpPr>
        <p:spPr>
          <a:xfrm flipH="1">
            <a:off x="2565551" y="2383420"/>
            <a:ext cx="3580278" cy="1157040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4C9EAA2-1DCB-43F4-89AE-95D3D8D7AD6D}"/>
              </a:ext>
            </a:extLst>
          </p:cNvPr>
          <p:cNvCxnSpPr>
            <a:cxnSpLocks/>
          </p:cNvCxnSpPr>
          <p:nvPr/>
        </p:nvCxnSpPr>
        <p:spPr>
          <a:xfrm flipH="1">
            <a:off x="6143216" y="2403805"/>
            <a:ext cx="5225" cy="1136655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DDC4AEE-78FC-4A61-863F-22D5782C3A97}"/>
              </a:ext>
            </a:extLst>
          </p:cNvPr>
          <p:cNvCxnSpPr>
            <a:cxnSpLocks/>
          </p:cNvCxnSpPr>
          <p:nvPr/>
        </p:nvCxnSpPr>
        <p:spPr>
          <a:xfrm>
            <a:off x="6143215" y="1701762"/>
            <a:ext cx="5226" cy="387966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92CCE44-8D99-4B7D-9EF9-07191BBB97F7}"/>
              </a:ext>
            </a:extLst>
          </p:cNvPr>
          <p:cNvCxnSpPr>
            <a:cxnSpLocks/>
          </p:cNvCxnSpPr>
          <p:nvPr/>
        </p:nvCxnSpPr>
        <p:spPr>
          <a:xfrm flipH="1">
            <a:off x="2564780" y="2343109"/>
            <a:ext cx="1540" cy="1197351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F58A48-EFEB-4F0F-89E9-2324D58E194D}"/>
              </a:ext>
            </a:extLst>
          </p:cNvPr>
          <p:cNvCxnSpPr>
            <a:cxnSpLocks/>
            <a:stCxn id="82" idx="2"/>
            <a:endCxn id="67" idx="0"/>
          </p:cNvCxnSpPr>
          <p:nvPr/>
        </p:nvCxnSpPr>
        <p:spPr>
          <a:xfrm>
            <a:off x="2565551" y="2383420"/>
            <a:ext cx="3580278" cy="1157040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82">
            <a:extLst>
              <a:ext uri="{FF2B5EF4-FFF2-40B4-BE49-F238E27FC236}">
                <a16:creationId xmlns:a16="http://schemas.microsoft.com/office/drawing/2014/main" id="{179BF96C-6E0C-4157-A283-347D5F4B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Pixel Data Subtypes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D3381E2-38CF-4658-AD52-31B028F6A4E1}"/>
              </a:ext>
            </a:extLst>
          </p:cNvPr>
          <p:cNvSpPr/>
          <p:nvPr/>
        </p:nvSpPr>
        <p:spPr>
          <a:xfrm>
            <a:off x="8701422" y="2069343"/>
            <a:ext cx="161710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Uint16Mixin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116A77B-1142-4175-94AB-9098D252835B}"/>
              </a:ext>
            </a:extLst>
          </p:cNvPr>
          <p:cNvSpPr/>
          <p:nvPr/>
        </p:nvSpPr>
        <p:spPr>
          <a:xfrm>
            <a:off x="8751913" y="3540460"/>
            <a:ext cx="1516126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OWPixelData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BA152C4-2ADE-4852-82A8-83DB31CCEC46}"/>
              </a:ext>
            </a:extLst>
          </p:cNvPr>
          <p:cNvSpPr/>
          <p:nvPr/>
        </p:nvSpPr>
        <p:spPr>
          <a:xfrm>
            <a:off x="1827384" y="3540460"/>
            <a:ext cx="147633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OBPxielData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507BCF3-AB02-41F0-9F25-ABB90B93E376}"/>
              </a:ext>
            </a:extLst>
          </p:cNvPr>
          <p:cNvSpPr/>
          <p:nvPr/>
        </p:nvSpPr>
        <p:spPr>
          <a:xfrm>
            <a:off x="5371078" y="3540460"/>
            <a:ext cx="1549501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UNPixelData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517C969-9AB9-4742-9A43-DBB761DB5CBB}"/>
              </a:ext>
            </a:extLst>
          </p:cNvPr>
          <p:cNvSpPr/>
          <p:nvPr/>
        </p:nvSpPr>
        <p:spPr>
          <a:xfrm>
            <a:off x="7897428" y="4890948"/>
            <a:ext cx="1763913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nsolas" panose="020B0609020204030204" pitchFamily="49" charset="0"/>
              </a:rPr>
              <a:t>OW</a:t>
            </a:r>
            <a:r>
              <a:rPr lang="en-US" sz="1100" dirty="0" err="1">
                <a:latin typeface="Consolas" panose="020B0609020204030204" pitchFamily="49" charset="0"/>
              </a:rPr>
              <a:t>byte</a:t>
            </a:r>
            <a:r>
              <a:rPr lang="en-US" sz="1400" dirty="0" err="1">
                <a:latin typeface="Consolas" panose="020B0609020204030204" pitchFamily="49" charset="0"/>
              </a:rPr>
              <a:t>PixelData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3FBFFEE-E3CD-42A3-8F5B-568F40E188A8}"/>
              </a:ext>
            </a:extLst>
          </p:cNvPr>
          <p:cNvSpPr/>
          <p:nvPr/>
        </p:nvSpPr>
        <p:spPr>
          <a:xfrm>
            <a:off x="9885436" y="4890948"/>
            <a:ext cx="1666430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nsolas" panose="020B0609020204030204" pitchFamily="49" charset="0"/>
              </a:rPr>
              <a:t>OW</a:t>
            </a:r>
            <a:r>
              <a:rPr lang="en-US" sz="1100" dirty="0" err="1">
                <a:latin typeface="Consolas" panose="020B0609020204030204" pitchFamily="49" charset="0"/>
              </a:rPr>
              <a:t>tag</a:t>
            </a:r>
            <a:r>
              <a:rPr lang="en-US" sz="1400" dirty="0" err="1">
                <a:latin typeface="Consolas" panose="020B0609020204030204" pitchFamily="49" charset="0"/>
              </a:rPr>
              <a:t>PixelData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D12AC23-1A36-4C0E-809B-267C0569B934}"/>
              </a:ext>
            </a:extLst>
          </p:cNvPr>
          <p:cNvSpPr/>
          <p:nvPr/>
        </p:nvSpPr>
        <p:spPr>
          <a:xfrm>
            <a:off x="3990583" y="4890948"/>
            <a:ext cx="1765125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nsolas" panose="020B0609020204030204" pitchFamily="49" charset="0"/>
              </a:rPr>
              <a:t>UN</a:t>
            </a:r>
            <a:r>
              <a:rPr lang="en-US" sz="1100" dirty="0" err="1">
                <a:latin typeface="Consolas" panose="020B0609020204030204" pitchFamily="49" charset="0"/>
              </a:rPr>
              <a:t>byte</a:t>
            </a:r>
            <a:r>
              <a:rPr lang="en-US" sz="1400" dirty="0" err="1">
                <a:latin typeface="Consolas" panose="020B0609020204030204" pitchFamily="49" charset="0"/>
              </a:rPr>
              <a:t>PixelData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53FCEF9-1A92-4B68-8C7F-6B8A652F8C12}"/>
              </a:ext>
            </a:extLst>
          </p:cNvPr>
          <p:cNvSpPr/>
          <p:nvPr/>
        </p:nvSpPr>
        <p:spPr>
          <a:xfrm>
            <a:off x="5979803" y="4890948"/>
            <a:ext cx="1693530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nsolas" panose="020B0609020204030204" pitchFamily="49" charset="0"/>
              </a:rPr>
              <a:t>UN</a:t>
            </a:r>
            <a:r>
              <a:rPr lang="en-US" sz="1100" dirty="0" err="1">
                <a:latin typeface="Consolas" panose="020B0609020204030204" pitchFamily="49" charset="0"/>
              </a:rPr>
              <a:t>tag</a:t>
            </a:r>
            <a:r>
              <a:rPr lang="en-US" sz="1400" dirty="0" err="1">
                <a:latin typeface="Consolas" panose="020B0609020204030204" pitchFamily="49" charset="0"/>
              </a:rPr>
              <a:t>PixelData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9C2EE15-EB6A-497C-B14D-B4504C9C6B0A}"/>
              </a:ext>
            </a:extLst>
          </p:cNvPr>
          <p:cNvSpPr/>
          <p:nvPr/>
        </p:nvSpPr>
        <p:spPr>
          <a:xfrm>
            <a:off x="471815" y="4890948"/>
            <a:ext cx="1650742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nsolas" panose="020B0609020204030204" pitchFamily="49" charset="0"/>
              </a:rPr>
              <a:t>OB</a:t>
            </a:r>
            <a:r>
              <a:rPr lang="en-US" sz="1100" dirty="0" err="1">
                <a:latin typeface="Consolas" panose="020B0609020204030204" pitchFamily="49" charset="0"/>
              </a:rPr>
              <a:t>byte</a:t>
            </a:r>
            <a:r>
              <a:rPr lang="en-US" sz="1400" dirty="0" err="1">
                <a:latin typeface="Consolas" panose="020B0609020204030204" pitchFamily="49" charset="0"/>
              </a:rPr>
              <a:t>PixelData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206834C-CC80-4E48-9FF1-C0ABA313FB58}"/>
              </a:ext>
            </a:extLst>
          </p:cNvPr>
          <p:cNvSpPr/>
          <p:nvPr/>
        </p:nvSpPr>
        <p:spPr>
          <a:xfrm>
            <a:off x="2288583" y="4890948"/>
            <a:ext cx="1549651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nsolas" panose="020B0609020204030204" pitchFamily="49" charset="0"/>
              </a:rPr>
              <a:t>OB</a:t>
            </a:r>
            <a:r>
              <a:rPr lang="en-US" sz="1100" dirty="0" err="1">
                <a:latin typeface="Consolas" panose="020B0609020204030204" pitchFamily="49" charset="0"/>
              </a:rPr>
              <a:t>tag</a:t>
            </a:r>
            <a:r>
              <a:rPr lang="en-US" sz="1400" dirty="0" err="1">
                <a:latin typeface="Consolas" panose="020B0609020204030204" pitchFamily="49" charset="0"/>
              </a:rPr>
              <a:t>PixelData</a:t>
            </a:r>
            <a:endParaRPr lang="en-US" sz="1600" dirty="0">
              <a:latin typeface="Consolas" panose="020B0609020204030204" pitchFamily="49" charset="0"/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4D11ACD-C3CD-4699-A314-5632DD0B22B7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9509977" y="2383420"/>
            <a:ext cx="0" cy="1157040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E70F113-AAF4-4D29-8C06-E93CA59C6E0B}"/>
              </a:ext>
            </a:extLst>
          </p:cNvPr>
          <p:cNvCxnSpPr>
            <a:cxnSpLocks/>
            <a:stCxn id="136" idx="2"/>
            <a:endCxn id="64" idx="0"/>
          </p:cNvCxnSpPr>
          <p:nvPr/>
        </p:nvCxnSpPr>
        <p:spPr>
          <a:xfrm>
            <a:off x="6145829" y="2383420"/>
            <a:ext cx="3364147" cy="1157040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01BE75A-2CBE-4934-BB99-3285C1FB97C2}"/>
              </a:ext>
            </a:extLst>
          </p:cNvPr>
          <p:cNvCxnSpPr>
            <a:cxnSpLocks/>
            <a:stCxn id="64" idx="2"/>
            <a:endCxn id="86" idx="0"/>
          </p:cNvCxnSpPr>
          <p:nvPr/>
        </p:nvCxnSpPr>
        <p:spPr>
          <a:xfrm flipH="1">
            <a:off x="8779385" y="3854537"/>
            <a:ext cx="730591" cy="1036411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C26AFB1-CF73-4153-BA32-AE3E5893AEA2}"/>
              </a:ext>
            </a:extLst>
          </p:cNvPr>
          <p:cNvCxnSpPr>
            <a:cxnSpLocks/>
            <a:stCxn id="64" idx="2"/>
            <a:endCxn id="87" idx="0"/>
          </p:cNvCxnSpPr>
          <p:nvPr/>
        </p:nvCxnSpPr>
        <p:spPr>
          <a:xfrm>
            <a:off x="9509976" y="3854537"/>
            <a:ext cx="1208675" cy="1036411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2C9844E-8FEC-4BC1-B510-875F7338B21E}"/>
              </a:ext>
            </a:extLst>
          </p:cNvPr>
          <p:cNvCxnSpPr>
            <a:cxnSpLocks/>
            <a:stCxn id="67" idx="2"/>
            <a:endCxn id="88" idx="0"/>
          </p:cNvCxnSpPr>
          <p:nvPr/>
        </p:nvCxnSpPr>
        <p:spPr>
          <a:xfrm flipH="1">
            <a:off x="4873146" y="3854537"/>
            <a:ext cx="1272683" cy="1036411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1F9C54C-8ECB-4EDE-BA52-790DEA969127}"/>
              </a:ext>
            </a:extLst>
          </p:cNvPr>
          <p:cNvCxnSpPr>
            <a:cxnSpLocks/>
            <a:stCxn id="66" idx="2"/>
            <a:endCxn id="93" idx="0"/>
          </p:cNvCxnSpPr>
          <p:nvPr/>
        </p:nvCxnSpPr>
        <p:spPr>
          <a:xfrm>
            <a:off x="2565551" y="3854537"/>
            <a:ext cx="497858" cy="1036411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EB5E179-22A4-4D02-97D6-A056791F306E}"/>
              </a:ext>
            </a:extLst>
          </p:cNvPr>
          <p:cNvCxnSpPr>
            <a:cxnSpLocks/>
            <a:stCxn id="67" idx="2"/>
            <a:endCxn id="91" idx="0"/>
          </p:cNvCxnSpPr>
          <p:nvPr/>
        </p:nvCxnSpPr>
        <p:spPr>
          <a:xfrm>
            <a:off x="6145829" y="3854537"/>
            <a:ext cx="680739" cy="1036411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FFFF8B8-676E-4AAC-9258-33B5B1B3BF60}"/>
              </a:ext>
            </a:extLst>
          </p:cNvPr>
          <p:cNvCxnSpPr>
            <a:cxnSpLocks/>
            <a:stCxn id="66" idx="2"/>
            <a:endCxn id="92" idx="0"/>
          </p:cNvCxnSpPr>
          <p:nvPr/>
        </p:nvCxnSpPr>
        <p:spPr>
          <a:xfrm flipH="1">
            <a:off x="1297186" y="3854537"/>
            <a:ext cx="1268365" cy="1036411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001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516E0A-71B1-4C76-9128-68F805A4E48D}"/>
              </a:ext>
            </a:extLst>
          </p:cNvPr>
          <p:cNvSpPr/>
          <p:nvPr/>
        </p:nvSpPr>
        <p:spPr>
          <a:xfrm>
            <a:off x="5550010" y="564878"/>
            <a:ext cx="1148964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Element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2ED9D2-68BC-4D02-9D71-EAC9DA63CFF8}"/>
              </a:ext>
            </a:extLst>
          </p:cNvPr>
          <p:cNvSpPr/>
          <p:nvPr/>
        </p:nvSpPr>
        <p:spPr>
          <a:xfrm>
            <a:off x="8186535" y="1930841"/>
            <a:ext cx="1231127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7509E-5227-4A94-8DD6-0946FAA768AB}"/>
              </a:ext>
            </a:extLst>
          </p:cNvPr>
          <p:cNvSpPr/>
          <p:nvPr/>
        </p:nvSpPr>
        <p:spPr>
          <a:xfrm>
            <a:off x="5550010" y="1172821"/>
            <a:ext cx="1148964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3C73A0-4A26-4E00-9C85-126F637DB39A}"/>
              </a:ext>
            </a:extLst>
          </p:cNvPr>
          <p:cNvSpPr/>
          <p:nvPr/>
        </p:nvSpPr>
        <p:spPr>
          <a:xfrm>
            <a:off x="3917342" y="1925542"/>
            <a:ext cx="1258957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List&lt;String&gt;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3FFAA5-8DFE-46BD-917C-F98333683689}"/>
              </a:ext>
            </a:extLst>
          </p:cNvPr>
          <p:cNvSpPr/>
          <p:nvPr/>
        </p:nvSpPr>
        <p:spPr>
          <a:xfrm>
            <a:off x="6404112" y="2877546"/>
            <a:ext cx="120727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UTF-8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05A227-E26D-42D7-B74C-1DB622AA9DAE}"/>
              </a:ext>
            </a:extLst>
          </p:cNvPr>
          <p:cNvSpPr/>
          <p:nvPr/>
        </p:nvSpPr>
        <p:spPr>
          <a:xfrm>
            <a:off x="2408617" y="2877546"/>
            <a:ext cx="954134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ASCII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3A2E9F-E892-489C-ABAD-32C5B84ACC5C}"/>
              </a:ext>
            </a:extLst>
          </p:cNvPr>
          <p:cNvSpPr/>
          <p:nvPr/>
        </p:nvSpPr>
        <p:spPr>
          <a:xfrm>
            <a:off x="857953" y="4599004"/>
            <a:ext cx="1316742" cy="292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Date/Time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51E7B4-2C7C-4630-A995-E90BFCA4FFA7}"/>
              </a:ext>
            </a:extLst>
          </p:cNvPr>
          <p:cNvSpPr/>
          <p:nvPr/>
        </p:nvSpPr>
        <p:spPr>
          <a:xfrm>
            <a:off x="2380125" y="4588071"/>
            <a:ext cx="982626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Number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26D8AF-A07D-466E-9AB7-36268DC0C663}"/>
              </a:ext>
            </a:extLst>
          </p:cNvPr>
          <p:cNvSpPr/>
          <p:nvPr/>
        </p:nvSpPr>
        <p:spPr>
          <a:xfrm>
            <a:off x="4116187" y="4588071"/>
            <a:ext cx="754715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Other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1C058D-E0C1-4E35-B20D-FE3418037BD2}"/>
              </a:ext>
            </a:extLst>
          </p:cNvPr>
          <p:cNvSpPr/>
          <p:nvPr/>
        </p:nvSpPr>
        <p:spPr>
          <a:xfrm>
            <a:off x="6123524" y="4054097"/>
            <a:ext cx="46713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615BA4-C22A-4A96-B0CD-D5A7FBABD55D}"/>
              </a:ext>
            </a:extLst>
          </p:cNvPr>
          <p:cNvSpPr/>
          <p:nvPr/>
        </p:nvSpPr>
        <p:spPr>
          <a:xfrm>
            <a:off x="150770" y="6156303"/>
            <a:ext cx="46713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225096-8623-4274-BE38-C65503FD9ADF}"/>
              </a:ext>
            </a:extLst>
          </p:cNvPr>
          <p:cNvSpPr/>
          <p:nvPr/>
        </p:nvSpPr>
        <p:spPr>
          <a:xfrm>
            <a:off x="697418" y="6156303"/>
            <a:ext cx="505241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418381-4F85-48C2-87BD-F55A6A118042}"/>
              </a:ext>
            </a:extLst>
          </p:cNvPr>
          <p:cNvSpPr/>
          <p:nvPr/>
        </p:nvSpPr>
        <p:spPr>
          <a:xfrm>
            <a:off x="1311657" y="6156303"/>
            <a:ext cx="46713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BAA7E8-D9CC-4CC6-862E-87A367076E5C}"/>
              </a:ext>
            </a:extLst>
          </p:cNvPr>
          <p:cNvSpPr/>
          <p:nvPr/>
        </p:nvSpPr>
        <p:spPr>
          <a:xfrm>
            <a:off x="1909661" y="6156303"/>
            <a:ext cx="46713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10B2EA-73EA-4B93-90DD-5710F45F42C3}"/>
              </a:ext>
            </a:extLst>
          </p:cNvPr>
          <p:cNvSpPr/>
          <p:nvPr/>
        </p:nvSpPr>
        <p:spPr>
          <a:xfrm>
            <a:off x="2347292" y="5475469"/>
            <a:ext cx="46713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5739F1-DBF2-4FFE-98A8-ACBAFDFD66BD}"/>
              </a:ext>
            </a:extLst>
          </p:cNvPr>
          <p:cNvSpPr/>
          <p:nvPr/>
        </p:nvSpPr>
        <p:spPr>
          <a:xfrm>
            <a:off x="2952278" y="5482758"/>
            <a:ext cx="46713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993897-0515-4120-90B6-AD6D6DD6EBF8}"/>
              </a:ext>
            </a:extLst>
          </p:cNvPr>
          <p:cNvSpPr/>
          <p:nvPr/>
        </p:nvSpPr>
        <p:spPr>
          <a:xfrm>
            <a:off x="3419417" y="6156303"/>
            <a:ext cx="46713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ED8CB6-FB0B-4849-9DA9-E4EE7356CE9E}"/>
              </a:ext>
            </a:extLst>
          </p:cNvPr>
          <p:cNvSpPr/>
          <p:nvPr/>
        </p:nvSpPr>
        <p:spPr>
          <a:xfrm>
            <a:off x="3966065" y="6156303"/>
            <a:ext cx="505241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3E8298-7F96-46BE-B275-58C728C8CFC7}"/>
              </a:ext>
            </a:extLst>
          </p:cNvPr>
          <p:cNvSpPr/>
          <p:nvPr/>
        </p:nvSpPr>
        <p:spPr>
          <a:xfrm>
            <a:off x="4580304" y="6156303"/>
            <a:ext cx="46713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93A3AE-8755-4A1D-B2FA-D52AEB22BC03}"/>
              </a:ext>
            </a:extLst>
          </p:cNvPr>
          <p:cNvSpPr/>
          <p:nvPr/>
        </p:nvSpPr>
        <p:spPr>
          <a:xfrm>
            <a:off x="5178308" y="6156303"/>
            <a:ext cx="46713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UI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ADCCE79-CDBD-40EB-A394-6F7E51A408DB}"/>
              </a:ext>
            </a:extLst>
          </p:cNvPr>
          <p:cNvSpPr/>
          <p:nvPr/>
        </p:nvSpPr>
        <p:spPr>
          <a:xfrm>
            <a:off x="6762926" y="4049953"/>
            <a:ext cx="46713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BABE3DF-ADCC-432C-83BC-B1F7735C2B6D}"/>
              </a:ext>
            </a:extLst>
          </p:cNvPr>
          <p:cNvSpPr/>
          <p:nvPr/>
        </p:nvSpPr>
        <p:spPr>
          <a:xfrm>
            <a:off x="9550166" y="4588071"/>
            <a:ext cx="46713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7829B-C8F9-46A0-9A6D-7941E7FABC12}"/>
              </a:ext>
            </a:extLst>
          </p:cNvPr>
          <p:cNvSpPr/>
          <p:nvPr/>
        </p:nvSpPr>
        <p:spPr>
          <a:xfrm>
            <a:off x="7433447" y="4035542"/>
            <a:ext cx="493320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56BDC11-4FE9-4E6D-8229-E53CFECBDA74}"/>
              </a:ext>
            </a:extLst>
          </p:cNvPr>
          <p:cNvSpPr/>
          <p:nvPr/>
        </p:nvSpPr>
        <p:spPr>
          <a:xfrm>
            <a:off x="10101779" y="4588071"/>
            <a:ext cx="46713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4CB66C-9D32-4DAD-AB1B-2E9E4ED9259A}"/>
              </a:ext>
            </a:extLst>
          </p:cNvPr>
          <p:cNvSpPr/>
          <p:nvPr/>
        </p:nvSpPr>
        <p:spPr>
          <a:xfrm>
            <a:off x="11535320" y="4588071"/>
            <a:ext cx="46713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5D27AAB-BF7E-4D0E-9BC8-91AE5E4288B6}"/>
              </a:ext>
            </a:extLst>
          </p:cNvPr>
          <p:cNvSpPr/>
          <p:nvPr/>
        </p:nvSpPr>
        <p:spPr>
          <a:xfrm>
            <a:off x="10891611" y="4588071"/>
            <a:ext cx="467139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2ECF4E9-0DB0-4B7A-AEC0-A65475FF4D99}"/>
              </a:ext>
            </a:extLst>
          </p:cNvPr>
          <p:cNvSpPr/>
          <p:nvPr/>
        </p:nvSpPr>
        <p:spPr>
          <a:xfrm>
            <a:off x="10074280" y="2877546"/>
            <a:ext cx="120727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UTF-8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024F36A-D735-4950-A8EA-6F50EEA19A61}"/>
              </a:ext>
            </a:extLst>
          </p:cNvPr>
          <p:cNvCxnSpPr>
            <a:stCxn id="12" idx="2"/>
            <a:endCxn id="28" idx="0"/>
          </p:cNvCxnSpPr>
          <p:nvPr/>
        </p:nvCxnSpPr>
        <p:spPr>
          <a:xfrm flipH="1">
            <a:off x="2580862" y="4902148"/>
            <a:ext cx="290576" cy="5733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EFE5FEB-99F8-418F-A042-BED36FF3C5E6}"/>
              </a:ext>
            </a:extLst>
          </p:cNvPr>
          <p:cNvCxnSpPr>
            <a:cxnSpLocks/>
            <a:stCxn id="11" idx="2"/>
            <a:endCxn id="23" idx="0"/>
          </p:cNvCxnSpPr>
          <p:nvPr/>
        </p:nvCxnSpPr>
        <p:spPr>
          <a:xfrm flipH="1">
            <a:off x="384340" y="4891215"/>
            <a:ext cx="1131984" cy="1265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DCD2378-D562-400D-9E26-E5294B47FAEE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 flipH="1">
            <a:off x="950039" y="4891215"/>
            <a:ext cx="566285" cy="1265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83D030D-54E0-4E5A-A9E3-E304E7A67FFB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>
            <a:off x="1516324" y="4891215"/>
            <a:ext cx="28903" cy="1265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3DEEEE2-8FEF-4860-B703-947B6FB75177}"/>
              </a:ext>
            </a:extLst>
          </p:cNvPr>
          <p:cNvCxnSpPr>
            <a:cxnSpLocks/>
            <a:stCxn id="11" idx="2"/>
            <a:endCxn id="26" idx="0"/>
          </p:cNvCxnSpPr>
          <p:nvPr/>
        </p:nvCxnSpPr>
        <p:spPr>
          <a:xfrm>
            <a:off x="1516324" y="4891215"/>
            <a:ext cx="626907" cy="1265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3E49586-E1F5-495D-84FE-745D60442C84}"/>
              </a:ext>
            </a:extLst>
          </p:cNvPr>
          <p:cNvCxnSpPr>
            <a:cxnSpLocks/>
            <a:stCxn id="12" idx="2"/>
            <a:endCxn id="29" idx="0"/>
          </p:cNvCxnSpPr>
          <p:nvPr/>
        </p:nvCxnSpPr>
        <p:spPr>
          <a:xfrm>
            <a:off x="2871438" y="4902148"/>
            <a:ext cx="314410" cy="580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43DDD2A-657A-409A-958C-E81783EF8998}"/>
              </a:ext>
            </a:extLst>
          </p:cNvPr>
          <p:cNvCxnSpPr>
            <a:cxnSpLocks/>
            <a:stCxn id="15" idx="2"/>
            <a:endCxn id="31" idx="0"/>
          </p:cNvCxnSpPr>
          <p:nvPr/>
        </p:nvCxnSpPr>
        <p:spPr>
          <a:xfrm flipH="1">
            <a:off x="3652987" y="4902148"/>
            <a:ext cx="840558" cy="1254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E92303A-69AD-409C-991C-71B9DEF462C3}"/>
              </a:ext>
            </a:extLst>
          </p:cNvPr>
          <p:cNvCxnSpPr>
            <a:cxnSpLocks/>
            <a:stCxn id="15" idx="2"/>
            <a:endCxn id="32" idx="0"/>
          </p:cNvCxnSpPr>
          <p:nvPr/>
        </p:nvCxnSpPr>
        <p:spPr>
          <a:xfrm flipH="1">
            <a:off x="4218686" y="4902148"/>
            <a:ext cx="274859" cy="1254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ED7A963-8F16-4D4D-9FA3-1A496B651B39}"/>
              </a:ext>
            </a:extLst>
          </p:cNvPr>
          <p:cNvCxnSpPr>
            <a:cxnSpLocks/>
            <a:stCxn id="15" idx="2"/>
            <a:endCxn id="34" idx="0"/>
          </p:cNvCxnSpPr>
          <p:nvPr/>
        </p:nvCxnSpPr>
        <p:spPr>
          <a:xfrm>
            <a:off x="4493545" y="4902148"/>
            <a:ext cx="918333" cy="1254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19EA423-AF7A-44E2-9F46-F9AC2AA6699D}"/>
              </a:ext>
            </a:extLst>
          </p:cNvPr>
          <p:cNvCxnSpPr>
            <a:cxnSpLocks/>
            <a:stCxn id="15" idx="2"/>
            <a:endCxn id="33" idx="0"/>
          </p:cNvCxnSpPr>
          <p:nvPr/>
        </p:nvCxnSpPr>
        <p:spPr>
          <a:xfrm>
            <a:off x="4493545" y="4902148"/>
            <a:ext cx="320329" cy="1254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2AAA395-DB96-44A4-9F20-7A92E378F2E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871438" y="4035542"/>
            <a:ext cx="14246" cy="552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E10AF64-EDE0-4783-B32E-A09EBCD80F7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885684" y="3191623"/>
            <a:ext cx="0" cy="5298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CD8A8F6-CA4B-4EDE-A5D4-DE840EC6506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885684" y="2239619"/>
            <a:ext cx="1661137" cy="637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CB1B0B9-6D7F-4EAB-8CE7-7E1983005FA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4546821" y="1486898"/>
            <a:ext cx="1577671" cy="438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8B5F73E-53B6-4ECC-81D9-D1FB640E692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124492" y="878955"/>
            <a:ext cx="0" cy="293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6056AC0-9CC8-477A-A87A-16B39C1F440C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 flipH="1">
            <a:off x="6357094" y="3191623"/>
            <a:ext cx="650655" cy="862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E7AEFB5-0D92-4912-99E0-432C60D22AD1}"/>
              </a:ext>
            </a:extLst>
          </p:cNvPr>
          <p:cNvCxnSpPr>
            <a:cxnSpLocks/>
            <a:stCxn id="9" idx="2"/>
            <a:endCxn id="37" idx="0"/>
          </p:cNvCxnSpPr>
          <p:nvPr/>
        </p:nvCxnSpPr>
        <p:spPr>
          <a:xfrm flipH="1">
            <a:off x="6996496" y="3191623"/>
            <a:ext cx="11253" cy="8583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0D96B52-A595-4C6E-95E3-3F274B3688D9}"/>
              </a:ext>
            </a:extLst>
          </p:cNvPr>
          <p:cNvCxnSpPr>
            <a:cxnSpLocks/>
            <a:stCxn id="9" idx="2"/>
            <a:endCxn id="39" idx="0"/>
          </p:cNvCxnSpPr>
          <p:nvPr/>
        </p:nvCxnSpPr>
        <p:spPr>
          <a:xfrm>
            <a:off x="7007749" y="3191623"/>
            <a:ext cx="672358" cy="843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6646789-FD6E-4902-B691-1DFCDE66657C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546821" y="2239619"/>
            <a:ext cx="2460928" cy="637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EC3BC73-D10C-4D64-BF5D-D2B3B6674B85}"/>
              </a:ext>
            </a:extLst>
          </p:cNvPr>
          <p:cNvCxnSpPr>
            <a:cxnSpLocks/>
            <a:stCxn id="6" idx="2"/>
            <a:endCxn id="47" idx="0"/>
          </p:cNvCxnSpPr>
          <p:nvPr/>
        </p:nvCxnSpPr>
        <p:spPr>
          <a:xfrm>
            <a:off x="8802099" y="2244918"/>
            <a:ext cx="1875818" cy="632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BF7A274-5F6C-44D3-8F4E-7C5B0E4E3504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6124492" y="1486898"/>
            <a:ext cx="2677607" cy="443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C869855-59E7-4473-B4C3-811A3F62996D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9783736" y="4035542"/>
            <a:ext cx="286568" cy="552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902C9D4-2A22-4BB3-8B73-DE01DAF37049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11388899" y="4035542"/>
            <a:ext cx="379991" cy="552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AA1C70E-1E32-44D8-8244-90D5BB91515B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10677917" y="3191623"/>
            <a:ext cx="710982" cy="5298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E46813C-9924-4E17-B1E2-54BE9BBC098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10070304" y="4035542"/>
            <a:ext cx="265045" cy="552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3FF7C59-C94E-40CE-8638-9C6C19E394C9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11125181" y="4035542"/>
            <a:ext cx="263718" cy="552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B622887-7151-44EC-BBB3-666BB96EB0BD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10070304" y="3191623"/>
            <a:ext cx="607613" cy="5298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3E0818D-3CC0-4E08-978B-009D20E5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Elements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56F1E25-DDB4-476B-8F70-00932C6450F0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516324" y="4035542"/>
            <a:ext cx="1369360" cy="563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E4B6630-4DB3-40C9-90C1-0856D4283D38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885684" y="4035542"/>
            <a:ext cx="1607861" cy="552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223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516E0A-71B1-4C76-9128-68F805A4E48D}"/>
              </a:ext>
            </a:extLst>
          </p:cNvPr>
          <p:cNvSpPr/>
          <p:nvPr/>
        </p:nvSpPr>
        <p:spPr>
          <a:xfrm>
            <a:off x="5514228" y="1622074"/>
            <a:ext cx="1148964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Element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2ED9D2-68BC-4D02-9D71-EAC9DA63CFF8}"/>
              </a:ext>
            </a:extLst>
          </p:cNvPr>
          <p:cNvSpPr/>
          <p:nvPr/>
        </p:nvSpPr>
        <p:spPr>
          <a:xfrm>
            <a:off x="5481154" y="3090093"/>
            <a:ext cx="1231127" cy="314077"/>
          </a:xfrm>
          <a:prstGeom prst="rect">
            <a:avLst/>
          </a:prstGeom>
          <a:ln>
            <a:headEnd type="stealth" w="lg" len="lg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SQ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91FF6F-78A6-49F0-BD10-B30B5EB4BCC1}"/>
              </a:ext>
            </a:extLst>
          </p:cNvPr>
          <p:cNvSpPr/>
          <p:nvPr/>
        </p:nvSpPr>
        <p:spPr>
          <a:xfrm>
            <a:off x="7811207" y="3090093"/>
            <a:ext cx="1190046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List&lt;Item&gt;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4CCD671-FA59-40CB-832D-B6D1660E082F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801754" y="3404170"/>
            <a:ext cx="1294966" cy="1009626"/>
          </a:xfrm>
          <a:prstGeom prst="line">
            <a:avLst/>
          </a:prstGeom>
          <a:ln w="15875">
            <a:solidFill>
              <a:schemeClr val="tx1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F58A48-EFEB-4F0F-89E9-2324D58E194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088710" y="1936151"/>
            <a:ext cx="8008" cy="1153942"/>
          </a:xfrm>
          <a:prstGeom prst="line">
            <a:avLst/>
          </a:prstGeom>
          <a:ln w="15875">
            <a:solidFill>
              <a:schemeClr val="tx1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1FB6C6F-CF83-4D3D-AD73-94F71D09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Subtypes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6C8AC3-E7AF-45E0-94D0-730510015846}"/>
              </a:ext>
            </a:extLst>
          </p:cNvPr>
          <p:cNvSpPr/>
          <p:nvPr/>
        </p:nvSpPr>
        <p:spPr>
          <a:xfrm>
            <a:off x="4186190" y="4413796"/>
            <a:ext cx="1231127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SQ</a:t>
            </a:r>
            <a:r>
              <a:rPr lang="en-US" sz="1200" dirty="0" err="1"/>
              <a:t>byte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C69B0-DC1D-40D5-885C-4BA82D9D467A}"/>
              </a:ext>
            </a:extLst>
          </p:cNvPr>
          <p:cNvSpPr/>
          <p:nvPr/>
        </p:nvSpPr>
        <p:spPr>
          <a:xfrm>
            <a:off x="6851773" y="4413796"/>
            <a:ext cx="1231127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SQ</a:t>
            </a:r>
            <a:r>
              <a:rPr lang="en-US" sz="1200" dirty="0" err="1"/>
              <a:t>tag</a:t>
            </a:r>
            <a:endParaRPr lang="en-US" sz="1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6FB33B-3F13-45A2-BCA5-230C7B07C7AD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096718" y="3404170"/>
            <a:ext cx="1370619" cy="1009626"/>
          </a:xfrm>
          <a:prstGeom prst="line">
            <a:avLst/>
          </a:prstGeom>
          <a:ln w="15875">
            <a:solidFill>
              <a:schemeClr val="tx1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8E182D-8546-416F-B61B-B00F7B363DB4}"/>
              </a:ext>
            </a:extLst>
          </p:cNvPr>
          <p:cNvCxnSpPr>
            <a:cxnSpLocks/>
            <a:stCxn id="25" idx="1"/>
            <a:endCxn id="6" idx="3"/>
          </p:cNvCxnSpPr>
          <p:nvPr/>
        </p:nvCxnSpPr>
        <p:spPr>
          <a:xfrm flipH="1">
            <a:off x="6712281" y="3247132"/>
            <a:ext cx="1098926" cy="0"/>
          </a:xfrm>
          <a:prstGeom prst="line">
            <a:avLst/>
          </a:prstGeom>
          <a:ln w="15875">
            <a:solidFill>
              <a:srgbClr val="FFFF00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010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E4D517-5DB1-4254-8EAA-9C8871B8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Aspects of Elements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568498-C377-433F-A31E-6F67274CA0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Type</a:t>
            </a:r>
          </a:p>
          <a:p>
            <a:pPr lvl="1"/>
            <a:r>
              <a:rPr lang="en-US" dirty="0"/>
              <a:t>Sequence = List&lt;Item&gt; (SQ)</a:t>
            </a:r>
          </a:p>
          <a:p>
            <a:pPr lvl="1"/>
            <a:r>
              <a:rPr lang="en-US" dirty="0"/>
              <a:t>List&lt;Number&gt;</a:t>
            </a:r>
          </a:p>
          <a:p>
            <a:pPr lvl="2"/>
            <a:r>
              <a:rPr lang="en-US" dirty="0"/>
              <a:t>Integer (SS, SL, US, UL, AT, OB, OW, UL)</a:t>
            </a:r>
          </a:p>
          <a:p>
            <a:pPr lvl="2"/>
            <a:r>
              <a:rPr lang="en-US" dirty="0"/>
              <a:t>Floating Point (FL, FD, OF, OD)</a:t>
            </a:r>
          </a:p>
          <a:p>
            <a:pPr lvl="1"/>
            <a:r>
              <a:rPr lang="en-US" dirty="0"/>
              <a:t>List&lt;String&gt;</a:t>
            </a:r>
          </a:p>
          <a:p>
            <a:pPr lvl="2"/>
            <a:r>
              <a:rPr lang="en-US" dirty="0"/>
              <a:t>ASCII</a:t>
            </a:r>
          </a:p>
          <a:p>
            <a:pPr lvl="3"/>
            <a:r>
              <a:rPr lang="en-US" dirty="0"/>
              <a:t>Date/Time (AS, DA, DT, TM)</a:t>
            </a:r>
          </a:p>
          <a:p>
            <a:pPr lvl="3"/>
            <a:r>
              <a:rPr lang="en-US" dirty="0"/>
              <a:t>Number (DS, IS)</a:t>
            </a:r>
          </a:p>
          <a:p>
            <a:pPr lvl="3"/>
            <a:r>
              <a:rPr lang="en-US" dirty="0"/>
              <a:t>Other (AE, CS, PN, UI)</a:t>
            </a:r>
          </a:p>
          <a:p>
            <a:pPr lvl="2"/>
            <a:r>
              <a:rPr lang="en-US" dirty="0"/>
              <a:t>UTF-8 (SH, LO, UC)</a:t>
            </a:r>
          </a:p>
          <a:p>
            <a:pPr lvl="1"/>
            <a:r>
              <a:rPr lang="en-US" dirty="0"/>
              <a:t>Text (ST, LT, UT)</a:t>
            </a:r>
          </a:p>
          <a:p>
            <a:pPr lvl="1"/>
            <a:r>
              <a:rPr lang="en-US" dirty="0"/>
              <a:t>Unknown (UN)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78700-9482-4831-AE67-6E49AAA5B9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Value Field Type: Short/Long</a:t>
            </a:r>
          </a:p>
          <a:p>
            <a:r>
              <a:rPr lang="en-US" dirty="0"/>
              <a:t>Implicit / Explicit VR</a:t>
            </a:r>
          </a:p>
          <a:p>
            <a:r>
              <a:rPr lang="en-US" dirty="0"/>
              <a:t>Single/Multi-Valued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515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5D23-C2BF-4647-BC0E-7C070045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Dart Mixins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CB3BB-E0F2-421D-8789-82D1166E7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Mixin</a:t>
            </a:r>
            <a:r>
              <a:rPr lang="en-US" dirty="0"/>
              <a:t> is an abstract class that contains abstract and concrete methods. Mixins have the following restrictions:</a:t>
            </a:r>
          </a:p>
          <a:p>
            <a:r>
              <a:rPr lang="en-US" dirty="0"/>
              <a:t>It cannot declare a constructor</a:t>
            </a:r>
          </a:p>
          <a:p>
            <a:r>
              <a:rPr lang="en-US" dirty="0"/>
              <a:t>Its super class is Object</a:t>
            </a:r>
          </a:p>
          <a:p>
            <a:r>
              <a:rPr lang="en-US" dirty="0"/>
              <a:t>It cannot contain calls to super.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28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5D23-C2BF-4647-BC0E-7C070045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Mixins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CB3BB-E0F2-421D-8789-82D1166E7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Float, Float32, Float64, </a:t>
            </a:r>
            <a:r>
              <a:rPr lang="en-US" dirty="0" err="1"/>
              <a:t>FloatBulkdata</a:t>
            </a:r>
            <a:r>
              <a:rPr lang="en-US" dirty="0"/>
              <a:t>, </a:t>
            </a:r>
            <a:r>
              <a:rPr lang="en-US" dirty="0" err="1"/>
              <a:t>FloatBulkdataRef</a:t>
            </a:r>
            <a:endParaRPr lang="en-US" dirty="0"/>
          </a:p>
          <a:p>
            <a:r>
              <a:rPr lang="en-US" dirty="0"/>
              <a:t>Integer, Int8, Int16, Int32, Int64, Uint8, Uint16, Uint32, Uint64, </a:t>
            </a:r>
            <a:r>
              <a:rPr lang="en-US" dirty="0" err="1"/>
              <a:t>IntBulkdata</a:t>
            </a:r>
            <a:r>
              <a:rPr lang="en-US" dirty="0"/>
              <a:t>, </a:t>
            </a:r>
            <a:r>
              <a:rPr lang="en-US" dirty="0" err="1"/>
              <a:t>IntBulkdataRef</a:t>
            </a:r>
            <a:endParaRPr lang="en-US" dirty="0"/>
          </a:p>
          <a:p>
            <a:r>
              <a:rPr lang="en-US" dirty="0"/>
              <a:t>String, Ascii, Utf8, </a:t>
            </a:r>
            <a:r>
              <a:rPr lang="en-US" dirty="0" err="1"/>
              <a:t>StringBulkdata</a:t>
            </a:r>
            <a:r>
              <a:rPr lang="en-US" dirty="0"/>
              <a:t>, </a:t>
            </a:r>
            <a:r>
              <a:rPr lang="en-US" dirty="0" err="1"/>
              <a:t>StringBulkdataRef</a:t>
            </a:r>
            <a:endParaRPr lang="en-US" dirty="0"/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054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57798-3346-44E8-82A6-C4C4048E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66AF7-9988-40E4-A458-60BC214C2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Byte Elements are designed to reference the Bytes encoding of Elements.</a:t>
            </a:r>
          </a:p>
          <a:p>
            <a:pPr marL="400050" lvl="1" indent="0">
              <a:buNone/>
            </a:pPr>
            <a:r>
              <a:rPr lang="en-US" dirty="0">
                <a:highlight>
                  <a:srgbClr val="00FF00"/>
                </a:highlight>
              </a:rPr>
              <a:t>Element</a:t>
            </a:r>
            <a:r>
              <a:rPr lang="en-US" dirty="0"/>
              <a:t> -&gt; 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code,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vr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,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vfLength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, value field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Element:{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Int code;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VR get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vr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=&gt;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VR.byIndex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[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vrIndex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];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int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vrIndex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;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}</a:t>
            </a:r>
          </a:p>
          <a:p>
            <a:pPr marL="0" indent="0">
              <a:buNone/>
            </a:pPr>
            <a:r>
              <a:rPr lang="en-US" dirty="0"/>
              <a:t>Design Goals:</a:t>
            </a:r>
          </a:p>
          <a:p>
            <a:r>
              <a:rPr lang="en-US" dirty="0"/>
              <a:t>Fast Decoding/Encoding of binary DICOM Datasets</a:t>
            </a:r>
          </a:p>
          <a:p>
            <a:r>
              <a:rPr lang="en-US" dirty="0"/>
              <a:t>Whenever possible the Byte Element references the original bytes, i.e. a separate Bytes object is only created when the Value Field is unaligned.</a:t>
            </a:r>
          </a:p>
          <a:p>
            <a:r>
              <a:rPr lang="en-US" dirty="0"/>
              <a:t>Validation </a:t>
            </a:r>
          </a:p>
          <a:p>
            <a:pPr lvl="1"/>
            <a:r>
              <a:rPr lang="en-US" dirty="0"/>
              <a:t>May be on or off </a:t>
            </a:r>
          </a:p>
          <a:p>
            <a:pPr lvl="1"/>
            <a:r>
              <a:rPr lang="en-US" dirty="0"/>
              <a:t>Inline or separate pass</a:t>
            </a:r>
          </a:p>
          <a:p>
            <a:pPr lvl="1"/>
            <a:r>
              <a:rPr lang="en-US" dirty="0"/>
              <a:t>May throw errors or generate a report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697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34BC5-7B75-4778-86B1-C22DD5F24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2492"/>
          </a:xfrm>
        </p:spPr>
        <p:txBody>
          <a:bodyPr/>
          <a:lstStyle/>
          <a:p>
            <a:r>
              <a:rPr lang="en-US" sz="3200" dirty="0"/>
              <a:t>Byte Alignment</a:t>
            </a:r>
            <a:br>
              <a:rPr lang="en-US" sz="3200" dirty="0"/>
            </a:br>
            <a:r>
              <a:rPr lang="en-US" sz="3200" dirty="0"/>
              <a:t>Little Endian / Big Endian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A9913-6A75-469A-B101-3A2C102C3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34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2C1FA-7E7A-4E7D-BB8E-78664886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 Elements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A7970-4505-4CC1-9A41-7283B2016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decoder reads the byte array and creates a </a:t>
            </a:r>
            <a:r>
              <a:rPr lang="en-US" dirty="0" err="1"/>
              <a:t>ByteRootDataset</a:t>
            </a:r>
            <a:r>
              <a:rPr lang="en-US" dirty="0"/>
              <a:t> containing the Byte Elements read.</a:t>
            </a:r>
          </a:p>
          <a:p>
            <a:r>
              <a:rPr lang="en-US" dirty="0"/>
              <a:t>Value Fields are not copied (unless unaligned values are accessed) and thus not converted to values until they are accessed.</a:t>
            </a:r>
          </a:p>
          <a:p>
            <a:r>
              <a:rPr lang="en-US" dirty="0"/>
              <a:t>When accessed the values in Value Fields are not copied unless they must be:</a:t>
            </a:r>
          </a:p>
          <a:p>
            <a:pPr lvl="1"/>
            <a:r>
              <a:rPr lang="en-US" dirty="0"/>
              <a:t>String Value Fields are copied to UTF-16</a:t>
            </a:r>
          </a:p>
          <a:p>
            <a:pPr lvl="1"/>
            <a:r>
              <a:rPr lang="en-US" dirty="0"/>
              <a:t>Unaligned Float Value Fields are copied </a:t>
            </a:r>
          </a:p>
          <a:p>
            <a:pPr lvl="1"/>
            <a:r>
              <a:rPr lang="en-US" dirty="0"/>
              <a:t>If Endianness is different from the Host Endianness all VFs must be copied except for those containing 8-bit values, i.e. OB, UN. Typically this is only true for Big Endian Transfer Syntax, since today most CPUs are Little Endian</a:t>
            </a:r>
          </a:p>
          <a:p>
            <a:r>
              <a:rPr lang="en-US" dirty="0"/>
              <a:t>Padding characters are not removed except for UI elements, where they must be in order to produce a legal value.</a:t>
            </a:r>
          </a:p>
          <a:p>
            <a:r>
              <a:rPr lang="en-US" dirty="0"/>
              <a:t>By default, Byte Elements are not validated for conformance.</a:t>
            </a:r>
          </a:p>
        </p:txBody>
      </p:sp>
    </p:spTree>
    <p:extLst>
      <p:ext uri="{BB962C8B-B14F-4D97-AF65-F5344CB8AC3E}">
        <p14:creationId xmlns:p14="http://schemas.microsoft.com/office/powerpoint/2010/main" val="36821228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9D921-6DE6-47DE-8A6D-5B9D493F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96392-6BE5-4223-B09A-EF187370B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Tag Elements are an encoding/decoding independent representation of DICOM Data Elements. They carry all possible information about the Element.</a:t>
            </a:r>
          </a:p>
          <a:p>
            <a:pPr marL="400050" lvl="1" indent="0">
              <a:buNone/>
            </a:pPr>
            <a:r>
              <a:rPr lang="en-US" dirty="0">
                <a:highlight>
                  <a:srgbClr val="00FF00"/>
                </a:highlight>
              </a:rPr>
              <a:t>Element</a:t>
            </a:r>
            <a:r>
              <a:rPr lang="en-US" dirty="0"/>
              <a:t> -&gt; 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index, code, keyword, name, VR, VM,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isRetired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, </a:t>
            </a:r>
            <a:r>
              <a:rPr lang="en-US" dirty="0" err="1">
                <a:solidFill>
                  <a:schemeClr val="bg1"/>
                </a:solidFill>
                <a:highlight>
                  <a:srgbClr val="FFFF00"/>
                </a:highlight>
              </a:rPr>
              <a:t>EType</a:t>
            </a:r>
            <a:endParaRPr lang="en-US" dirty="0">
              <a:solidFill>
                <a:schemeClr val="bg1"/>
              </a:solidFill>
              <a:highlight>
                <a:srgbClr val="FFFF00"/>
              </a:highlight>
            </a:endParaRPr>
          </a:p>
          <a:p>
            <a:r>
              <a:rPr lang="en-US" dirty="0"/>
              <a:t>All values have correct VR and VM</a:t>
            </a:r>
          </a:p>
          <a:p>
            <a:r>
              <a:rPr lang="en-US" dirty="0"/>
              <a:t>Decoding always validates values and generates a report.</a:t>
            </a:r>
          </a:p>
          <a:p>
            <a:pPr lvl="1"/>
            <a:r>
              <a:rPr lang="en-US" dirty="0"/>
              <a:t>No Undefined Length Value Fields</a:t>
            </a:r>
          </a:p>
          <a:p>
            <a:r>
              <a:rPr lang="en-US" dirty="0"/>
              <a:t>Encoding uses best practices</a:t>
            </a:r>
          </a:p>
          <a:p>
            <a:pPr lvl="1"/>
            <a:r>
              <a:rPr lang="en-US" dirty="0"/>
              <a:t>Value Field Lengths are never undefined</a:t>
            </a:r>
          </a:p>
          <a:p>
            <a:pPr lvl="1"/>
            <a:r>
              <a:rPr lang="en-US" dirty="0"/>
              <a:t>Empty values are canonical</a:t>
            </a:r>
          </a:p>
          <a:p>
            <a:pPr lvl="1"/>
            <a:r>
              <a:rPr lang="en-US" dirty="0"/>
              <a:t>Padding values are correct</a:t>
            </a:r>
          </a:p>
        </p:txBody>
      </p:sp>
    </p:spTree>
    <p:extLst>
      <p:ext uri="{BB962C8B-B14F-4D97-AF65-F5344CB8AC3E}">
        <p14:creationId xmlns:p14="http://schemas.microsoft.com/office/powerpoint/2010/main" val="72540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516E0A-71B1-4C76-9128-68F805A4E48D}"/>
              </a:ext>
            </a:extLst>
          </p:cNvPr>
          <p:cNvSpPr/>
          <p:nvPr/>
        </p:nvSpPr>
        <p:spPr>
          <a:xfrm>
            <a:off x="5526153" y="1622074"/>
            <a:ext cx="1148964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Entity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5918A7-49AC-4206-9E12-4ACA32FDE07A}"/>
              </a:ext>
            </a:extLst>
          </p:cNvPr>
          <p:cNvSpPr/>
          <p:nvPr/>
        </p:nvSpPr>
        <p:spPr>
          <a:xfrm>
            <a:off x="8676358" y="3104259"/>
            <a:ext cx="1148964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FrameList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2ED9D2-68BC-4D02-9D71-EAC9DA63CFF8}"/>
              </a:ext>
            </a:extLst>
          </p:cNvPr>
          <p:cNvSpPr/>
          <p:nvPr/>
        </p:nvSpPr>
        <p:spPr>
          <a:xfrm>
            <a:off x="602973" y="3104259"/>
            <a:ext cx="1231127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Patient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3C73A0-4A26-4E00-9C85-126F637DB39A}"/>
              </a:ext>
            </a:extLst>
          </p:cNvPr>
          <p:cNvSpPr/>
          <p:nvPr/>
        </p:nvSpPr>
        <p:spPr>
          <a:xfrm>
            <a:off x="2539491" y="3104259"/>
            <a:ext cx="1608799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Study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14F201-B8AA-4A56-90E0-758A857D6AAA}"/>
              </a:ext>
            </a:extLst>
          </p:cNvPr>
          <p:cNvSpPr/>
          <p:nvPr/>
        </p:nvSpPr>
        <p:spPr>
          <a:xfrm>
            <a:off x="4853681" y="3104259"/>
            <a:ext cx="1262931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Series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91FF6F-78A6-49F0-BD10-B30B5EB4BCC1}"/>
              </a:ext>
            </a:extLst>
          </p:cNvPr>
          <p:cNvSpPr/>
          <p:nvPr/>
        </p:nvSpPr>
        <p:spPr>
          <a:xfrm>
            <a:off x="623513" y="4354370"/>
            <a:ext cx="1190046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Subject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C7A43B-7BDA-40F3-B150-B683340D8A61}"/>
              </a:ext>
            </a:extLst>
          </p:cNvPr>
          <p:cNvSpPr/>
          <p:nvPr/>
        </p:nvSpPr>
        <p:spPr>
          <a:xfrm>
            <a:off x="6822003" y="3104259"/>
            <a:ext cx="1148964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Instance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DDC4AEE-78FC-4A61-863F-22D5782C3A97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 flipH="1">
            <a:off x="5485147" y="1936151"/>
            <a:ext cx="615488" cy="1168108"/>
          </a:xfrm>
          <a:prstGeom prst="line">
            <a:avLst/>
          </a:prstGeom>
          <a:ln w="15875">
            <a:solidFill>
              <a:schemeClr val="tx1"/>
            </a:solidFill>
            <a:headEnd type="stealth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74266A9-C0C1-452F-9CD3-FD5D48597E5B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>
            <a:off x="6100635" y="1936151"/>
            <a:ext cx="1295850" cy="1168108"/>
          </a:xfrm>
          <a:prstGeom prst="line">
            <a:avLst/>
          </a:prstGeom>
          <a:ln w="15875">
            <a:solidFill>
              <a:schemeClr val="tx1"/>
            </a:solidFill>
            <a:headEnd type="stealth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4CCD671-FA59-40CB-832D-B6D1660E082F}"/>
              </a:ext>
            </a:extLst>
          </p:cNvPr>
          <p:cNvCxnSpPr>
            <a:cxnSpLocks/>
          </p:cNvCxnSpPr>
          <p:nvPr/>
        </p:nvCxnSpPr>
        <p:spPr>
          <a:xfrm flipH="1">
            <a:off x="1218536" y="3404170"/>
            <a:ext cx="1" cy="951187"/>
          </a:xfrm>
          <a:prstGeom prst="line">
            <a:avLst/>
          </a:prstGeom>
          <a:ln w="15875">
            <a:solidFill>
              <a:schemeClr val="tx1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F58A48-EFEB-4F0F-89E9-2324D58E194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218537" y="1936151"/>
            <a:ext cx="4882098" cy="1168108"/>
          </a:xfrm>
          <a:prstGeom prst="line">
            <a:avLst/>
          </a:prstGeom>
          <a:ln w="15875">
            <a:solidFill>
              <a:schemeClr val="tx1"/>
            </a:solidFill>
            <a:headEnd type="stealth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21876F5-7517-4068-907A-F30BF83FEE54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3343891" y="1936151"/>
            <a:ext cx="2756744" cy="1168108"/>
          </a:xfrm>
          <a:prstGeom prst="line">
            <a:avLst/>
          </a:prstGeom>
          <a:ln w="15875">
            <a:solidFill>
              <a:schemeClr val="tx1"/>
            </a:solidFill>
            <a:headEnd type="stealth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45BB381-1F49-4356-933F-BC005239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Subtypes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743AA3-FEDD-4D58-A87D-1AB730FB67F5}"/>
              </a:ext>
            </a:extLst>
          </p:cNvPr>
          <p:cNvCxnSpPr>
            <a:cxnSpLocks/>
            <a:stCxn id="8" idx="1"/>
            <a:endCxn id="25" idx="0"/>
          </p:cNvCxnSpPr>
          <p:nvPr/>
        </p:nvCxnSpPr>
        <p:spPr>
          <a:xfrm flipH="1">
            <a:off x="1218536" y="3261298"/>
            <a:ext cx="1320955" cy="1093072"/>
          </a:xfrm>
          <a:prstGeom prst="straightConnector1">
            <a:avLst/>
          </a:prstGeom>
          <a:ln w="15875">
            <a:solidFill>
              <a:srgbClr val="FFFF00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9CC82D9-7AF9-4E73-85D6-AE6D509A864A}"/>
              </a:ext>
            </a:extLst>
          </p:cNvPr>
          <p:cNvCxnSpPr>
            <a:cxnSpLocks/>
          </p:cNvCxnSpPr>
          <p:nvPr/>
        </p:nvCxnSpPr>
        <p:spPr>
          <a:xfrm flipH="1">
            <a:off x="10007090" y="4746709"/>
            <a:ext cx="1786061" cy="14166"/>
          </a:xfrm>
          <a:prstGeom prst="line">
            <a:avLst/>
          </a:prstGeom>
          <a:ln w="15875">
            <a:solidFill>
              <a:schemeClr val="tx1"/>
            </a:solidFill>
            <a:headEnd type="stealth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580B878-BF77-4845-8E4F-065BA90D769A}"/>
              </a:ext>
            </a:extLst>
          </p:cNvPr>
          <p:cNvSpPr txBox="1"/>
          <p:nvPr/>
        </p:nvSpPr>
        <p:spPr>
          <a:xfrm>
            <a:off x="10627944" y="445533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IS-A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EA9687-3AA6-49D9-8108-1EAFE40D1968}"/>
              </a:ext>
            </a:extLst>
          </p:cNvPr>
          <p:cNvCxnSpPr>
            <a:cxnSpLocks/>
          </p:cNvCxnSpPr>
          <p:nvPr/>
        </p:nvCxnSpPr>
        <p:spPr>
          <a:xfrm flipH="1">
            <a:off x="10012313" y="5306010"/>
            <a:ext cx="1786061" cy="14166"/>
          </a:xfrm>
          <a:prstGeom prst="line">
            <a:avLst/>
          </a:prstGeom>
          <a:ln w="15875">
            <a:solidFill>
              <a:schemeClr val="tx1"/>
            </a:solidFill>
            <a:headEnd type="stealth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BC3E2EA-7BE4-4DF4-8178-56E2DCC9D5BC}"/>
              </a:ext>
            </a:extLst>
          </p:cNvPr>
          <p:cNvSpPr txBox="1"/>
          <p:nvPr/>
        </p:nvSpPr>
        <p:spPr>
          <a:xfrm>
            <a:off x="10260822" y="4937725"/>
            <a:ext cx="1066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Contains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1B6D8C-4421-4B41-8842-80A41D1B7139}"/>
              </a:ext>
            </a:extLst>
          </p:cNvPr>
          <p:cNvSpPr txBox="1"/>
          <p:nvPr/>
        </p:nvSpPr>
        <p:spPr>
          <a:xfrm>
            <a:off x="10074077" y="5239746"/>
            <a:ext cx="192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0E1B9C-239F-4ADB-873D-03F48926B6F5}"/>
              </a:ext>
            </a:extLst>
          </p:cNvPr>
          <p:cNvSpPr txBox="1"/>
          <p:nvPr/>
        </p:nvSpPr>
        <p:spPr>
          <a:xfrm>
            <a:off x="11437747" y="5239746"/>
            <a:ext cx="192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00"/>
                </a:solidFill>
              </a:rPr>
              <a:t>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5B91449-83B9-4C6F-A81E-5CF4000E1670}"/>
              </a:ext>
            </a:extLst>
          </p:cNvPr>
          <p:cNvCxnSpPr>
            <a:cxnSpLocks/>
            <a:stCxn id="5" idx="1"/>
            <a:endCxn id="26" idx="3"/>
          </p:cNvCxnSpPr>
          <p:nvPr/>
        </p:nvCxnSpPr>
        <p:spPr>
          <a:xfrm flipH="1">
            <a:off x="7970967" y="3261298"/>
            <a:ext cx="705391" cy="0"/>
          </a:xfrm>
          <a:prstGeom prst="straightConnector1">
            <a:avLst/>
          </a:prstGeom>
          <a:ln w="15875">
            <a:solidFill>
              <a:srgbClr val="FFFF00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40C3D6-795D-4697-87EC-CBB27D133A86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>
            <a:off x="1834100" y="3261298"/>
            <a:ext cx="705391" cy="0"/>
          </a:xfrm>
          <a:prstGeom prst="straightConnector1">
            <a:avLst/>
          </a:prstGeom>
          <a:ln w="15875">
            <a:solidFill>
              <a:srgbClr val="FFFF00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BE405A-A4AA-4162-A751-6E2AB5CD010A}"/>
              </a:ext>
            </a:extLst>
          </p:cNvPr>
          <p:cNvCxnSpPr>
            <a:cxnSpLocks/>
            <a:stCxn id="24" idx="1"/>
            <a:endCxn id="8" idx="3"/>
          </p:cNvCxnSpPr>
          <p:nvPr/>
        </p:nvCxnSpPr>
        <p:spPr>
          <a:xfrm flipH="1">
            <a:off x="4148290" y="3261298"/>
            <a:ext cx="705391" cy="0"/>
          </a:xfrm>
          <a:prstGeom prst="straightConnector1">
            <a:avLst/>
          </a:prstGeom>
          <a:ln w="15875">
            <a:solidFill>
              <a:srgbClr val="FFFF00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65CDC85-2516-4D94-993A-DAD09DD5CD18}"/>
              </a:ext>
            </a:extLst>
          </p:cNvPr>
          <p:cNvCxnSpPr>
            <a:cxnSpLocks/>
            <a:stCxn id="26" idx="1"/>
            <a:endCxn id="24" idx="3"/>
          </p:cNvCxnSpPr>
          <p:nvPr/>
        </p:nvCxnSpPr>
        <p:spPr>
          <a:xfrm flipH="1">
            <a:off x="6116612" y="3261298"/>
            <a:ext cx="705391" cy="0"/>
          </a:xfrm>
          <a:prstGeom prst="straightConnector1">
            <a:avLst/>
          </a:prstGeom>
          <a:ln w="15875">
            <a:solidFill>
              <a:srgbClr val="FFFF00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0527D67-204F-40D9-A43E-DE2D5516F6D9}"/>
              </a:ext>
            </a:extLst>
          </p:cNvPr>
          <p:cNvSpPr/>
          <p:nvPr/>
        </p:nvSpPr>
        <p:spPr>
          <a:xfrm>
            <a:off x="10312070" y="5821414"/>
            <a:ext cx="1148964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Abstract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700CD5D-F331-470D-8141-8FC773BAC50B}"/>
              </a:ext>
            </a:extLst>
          </p:cNvPr>
          <p:cNvSpPr/>
          <p:nvPr/>
        </p:nvSpPr>
        <p:spPr>
          <a:xfrm>
            <a:off x="10312070" y="6310080"/>
            <a:ext cx="1148964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Concrete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4D1048F-2D1C-4BDC-A64D-FDA095C2D7D8}"/>
              </a:ext>
            </a:extLst>
          </p:cNvPr>
          <p:cNvSpPr/>
          <p:nvPr/>
        </p:nvSpPr>
        <p:spPr>
          <a:xfrm>
            <a:off x="10530712" y="3127762"/>
            <a:ext cx="1148964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Frame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C59E44B-CEAB-4430-BFA2-346F07967D2F}"/>
              </a:ext>
            </a:extLst>
          </p:cNvPr>
          <p:cNvCxnSpPr>
            <a:cxnSpLocks/>
            <a:stCxn id="53" idx="1"/>
            <a:endCxn id="5" idx="3"/>
          </p:cNvCxnSpPr>
          <p:nvPr/>
        </p:nvCxnSpPr>
        <p:spPr>
          <a:xfrm flipH="1" flipV="1">
            <a:off x="9825322" y="3261298"/>
            <a:ext cx="705390" cy="23503"/>
          </a:xfrm>
          <a:prstGeom prst="straightConnector1">
            <a:avLst/>
          </a:prstGeom>
          <a:ln w="15875">
            <a:solidFill>
              <a:srgbClr val="FFFF00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09150274-48B5-4348-AD44-DC98203EC94E}"/>
              </a:ext>
            </a:extLst>
          </p:cNvPr>
          <p:cNvSpPr/>
          <p:nvPr/>
        </p:nvSpPr>
        <p:spPr>
          <a:xfrm>
            <a:off x="8847509" y="1612697"/>
            <a:ext cx="1148964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Value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599F60E-DAFC-4FF1-801F-E94B375D7559}"/>
              </a:ext>
            </a:extLst>
          </p:cNvPr>
          <p:cNvCxnSpPr>
            <a:cxnSpLocks/>
            <a:stCxn id="60" idx="2"/>
            <a:endCxn id="5" idx="0"/>
          </p:cNvCxnSpPr>
          <p:nvPr/>
        </p:nvCxnSpPr>
        <p:spPr>
          <a:xfrm flipH="1">
            <a:off x="9250840" y="1926774"/>
            <a:ext cx="171151" cy="1177485"/>
          </a:xfrm>
          <a:prstGeom prst="line">
            <a:avLst/>
          </a:prstGeom>
          <a:ln w="15875">
            <a:solidFill>
              <a:schemeClr val="tx1"/>
            </a:solidFill>
            <a:headEnd type="stealth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FFD2F3E-46FA-4676-BA62-0CF1FA332401}"/>
              </a:ext>
            </a:extLst>
          </p:cNvPr>
          <p:cNvCxnSpPr>
            <a:cxnSpLocks/>
            <a:stCxn id="60" idx="2"/>
            <a:endCxn id="53" idx="0"/>
          </p:cNvCxnSpPr>
          <p:nvPr/>
        </p:nvCxnSpPr>
        <p:spPr>
          <a:xfrm>
            <a:off x="9421991" y="1926774"/>
            <a:ext cx="1683203" cy="1200988"/>
          </a:xfrm>
          <a:prstGeom prst="line">
            <a:avLst/>
          </a:prstGeom>
          <a:ln w="15875">
            <a:solidFill>
              <a:schemeClr val="tx1"/>
            </a:solidFill>
            <a:headEnd type="stealth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1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C007-612F-492B-A054-80165F6C6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Class (abstract)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AD54-117E-4C86-AD96-83E0BDFBA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Entity is a DICOM Information Entity. </a:t>
            </a:r>
          </a:p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Patient</a:t>
            </a:r>
          </a:p>
          <a:p>
            <a:pPr marL="400050" lvl="1" indent="0">
              <a:buNone/>
            </a:pPr>
            <a:r>
              <a:rPr lang="en-US" dirty="0"/>
              <a:t>A </a:t>
            </a:r>
            <a:r>
              <a:rPr lang="en-US" dirty="0">
                <a:solidFill>
                  <a:srgbClr val="FFFF00"/>
                </a:solidFill>
              </a:rPr>
              <a:t>Patient</a:t>
            </a:r>
            <a:r>
              <a:rPr lang="en-US" dirty="0"/>
              <a:t> is an </a:t>
            </a:r>
            <a:r>
              <a:rPr lang="en-US" dirty="0">
                <a:solidFill>
                  <a:srgbClr val="FFFF00"/>
                </a:solidFill>
              </a:rPr>
              <a:t>Entity</a:t>
            </a:r>
            <a:r>
              <a:rPr lang="en-US" dirty="0"/>
              <a:t> that has </a:t>
            </a:r>
            <a:r>
              <a:rPr lang="en-US" dirty="0">
                <a:solidFill>
                  <a:srgbClr val="FFFF00"/>
                </a:solidFill>
              </a:rPr>
              <a:t>Studies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Study</a:t>
            </a:r>
          </a:p>
          <a:p>
            <a:pPr marL="400050" lvl="1" indent="0">
              <a:buNone/>
            </a:pPr>
            <a:r>
              <a:rPr lang="en-US" dirty="0"/>
              <a:t>A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Study</a:t>
            </a:r>
            <a:r>
              <a:rPr lang="en-US" dirty="0"/>
              <a:t> is an </a:t>
            </a:r>
            <a:r>
              <a:rPr lang="en-US" dirty="0">
                <a:solidFill>
                  <a:srgbClr val="FFFF00"/>
                </a:solidFill>
              </a:rPr>
              <a:t>Entity</a:t>
            </a:r>
            <a:r>
              <a:rPr lang="en-US" dirty="0"/>
              <a:t> that has </a:t>
            </a:r>
            <a:r>
              <a:rPr lang="en-US" dirty="0">
                <a:solidFill>
                  <a:srgbClr val="FFFF00"/>
                </a:solidFill>
              </a:rPr>
              <a:t>Series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Series</a:t>
            </a:r>
          </a:p>
          <a:p>
            <a:pPr marL="400050" lvl="1" indent="0">
              <a:buNone/>
            </a:pPr>
            <a:r>
              <a:rPr lang="en-US" dirty="0"/>
              <a:t>A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Series</a:t>
            </a:r>
            <a:r>
              <a:rPr lang="en-US" dirty="0"/>
              <a:t> is an </a:t>
            </a:r>
            <a:r>
              <a:rPr lang="en-US" dirty="0">
                <a:solidFill>
                  <a:srgbClr val="FFFF00"/>
                </a:solidFill>
              </a:rPr>
              <a:t>Entity</a:t>
            </a:r>
            <a:r>
              <a:rPr lang="en-US" dirty="0"/>
              <a:t> that has </a:t>
            </a:r>
            <a:r>
              <a:rPr lang="en-US" dirty="0">
                <a:solidFill>
                  <a:srgbClr val="FFFF00"/>
                </a:solidFill>
              </a:rPr>
              <a:t>Instances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Instance</a:t>
            </a:r>
          </a:p>
          <a:p>
            <a:pPr marL="400050" lvl="1" indent="0">
              <a:buNone/>
            </a:pPr>
            <a:r>
              <a:rPr lang="en-US" dirty="0"/>
              <a:t>An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Instance</a:t>
            </a:r>
            <a:r>
              <a:rPr lang="en-US" dirty="0"/>
              <a:t> is an </a:t>
            </a:r>
            <a:r>
              <a:rPr lang="en-US" dirty="0">
                <a:solidFill>
                  <a:srgbClr val="FFFF00"/>
                </a:solidFill>
              </a:rPr>
              <a:t>Entity</a:t>
            </a:r>
            <a:r>
              <a:rPr lang="en-US" dirty="0"/>
              <a:t> that has </a:t>
            </a:r>
            <a:r>
              <a:rPr lang="en-US" dirty="0">
                <a:solidFill>
                  <a:srgbClr val="FFFF00"/>
                </a:solidFill>
              </a:rPr>
              <a:t>a FrameList</a:t>
            </a:r>
            <a:r>
              <a:rPr lang="en-US" dirty="0"/>
              <a:t>.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Patient</a:t>
            </a:r>
            <a:r>
              <a:rPr lang="en-US" dirty="0"/>
              <a:t>, </a:t>
            </a:r>
            <a:r>
              <a:rPr lang="en-US" dirty="0">
                <a:solidFill>
                  <a:srgbClr val="FFFF00"/>
                </a:solidFill>
              </a:rPr>
              <a:t>Study</a:t>
            </a:r>
            <a:r>
              <a:rPr lang="en-US" dirty="0"/>
              <a:t>, </a:t>
            </a:r>
            <a:r>
              <a:rPr lang="en-US" dirty="0">
                <a:solidFill>
                  <a:srgbClr val="FFFF00"/>
                </a:solidFill>
              </a:rPr>
              <a:t>Series</a:t>
            </a:r>
            <a:r>
              <a:rPr lang="en-US" dirty="0"/>
              <a:t>, and </a:t>
            </a:r>
            <a:r>
              <a:rPr lang="en-US" dirty="0">
                <a:solidFill>
                  <a:srgbClr val="FFFF00"/>
                </a:solidFill>
              </a:rPr>
              <a:t>Instance</a:t>
            </a:r>
            <a:r>
              <a:rPr lang="en-US" dirty="0"/>
              <a:t> are all concrete classes</a:t>
            </a:r>
          </a:p>
        </p:txBody>
      </p:sp>
    </p:spTree>
    <p:extLst>
      <p:ext uri="{BB962C8B-B14F-4D97-AF65-F5344CB8AC3E}">
        <p14:creationId xmlns:p14="http://schemas.microsoft.com/office/powerpoint/2010/main" val="156063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516E0A-71B1-4C76-9128-68F805A4E48D}"/>
              </a:ext>
            </a:extLst>
          </p:cNvPr>
          <p:cNvSpPr/>
          <p:nvPr/>
        </p:nvSpPr>
        <p:spPr>
          <a:xfrm>
            <a:off x="5521518" y="1607777"/>
            <a:ext cx="1148964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2ED9D2-68BC-4D02-9D71-EAC9DA63CFF8}"/>
              </a:ext>
            </a:extLst>
          </p:cNvPr>
          <p:cNvSpPr/>
          <p:nvPr/>
        </p:nvSpPr>
        <p:spPr>
          <a:xfrm>
            <a:off x="2646505" y="3434997"/>
            <a:ext cx="1480213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RootDS</a:t>
            </a:r>
            <a:r>
              <a:rPr lang="en-US" sz="1600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91FF6F-78A6-49F0-BD10-B30B5EB4BCC1}"/>
              </a:ext>
            </a:extLst>
          </p:cNvPr>
          <p:cNvSpPr/>
          <p:nvPr/>
        </p:nvSpPr>
        <p:spPr>
          <a:xfrm>
            <a:off x="8169355" y="3422060"/>
            <a:ext cx="1190046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Item</a:t>
            </a:r>
          </a:p>
        </p:txBody>
      </p:sp>
      <p:cxnSp>
        <p:nvCxnSpPr>
          <p:cNvPr id="47" name="Straight Connector 46" descr="Item is a subtype of Dataset">
            <a:extLst>
              <a:ext uri="{FF2B5EF4-FFF2-40B4-BE49-F238E27FC236}">
                <a16:creationId xmlns:a16="http://schemas.microsoft.com/office/drawing/2014/main" id="{F4CCD671-FA59-40CB-832D-B6D1660E082F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>
            <a:off x="6096000" y="1921854"/>
            <a:ext cx="2668378" cy="15002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F58A48-EFEB-4F0F-89E9-2324D58E194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3386612" y="1921854"/>
            <a:ext cx="2709388" cy="1513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4EB3CF8-0033-43C3-B555-B70D5093E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Subtypes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4ED71F-2BFC-4D13-9157-A9C1C3AAF9D8}"/>
              </a:ext>
            </a:extLst>
          </p:cNvPr>
          <p:cNvSpPr/>
          <p:nvPr/>
        </p:nvSpPr>
        <p:spPr>
          <a:xfrm>
            <a:off x="4126718" y="4941726"/>
            <a:ext cx="1480213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Tag </a:t>
            </a:r>
            <a:r>
              <a:rPr lang="en-US" sz="1600" dirty="0" err="1">
                <a:latin typeface="Consolas" panose="020B0609020204030204" pitchFamily="49" charset="0"/>
              </a:rPr>
              <a:t>RootDS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4CD026-36C8-46BE-8823-6B5ADD9AB2E4}"/>
              </a:ext>
            </a:extLst>
          </p:cNvPr>
          <p:cNvSpPr/>
          <p:nvPr/>
        </p:nvSpPr>
        <p:spPr>
          <a:xfrm>
            <a:off x="1166292" y="4957686"/>
            <a:ext cx="1480213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Byte </a:t>
            </a:r>
            <a:r>
              <a:rPr lang="en-US" sz="1600" dirty="0" err="1">
                <a:latin typeface="Consolas" panose="020B0609020204030204" pitchFamily="49" charset="0"/>
              </a:rPr>
              <a:t>RootDS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535939-345E-462D-9920-26EE8764EFA6}"/>
              </a:ext>
            </a:extLst>
          </p:cNvPr>
          <p:cNvSpPr/>
          <p:nvPr/>
        </p:nvSpPr>
        <p:spPr>
          <a:xfrm>
            <a:off x="6979309" y="4930566"/>
            <a:ext cx="1190046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Byte Item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DC7D21-E873-4A19-9F6B-58644F805A76}"/>
              </a:ext>
            </a:extLst>
          </p:cNvPr>
          <p:cNvSpPr/>
          <p:nvPr/>
        </p:nvSpPr>
        <p:spPr>
          <a:xfrm>
            <a:off x="9359401" y="4930565"/>
            <a:ext cx="1190046" cy="314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Tag Item</a:t>
            </a:r>
          </a:p>
        </p:txBody>
      </p:sp>
      <p:cxnSp>
        <p:nvCxnSpPr>
          <p:cNvPr id="14" name="Straight Connector 13" descr="A is a subtype of B" title="IS A">
            <a:extLst>
              <a:ext uri="{FF2B5EF4-FFF2-40B4-BE49-F238E27FC236}">
                <a16:creationId xmlns:a16="http://schemas.microsoft.com/office/drawing/2014/main" id="{09E5B302-2F49-4E41-AA49-1A79F74D4320}"/>
              </a:ext>
            </a:extLst>
          </p:cNvPr>
          <p:cNvCxnSpPr>
            <a:stCxn id="25" idx="2"/>
            <a:endCxn id="11" idx="0"/>
          </p:cNvCxnSpPr>
          <p:nvPr/>
        </p:nvCxnSpPr>
        <p:spPr>
          <a:xfrm>
            <a:off x="8764378" y="3736137"/>
            <a:ext cx="1190046" cy="1194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 descr="A is a subtype of B" title="IS A">
            <a:extLst>
              <a:ext uri="{FF2B5EF4-FFF2-40B4-BE49-F238E27FC236}">
                <a16:creationId xmlns:a16="http://schemas.microsoft.com/office/drawing/2014/main" id="{DA9F8B0E-8B0E-4A6B-9A6B-CDC2F003BB22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flipH="1">
            <a:off x="7574332" y="3736137"/>
            <a:ext cx="1190046" cy="1194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 descr="A is a subtype of B" title="IS A">
            <a:extLst>
              <a:ext uri="{FF2B5EF4-FFF2-40B4-BE49-F238E27FC236}">
                <a16:creationId xmlns:a16="http://schemas.microsoft.com/office/drawing/2014/main" id="{0CBF23B6-1968-43E2-8D06-82692BD093D8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1906399" y="3749074"/>
            <a:ext cx="1480213" cy="1208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 descr="A is a subtype of B" title="IS A">
            <a:extLst>
              <a:ext uri="{FF2B5EF4-FFF2-40B4-BE49-F238E27FC236}">
                <a16:creationId xmlns:a16="http://schemas.microsoft.com/office/drawing/2014/main" id="{712450D0-766E-49B2-9665-6ECA00C598C8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3386612" y="3749074"/>
            <a:ext cx="1480213" cy="1192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9276301-BE37-42AA-8630-4165B34E3CC6}"/>
              </a:ext>
            </a:extLst>
          </p:cNvPr>
          <p:cNvSpPr/>
          <p:nvPr/>
        </p:nvSpPr>
        <p:spPr>
          <a:xfrm>
            <a:off x="7912926" y="1607777"/>
            <a:ext cx="1148964" cy="31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Element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206469-106C-4B79-965C-4683C9F55CD5}"/>
              </a:ext>
            </a:extLst>
          </p:cNvPr>
          <p:cNvCxnSpPr>
            <a:cxnSpLocks/>
          </p:cNvCxnSpPr>
          <p:nvPr/>
        </p:nvCxnSpPr>
        <p:spPr>
          <a:xfrm flipH="1">
            <a:off x="6670482" y="1764815"/>
            <a:ext cx="1242444" cy="0"/>
          </a:xfrm>
          <a:prstGeom prst="straightConnector1">
            <a:avLst/>
          </a:prstGeom>
          <a:ln w="15875">
            <a:solidFill>
              <a:srgbClr val="FFFF00"/>
            </a:solidFill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84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C007-612F-492B-A054-80165F6C6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(abstract)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AD54-117E-4C86-AD96-83E0BDFBA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 Dataset contains a set of Elements. It has the following Fields / Methods</a:t>
            </a:r>
          </a:p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Dataset parent</a:t>
            </a:r>
          </a:p>
          <a:p>
            <a:pPr marL="400050" lvl="1" indent="0">
              <a:buNone/>
            </a:pPr>
            <a:r>
              <a:rPr lang="en-US" dirty="0"/>
              <a:t>The dataset that is the parent of </a:t>
            </a:r>
            <a:r>
              <a:rPr lang="en-US" i="1" dirty="0">
                <a:latin typeface="Consolas" panose="020B0609020204030204" pitchFamily="49" charset="0"/>
              </a:rPr>
              <a:t>this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SQ sequence</a:t>
            </a:r>
          </a:p>
          <a:p>
            <a:pPr marL="400050" lvl="1" indent="0">
              <a:buNone/>
            </a:pPr>
            <a:r>
              <a:rPr lang="en-US" dirty="0"/>
              <a:t>The Sequence that </a:t>
            </a:r>
            <a:r>
              <a:rPr lang="en-US" i="1" dirty="0">
                <a:latin typeface="Consolas" panose="020B0609020204030204" pitchFamily="49" charset="0"/>
              </a:rPr>
              <a:t>this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int length</a:t>
            </a:r>
          </a:p>
          <a:p>
            <a:pPr marL="400050" lvl="1" indent="0">
              <a:buNone/>
            </a:pPr>
            <a:r>
              <a:rPr lang="en-US" dirty="0"/>
              <a:t>The number of Elements in </a:t>
            </a:r>
            <a:r>
              <a:rPr lang="en-US" i="1" dirty="0">
                <a:latin typeface="Consolas" panose="020B0609020204030204" pitchFamily="49" charset="0"/>
              </a:rPr>
              <a:t>this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History history</a:t>
            </a:r>
          </a:p>
          <a:p>
            <a:pPr marL="400050" lvl="1" indent="0">
              <a:buNone/>
            </a:pPr>
            <a:r>
              <a:rPr lang="en-US" dirty="0"/>
              <a:t>A history of the modifications to Elements in </a:t>
            </a:r>
            <a:r>
              <a:rPr lang="en-US" i="1" dirty="0">
                <a:latin typeface="Consolas" panose="020B0609020204030204" pitchFamily="49" charset="0"/>
              </a:rPr>
              <a:t>this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PrivateCreatorTags  pcTags</a:t>
            </a:r>
          </a:p>
          <a:p>
            <a:pPr marL="400050" lvl="1" indent="0">
              <a:buNone/>
            </a:pPr>
            <a:r>
              <a:rPr lang="en-US" dirty="0"/>
              <a:t>The Tags of the Private Creator Elements contained in </a:t>
            </a:r>
            <a:r>
              <a:rPr lang="en-US" i="1" dirty="0">
                <a:latin typeface="Consolas" panose="020B0609020204030204" pitchFamily="49" charset="0"/>
              </a:rPr>
              <a:t>this</a:t>
            </a:r>
            <a:r>
              <a:rPr lang="en-US" dirty="0"/>
              <a:t>.</a:t>
            </a:r>
          </a:p>
          <a:p>
            <a:pPr marL="285750"/>
            <a:r>
              <a:rPr lang="en-US" dirty="0">
                <a:solidFill>
                  <a:srgbClr val="FFFF00"/>
                </a:solidFill>
              </a:rPr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90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C007-612F-492B-A054-80165F6C6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Dataset (abstract)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C0EBE-9540-4BA0-A8B4-0E7667EAD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Dataset</a:t>
            </a:r>
            <a:r>
              <a:rPr lang="en-US" dirty="0"/>
              <a:t> that is at the root of a tree of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Datasets</a:t>
            </a:r>
            <a:r>
              <a:rPr lang="en-US" dirty="0"/>
              <a:t>. Typically the Dataset containing an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Instance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(SOP)</a:t>
            </a:r>
          </a:p>
          <a:p>
            <a:r>
              <a:rPr lang="en-US" i="1" dirty="0">
                <a:solidFill>
                  <a:srgbClr val="FFFF00"/>
                </a:solidFill>
                <a:latin typeface="Consolas" panose="020B0609020204030204" pitchFamily="49" charset="0"/>
              </a:rPr>
              <a:t>parent</a:t>
            </a:r>
            <a:r>
              <a:rPr lang="en-US" dirty="0"/>
              <a:t> has a value of </a:t>
            </a:r>
            <a:r>
              <a:rPr lang="en-US" i="1" dirty="0">
                <a:solidFill>
                  <a:srgbClr val="FFFF00"/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.</a:t>
            </a:r>
          </a:p>
          <a:p>
            <a:r>
              <a:rPr lang="en-US" i="1" dirty="0">
                <a:solidFill>
                  <a:srgbClr val="FFFF00"/>
                </a:solidFill>
                <a:latin typeface="Consolas" panose="020B0609020204030204" pitchFamily="49" charset="0"/>
              </a:rPr>
              <a:t>sequence</a:t>
            </a:r>
            <a:r>
              <a:rPr lang="en-US" i="1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+mn-lt"/>
              </a:rPr>
              <a:t>has a value of </a:t>
            </a:r>
            <a:r>
              <a:rPr lang="en-US" i="1" dirty="0">
                <a:solidFill>
                  <a:srgbClr val="FFFF00"/>
                </a:solidFill>
                <a:latin typeface="Consolas" panose="020B0609020204030204" pitchFamily="49" charset="0"/>
              </a:rPr>
              <a:t>null</a:t>
            </a:r>
            <a:r>
              <a:rPr lang="en-US" i="1" dirty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8490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C007-612F-492B-A054-80165F6C6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Dataset (abstract)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8540A-0E85-4A18-8AFC-C8145DCB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has a </a:t>
            </a:r>
            <a:r>
              <a:rPr lang="en-US" i="1" dirty="0">
                <a:latin typeface="Consolas" panose="020B0609020204030204" pitchFamily="49" charset="0"/>
              </a:rPr>
              <a:t>parent</a:t>
            </a:r>
            <a:r>
              <a:rPr lang="en-US" dirty="0"/>
              <a:t>.</a:t>
            </a:r>
          </a:p>
          <a:p>
            <a:r>
              <a:rPr lang="en-US" dirty="0"/>
              <a:t>Always has a </a:t>
            </a:r>
            <a:r>
              <a:rPr lang="en-US" i="1" dirty="0">
                <a:latin typeface="Consolas" panose="020B0609020204030204" pitchFamily="49" charset="0"/>
              </a:rPr>
              <a:t>sequence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4072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C007-612F-492B-A054-80165F6C6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C0EBE-9540-4BA0-A8B4-0E7667EAD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Byte Datasets are concrete extension of Root and Item Datasets that contain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ByteElements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Byte Dataset are used to contain decoded binary datasets without any modifications. </a:t>
            </a:r>
          </a:p>
          <a:p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ByteRootDataset</a:t>
            </a:r>
            <a:r>
              <a:rPr lang="en-US" dirty="0"/>
              <a:t> extends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RootDataset</a:t>
            </a:r>
            <a:r>
              <a:rPr lang="en-US" dirty="0"/>
              <a:t> and contains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ByteElements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ByteItem</a:t>
            </a:r>
            <a:r>
              <a:rPr lang="en-US" dirty="0"/>
              <a:t> extends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Item </a:t>
            </a:r>
            <a:r>
              <a:rPr lang="en-US" dirty="0"/>
              <a:t>and contains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ByteElements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494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4542</TotalTime>
  <Words>1097</Words>
  <Application>Microsoft Office PowerPoint</Application>
  <PresentationFormat>Widescreen</PresentationFormat>
  <Paragraphs>308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Century Gothic</vt:lpstr>
      <vt:lpstr>Consolas</vt:lpstr>
      <vt:lpstr>Wingdings</vt:lpstr>
      <vt:lpstr>Wingdings 3</vt:lpstr>
      <vt:lpstr>Ion</vt:lpstr>
      <vt:lpstr>ODW Core Types</vt:lpstr>
      <vt:lpstr>ODW DICOM Classes</vt:lpstr>
      <vt:lpstr>Entity Subtypes</vt:lpstr>
      <vt:lpstr>Entity Class (abstract)</vt:lpstr>
      <vt:lpstr>Dataset Subtypes</vt:lpstr>
      <vt:lpstr>Dataset (abstract)</vt:lpstr>
      <vt:lpstr>Root Dataset (abstract)</vt:lpstr>
      <vt:lpstr>Item Dataset (abstract)</vt:lpstr>
      <vt:lpstr>Byte Datasets</vt:lpstr>
      <vt:lpstr>Tag Datasets</vt:lpstr>
      <vt:lpstr>Item Dataset (abstract)</vt:lpstr>
      <vt:lpstr>Tag Class</vt:lpstr>
      <vt:lpstr>Tag Methods</vt:lpstr>
      <vt:lpstr>Element Class (abstract)</vt:lpstr>
      <vt:lpstr>Element Subtypes</vt:lpstr>
      <vt:lpstr>Element Subtypes</vt:lpstr>
      <vt:lpstr>Number Subtypes</vt:lpstr>
      <vt:lpstr>Float Subtypes</vt:lpstr>
      <vt:lpstr>Integer Subtypes</vt:lpstr>
      <vt:lpstr>Pixel Data Subtypes</vt:lpstr>
      <vt:lpstr>String Elements</vt:lpstr>
      <vt:lpstr>Sequence Subtypes</vt:lpstr>
      <vt:lpstr>Aspects of Elements</vt:lpstr>
      <vt:lpstr>Dart Mixins</vt:lpstr>
      <vt:lpstr>Element Mixins</vt:lpstr>
      <vt:lpstr>Byte Elements</vt:lpstr>
      <vt:lpstr>Byte Alignment Little Endian / Big Endian</vt:lpstr>
      <vt:lpstr>Byte Elements (cont)</vt:lpstr>
      <vt:lpstr>Tag Elements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ODW Core Types</dc:title>
  <dc:creator>James Philbin</dc:creator>
  <cp:lastModifiedBy>James Philbin</cp:lastModifiedBy>
  <cp:revision>53</cp:revision>
  <dcterms:created xsi:type="dcterms:W3CDTF">2018-06-02T12:49:59Z</dcterms:created>
  <dcterms:modified xsi:type="dcterms:W3CDTF">2018-06-05T16:32:18Z</dcterms:modified>
</cp:coreProperties>
</file>