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9" r:id="rId5"/>
    <p:sldId id="258" r:id="rId6"/>
    <p:sldId id="261" r:id="rId7"/>
    <p:sldId id="260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75"/>
    <p:restoredTop sz="94693"/>
  </p:normalViewPr>
  <p:slideViewPr>
    <p:cSldViewPr snapToGrid="0" snapToObjects="1">
      <p:cViewPr varScale="1">
        <p:scale>
          <a:sx n="115" d="100"/>
          <a:sy n="115" d="100"/>
        </p:scale>
        <p:origin x="24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39150-3862-8848-9EFA-6B0E3F084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2AC83-3F54-C044-B9CE-5958A7A3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EBD3D-A04A-C44E-9A05-CB7D2FE25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BA80-35FC-F846-9382-AFD66305AC3C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B2855-3915-5449-97C6-CD17F3D2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45D21-A139-414A-9843-A5A2C2CE4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327B-4296-7A42-9B97-5AAC06E06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7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4B87E-CB47-F248-8349-1FA94C992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1B8CD-B395-2C43-B8A8-85FF029D9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9BCBF-9EEC-364F-B880-46CF2EDF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BA80-35FC-F846-9382-AFD66305AC3C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B7EFC-C4FD-EB4D-81CD-9B0D85208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D4FD5-E374-E64B-9BB3-D80322E3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327B-4296-7A42-9B97-5AAC06E06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5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B32A7D-F905-0A48-A563-1F0268585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A25C6-3C0A-D24A-9D26-D406CF309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48787-BBA1-304C-9A2E-0B35D5F0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BA80-35FC-F846-9382-AFD66305AC3C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CF23F-800F-984E-A171-88806A64A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FA4A9-2C0B-4B4C-B636-E85717BD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327B-4296-7A42-9B97-5AAC06E06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5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A381F-C893-FF45-AFF4-D62021EA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9BA8F-1D51-D646-AC95-413C4408D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DEE1C-43C5-0240-906A-22E40659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BA80-35FC-F846-9382-AFD66305AC3C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0BCA2-0B7A-534F-9FCD-6F914937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AAC7-8272-A64E-BD2B-26A173770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327B-4296-7A42-9B97-5AAC06E06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7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C9AC-1A1D-0148-8D03-4398AE466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7F20A-B4E9-ED44-A484-B6C2EC2D3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2127E-D43F-094F-8C36-370944822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BA80-35FC-F846-9382-AFD66305AC3C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2599A-C957-6D45-AEF5-ACC165A3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D57B9-1F52-D849-8F47-62B36E823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327B-4296-7A42-9B97-5AAC06E06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5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FE4D-4086-5444-B4A0-EA374FAC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38DAF-69AC-2743-A4BE-990426717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FB8EA-77B3-D645-AF2C-00BE37D26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381B3-228A-0B43-86D4-2454B2A5E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BA80-35FC-F846-9382-AFD66305AC3C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3460B-0CA1-0A45-BCCD-DC834ADC3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AB844-7CB5-054C-895A-85D3A501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327B-4296-7A42-9B97-5AAC06E06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1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CDF8-8471-DF49-A8BE-1312FA1D6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7928F-ED10-A647-8328-C05EA7DEF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AEF65-21ED-064F-9C46-F8E14A02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4F087-F6A4-164A-8A0E-ABB83B2A5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89F20-72C4-1948-A65F-2B37BA0E6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011EFE-0A6A-D84F-88DB-E4F67B5C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BA80-35FC-F846-9382-AFD66305AC3C}" type="datetimeFigureOut">
              <a:rPr lang="en-US" smtClean="0"/>
              <a:t>9/21/20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A6F525-E530-CB43-87EA-3CC461E2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B96B62-C76A-794C-8A23-90431063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327B-4296-7A42-9B97-5AAC06E06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0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27933-61B0-E947-AE11-F2589384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BD663E-BE17-9848-B720-60825D41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BA80-35FC-F846-9382-AFD66305AC3C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008E2-EAE1-D349-8B4E-C48CDA5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F8D03-E8F1-5543-8005-DE267848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327B-4296-7A42-9B97-5AAC06E06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9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C7A08-1BA3-9446-8115-306F0AB28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BA80-35FC-F846-9382-AFD66305AC3C}" type="datetimeFigureOut">
              <a:rPr lang="en-US" smtClean="0"/>
              <a:t>9/21/20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5AF2C-70A2-D245-814D-3DDBD6DB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8CBE9-2A06-DA45-A657-82F218D52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327B-4296-7A42-9B97-5AAC06E06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6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D2B00-FE3F-3149-8C30-23EB63001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3FC7C-4C03-EB4A-B196-636DE880C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AA865-1A2A-6B41-A147-372E4AF90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03F78-3A2E-0348-BCB5-68C311D67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BA80-35FC-F846-9382-AFD66305AC3C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85290-CA05-F142-9404-C28FC65C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4A8EB-666F-8741-8AB1-8F827612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327B-4296-7A42-9B97-5AAC06E06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8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0867-F657-3246-A541-ADC48FF33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E02FCF-0A7E-D545-A353-3BE4C8665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21759-68BC-3540-924D-25CA5060D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E420B-6A53-E545-9D53-D1BFCE4C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BA80-35FC-F846-9382-AFD66305AC3C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C034C-ADD1-394B-AA25-03B2C0BB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5C7EC-56CF-9641-8113-E5F6B884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327B-4296-7A42-9B97-5AAC06E06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5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8959E-3D0C-AC48-B667-5B1E63E6B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D0ACE-9946-EA46-867B-43A302816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2669F-EAD4-414E-B65C-FC1BB1ADC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5BA80-35FC-F846-9382-AFD66305AC3C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0A09E-1C5F-374E-8F3E-85AFE54C9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FE756-5C94-714A-A87F-C465F3097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4327B-4296-7A42-9B97-5AAC06E06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r/opendrr/python-en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geoserv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ECD5-A7C8-9E45-99DF-445A19C74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Docker Basics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E1802-161C-C04B-B1A1-EDB3F36E30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OpenDRR Full-Stack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8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0EABD-62F1-204A-8F69-7DBF4160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walkthrough of stack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449BE-72AD-3E4C-A4A9-F211127DF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11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EF09-64A5-0D46-8984-94A36F49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50C48-2709-024F-8778-4424C0C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2815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Allows you to package an application with all of its dependencies into a standardized unit for software development and deployment.</a:t>
            </a:r>
          </a:p>
        </p:txBody>
      </p:sp>
      <p:pic>
        <p:nvPicPr>
          <p:cNvPr id="1028" name="Picture 4" descr="A graphic showing a general Docker workflow where the user builds a container, then runs it on the cloud.">
            <a:extLst>
              <a:ext uri="{FF2B5EF4-FFF2-40B4-BE49-F238E27FC236}">
                <a16:creationId xmlns:a16="http://schemas.microsoft.com/office/drawing/2014/main" id="{04A0DD13-DD25-8F4A-B135-AE31056E3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761" y="2663879"/>
            <a:ext cx="7684477" cy="371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65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2170-E3FA-614A-A99D-00753EDD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Why?</a:t>
            </a:r>
            <a:br>
              <a:rPr lang="en-CA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33AD3-B9B8-D94B-AC28-A323F0F99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CA" b="1" dirty="0"/>
              <a:t>Build once... run </a:t>
            </a:r>
            <a:r>
              <a:rPr lang="en-CA" b="1" i="1" dirty="0"/>
              <a:t>anywhere!</a:t>
            </a:r>
          </a:p>
          <a:p>
            <a:pPr fontAlgn="base"/>
            <a:r>
              <a:rPr lang="en-CA" dirty="0"/>
              <a:t>Portable runtime environment for your app</a:t>
            </a:r>
          </a:p>
          <a:p>
            <a:pPr fontAlgn="base"/>
            <a:r>
              <a:rPr lang="en-CA" dirty="0"/>
              <a:t>No worries about missing dependencies, packages and other pain points </a:t>
            </a:r>
          </a:p>
          <a:p>
            <a:pPr fontAlgn="base"/>
            <a:r>
              <a:rPr lang="en-CA" dirty="0"/>
              <a:t>Run each app in its own isolated container, so you can run various versions of libraries and other dependencies for each app</a:t>
            </a:r>
          </a:p>
          <a:p>
            <a:pPr fontAlgn="base"/>
            <a:r>
              <a:rPr lang="en-CA" dirty="0"/>
              <a:t>Automate testing, integration, packaging...anything you can script.</a:t>
            </a:r>
          </a:p>
          <a:p>
            <a:pPr fontAlgn="base"/>
            <a:r>
              <a:rPr lang="en-CA" dirty="0"/>
              <a:t>Reduce/eliminate concerns about compatibility on different platforms</a:t>
            </a:r>
          </a:p>
        </p:txBody>
      </p:sp>
    </p:spTree>
    <p:extLst>
      <p:ext uri="{BB962C8B-B14F-4D97-AF65-F5344CB8AC3E}">
        <p14:creationId xmlns:p14="http://schemas.microsoft.com/office/powerpoint/2010/main" val="202151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5EA2-AF84-4048-8CFA-1AB3F529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C6CD-1A17-DA46-8259-4AE4707FE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Dockerfile</a:t>
            </a:r>
            <a:r>
              <a:rPr lang="en-US" dirty="0"/>
              <a:t> – the recipe/specification for an image</a:t>
            </a:r>
          </a:p>
          <a:p>
            <a:r>
              <a:rPr lang="en-US" b="1" dirty="0"/>
              <a:t>Docker Image </a:t>
            </a:r>
            <a:r>
              <a:rPr lang="en-US" dirty="0"/>
              <a:t>– The basis of a Docker container. Represents a full application.</a:t>
            </a:r>
          </a:p>
          <a:p>
            <a:r>
              <a:rPr lang="en-US" b="1" dirty="0"/>
              <a:t>Docker Container </a:t>
            </a:r>
            <a:r>
              <a:rPr lang="en-US" dirty="0"/>
              <a:t>– Where the application/service lives and executes</a:t>
            </a:r>
          </a:p>
          <a:p>
            <a:r>
              <a:rPr lang="en-US" b="1" dirty="0"/>
              <a:t>Docker Engine </a:t>
            </a:r>
            <a:r>
              <a:rPr lang="en-US" dirty="0"/>
              <a:t>– builds, ships, and runs the containers</a:t>
            </a:r>
          </a:p>
          <a:p>
            <a:r>
              <a:rPr lang="en-US" b="1" dirty="0"/>
              <a:t>Registry</a:t>
            </a:r>
            <a:r>
              <a:rPr lang="en-US" dirty="0"/>
              <a:t> (e.g. Docker Hub) – storage and distribution for your images </a:t>
            </a:r>
          </a:p>
          <a:p>
            <a:pPr lvl="1"/>
            <a:r>
              <a:rPr lang="en-US" dirty="0">
                <a:hlinkClick r:id="rId2"/>
              </a:rPr>
              <a:t>https://hub.docker.com/r/opendrr/python-env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4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65AC-3FC9-9242-A402-0FEEDCF6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Ecosystem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698583-A214-F249-9CFB-3194EBC93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966" y="1486814"/>
            <a:ext cx="10866067" cy="5235272"/>
          </a:xfrm>
        </p:spPr>
      </p:pic>
    </p:spTree>
    <p:extLst>
      <p:ext uri="{BB962C8B-B14F-4D97-AF65-F5344CB8AC3E}">
        <p14:creationId xmlns:p14="http://schemas.microsoft.com/office/powerpoint/2010/main" val="1055249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25BF-D825-484E-9E3A-82719BD9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8579E-EDD6-1C4F-BC96-D26A55E61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docker run </a:t>
            </a:r>
            <a:r>
              <a:rPr lang="en-CA" dirty="0"/>
              <a:t>– Runs a command in a new container.</a:t>
            </a:r>
          </a:p>
          <a:p>
            <a:r>
              <a:rPr lang="en-CA" b="1" dirty="0"/>
              <a:t>docker start </a:t>
            </a:r>
            <a:r>
              <a:rPr lang="en-CA" dirty="0"/>
              <a:t>– Starts one or more stopped containers</a:t>
            </a:r>
          </a:p>
          <a:p>
            <a:r>
              <a:rPr lang="en-CA" b="1" dirty="0"/>
              <a:t>docker stop </a:t>
            </a:r>
            <a:r>
              <a:rPr lang="en-CA" dirty="0"/>
              <a:t>– Stops one or more running containers</a:t>
            </a:r>
          </a:p>
          <a:p>
            <a:r>
              <a:rPr lang="en-CA" b="1" dirty="0"/>
              <a:t>docker build </a:t>
            </a:r>
            <a:r>
              <a:rPr lang="en-CA" dirty="0"/>
              <a:t>– Builds an image form a Docker file</a:t>
            </a:r>
          </a:p>
          <a:p>
            <a:r>
              <a:rPr lang="en-CA" b="1" dirty="0"/>
              <a:t>docker pull </a:t>
            </a:r>
            <a:r>
              <a:rPr lang="en-CA" dirty="0"/>
              <a:t>– Pulls an image or a repository from a registry</a:t>
            </a:r>
          </a:p>
          <a:p>
            <a:r>
              <a:rPr lang="en-CA" b="1" dirty="0"/>
              <a:t>docker </a:t>
            </a:r>
            <a:r>
              <a:rPr lang="en-CA" b="1" dirty="0" err="1"/>
              <a:t>ps</a:t>
            </a:r>
            <a:r>
              <a:rPr lang="en-CA" b="1" dirty="0"/>
              <a:t> </a:t>
            </a:r>
            <a:r>
              <a:rPr lang="en-CA" dirty="0"/>
              <a:t>– list running containers. Use –a flag to see all containers</a:t>
            </a:r>
          </a:p>
          <a:p>
            <a:r>
              <a:rPr lang="en-CA" b="1" dirty="0"/>
              <a:t>docker images </a:t>
            </a:r>
            <a:r>
              <a:rPr lang="en-CA" dirty="0"/>
              <a:t>– list images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16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5BA4-441A-D54D-9AB2-1AE948EA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- Set up </a:t>
            </a:r>
            <a:r>
              <a:rPr lang="en-US" dirty="0" err="1"/>
              <a:t>GeoServer</a:t>
            </a:r>
            <a:r>
              <a:rPr lang="en-US" dirty="0"/>
              <a:t> in 2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06C4F-4000-3A44-A8F9-9E4E7B39B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$ docker pull </a:t>
            </a:r>
            <a:r>
              <a:rPr lang="en-US" dirty="0" err="1"/>
              <a:t>kartoza</a:t>
            </a:r>
            <a:r>
              <a:rPr lang="en-US" dirty="0"/>
              <a:t>/</a:t>
            </a:r>
            <a:r>
              <a:rPr lang="en-US" dirty="0" err="1"/>
              <a:t>geoserver</a:t>
            </a:r>
            <a:endParaRPr lang="en-US" dirty="0"/>
          </a:p>
          <a:p>
            <a:pPr marL="0" indent="0">
              <a:buNone/>
            </a:pPr>
            <a:r>
              <a:rPr lang="en-CA" dirty="0"/>
              <a:t>$ docker run -d --name "</a:t>
            </a:r>
            <a:r>
              <a:rPr lang="en-CA" dirty="0" err="1"/>
              <a:t>geoserver</a:t>
            </a:r>
            <a:r>
              <a:rPr lang="en-CA" dirty="0"/>
              <a:t>" -p 8080:8080 </a:t>
            </a:r>
            <a:r>
              <a:rPr lang="en-CA" dirty="0" err="1"/>
              <a:t>kartoza</a:t>
            </a:r>
            <a:r>
              <a:rPr lang="en-CA" dirty="0"/>
              <a:t>/</a:t>
            </a:r>
            <a:r>
              <a:rPr lang="en-CA" dirty="0" err="1"/>
              <a:t>geoserver</a:t>
            </a:r>
            <a:endParaRPr lang="en-CA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http://localhost:8080/geoserver</a:t>
            </a:r>
            <a:r>
              <a:rPr lang="en-US" dirty="0"/>
              <a:t> [Username/PW: admin/</a:t>
            </a:r>
            <a:r>
              <a:rPr lang="en-US" dirty="0" err="1"/>
              <a:t>geoserver</a:t>
            </a:r>
            <a:r>
              <a:rPr lang="en-US" dirty="0"/>
              <a:t>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Stopping the application</a:t>
            </a:r>
          </a:p>
          <a:p>
            <a:pPr marL="0" indent="0">
              <a:buNone/>
            </a:pPr>
            <a:r>
              <a:rPr lang="en-US" dirty="0"/>
              <a:t>$ docker </a:t>
            </a:r>
            <a:r>
              <a:rPr lang="en-US" dirty="0" err="1"/>
              <a:t>ps</a:t>
            </a:r>
            <a:r>
              <a:rPr lang="en-US" dirty="0"/>
              <a:t> (find the container name)</a:t>
            </a:r>
          </a:p>
          <a:p>
            <a:pPr marL="0" indent="0">
              <a:buNone/>
            </a:pPr>
            <a:r>
              <a:rPr lang="en-CA" dirty="0"/>
              <a:t>$ docker stop </a:t>
            </a:r>
            <a:r>
              <a:rPr lang="en-CA" dirty="0" err="1"/>
              <a:t>geoserver</a:t>
            </a:r>
            <a:endParaRPr lang="en-CA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Restarting</a:t>
            </a:r>
          </a:p>
          <a:p>
            <a:pPr marL="0" indent="0">
              <a:buNone/>
            </a:pPr>
            <a:r>
              <a:rPr lang="en-CA" dirty="0"/>
              <a:t>$ docker start </a:t>
            </a:r>
            <a:r>
              <a:rPr lang="en-CA" dirty="0" err="1"/>
              <a:t>geoserver</a:t>
            </a:r>
            <a:endParaRPr lang="en-CA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2B479-1C93-DF40-BDC2-B820A2485514}"/>
              </a:ext>
            </a:extLst>
          </p:cNvPr>
          <p:cNvSpPr txBox="1"/>
          <p:nvPr/>
        </p:nvSpPr>
        <p:spPr>
          <a:xfrm>
            <a:off x="6978068" y="4751458"/>
            <a:ext cx="4694948" cy="156966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2400" b="1" dirty="0"/>
              <a:t>Setup Ubuntu in 1 step</a:t>
            </a:r>
          </a:p>
          <a:p>
            <a:endParaRPr lang="en-CA" sz="2400" dirty="0"/>
          </a:p>
          <a:p>
            <a:r>
              <a:rPr lang="en-CA" sz="2400" dirty="0"/>
              <a:t>$ docker run -</a:t>
            </a:r>
            <a:r>
              <a:rPr lang="en-CA" sz="2400" dirty="0" err="1"/>
              <a:t>i</a:t>
            </a:r>
            <a:r>
              <a:rPr lang="en-CA" sz="2400" dirty="0"/>
              <a:t> -t ubuntu /bin/bash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3612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4DA35-4B49-0D46-9BB6-1D39011F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D6C3B-C656-7C46-9C46-F8555FE55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Compose is a tool for defining and running multi-container Docker applications.</a:t>
            </a:r>
          </a:p>
          <a:p>
            <a:r>
              <a:rPr lang="en-CA" dirty="0"/>
              <a:t>Use a YAML file to configure your application’s services</a:t>
            </a:r>
          </a:p>
          <a:p>
            <a:r>
              <a:rPr lang="en-CA" dirty="0"/>
              <a:t>Use a single command, to create and start all the services for your application</a:t>
            </a:r>
          </a:p>
          <a:p>
            <a:r>
              <a:rPr lang="en-CA" dirty="0"/>
              <a:t>Excellent for:</a:t>
            </a:r>
          </a:p>
          <a:p>
            <a:pPr lvl="1"/>
            <a:r>
              <a:rPr lang="en-CA" dirty="0"/>
              <a:t>Development environments</a:t>
            </a:r>
          </a:p>
          <a:p>
            <a:pPr lvl="1"/>
            <a:r>
              <a:rPr lang="en-CA" dirty="0"/>
              <a:t>Automated testing environments</a:t>
            </a:r>
          </a:p>
          <a:p>
            <a:pPr lvl="1"/>
            <a:r>
              <a:rPr lang="en-CA" dirty="0"/>
              <a:t>Single host deployments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07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1E5F-72EB-9348-87CE-72CA5E752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73952-6B2F-F142-9334-7E825980D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docker-compose up </a:t>
            </a:r>
            <a:r>
              <a:rPr lang="en-CA" dirty="0"/>
              <a:t>– bring up an application stack</a:t>
            </a:r>
          </a:p>
          <a:p>
            <a:r>
              <a:rPr lang="en-CA" b="1" dirty="0"/>
              <a:t>docker-compose down </a:t>
            </a:r>
            <a:r>
              <a:rPr lang="en-CA" dirty="0"/>
              <a:t>– bring down an application stack</a:t>
            </a:r>
          </a:p>
          <a:p>
            <a:r>
              <a:rPr lang="en-CA" b="1" dirty="0"/>
              <a:t>docker-compose up --build </a:t>
            </a:r>
            <a:r>
              <a:rPr lang="en-CA" dirty="0"/>
              <a:t>– build images (</a:t>
            </a:r>
            <a:r>
              <a:rPr lang="en-CA" dirty="0" err="1"/>
              <a:t>Dockerfile’s</a:t>
            </a:r>
            <a:r>
              <a:rPr lang="en-CA" dirty="0"/>
              <a:t>) and bring up an application stack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376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{F50E6489-036B-5F4E-8739-15D9C397BD07}tf10001124</Template>
  <TotalTime>1360</TotalTime>
  <Words>423</Words>
  <Application>Microsoft Macintosh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Docker Basics</vt:lpstr>
      <vt:lpstr>Docker</vt:lpstr>
      <vt:lpstr>Why? </vt:lpstr>
      <vt:lpstr>Key Terms</vt:lpstr>
      <vt:lpstr>Docker Ecosystem</vt:lpstr>
      <vt:lpstr>Key commands</vt:lpstr>
      <vt:lpstr>Hands on - Set up GeoServer in 2 steps</vt:lpstr>
      <vt:lpstr>Docker Compose</vt:lpstr>
      <vt:lpstr>Docker Compose Commands</vt:lpstr>
      <vt:lpstr>Live walkthrough of stack configuration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Basics</dc:title>
  <dc:creator>Joost van Ulden</dc:creator>
  <cp:lastModifiedBy>Joost van Ulden</cp:lastModifiedBy>
  <cp:revision>13</cp:revision>
  <dcterms:created xsi:type="dcterms:W3CDTF">2020-09-17T13:11:31Z</dcterms:created>
  <dcterms:modified xsi:type="dcterms:W3CDTF">2020-09-22T13:01:42Z</dcterms:modified>
</cp:coreProperties>
</file>