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9" r:id="rId2"/>
    <p:sldId id="296" r:id="rId3"/>
    <p:sldId id="297" r:id="rId4"/>
    <p:sldId id="298" r:id="rId5"/>
    <p:sldId id="29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913E"/>
    <a:srgbClr val="F0A622"/>
    <a:srgbClr val="CE1D02"/>
    <a:srgbClr val="4DACA4"/>
    <a:srgbClr val="D578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674"/>
  </p:normalViewPr>
  <p:slideViewPr>
    <p:cSldViewPr snapToGrid="0" snapToObjects="1">
      <p:cViewPr varScale="1">
        <p:scale>
          <a:sx n="128" d="100"/>
          <a:sy n="128" d="100"/>
        </p:scale>
        <p:origin x="3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317A9-419A-6646-AC6B-F320B45746BD}" type="datetimeFigureOut">
              <a:rPr lang="en-US" smtClean="0"/>
              <a:t>9/23/20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2EF82-01A3-B544-8F84-F73457B7512B}" type="slidenum">
              <a:rPr lang="en-US" smtClean="0"/>
              <a:t>‹#›</a:t>
            </a:fld>
            <a:endParaRPr lang="en-US"/>
          </a:p>
        </p:txBody>
      </p:sp>
    </p:spTree>
    <p:extLst>
      <p:ext uri="{BB962C8B-B14F-4D97-AF65-F5344CB8AC3E}">
        <p14:creationId xmlns:p14="http://schemas.microsoft.com/office/powerpoint/2010/main" val="3273422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5</a:t>
            </a:fld>
            <a:endParaRPr lang="en-US" dirty="0"/>
          </a:p>
        </p:txBody>
      </p:sp>
    </p:spTree>
    <p:extLst>
      <p:ext uri="{BB962C8B-B14F-4D97-AF65-F5344CB8AC3E}">
        <p14:creationId xmlns:p14="http://schemas.microsoft.com/office/powerpoint/2010/main" val="419404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9/23/20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40734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9/23/20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20783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9/23/20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35673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9/23/20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207941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381E756-E947-FD4A-8A23-D2C983A1A8BD}" type="datetimeFigureOut">
              <a:rPr lang="en-US" smtClean="0"/>
              <a:t>9/23/20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57977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Date Placeholder 4"/>
          <p:cNvSpPr>
            <a:spLocks noGrp="1"/>
          </p:cNvSpPr>
          <p:nvPr>
            <p:ph type="dt" sz="half" idx="10"/>
          </p:nvPr>
        </p:nvSpPr>
        <p:spPr/>
        <p:txBody>
          <a:bodyPr/>
          <a:lstStyle/>
          <a:p>
            <a:fld id="{7381E756-E947-FD4A-8A23-D2C983A1A8BD}" type="datetimeFigureOut">
              <a:rPr lang="en-US" smtClean="0"/>
              <a:t>9/23/20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11537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7381E756-E947-FD4A-8A23-D2C983A1A8BD}" type="datetimeFigureOut">
              <a:rPr lang="en-US" smtClean="0"/>
              <a:t>9/23/20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64170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7381E756-E947-FD4A-8A23-D2C983A1A8BD}" type="datetimeFigureOut">
              <a:rPr lang="en-US" smtClean="0"/>
              <a:t>9/23/20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54590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1E756-E947-FD4A-8A23-D2C983A1A8BD}" type="datetimeFigureOut">
              <a:rPr lang="en-US" smtClean="0"/>
              <a:t>9/23/20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91307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81E756-E947-FD4A-8A23-D2C983A1A8BD}" type="datetimeFigureOut">
              <a:rPr lang="en-US" smtClean="0"/>
              <a:t>9/23/20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5597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81E756-E947-FD4A-8A23-D2C983A1A8BD}" type="datetimeFigureOut">
              <a:rPr lang="en-US" smtClean="0"/>
              <a:t>9/23/20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49380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1E756-E947-FD4A-8A23-D2C983A1A8BD}" type="datetimeFigureOut">
              <a:rPr lang="en-US" smtClean="0"/>
              <a:t>9/23/20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0669D-EC37-AA42-8CD3-B0788BD38FC6}" type="slidenum">
              <a:rPr lang="en-US" smtClean="0"/>
              <a:t>‹#›</a:t>
            </a:fld>
            <a:endParaRPr lang="en-US"/>
          </a:p>
        </p:txBody>
      </p:sp>
    </p:spTree>
    <p:extLst>
      <p:ext uri="{BB962C8B-B14F-4D97-AF65-F5344CB8AC3E}">
        <p14:creationId xmlns:p14="http://schemas.microsoft.com/office/powerpoint/2010/main" val="172960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oo.gl/BCzz8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15694A3-154D-2641-ADE8-4A6BF186E3E1}"/>
              </a:ext>
            </a:extLst>
          </p:cNvPr>
          <p:cNvGraphicFramePr>
            <a:graphicFrameLocks noGrp="1"/>
          </p:cNvGraphicFramePr>
          <p:nvPr>
            <p:extLst>
              <p:ext uri="{D42A27DB-BD31-4B8C-83A1-F6EECF244321}">
                <p14:modId xmlns:p14="http://schemas.microsoft.com/office/powerpoint/2010/main" val="983986587"/>
              </p:ext>
            </p:extLst>
          </p:nvPr>
        </p:nvGraphicFramePr>
        <p:xfrm>
          <a:off x="335273" y="876584"/>
          <a:ext cx="11576842" cy="5129400"/>
        </p:xfrm>
        <a:graphic>
          <a:graphicData uri="http://schemas.openxmlformats.org/drawingml/2006/table">
            <a:tbl>
              <a:tblPr firstRow="1" bandRow="1">
                <a:tableStyleId>{5C22544A-7EE6-4342-B048-85BDC9FD1C3A}</a:tableStyleId>
              </a:tblPr>
              <a:tblGrid>
                <a:gridCol w="808690">
                  <a:extLst>
                    <a:ext uri="{9D8B030D-6E8A-4147-A177-3AD203B41FA5}">
                      <a16:colId xmlns:a16="http://schemas.microsoft.com/office/drawing/2014/main" val="29275947"/>
                    </a:ext>
                  </a:extLst>
                </a:gridCol>
                <a:gridCol w="448673">
                  <a:extLst>
                    <a:ext uri="{9D8B030D-6E8A-4147-A177-3AD203B41FA5}">
                      <a16:colId xmlns:a16="http://schemas.microsoft.com/office/drawing/2014/main" val="3560745509"/>
                    </a:ext>
                  </a:extLst>
                </a:gridCol>
                <a:gridCol w="448673">
                  <a:extLst>
                    <a:ext uri="{9D8B030D-6E8A-4147-A177-3AD203B41FA5}">
                      <a16:colId xmlns:a16="http://schemas.microsoft.com/office/drawing/2014/main" val="1192208230"/>
                    </a:ext>
                  </a:extLst>
                </a:gridCol>
                <a:gridCol w="448673">
                  <a:extLst>
                    <a:ext uri="{9D8B030D-6E8A-4147-A177-3AD203B41FA5}">
                      <a16:colId xmlns:a16="http://schemas.microsoft.com/office/drawing/2014/main" val="4102889621"/>
                    </a:ext>
                  </a:extLst>
                </a:gridCol>
                <a:gridCol w="448673">
                  <a:extLst>
                    <a:ext uri="{9D8B030D-6E8A-4147-A177-3AD203B41FA5}">
                      <a16:colId xmlns:a16="http://schemas.microsoft.com/office/drawing/2014/main" val="855809354"/>
                    </a:ext>
                  </a:extLst>
                </a:gridCol>
                <a:gridCol w="448673">
                  <a:extLst>
                    <a:ext uri="{9D8B030D-6E8A-4147-A177-3AD203B41FA5}">
                      <a16:colId xmlns:a16="http://schemas.microsoft.com/office/drawing/2014/main" val="2411451484"/>
                    </a:ext>
                  </a:extLst>
                </a:gridCol>
                <a:gridCol w="448673">
                  <a:extLst>
                    <a:ext uri="{9D8B030D-6E8A-4147-A177-3AD203B41FA5}">
                      <a16:colId xmlns:a16="http://schemas.microsoft.com/office/drawing/2014/main" val="1772823707"/>
                    </a:ext>
                  </a:extLst>
                </a:gridCol>
                <a:gridCol w="448673">
                  <a:extLst>
                    <a:ext uri="{9D8B030D-6E8A-4147-A177-3AD203B41FA5}">
                      <a16:colId xmlns:a16="http://schemas.microsoft.com/office/drawing/2014/main" val="2478627590"/>
                    </a:ext>
                  </a:extLst>
                </a:gridCol>
                <a:gridCol w="448673">
                  <a:extLst>
                    <a:ext uri="{9D8B030D-6E8A-4147-A177-3AD203B41FA5}">
                      <a16:colId xmlns:a16="http://schemas.microsoft.com/office/drawing/2014/main" val="2106133440"/>
                    </a:ext>
                  </a:extLst>
                </a:gridCol>
                <a:gridCol w="448673">
                  <a:extLst>
                    <a:ext uri="{9D8B030D-6E8A-4147-A177-3AD203B41FA5}">
                      <a16:colId xmlns:a16="http://schemas.microsoft.com/office/drawing/2014/main" val="1409455263"/>
                    </a:ext>
                  </a:extLst>
                </a:gridCol>
                <a:gridCol w="448673">
                  <a:extLst>
                    <a:ext uri="{9D8B030D-6E8A-4147-A177-3AD203B41FA5}">
                      <a16:colId xmlns:a16="http://schemas.microsoft.com/office/drawing/2014/main" val="2627021225"/>
                    </a:ext>
                  </a:extLst>
                </a:gridCol>
                <a:gridCol w="448673">
                  <a:extLst>
                    <a:ext uri="{9D8B030D-6E8A-4147-A177-3AD203B41FA5}">
                      <a16:colId xmlns:a16="http://schemas.microsoft.com/office/drawing/2014/main" val="3466137375"/>
                    </a:ext>
                  </a:extLst>
                </a:gridCol>
                <a:gridCol w="448673">
                  <a:extLst>
                    <a:ext uri="{9D8B030D-6E8A-4147-A177-3AD203B41FA5}">
                      <a16:colId xmlns:a16="http://schemas.microsoft.com/office/drawing/2014/main" val="3698054950"/>
                    </a:ext>
                  </a:extLst>
                </a:gridCol>
                <a:gridCol w="448673">
                  <a:extLst>
                    <a:ext uri="{9D8B030D-6E8A-4147-A177-3AD203B41FA5}">
                      <a16:colId xmlns:a16="http://schemas.microsoft.com/office/drawing/2014/main" val="4293588345"/>
                    </a:ext>
                  </a:extLst>
                </a:gridCol>
                <a:gridCol w="448673">
                  <a:extLst>
                    <a:ext uri="{9D8B030D-6E8A-4147-A177-3AD203B41FA5}">
                      <a16:colId xmlns:a16="http://schemas.microsoft.com/office/drawing/2014/main" val="3580867955"/>
                    </a:ext>
                  </a:extLst>
                </a:gridCol>
                <a:gridCol w="448673">
                  <a:extLst>
                    <a:ext uri="{9D8B030D-6E8A-4147-A177-3AD203B41FA5}">
                      <a16:colId xmlns:a16="http://schemas.microsoft.com/office/drawing/2014/main" val="1005002453"/>
                    </a:ext>
                  </a:extLst>
                </a:gridCol>
                <a:gridCol w="448673">
                  <a:extLst>
                    <a:ext uri="{9D8B030D-6E8A-4147-A177-3AD203B41FA5}">
                      <a16:colId xmlns:a16="http://schemas.microsoft.com/office/drawing/2014/main" val="3795648227"/>
                    </a:ext>
                  </a:extLst>
                </a:gridCol>
                <a:gridCol w="448673">
                  <a:extLst>
                    <a:ext uri="{9D8B030D-6E8A-4147-A177-3AD203B41FA5}">
                      <a16:colId xmlns:a16="http://schemas.microsoft.com/office/drawing/2014/main" val="1306395828"/>
                    </a:ext>
                  </a:extLst>
                </a:gridCol>
                <a:gridCol w="448673">
                  <a:extLst>
                    <a:ext uri="{9D8B030D-6E8A-4147-A177-3AD203B41FA5}">
                      <a16:colId xmlns:a16="http://schemas.microsoft.com/office/drawing/2014/main" val="860735548"/>
                    </a:ext>
                  </a:extLst>
                </a:gridCol>
                <a:gridCol w="448673">
                  <a:extLst>
                    <a:ext uri="{9D8B030D-6E8A-4147-A177-3AD203B41FA5}">
                      <a16:colId xmlns:a16="http://schemas.microsoft.com/office/drawing/2014/main" val="1452070690"/>
                    </a:ext>
                  </a:extLst>
                </a:gridCol>
                <a:gridCol w="448673">
                  <a:extLst>
                    <a:ext uri="{9D8B030D-6E8A-4147-A177-3AD203B41FA5}">
                      <a16:colId xmlns:a16="http://schemas.microsoft.com/office/drawing/2014/main" val="2857320515"/>
                    </a:ext>
                  </a:extLst>
                </a:gridCol>
                <a:gridCol w="448673">
                  <a:extLst>
                    <a:ext uri="{9D8B030D-6E8A-4147-A177-3AD203B41FA5}">
                      <a16:colId xmlns:a16="http://schemas.microsoft.com/office/drawing/2014/main" val="410285874"/>
                    </a:ext>
                  </a:extLst>
                </a:gridCol>
                <a:gridCol w="448673">
                  <a:extLst>
                    <a:ext uri="{9D8B030D-6E8A-4147-A177-3AD203B41FA5}">
                      <a16:colId xmlns:a16="http://schemas.microsoft.com/office/drawing/2014/main" val="3665994426"/>
                    </a:ext>
                  </a:extLst>
                </a:gridCol>
                <a:gridCol w="448673">
                  <a:extLst>
                    <a:ext uri="{9D8B030D-6E8A-4147-A177-3AD203B41FA5}">
                      <a16:colId xmlns:a16="http://schemas.microsoft.com/office/drawing/2014/main" val="1060021454"/>
                    </a:ext>
                  </a:extLst>
                </a:gridCol>
                <a:gridCol w="448673">
                  <a:extLst>
                    <a:ext uri="{9D8B030D-6E8A-4147-A177-3AD203B41FA5}">
                      <a16:colId xmlns:a16="http://schemas.microsoft.com/office/drawing/2014/main" val="1554453249"/>
                    </a:ext>
                  </a:extLst>
                </a:gridCol>
              </a:tblGrid>
              <a:tr h="282856">
                <a:tc>
                  <a:txBody>
                    <a:bodyPr/>
                    <a:lstStyle/>
                    <a:p>
                      <a:pPr algn="ctr"/>
                      <a:endParaRPr lang="en-US" sz="1000" dirty="0">
                        <a:solidFill>
                          <a:schemeClr val="tx1"/>
                        </a:solidFill>
                        <a:latin typeface="Century Gothic" panose="020B0502020202020204" pitchFamily="34" charset="0"/>
                      </a:endParaRPr>
                    </a:p>
                  </a:txBody>
                  <a:tcPr marL="112333" marR="112333" marT="56166" marB="56166" anchor="ctr">
                    <a:lnL w="9525"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1000" dirty="0">
                          <a:solidFill>
                            <a:schemeClr val="tx1"/>
                          </a:solidFill>
                          <a:latin typeface="Century Gothic" panose="020B0502020202020204" pitchFamily="34" charset="0"/>
                        </a:rPr>
                        <a:t>2018 - Q3 </a:t>
                      </a:r>
                      <a:endParaRPr lang="en-US" dirty="0"/>
                    </a:p>
                  </a:txBody>
                  <a:tcPr marL="112333" marR="112333" marT="56166" marB="56166" anchor="ctr">
                    <a:lnL w="6350"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endParaRPr lang="en-US"/>
                    </a:p>
                  </a:txBody>
                  <a:tcPr>
                    <a:lnL w="9525" cap="flat" cmpd="sng" algn="ctr">
                      <a:solidFill>
                        <a:schemeClr val="bg1">
                          <a:lumMod val="75000"/>
                        </a:schemeClr>
                      </a:solidFill>
                      <a:prstDash val="solid"/>
                      <a:round/>
                      <a:headEnd type="none" w="med" len="med"/>
                      <a:tailEnd type="none" w="med" len="med"/>
                    </a:lnL>
                  </a:tcPr>
                </a:tc>
                <a:tc hMerge="1">
                  <a:txBody>
                    <a:bodyPr/>
                    <a:lstStyle/>
                    <a:p>
                      <a:pPr algn="ctr"/>
                      <a:endParaRPr lang="en-US" dirty="0"/>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2018 – Q4</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2019 - Q1</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2019 – Q2</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2019 – Q3</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2019 – Q4</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2020 – Q1</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2020 – Q1</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extLst>
                  <a:ext uri="{0D108BD9-81ED-4DB2-BD59-A6C34878D82A}">
                    <a16:rowId xmlns:a16="http://schemas.microsoft.com/office/drawing/2014/main" val="3546399104"/>
                  </a:ext>
                </a:extLst>
              </a:tr>
              <a:tr h="328205">
                <a:tc>
                  <a:txBody>
                    <a:bodyPr/>
                    <a:lstStyle/>
                    <a:p>
                      <a:pPr algn="ctr"/>
                      <a:endParaRPr lang="en-US" sz="900" b="1" dirty="0">
                        <a:solidFill>
                          <a:schemeClr val="tx1"/>
                        </a:solidFill>
                        <a:latin typeface="Century Gothic" panose="020B0502020202020204" pitchFamily="34" charset="0"/>
                      </a:endParaRPr>
                    </a:p>
                  </a:txBody>
                  <a:tcPr marL="112333" marR="112333" marT="56166" marB="56166" anchor="ctr">
                    <a:lnL w="9525"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900" b="1" dirty="0">
                          <a:solidFill>
                            <a:schemeClr val="tx1"/>
                          </a:solidFill>
                          <a:latin typeface="Century Gothic" panose="020B0502020202020204" pitchFamily="34" charset="0"/>
                        </a:rPr>
                        <a:t>JUL</a:t>
                      </a:r>
                    </a:p>
                  </a:txBody>
                  <a:tcPr marT="91440" marB="91440" anchor="ctr">
                    <a:lnL w="6350"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AUG</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SEPT</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OCT</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NOV</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DEC</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JAN</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FEB</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MAR</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APR</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MAY</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JUN</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JUL</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AUG</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SEPT</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OCT</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NOV</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DEC</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JAN</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FEB</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MAR</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APR</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MAY</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JUN</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32738572"/>
                  </a:ext>
                </a:extLst>
              </a:tr>
              <a:tr h="264540">
                <a:tc gridSpan="2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Century Gothic" panose="020B0502020202020204" pitchFamily="34" charset="0"/>
                        </a:rPr>
                        <a:t>PRODUCT </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endParaRPr lang="en-US"/>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tcPr>
                </a:tc>
                <a:tc hMerge="1">
                  <a:txBody>
                    <a:bodyPr/>
                    <a:lstStyle/>
                    <a:p>
                      <a:endParaRPr lang="en-US"/>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tcPr>
                </a:tc>
                <a:tc hMerge="1">
                  <a:txBody>
                    <a:bodyPr/>
                    <a:lstStyle/>
                    <a:p>
                      <a:endParaRPr lang="en-US"/>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extLst>
                  <a:ext uri="{0D108BD9-81ED-4DB2-BD59-A6C34878D82A}">
                    <a16:rowId xmlns:a16="http://schemas.microsoft.com/office/drawing/2014/main" val="1184915861"/>
                  </a:ext>
                </a:extLst>
              </a:tr>
              <a:tr h="433307">
                <a:tc>
                  <a:txBody>
                    <a:bodyPr/>
                    <a:lstStyle/>
                    <a:p>
                      <a:pPr marL="0" marR="0">
                        <a:spcBef>
                          <a:spcPts val="0"/>
                        </a:spcBef>
                        <a:spcAft>
                          <a:spcPts val="0"/>
                        </a:spcAft>
                      </a:pPr>
                      <a:r>
                        <a:rPr lang="en-US" sz="800" dirty="0">
                          <a:solidFill>
                            <a:srgbClr val="000000"/>
                          </a:solidFill>
                          <a:effectLst/>
                          <a:latin typeface="Century Gothic" panose="020B0502020202020204" pitchFamily="34" charset="0"/>
                          <a:ea typeface="Cambria" panose="02040503050406030204" pitchFamily="18" charset="0"/>
                          <a:cs typeface="Arial" panose="020B0604020202020204" pitchFamily="34" charset="0"/>
                        </a:rPr>
                        <a:t>Roadmap   Brief</a:t>
                      </a:r>
                      <a:endParaRPr lang="en-US" sz="800" dirty="0">
                        <a:effectLst/>
                        <a:latin typeface="Cambria" panose="02040503050406030204" pitchFamily="18" charset="0"/>
                        <a:ea typeface="MS Mincho" panose="02020609040205080304" pitchFamily="49" charset="-128"/>
                        <a:cs typeface="Times New Roman" panose="02020603050405020304" pitchFamily="18" charset="0"/>
                      </a:endParaRP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79069047"/>
                  </a:ext>
                </a:extLst>
              </a:tr>
              <a:tr h="555889">
                <a:tc>
                  <a:txBody>
                    <a:bodyPr/>
                    <a:lstStyle/>
                    <a:p>
                      <a:pPr marL="0" marR="0">
                        <a:spcBef>
                          <a:spcPts val="0"/>
                        </a:spcBef>
                        <a:spcAft>
                          <a:spcPts val="0"/>
                        </a:spcAft>
                      </a:pPr>
                      <a:r>
                        <a:rPr lang="en-US" sz="800" dirty="0">
                          <a:solidFill>
                            <a:srgbClr val="000000"/>
                          </a:solidFill>
                          <a:effectLst/>
                          <a:latin typeface="Century Gothic" panose="020B0502020202020204" pitchFamily="34" charset="0"/>
                          <a:ea typeface="Cambria" panose="02040503050406030204" pitchFamily="18" charset="0"/>
                          <a:cs typeface="Arial" panose="020B0604020202020204" pitchFamily="34" charset="0"/>
                        </a:rPr>
                        <a:t>User      Requirements</a:t>
                      </a:r>
                      <a:endParaRPr lang="en-US" sz="800" dirty="0">
                        <a:effectLst/>
                        <a:latin typeface="Cambria" panose="02040503050406030204" pitchFamily="18" charset="0"/>
                        <a:ea typeface="MS Mincho" panose="02020609040205080304" pitchFamily="49" charset="-128"/>
                        <a:cs typeface="Times New Roman" panose="02020603050405020304" pitchFamily="18" charset="0"/>
                      </a:endParaRP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87612117"/>
                  </a:ext>
                </a:extLst>
              </a:tr>
              <a:tr h="535549">
                <a:tc>
                  <a:txBody>
                    <a:bodyPr/>
                    <a:lstStyle/>
                    <a:p>
                      <a:pPr marL="0" marR="0">
                        <a:spcBef>
                          <a:spcPts val="0"/>
                        </a:spcBef>
                        <a:spcAft>
                          <a:spcPts val="0"/>
                        </a:spcAft>
                      </a:pPr>
                      <a:r>
                        <a:rPr lang="en-US" sz="800" dirty="0">
                          <a:solidFill>
                            <a:srgbClr val="000000"/>
                          </a:solidFill>
                          <a:effectLst/>
                          <a:latin typeface="Century Gothic" panose="020B0502020202020204" pitchFamily="34" charset="0"/>
                          <a:ea typeface="Cambria" panose="02040503050406030204" pitchFamily="18" charset="0"/>
                          <a:cs typeface="Arial" panose="020B0604020202020204" pitchFamily="34" charset="0"/>
                        </a:rPr>
                        <a:t>Feature Requirements</a:t>
                      </a:r>
                      <a:endParaRPr lang="en-US" sz="800" dirty="0">
                        <a:effectLst/>
                        <a:latin typeface="Cambria" panose="02040503050406030204" pitchFamily="18" charset="0"/>
                        <a:ea typeface="MS Mincho" panose="02020609040205080304" pitchFamily="49" charset="-128"/>
                        <a:cs typeface="Times New Roman" panose="02020603050405020304" pitchFamily="18" charset="0"/>
                      </a:endParaRP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01896436"/>
                  </a:ext>
                </a:extLst>
              </a:tr>
              <a:tr h="478368">
                <a:tc>
                  <a:txBody>
                    <a:bodyPr/>
                    <a:lstStyle/>
                    <a:p>
                      <a:pPr marL="0" marR="0">
                        <a:spcBef>
                          <a:spcPts val="0"/>
                        </a:spcBef>
                        <a:spcAft>
                          <a:spcPts val="0"/>
                        </a:spcAft>
                      </a:pPr>
                      <a:r>
                        <a:rPr lang="en-US" sz="800" dirty="0">
                          <a:solidFill>
                            <a:srgbClr val="000000"/>
                          </a:solidFill>
                          <a:effectLst/>
                          <a:latin typeface="Century Gothic" panose="020B0502020202020204" pitchFamily="34" charset="0"/>
                          <a:ea typeface="Cambria" panose="02040503050406030204" pitchFamily="18" charset="0"/>
                          <a:cs typeface="Arial" panose="020B0604020202020204" pitchFamily="34" charset="0"/>
                        </a:rPr>
                        <a:t>Feature Release</a:t>
                      </a:r>
                      <a:endParaRPr lang="en-US" sz="800" dirty="0">
                        <a:effectLst/>
                        <a:latin typeface="Cambria" panose="02040503050406030204" pitchFamily="18" charset="0"/>
                        <a:ea typeface="MS Mincho" panose="02020609040205080304" pitchFamily="49" charset="-128"/>
                        <a:cs typeface="Times New Roman" panose="02020603050405020304" pitchFamily="18" charset="0"/>
                      </a:endParaRP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13863689"/>
                  </a:ext>
                </a:extLst>
              </a:tr>
              <a:tr h="249312">
                <a:tc>
                  <a:txBody>
                    <a:bodyPr/>
                    <a:lstStyle/>
                    <a:p>
                      <a:pPr marL="0" marR="0">
                        <a:spcBef>
                          <a:spcPts val="0"/>
                        </a:spcBef>
                        <a:spcAft>
                          <a:spcPts val="0"/>
                        </a:spcAft>
                      </a:pPr>
                      <a:r>
                        <a:rPr lang="en-US" sz="800" dirty="0">
                          <a:solidFill>
                            <a:srgbClr val="000000"/>
                          </a:solidFill>
                          <a:effectLst/>
                          <a:latin typeface="Century Gothic" panose="020B0502020202020204" pitchFamily="34" charset="0"/>
                          <a:ea typeface="Cambria" panose="02040503050406030204" pitchFamily="18" charset="0"/>
                          <a:cs typeface="Arial" panose="020B0604020202020204" pitchFamily="34" charset="0"/>
                        </a:rPr>
                        <a:t>Pilot</a:t>
                      </a:r>
                      <a:endParaRPr lang="en-US" sz="800" dirty="0">
                        <a:effectLst/>
                        <a:latin typeface="Cambria" panose="02040503050406030204" pitchFamily="18" charset="0"/>
                        <a:ea typeface="MS Mincho" panose="02020609040205080304" pitchFamily="49" charset="-128"/>
                        <a:cs typeface="Times New Roman" panose="02020603050405020304" pitchFamily="18" charset="0"/>
                      </a:endParaRP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26307881"/>
                  </a:ext>
                </a:extLst>
              </a:tr>
              <a:tr h="535936">
                <a:tc>
                  <a:txBody>
                    <a:bodyPr/>
                    <a:lstStyle/>
                    <a:p>
                      <a:pPr marL="0" marR="0">
                        <a:spcBef>
                          <a:spcPts val="0"/>
                        </a:spcBef>
                        <a:spcAft>
                          <a:spcPts val="0"/>
                        </a:spcAft>
                      </a:pPr>
                      <a:r>
                        <a:rPr lang="en-US" sz="800" dirty="0">
                          <a:solidFill>
                            <a:srgbClr val="000000"/>
                          </a:solidFill>
                          <a:effectLst/>
                          <a:latin typeface="Century Gothic" panose="020B0502020202020204" pitchFamily="34" charset="0"/>
                          <a:ea typeface="Cambria" panose="02040503050406030204" pitchFamily="18" charset="0"/>
                          <a:cs typeface="Arial" panose="020B0604020202020204" pitchFamily="34" charset="0"/>
                        </a:rPr>
                        <a:t>Feedback Analysis</a:t>
                      </a:r>
                      <a:endParaRPr lang="en-US" sz="800" dirty="0">
                        <a:effectLst/>
                        <a:latin typeface="Cambria" panose="02040503050406030204" pitchFamily="18" charset="0"/>
                        <a:ea typeface="MS Mincho" panose="02020609040205080304" pitchFamily="49" charset="-128"/>
                        <a:cs typeface="Times New Roman" panose="02020603050405020304" pitchFamily="18" charset="0"/>
                      </a:endParaRP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9088498"/>
                  </a:ext>
                </a:extLst>
              </a:tr>
              <a:tr h="433307">
                <a:tc>
                  <a:txBody>
                    <a:bodyPr/>
                    <a:lstStyle/>
                    <a:p>
                      <a:pPr marL="0" marR="0">
                        <a:spcBef>
                          <a:spcPts val="0"/>
                        </a:spcBef>
                        <a:spcAft>
                          <a:spcPts val="0"/>
                        </a:spcAft>
                      </a:pPr>
                      <a:r>
                        <a:rPr lang="en-US" sz="800" dirty="0">
                          <a:solidFill>
                            <a:srgbClr val="000000"/>
                          </a:solidFill>
                          <a:effectLst/>
                          <a:latin typeface="Century Gothic" panose="020B0502020202020204" pitchFamily="34" charset="0"/>
                          <a:ea typeface="Cambria" panose="02040503050406030204" pitchFamily="18" charset="0"/>
                          <a:cs typeface="Arial" panose="020B0604020202020204" pitchFamily="34" charset="0"/>
                        </a:rPr>
                        <a:t>Customer Testing</a:t>
                      </a:r>
                      <a:endParaRPr lang="en-US" sz="800" dirty="0">
                        <a:effectLst/>
                        <a:latin typeface="Cambria" panose="02040503050406030204" pitchFamily="18" charset="0"/>
                        <a:ea typeface="MS Mincho" panose="02020609040205080304" pitchFamily="49" charset="-128"/>
                        <a:cs typeface="Times New Roman" panose="02020603050405020304" pitchFamily="18" charset="0"/>
                      </a:endParaRP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08596758"/>
                  </a:ext>
                </a:extLst>
              </a:tr>
              <a:tr h="433307">
                <a:tc>
                  <a:txBody>
                    <a:bodyPr/>
                    <a:lstStyle/>
                    <a:p>
                      <a:pPr marL="0" marR="0">
                        <a:spcBef>
                          <a:spcPts val="0"/>
                        </a:spcBef>
                        <a:spcAft>
                          <a:spcPts val="0"/>
                        </a:spcAft>
                      </a:pPr>
                      <a:r>
                        <a:rPr lang="en-US" sz="800" dirty="0">
                          <a:solidFill>
                            <a:srgbClr val="000000"/>
                          </a:solidFill>
                          <a:effectLst/>
                          <a:latin typeface="Century Gothic" panose="020B0502020202020204" pitchFamily="34" charset="0"/>
                          <a:ea typeface="Cambria" panose="02040503050406030204" pitchFamily="18" charset="0"/>
                          <a:cs typeface="Arial" panose="020B0604020202020204" pitchFamily="34" charset="0"/>
                        </a:rPr>
                        <a:t>Testing  Analysis</a:t>
                      </a:r>
                      <a:endParaRPr lang="en-US" sz="800" dirty="0">
                        <a:effectLst/>
                        <a:latin typeface="Cambria" panose="02040503050406030204" pitchFamily="18" charset="0"/>
                        <a:ea typeface="MS Mincho" panose="02020609040205080304" pitchFamily="49" charset="-128"/>
                        <a:cs typeface="Times New Roman" panose="02020603050405020304" pitchFamily="18" charset="0"/>
                      </a:endParaRPr>
                    </a:p>
                  </a:txBody>
                  <a:tcPr marR="0" marT="0" marB="0" anchor="ctr">
                    <a:lnL w="12700"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92172007"/>
                  </a:ext>
                </a:extLst>
              </a:tr>
              <a:tr h="309694">
                <a:tc>
                  <a:txBody>
                    <a:bodyPr/>
                    <a:lstStyle/>
                    <a:p>
                      <a:pPr algn="ctr"/>
                      <a:endParaRPr lang="en-US" sz="800" dirty="0">
                        <a:solidFill>
                          <a:schemeClr val="tx1"/>
                        </a:solidFill>
                        <a:latin typeface="Century Gothic" panose="020B0502020202020204" pitchFamily="34" charset="0"/>
                      </a:endParaRP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0207959"/>
                  </a:ext>
                </a:extLst>
              </a:tr>
              <a:tr h="288758">
                <a:tc>
                  <a:txBody>
                    <a:bodyPr/>
                    <a:lstStyle/>
                    <a:p>
                      <a:pPr algn="ctr"/>
                      <a:endParaRPr lang="en-US" sz="800" dirty="0">
                        <a:solidFill>
                          <a:schemeClr val="tx1"/>
                        </a:solidFill>
                        <a:latin typeface="Century Gothic" panose="020B0502020202020204" pitchFamily="34" charset="0"/>
                      </a:endParaRP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91846496"/>
                  </a:ext>
                </a:extLst>
              </a:tr>
            </a:tbl>
          </a:graphicData>
        </a:graphic>
      </p:graphicFrame>
      <p:sp>
        <p:nvSpPr>
          <p:cNvPr id="5" name="TextBox 4">
            <a:extLst>
              <a:ext uri="{FF2B5EF4-FFF2-40B4-BE49-F238E27FC236}">
                <a16:creationId xmlns:a16="http://schemas.microsoft.com/office/drawing/2014/main" id="{96816773-0376-E340-99F3-CC880C7F6F54}"/>
              </a:ext>
            </a:extLst>
          </p:cNvPr>
          <p:cNvSpPr txBox="1"/>
          <p:nvPr/>
        </p:nvSpPr>
        <p:spPr>
          <a:xfrm>
            <a:off x="3400293" y="511530"/>
            <a:ext cx="8528094" cy="246221"/>
          </a:xfrm>
          <a:prstGeom prst="rect">
            <a:avLst/>
          </a:prstGeom>
          <a:noFill/>
        </p:spPr>
        <p:txBody>
          <a:bodyPr wrap="square" rtlCol="0">
            <a:spAutoFit/>
          </a:bodyPr>
          <a:lstStyle/>
          <a:p>
            <a:r>
              <a:rPr lang="en-US" sz="1000" b="1" dirty="0">
                <a:latin typeface="Century Gothic" panose="020B0502020202020204" pitchFamily="34" charset="0"/>
              </a:rPr>
              <a:t>STATUS KEY		STREAM 1		 STREAM 2		 STREAM 3	      	 STREAM 4</a:t>
            </a:r>
          </a:p>
        </p:txBody>
      </p:sp>
      <p:sp>
        <p:nvSpPr>
          <p:cNvPr id="21" name="Rounded Rectangle 20">
            <a:extLst>
              <a:ext uri="{FF2B5EF4-FFF2-40B4-BE49-F238E27FC236}">
                <a16:creationId xmlns:a16="http://schemas.microsoft.com/office/drawing/2014/main" id="{00000000-0008-0000-0000-000026000000}"/>
              </a:ext>
            </a:extLst>
          </p:cNvPr>
          <p:cNvSpPr/>
          <p:nvPr/>
        </p:nvSpPr>
        <p:spPr>
          <a:xfrm>
            <a:off x="1469367" y="1810732"/>
            <a:ext cx="915614" cy="274320"/>
          </a:xfrm>
          <a:prstGeom prst="roundRect">
            <a:avLst/>
          </a:prstGeom>
          <a:solidFill>
            <a:schemeClr val="tx2">
              <a:lumMod val="20000"/>
              <a:lumOff val="80000"/>
            </a:schemeClr>
          </a:solidFill>
          <a:ln>
            <a:solidFill>
              <a:schemeClr val="bg1">
                <a:lumMod val="75000"/>
              </a:schemeClr>
            </a:solidFill>
          </a:ln>
          <a:effectLst>
            <a:reflection endPos="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800" b="1" dirty="0">
                <a:solidFill>
                  <a:schemeClr val="tx1"/>
                </a:solidFill>
                <a:latin typeface="Century Gothic" panose="020B0502020202020204" pitchFamily="34" charset="0"/>
                <a:ea typeface="Arial" charset="0"/>
                <a:cs typeface="Arial" charset="0"/>
              </a:rPr>
              <a:t>TEXT</a:t>
            </a:r>
          </a:p>
        </p:txBody>
      </p:sp>
      <p:sp>
        <p:nvSpPr>
          <p:cNvPr id="22" name="Rounded Rectangle 21">
            <a:extLst>
              <a:ext uri="{FF2B5EF4-FFF2-40B4-BE49-F238E27FC236}">
                <a16:creationId xmlns:a16="http://schemas.microsoft.com/office/drawing/2014/main" id="{00000000-0008-0000-0000-00002A000000}"/>
              </a:ext>
            </a:extLst>
          </p:cNvPr>
          <p:cNvSpPr/>
          <p:nvPr/>
        </p:nvSpPr>
        <p:spPr>
          <a:xfrm>
            <a:off x="2465101" y="1813303"/>
            <a:ext cx="419502" cy="274320"/>
          </a:xfrm>
          <a:prstGeom prst="roundRect">
            <a:avLst/>
          </a:prstGeom>
          <a:solidFill>
            <a:schemeClr val="tx2">
              <a:lumMod val="60000"/>
              <a:lumOff val="40000"/>
            </a:schemeClr>
          </a:solidFill>
          <a:ln>
            <a:solidFill>
              <a:schemeClr val="bg1">
                <a:lumMod val="75000"/>
              </a:schemeClr>
            </a:solidFill>
          </a:ln>
          <a:effectLst>
            <a:reflection endPos="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800" b="1" dirty="0">
                <a:solidFill>
                  <a:schemeClr val="tx1"/>
                </a:solidFill>
                <a:latin typeface="Century Gothic" panose="020B0502020202020204" pitchFamily="34" charset="0"/>
                <a:ea typeface="Arial" charset="0"/>
                <a:cs typeface="Arial" charset="0"/>
              </a:rPr>
              <a:t>TEXT</a:t>
            </a:r>
          </a:p>
        </p:txBody>
      </p:sp>
      <p:sp>
        <p:nvSpPr>
          <p:cNvPr id="24" name="Rounded Rectangle 23">
            <a:extLst>
              <a:ext uri="{FF2B5EF4-FFF2-40B4-BE49-F238E27FC236}">
                <a16:creationId xmlns:a16="http://schemas.microsoft.com/office/drawing/2014/main" id="{00000000-0008-0000-0000-00002C000000}"/>
              </a:ext>
            </a:extLst>
          </p:cNvPr>
          <p:cNvSpPr/>
          <p:nvPr/>
        </p:nvSpPr>
        <p:spPr>
          <a:xfrm>
            <a:off x="4871661" y="1810732"/>
            <a:ext cx="476409" cy="274320"/>
          </a:xfrm>
          <a:prstGeom prst="roundRect">
            <a:avLst/>
          </a:prstGeom>
          <a:solidFill>
            <a:schemeClr val="bg1">
              <a:lumMod val="65000"/>
            </a:schemeClr>
          </a:solidFill>
          <a:ln>
            <a:solidFill>
              <a:schemeClr val="bg1">
                <a:lumMod val="75000"/>
              </a:schemeClr>
            </a:solidFill>
          </a:ln>
          <a:effectLst>
            <a:reflection endPos="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800" b="1" dirty="0">
                <a:solidFill>
                  <a:schemeClr val="tx1"/>
                </a:solidFill>
                <a:latin typeface="Century Gothic" panose="020B0502020202020204" pitchFamily="34" charset="0"/>
                <a:ea typeface="Arial" charset="0"/>
                <a:cs typeface="Arial" charset="0"/>
              </a:rPr>
              <a:t>TEXT</a:t>
            </a:r>
          </a:p>
        </p:txBody>
      </p:sp>
      <p:sp>
        <p:nvSpPr>
          <p:cNvPr id="25" name="Rounded Rectangle 24">
            <a:extLst>
              <a:ext uri="{FF2B5EF4-FFF2-40B4-BE49-F238E27FC236}">
                <a16:creationId xmlns:a16="http://schemas.microsoft.com/office/drawing/2014/main" id="{00000000-0008-0000-0000-000030000000}"/>
              </a:ext>
            </a:extLst>
          </p:cNvPr>
          <p:cNvSpPr/>
          <p:nvPr/>
        </p:nvSpPr>
        <p:spPr>
          <a:xfrm>
            <a:off x="2964724" y="1810732"/>
            <a:ext cx="1758106" cy="274320"/>
          </a:xfrm>
          <a:prstGeom prst="roundRect">
            <a:avLst/>
          </a:prstGeom>
          <a:solidFill>
            <a:schemeClr val="tx2">
              <a:lumMod val="50000"/>
            </a:schemeClr>
          </a:solidFill>
          <a:ln>
            <a:solidFill>
              <a:schemeClr val="bg1">
                <a:lumMod val="75000"/>
              </a:schemeClr>
            </a:solidFill>
          </a:ln>
          <a:effectLst>
            <a:reflection endPos="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800" b="1" dirty="0">
                <a:solidFill>
                  <a:schemeClr val="bg1"/>
                </a:solidFill>
                <a:latin typeface="Century Gothic" panose="020B0502020202020204" pitchFamily="34" charset="0"/>
                <a:ea typeface="Arial" charset="0"/>
                <a:cs typeface="Arial" charset="0"/>
              </a:rPr>
              <a:t>TEXT</a:t>
            </a:r>
          </a:p>
        </p:txBody>
      </p:sp>
      <p:sp>
        <p:nvSpPr>
          <p:cNvPr id="36" name="Rounded Rectangle 35">
            <a:extLst>
              <a:ext uri="{FF2B5EF4-FFF2-40B4-BE49-F238E27FC236}">
                <a16:creationId xmlns:a16="http://schemas.microsoft.com/office/drawing/2014/main" id="{FC2C01B2-729A-634F-899B-1ED4C764A0EB}"/>
              </a:ext>
            </a:extLst>
          </p:cNvPr>
          <p:cNvSpPr/>
          <p:nvPr/>
        </p:nvSpPr>
        <p:spPr>
          <a:xfrm>
            <a:off x="4968654" y="564103"/>
            <a:ext cx="282425" cy="146304"/>
          </a:xfrm>
          <a:prstGeom prst="roundRect">
            <a:avLst/>
          </a:prstGeom>
          <a:solidFill>
            <a:schemeClr val="tx2">
              <a:lumMod val="20000"/>
              <a:lumOff val="80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600" b="1" dirty="0">
              <a:solidFill>
                <a:schemeClr val="tx1"/>
              </a:solidFill>
              <a:latin typeface="Century Gothic" panose="020B0502020202020204" pitchFamily="34" charset="0"/>
              <a:ea typeface="Arial" charset="0"/>
              <a:cs typeface="Arial" charset="0"/>
            </a:endParaRPr>
          </a:p>
        </p:txBody>
      </p:sp>
      <p:sp>
        <p:nvSpPr>
          <p:cNvPr id="37" name="Rounded Rectangle 36">
            <a:extLst>
              <a:ext uri="{FF2B5EF4-FFF2-40B4-BE49-F238E27FC236}">
                <a16:creationId xmlns:a16="http://schemas.microsoft.com/office/drawing/2014/main" id="{1A584EA9-6707-034F-AF4C-B8070F5392FE}"/>
              </a:ext>
            </a:extLst>
          </p:cNvPr>
          <p:cNvSpPr/>
          <p:nvPr/>
        </p:nvSpPr>
        <p:spPr>
          <a:xfrm>
            <a:off x="6808056" y="564103"/>
            <a:ext cx="282425" cy="146304"/>
          </a:xfrm>
          <a:prstGeom prst="roundRect">
            <a:avLst/>
          </a:prstGeom>
          <a:solidFill>
            <a:schemeClr val="tx2">
              <a:lumMod val="60000"/>
              <a:lumOff val="40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600" b="1" dirty="0">
              <a:solidFill>
                <a:schemeClr val="tx1"/>
              </a:solidFill>
              <a:latin typeface="Century Gothic" panose="020B0502020202020204" pitchFamily="34" charset="0"/>
              <a:ea typeface="Arial" charset="0"/>
              <a:cs typeface="Arial" charset="0"/>
            </a:endParaRPr>
          </a:p>
        </p:txBody>
      </p:sp>
      <p:sp>
        <p:nvSpPr>
          <p:cNvPr id="38" name="Rounded Rectangle 37">
            <a:extLst>
              <a:ext uri="{FF2B5EF4-FFF2-40B4-BE49-F238E27FC236}">
                <a16:creationId xmlns:a16="http://schemas.microsoft.com/office/drawing/2014/main" id="{1101C932-D445-4641-B50A-6947FF0598A5}"/>
              </a:ext>
            </a:extLst>
          </p:cNvPr>
          <p:cNvSpPr/>
          <p:nvPr/>
        </p:nvSpPr>
        <p:spPr>
          <a:xfrm>
            <a:off x="8652096" y="564103"/>
            <a:ext cx="282425" cy="146304"/>
          </a:xfrm>
          <a:prstGeom prst="roundRect">
            <a:avLst/>
          </a:prstGeom>
          <a:solidFill>
            <a:schemeClr val="tx2">
              <a:lumMod val="50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600" b="1" dirty="0">
              <a:solidFill>
                <a:schemeClr val="tx1"/>
              </a:solidFill>
              <a:latin typeface="Century Gothic" panose="020B0502020202020204" pitchFamily="34" charset="0"/>
              <a:ea typeface="Arial" charset="0"/>
              <a:cs typeface="Arial" charset="0"/>
            </a:endParaRPr>
          </a:p>
        </p:txBody>
      </p:sp>
      <p:sp>
        <p:nvSpPr>
          <p:cNvPr id="39" name="Rounded Rectangle 38">
            <a:extLst>
              <a:ext uri="{FF2B5EF4-FFF2-40B4-BE49-F238E27FC236}">
                <a16:creationId xmlns:a16="http://schemas.microsoft.com/office/drawing/2014/main" id="{4E1A6B13-805F-A444-AB95-43BCD63A8953}"/>
              </a:ext>
            </a:extLst>
          </p:cNvPr>
          <p:cNvSpPr/>
          <p:nvPr/>
        </p:nvSpPr>
        <p:spPr>
          <a:xfrm>
            <a:off x="10462497" y="564103"/>
            <a:ext cx="282425" cy="146304"/>
          </a:xfrm>
          <a:prstGeom prst="roundRect">
            <a:avLst/>
          </a:prstGeom>
          <a:solidFill>
            <a:schemeClr val="bg1">
              <a:lumMod val="50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600" b="1" dirty="0">
              <a:solidFill>
                <a:schemeClr val="tx1"/>
              </a:solidFill>
              <a:latin typeface="Century Gothic" panose="020B0502020202020204" pitchFamily="34" charset="0"/>
              <a:ea typeface="Arial" charset="0"/>
              <a:cs typeface="Arial" charset="0"/>
            </a:endParaRPr>
          </a:p>
        </p:txBody>
      </p:sp>
      <p:sp>
        <p:nvSpPr>
          <p:cNvPr id="40" name="TextBox 39">
            <a:extLst>
              <a:ext uri="{FF2B5EF4-FFF2-40B4-BE49-F238E27FC236}">
                <a16:creationId xmlns:a16="http://schemas.microsoft.com/office/drawing/2014/main" id="{2E314668-486E-9F4F-9342-1467D46A8706}"/>
              </a:ext>
            </a:extLst>
          </p:cNvPr>
          <p:cNvSpPr txBox="1"/>
          <p:nvPr/>
        </p:nvSpPr>
        <p:spPr>
          <a:xfrm>
            <a:off x="189642" y="112169"/>
            <a:ext cx="5783645" cy="400110"/>
          </a:xfrm>
          <a:prstGeom prst="rect">
            <a:avLst/>
          </a:prstGeom>
          <a:noFill/>
        </p:spPr>
        <p:txBody>
          <a:bodyPr wrap="square" rtlCol="0">
            <a:spAutoFit/>
          </a:bodyPr>
          <a:lstStyle/>
          <a:p>
            <a:r>
              <a:rPr lang="en-US" sz="2000" b="1" dirty="0">
                <a:solidFill>
                  <a:schemeClr val="bg1">
                    <a:lumMod val="50000"/>
                  </a:schemeClr>
                </a:solidFill>
                <a:latin typeface="Century Gothic" panose="020B0502020202020204" pitchFamily="34" charset="0"/>
              </a:rPr>
              <a:t>AGILE PRODUCT ROADMAP</a:t>
            </a:r>
          </a:p>
        </p:txBody>
      </p:sp>
      <p:pic>
        <p:nvPicPr>
          <p:cNvPr id="41" name="Picture 40">
            <a:hlinkClick r:id="rId2"/>
            <a:extLst>
              <a:ext uri="{FF2B5EF4-FFF2-40B4-BE49-F238E27FC236}">
                <a16:creationId xmlns:a16="http://schemas.microsoft.com/office/drawing/2014/main" id="{1888DFFD-1BEA-D147-9EA0-8B606E430800}"/>
              </a:ext>
            </a:extLst>
          </p:cNvPr>
          <p:cNvPicPr>
            <a:picLocks noChangeAspect="1"/>
          </p:cNvPicPr>
          <p:nvPr/>
        </p:nvPicPr>
        <p:blipFill>
          <a:blip r:embed="rId3"/>
          <a:stretch>
            <a:fillRect/>
          </a:stretch>
        </p:blipFill>
        <p:spPr>
          <a:xfrm>
            <a:off x="9515054" y="74001"/>
            <a:ext cx="2459736" cy="477531"/>
          </a:xfrm>
          <a:prstGeom prst="rect">
            <a:avLst/>
          </a:prstGeom>
        </p:spPr>
      </p:pic>
      <p:sp>
        <p:nvSpPr>
          <p:cNvPr id="42" name="Rectangle 7">
            <a:extLst>
              <a:ext uri="{FF2B5EF4-FFF2-40B4-BE49-F238E27FC236}">
                <a16:creationId xmlns:a16="http://schemas.microsoft.com/office/drawing/2014/main" id="{CF7D014D-3F04-E94B-87A7-EA2FA586D931}"/>
              </a:ext>
            </a:extLst>
          </p:cNvPr>
          <p:cNvSpPr/>
          <p:nvPr/>
        </p:nvSpPr>
        <p:spPr>
          <a:xfrm>
            <a:off x="0" y="6343724"/>
            <a:ext cx="12192000" cy="524107"/>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24107">
                <a:moveTo>
                  <a:pt x="0" y="3171"/>
                </a:moveTo>
                <a:lnTo>
                  <a:pt x="11054576" y="0"/>
                </a:lnTo>
                <a:lnTo>
                  <a:pt x="11296185" y="159836"/>
                </a:lnTo>
                <a:lnTo>
                  <a:pt x="11508059" y="3718"/>
                </a:lnTo>
                <a:lnTo>
                  <a:pt x="12192000" y="3171"/>
                </a:lnTo>
                <a:lnTo>
                  <a:pt x="12192000" y="524107"/>
                </a:lnTo>
                <a:lnTo>
                  <a:pt x="0" y="524107"/>
                </a:lnTo>
                <a:lnTo>
                  <a:pt x="0" y="317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43" name="TextBox 42">
            <a:extLst>
              <a:ext uri="{FF2B5EF4-FFF2-40B4-BE49-F238E27FC236}">
                <a16:creationId xmlns:a16="http://schemas.microsoft.com/office/drawing/2014/main" id="{8048996E-17EF-F242-AD38-2F1FD317759C}"/>
              </a:ext>
            </a:extLst>
          </p:cNvPr>
          <p:cNvSpPr txBox="1"/>
          <p:nvPr/>
        </p:nvSpPr>
        <p:spPr>
          <a:xfrm>
            <a:off x="5863533" y="6477000"/>
            <a:ext cx="6201508" cy="369332"/>
          </a:xfrm>
          <a:prstGeom prst="rect">
            <a:avLst/>
          </a:prstGeom>
          <a:noFill/>
        </p:spPr>
        <p:txBody>
          <a:bodyPr wrap="square" rtlCol="0">
            <a:spAutoFit/>
          </a:bodyPr>
          <a:lstStyle/>
          <a:p>
            <a:pPr algn="r"/>
            <a:r>
              <a:rPr lang="en-US" b="1" dirty="0">
                <a:solidFill>
                  <a:schemeClr val="bg1"/>
                </a:solidFill>
                <a:latin typeface="Century Gothic" panose="020B0502020202020204" pitchFamily="34" charset="0"/>
                <a:ea typeface="Arial" charset="0"/>
                <a:cs typeface="Arial" charset="0"/>
              </a:rPr>
              <a:t>AGILE PRODUCT ROADMAP</a:t>
            </a:r>
          </a:p>
        </p:txBody>
      </p:sp>
      <p:sp>
        <p:nvSpPr>
          <p:cNvPr id="16" name="Rounded Rectangle 15">
            <a:extLst>
              <a:ext uri="{FF2B5EF4-FFF2-40B4-BE49-F238E27FC236}">
                <a16:creationId xmlns:a16="http://schemas.microsoft.com/office/drawing/2014/main" id="{5A70918D-9DF1-1C40-9424-CD3E1A088950}"/>
              </a:ext>
            </a:extLst>
          </p:cNvPr>
          <p:cNvSpPr/>
          <p:nvPr/>
        </p:nvSpPr>
        <p:spPr>
          <a:xfrm>
            <a:off x="2834005" y="2882040"/>
            <a:ext cx="880156" cy="274320"/>
          </a:xfrm>
          <a:prstGeom prst="roundRect">
            <a:avLst/>
          </a:prstGeom>
          <a:solidFill>
            <a:schemeClr val="tx2">
              <a:lumMod val="60000"/>
              <a:lumOff val="40000"/>
            </a:schemeClr>
          </a:solidFill>
          <a:ln>
            <a:solidFill>
              <a:schemeClr val="bg1">
                <a:lumMod val="75000"/>
              </a:schemeClr>
            </a:solidFill>
          </a:ln>
          <a:effectLst>
            <a:reflection endPos="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800" b="1" dirty="0">
                <a:solidFill>
                  <a:schemeClr val="tx1"/>
                </a:solidFill>
                <a:latin typeface="Century Gothic" panose="020B0502020202020204" pitchFamily="34" charset="0"/>
                <a:ea typeface="Arial" charset="0"/>
                <a:cs typeface="Arial" charset="0"/>
              </a:rPr>
              <a:t>TEXT</a:t>
            </a:r>
          </a:p>
        </p:txBody>
      </p:sp>
      <p:sp>
        <p:nvSpPr>
          <p:cNvPr id="17" name="Rounded Rectangle 16">
            <a:extLst>
              <a:ext uri="{FF2B5EF4-FFF2-40B4-BE49-F238E27FC236}">
                <a16:creationId xmlns:a16="http://schemas.microsoft.com/office/drawing/2014/main" id="{32213CB7-0C15-4444-8CD4-0AF3C78EC79E}"/>
              </a:ext>
            </a:extLst>
          </p:cNvPr>
          <p:cNvSpPr/>
          <p:nvPr/>
        </p:nvSpPr>
        <p:spPr>
          <a:xfrm>
            <a:off x="2465101" y="5412548"/>
            <a:ext cx="2785978" cy="274320"/>
          </a:xfrm>
          <a:prstGeom prst="roundRect">
            <a:avLst/>
          </a:prstGeom>
          <a:solidFill>
            <a:schemeClr val="tx2">
              <a:lumMod val="50000"/>
            </a:schemeClr>
          </a:solidFill>
          <a:ln>
            <a:solidFill>
              <a:schemeClr val="bg1">
                <a:lumMod val="75000"/>
              </a:schemeClr>
            </a:solidFill>
          </a:ln>
          <a:effectLst>
            <a:reflection endPos="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800" b="1" dirty="0">
                <a:solidFill>
                  <a:schemeClr val="bg1"/>
                </a:solidFill>
                <a:latin typeface="Century Gothic" panose="020B0502020202020204" pitchFamily="34" charset="0"/>
                <a:ea typeface="Arial" charset="0"/>
                <a:cs typeface="Arial" charset="0"/>
              </a:rPr>
              <a:t>TEXT</a:t>
            </a:r>
          </a:p>
        </p:txBody>
      </p:sp>
    </p:spTree>
    <p:extLst>
      <p:ext uri="{BB962C8B-B14F-4D97-AF65-F5344CB8AC3E}">
        <p14:creationId xmlns:p14="http://schemas.microsoft.com/office/powerpoint/2010/main" val="143282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15694A3-154D-2641-ADE8-4A6BF186E3E1}"/>
              </a:ext>
            </a:extLst>
          </p:cNvPr>
          <p:cNvGraphicFramePr>
            <a:graphicFrameLocks noGrp="1"/>
          </p:cNvGraphicFramePr>
          <p:nvPr>
            <p:extLst>
              <p:ext uri="{D42A27DB-BD31-4B8C-83A1-F6EECF244321}">
                <p14:modId xmlns:p14="http://schemas.microsoft.com/office/powerpoint/2010/main" val="903541441"/>
              </p:ext>
            </p:extLst>
          </p:nvPr>
        </p:nvGraphicFramePr>
        <p:xfrm>
          <a:off x="335273" y="876584"/>
          <a:ext cx="11576842" cy="5008694"/>
        </p:xfrm>
        <a:graphic>
          <a:graphicData uri="http://schemas.openxmlformats.org/drawingml/2006/table">
            <a:tbl>
              <a:tblPr firstRow="1" bandRow="1">
                <a:tableStyleId>{5C22544A-7EE6-4342-B048-85BDC9FD1C3A}</a:tableStyleId>
              </a:tblPr>
              <a:tblGrid>
                <a:gridCol w="808690">
                  <a:extLst>
                    <a:ext uri="{9D8B030D-6E8A-4147-A177-3AD203B41FA5}">
                      <a16:colId xmlns:a16="http://schemas.microsoft.com/office/drawing/2014/main" val="29275947"/>
                    </a:ext>
                  </a:extLst>
                </a:gridCol>
                <a:gridCol w="448673">
                  <a:extLst>
                    <a:ext uri="{9D8B030D-6E8A-4147-A177-3AD203B41FA5}">
                      <a16:colId xmlns:a16="http://schemas.microsoft.com/office/drawing/2014/main" val="3560745509"/>
                    </a:ext>
                  </a:extLst>
                </a:gridCol>
                <a:gridCol w="448673">
                  <a:extLst>
                    <a:ext uri="{9D8B030D-6E8A-4147-A177-3AD203B41FA5}">
                      <a16:colId xmlns:a16="http://schemas.microsoft.com/office/drawing/2014/main" val="1192208230"/>
                    </a:ext>
                  </a:extLst>
                </a:gridCol>
                <a:gridCol w="448673">
                  <a:extLst>
                    <a:ext uri="{9D8B030D-6E8A-4147-A177-3AD203B41FA5}">
                      <a16:colId xmlns:a16="http://schemas.microsoft.com/office/drawing/2014/main" val="4102889621"/>
                    </a:ext>
                  </a:extLst>
                </a:gridCol>
                <a:gridCol w="448673">
                  <a:extLst>
                    <a:ext uri="{9D8B030D-6E8A-4147-A177-3AD203B41FA5}">
                      <a16:colId xmlns:a16="http://schemas.microsoft.com/office/drawing/2014/main" val="855809354"/>
                    </a:ext>
                  </a:extLst>
                </a:gridCol>
                <a:gridCol w="448673">
                  <a:extLst>
                    <a:ext uri="{9D8B030D-6E8A-4147-A177-3AD203B41FA5}">
                      <a16:colId xmlns:a16="http://schemas.microsoft.com/office/drawing/2014/main" val="2411451484"/>
                    </a:ext>
                  </a:extLst>
                </a:gridCol>
                <a:gridCol w="448673">
                  <a:extLst>
                    <a:ext uri="{9D8B030D-6E8A-4147-A177-3AD203B41FA5}">
                      <a16:colId xmlns:a16="http://schemas.microsoft.com/office/drawing/2014/main" val="1772823707"/>
                    </a:ext>
                  </a:extLst>
                </a:gridCol>
                <a:gridCol w="448673">
                  <a:extLst>
                    <a:ext uri="{9D8B030D-6E8A-4147-A177-3AD203B41FA5}">
                      <a16:colId xmlns:a16="http://schemas.microsoft.com/office/drawing/2014/main" val="2478627590"/>
                    </a:ext>
                  </a:extLst>
                </a:gridCol>
                <a:gridCol w="448673">
                  <a:extLst>
                    <a:ext uri="{9D8B030D-6E8A-4147-A177-3AD203B41FA5}">
                      <a16:colId xmlns:a16="http://schemas.microsoft.com/office/drawing/2014/main" val="2106133440"/>
                    </a:ext>
                  </a:extLst>
                </a:gridCol>
                <a:gridCol w="448673">
                  <a:extLst>
                    <a:ext uri="{9D8B030D-6E8A-4147-A177-3AD203B41FA5}">
                      <a16:colId xmlns:a16="http://schemas.microsoft.com/office/drawing/2014/main" val="1409455263"/>
                    </a:ext>
                  </a:extLst>
                </a:gridCol>
                <a:gridCol w="448673">
                  <a:extLst>
                    <a:ext uri="{9D8B030D-6E8A-4147-A177-3AD203B41FA5}">
                      <a16:colId xmlns:a16="http://schemas.microsoft.com/office/drawing/2014/main" val="2627021225"/>
                    </a:ext>
                  </a:extLst>
                </a:gridCol>
                <a:gridCol w="448673">
                  <a:extLst>
                    <a:ext uri="{9D8B030D-6E8A-4147-A177-3AD203B41FA5}">
                      <a16:colId xmlns:a16="http://schemas.microsoft.com/office/drawing/2014/main" val="3466137375"/>
                    </a:ext>
                  </a:extLst>
                </a:gridCol>
                <a:gridCol w="448673">
                  <a:extLst>
                    <a:ext uri="{9D8B030D-6E8A-4147-A177-3AD203B41FA5}">
                      <a16:colId xmlns:a16="http://schemas.microsoft.com/office/drawing/2014/main" val="3698054950"/>
                    </a:ext>
                  </a:extLst>
                </a:gridCol>
                <a:gridCol w="448673">
                  <a:extLst>
                    <a:ext uri="{9D8B030D-6E8A-4147-A177-3AD203B41FA5}">
                      <a16:colId xmlns:a16="http://schemas.microsoft.com/office/drawing/2014/main" val="4293588345"/>
                    </a:ext>
                  </a:extLst>
                </a:gridCol>
                <a:gridCol w="448673">
                  <a:extLst>
                    <a:ext uri="{9D8B030D-6E8A-4147-A177-3AD203B41FA5}">
                      <a16:colId xmlns:a16="http://schemas.microsoft.com/office/drawing/2014/main" val="3580867955"/>
                    </a:ext>
                  </a:extLst>
                </a:gridCol>
                <a:gridCol w="448673">
                  <a:extLst>
                    <a:ext uri="{9D8B030D-6E8A-4147-A177-3AD203B41FA5}">
                      <a16:colId xmlns:a16="http://schemas.microsoft.com/office/drawing/2014/main" val="1005002453"/>
                    </a:ext>
                  </a:extLst>
                </a:gridCol>
                <a:gridCol w="448673">
                  <a:extLst>
                    <a:ext uri="{9D8B030D-6E8A-4147-A177-3AD203B41FA5}">
                      <a16:colId xmlns:a16="http://schemas.microsoft.com/office/drawing/2014/main" val="3795648227"/>
                    </a:ext>
                  </a:extLst>
                </a:gridCol>
                <a:gridCol w="448673">
                  <a:extLst>
                    <a:ext uri="{9D8B030D-6E8A-4147-A177-3AD203B41FA5}">
                      <a16:colId xmlns:a16="http://schemas.microsoft.com/office/drawing/2014/main" val="1306395828"/>
                    </a:ext>
                  </a:extLst>
                </a:gridCol>
                <a:gridCol w="448673">
                  <a:extLst>
                    <a:ext uri="{9D8B030D-6E8A-4147-A177-3AD203B41FA5}">
                      <a16:colId xmlns:a16="http://schemas.microsoft.com/office/drawing/2014/main" val="860735548"/>
                    </a:ext>
                  </a:extLst>
                </a:gridCol>
                <a:gridCol w="448673">
                  <a:extLst>
                    <a:ext uri="{9D8B030D-6E8A-4147-A177-3AD203B41FA5}">
                      <a16:colId xmlns:a16="http://schemas.microsoft.com/office/drawing/2014/main" val="1452070690"/>
                    </a:ext>
                  </a:extLst>
                </a:gridCol>
                <a:gridCol w="448673">
                  <a:extLst>
                    <a:ext uri="{9D8B030D-6E8A-4147-A177-3AD203B41FA5}">
                      <a16:colId xmlns:a16="http://schemas.microsoft.com/office/drawing/2014/main" val="2857320515"/>
                    </a:ext>
                  </a:extLst>
                </a:gridCol>
                <a:gridCol w="448673">
                  <a:extLst>
                    <a:ext uri="{9D8B030D-6E8A-4147-A177-3AD203B41FA5}">
                      <a16:colId xmlns:a16="http://schemas.microsoft.com/office/drawing/2014/main" val="410285874"/>
                    </a:ext>
                  </a:extLst>
                </a:gridCol>
                <a:gridCol w="448673">
                  <a:extLst>
                    <a:ext uri="{9D8B030D-6E8A-4147-A177-3AD203B41FA5}">
                      <a16:colId xmlns:a16="http://schemas.microsoft.com/office/drawing/2014/main" val="3665994426"/>
                    </a:ext>
                  </a:extLst>
                </a:gridCol>
                <a:gridCol w="448673">
                  <a:extLst>
                    <a:ext uri="{9D8B030D-6E8A-4147-A177-3AD203B41FA5}">
                      <a16:colId xmlns:a16="http://schemas.microsoft.com/office/drawing/2014/main" val="1060021454"/>
                    </a:ext>
                  </a:extLst>
                </a:gridCol>
                <a:gridCol w="448673">
                  <a:extLst>
                    <a:ext uri="{9D8B030D-6E8A-4147-A177-3AD203B41FA5}">
                      <a16:colId xmlns:a16="http://schemas.microsoft.com/office/drawing/2014/main" val="1554453249"/>
                    </a:ext>
                  </a:extLst>
                </a:gridCol>
              </a:tblGrid>
              <a:tr h="282856">
                <a:tc>
                  <a:txBody>
                    <a:bodyPr/>
                    <a:lstStyle/>
                    <a:p>
                      <a:pPr algn="ctr"/>
                      <a:endParaRPr lang="en-US" sz="1000" dirty="0">
                        <a:solidFill>
                          <a:schemeClr val="tx1"/>
                        </a:solidFill>
                        <a:latin typeface="Century Gothic" panose="020B0502020202020204" pitchFamily="34" charset="0"/>
                      </a:endParaRPr>
                    </a:p>
                  </a:txBody>
                  <a:tcPr marL="112333" marR="112333" marT="56166" marB="56166" anchor="ctr">
                    <a:lnL w="9525"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1000" dirty="0">
                          <a:solidFill>
                            <a:schemeClr val="tx1"/>
                          </a:solidFill>
                          <a:latin typeface="Century Gothic" panose="020B0502020202020204" pitchFamily="34" charset="0"/>
                        </a:rPr>
                        <a:t>2018 - Q3 </a:t>
                      </a:r>
                      <a:endParaRPr lang="en-US" dirty="0"/>
                    </a:p>
                  </a:txBody>
                  <a:tcPr marL="112333" marR="112333" marT="56166" marB="56166" anchor="ctr">
                    <a:lnL w="6350"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endParaRPr lang="en-US"/>
                    </a:p>
                  </a:txBody>
                  <a:tcPr>
                    <a:lnL w="9525" cap="flat" cmpd="sng" algn="ctr">
                      <a:solidFill>
                        <a:schemeClr val="bg1">
                          <a:lumMod val="75000"/>
                        </a:schemeClr>
                      </a:solidFill>
                      <a:prstDash val="solid"/>
                      <a:round/>
                      <a:headEnd type="none" w="med" len="med"/>
                      <a:tailEnd type="none" w="med" len="med"/>
                    </a:lnL>
                  </a:tcPr>
                </a:tc>
                <a:tc hMerge="1">
                  <a:txBody>
                    <a:bodyPr/>
                    <a:lstStyle/>
                    <a:p>
                      <a:pPr algn="ctr"/>
                      <a:endParaRPr lang="en-US" dirty="0"/>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2018 – Q4</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2019 - Q1</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2019 – Q2</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2019 – Q3</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2019 – Q4</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2020 – Q1</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2020 – Q1</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extLst>
                  <a:ext uri="{0D108BD9-81ED-4DB2-BD59-A6C34878D82A}">
                    <a16:rowId xmlns:a16="http://schemas.microsoft.com/office/drawing/2014/main" val="3546399104"/>
                  </a:ext>
                </a:extLst>
              </a:tr>
              <a:tr h="328205">
                <a:tc>
                  <a:txBody>
                    <a:bodyPr/>
                    <a:lstStyle/>
                    <a:p>
                      <a:pPr algn="ctr"/>
                      <a:endParaRPr lang="en-US" sz="900" b="1" dirty="0">
                        <a:solidFill>
                          <a:schemeClr val="tx1"/>
                        </a:solidFill>
                        <a:latin typeface="Century Gothic" panose="020B0502020202020204" pitchFamily="34" charset="0"/>
                      </a:endParaRPr>
                    </a:p>
                  </a:txBody>
                  <a:tcPr marL="112333" marR="112333" marT="56166" marB="56166" anchor="ctr">
                    <a:lnL w="9525"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900" b="1" dirty="0">
                          <a:solidFill>
                            <a:schemeClr val="tx1"/>
                          </a:solidFill>
                          <a:latin typeface="Century Gothic" panose="020B0502020202020204" pitchFamily="34" charset="0"/>
                        </a:rPr>
                        <a:t>JUL</a:t>
                      </a:r>
                    </a:p>
                  </a:txBody>
                  <a:tcPr marT="91440" marB="91440" anchor="ctr">
                    <a:lnL w="6350"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AUG</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SEPT</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OCT</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NOV</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DEC</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JAN</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FEB</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MAR</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APR</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MAY</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JUN</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JUL</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AUG</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SEPT</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OCT</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NOV</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DEC</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JAN</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FEB</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MAR</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APR</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MAY</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JUN</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32738572"/>
                  </a:ext>
                </a:extLst>
              </a:tr>
              <a:tr h="264540">
                <a:tc gridSpan="2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Century Gothic" panose="020B0502020202020204" pitchFamily="34" charset="0"/>
                        </a:rPr>
                        <a:t>DEVELOPMENT</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endParaRPr lang="en-US"/>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tcPr>
                </a:tc>
                <a:tc hMerge="1">
                  <a:txBody>
                    <a:bodyPr/>
                    <a:lstStyle/>
                    <a:p>
                      <a:endParaRPr lang="en-US"/>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tcPr>
                </a:tc>
                <a:tc hMerge="1">
                  <a:txBody>
                    <a:bodyPr/>
                    <a:lstStyle/>
                    <a:p>
                      <a:endParaRPr lang="en-US"/>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extLst>
                  <a:ext uri="{0D108BD9-81ED-4DB2-BD59-A6C34878D82A}">
                    <a16:rowId xmlns:a16="http://schemas.microsoft.com/office/drawing/2014/main" val="1184915861"/>
                  </a:ext>
                </a:extLst>
              </a:tr>
              <a:tr h="433307">
                <a:tc>
                  <a:txBody>
                    <a:bodyPr/>
                    <a:lstStyle/>
                    <a:p>
                      <a:pPr algn="l" fontAlgn="ctr"/>
                      <a:r>
                        <a:rPr lang="en-US" sz="800" b="0" i="0" u="none" strike="noStrike" dirty="0">
                          <a:solidFill>
                            <a:srgbClr val="000000"/>
                          </a:solidFill>
                          <a:effectLst/>
                          <a:latin typeface="Century Gothic" panose="020B0502020202020204" pitchFamily="34" charset="0"/>
                        </a:rPr>
                        <a:t>Prototype</a:t>
                      </a: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79069047"/>
                  </a:ext>
                </a:extLst>
              </a:tr>
              <a:tr h="555889">
                <a:tc>
                  <a:txBody>
                    <a:bodyPr/>
                    <a:lstStyle/>
                    <a:p>
                      <a:pPr algn="l" fontAlgn="ctr"/>
                      <a:r>
                        <a:rPr lang="en-US" sz="800" b="0" i="0" u="none" strike="noStrike" dirty="0">
                          <a:solidFill>
                            <a:srgbClr val="000000"/>
                          </a:solidFill>
                          <a:effectLst/>
                          <a:latin typeface="Century Gothic" panose="020B0502020202020204" pitchFamily="34" charset="0"/>
                        </a:rPr>
                        <a:t>Deployment</a:t>
                      </a: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87612117"/>
                  </a:ext>
                </a:extLst>
              </a:tr>
              <a:tr h="535549">
                <a:tc>
                  <a:txBody>
                    <a:bodyPr/>
                    <a:lstStyle/>
                    <a:p>
                      <a:pPr algn="l" fontAlgn="ctr"/>
                      <a:r>
                        <a:rPr lang="en-US" sz="800" b="0" i="0" u="none" strike="noStrike" dirty="0">
                          <a:solidFill>
                            <a:srgbClr val="000000"/>
                          </a:solidFill>
                          <a:effectLst/>
                          <a:latin typeface="Century Gothic" panose="020B0502020202020204" pitchFamily="34" charset="0"/>
                        </a:rPr>
                        <a:t>Beta      Testing</a:t>
                      </a: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01896436"/>
                  </a:ext>
                </a:extLst>
              </a:tr>
              <a:tr h="478368">
                <a:tc>
                  <a:txBody>
                    <a:bodyPr/>
                    <a:lstStyle/>
                    <a:p>
                      <a:pPr algn="l" fontAlgn="ctr"/>
                      <a:r>
                        <a:rPr lang="en-US" sz="800" b="0" i="0" u="none" strike="noStrike" dirty="0">
                          <a:solidFill>
                            <a:srgbClr val="000000"/>
                          </a:solidFill>
                          <a:effectLst/>
                          <a:latin typeface="Century Gothic" panose="020B0502020202020204" pitchFamily="34" charset="0"/>
                        </a:rPr>
                        <a:t>Tech     Analysis</a:t>
                      </a: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13863689"/>
                  </a:ext>
                </a:extLst>
              </a:tr>
              <a:tr h="412069">
                <a:tc>
                  <a:txBody>
                    <a:bodyPr/>
                    <a:lstStyle/>
                    <a:p>
                      <a:pPr algn="l" fontAlgn="ctr"/>
                      <a:r>
                        <a:rPr lang="en-US" sz="800" b="0" i="0" u="none" strike="noStrike" dirty="0">
                          <a:solidFill>
                            <a:srgbClr val="000000"/>
                          </a:solidFill>
                          <a:effectLst/>
                          <a:latin typeface="Century Gothic" panose="020B0502020202020204" pitchFamily="34" charset="0"/>
                        </a:rPr>
                        <a:t>Story     Review</a:t>
                      </a: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26307881"/>
                  </a:ext>
                </a:extLst>
              </a:tr>
              <a:tr h="535936">
                <a:tc>
                  <a:txBody>
                    <a:bodyPr/>
                    <a:lstStyle/>
                    <a:p>
                      <a:pPr algn="l" fontAlgn="ctr"/>
                      <a:r>
                        <a:rPr lang="en-US" sz="800" b="0" i="0" u="none" strike="noStrike" dirty="0">
                          <a:solidFill>
                            <a:srgbClr val="000000"/>
                          </a:solidFill>
                          <a:effectLst/>
                          <a:latin typeface="Century Gothic" panose="020B0502020202020204" pitchFamily="34" charset="0"/>
                        </a:rPr>
                        <a:t>Demo</a:t>
                      </a: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9088498"/>
                  </a:ext>
                </a:extLst>
              </a:tr>
              <a:tr h="433307">
                <a:tc>
                  <a:txBody>
                    <a:bodyPr/>
                    <a:lstStyle/>
                    <a:p>
                      <a:pPr algn="l" fontAlgn="ctr"/>
                      <a:r>
                        <a:rPr lang="en-US" sz="800" b="0" i="0" u="none" strike="noStrike" dirty="0">
                          <a:solidFill>
                            <a:srgbClr val="000000"/>
                          </a:solidFill>
                          <a:effectLst/>
                          <a:latin typeface="Century Gothic" panose="020B0502020202020204" pitchFamily="34" charset="0"/>
                        </a:rPr>
                        <a:t>Integrated Prototype</a:t>
                      </a: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08596758"/>
                  </a:ext>
                </a:extLst>
              </a:tr>
              <a:tr h="234095">
                <a:tc>
                  <a:txBody>
                    <a:bodyPr/>
                    <a:lstStyle/>
                    <a:p>
                      <a:pPr algn="l" fontAlgn="ctr"/>
                      <a:endParaRPr lang="en-US" sz="800" b="0" i="0" u="none" strike="noStrike" dirty="0">
                        <a:solidFill>
                          <a:srgbClr val="000000"/>
                        </a:solidFill>
                        <a:effectLst/>
                        <a:latin typeface="Century Gothic" panose="020B0502020202020204" pitchFamily="34" charset="0"/>
                      </a:endParaRPr>
                    </a:p>
                  </a:txBody>
                  <a:tcPr marR="0" marT="0" marB="0" anchor="ctr">
                    <a:lnL w="12700"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92172007"/>
                  </a:ext>
                </a:extLst>
              </a:tr>
              <a:tr h="249312">
                <a:tc>
                  <a:txBody>
                    <a:bodyPr/>
                    <a:lstStyle/>
                    <a:p>
                      <a:pPr algn="ctr"/>
                      <a:endParaRPr lang="en-US" sz="800" dirty="0">
                        <a:solidFill>
                          <a:schemeClr val="tx1"/>
                        </a:solidFill>
                        <a:latin typeface="Century Gothic" panose="020B0502020202020204" pitchFamily="34" charset="0"/>
                      </a:endParaRP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0207959"/>
                  </a:ext>
                </a:extLst>
              </a:tr>
              <a:tr h="249312">
                <a:tc>
                  <a:txBody>
                    <a:bodyPr/>
                    <a:lstStyle/>
                    <a:p>
                      <a:pPr algn="ctr"/>
                      <a:endParaRPr lang="en-US" sz="800" dirty="0">
                        <a:solidFill>
                          <a:schemeClr val="tx1"/>
                        </a:solidFill>
                        <a:latin typeface="Century Gothic" panose="020B0502020202020204" pitchFamily="34" charset="0"/>
                      </a:endParaRP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91846496"/>
                  </a:ext>
                </a:extLst>
              </a:tr>
            </a:tbl>
          </a:graphicData>
        </a:graphic>
      </p:graphicFrame>
      <p:sp>
        <p:nvSpPr>
          <p:cNvPr id="5" name="TextBox 4">
            <a:extLst>
              <a:ext uri="{FF2B5EF4-FFF2-40B4-BE49-F238E27FC236}">
                <a16:creationId xmlns:a16="http://schemas.microsoft.com/office/drawing/2014/main" id="{96816773-0376-E340-99F3-CC880C7F6F54}"/>
              </a:ext>
            </a:extLst>
          </p:cNvPr>
          <p:cNvSpPr txBox="1"/>
          <p:nvPr/>
        </p:nvSpPr>
        <p:spPr>
          <a:xfrm>
            <a:off x="3400293" y="511530"/>
            <a:ext cx="8528094" cy="246221"/>
          </a:xfrm>
          <a:prstGeom prst="rect">
            <a:avLst/>
          </a:prstGeom>
          <a:noFill/>
        </p:spPr>
        <p:txBody>
          <a:bodyPr wrap="square" rtlCol="0">
            <a:spAutoFit/>
          </a:bodyPr>
          <a:lstStyle/>
          <a:p>
            <a:r>
              <a:rPr lang="en-US" sz="1000" b="1" dirty="0">
                <a:latin typeface="Century Gothic" panose="020B0502020202020204" pitchFamily="34" charset="0"/>
              </a:rPr>
              <a:t>STATUS KEY		STREAM 1		 STREAM 2		 STREAM 3	      	 STREAM 4</a:t>
            </a:r>
          </a:p>
        </p:txBody>
      </p:sp>
      <p:sp>
        <p:nvSpPr>
          <p:cNvPr id="36" name="Rounded Rectangle 35">
            <a:extLst>
              <a:ext uri="{FF2B5EF4-FFF2-40B4-BE49-F238E27FC236}">
                <a16:creationId xmlns:a16="http://schemas.microsoft.com/office/drawing/2014/main" id="{FC2C01B2-729A-634F-899B-1ED4C764A0EB}"/>
              </a:ext>
            </a:extLst>
          </p:cNvPr>
          <p:cNvSpPr/>
          <p:nvPr/>
        </p:nvSpPr>
        <p:spPr>
          <a:xfrm>
            <a:off x="4968654" y="564103"/>
            <a:ext cx="282425" cy="146304"/>
          </a:xfrm>
          <a:prstGeom prst="roundRect">
            <a:avLst/>
          </a:prstGeom>
          <a:solidFill>
            <a:schemeClr val="tx2">
              <a:lumMod val="20000"/>
              <a:lumOff val="80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600" b="1" dirty="0">
              <a:solidFill>
                <a:schemeClr val="tx1"/>
              </a:solidFill>
              <a:latin typeface="Century Gothic" panose="020B0502020202020204" pitchFamily="34" charset="0"/>
              <a:ea typeface="Arial" charset="0"/>
              <a:cs typeface="Arial" charset="0"/>
            </a:endParaRPr>
          </a:p>
        </p:txBody>
      </p:sp>
      <p:sp>
        <p:nvSpPr>
          <p:cNvPr id="37" name="Rounded Rectangle 36">
            <a:extLst>
              <a:ext uri="{FF2B5EF4-FFF2-40B4-BE49-F238E27FC236}">
                <a16:creationId xmlns:a16="http://schemas.microsoft.com/office/drawing/2014/main" id="{1A584EA9-6707-034F-AF4C-B8070F5392FE}"/>
              </a:ext>
            </a:extLst>
          </p:cNvPr>
          <p:cNvSpPr/>
          <p:nvPr/>
        </p:nvSpPr>
        <p:spPr>
          <a:xfrm>
            <a:off x="6808056" y="564103"/>
            <a:ext cx="282425" cy="146304"/>
          </a:xfrm>
          <a:prstGeom prst="roundRect">
            <a:avLst/>
          </a:prstGeom>
          <a:solidFill>
            <a:schemeClr val="tx2">
              <a:lumMod val="60000"/>
              <a:lumOff val="40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600" b="1" dirty="0">
              <a:solidFill>
                <a:schemeClr val="tx1"/>
              </a:solidFill>
              <a:latin typeface="Century Gothic" panose="020B0502020202020204" pitchFamily="34" charset="0"/>
              <a:ea typeface="Arial" charset="0"/>
              <a:cs typeface="Arial" charset="0"/>
            </a:endParaRPr>
          </a:p>
        </p:txBody>
      </p:sp>
      <p:sp>
        <p:nvSpPr>
          <p:cNvPr id="38" name="Rounded Rectangle 37">
            <a:extLst>
              <a:ext uri="{FF2B5EF4-FFF2-40B4-BE49-F238E27FC236}">
                <a16:creationId xmlns:a16="http://schemas.microsoft.com/office/drawing/2014/main" id="{1101C932-D445-4641-B50A-6947FF0598A5}"/>
              </a:ext>
            </a:extLst>
          </p:cNvPr>
          <p:cNvSpPr/>
          <p:nvPr/>
        </p:nvSpPr>
        <p:spPr>
          <a:xfrm>
            <a:off x="8652096" y="564103"/>
            <a:ext cx="282425" cy="146304"/>
          </a:xfrm>
          <a:prstGeom prst="roundRect">
            <a:avLst/>
          </a:prstGeom>
          <a:solidFill>
            <a:schemeClr val="tx2">
              <a:lumMod val="50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600" b="1" dirty="0">
              <a:solidFill>
                <a:schemeClr val="tx1"/>
              </a:solidFill>
              <a:latin typeface="Century Gothic" panose="020B0502020202020204" pitchFamily="34" charset="0"/>
              <a:ea typeface="Arial" charset="0"/>
              <a:cs typeface="Arial" charset="0"/>
            </a:endParaRPr>
          </a:p>
        </p:txBody>
      </p:sp>
      <p:sp>
        <p:nvSpPr>
          <p:cNvPr id="39" name="Rounded Rectangle 38">
            <a:extLst>
              <a:ext uri="{FF2B5EF4-FFF2-40B4-BE49-F238E27FC236}">
                <a16:creationId xmlns:a16="http://schemas.microsoft.com/office/drawing/2014/main" id="{4E1A6B13-805F-A444-AB95-43BCD63A8953}"/>
              </a:ext>
            </a:extLst>
          </p:cNvPr>
          <p:cNvSpPr/>
          <p:nvPr/>
        </p:nvSpPr>
        <p:spPr>
          <a:xfrm>
            <a:off x="10462497" y="564103"/>
            <a:ext cx="282425" cy="146304"/>
          </a:xfrm>
          <a:prstGeom prst="roundRect">
            <a:avLst/>
          </a:prstGeom>
          <a:solidFill>
            <a:schemeClr val="bg1">
              <a:lumMod val="50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600" b="1" dirty="0">
              <a:solidFill>
                <a:schemeClr val="tx1"/>
              </a:solidFill>
              <a:latin typeface="Century Gothic" panose="020B0502020202020204" pitchFamily="34" charset="0"/>
              <a:ea typeface="Arial" charset="0"/>
              <a:cs typeface="Arial" charset="0"/>
            </a:endParaRPr>
          </a:p>
        </p:txBody>
      </p:sp>
      <p:sp>
        <p:nvSpPr>
          <p:cNvPr id="40" name="TextBox 39">
            <a:extLst>
              <a:ext uri="{FF2B5EF4-FFF2-40B4-BE49-F238E27FC236}">
                <a16:creationId xmlns:a16="http://schemas.microsoft.com/office/drawing/2014/main" id="{2E314668-486E-9F4F-9342-1467D46A8706}"/>
              </a:ext>
            </a:extLst>
          </p:cNvPr>
          <p:cNvSpPr txBox="1"/>
          <p:nvPr/>
        </p:nvSpPr>
        <p:spPr>
          <a:xfrm>
            <a:off x="189642" y="112169"/>
            <a:ext cx="5783645" cy="400110"/>
          </a:xfrm>
          <a:prstGeom prst="rect">
            <a:avLst/>
          </a:prstGeom>
          <a:noFill/>
        </p:spPr>
        <p:txBody>
          <a:bodyPr wrap="square" rtlCol="0">
            <a:spAutoFit/>
          </a:bodyPr>
          <a:lstStyle/>
          <a:p>
            <a:r>
              <a:rPr lang="en-US" sz="2000" b="1" dirty="0">
                <a:solidFill>
                  <a:schemeClr val="bg1">
                    <a:lumMod val="50000"/>
                  </a:schemeClr>
                </a:solidFill>
                <a:latin typeface="Century Gothic" panose="020B0502020202020204" pitchFamily="34" charset="0"/>
              </a:rPr>
              <a:t>AGILE PRODUCT ROADMAP</a:t>
            </a:r>
          </a:p>
        </p:txBody>
      </p:sp>
      <p:sp>
        <p:nvSpPr>
          <p:cNvPr id="42" name="Rectangle 7">
            <a:extLst>
              <a:ext uri="{FF2B5EF4-FFF2-40B4-BE49-F238E27FC236}">
                <a16:creationId xmlns:a16="http://schemas.microsoft.com/office/drawing/2014/main" id="{CF7D014D-3F04-E94B-87A7-EA2FA586D931}"/>
              </a:ext>
            </a:extLst>
          </p:cNvPr>
          <p:cNvSpPr/>
          <p:nvPr/>
        </p:nvSpPr>
        <p:spPr>
          <a:xfrm>
            <a:off x="0" y="6343724"/>
            <a:ext cx="12192000" cy="524107"/>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24107">
                <a:moveTo>
                  <a:pt x="0" y="3171"/>
                </a:moveTo>
                <a:lnTo>
                  <a:pt x="11054576" y="0"/>
                </a:lnTo>
                <a:lnTo>
                  <a:pt x="11296185" y="159836"/>
                </a:lnTo>
                <a:lnTo>
                  <a:pt x="11508059" y="3718"/>
                </a:lnTo>
                <a:lnTo>
                  <a:pt x="12192000" y="3171"/>
                </a:lnTo>
                <a:lnTo>
                  <a:pt x="12192000" y="524107"/>
                </a:lnTo>
                <a:lnTo>
                  <a:pt x="0" y="524107"/>
                </a:lnTo>
                <a:lnTo>
                  <a:pt x="0" y="317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43" name="TextBox 42">
            <a:extLst>
              <a:ext uri="{FF2B5EF4-FFF2-40B4-BE49-F238E27FC236}">
                <a16:creationId xmlns:a16="http://schemas.microsoft.com/office/drawing/2014/main" id="{8048996E-17EF-F242-AD38-2F1FD317759C}"/>
              </a:ext>
            </a:extLst>
          </p:cNvPr>
          <p:cNvSpPr txBox="1"/>
          <p:nvPr/>
        </p:nvSpPr>
        <p:spPr>
          <a:xfrm>
            <a:off x="5863533" y="6477000"/>
            <a:ext cx="6201508" cy="369332"/>
          </a:xfrm>
          <a:prstGeom prst="rect">
            <a:avLst/>
          </a:prstGeom>
          <a:noFill/>
        </p:spPr>
        <p:txBody>
          <a:bodyPr wrap="square" rtlCol="0">
            <a:spAutoFit/>
          </a:bodyPr>
          <a:lstStyle/>
          <a:p>
            <a:pPr algn="r"/>
            <a:r>
              <a:rPr lang="en-US" b="1" dirty="0">
                <a:solidFill>
                  <a:schemeClr val="bg1"/>
                </a:solidFill>
                <a:latin typeface="Century Gothic" panose="020B0502020202020204" pitchFamily="34" charset="0"/>
                <a:ea typeface="Arial" charset="0"/>
                <a:cs typeface="Arial" charset="0"/>
              </a:rPr>
              <a:t>AGILE PRODUCT ROADMAP</a:t>
            </a:r>
          </a:p>
        </p:txBody>
      </p:sp>
      <p:sp>
        <p:nvSpPr>
          <p:cNvPr id="18" name="Rounded Rectangle 17">
            <a:extLst>
              <a:ext uri="{FF2B5EF4-FFF2-40B4-BE49-F238E27FC236}">
                <a16:creationId xmlns:a16="http://schemas.microsoft.com/office/drawing/2014/main" id="{E342B9D0-8F4D-5D42-89DE-4F40D46420F7}"/>
              </a:ext>
            </a:extLst>
          </p:cNvPr>
          <p:cNvSpPr/>
          <p:nvPr/>
        </p:nvSpPr>
        <p:spPr>
          <a:xfrm>
            <a:off x="1544780" y="3391550"/>
            <a:ext cx="2423905" cy="274320"/>
          </a:xfrm>
          <a:prstGeom prst="roundRect">
            <a:avLst/>
          </a:prstGeom>
          <a:solidFill>
            <a:schemeClr val="tx2">
              <a:lumMod val="20000"/>
              <a:lumOff val="80000"/>
            </a:schemeClr>
          </a:solidFill>
          <a:ln>
            <a:solidFill>
              <a:schemeClr val="bg1">
                <a:lumMod val="75000"/>
              </a:schemeClr>
            </a:solidFill>
          </a:ln>
          <a:effectLst>
            <a:reflection endPos="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800" b="1" dirty="0">
                <a:solidFill>
                  <a:schemeClr val="tx1"/>
                </a:solidFill>
                <a:latin typeface="Century Gothic" panose="020B0502020202020204" pitchFamily="34" charset="0"/>
                <a:ea typeface="Arial" charset="0"/>
                <a:cs typeface="Arial" charset="0"/>
              </a:rPr>
              <a:t>TEXT</a:t>
            </a:r>
          </a:p>
        </p:txBody>
      </p:sp>
      <p:sp>
        <p:nvSpPr>
          <p:cNvPr id="19" name="Rounded Rectangle 18">
            <a:extLst>
              <a:ext uri="{FF2B5EF4-FFF2-40B4-BE49-F238E27FC236}">
                <a16:creationId xmlns:a16="http://schemas.microsoft.com/office/drawing/2014/main" id="{EB407038-E7D6-8B49-BB55-490DF150E2E2}"/>
              </a:ext>
            </a:extLst>
          </p:cNvPr>
          <p:cNvSpPr/>
          <p:nvPr/>
        </p:nvSpPr>
        <p:spPr>
          <a:xfrm>
            <a:off x="2257710" y="1840798"/>
            <a:ext cx="1560146" cy="274320"/>
          </a:xfrm>
          <a:prstGeom prst="roundRect">
            <a:avLst/>
          </a:prstGeom>
          <a:solidFill>
            <a:schemeClr val="tx2">
              <a:lumMod val="60000"/>
              <a:lumOff val="40000"/>
            </a:schemeClr>
          </a:solidFill>
          <a:ln>
            <a:solidFill>
              <a:schemeClr val="bg1">
                <a:lumMod val="75000"/>
              </a:schemeClr>
            </a:solidFill>
          </a:ln>
          <a:effectLst>
            <a:reflection endPos="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800" b="1" dirty="0">
                <a:solidFill>
                  <a:schemeClr val="tx1"/>
                </a:solidFill>
                <a:latin typeface="Century Gothic" panose="020B0502020202020204" pitchFamily="34" charset="0"/>
                <a:ea typeface="Arial" charset="0"/>
                <a:cs typeface="Arial" charset="0"/>
              </a:rPr>
              <a:t>TEXT</a:t>
            </a:r>
          </a:p>
        </p:txBody>
      </p:sp>
      <p:sp>
        <p:nvSpPr>
          <p:cNvPr id="20" name="Rounded Rectangle 19">
            <a:extLst>
              <a:ext uri="{FF2B5EF4-FFF2-40B4-BE49-F238E27FC236}">
                <a16:creationId xmlns:a16="http://schemas.microsoft.com/office/drawing/2014/main" id="{17AD226A-0261-2944-B9BC-648607760BBD}"/>
              </a:ext>
            </a:extLst>
          </p:cNvPr>
          <p:cNvSpPr/>
          <p:nvPr/>
        </p:nvSpPr>
        <p:spPr>
          <a:xfrm>
            <a:off x="3889861" y="1840798"/>
            <a:ext cx="691566" cy="274320"/>
          </a:xfrm>
          <a:prstGeom prst="roundRect">
            <a:avLst/>
          </a:prstGeom>
          <a:solidFill>
            <a:schemeClr val="bg1">
              <a:lumMod val="65000"/>
            </a:schemeClr>
          </a:solidFill>
          <a:ln>
            <a:solidFill>
              <a:schemeClr val="bg1">
                <a:lumMod val="75000"/>
              </a:schemeClr>
            </a:solidFill>
          </a:ln>
          <a:effectLst>
            <a:reflection endPos="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800" b="1" dirty="0">
                <a:solidFill>
                  <a:schemeClr val="tx1"/>
                </a:solidFill>
                <a:latin typeface="Century Gothic" panose="020B0502020202020204" pitchFamily="34" charset="0"/>
                <a:ea typeface="Arial" charset="0"/>
                <a:cs typeface="Arial" charset="0"/>
              </a:rPr>
              <a:t>TEXT</a:t>
            </a:r>
          </a:p>
        </p:txBody>
      </p:sp>
      <p:sp>
        <p:nvSpPr>
          <p:cNvPr id="23" name="Rounded Rectangle 22">
            <a:extLst>
              <a:ext uri="{FF2B5EF4-FFF2-40B4-BE49-F238E27FC236}">
                <a16:creationId xmlns:a16="http://schemas.microsoft.com/office/drawing/2014/main" id="{EDCBEAB0-28C9-B54F-BD95-87CEF034D682}"/>
              </a:ext>
            </a:extLst>
          </p:cNvPr>
          <p:cNvSpPr/>
          <p:nvPr/>
        </p:nvSpPr>
        <p:spPr>
          <a:xfrm>
            <a:off x="4282779" y="4303077"/>
            <a:ext cx="968300" cy="274320"/>
          </a:xfrm>
          <a:prstGeom prst="roundRect">
            <a:avLst/>
          </a:prstGeom>
          <a:solidFill>
            <a:schemeClr val="tx2">
              <a:lumMod val="60000"/>
              <a:lumOff val="40000"/>
            </a:schemeClr>
          </a:solidFill>
          <a:ln>
            <a:solidFill>
              <a:schemeClr val="bg1">
                <a:lumMod val="75000"/>
              </a:schemeClr>
            </a:solidFill>
          </a:ln>
          <a:effectLst>
            <a:reflection endPos="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800" b="1" dirty="0">
                <a:solidFill>
                  <a:schemeClr val="tx1"/>
                </a:solidFill>
                <a:latin typeface="Century Gothic" panose="020B0502020202020204" pitchFamily="34" charset="0"/>
                <a:ea typeface="Arial" charset="0"/>
                <a:cs typeface="Arial" charset="0"/>
              </a:rPr>
              <a:t>TEXT</a:t>
            </a:r>
          </a:p>
        </p:txBody>
      </p:sp>
    </p:spTree>
    <p:extLst>
      <p:ext uri="{BB962C8B-B14F-4D97-AF65-F5344CB8AC3E}">
        <p14:creationId xmlns:p14="http://schemas.microsoft.com/office/powerpoint/2010/main" val="367161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15694A3-154D-2641-ADE8-4A6BF186E3E1}"/>
              </a:ext>
            </a:extLst>
          </p:cNvPr>
          <p:cNvGraphicFramePr>
            <a:graphicFrameLocks noGrp="1"/>
          </p:cNvGraphicFramePr>
          <p:nvPr>
            <p:extLst>
              <p:ext uri="{D42A27DB-BD31-4B8C-83A1-F6EECF244321}">
                <p14:modId xmlns:p14="http://schemas.microsoft.com/office/powerpoint/2010/main" val="4013015228"/>
              </p:ext>
            </p:extLst>
          </p:nvPr>
        </p:nvGraphicFramePr>
        <p:xfrm>
          <a:off x="335273" y="876584"/>
          <a:ext cx="11618407" cy="5163813"/>
        </p:xfrm>
        <a:graphic>
          <a:graphicData uri="http://schemas.openxmlformats.org/drawingml/2006/table">
            <a:tbl>
              <a:tblPr firstRow="1" bandRow="1">
                <a:tableStyleId>{5C22544A-7EE6-4342-B048-85BDC9FD1C3A}</a:tableStyleId>
              </a:tblPr>
              <a:tblGrid>
                <a:gridCol w="946423">
                  <a:extLst>
                    <a:ext uri="{9D8B030D-6E8A-4147-A177-3AD203B41FA5}">
                      <a16:colId xmlns:a16="http://schemas.microsoft.com/office/drawing/2014/main" val="29275947"/>
                    </a:ext>
                  </a:extLst>
                </a:gridCol>
                <a:gridCol w="444666">
                  <a:extLst>
                    <a:ext uri="{9D8B030D-6E8A-4147-A177-3AD203B41FA5}">
                      <a16:colId xmlns:a16="http://schemas.microsoft.com/office/drawing/2014/main" val="3849638160"/>
                    </a:ext>
                  </a:extLst>
                </a:gridCol>
                <a:gridCol w="444666">
                  <a:extLst>
                    <a:ext uri="{9D8B030D-6E8A-4147-A177-3AD203B41FA5}">
                      <a16:colId xmlns:a16="http://schemas.microsoft.com/office/drawing/2014/main" val="1192208230"/>
                    </a:ext>
                  </a:extLst>
                </a:gridCol>
                <a:gridCol w="444666">
                  <a:extLst>
                    <a:ext uri="{9D8B030D-6E8A-4147-A177-3AD203B41FA5}">
                      <a16:colId xmlns:a16="http://schemas.microsoft.com/office/drawing/2014/main" val="4102889621"/>
                    </a:ext>
                  </a:extLst>
                </a:gridCol>
                <a:gridCol w="444666">
                  <a:extLst>
                    <a:ext uri="{9D8B030D-6E8A-4147-A177-3AD203B41FA5}">
                      <a16:colId xmlns:a16="http://schemas.microsoft.com/office/drawing/2014/main" val="855809354"/>
                    </a:ext>
                  </a:extLst>
                </a:gridCol>
                <a:gridCol w="444666">
                  <a:extLst>
                    <a:ext uri="{9D8B030D-6E8A-4147-A177-3AD203B41FA5}">
                      <a16:colId xmlns:a16="http://schemas.microsoft.com/office/drawing/2014/main" val="2411451484"/>
                    </a:ext>
                  </a:extLst>
                </a:gridCol>
                <a:gridCol w="444666">
                  <a:extLst>
                    <a:ext uri="{9D8B030D-6E8A-4147-A177-3AD203B41FA5}">
                      <a16:colId xmlns:a16="http://schemas.microsoft.com/office/drawing/2014/main" val="1772823707"/>
                    </a:ext>
                  </a:extLst>
                </a:gridCol>
                <a:gridCol w="444666">
                  <a:extLst>
                    <a:ext uri="{9D8B030D-6E8A-4147-A177-3AD203B41FA5}">
                      <a16:colId xmlns:a16="http://schemas.microsoft.com/office/drawing/2014/main" val="2478627590"/>
                    </a:ext>
                  </a:extLst>
                </a:gridCol>
                <a:gridCol w="444666">
                  <a:extLst>
                    <a:ext uri="{9D8B030D-6E8A-4147-A177-3AD203B41FA5}">
                      <a16:colId xmlns:a16="http://schemas.microsoft.com/office/drawing/2014/main" val="2106133440"/>
                    </a:ext>
                  </a:extLst>
                </a:gridCol>
                <a:gridCol w="444666">
                  <a:extLst>
                    <a:ext uri="{9D8B030D-6E8A-4147-A177-3AD203B41FA5}">
                      <a16:colId xmlns:a16="http://schemas.microsoft.com/office/drawing/2014/main" val="1409455263"/>
                    </a:ext>
                  </a:extLst>
                </a:gridCol>
                <a:gridCol w="444666">
                  <a:extLst>
                    <a:ext uri="{9D8B030D-6E8A-4147-A177-3AD203B41FA5}">
                      <a16:colId xmlns:a16="http://schemas.microsoft.com/office/drawing/2014/main" val="2627021225"/>
                    </a:ext>
                  </a:extLst>
                </a:gridCol>
                <a:gridCol w="444666">
                  <a:extLst>
                    <a:ext uri="{9D8B030D-6E8A-4147-A177-3AD203B41FA5}">
                      <a16:colId xmlns:a16="http://schemas.microsoft.com/office/drawing/2014/main" val="3466137375"/>
                    </a:ext>
                  </a:extLst>
                </a:gridCol>
                <a:gridCol w="444666">
                  <a:extLst>
                    <a:ext uri="{9D8B030D-6E8A-4147-A177-3AD203B41FA5}">
                      <a16:colId xmlns:a16="http://schemas.microsoft.com/office/drawing/2014/main" val="3698054950"/>
                    </a:ext>
                  </a:extLst>
                </a:gridCol>
                <a:gridCol w="444666">
                  <a:extLst>
                    <a:ext uri="{9D8B030D-6E8A-4147-A177-3AD203B41FA5}">
                      <a16:colId xmlns:a16="http://schemas.microsoft.com/office/drawing/2014/main" val="4293588345"/>
                    </a:ext>
                  </a:extLst>
                </a:gridCol>
                <a:gridCol w="444666">
                  <a:extLst>
                    <a:ext uri="{9D8B030D-6E8A-4147-A177-3AD203B41FA5}">
                      <a16:colId xmlns:a16="http://schemas.microsoft.com/office/drawing/2014/main" val="3580867955"/>
                    </a:ext>
                  </a:extLst>
                </a:gridCol>
                <a:gridCol w="444666">
                  <a:extLst>
                    <a:ext uri="{9D8B030D-6E8A-4147-A177-3AD203B41FA5}">
                      <a16:colId xmlns:a16="http://schemas.microsoft.com/office/drawing/2014/main" val="1005002453"/>
                    </a:ext>
                  </a:extLst>
                </a:gridCol>
                <a:gridCol w="444666">
                  <a:extLst>
                    <a:ext uri="{9D8B030D-6E8A-4147-A177-3AD203B41FA5}">
                      <a16:colId xmlns:a16="http://schemas.microsoft.com/office/drawing/2014/main" val="3795648227"/>
                    </a:ext>
                  </a:extLst>
                </a:gridCol>
                <a:gridCol w="444666">
                  <a:extLst>
                    <a:ext uri="{9D8B030D-6E8A-4147-A177-3AD203B41FA5}">
                      <a16:colId xmlns:a16="http://schemas.microsoft.com/office/drawing/2014/main" val="1306395828"/>
                    </a:ext>
                  </a:extLst>
                </a:gridCol>
                <a:gridCol w="444666">
                  <a:extLst>
                    <a:ext uri="{9D8B030D-6E8A-4147-A177-3AD203B41FA5}">
                      <a16:colId xmlns:a16="http://schemas.microsoft.com/office/drawing/2014/main" val="860735548"/>
                    </a:ext>
                  </a:extLst>
                </a:gridCol>
                <a:gridCol w="444666">
                  <a:extLst>
                    <a:ext uri="{9D8B030D-6E8A-4147-A177-3AD203B41FA5}">
                      <a16:colId xmlns:a16="http://schemas.microsoft.com/office/drawing/2014/main" val="1452070690"/>
                    </a:ext>
                  </a:extLst>
                </a:gridCol>
                <a:gridCol w="444666">
                  <a:extLst>
                    <a:ext uri="{9D8B030D-6E8A-4147-A177-3AD203B41FA5}">
                      <a16:colId xmlns:a16="http://schemas.microsoft.com/office/drawing/2014/main" val="2857320515"/>
                    </a:ext>
                  </a:extLst>
                </a:gridCol>
                <a:gridCol w="444666">
                  <a:extLst>
                    <a:ext uri="{9D8B030D-6E8A-4147-A177-3AD203B41FA5}">
                      <a16:colId xmlns:a16="http://schemas.microsoft.com/office/drawing/2014/main" val="410285874"/>
                    </a:ext>
                  </a:extLst>
                </a:gridCol>
                <a:gridCol w="444666">
                  <a:extLst>
                    <a:ext uri="{9D8B030D-6E8A-4147-A177-3AD203B41FA5}">
                      <a16:colId xmlns:a16="http://schemas.microsoft.com/office/drawing/2014/main" val="3665994426"/>
                    </a:ext>
                  </a:extLst>
                </a:gridCol>
                <a:gridCol w="444666">
                  <a:extLst>
                    <a:ext uri="{9D8B030D-6E8A-4147-A177-3AD203B41FA5}">
                      <a16:colId xmlns:a16="http://schemas.microsoft.com/office/drawing/2014/main" val="1060021454"/>
                    </a:ext>
                  </a:extLst>
                </a:gridCol>
                <a:gridCol w="444666">
                  <a:extLst>
                    <a:ext uri="{9D8B030D-6E8A-4147-A177-3AD203B41FA5}">
                      <a16:colId xmlns:a16="http://schemas.microsoft.com/office/drawing/2014/main" val="1554453249"/>
                    </a:ext>
                  </a:extLst>
                </a:gridCol>
              </a:tblGrid>
              <a:tr h="282856">
                <a:tc>
                  <a:txBody>
                    <a:bodyPr/>
                    <a:lstStyle/>
                    <a:p>
                      <a:pPr algn="ctr"/>
                      <a:endParaRPr lang="en-US" sz="1000" dirty="0">
                        <a:solidFill>
                          <a:schemeClr val="tx1"/>
                        </a:solidFill>
                        <a:latin typeface="Century Gothic" panose="020B0502020202020204" pitchFamily="34" charset="0"/>
                      </a:endParaRPr>
                    </a:p>
                  </a:txBody>
                  <a:tcPr marL="112333" marR="112333" marT="56166" marB="56166" anchor="ctr">
                    <a:lnL w="9525"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1000" dirty="0">
                          <a:solidFill>
                            <a:schemeClr val="tx1"/>
                          </a:solidFill>
                          <a:latin typeface="Century Gothic" panose="020B0502020202020204" pitchFamily="34" charset="0"/>
                        </a:rPr>
                        <a:t>2018 - Q3 </a:t>
                      </a:r>
                      <a:endParaRPr lang="en-US" dirty="0"/>
                    </a:p>
                  </a:txBody>
                  <a:tcPr marL="112333" marR="112333" marT="56166" marB="56166" anchor="ctr">
                    <a:lnL w="6350"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endParaRPr lang="en-US"/>
                    </a:p>
                  </a:txBody>
                  <a:tcPr>
                    <a:lnL w="9525" cap="flat" cmpd="sng" algn="ctr">
                      <a:solidFill>
                        <a:schemeClr val="bg1">
                          <a:lumMod val="75000"/>
                        </a:schemeClr>
                      </a:solidFill>
                      <a:prstDash val="solid"/>
                      <a:round/>
                      <a:headEnd type="none" w="med" len="med"/>
                      <a:tailEnd type="none" w="med" len="med"/>
                    </a:lnL>
                  </a:tcPr>
                </a:tc>
                <a:tc hMerge="1">
                  <a:txBody>
                    <a:bodyPr/>
                    <a:lstStyle/>
                    <a:p>
                      <a:pPr algn="ctr"/>
                      <a:endParaRPr lang="en-US" dirty="0"/>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2018 – Q4</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2019 - Q1</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2019 – Q2</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2019 – Q3</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2019 – Q4</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2020 – Q1</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2020 – Q1</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extLst>
                  <a:ext uri="{0D108BD9-81ED-4DB2-BD59-A6C34878D82A}">
                    <a16:rowId xmlns:a16="http://schemas.microsoft.com/office/drawing/2014/main" val="3546399104"/>
                  </a:ext>
                </a:extLst>
              </a:tr>
              <a:tr h="328205">
                <a:tc>
                  <a:txBody>
                    <a:bodyPr/>
                    <a:lstStyle/>
                    <a:p>
                      <a:pPr algn="ctr"/>
                      <a:endParaRPr lang="en-US" sz="900" b="1" dirty="0">
                        <a:solidFill>
                          <a:schemeClr val="tx1"/>
                        </a:solidFill>
                        <a:latin typeface="Century Gothic" panose="020B0502020202020204" pitchFamily="34" charset="0"/>
                      </a:endParaRPr>
                    </a:p>
                  </a:txBody>
                  <a:tcPr marL="112333" marR="112333" marT="56166" marB="56166" anchor="ctr">
                    <a:lnL w="9525"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900" b="1" dirty="0">
                          <a:solidFill>
                            <a:schemeClr val="tx1"/>
                          </a:solidFill>
                          <a:latin typeface="Century Gothic" panose="020B0502020202020204" pitchFamily="34" charset="0"/>
                        </a:rPr>
                        <a:t>JUL</a:t>
                      </a:r>
                    </a:p>
                  </a:txBody>
                  <a:tcPr marT="91440" marB="91440" anchor="ctr">
                    <a:lnL w="6350"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AUG</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SEPT</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OCT</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NOV</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DEC</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JAN</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FEB</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MAR</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APR</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MAY</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JUN</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JUL</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AUG</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SEPT</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OCT</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NOV</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DEC</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JAN</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FEB</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MAR</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APR</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MAY</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JUN</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32738572"/>
                  </a:ext>
                </a:extLst>
              </a:tr>
              <a:tr h="264540">
                <a:tc gridSpan="2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Century Gothic" panose="020B0502020202020204" pitchFamily="34" charset="0"/>
                        </a:rPr>
                        <a:t>USER EXPERIENCE</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endParaRPr lang="en-US"/>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tcPr>
                </a:tc>
                <a:tc hMerge="1">
                  <a:txBody>
                    <a:bodyPr/>
                    <a:lstStyle/>
                    <a:p>
                      <a:endParaRPr lang="en-US"/>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tcPr>
                </a:tc>
                <a:tc hMerge="1">
                  <a:txBody>
                    <a:bodyPr/>
                    <a:lstStyle/>
                    <a:p>
                      <a:endParaRPr lang="en-US"/>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extLst>
                  <a:ext uri="{0D108BD9-81ED-4DB2-BD59-A6C34878D82A}">
                    <a16:rowId xmlns:a16="http://schemas.microsoft.com/office/drawing/2014/main" val="1184915861"/>
                  </a:ext>
                </a:extLst>
              </a:tr>
              <a:tr h="433307">
                <a:tc>
                  <a:txBody>
                    <a:bodyPr/>
                    <a:lstStyle/>
                    <a:p>
                      <a:pPr algn="l" fontAlgn="ctr"/>
                      <a:r>
                        <a:rPr lang="en-US" sz="800" b="0" i="0" u="none" strike="noStrike" dirty="0">
                          <a:solidFill>
                            <a:srgbClr val="000000"/>
                          </a:solidFill>
                          <a:effectLst/>
                          <a:latin typeface="Century Gothic" panose="020B0502020202020204" pitchFamily="34" charset="0"/>
                        </a:rPr>
                        <a:t>Wireframe</a:t>
                      </a: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79069047"/>
                  </a:ext>
                </a:extLst>
              </a:tr>
              <a:tr h="555889">
                <a:tc>
                  <a:txBody>
                    <a:bodyPr/>
                    <a:lstStyle/>
                    <a:p>
                      <a:pPr algn="l" fontAlgn="ctr"/>
                      <a:r>
                        <a:rPr lang="en-US" sz="800" b="0" i="0" u="none" strike="noStrike" dirty="0">
                          <a:solidFill>
                            <a:srgbClr val="000000"/>
                          </a:solidFill>
                          <a:effectLst/>
                          <a:latin typeface="Century Gothic" panose="020B0502020202020204" pitchFamily="34" charset="0"/>
                        </a:rPr>
                        <a:t>Style Guide Development</a:t>
                      </a:r>
                    </a:p>
                  </a:txBody>
                  <a:tcPr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87612117"/>
                  </a:ext>
                </a:extLst>
              </a:tr>
              <a:tr h="535549">
                <a:tc>
                  <a:txBody>
                    <a:bodyPr/>
                    <a:lstStyle/>
                    <a:p>
                      <a:pPr algn="l" fontAlgn="ctr"/>
                      <a:r>
                        <a:rPr lang="en-US" sz="800" b="0" i="0" u="none" strike="noStrike" dirty="0">
                          <a:solidFill>
                            <a:srgbClr val="000000"/>
                          </a:solidFill>
                          <a:effectLst/>
                          <a:latin typeface="Century Gothic" panose="020B0502020202020204" pitchFamily="34" charset="0"/>
                        </a:rPr>
                        <a:t>Surface Design</a:t>
                      </a: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01896436"/>
                  </a:ext>
                </a:extLst>
              </a:tr>
              <a:tr h="478368">
                <a:tc>
                  <a:txBody>
                    <a:bodyPr/>
                    <a:lstStyle/>
                    <a:p>
                      <a:pPr algn="l" fontAlgn="ctr"/>
                      <a:r>
                        <a:rPr lang="en-US" sz="800" b="0" i="0" u="none" strike="noStrike" dirty="0">
                          <a:solidFill>
                            <a:srgbClr val="000000"/>
                          </a:solidFill>
                          <a:effectLst/>
                          <a:latin typeface="Century Gothic" panose="020B0502020202020204" pitchFamily="34" charset="0"/>
                        </a:rPr>
                        <a:t>UX Templates</a:t>
                      </a: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13863689"/>
                  </a:ext>
                </a:extLst>
              </a:tr>
              <a:tr h="383373">
                <a:tc>
                  <a:txBody>
                    <a:bodyPr/>
                    <a:lstStyle/>
                    <a:p>
                      <a:pPr algn="l" fontAlgn="ctr"/>
                      <a:r>
                        <a:rPr lang="en-US" sz="800" b="0" i="0" u="none" strike="noStrike" dirty="0">
                          <a:solidFill>
                            <a:srgbClr val="000000"/>
                          </a:solidFill>
                          <a:effectLst/>
                          <a:latin typeface="Century Gothic" panose="020B0502020202020204" pitchFamily="34" charset="0"/>
                        </a:rPr>
                        <a:t>Feature Design</a:t>
                      </a: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26307881"/>
                  </a:ext>
                </a:extLst>
              </a:tr>
              <a:tr h="535936">
                <a:tc>
                  <a:txBody>
                    <a:bodyPr/>
                    <a:lstStyle/>
                    <a:p>
                      <a:pPr algn="l" fontAlgn="ctr"/>
                      <a:r>
                        <a:rPr lang="en-US" sz="800" b="0" i="0" u="none" strike="noStrike" dirty="0">
                          <a:solidFill>
                            <a:srgbClr val="000000"/>
                          </a:solidFill>
                          <a:effectLst/>
                          <a:latin typeface="Century Gothic" panose="020B0502020202020204" pitchFamily="34" charset="0"/>
                        </a:rPr>
                        <a:t>UX Audit</a:t>
                      </a: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9088498"/>
                  </a:ext>
                </a:extLst>
              </a:tr>
              <a:tr h="433307">
                <a:tc>
                  <a:txBody>
                    <a:bodyPr/>
                    <a:lstStyle/>
                    <a:p>
                      <a:pPr algn="l" fontAlgn="ctr"/>
                      <a:r>
                        <a:rPr lang="en-US" sz="800" b="0" i="0" u="none" strike="noStrike" dirty="0">
                          <a:solidFill>
                            <a:srgbClr val="000000"/>
                          </a:solidFill>
                          <a:effectLst/>
                          <a:latin typeface="Century Gothic" panose="020B0502020202020204" pitchFamily="34" charset="0"/>
                        </a:rPr>
                        <a:t>Site Test</a:t>
                      </a: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08596758"/>
                  </a:ext>
                </a:extLst>
              </a:tr>
              <a:tr h="433307">
                <a:tc>
                  <a:txBody>
                    <a:bodyPr/>
                    <a:lstStyle/>
                    <a:p>
                      <a:pPr algn="l" fontAlgn="ctr"/>
                      <a:endParaRPr lang="en-US" sz="800" b="0" i="0" u="none" strike="noStrike" dirty="0">
                        <a:solidFill>
                          <a:srgbClr val="000000"/>
                        </a:solidFill>
                        <a:effectLst/>
                        <a:latin typeface="Century Gothic" panose="020B0502020202020204" pitchFamily="34" charset="0"/>
                      </a:endParaRPr>
                    </a:p>
                  </a:txBody>
                  <a:tcPr marR="0" marT="0" marB="0" anchor="ctr">
                    <a:lnL w="12700"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92172007"/>
                  </a:ext>
                </a:extLst>
              </a:tr>
              <a:tr h="249312">
                <a:tc>
                  <a:txBody>
                    <a:bodyPr/>
                    <a:lstStyle/>
                    <a:p>
                      <a:pPr algn="ctr"/>
                      <a:endParaRPr lang="en-US" sz="800" dirty="0">
                        <a:solidFill>
                          <a:schemeClr val="tx1"/>
                        </a:solidFill>
                        <a:latin typeface="Century Gothic" panose="020B0502020202020204" pitchFamily="34" charset="0"/>
                      </a:endParaRP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0207959"/>
                  </a:ext>
                </a:extLst>
              </a:tr>
              <a:tr h="249312">
                <a:tc>
                  <a:txBody>
                    <a:bodyPr/>
                    <a:lstStyle/>
                    <a:p>
                      <a:pPr algn="ctr"/>
                      <a:endParaRPr lang="en-US" sz="800" dirty="0">
                        <a:solidFill>
                          <a:schemeClr val="tx1"/>
                        </a:solidFill>
                        <a:latin typeface="Century Gothic" panose="020B0502020202020204" pitchFamily="34" charset="0"/>
                      </a:endParaRP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91846496"/>
                  </a:ext>
                </a:extLst>
              </a:tr>
            </a:tbl>
          </a:graphicData>
        </a:graphic>
      </p:graphicFrame>
      <p:sp>
        <p:nvSpPr>
          <p:cNvPr id="5" name="TextBox 4">
            <a:extLst>
              <a:ext uri="{FF2B5EF4-FFF2-40B4-BE49-F238E27FC236}">
                <a16:creationId xmlns:a16="http://schemas.microsoft.com/office/drawing/2014/main" id="{96816773-0376-E340-99F3-CC880C7F6F54}"/>
              </a:ext>
            </a:extLst>
          </p:cNvPr>
          <p:cNvSpPr txBox="1"/>
          <p:nvPr/>
        </p:nvSpPr>
        <p:spPr>
          <a:xfrm>
            <a:off x="3400293" y="511530"/>
            <a:ext cx="8528094" cy="246221"/>
          </a:xfrm>
          <a:prstGeom prst="rect">
            <a:avLst/>
          </a:prstGeom>
          <a:noFill/>
        </p:spPr>
        <p:txBody>
          <a:bodyPr wrap="square" rtlCol="0">
            <a:spAutoFit/>
          </a:bodyPr>
          <a:lstStyle/>
          <a:p>
            <a:r>
              <a:rPr lang="en-US" sz="1000" b="1" dirty="0">
                <a:latin typeface="Century Gothic" panose="020B0502020202020204" pitchFamily="34" charset="0"/>
              </a:rPr>
              <a:t>STATUS KEY		STREAM 1		 STREAM 2		 STREAM 3	      	 STREAM 4</a:t>
            </a:r>
          </a:p>
        </p:txBody>
      </p:sp>
      <p:sp>
        <p:nvSpPr>
          <p:cNvPr id="36" name="Rounded Rectangle 35">
            <a:extLst>
              <a:ext uri="{FF2B5EF4-FFF2-40B4-BE49-F238E27FC236}">
                <a16:creationId xmlns:a16="http://schemas.microsoft.com/office/drawing/2014/main" id="{FC2C01B2-729A-634F-899B-1ED4C764A0EB}"/>
              </a:ext>
            </a:extLst>
          </p:cNvPr>
          <p:cNvSpPr/>
          <p:nvPr/>
        </p:nvSpPr>
        <p:spPr>
          <a:xfrm>
            <a:off x="4968654" y="564103"/>
            <a:ext cx="282425" cy="146304"/>
          </a:xfrm>
          <a:prstGeom prst="roundRect">
            <a:avLst/>
          </a:prstGeom>
          <a:solidFill>
            <a:schemeClr val="tx2">
              <a:lumMod val="20000"/>
              <a:lumOff val="80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600" b="1" dirty="0">
              <a:solidFill>
                <a:schemeClr val="tx1"/>
              </a:solidFill>
              <a:latin typeface="Century Gothic" panose="020B0502020202020204" pitchFamily="34" charset="0"/>
              <a:ea typeface="Arial" charset="0"/>
              <a:cs typeface="Arial" charset="0"/>
            </a:endParaRPr>
          </a:p>
        </p:txBody>
      </p:sp>
      <p:sp>
        <p:nvSpPr>
          <p:cNvPr id="37" name="Rounded Rectangle 36">
            <a:extLst>
              <a:ext uri="{FF2B5EF4-FFF2-40B4-BE49-F238E27FC236}">
                <a16:creationId xmlns:a16="http://schemas.microsoft.com/office/drawing/2014/main" id="{1A584EA9-6707-034F-AF4C-B8070F5392FE}"/>
              </a:ext>
            </a:extLst>
          </p:cNvPr>
          <p:cNvSpPr/>
          <p:nvPr/>
        </p:nvSpPr>
        <p:spPr>
          <a:xfrm>
            <a:off x="6808056" y="564103"/>
            <a:ext cx="282425" cy="146304"/>
          </a:xfrm>
          <a:prstGeom prst="roundRect">
            <a:avLst/>
          </a:prstGeom>
          <a:solidFill>
            <a:schemeClr val="tx2">
              <a:lumMod val="60000"/>
              <a:lumOff val="40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600" b="1" dirty="0">
              <a:solidFill>
                <a:schemeClr val="tx1"/>
              </a:solidFill>
              <a:latin typeface="Century Gothic" panose="020B0502020202020204" pitchFamily="34" charset="0"/>
              <a:ea typeface="Arial" charset="0"/>
              <a:cs typeface="Arial" charset="0"/>
            </a:endParaRPr>
          </a:p>
        </p:txBody>
      </p:sp>
      <p:sp>
        <p:nvSpPr>
          <p:cNvPr id="38" name="Rounded Rectangle 37">
            <a:extLst>
              <a:ext uri="{FF2B5EF4-FFF2-40B4-BE49-F238E27FC236}">
                <a16:creationId xmlns:a16="http://schemas.microsoft.com/office/drawing/2014/main" id="{1101C932-D445-4641-B50A-6947FF0598A5}"/>
              </a:ext>
            </a:extLst>
          </p:cNvPr>
          <p:cNvSpPr/>
          <p:nvPr/>
        </p:nvSpPr>
        <p:spPr>
          <a:xfrm>
            <a:off x="8652096" y="564103"/>
            <a:ext cx="282425" cy="146304"/>
          </a:xfrm>
          <a:prstGeom prst="roundRect">
            <a:avLst/>
          </a:prstGeom>
          <a:solidFill>
            <a:schemeClr val="tx2">
              <a:lumMod val="50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600" b="1" dirty="0">
              <a:solidFill>
                <a:schemeClr val="tx1"/>
              </a:solidFill>
              <a:latin typeface="Century Gothic" panose="020B0502020202020204" pitchFamily="34" charset="0"/>
              <a:ea typeface="Arial" charset="0"/>
              <a:cs typeface="Arial" charset="0"/>
            </a:endParaRPr>
          </a:p>
        </p:txBody>
      </p:sp>
      <p:sp>
        <p:nvSpPr>
          <p:cNvPr id="39" name="Rounded Rectangle 38">
            <a:extLst>
              <a:ext uri="{FF2B5EF4-FFF2-40B4-BE49-F238E27FC236}">
                <a16:creationId xmlns:a16="http://schemas.microsoft.com/office/drawing/2014/main" id="{4E1A6B13-805F-A444-AB95-43BCD63A8953}"/>
              </a:ext>
            </a:extLst>
          </p:cNvPr>
          <p:cNvSpPr/>
          <p:nvPr/>
        </p:nvSpPr>
        <p:spPr>
          <a:xfrm>
            <a:off x="10462497" y="564103"/>
            <a:ext cx="282425" cy="146304"/>
          </a:xfrm>
          <a:prstGeom prst="roundRect">
            <a:avLst/>
          </a:prstGeom>
          <a:solidFill>
            <a:schemeClr val="bg1">
              <a:lumMod val="50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600" b="1" dirty="0">
              <a:solidFill>
                <a:schemeClr val="tx1"/>
              </a:solidFill>
              <a:latin typeface="Century Gothic" panose="020B0502020202020204" pitchFamily="34" charset="0"/>
              <a:ea typeface="Arial" charset="0"/>
              <a:cs typeface="Arial" charset="0"/>
            </a:endParaRPr>
          </a:p>
        </p:txBody>
      </p:sp>
      <p:sp>
        <p:nvSpPr>
          <p:cNvPr id="40" name="TextBox 39">
            <a:extLst>
              <a:ext uri="{FF2B5EF4-FFF2-40B4-BE49-F238E27FC236}">
                <a16:creationId xmlns:a16="http://schemas.microsoft.com/office/drawing/2014/main" id="{2E314668-486E-9F4F-9342-1467D46A8706}"/>
              </a:ext>
            </a:extLst>
          </p:cNvPr>
          <p:cNvSpPr txBox="1"/>
          <p:nvPr/>
        </p:nvSpPr>
        <p:spPr>
          <a:xfrm>
            <a:off x="189642" y="112169"/>
            <a:ext cx="5783645" cy="400110"/>
          </a:xfrm>
          <a:prstGeom prst="rect">
            <a:avLst/>
          </a:prstGeom>
          <a:noFill/>
        </p:spPr>
        <p:txBody>
          <a:bodyPr wrap="square" rtlCol="0">
            <a:spAutoFit/>
          </a:bodyPr>
          <a:lstStyle/>
          <a:p>
            <a:r>
              <a:rPr lang="en-US" sz="2000" b="1" dirty="0">
                <a:solidFill>
                  <a:schemeClr val="bg1">
                    <a:lumMod val="50000"/>
                  </a:schemeClr>
                </a:solidFill>
                <a:latin typeface="Century Gothic" panose="020B0502020202020204" pitchFamily="34" charset="0"/>
              </a:rPr>
              <a:t>AGILE PRODUCT ROADMAP</a:t>
            </a:r>
          </a:p>
        </p:txBody>
      </p:sp>
      <p:sp>
        <p:nvSpPr>
          <p:cNvPr id="42" name="Rectangle 7">
            <a:extLst>
              <a:ext uri="{FF2B5EF4-FFF2-40B4-BE49-F238E27FC236}">
                <a16:creationId xmlns:a16="http://schemas.microsoft.com/office/drawing/2014/main" id="{CF7D014D-3F04-E94B-87A7-EA2FA586D931}"/>
              </a:ext>
            </a:extLst>
          </p:cNvPr>
          <p:cNvSpPr/>
          <p:nvPr/>
        </p:nvSpPr>
        <p:spPr>
          <a:xfrm>
            <a:off x="0" y="6343724"/>
            <a:ext cx="12192000" cy="524107"/>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24107">
                <a:moveTo>
                  <a:pt x="0" y="3171"/>
                </a:moveTo>
                <a:lnTo>
                  <a:pt x="11054576" y="0"/>
                </a:lnTo>
                <a:lnTo>
                  <a:pt x="11296185" y="159836"/>
                </a:lnTo>
                <a:lnTo>
                  <a:pt x="11508059" y="3718"/>
                </a:lnTo>
                <a:lnTo>
                  <a:pt x="12192000" y="3171"/>
                </a:lnTo>
                <a:lnTo>
                  <a:pt x="12192000" y="524107"/>
                </a:lnTo>
                <a:lnTo>
                  <a:pt x="0" y="524107"/>
                </a:lnTo>
                <a:lnTo>
                  <a:pt x="0" y="317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43" name="TextBox 42">
            <a:extLst>
              <a:ext uri="{FF2B5EF4-FFF2-40B4-BE49-F238E27FC236}">
                <a16:creationId xmlns:a16="http://schemas.microsoft.com/office/drawing/2014/main" id="{8048996E-17EF-F242-AD38-2F1FD317759C}"/>
              </a:ext>
            </a:extLst>
          </p:cNvPr>
          <p:cNvSpPr txBox="1"/>
          <p:nvPr/>
        </p:nvSpPr>
        <p:spPr>
          <a:xfrm>
            <a:off x="5863533" y="6477000"/>
            <a:ext cx="6201508" cy="369332"/>
          </a:xfrm>
          <a:prstGeom prst="rect">
            <a:avLst/>
          </a:prstGeom>
          <a:noFill/>
        </p:spPr>
        <p:txBody>
          <a:bodyPr wrap="square" rtlCol="0">
            <a:spAutoFit/>
          </a:bodyPr>
          <a:lstStyle/>
          <a:p>
            <a:pPr algn="r"/>
            <a:r>
              <a:rPr lang="en-US" b="1" dirty="0">
                <a:solidFill>
                  <a:schemeClr val="bg1"/>
                </a:solidFill>
                <a:latin typeface="Century Gothic" panose="020B0502020202020204" pitchFamily="34" charset="0"/>
                <a:ea typeface="Arial" charset="0"/>
                <a:cs typeface="Arial" charset="0"/>
              </a:rPr>
              <a:t>AGILE PRODUCT ROADMAP</a:t>
            </a:r>
          </a:p>
        </p:txBody>
      </p:sp>
      <p:sp>
        <p:nvSpPr>
          <p:cNvPr id="16" name="Rounded Rectangle 15">
            <a:extLst>
              <a:ext uri="{FF2B5EF4-FFF2-40B4-BE49-F238E27FC236}">
                <a16:creationId xmlns:a16="http://schemas.microsoft.com/office/drawing/2014/main" id="{0D69B198-618A-A944-AE26-99E62CBA244D}"/>
              </a:ext>
            </a:extLst>
          </p:cNvPr>
          <p:cNvSpPr/>
          <p:nvPr/>
        </p:nvSpPr>
        <p:spPr>
          <a:xfrm>
            <a:off x="1536569" y="4756441"/>
            <a:ext cx="526791" cy="274320"/>
          </a:xfrm>
          <a:prstGeom prst="roundRect">
            <a:avLst/>
          </a:prstGeom>
          <a:solidFill>
            <a:schemeClr val="tx2">
              <a:lumMod val="20000"/>
              <a:lumOff val="80000"/>
            </a:schemeClr>
          </a:solidFill>
          <a:ln>
            <a:solidFill>
              <a:schemeClr val="bg1">
                <a:lumMod val="75000"/>
              </a:schemeClr>
            </a:solidFill>
          </a:ln>
          <a:effectLst>
            <a:reflection endPos="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800" b="1" dirty="0">
                <a:solidFill>
                  <a:schemeClr val="tx1"/>
                </a:solidFill>
                <a:latin typeface="Century Gothic" panose="020B0502020202020204" pitchFamily="34" charset="0"/>
                <a:ea typeface="Arial" charset="0"/>
                <a:cs typeface="Arial" charset="0"/>
              </a:rPr>
              <a:t>TEXT</a:t>
            </a:r>
          </a:p>
        </p:txBody>
      </p:sp>
      <p:sp>
        <p:nvSpPr>
          <p:cNvPr id="17" name="Rounded Rectangle 16">
            <a:extLst>
              <a:ext uri="{FF2B5EF4-FFF2-40B4-BE49-F238E27FC236}">
                <a16:creationId xmlns:a16="http://schemas.microsoft.com/office/drawing/2014/main" id="{8C7F47DD-F0C7-0D41-9C71-73AC5CF05FA0}"/>
              </a:ext>
            </a:extLst>
          </p:cNvPr>
          <p:cNvSpPr/>
          <p:nvPr/>
        </p:nvSpPr>
        <p:spPr>
          <a:xfrm>
            <a:off x="1536569" y="3365621"/>
            <a:ext cx="820132" cy="274320"/>
          </a:xfrm>
          <a:prstGeom prst="roundRect">
            <a:avLst/>
          </a:prstGeom>
          <a:solidFill>
            <a:schemeClr val="bg1">
              <a:lumMod val="65000"/>
            </a:schemeClr>
          </a:solidFill>
          <a:ln>
            <a:solidFill>
              <a:schemeClr val="bg1">
                <a:lumMod val="75000"/>
              </a:schemeClr>
            </a:solidFill>
          </a:ln>
          <a:effectLst>
            <a:reflection endPos="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800" b="1" dirty="0">
                <a:solidFill>
                  <a:schemeClr val="tx1"/>
                </a:solidFill>
                <a:latin typeface="Century Gothic" panose="020B0502020202020204" pitchFamily="34" charset="0"/>
                <a:ea typeface="Arial" charset="0"/>
                <a:cs typeface="Arial" charset="0"/>
              </a:rPr>
              <a:t>TEXT</a:t>
            </a:r>
          </a:p>
        </p:txBody>
      </p:sp>
      <p:sp>
        <p:nvSpPr>
          <p:cNvPr id="21" name="Rounded Rectangle 20">
            <a:extLst>
              <a:ext uri="{FF2B5EF4-FFF2-40B4-BE49-F238E27FC236}">
                <a16:creationId xmlns:a16="http://schemas.microsoft.com/office/drawing/2014/main" id="{D6034D69-9E3A-5F46-B161-54C482DF8B06}"/>
              </a:ext>
            </a:extLst>
          </p:cNvPr>
          <p:cNvSpPr/>
          <p:nvPr/>
        </p:nvSpPr>
        <p:spPr>
          <a:xfrm>
            <a:off x="2063360" y="4255729"/>
            <a:ext cx="3187719" cy="274320"/>
          </a:xfrm>
          <a:prstGeom prst="roundRect">
            <a:avLst/>
          </a:prstGeom>
          <a:solidFill>
            <a:schemeClr val="tx2">
              <a:lumMod val="50000"/>
            </a:schemeClr>
          </a:solidFill>
          <a:ln>
            <a:solidFill>
              <a:schemeClr val="bg1">
                <a:lumMod val="75000"/>
              </a:schemeClr>
            </a:solidFill>
          </a:ln>
          <a:effectLst>
            <a:reflection endPos="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800" b="1" dirty="0">
                <a:solidFill>
                  <a:schemeClr val="bg1"/>
                </a:solidFill>
                <a:latin typeface="Century Gothic" panose="020B0502020202020204" pitchFamily="34" charset="0"/>
                <a:ea typeface="Arial" charset="0"/>
                <a:cs typeface="Arial" charset="0"/>
              </a:rPr>
              <a:t>TEXT</a:t>
            </a:r>
          </a:p>
        </p:txBody>
      </p:sp>
      <p:sp>
        <p:nvSpPr>
          <p:cNvPr id="22" name="Rounded Rectangle 21">
            <a:extLst>
              <a:ext uri="{FF2B5EF4-FFF2-40B4-BE49-F238E27FC236}">
                <a16:creationId xmlns:a16="http://schemas.microsoft.com/office/drawing/2014/main" id="{EFF92F29-4E17-A047-B7C2-6A28EB95145E}"/>
              </a:ext>
            </a:extLst>
          </p:cNvPr>
          <p:cNvSpPr/>
          <p:nvPr/>
        </p:nvSpPr>
        <p:spPr>
          <a:xfrm>
            <a:off x="5302568" y="4255729"/>
            <a:ext cx="457209" cy="274320"/>
          </a:xfrm>
          <a:prstGeom prst="roundRect">
            <a:avLst/>
          </a:prstGeom>
          <a:solidFill>
            <a:schemeClr val="bg1">
              <a:lumMod val="65000"/>
            </a:schemeClr>
          </a:solidFill>
          <a:ln>
            <a:solidFill>
              <a:schemeClr val="bg1">
                <a:lumMod val="75000"/>
              </a:schemeClr>
            </a:solidFill>
          </a:ln>
          <a:effectLst>
            <a:reflection endPos="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800" b="1" dirty="0">
                <a:solidFill>
                  <a:schemeClr val="tx1"/>
                </a:solidFill>
                <a:latin typeface="Century Gothic" panose="020B0502020202020204" pitchFamily="34" charset="0"/>
                <a:ea typeface="Arial" charset="0"/>
                <a:cs typeface="Arial" charset="0"/>
              </a:rPr>
              <a:t>TEXT</a:t>
            </a:r>
          </a:p>
        </p:txBody>
      </p:sp>
    </p:spTree>
    <p:extLst>
      <p:ext uri="{BB962C8B-B14F-4D97-AF65-F5344CB8AC3E}">
        <p14:creationId xmlns:p14="http://schemas.microsoft.com/office/powerpoint/2010/main" val="269569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15694A3-154D-2641-ADE8-4A6BF186E3E1}"/>
              </a:ext>
            </a:extLst>
          </p:cNvPr>
          <p:cNvGraphicFramePr>
            <a:graphicFrameLocks noGrp="1"/>
          </p:cNvGraphicFramePr>
          <p:nvPr>
            <p:extLst>
              <p:ext uri="{D42A27DB-BD31-4B8C-83A1-F6EECF244321}">
                <p14:modId xmlns:p14="http://schemas.microsoft.com/office/powerpoint/2010/main" val="4194118615"/>
              </p:ext>
            </p:extLst>
          </p:nvPr>
        </p:nvGraphicFramePr>
        <p:xfrm>
          <a:off x="335273" y="876584"/>
          <a:ext cx="11576842" cy="4597788"/>
        </p:xfrm>
        <a:graphic>
          <a:graphicData uri="http://schemas.openxmlformats.org/drawingml/2006/table">
            <a:tbl>
              <a:tblPr firstRow="1" bandRow="1">
                <a:tableStyleId>{5C22544A-7EE6-4342-B048-85BDC9FD1C3A}</a:tableStyleId>
              </a:tblPr>
              <a:tblGrid>
                <a:gridCol w="808690">
                  <a:extLst>
                    <a:ext uri="{9D8B030D-6E8A-4147-A177-3AD203B41FA5}">
                      <a16:colId xmlns:a16="http://schemas.microsoft.com/office/drawing/2014/main" val="29275947"/>
                    </a:ext>
                  </a:extLst>
                </a:gridCol>
                <a:gridCol w="448673">
                  <a:extLst>
                    <a:ext uri="{9D8B030D-6E8A-4147-A177-3AD203B41FA5}">
                      <a16:colId xmlns:a16="http://schemas.microsoft.com/office/drawing/2014/main" val="3560745509"/>
                    </a:ext>
                  </a:extLst>
                </a:gridCol>
                <a:gridCol w="448673">
                  <a:extLst>
                    <a:ext uri="{9D8B030D-6E8A-4147-A177-3AD203B41FA5}">
                      <a16:colId xmlns:a16="http://schemas.microsoft.com/office/drawing/2014/main" val="1192208230"/>
                    </a:ext>
                  </a:extLst>
                </a:gridCol>
                <a:gridCol w="448673">
                  <a:extLst>
                    <a:ext uri="{9D8B030D-6E8A-4147-A177-3AD203B41FA5}">
                      <a16:colId xmlns:a16="http://schemas.microsoft.com/office/drawing/2014/main" val="4102889621"/>
                    </a:ext>
                  </a:extLst>
                </a:gridCol>
                <a:gridCol w="448673">
                  <a:extLst>
                    <a:ext uri="{9D8B030D-6E8A-4147-A177-3AD203B41FA5}">
                      <a16:colId xmlns:a16="http://schemas.microsoft.com/office/drawing/2014/main" val="855809354"/>
                    </a:ext>
                  </a:extLst>
                </a:gridCol>
                <a:gridCol w="448673">
                  <a:extLst>
                    <a:ext uri="{9D8B030D-6E8A-4147-A177-3AD203B41FA5}">
                      <a16:colId xmlns:a16="http://schemas.microsoft.com/office/drawing/2014/main" val="2411451484"/>
                    </a:ext>
                  </a:extLst>
                </a:gridCol>
                <a:gridCol w="448673">
                  <a:extLst>
                    <a:ext uri="{9D8B030D-6E8A-4147-A177-3AD203B41FA5}">
                      <a16:colId xmlns:a16="http://schemas.microsoft.com/office/drawing/2014/main" val="1772823707"/>
                    </a:ext>
                  </a:extLst>
                </a:gridCol>
                <a:gridCol w="448673">
                  <a:extLst>
                    <a:ext uri="{9D8B030D-6E8A-4147-A177-3AD203B41FA5}">
                      <a16:colId xmlns:a16="http://schemas.microsoft.com/office/drawing/2014/main" val="2478627590"/>
                    </a:ext>
                  </a:extLst>
                </a:gridCol>
                <a:gridCol w="448673">
                  <a:extLst>
                    <a:ext uri="{9D8B030D-6E8A-4147-A177-3AD203B41FA5}">
                      <a16:colId xmlns:a16="http://schemas.microsoft.com/office/drawing/2014/main" val="2106133440"/>
                    </a:ext>
                  </a:extLst>
                </a:gridCol>
                <a:gridCol w="448673">
                  <a:extLst>
                    <a:ext uri="{9D8B030D-6E8A-4147-A177-3AD203B41FA5}">
                      <a16:colId xmlns:a16="http://schemas.microsoft.com/office/drawing/2014/main" val="1409455263"/>
                    </a:ext>
                  </a:extLst>
                </a:gridCol>
                <a:gridCol w="448673">
                  <a:extLst>
                    <a:ext uri="{9D8B030D-6E8A-4147-A177-3AD203B41FA5}">
                      <a16:colId xmlns:a16="http://schemas.microsoft.com/office/drawing/2014/main" val="2627021225"/>
                    </a:ext>
                  </a:extLst>
                </a:gridCol>
                <a:gridCol w="448673">
                  <a:extLst>
                    <a:ext uri="{9D8B030D-6E8A-4147-A177-3AD203B41FA5}">
                      <a16:colId xmlns:a16="http://schemas.microsoft.com/office/drawing/2014/main" val="3466137375"/>
                    </a:ext>
                  </a:extLst>
                </a:gridCol>
                <a:gridCol w="448673">
                  <a:extLst>
                    <a:ext uri="{9D8B030D-6E8A-4147-A177-3AD203B41FA5}">
                      <a16:colId xmlns:a16="http://schemas.microsoft.com/office/drawing/2014/main" val="3698054950"/>
                    </a:ext>
                  </a:extLst>
                </a:gridCol>
                <a:gridCol w="448673">
                  <a:extLst>
                    <a:ext uri="{9D8B030D-6E8A-4147-A177-3AD203B41FA5}">
                      <a16:colId xmlns:a16="http://schemas.microsoft.com/office/drawing/2014/main" val="4293588345"/>
                    </a:ext>
                  </a:extLst>
                </a:gridCol>
                <a:gridCol w="448673">
                  <a:extLst>
                    <a:ext uri="{9D8B030D-6E8A-4147-A177-3AD203B41FA5}">
                      <a16:colId xmlns:a16="http://schemas.microsoft.com/office/drawing/2014/main" val="3580867955"/>
                    </a:ext>
                  </a:extLst>
                </a:gridCol>
                <a:gridCol w="448673">
                  <a:extLst>
                    <a:ext uri="{9D8B030D-6E8A-4147-A177-3AD203B41FA5}">
                      <a16:colId xmlns:a16="http://schemas.microsoft.com/office/drawing/2014/main" val="1005002453"/>
                    </a:ext>
                  </a:extLst>
                </a:gridCol>
                <a:gridCol w="448673">
                  <a:extLst>
                    <a:ext uri="{9D8B030D-6E8A-4147-A177-3AD203B41FA5}">
                      <a16:colId xmlns:a16="http://schemas.microsoft.com/office/drawing/2014/main" val="3795648227"/>
                    </a:ext>
                  </a:extLst>
                </a:gridCol>
                <a:gridCol w="448673">
                  <a:extLst>
                    <a:ext uri="{9D8B030D-6E8A-4147-A177-3AD203B41FA5}">
                      <a16:colId xmlns:a16="http://schemas.microsoft.com/office/drawing/2014/main" val="1306395828"/>
                    </a:ext>
                  </a:extLst>
                </a:gridCol>
                <a:gridCol w="448673">
                  <a:extLst>
                    <a:ext uri="{9D8B030D-6E8A-4147-A177-3AD203B41FA5}">
                      <a16:colId xmlns:a16="http://schemas.microsoft.com/office/drawing/2014/main" val="860735548"/>
                    </a:ext>
                  </a:extLst>
                </a:gridCol>
                <a:gridCol w="448673">
                  <a:extLst>
                    <a:ext uri="{9D8B030D-6E8A-4147-A177-3AD203B41FA5}">
                      <a16:colId xmlns:a16="http://schemas.microsoft.com/office/drawing/2014/main" val="1452070690"/>
                    </a:ext>
                  </a:extLst>
                </a:gridCol>
                <a:gridCol w="448673">
                  <a:extLst>
                    <a:ext uri="{9D8B030D-6E8A-4147-A177-3AD203B41FA5}">
                      <a16:colId xmlns:a16="http://schemas.microsoft.com/office/drawing/2014/main" val="2857320515"/>
                    </a:ext>
                  </a:extLst>
                </a:gridCol>
                <a:gridCol w="448673">
                  <a:extLst>
                    <a:ext uri="{9D8B030D-6E8A-4147-A177-3AD203B41FA5}">
                      <a16:colId xmlns:a16="http://schemas.microsoft.com/office/drawing/2014/main" val="410285874"/>
                    </a:ext>
                  </a:extLst>
                </a:gridCol>
                <a:gridCol w="448673">
                  <a:extLst>
                    <a:ext uri="{9D8B030D-6E8A-4147-A177-3AD203B41FA5}">
                      <a16:colId xmlns:a16="http://schemas.microsoft.com/office/drawing/2014/main" val="3665994426"/>
                    </a:ext>
                  </a:extLst>
                </a:gridCol>
                <a:gridCol w="448673">
                  <a:extLst>
                    <a:ext uri="{9D8B030D-6E8A-4147-A177-3AD203B41FA5}">
                      <a16:colId xmlns:a16="http://schemas.microsoft.com/office/drawing/2014/main" val="1060021454"/>
                    </a:ext>
                  </a:extLst>
                </a:gridCol>
                <a:gridCol w="448673">
                  <a:extLst>
                    <a:ext uri="{9D8B030D-6E8A-4147-A177-3AD203B41FA5}">
                      <a16:colId xmlns:a16="http://schemas.microsoft.com/office/drawing/2014/main" val="1554453249"/>
                    </a:ext>
                  </a:extLst>
                </a:gridCol>
              </a:tblGrid>
              <a:tr h="282856">
                <a:tc>
                  <a:txBody>
                    <a:bodyPr/>
                    <a:lstStyle/>
                    <a:p>
                      <a:pPr algn="ctr"/>
                      <a:endParaRPr lang="en-US" sz="1000" dirty="0">
                        <a:solidFill>
                          <a:schemeClr val="tx1"/>
                        </a:solidFill>
                        <a:latin typeface="Century Gothic" panose="020B0502020202020204" pitchFamily="34" charset="0"/>
                      </a:endParaRPr>
                    </a:p>
                  </a:txBody>
                  <a:tcPr marL="112333" marR="112333" marT="56166" marB="56166" anchor="ctr">
                    <a:lnL w="9525"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1000" dirty="0">
                          <a:solidFill>
                            <a:schemeClr val="tx1"/>
                          </a:solidFill>
                          <a:latin typeface="Century Gothic" panose="020B0502020202020204" pitchFamily="34" charset="0"/>
                        </a:rPr>
                        <a:t>2018 - Q3 </a:t>
                      </a:r>
                      <a:endParaRPr lang="en-US" dirty="0"/>
                    </a:p>
                  </a:txBody>
                  <a:tcPr marL="112333" marR="112333" marT="56166" marB="56166" anchor="ctr">
                    <a:lnL w="6350"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endParaRPr lang="en-US"/>
                    </a:p>
                  </a:txBody>
                  <a:tcPr>
                    <a:lnL w="9525" cap="flat" cmpd="sng" algn="ctr">
                      <a:solidFill>
                        <a:schemeClr val="bg1">
                          <a:lumMod val="75000"/>
                        </a:schemeClr>
                      </a:solidFill>
                      <a:prstDash val="solid"/>
                      <a:round/>
                      <a:headEnd type="none" w="med" len="med"/>
                      <a:tailEnd type="none" w="med" len="med"/>
                    </a:lnL>
                  </a:tcPr>
                </a:tc>
                <a:tc hMerge="1">
                  <a:txBody>
                    <a:bodyPr/>
                    <a:lstStyle/>
                    <a:p>
                      <a:pPr algn="ctr"/>
                      <a:endParaRPr lang="en-US" dirty="0"/>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2018 – Q4</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2019 - Q1</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2019 – Q2</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2019 – Q3</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2019 – Q4</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2020 – Q1</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Century Gothic" panose="020B0502020202020204" pitchFamily="34" charset="0"/>
                        </a:rPr>
                        <a:t>2020 – Q1</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endParaRPr lang="en-US" sz="2200" dirty="0"/>
                    </a:p>
                  </a:txBody>
                  <a:tcPr marL="112333" marR="112333" marT="56166" marB="56166"/>
                </a:tc>
                <a:tc hMerge="1">
                  <a:txBody>
                    <a:bodyPr/>
                    <a:lstStyle/>
                    <a:p>
                      <a:endParaRPr lang="en-US" sz="2200" dirty="0"/>
                    </a:p>
                  </a:txBody>
                  <a:tcPr marL="112333" marR="112333" marT="56166" marB="56166"/>
                </a:tc>
                <a:extLst>
                  <a:ext uri="{0D108BD9-81ED-4DB2-BD59-A6C34878D82A}">
                    <a16:rowId xmlns:a16="http://schemas.microsoft.com/office/drawing/2014/main" val="3546399104"/>
                  </a:ext>
                </a:extLst>
              </a:tr>
              <a:tr h="328205">
                <a:tc>
                  <a:txBody>
                    <a:bodyPr/>
                    <a:lstStyle/>
                    <a:p>
                      <a:pPr algn="ctr"/>
                      <a:endParaRPr lang="en-US" sz="900" b="1" dirty="0">
                        <a:solidFill>
                          <a:schemeClr val="tx1"/>
                        </a:solidFill>
                        <a:latin typeface="Century Gothic" panose="020B0502020202020204" pitchFamily="34" charset="0"/>
                      </a:endParaRPr>
                    </a:p>
                  </a:txBody>
                  <a:tcPr marL="112333" marR="112333" marT="56166" marB="56166" anchor="ctr">
                    <a:lnL w="9525"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900" b="1" dirty="0">
                          <a:solidFill>
                            <a:schemeClr val="tx1"/>
                          </a:solidFill>
                          <a:latin typeface="Century Gothic" panose="020B0502020202020204" pitchFamily="34" charset="0"/>
                        </a:rPr>
                        <a:t>JUL</a:t>
                      </a:r>
                    </a:p>
                  </a:txBody>
                  <a:tcPr marT="91440" marB="91440" anchor="ctr">
                    <a:lnL w="6350"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AUG</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SEPT</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OCT</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NOV</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DEC</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JAN</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FEB</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MAR</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APR</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MAY</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JUN</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JUL</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AUG</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SEPT</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OCT</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NOV</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DEC</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JAN</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FEB</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MAR</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900" b="1" dirty="0">
                          <a:solidFill>
                            <a:schemeClr val="tx1"/>
                          </a:solidFill>
                          <a:latin typeface="Century Gothic" panose="020B0502020202020204" pitchFamily="34" charset="0"/>
                        </a:rPr>
                        <a:t>APR</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MAY</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900" b="1" dirty="0">
                          <a:solidFill>
                            <a:schemeClr val="tx1"/>
                          </a:solidFill>
                          <a:latin typeface="Century Gothic" panose="020B0502020202020204" pitchFamily="34" charset="0"/>
                        </a:rPr>
                        <a:t>JUN</a:t>
                      </a:r>
                    </a:p>
                  </a:txBody>
                  <a:tcPr marT="91440" marB="9144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32738572"/>
                  </a:ext>
                </a:extLst>
              </a:tr>
              <a:tr h="264540">
                <a:tc gridSpan="2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Century Gothic" panose="020B0502020202020204" pitchFamily="34" charset="0"/>
                        </a:rPr>
                        <a:t>QUALITY ASSURANCE</a:t>
                      </a: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endParaRPr lang="en-US"/>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tcPr>
                </a:tc>
                <a:tc hMerge="1">
                  <a:txBody>
                    <a:bodyPr/>
                    <a:lstStyle/>
                    <a:p>
                      <a:endParaRPr lang="en-US"/>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tcPr>
                </a:tc>
                <a:tc hMerge="1">
                  <a:txBody>
                    <a:bodyPr/>
                    <a:lstStyle/>
                    <a:p>
                      <a:endParaRPr lang="en-US"/>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tc hMerge="1">
                  <a:txBody>
                    <a:bodyPr/>
                    <a:lstStyle/>
                    <a:p>
                      <a:pPr algn="ctr"/>
                      <a:endParaRPr lang="en-US" sz="800" dirty="0">
                        <a:solidFill>
                          <a:schemeClr val="tx1"/>
                        </a:solidFill>
                        <a:latin typeface="Century Gothic" panose="020B0502020202020204" pitchFamily="34" charset="0"/>
                      </a:endParaRPr>
                    </a:p>
                  </a:txBody>
                  <a:tcPr marL="112333" marR="112333" marT="56166" marB="56166" anchor="ctr">
                    <a:solidFill>
                      <a:schemeClr val="bg1"/>
                    </a:solidFill>
                  </a:tcPr>
                </a:tc>
                <a:extLst>
                  <a:ext uri="{0D108BD9-81ED-4DB2-BD59-A6C34878D82A}">
                    <a16:rowId xmlns:a16="http://schemas.microsoft.com/office/drawing/2014/main" val="1184915861"/>
                  </a:ext>
                </a:extLst>
              </a:tr>
              <a:tr h="433307">
                <a:tc>
                  <a:txBody>
                    <a:bodyPr/>
                    <a:lstStyle/>
                    <a:p>
                      <a:pPr algn="l" fontAlgn="ctr"/>
                      <a:r>
                        <a:rPr lang="en-US" sz="800" b="0" i="0" u="none" strike="noStrike" dirty="0">
                          <a:solidFill>
                            <a:srgbClr val="000000"/>
                          </a:solidFill>
                          <a:effectLst/>
                          <a:latin typeface="Century Gothic" panose="020B0502020202020204" pitchFamily="34" charset="0"/>
                        </a:rPr>
                        <a:t>Preview Testing</a:t>
                      </a: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79069047"/>
                  </a:ext>
                </a:extLst>
              </a:tr>
              <a:tr h="555889">
                <a:tc>
                  <a:txBody>
                    <a:bodyPr/>
                    <a:lstStyle/>
                    <a:p>
                      <a:pPr algn="l" fontAlgn="ctr"/>
                      <a:r>
                        <a:rPr lang="en-US" sz="800" b="0" i="0" u="none" strike="noStrike" dirty="0">
                          <a:solidFill>
                            <a:srgbClr val="000000"/>
                          </a:solidFill>
                          <a:effectLst/>
                          <a:latin typeface="Century Gothic" panose="020B0502020202020204" pitchFamily="34" charset="0"/>
                        </a:rPr>
                        <a:t>Quality Assurance</a:t>
                      </a: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87612117"/>
                  </a:ext>
                </a:extLst>
              </a:tr>
              <a:tr h="405888">
                <a:tc>
                  <a:txBody>
                    <a:bodyPr/>
                    <a:lstStyle/>
                    <a:p>
                      <a:pPr algn="l" fontAlgn="ctr"/>
                      <a:r>
                        <a:rPr lang="en-US" sz="800" b="0" i="0" u="none" strike="noStrike" dirty="0">
                          <a:solidFill>
                            <a:srgbClr val="000000"/>
                          </a:solidFill>
                          <a:effectLst/>
                          <a:latin typeface="Century Gothic" panose="020B0502020202020204" pitchFamily="34" charset="0"/>
                        </a:rPr>
                        <a:t>Metrics</a:t>
                      </a: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01896436"/>
                  </a:ext>
                </a:extLst>
              </a:tr>
              <a:tr h="478368">
                <a:tc>
                  <a:txBody>
                    <a:bodyPr/>
                    <a:lstStyle/>
                    <a:p>
                      <a:pPr algn="l" fontAlgn="ctr"/>
                      <a:r>
                        <a:rPr lang="en-US" sz="800" b="0" i="0" u="none" strike="noStrike" dirty="0">
                          <a:solidFill>
                            <a:srgbClr val="000000"/>
                          </a:solidFill>
                          <a:effectLst/>
                          <a:latin typeface="Century Gothic" panose="020B0502020202020204" pitchFamily="34" charset="0"/>
                        </a:rPr>
                        <a:t>Variance Testing</a:t>
                      </a: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13863689"/>
                  </a:ext>
                </a:extLst>
              </a:tr>
              <a:tr h="551535">
                <a:tc>
                  <a:txBody>
                    <a:bodyPr/>
                    <a:lstStyle/>
                    <a:p>
                      <a:pPr algn="l" fontAlgn="ctr"/>
                      <a:r>
                        <a:rPr lang="en-US" sz="800" b="0" i="0" u="none" strike="noStrike" dirty="0">
                          <a:solidFill>
                            <a:srgbClr val="000000"/>
                          </a:solidFill>
                          <a:effectLst/>
                          <a:latin typeface="Century Gothic" panose="020B0502020202020204" pitchFamily="34" charset="0"/>
                        </a:rPr>
                        <a:t>User    Acceptance Testing</a:t>
                      </a: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26307881"/>
                  </a:ext>
                </a:extLst>
              </a:tr>
              <a:tr h="259010">
                <a:tc>
                  <a:txBody>
                    <a:bodyPr/>
                    <a:lstStyle/>
                    <a:p>
                      <a:pPr algn="l" fontAlgn="ctr"/>
                      <a:endParaRPr lang="en-US" sz="800" b="0" i="0" u="none" strike="noStrike" dirty="0">
                        <a:solidFill>
                          <a:srgbClr val="000000"/>
                        </a:solidFill>
                        <a:effectLst/>
                        <a:latin typeface="Century Gothic" panose="020B0502020202020204" pitchFamily="34" charset="0"/>
                      </a:endParaRP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9088498"/>
                  </a:ext>
                </a:extLst>
              </a:tr>
              <a:tr h="221381">
                <a:tc>
                  <a:txBody>
                    <a:bodyPr/>
                    <a:lstStyle/>
                    <a:p>
                      <a:pPr algn="l" fontAlgn="ctr"/>
                      <a:endParaRPr lang="en-US" sz="800" b="0" i="0" u="none" strike="noStrike" dirty="0">
                        <a:solidFill>
                          <a:srgbClr val="000000"/>
                        </a:solidFill>
                        <a:effectLst/>
                        <a:latin typeface="Century Gothic" panose="020B0502020202020204" pitchFamily="34" charset="0"/>
                      </a:endParaRP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08596758"/>
                  </a:ext>
                </a:extLst>
              </a:tr>
              <a:tr h="289522">
                <a:tc>
                  <a:txBody>
                    <a:bodyPr/>
                    <a:lstStyle/>
                    <a:p>
                      <a:pPr algn="l" fontAlgn="ctr"/>
                      <a:endParaRPr lang="en-US" sz="800" b="0" i="0" u="none" strike="noStrike" dirty="0">
                        <a:solidFill>
                          <a:srgbClr val="000000"/>
                        </a:solidFill>
                        <a:effectLst/>
                        <a:latin typeface="Century Gothic" panose="020B0502020202020204" pitchFamily="34" charset="0"/>
                      </a:endParaRPr>
                    </a:p>
                  </a:txBody>
                  <a:tcPr marR="0" marT="0" marB="0" anchor="ctr">
                    <a:lnL w="12700"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92172007"/>
                  </a:ext>
                </a:extLst>
              </a:tr>
              <a:tr h="249312">
                <a:tc>
                  <a:txBody>
                    <a:bodyPr/>
                    <a:lstStyle/>
                    <a:p>
                      <a:pPr algn="ctr"/>
                      <a:endParaRPr lang="en-US" sz="800" dirty="0">
                        <a:solidFill>
                          <a:schemeClr val="tx1"/>
                        </a:solidFill>
                        <a:latin typeface="Century Gothic" panose="020B0502020202020204" pitchFamily="34" charset="0"/>
                      </a:endParaRP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0207959"/>
                  </a:ext>
                </a:extLst>
              </a:tr>
              <a:tr h="249312">
                <a:tc>
                  <a:txBody>
                    <a:bodyPr/>
                    <a:lstStyle/>
                    <a:p>
                      <a:pPr algn="ctr"/>
                      <a:endParaRPr lang="en-US" sz="800" dirty="0">
                        <a:solidFill>
                          <a:schemeClr val="tx1"/>
                        </a:solidFill>
                        <a:latin typeface="Century Gothic" panose="020B0502020202020204" pitchFamily="34" charset="0"/>
                      </a:endParaRPr>
                    </a:p>
                  </a:txBody>
                  <a:tcPr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9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800" dirty="0">
                        <a:solidFill>
                          <a:schemeClr val="tx1"/>
                        </a:solidFill>
                        <a:latin typeface="Century Gothic" panose="020B0502020202020204" pitchFamily="34" charset="0"/>
                      </a:endParaRPr>
                    </a:p>
                  </a:txBody>
                  <a:tcPr marL="112333" marR="112333" marT="56166" marB="56166"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91846496"/>
                  </a:ext>
                </a:extLst>
              </a:tr>
            </a:tbl>
          </a:graphicData>
        </a:graphic>
      </p:graphicFrame>
      <p:sp>
        <p:nvSpPr>
          <p:cNvPr id="5" name="TextBox 4">
            <a:extLst>
              <a:ext uri="{FF2B5EF4-FFF2-40B4-BE49-F238E27FC236}">
                <a16:creationId xmlns:a16="http://schemas.microsoft.com/office/drawing/2014/main" id="{96816773-0376-E340-99F3-CC880C7F6F54}"/>
              </a:ext>
            </a:extLst>
          </p:cNvPr>
          <p:cNvSpPr txBox="1"/>
          <p:nvPr/>
        </p:nvSpPr>
        <p:spPr>
          <a:xfrm>
            <a:off x="3400293" y="511530"/>
            <a:ext cx="8528094" cy="246221"/>
          </a:xfrm>
          <a:prstGeom prst="rect">
            <a:avLst/>
          </a:prstGeom>
          <a:noFill/>
        </p:spPr>
        <p:txBody>
          <a:bodyPr wrap="square" rtlCol="0">
            <a:spAutoFit/>
          </a:bodyPr>
          <a:lstStyle/>
          <a:p>
            <a:r>
              <a:rPr lang="en-US" sz="1000" b="1" dirty="0">
                <a:latin typeface="Century Gothic" panose="020B0502020202020204" pitchFamily="34" charset="0"/>
              </a:rPr>
              <a:t>STATUS KEY		STREAM 1		 STREAM 2		 STREAM 3	      	 STREAM 4</a:t>
            </a:r>
          </a:p>
        </p:txBody>
      </p:sp>
      <p:sp>
        <p:nvSpPr>
          <p:cNvPr id="36" name="Rounded Rectangle 35">
            <a:extLst>
              <a:ext uri="{FF2B5EF4-FFF2-40B4-BE49-F238E27FC236}">
                <a16:creationId xmlns:a16="http://schemas.microsoft.com/office/drawing/2014/main" id="{FC2C01B2-729A-634F-899B-1ED4C764A0EB}"/>
              </a:ext>
            </a:extLst>
          </p:cNvPr>
          <p:cNvSpPr/>
          <p:nvPr/>
        </p:nvSpPr>
        <p:spPr>
          <a:xfrm>
            <a:off x="4968654" y="564103"/>
            <a:ext cx="282425" cy="146304"/>
          </a:xfrm>
          <a:prstGeom prst="roundRect">
            <a:avLst/>
          </a:prstGeom>
          <a:solidFill>
            <a:schemeClr val="tx2">
              <a:lumMod val="20000"/>
              <a:lumOff val="80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600" b="1" dirty="0">
              <a:solidFill>
                <a:schemeClr val="tx1"/>
              </a:solidFill>
              <a:latin typeface="Century Gothic" panose="020B0502020202020204" pitchFamily="34" charset="0"/>
              <a:ea typeface="Arial" charset="0"/>
              <a:cs typeface="Arial" charset="0"/>
            </a:endParaRPr>
          </a:p>
        </p:txBody>
      </p:sp>
      <p:sp>
        <p:nvSpPr>
          <p:cNvPr id="37" name="Rounded Rectangle 36">
            <a:extLst>
              <a:ext uri="{FF2B5EF4-FFF2-40B4-BE49-F238E27FC236}">
                <a16:creationId xmlns:a16="http://schemas.microsoft.com/office/drawing/2014/main" id="{1A584EA9-6707-034F-AF4C-B8070F5392FE}"/>
              </a:ext>
            </a:extLst>
          </p:cNvPr>
          <p:cNvSpPr/>
          <p:nvPr/>
        </p:nvSpPr>
        <p:spPr>
          <a:xfrm>
            <a:off x="6808056" y="564103"/>
            <a:ext cx="282425" cy="146304"/>
          </a:xfrm>
          <a:prstGeom prst="roundRect">
            <a:avLst/>
          </a:prstGeom>
          <a:solidFill>
            <a:schemeClr val="tx2">
              <a:lumMod val="60000"/>
              <a:lumOff val="40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600" b="1" dirty="0">
              <a:solidFill>
                <a:schemeClr val="tx1"/>
              </a:solidFill>
              <a:latin typeface="Century Gothic" panose="020B0502020202020204" pitchFamily="34" charset="0"/>
              <a:ea typeface="Arial" charset="0"/>
              <a:cs typeface="Arial" charset="0"/>
            </a:endParaRPr>
          </a:p>
        </p:txBody>
      </p:sp>
      <p:sp>
        <p:nvSpPr>
          <p:cNvPr id="38" name="Rounded Rectangle 37">
            <a:extLst>
              <a:ext uri="{FF2B5EF4-FFF2-40B4-BE49-F238E27FC236}">
                <a16:creationId xmlns:a16="http://schemas.microsoft.com/office/drawing/2014/main" id="{1101C932-D445-4641-B50A-6947FF0598A5}"/>
              </a:ext>
            </a:extLst>
          </p:cNvPr>
          <p:cNvSpPr/>
          <p:nvPr/>
        </p:nvSpPr>
        <p:spPr>
          <a:xfrm>
            <a:off x="8652096" y="564103"/>
            <a:ext cx="282425" cy="146304"/>
          </a:xfrm>
          <a:prstGeom prst="roundRect">
            <a:avLst/>
          </a:prstGeom>
          <a:solidFill>
            <a:schemeClr val="tx2">
              <a:lumMod val="50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600" b="1" dirty="0">
              <a:solidFill>
                <a:schemeClr val="tx1"/>
              </a:solidFill>
              <a:latin typeface="Century Gothic" panose="020B0502020202020204" pitchFamily="34" charset="0"/>
              <a:ea typeface="Arial" charset="0"/>
              <a:cs typeface="Arial" charset="0"/>
            </a:endParaRPr>
          </a:p>
        </p:txBody>
      </p:sp>
      <p:sp>
        <p:nvSpPr>
          <p:cNvPr id="39" name="Rounded Rectangle 38">
            <a:extLst>
              <a:ext uri="{FF2B5EF4-FFF2-40B4-BE49-F238E27FC236}">
                <a16:creationId xmlns:a16="http://schemas.microsoft.com/office/drawing/2014/main" id="{4E1A6B13-805F-A444-AB95-43BCD63A8953}"/>
              </a:ext>
            </a:extLst>
          </p:cNvPr>
          <p:cNvSpPr/>
          <p:nvPr/>
        </p:nvSpPr>
        <p:spPr>
          <a:xfrm>
            <a:off x="10462497" y="564103"/>
            <a:ext cx="282425" cy="146304"/>
          </a:xfrm>
          <a:prstGeom prst="roundRect">
            <a:avLst/>
          </a:prstGeom>
          <a:solidFill>
            <a:schemeClr val="bg1">
              <a:lumMod val="50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600" b="1" dirty="0">
              <a:solidFill>
                <a:schemeClr val="tx1"/>
              </a:solidFill>
              <a:latin typeface="Century Gothic" panose="020B0502020202020204" pitchFamily="34" charset="0"/>
              <a:ea typeface="Arial" charset="0"/>
              <a:cs typeface="Arial" charset="0"/>
            </a:endParaRPr>
          </a:p>
        </p:txBody>
      </p:sp>
      <p:sp>
        <p:nvSpPr>
          <p:cNvPr id="40" name="TextBox 39">
            <a:extLst>
              <a:ext uri="{FF2B5EF4-FFF2-40B4-BE49-F238E27FC236}">
                <a16:creationId xmlns:a16="http://schemas.microsoft.com/office/drawing/2014/main" id="{2E314668-486E-9F4F-9342-1467D46A8706}"/>
              </a:ext>
            </a:extLst>
          </p:cNvPr>
          <p:cNvSpPr txBox="1"/>
          <p:nvPr/>
        </p:nvSpPr>
        <p:spPr>
          <a:xfrm>
            <a:off x="189642" y="112169"/>
            <a:ext cx="5783645" cy="400110"/>
          </a:xfrm>
          <a:prstGeom prst="rect">
            <a:avLst/>
          </a:prstGeom>
          <a:noFill/>
        </p:spPr>
        <p:txBody>
          <a:bodyPr wrap="square" rtlCol="0">
            <a:spAutoFit/>
          </a:bodyPr>
          <a:lstStyle/>
          <a:p>
            <a:r>
              <a:rPr lang="en-US" sz="2000" b="1" dirty="0">
                <a:solidFill>
                  <a:schemeClr val="bg1">
                    <a:lumMod val="50000"/>
                  </a:schemeClr>
                </a:solidFill>
                <a:latin typeface="Century Gothic" panose="020B0502020202020204" pitchFamily="34" charset="0"/>
              </a:rPr>
              <a:t>AGILE PRODUCT ROADMAP</a:t>
            </a:r>
          </a:p>
        </p:txBody>
      </p:sp>
      <p:sp>
        <p:nvSpPr>
          <p:cNvPr id="42" name="Rectangle 7">
            <a:extLst>
              <a:ext uri="{FF2B5EF4-FFF2-40B4-BE49-F238E27FC236}">
                <a16:creationId xmlns:a16="http://schemas.microsoft.com/office/drawing/2014/main" id="{CF7D014D-3F04-E94B-87A7-EA2FA586D931}"/>
              </a:ext>
            </a:extLst>
          </p:cNvPr>
          <p:cNvSpPr/>
          <p:nvPr/>
        </p:nvSpPr>
        <p:spPr>
          <a:xfrm>
            <a:off x="0" y="6343724"/>
            <a:ext cx="12192000" cy="524107"/>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24107">
                <a:moveTo>
                  <a:pt x="0" y="3171"/>
                </a:moveTo>
                <a:lnTo>
                  <a:pt x="11054576" y="0"/>
                </a:lnTo>
                <a:lnTo>
                  <a:pt x="11296185" y="159836"/>
                </a:lnTo>
                <a:lnTo>
                  <a:pt x="11508059" y="3718"/>
                </a:lnTo>
                <a:lnTo>
                  <a:pt x="12192000" y="3171"/>
                </a:lnTo>
                <a:lnTo>
                  <a:pt x="12192000" y="524107"/>
                </a:lnTo>
                <a:lnTo>
                  <a:pt x="0" y="524107"/>
                </a:lnTo>
                <a:lnTo>
                  <a:pt x="0" y="317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43" name="TextBox 42">
            <a:extLst>
              <a:ext uri="{FF2B5EF4-FFF2-40B4-BE49-F238E27FC236}">
                <a16:creationId xmlns:a16="http://schemas.microsoft.com/office/drawing/2014/main" id="{8048996E-17EF-F242-AD38-2F1FD317759C}"/>
              </a:ext>
            </a:extLst>
          </p:cNvPr>
          <p:cNvSpPr txBox="1"/>
          <p:nvPr/>
        </p:nvSpPr>
        <p:spPr>
          <a:xfrm>
            <a:off x="5863533" y="6477000"/>
            <a:ext cx="6201508" cy="369332"/>
          </a:xfrm>
          <a:prstGeom prst="rect">
            <a:avLst/>
          </a:prstGeom>
          <a:noFill/>
        </p:spPr>
        <p:txBody>
          <a:bodyPr wrap="square" rtlCol="0">
            <a:spAutoFit/>
          </a:bodyPr>
          <a:lstStyle/>
          <a:p>
            <a:pPr algn="r"/>
            <a:r>
              <a:rPr lang="en-US" b="1" dirty="0">
                <a:solidFill>
                  <a:schemeClr val="bg1"/>
                </a:solidFill>
                <a:latin typeface="Century Gothic" panose="020B0502020202020204" pitchFamily="34" charset="0"/>
                <a:ea typeface="Arial" charset="0"/>
                <a:cs typeface="Arial" charset="0"/>
              </a:rPr>
              <a:t>AGILE PRODUCT ROADMAP</a:t>
            </a:r>
          </a:p>
        </p:txBody>
      </p:sp>
      <p:sp>
        <p:nvSpPr>
          <p:cNvPr id="16" name="Rounded Rectangle 15">
            <a:extLst>
              <a:ext uri="{FF2B5EF4-FFF2-40B4-BE49-F238E27FC236}">
                <a16:creationId xmlns:a16="http://schemas.microsoft.com/office/drawing/2014/main" id="{8F84502B-F932-5C4C-84C9-D15ED8B8DEE5}"/>
              </a:ext>
            </a:extLst>
          </p:cNvPr>
          <p:cNvSpPr/>
          <p:nvPr/>
        </p:nvSpPr>
        <p:spPr>
          <a:xfrm>
            <a:off x="1959561" y="2333073"/>
            <a:ext cx="632811" cy="274320"/>
          </a:xfrm>
          <a:prstGeom prst="roundRect">
            <a:avLst/>
          </a:prstGeom>
          <a:solidFill>
            <a:schemeClr val="tx2">
              <a:lumMod val="20000"/>
              <a:lumOff val="80000"/>
            </a:schemeClr>
          </a:solidFill>
          <a:ln>
            <a:solidFill>
              <a:schemeClr val="bg1">
                <a:lumMod val="75000"/>
              </a:schemeClr>
            </a:solidFill>
          </a:ln>
          <a:effectLst>
            <a:reflection endPos="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800" b="1" dirty="0">
                <a:solidFill>
                  <a:schemeClr val="tx1"/>
                </a:solidFill>
                <a:latin typeface="Century Gothic" panose="020B0502020202020204" pitchFamily="34" charset="0"/>
                <a:ea typeface="Arial" charset="0"/>
                <a:cs typeface="Arial" charset="0"/>
              </a:rPr>
              <a:t>TEXT</a:t>
            </a:r>
          </a:p>
        </p:txBody>
      </p:sp>
      <p:sp>
        <p:nvSpPr>
          <p:cNvPr id="17" name="Rounded Rectangle 16">
            <a:extLst>
              <a:ext uri="{FF2B5EF4-FFF2-40B4-BE49-F238E27FC236}">
                <a16:creationId xmlns:a16="http://schemas.microsoft.com/office/drawing/2014/main" id="{3DD671E9-A6CE-D044-87A8-CB012E42F3CF}"/>
              </a:ext>
            </a:extLst>
          </p:cNvPr>
          <p:cNvSpPr/>
          <p:nvPr/>
        </p:nvSpPr>
        <p:spPr>
          <a:xfrm>
            <a:off x="4851621" y="2800700"/>
            <a:ext cx="879876" cy="274320"/>
          </a:xfrm>
          <a:prstGeom prst="roundRect">
            <a:avLst/>
          </a:prstGeom>
          <a:solidFill>
            <a:schemeClr val="bg1">
              <a:lumMod val="65000"/>
            </a:schemeClr>
          </a:solidFill>
          <a:ln>
            <a:solidFill>
              <a:schemeClr val="bg1">
                <a:lumMod val="75000"/>
              </a:schemeClr>
            </a:solidFill>
          </a:ln>
          <a:effectLst>
            <a:reflection endPos="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800" b="1" dirty="0">
                <a:solidFill>
                  <a:schemeClr val="tx1"/>
                </a:solidFill>
                <a:latin typeface="Century Gothic" panose="020B0502020202020204" pitchFamily="34" charset="0"/>
                <a:ea typeface="Arial" charset="0"/>
                <a:cs typeface="Arial" charset="0"/>
              </a:rPr>
              <a:t>TEXT</a:t>
            </a:r>
          </a:p>
        </p:txBody>
      </p:sp>
      <p:sp>
        <p:nvSpPr>
          <p:cNvPr id="21" name="Rounded Rectangle 20">
            <a:extLst>
              <a:ext uri="{FF2B5EF4-FFF2-40B4-BE49-F238E27FC236}">
                <a16:creationId xmlns:a16="http://schemas.microsoft.com/office/drawing/2014/main" id="{D33343BF-7AC2-BD44-A371-A0354F9E0479}"/>
              </a:ext>
            </a:extLst>
          </p:cNvPr>
          <p:cNvSpPr/>
          <p:nvPr/>
        </p:nvSpPr>
        <p:spPr>
          <a:xfrm>
            <a:off x="2592372" y="3234686"/>
            <a:ext cx="443060" cy="274320"/>
          </a:xfrm>
          <a:prstGeom prst="roundRect">
            <a:avLst/>
          </a:prstGeom>
          <a:solidFill>
            <a:schemeClr val="tx2">
              <a:lumMod val="20000"/>
              <a:lumOff val="80000"/>
            </a:schemeClr>
          </a:solidFill>
          <a:ln>
            <a:solidFill>
              <a:schemeClr val="bg1">
                <a:lumMod val="75000"/>
              </a:schemeClr>
            </a:solidFill>
          </a:ln>
          <a:effectLst>
            <a:reflection endPos="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800" b="1" dirty="0">
                <a:solidFill>
                  <a:schemeClr val="tx1"/>
                </a:solidFill>
                <a:latin typeface="Century Gothic" panose="020B0502020202020204" pitchFamily="34" charset="0"/>
                <a:ea typeface="Arial" charset="0"/>
                <a:cs typeface="Arial" charset="0"/>
              </a:rPr>
              <a:t>TEXT</a:t>
            </a:r>
          </a:p>
        </p:txBody>
      </p:sp>
    </p:spTree>
    <p:extLst>
      <p:ext uri="{BB962C8B-B14F-4D97-AF65-F5344CB8AC3E}">
        <p14:creationId xmlns:p14="http://schemas.microsoft.com/office/powerpoint/2010/main" val="136958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BC736FB-ECB3-6947-8A3E-2AC7672BA480}"/>
              </a:ext>
            </a:extLst>
          </p:cNvPr>
          <p:cNvGraphicFramePr>
            <a:graphicFrameLocks noGrp="1"/>
          </p:cNvGraphicFramePr>
          <p:nvPr/>
        </p:nvGraphicFramePr>
        <p:xfrm>
          <a:off x="787790" y="1050352"/>
          <a:ext cx="10227213" cy="2283692"/>
        </p:xfrm>
        <a:graphic>
          <a:graphicData uri="http://schemas.openxmlformats.org/drawingml/2006/table">
            <a:tbl>
              <a:tblPr firstRow="1" firstCol="1" bandRow="1">
                <a:tableStyleId>{5C22544A-7EE6-4342-B048-85BDC9FD1C3A}</a:tableStyleId>
              </a:tblPr>
              <a:tblGrid>
                <a:gridCol w="10227213">
                  <a:extLst>
                    <a:ext uri="{9D8B030D-6E8A-4147-A177-3AD203B41FA5}">
                      <a16:colId xmlns:a16="http://schemas.microsoft.com/office/drawing/2014/main" val="2161760999"/>
                    </a:ext>
                  </a:extLst>
                </a:gridCol>
              </a:tblGrid>
              <a:tr h="2283692">
                <a:tc>
                  <a:txBody>
                    <a:bodyPr/>
                    <a:lstStyle/>
                    <a:p>
                      <a:pPr marL="0" marR="0" algn="ctr">
                        <a:spcBef>
                          <a:spcPts val="0"/>
                        </a:spcBef>
                        <a:spcAft>
                          <a:spcPts val="0"/>
                        </a:spcAft>
                      </a:pPr>
                      <a:r>
                        <a:rPr lang="en-US" sz="1600" b="1" dirty="0">
                          <a:solidFill>
                            <a:schemeClr val="tx1"/>
                          </a:solidFill>
                          <a:effectLst/>
                          <a:latin typeface="Century Gothic" panose="020B0502020202020204" pitchFamily="34" charset="0"/>
                        </a:rPr>
                        <a:t>DISCLAIMER</a:t>
                      </a:r>
                      <a:endParaRPr lang="en-US" sz="1200" b="1" dirty="0">
                        <a:solidFill>
                          <a:schemeClr val="tx1"/>
                        </a:solidFill>
                        <a:effectLst/>
                        <a:latin typeface="Century Gothic" panose="020B0502020202020204" pitchFamily="34" charset="0"/>
                      </a:endParaRPr>
                    </a:p>
                    <a:p>
                      <a:pPr marL="0" marR="0">
                        <a:spcBef>
                          <a:spcPts val="0"/>
                        </a:spcBef>
                        <a:spcAft>
                          <a:spcPts val="0"/>
                        </a:spcAft>
                      </a:pPr>
                      <a:r>
                        <a:rPr lang="en-US" sz="1200" b="0" dirty="0">
                          <a:solidFill>
                            <a:schemeClr val="tx1"/>
                          </a:solidFill>
                          <a:effectLst/>
                          <a:latin typeface="Century Gothic" panose="020B0502020202020204" pitchFamily="34" charset="0"/>
                        </a:rPr>
                        <a:t> </a:t>
                      </a:r>
                    </a:p>
                    <a:p>
                      <a:pPr marL="0" marR="0">
                        <a:spcBef>
                          <a:spcPts val="0"/>
                        </a:spcBef>
                        <a:spcAft>
                          <a:spcPts val="0"/>
                        </a:spcAft>
                      </a:pPr>
                      <a:r>
                        <a:rPr lang="en-US" sz="1400" b="0" dirty="0">
                          <a:solidFill>
                            <a:schemeClr val="tx1"/>
                          </a:solidFill>
                          <a:effectLst/>
                          <a:latin typeface="Century Gothic" panose="020B0502020202020204" pitchFamily="34" charset="0"/>
                        </a:rPr>
                        <a:t>Any articles, templates, or information provided by Smartsheet on the website are for reference only. While we strive to keep the information up to date and correct, we make no representations or warranties of any kind, express or implied, about the completeness, accuracy, reliability, suitability, or availability with respect to the website or the information, articles, templates, or related graphics contained on the website. Any reliance you place on such information is therefore strictly at your own risk.</a:t>
                      </a:r>
                      <a:endParaRPr lang="en-US" sz="1400" b="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228600" marR="73025" marT="0" marB="0" anchor="ctr">
                    <a:lnL w="76200" cap="flat" cmpd="sng" algn="ctr">
                      <a:solidFill>
                        <a:schemeClr val="bg1">
                          <a:lumMod val="50000"/>
                        </a:schemeClr>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24880165"/>
                  </a:ext>
                </a:extLst>
              </a:tr>
            </a:tbl>
          </a:graphicData>
        </a:graphic>
      </p:graphicFrame>
    </p:spTree>
    <p:extLst>
      <p:ext uri="{BB962C8B-B14F-4D97-AF65-F5344CB8AC3E}">
        <p14:creationId xmlns:p14="http://schemas.microsoft.com/office/powerpoint/2010/main" val="2215812415"/>
      </p:ext>
    </p:extLst>
  </p:cSld>
  <p:clrMapOvr>
    <a:masterClrMapping/>
  </p:clrMapOvr>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Agile-Product-Roadmap-Template_PPT_new" id="{DD11C1B5-0D53-5347-AF2D-72523F36CD8E}" vid="{5E47101E-478A-5142-9B4B-007326EC4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IC-Agile-Product-Roadmap-Template_PPT</Template>
  <TotalTime>2</TotalTime>
  <Words>473</Words>
  <Application>Microsoft Macintosh PowerPoint</Application>
  <PresentationFormat>Widescreen</PresentationFormat>
  <Paragraphs>192</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vt:lpstr>
      <vt:lpstr>Century Gothic</vt:lpstr>
      <vt:lpstr>Тема Office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Alexandra Ragazhinskaya</dc:creator>
  <cp:lastModifiedBy>Joost van Ulden</cp:lastModifiedBy>
  <cp:revision>2</cp:revision>
  <dcterms:created xsi:type="dcterms:W3CDTF">2018-08-29T16:05:38Z</dcterms:created>
  <dcterms:modified xsi:type="dcterms:W3CDTF">2020-09-23T20:35:05Z</dcterms:modified>
</cp:coreProperties>
</file>