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90" r:id="rId3"/>
    <p:sldId id="291" r:id="rId4"/>
    <p:sldId id="293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12" r:id="rId14"/>
    <p:sldId id="313" r:id="rId15"/>
    <p:sldId id="305" r:id="rId16"/>
    <p:sldId id="314" r:id="rId17"/>
    <p:sldId id="307" r:id="rId18"/>
    <p:sldId id="308" r:id="rId19"/>
    <p:sldId id="309" r:id="rId20"/>
    <p:sldId id="310" r:id="rId21"/>
    <p:sldId id="311" r:id="rId22"/>
    <p:sldId id="306" r:id="rId23"/>
    <p:sldId id="315" r:id="rId24"/>
    <p:sldId id="295" r:id="rId25"/>
    <p:sldId id="277" r:id="rId26"/>
  </p:sldIdLst>
  <p:sldSz cx="9144000" cy="6858000" type="screen4x3"/>
  <p:notesSz cx="6858000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C0A"/>
    <a:srgbClr val="C6A7A9"/>
    <a:srgbClr val="691638"/>
    <a:srgbClr val="45637A"/>
    <a:srgbClr val="F4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" autoAdjust="0"/>
    <p:restoredTop sz="91405" autoAdjust="0"/>
  </p:normalViewPr>
  <p:slideViewPr>
    <p:cSldViewPr>
      <p:cViewPr>
        <p:scale>
          <a:sx n="78" d="100"/>
          <a:sy n="78" d="100"/>
        </p:scale>
        <p:origin x="-133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17013-E72E-41F2-8289-61AA3535F64B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4BE1C-D85E-41A1-B819-DE4B446B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8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1038"/>
            <a:ext cx="454342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4746"/>
            <a:ext cx="5029200" cy="408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9491"/>
            <a:ext cx="2971800" cy="45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9491"/>
            <a:ext cx="2971800" cy="45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F24976-CF48-4F7A-8845-2B93184CC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goviz.org/OpenDSA/dev/OpenDSA/Books/OpenDS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AD8C7-D086-4874-B55F-315B66B32CAD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16" charset="-128"/>
                <a:cs typeface="+mn-cs"/>
                <a:hlinkClick r:id="rId3"/>
              </a:rPr>
              <a:t>http://algoviz.org/OpenDSA/dev/OpenDSA/Books/OpenDSA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24976-CF48-4F7A-8845-2B93184CCD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24976-CF48-4F7A-8845-2B93184CCD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24976-CF48-4F7A-8845-2B93184CCD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1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0E697-2DFE-4672-9381-CE7AD6D1F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24976-CF48-4F7A-8845-2B93184CCD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2" name="Picture 36" descr="powerpoint_cove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57200"/>
            <a:ext cx="7696200" cy="762000"/>
          </a:xfrm>
          <a:effectLst/>
        </p:spPr>
        <p:txBody>
          <a:bodyPr anchor="t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486400"/>
            <a:ext cx="4267200" cy="381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Arial Narrow" pitchFamily="116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22" name="Picture 26" descr="vt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943600"/>
            <a:ext cx="2133600" cy="484188"/>
          </a:xfrm>
          <a:prstGeom prst="rect">
            <a:avLst/>
          </a:prstGeom>
          <a:noFill/>
        </p:spPr>
      </p:pic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30" name="Picture 34" descr="burruss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143000"/>
            <a:ext cx="6948488" cy="4279900"/>
          </a:xfrm>
          <a:prstGeom prst="rect">
            <a:avLst/>
          </a:prstGeom>
          <a:noFill/>
        </p:spPr>
      </p:pic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EB19C4-70CE-4DD1-9647-B9CCD22B53DD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B50D14-A058-4562-91E0-65F12F5AFF77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C7EB09-7AF0-4091-9E42-38F40809240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06BEC3-49D5-4C6B-AAA4-D6B204088419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891B20-4972-476D-9EB0-D55E488CE6F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CED445-3D79-48FC-A293-D55027F2790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A9A1FA-2F73-420A-98BE-CC239AC72090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23743-B754-4C8A-AE61-E2E65D2B3CB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CE8907-9319-4A1E-92EC-4133E8B3835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604248-506E-4C44-9067-3B9D402C1BF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colum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639763" cy="6859588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8839200" y="6129338"/>
            <a:ext cx="0" cy="503237"/>
          </a:xfrm>
          <a:prstGeom prst="line">
            <a:avLst/>
          </a:prstGeom>
          <a:noFill/>
          <a:ln w="9525">
            <a:solidFill>
              <a:srgbClr val="C9C9C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609600" y="6629400"/>
            <a:ext cx="8229600" cy="0"/>
          </a:xfrm>
          <a:prstGeom prst="line">
            <a:avLst/>
          </a:prstGeom>
          <a:noFill/>
          <a:ln w="9525">
            <a:solidFill>
              <a:srgbClr val="C9C9C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6205538"/>
            <a:ext cx="14954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Line 15"/>
          <p:cNvSpPr>
            <a:spLocks noChangeShapeType="1"/>
          </p:cNvSpPr>
          <p:nvPr userDrawn="1"/>
        </p:nvSpPr>
        <p:spPr bwMode="auto">
          <a:xfrm>
            <a:off x="7239000" y="6129338"/>
            <a:ext cx="1600200" cy="0"/>
          </a:xfrm>
          <a:prstGeom prst="line">
            <a:avLst/>
          </a:prstGeom>
          <a:noFill/>
          <a:ln w="9525">
            <a:solidFill>
              <a:srgbClr val="C9C9C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38" y="62880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BAB4C12-B0BF-4326-8C6C-E2B1823ACB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1638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16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lgoviz.org/OpenDSA/dev/OpenDSA/Books/OpenDS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imin.hall@vt.edu" TargetMode="External"/><Relationship Id="rId4" Type="http://schemas.openxmlformats.org/officeDocument/2006/relationships/hyperlink" Target="mailto:shaffer@cs.vt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772400" cy="3733800"/>
          </a:xfrm>
        </p:spPr>
        <p:txBody>
          <a:bodyPr/>
          <a:lstStyle/>
          <a:p>
            <a:pPr marL="457200" marR="457200" 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Evaluating Online Tutorials for Data Structures and Algorithms </a:t>
            </a:r>
            <a:r>
              <a:rPr lang="en-US" sz="4000" b="1" dirty="0" smtClean="0"/>
              <a:t>Courses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June 24, 2013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4000" dirty="0" smtClean="0">
                <a:latin typeface="Times New Roman"/>
                <a:ea typeface="Times New Roman"/>
              </a:rPr>
              <a:t/>
            </a:r>
            <a:br>
              <a:rPr lang="en-US" sz="4000" dirty="0" smtClean="0">
                <a:latin typeface="Times New Roman"/>
                <a:ea typeface="Times New Roman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8FB22-CED9-4EC7-B0AE-34AFAC145969}" type="slidenum">
              <a:rPr lang="en-US"/>
              <a:pPr/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6900" y="4724400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dirty="0" err="1" smtClean="0"/>
              <a:t>Simin</a:t>
            </a:r>
            <a:r>
              <a:rPr lang="en-US" sz="2000" dirty="0" smtClean="0"/>
              <a:t> Hall, PhD Mechanical Engineering</a:t>
            </a:r>
          </a:p>
          <a:p>
            <a:pPr algn="ctr" eaLnBrk="1" hangingPunct="1"/>
            <a:r>
              <a:rPr lang="en-US" sz="2000" dirty="0"/>
              <a:t>Prof. Clifford A. Shaffer</a:t>
            </a:r>
            <a:r>
              <a:rPr lang="en-US" sz="2000" dirty="0" smtClean="0"/>
              <a:t>, Computer Science</a:t>
            </a:r>
          </a:p>
          <a:p>
            <a:pPr algn="ctr" eaLnBrk="1" hangingPunct="1"/>
            <a:r>
              <a:rPr lang="en-US" sz="2000" dirty="0"/>
              <a:t>Eric Fouh, Computer Science</a:t>
            </a:r>
          </a:p>
          <a:p>
            <a:pPr algn="ctr" eaLnBrk="1" hangingPunct="1"/>
            <a:r>
              <a:rPr lang="en-US" sz="2000" dirty="0"/>
              <a:t>Mai Hassan </a:t>
            </a:r>
            <a:r>
              <a:rPr lang="en-US" sz="2000" dirty="0" err="1" smtClean="0"/>
              <a:t>ElShehaly</a:t>
            </a:r>
            <a:r>
              <a:rPr lang="en-US" sz="2000" dirty="0" smtClean="0"/>
              <a:t>, </a:t>
            </a:r>
            <a:r>
              <a:rPr lang="en-US" sz="2000" dirty="0"/>
              <a:t>Computer Science</a:t>
            </a:r>
          </a:p>
          <a:p>
            <a:pPr algn="ctr" eaLnBrk="1" hangingPunct="1"/>
            <a:r>
              <a:rPr lang="en-US" sz="2000" dirty="0"/>
              <a:t>Daniel </a:t>
            </a:r>
            <a:r>
              <a:rPr lang="en-US" sz="2000" dirty="0" smtClean="0"/>
              <a:t>Breakiron, </a:t>
            </a:r>
            <a:r>
              <a:rPr lang="en-US" sz="2000" dirty="0"/>
              <a:t>Computer </a:t>
            </a:r>
            <a:r>
              <a:rPr lang="en-US" sz="2000" dirty="0" smtClean="0"/>
              <a:t>Science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838200" y="1524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ASEE Annual Conference &amp; Exposition</a:t>
            </a:r>
            <a:r>
              <a:rPr lang="en-US" sz="2000" dirty="0" smtClean="0"/>
              <a:t> </a:t>
            </a:r>
            <a:r>
              <a:rPr lang="en-US" sz="2000" b="1" dirty="0" smtClean="0"/>
              <a:t>2013 		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Mini-Proficiency Exercise</a:t>
            </a:r>
            <a:endParaRPr lang="en-US" dirty="0"/>
          </a:p>
        </p:txBody>
      </p:sp>
      <p:pic>
        <p:nvPicPr>
          <p:cNvPr id="6146" name="Picture 2" descr="C:\Documents and Settings\Administrator\My Documents\Dropbox\College\Classes\Thesis Project\Paper\images\odsa-mini-proficienc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2200277"/>
            <a:ext cx="8412480" cy="276910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5334000"/>
            <a:ext cx="12679684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Exercise</a:t>
            </a:r>
            <a:endParaRPr lang="en-US" dirty="0"/>
          </a:p>
        </p:txBody>
      </p:sp>
      <p:pic>
        <p:nvPicPr>
          <p:cNvPr id="4098" name="Picture 2" descr="C:\Documents and Settings\Administrator\My Documents\Dropbox\College\Classes\Thesis Project\Paper\images\odsa-ka-sorting-review_or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95" y="1524000"/>
            <a:ext cx="8412480" cy="325928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5257800"/>
            <a:ext cx="1320799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1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523520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Can students learn as well or better using interactive tutorials instead of traditional lecture and textbook?</a:t>
            </a:r>
          </a:p>
          <a:p>
            <a:pPr lvl="0"/>
            <a:r>
              <a:rPr lang="en-US" dirty="0"/>
              <a:t>Will students be accepting of a class focused on interactive tutorials rather than traditional lecture and textbook?</a:t>
            </a:r>
          </a:p>
          <a:p>
            <a:pPr lvl="0"/>
            <a:r>
              <a:rPr lang="en-US" dirty="0"/>
              <a:t>Will our client/server infrastructure adequately support classroom use?</a:t>
            </a:r>
          </a:p>
          <a:p>
            <a:pPr lvl="0"/>
            <a:r>
              <a:rPr lang="en-US" dirty="0"/>
              <a:t>What feedback do students have about the best approaches for using such interactive tutorials in courses?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Mixed method evaluation </a:t>
            </a:r>
            <a:r>
              <a:rPr lang="en-US" dirty="0"/>
              <a:t>model (quasi-experimentation) – Fall 2012</a:t>
            </a:r>
          </a:p>
          <a:p>
            <a:pPr lvl="1"/>
            <a:r>
              <a:rPr lang="en-US" sz="2800" dirty="0"/>
              <a:t>Control group: received standard lecture and textbook for three weeks on the topics of sorting and hashing</a:t>
            </a:r>
          </a:p>
          <a:p>
            <a:pPr lvl="1"/>
            <a:r>
              <a:rPr lang="en-US" sz="2800" dirty="0"/>
              <a:t>Treatment group: spent their class time working through equivalent content in the form of online material</a:t>
            </a:r>
          </a:p>
          <a:p>
            <a:pPr marL="0" indent="0">
              <a:buNone/>
            </a:pPr>
            <a:endParaRPr lang="en-US" sz="6200" dirty="0" smtClean="0"/>
          </a:p>
          <a:p>
            <a:pPr marL="0" lvl="0" indent="0">
              <a:buNone/>
            </a:pPr>
            <a:endParaRPr lang="en-US" sz="7400" dirty="0"/>
          </a:p>
          <a:p>
            <a:pPr marL="0" indent="0">
              <a:buNone/>
            </a:pP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2714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Research Method, Cont’d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collection </a:t>
            </a:r>
          </a:p>
          <a:p>
            <a:r>
              <a:rPr lang="en-US" dirty="0"/>
              <a:t>Surveys before and after the experiments</a:t>
            </a:r>
          </a:p>
          <a:p>
            <a:r>
              <a:rPr lang="en-US" dirty="0" smtClean="0"/>
              <a:t>Interview</a:t>
            </a:r>
            <a:endParaRPr lang="en-US" dirty="0"/>
          </a:p>
          <a:p>
            <a:r>
              <a:rPr lang="en-US" dirty="0"/>
              <a:t>Classroom observations </a:t>
            </a:r>
          </a:p>
          <a:p>
            <a:r>
              <a:rPr lang="en-US" dirty="0"/>
              <a:t>Exam results and </a:t>
            </a:r>
            <a:r>
              <a:rPr lang="en-US" dirty="0" err="1"/>
              <a:t>OpenDSA</a:t>
            </a:r>
            <a:r>
              <a:rPr lang="en-US" dirty="0"/>
              <a:t> interaction  logs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Population: </a:t>
            </a:r>
            <a:endParaRPr lang="en-US" dirty="0"/>
          </a:p>
          <a:p>
            <a:r>
              <a:rPr lang="en-US" dirty="0" smtClean="0"/>
              <a:t>DSA students (</a:t>
            </a:r>
            <a:r>
              <a:rPr lang="en-US" dirty="0"/>
              <a:t>55 and 57 students in the control and treatment groups, </a:t>
            </a:r>
            <a:r>
              <a:rPr lang="en-US" dirty="0" smtClean="0"/>
              <a:t>respectively).</a:t>
            </a:r>
            <a:endParaRPr lang="en-US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Most students in treatment group reached the maximum number of points awarded for </a:t>
            </a:r>
            <a:r>
              <a:rPr lang="en-US" dirty="0" err="1" smtClean="0"/>
              <a:t>OpenDSA</a:t>
            </a:r>
            <a:r>
              <a:rPr lang="en-US" dirty="0" smtClean="0"/>
              <a:t> homework (5</a:t>
            </a:r>
            <a:r>
              <a:rPr lang="en-US" dirty="0"/>
              <a:t>% of </a:t>
            </a:r>
            <a:r>
              <a:rPr lang="en-US" dirty="0" smtClean="0"/>
              <a:t> </a:t>
            </a:r>
            <a:r>
              <a:rPr lang="en-US" dirty="0"/>
              <a:t>total class </a:t>
            </a:r>
            <a:r>
              <a:rPr lang="en-US" dirty="0" smtClean="0"/>
              <a:t>score).</a:t>
            </a:r>
          </a:p>
          <a:p>
            <a:r>
              <a:rPr lang="en-US" dirty="0" smtClean="0"/>
              <a:t>Students in treatment group preferred to be lectured during class time instead of </a:t>
            </a:r>
            <a:r>
              <a:rPr lang="en-US" dirty="0" smtClean="0"/>
              <a:t>only doing assignments.</a:t>
            </a:r>
            <a:endParaRPr lang="en-US" dirty="0" smtClean="0"/>
          </a:p>
          <a:p>
            <a:r>
              <a:rPr lang="en-US" dirty="0" smtClean="0"/>
              <a:t>Control group </a:t>
            </a:r>
            <a:r>
              <a:rPr lang="en-US" dirty="0"/>
              <a:t>mean </a:t>
            </a:r>
            <a:r>
              <a:rPr lang="en-US" dirty="0" smtClean="0"/>
              <a:t>and </a:t>
            </a:r>
            <a:r>
              <a:rPr lang="en-US" dirty="0"/>
              <a:t>median </a:t>
            </a:r>
            <a:r>
              <a:rPr lang="en-US" dirty="0" smtClean="0"/>
              <a:t>on </a:t>
            </a:r>
            <a:r>
              <a:rPr lang="en-US" dirty="0"/>
              <a:t>test was </a:t>
            </a:r>
            <a:r>
              <a:rPr lang="en-US" dirty="0" smtClean="0"/>
              <a:t>70, treatment group </a:t>
            </a:r>
            <a:r>
              <a:rPr lang="en-US" dirty="0"/>
              <a:t>mean was 75 </a:t>
            </a:r>
            <a:r>
              <a:rPr lang="en-US" dirty="0" smtClean="0"/>
              <a:t>and </a:t>
            </a:r>
            <a:r>
              <a:rPr lang="en-US" dirty="0"/>
              <a:t>median was </a:t>
            </a:r>
            <a:r>
              <a:rPr lang="en-US" dirty="0" smtClean="0"/>
              <a:t>79 (not statistically significant).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Results, cont’d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Students in treatment group expressed a positive experience using </a:t>
            </a:r>
            <a:r>
              <a:rPr lang="en-US" dirty="0" err="1" smtClean="0"/>
              <a:t>OpenDSA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nstructor </a:t>
            </a:r>
            <a:r>
              <a:rPr lang="en-US" dirty="0"/>
              <a:t>of </a:t>
            </a:r>
            <a:r>
              <a:rPr lang="en-US" dirty="0" smtClean="0"/>
              <a:t> </a:t>
            </a:r>
            <a:r>
              <a:rPr lang="en-US" dirty="0"/>
              <a:t>treatment section reported being able to </a:t>
            </a:r>
            <a:r>
              <a:rPr lang="en-US" dirty="0" smtClean="0"/>
              <a:t>spend a </a:t>
            </a:r>
            <a:r>
              <a:rPr lang="en-US" dirty="0"/>
              <a:t>greater fraction of lecture time on content related to the more abstract </a:t>
            </a:r>
            <a:r>
              <a:rPr lang="en-US" dirty="0" smtClean="0"/>
              <a:t>and difficult </a:t>
            </a:r>
            <a:r>
              <a:rPr lang="en-US" dirty="0"/>
              <a:t>topics, and less </a:t>
            </a:r>
            <a:r>
              <a:rPr lang="en-US" dirty="0" smtClean="0"/>
              <a:t>on the </a:t>
            </a:r>
            <a:r>
              <a:rPr lang="en-US" dirty="0"/>
              <a:t>mechanics </a:t>
            </a:r>
            <a:r>
              <a:rPr lang="en-US" dirty="0" smtClean="0"/>
              <a:t>of </a:t>
            </a:r>
            <a:r>
              <a:rPr lang="en-US" dirty="0"/>
              <a:t>sorting and hashing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039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Required for Proficiency</a:t>
            </a:r>
          </a:p>
        </p:txBody>
      </p:sp>
      <p:pic>
        <p:nvPicPr>
          <p:cNvPr id="12290" name="Picture 2" descr="C:\Documents and Settings\Administrator\My Documents\Dropbox\College\Classes\Thesis Project\Paper\images\composite-time-required-by-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700213"/>
            <a:ext cx="7343775" cy="34575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510540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Median time required for mini-slideshows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Required for Proficiency</a:t>
            </a:r>
          </a:p>
        </p:txBody>
      </p:sp>
      <p:pic>
        <p:nvPicPr>
          <p:cNvPr id="13314" name="Picture 2" descr="C:\Documents and Settings\Administrator\My Documents\Dropbox\College\Classes\Thesis Project\Paper\images\composite-time-required-by-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700213"/>
            <a:ext cx="7343775" cy="34575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510540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Median time required for algorithm visualizations (AVs)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Required for Proficiency</a:t>
            </a:r>
          </a:p>
        </p:txBody>
      </p:sp>
      <p:pic>
        <p:nvPicPr>
          <p:cNvPr id="14338" name="Picture 2" descr="C:\Documents and Settings\Administrator\My Documents\Dropbox\College\Classes\Thesis Project\Paper\images\composite-time-required-by-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70" y="2475533"/>
            <a:ext cx="4206240" cy="2639392"/>
          </a:xfrm>
          <a:prstGeom prst="rect">
            <a:avLst/>
          </a:prstGeom>
          <a:noFill/>
        </p:spPr>
      </p:pic>
      <p:pic>
        <p:nvPicPr>
          <p:cNvPr id="14339" name="Picture 3" descr="C:\Documents and Settings\Administrator\My Documents\Dropbox\College\Classes\Thesis Project\Paper\images\composite-time-required-by-c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760" y="2475533"/>
            <a:ext cx="4206240" cy="26393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515156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Median time required for algorithm simulations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5105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Median time required calculators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usage of learning technologies for teaching in CS (other than programming tasks)</a:t>
            </a:r>
          </a:p>
          <a:p>
            <a:r>
              <a:rPr lang="en-US" dirty="0"/>
              <a:t>L</a:t>
            </a:r>
            <a:r>
              <a:rPr lang="en-US" dirty="0" smtClean="0"/>
              <a:t>ow usage of Algorithm Visualizations (AVs) despite their educational usefulness  </a:t>
            </a:r>
          </a:p>
          <a:p>
            <a:r>
              <a:rPr lang="en-US" dirty="0"/>
              <a:t>M</a:t>
            </a:r>
            <a:r>
              <a:rPr lang="en-US" dirty="0" smtClean="0"/>
              <a:t>odest number of assessment activities with immediate feedback due to the lack of time for grading.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Required for Proficiency</a:t>
            </a:r>
          </a:p>
        </p:txBody>
      </p:sp>
      <p:pic>
        <p:nvPicPr>
          <p:cNvPr id="15362" name="Picture 2" descr="C:\Documents and Settings\Administrator\My Documents\Dropbox\College\Classes\Thesis Project\Paper\images\composite-time-required-by-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700213"/>
            <a:ext cx="7343775" cy="34575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510540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Median time required for Khan Academy-style mini-proficiency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Required for Proficiency</a:t>
            </a:r>
          </a:p>
        </p:txBody>
      </p:sp>
      <p:pic>
        <p:nvPicPr>
          <p:cNvPr id="16386" name="Picture 2" descr="C:\Documents and Settings\Administrator\My Documents\Dropbox\College\Classes\Thesis Project\Paper\images\composite-time-required-by-k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700213"/>
            <a:ext cx="7343775" cy="34575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510540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Median time required for Khan Academy-style summary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dirty="0" smtClean="0"/>
              <a:t>Summary of our results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5105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approach of online tutorials </a:t>
            </a:r>
            <a:r>
              <a:rPr lang="en-US" dirty="0" smtClean="0"/>
              <a:t>was well </a:t>
            </a:r>
            <a:r>
              <a:rPr lang="en-US" dirty="0"/>
              <a:t>received by our students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Made us reassess our planned teaching strategy for the next deployment, to include more in-class lecture on the more difficult </a:t>
            </a:r>
            <a:r>
              <a:rPr lang="en-US" dirty="0" smtClean="0"/>
              <a:t>concepts </a:t>
            </a:r>
            <a:r>
              <a:rPr lang="en-US" dirty="0"/>
              <a:t>to </a:t>
            </a:r>
            <a:r>
              <a:rPr lang="en-US" dirty="0" smtClean="0"/>
              <a:t>reinforce </a:t>
            </a:r>
            <a:r>
              <a:rPr lang="en-US" dirty="0"/>
              <a:t>online materials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Gave us insight on how to improve our server-side logging and scoring infrastructure.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0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dirty="0" smtClean="0"/>
              <a:t>Summary of our </a:t>
            </a:r>
            <a:r>
              <a:rPr lang="en-US" dirty="0" smtClean="0"/>
              <a:t>results, cont’d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724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Gave </a:t>
            </a:r>
            <a:r>
              <a:rPr lang="en-US" dirty="0"/>
              <a:t>us insight on what log data to collect for our next round of testing, and what tools we need to analyze </a:t>
            </a:r>
            <a:r>
              <a:rPr lang="en-US"/>
              <a:t>it</a:t>
            </a:r>
            <a:r>
              <a:rPr lang="en-US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Allowed us to perform fine-grained tuning </a:t>
            </a:r>
            <a:r>
              <a:rPr lang="en-US" dirty="0" smtClean="0"/>
              <a:t>of </a:t>
            </a:r>
            <a:r>
              <a:rPr lang="en-US" dirty="0"/>
              <a:t>specific </a:t>
            </a:r>
            <a:r>
              <a:rPr lang="en-US" dirty="0" smtClean="0"/>
              <a:t>exercises </a:t>
            </a:r>
            <a:r>
              <a:rPr lang="en-US" dirty="0"/>
              <a:t>in terms of things like making sure that students take the right amount of time to complete and adequately cover the material.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9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NSF</a:t>
            </a:r>
          </a:p>
          <a:p>
            <a:pPr lvl="1"/>
            <a:r>
              <a:rPr lang="en-US" smtClean="0"/>
              <a:t>Grant </a:t>
            </a:r>
            <a:r>
              <a:rPr lang="en-US" dirty="0" smtClean="0"/>
              <a:t>DUE-1139861 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Virginia Tech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Institute of Distance &amp; Distributed Learning,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Center </a:t>
            </a:r>
            <a:r>
              <a:rPr lang="en-US" dirty="0" smtClean="0">
                <a:solidFill>
                  <a:srgbClr val="000000"/>
                </a:solidFill>
              </a:rPr>
              <a:t>for Instructional </a:t>
            </a:r>
            <a:r>
              <a:rPr lang="en-US" dirty="0">
                <a:solidFill>
                  <a:srgbClr val="000000"/>
                </a:solidFill>
              </a:rPr>
              <a:t>Development and Educational Research,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Institute for Society, Culture, </a:t>
            </a:r>
            <a:r>
              <a:rPr lang="en-US" dirty="0" smtClean="0">
                <a:solidFill>
                  <a:srgbClr val="000000"/>
                </a:solidFill>
              </a:rPr>
              <a:t>and Environment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5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web site: </a:t>
            </a:r>
            <a:r>
              <a:rPr lang="en-US" sz="2000" u="sng" dirty="0">
                <a:hlinkClick r:id="rId3"/>
              </a:rPr>
              <a:t>http://algoviz.org/OpenDSA/dev/OpenDSA/Books/OpenDSA</a:t>
            </a:r>
            <a:endParaRPr lang="en-US" sz="2000" dirty="0"/>
          </a:p>
          <a:p>
            <a:pPr marL="0" indent="0">
              <a:buNone/>
            </a:pPr>
            <a:endParaRPr lang="en-US" sz="1900" b="1" dirty="0">
              <a:solidFill>
                <a:srgbClr val="FF0000"/>
              </a:solidFill>
            </a:endParaRPr>
          </a:p>
          <a:p>
            <a:r>
              <a:rPr lang="en-US" b="1" dirty="0" smtClean="0"/>
              <a:t>Cliff </a:t>
            </a:r>
            <a:r>
              <a:rPr lang="en-US" b="1" dirty="0"/>
              <a:t>Shaffer </a:t>
            </a:r>
            <a:r>
              <a:rPr lang="en-US" b="1" dirty="0" smtClean="0">
                <a:hlinkClick r:id="rId4"/>
              </a:rPr>
              <a:t>shaffer@cs.vt.edu</a:t>
            </a:r>
            <a:endParaRPr lang="en-US" b="1" dirty="0" smtClean="0"/>
          </a:p>
          <a:p>
            <a:r>
              <a:rPr lang="en-US" b="1" dirty="0" err="1" smtClean="0"/>
              <a:t>Simin</a:t>
            </a:r>
            <a:r>
              <a:rPr lang="en-US" b="1" dirty="0" smtClean="0"/>
              <a:t> Hall </a:t>
            </a:r>
            <a:r>
              <a:rPr lang="en-US" b="1" dirty="0" smtClean="0">
                <a:hlinkClick r:id="rId5"/>
              </a:rPr>
              <a:t>simin.hall@vt.edu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EB09-7AF0-4091-9E42-38F408092406}" type="slidenum">
              <a:rPr lang="en-US" smtClean="0"/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OpenDSA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08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collection of online, open-source tutorials that combine textbook-quality text with interactive examples and </a:t>
            </a:r>
            <a:r>
              <a:rPr lang="en-US" dirty="0"/>
              <a:t>randomly generated instances of </a:t>
            </a:r>
            <a:r>
              <a:rPr lang="en-US" dirty="0" smtClean="0"/>
              <a:t>exercises</a:t>
            </a:r>
          </a:p>
          <a:p>
            <a:r>
              <a:rPr lang="en-US" dirty="0" smtClean="0"/>
              <a:t>Provides unlimited practice</a:t>
            </a:r>
          </a:p>
          <a:p>
            <a:r>
              <a:rPr lang="en-US" dirty="0" smtClean="0"/>
              <a:t>Provides automatic assessment and immediate feedback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Web-accessible</a:t>
            </a:r>
          </a:p>
          <a:p>
            <a:r>
              <a:rPr lang="en-US" dirty="0" smtClean="0"/>
              <a:t>Interactive, engaging, dynamic material</a:t>
            </a:r>
          </a:p>
          <a:p>
            <a:r>
              <a:rPr lang="en-US" dirty="0" smtClean="0"/>
              <a:t>Content is continually updated and improved</a:t>
            </a:r>
          </a:p>
        </p:txBody>
      </p:sp>
    </p:spTree>
    <p:extLst>
      <p:ext uri="{BB962C8B-B14F-4D97-AF65-F5344CB8AC3E}">
        <p14:creationId xmlns:p14="http://schemas.microsoft.com/office/powerpoint/2010/main" val="7666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OpenDSA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3820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Modules authored in reStructuredText and compiled into HTML5</a:t>
            </a:r>
          </a:p>
          <a:p>
            <a:r>
              <a:rPr lang="en-US" dirty="0" smtClean="0"/>
              <a:t>Exercises written in HTML5, CSS and JavaScript</a:t>
            </a:r>
          </a:p>
          <a:p>
            <a:r>
              <a:rPr lang="en-US" dirty="0" smtClean="0"/>
              <a:t>Extensive use of jQuery and the JavaScript Algorithm Visualization (JSAV) library</a:t>
            </a:r>
          </a:p>
          <a:p>
            <a:r>
              <a:rPr lang="en-US" dirty="0" smtClean="0"/>
              <a:t>Mastery-based design</a:t>
            </a:r>
          </a:p>
          <a:p>
            <a:pPr lvl="1"/>
            <a:r>
              <a:rPr lang="en-US" dirty="0" smtClean="0"/>
              <a:t>Concept of “proficiency”</a:t>
            </a:r>
          </a:p>
        </p:txBody>
      </p:sp>
    </p:spTree>
    <p:extLst>
      <p:ext uri="{BB962C8B-B14F-4D97-AF65-F5344CB8AC3E}">
        <p14:creationId xmlns:p14="http://schemas.microsoft.com/office/powerpoint/2010/main" val="26061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Slideshows</a:t>
            </a:r>
          </a:p>
          <a:p>
            <a:pPr lvl="1"/>
            <a:r>
              <a:rPr lang="en-US" dirty="0" smtClean="0"/>
              <a:t>Mini-slideshows</a:t>
            </a:r>
          </a:p>
          <a:p>
            <a:pPr lvl="1"/>
            <a:r>
              <a:rPr lang="en-US" dirty="0" smtClean="0"/>
              <a:t>Algorithm visualizations (AVs)</a:t>
            </a:r>
          </a:p>
          <a:p>
            <a:r>
              <a:rPr lang="en-US" dirty="0" smtClean="0"/>
              <a:t>Proficiency exercises</a:t>
            </a:r>
          </a:p>
          <a:p>
            <a:pPr lvl="1"/>
            <a:r>
              <a:rPr lang="en-US" dirty="0" smtClean="0"/>
              <a:t>Algorithm simulations</a:t>
            </a:r>
          </a:p>
          <a:p>
            <a:pPr lvl="1"/>
            <a:r>
              <a:rPr lang="en-US" dirty="0" smtClean="0"/>
              <a:t>Calculators</a:t>
            </a:r>
          </a:p>
          <a:p>
            <a:r>
              <a:rPr lang="en-US" dirty="0" smtClean="0"/>
              <a:t>Khan Academy-style exercises</a:t>
            </a:r>
          </a:p>
          <a:p>
            <a:pPr lvl="1"/>
            <a:r>
              <a:rPr lang="en-US" dirty="0" smtClean="0"/>
              <a:t>Mini-proficiency exercises</a:t>
            </a:r>
          </a:p>
          <a:p>
            <a:pPr lvl="1"/>
            <a:r>
              <a:rPr lang="en-US" dirty="0" smtClean="0"/>
              <a:t>Summary exercises</a:t>
            </a:r>
          </a:p>
        </p:txBody>
      </p:sp>
    </p:spTree>
    <p:extLst>
      <p:ext uri="{BB962C8B-B14F-4D97-AF65-F5344CB8AC3E}">
        <p14:creationId xmlns:p14="http://schemas.microsoft.com/office/powerpoint/2010/main" val="17913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Mini-slideshow</a:t>
            </a:r>
            <a:endParaRPr lang="en-US" dirty="0"/>
          </a:p>
        </p:txBody>
      </p:sp>
      <p:pic>
        <p:nvPicPr>
          <p:cNvPr id="2050" name="Picture 2" descr="C:\Documents and Settings\Administrator\My Documents\Dropbox\College\Classes\Thesis Project\Paper\images\odsa-mini-slidesh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43151"/>
            <a:ext cx="8412480" cy="206908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4495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Sorting a sublist in Shellsort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562600"/>
            <a:ext cx="126796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Visualization</a:t>
            </a:r>
            <a:endParaRPr lang="en-US" dirty="0"/>
          </a:p>
        </p:txBody>
      </p:sp>
      <p:pic>
        <p:nvPicPr>
          <p:cNvPr id="1026" name="Picture 2" descr="C:\Documents and Settings\Administrator\My Documents\Dropbox\College\Classes\Thesis Project\Paper\images\odsa-shellsortA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1371600"/>
            <a:ext cx="7543800" cy="468630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3" y="6239256"/>
            <a:ext cx="950976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8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Simulation</a:t>
            </a:r>
            <a:endParaRPr lang="en-US" dirty="0"/>
          </a:p>
        </p:txBody>
      </p:sp>
      <p:pic>
        <p:nvPicPr>
          <p:cNvPr id="3074" name="Picture 2" descr="C:\Documents and Settings\Administrator\My Documents\Dropbox\College\Classes\Thesis Project\Paper\images\odsa-shellsortProficienc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371600"/>
            <a:ext cx="7734300" cy="46863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" y="6248400"/>
            <a:ext cx="950976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5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pic>
        <p:nvPicPr>
          <p:cNvPr id="5122" name="Picture 2" descr="C:\Documents and Settings\Administrator\My Documents\Dropbox\College\Classes\Thesis Project\Paper\images\odsa-birthday-calcula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012" y="1447800"/>
            <a:ext cx="5133975" cy="1695450"/>
          </a:xfrm>
          <a:prstGeom prst="rect">
            <a:avLst/>
          </a:prstGeom>
          <a:noFill/>
        </p:spPr>
      </p:pic>
      <p:pic>
        <p:nvPicPr>
          <p:cNvPr id="5123" name="Picture 3" descr="C:\Documents and Settings\Administrator\Desktop\odsa-midsquare-calcula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5172075" cy="17049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31623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Birthday problem calculator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56393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Mid-square calculator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708</Words>
  <Application>Microsoft Office PowerPoint</Application>
  <PresentationFormat>On-screen Show (4:3)</PresentationFormat>
  <Paragraphs>117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</vt:lpstr>
      <vt:lpstr>  Evaluating Online Tutorials for Data Structures and Algorithms Courses June 24, 2013  </vt:lpstr>
      <vt:lpstr>Motivation</vt:lpstr>
      <vt:lpstr>Features of OpenDSA</vt:lpstr>
      <vt:lpstr>OpenDSA</vt:lpstr>
      <vt:lpstr>Exercise Types</vt:lpstr>
      <vt:lpstr>Mini-slideshow</vt:lpstr>
      <vt:lpstr>Algorithm Visualization</vt:lpstr>
      <vt:lpstr>Algorithm Simulation</vt:lpstr>
      <vt:lpstr>Calculator</vt:lpstr>
      <vt:lpstr>Mini-Proficiency Exercise</vt:lpstr>
      <vt:lpstr>Summary Exercise</vt:lpstr>
      <vt:lpstr>Research Questions</vt:lpstr>
      <vt:lpstr>Research Method</vt:lpstr>
      <vt:lpstr> Research Method, Cont’d </vt:lpstr>
      <vt:lpstr>Results </vt:lpstr>
      <vt:lpstr>Results, cont’d </vt:lpstr>
      <vt:lpstr>Time Required for Proficiency</vt:lpstr>
      <vt:lpstr>Time Required for Proficiency</vt:lpstr>
      <vt:lpstr>Time Required for Proficiency</vt:lpstr>
      <vt:lpstr>Time Required for Proficiency</vt:lpstr>
      <vt:lpstr>Time Required for Proficiency</vt:lpstr>
      <vt:lpstr>Summary of our results </vt:lpstr>
      <vt:lpstr>Summary of our results, cont’d </vt:lpstr>
      <vt:lpstr>Acknowledgements</vt:lpstr>
      <vt:lpstr>Questions?</vt:lpstr>
    </vt:vector>
  </TitlesOfParts>
  <Company>Virginia Tech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 PowerPoint Template2</dc:title>
  <dc:creator>David Stanley</dc:creator>
  <cp:lastModifiedBy>Simin Hall</cp:lastModifiedBy>
  <cp:revision>93</cp:revision>
  <cp:lastPrinted>2013-06-21T19:27:36Z</cp:lastPrinted>
  <dcterms:created xsi:type="dcterms:W3CDTF">2006-10-23T16:36:06Z</dcterms:created>
  <dcterms:modified xsi:type="dcterms:W3CDTF">2013-06-24T14:30:40Z</dcterms:modified>
</cp:coreProperties>
</file>