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notesSlides/notesSlide3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9" r:id="rId3"/>
    <p:sldId id="307" r:id="rId4"/>
    <p:sldId id="310" r:id="rId5"/>
    <p:sldId id="297" r:id="rId6"/>
    <p:sldId id="268" r:id="rId7"/>
    <p:sldId id="308" r:id="rId8"/>
    <p:sldId id="263" r:id="rId9"/>
    <p:sldId id="288" r:id="rId10"/>
    <p:sldId id="267" r:id="rId11"/>
    <p:sldId id="270" r:id="rId12"/>
    <p:sldId id="289" r:id="rId13"/>
    <p:sldId id="279" r:id="rId14"/>
    <p:sldId id="299" r:id="rId15"/>
    <p:sldId id="292" r:id="rId16"/>
    <p:sldId id="290" r:id="rId17"/>
    <p:sldId id="311" r:id="rId18"/>
    <p:sldId id="286" r:id="rId19"/>
    <p:sldId id="283" r:id="rId20"/>
    <p:sldId id="282" r:id="rId21"/>
    <p:sldId id="291" r:id="rId22"/>
    <p:sldId id="260" r:id="rId23"/>
    <p:sldId id="313" r:id="rId24"/>
    <p:sldId id="277" r:id="rId25"/>
    <p:sldId id="312" r:id="rId26"/>
    <p:sldId id="271" r:id="rId27"/>
    <p:sldId id="274" r:id="rId28"/>
    <p:sldId id="273" r:id="rId29"/>
    <p:sldId id="272" r:id="rId30"/>
    <p:sldId id="276" r:id="rId31"/>
    <p:sldId id="275" r:id="rId32"/>
    <p:sldId id="309" r:id="rId33"/>
    <p:sldId id="278" r:id="rId34"/>
    <p:sldId id="261" r:id="rId35"/>
    <p:sldId id="304" r:id="rId36"/>
    <p:sldId id="305" r:id="rId37"/>
    <p:sldId id="306" r:id="rId3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CD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34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618"/>
    </p:cViewPr>
  </p:sorterViewPr>
  <p:notesViewPr>
    <p:cSldViewPr snapToGrid="0" showGuides="1">
      <p:cViewPr varScale="1">
        <p:scale>
          <a:sx n="61" d="100"/>
          <a:sy n="61" d="100"/>
        </p:scale>
        <p:origin x="2742" y="6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banita\Documents\CSVT\odsa\p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Nabanita\Documents\CSVT\odsa\53_Analysis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Nabanita\Documents\CSVT\odsa\55_Analysis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Nabanita\Documents\CSVT\odsa\53_Analysisfina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Nabanita\Documents\CSVT\odsa\55_Analysis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Sheet1!$A$1:$E$1</c:f>
              <c:strCache>
                <c:ptCount val="5"/>
                <c:pt idx="0">
                  <c:v>Not at all difficult.</c:v>
                </c:pt>
                <c:pt idx="1">
                  <c:v>Somewhat less difficult </c:v>
                </c:pt>
                <c:pt idx="2">
                  <c:v>Average difficulty </c:v>
                </c:pt>
                <c:pt idx="3">
                  <c:v>Somewhat more difficult</c:v>
                </c:pt>
                <c:pt idx="4">
                  <c:v>Much more difficult 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12</c:v>
                </c:pt>
                <c:pt idx="3">
                  <c:v>38</c:v>
                </c:pt>
                <c:pt idx="4">
                  <c:v>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86125466201039"/>
          <c:y val="0.1161677363171995"/>
          <c:w val="0.33783866337318003"/>
          <c:h val="0.584539726406963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San Sarif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 5114 : Categorized usage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0.49916666666666665</c:v>
                </c:pt>
                <c:pt idx="1">
                  <c:v>0.31277777777777777</c:v>
                </c:pt>
                <c:pt idx="2">
                  <c:v>0.14055555555555554</c:v>
                </c:pt>
                <c:pt idx="3">
                  <c:v>0.28027777777777779</c:v>
                </c:pt>
                <c:pt idx="4">
                  <c:v>1.6477777777777778</c:v>
                </c:pt>
                <c:pt idx="5">
                  <c:v>0.50444444444444447</c:v>
                </c:pt>
                <c:pt idx="6">
                  <c:v>2.3808333333333334</c:v>
                </c:pt>
                <c:pt idx="7">
                  <c:v>2.5000000000000001E-3</c:v>
                </c:pt>
                <c:pt idx="8">
                  <c:v>0</c:v>
                </c:pt>
                <c:pt idx="9">
                  <c:v>0.16694444444444445</c:v>
                </c:pt>
                <c:pt idx="10">
                  <c:v>0.18138888888888888</c:v>
                </c:pt>
                <c:pt idx="11">
                  <c:v>1.3888888888888889E-3</c:v>
                </c:pt>
                <c:pt idx="12">
                  <c:v>0.43861111111111112</c:v>
                </c:pt>
                <c:pt idx="13">
                  <c:v>0.31666666666666665</c:v>
                </c:pt>
                <c:pt idx="14">
                  <c:v>0</c:v>
                </c:pt>
                <c:pt idx="15">
                  <c:v>0.70027777777777778</c:v>
                </c:pt>
                <c:pt idx="16">
                  <c:v>1.486388888888889</c:v>
                </c:pt>
                <c:pt idx="17">
                  <c:v>1.0808333333333333</c:v>
                </c:pt>
                <c:pt idx="18">
                  <c:v>1.9444444444444444E-3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0.33944444444444444</c:v>
                </c:pt>
                <c:pt idx="27">
                  <c:v>0</c:v>
                </c:pt>
                <c:pt idx="28">
                  <c:v>3.3333333333333335E-3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0.42</c:v>
                </c:pt>
                <c:pt idx="1">
                  <c:v>1.7222222222222222E-2</c:v>
                </c:pt>
                <c:pt idx="2">
                  <c:v>0.69166666666666665</c:v>
                </c:pt>
                <c:pt idx="3">
                  <c:v>4.7500000000000001E-2</c:v>
                </c:pt>
                <c:pt idx="4">
                  <c:v>0</c:v>
                </c:pt>
                <c:pt idx="5">
                  <c:v>0</c:v>
                </c:pt>
                <c:pt idx="6">
                  <c:v>0.67500000000000004</c:v>
                </c:pt>
                <c:pt idx="7">
                  <c:v>0.12944444444444445</c:v>
                </c:pt>
                <c:pt idx="8">
                  <c:v>0.68083333333333329</c:v>
                </c:pt>
                <c:pt idx="9">
                  <c:v>0</c:v>
                </c:pt>
                <c:pt idx="10">
                  <c:v>0.43777777777777777</c:v>
                </c:pt>
                <c:pt idx="11">
                  <c:v>0</c:v>
                </c:pt>
                <c:pt idx="12">
                  <c:v>9.3611111111111117E-2</c:v>
                </c:pt>
                <c:pt idx="13">
                  <c:v>0.78888888888888886</c:v>
                </c:pt>
                <c:pt idx="14">
                  <c:v>0</c:v>
                </c:pt>
                <c:pt idx="15">
                  <c:v>0.38305555555555554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2.8333333333333332E-2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5.8333333333333336E-3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2.361111111111111E-2</c:v>
                </c:pt>
                <c:pt idx="4">
                  <c:v>0</c:v>
                </c:pt>
                <c:pt idx="5">
                  <c:v>0</c:v>
                </c:pt>
                <c:pt idx="6">
                  <c:v>1.5833333333333335E-2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3.0555555555555555E-2</c:v>
                </c:pt>
                <c:pt idx="11">
                  <c:v>0</c:v>
                </c:pt>
                <c:pt idx="12">
                  <c:v>0.21777777777777776</c:v>
                </c:pt>
                <c:pt idx="13">
                  <c:v>0.38472222222222224</c:v>
                </c:pt>
                <c:pt idx="14">
                  <c:v>0</c:v>
                </c:pt>
                <c:pt idx="15">
                  <c:v>1.4119444444444444</c:v>
                </c:pt>
                <c:pt idx="16">
                  <c:v>1.1019444444444444</c:v>
                </c:pt>
                <c:pt idx="17">
                  <c:v>2.4283333333333332</c:v>
                </c:pt>
                <c:pt idx="18">
                  <c:v>0.14944444444444444</c:v>
                </c:pt>
                <c:pt idx="19">
                  <c:v>8.4166666666666667E-2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5.2777777777777779E-3</c:v>
                </c:pt>
                <c:pt idx="25">
                  <c:v>0</c:v>
                </c:pt>
                <c:pt idx="26">
                  <c:v>0.125</c:v>
                </c:pt>
                <c:pt idx="27">
                  <c:v>5.5555555555555556E-4</c:v>
                </c:pt>
                <c:pt idx="28">
                  <c:v>1.105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Proof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3.3333333333333335E-3</c:v>
                </c:pt>
                <c:pt idx="11">
                  <c:v>0</c:v>
                </c:pt>
                <c:pt idx="12">
                  <c:v>0</c:v>
                </c:pt>
                <c:pt idx="13">
                  <c:v>1.2925</c:v>
                </c:pt>
                <c:pt idx="14">
                  <c:v>2.7777777777777779E-3</c:v>
                </c:pt>
                <c:pt idx="15">
                  <c:v>0.47222222222222221</c:v>
                </c:pt>
                <c:pt idx="16">
                  <c:v>1.5836111111111111</c:v>
                </c:pt>
                <c:pt idx="17">
                  <c:v>2.8044444444444445</c:v>
                </c:pt>
                <c:pt idx="18">
                  <c:v>1.1016666666666666</c:v>
                </c:pt>
                <c:pt idx="19">
                  <c:v>1.1347222222222222</c:v>
                </c:pt>
                <c:pt idx="20">
                  <c:v>0</c:v>
                </c:pt>
                <c:pt idx="21">
                  <c:v>0.82222222222222219</c:v>
                </c:pt>
                <c:pt idx="22">
                  <c:v>0</c:v>
                </c:pt>
                <c:pt idx="23">
                  <c:v>0</c:v>
                </c:pt>
                <c:pt idx="24">
                  <c:v>5.6666666666666664E-2</c:v>
                </c:pt>
                <c:pt idx="25">
                  <c:v>0</c:v>
                </c:pt>
                <c:pt idx="26">
                  <c:v>1.066111111111111</c:v>
                </c:pt>
                <c:pt idx="27">
                  <c:v>5.5677777777777777</c:v>
                </c:pt>
                <c:pt idx="28">
                  <c:v>12.787777777777778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68117504"/>
        <c:axId val="-1868123488"/>
      </c:barChart>
      <c:dateAx>
        <c:axId val="-186811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23488"/>
        <c:crosses val="autoZero"/>
        <c:auto val="1"/>
        <c:lblOffset val="100"/>
        <c:baseTimeUnit val="days"/>
      </c:dateAx>
      <c:valAx>
        <c:axId val="-18681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spent ( </a:t>
                </a:r>
                <a:r>
                  <a:rPr lang="en-US" baseline="0" dirty="0" smtClean="0"/>
                  <a:t>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1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 5114 Analysis of time spent per module </a:t>
            </a:r>
          </a:p>
        </c:rich>
      </c:tx>
      <c:layout>
        <c:manualLayout>
          <c:xMode val="edge"/>
          <c:yMode val="edge"/>
          <c:x val="0.41639465128773534"/>
          <c:y val="5.57732557723449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477376135250783E-2"/>
          <c:y val="2.6933837155087879E-2"/>
          <c:w val="0.95141305681886079"/>
          <c:h val="0.509664972431579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LimComp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0.49916666666666665</c:v>
                </c:pt>
                <c:pt idx="1">
                  <c:v>0.31277777777777777</c:v>
                </c:pt>
                <c:pt idx="2">
                  <c:v>0.14055555555555554</c:v>
                </c:pt>
                <c:pt idx="3">
                  <c:v>0.26250000000000001</c:v>
                </c:pt>
                <c:pt idx="4">
                  <c:v>1.6477777777777778</c:v>
                </c:pt>
                <c:pt idx="5">
                  <c:v>0.22527777777777777</c:v>
                </c:pt>
                <c:pt idx="6">
                  <c:v>6.1666666666666668E-2</c:v>
                </c:pt>
                <c:pt idx="7">
                  <c:v>2.2222222222222222E-3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7.9722222222222222E-2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1.9444444444444444E-3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Reduction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0.42</c:v>
                </c:pt>
                <c:pt idx="1">
                  <c:v>1.7222222222222222E-2</c:v>
                </c:pt>
                <c:pt idx="2">
                  <c:v>0.69166666666666665</c:v>
                </c:pt>
                <c:pt idx="3">
                  <c:v>4.7500000000000001E-2</c:v>
                </c:pt>
                <c:pt idx="4">
                  <c:v>0</c:v>
                </c:pt>
                <c:pt idx="5">
                  <c:v>0</c:v>
                </c:pt>
                <c:pt idx="6">
                  <c:v>0.67500000000000004</c:v>
                </c:pt>
                <c:pt idx="7">
                  <c:v>0.12944444444444445</c:v>
                </c:pt>
                <c:pt idx="8">
                  <c:v>0.68083333333333329</c:v>
                </c:pt>
                <c:pt idx="9">
                  <c:v>0</c:v>
                </c:pt>
                <c:pt idx="10">
                  <c:v>0.43777777777777777</c:v>
                </c:pt>
                <c:pt idx="11">
                  <c:v>0</c:v>
                </c:pt>
                <c:pt idx="12">
                  <c:v>9.3611111111111117E-2</c:v>
                </c:pt>
                <c:pt idx="13">
                  <c:v>0.78888888888888886</c:v>
                </c:pt>
                <c:pt idx="14">
                  <c:v>0</c:v>
                </c:pt>
                <c:pt idx="15">
                  <c:v>0.38305555555555554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2.8333333333333332E-2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5.8333333333333336E-3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NPComplete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1.7777777777777778E-2</c:v>
                </c:pt>
                <c:pt idx="4">
                  <c:v>0</c:v>
                </c:pt>
                <c:pt idx="5">
                  <c:v>0.27916666666666667</c:v>
                </c:pt>
                <c:pt idx="6">
                  <c:v>2.3191666666666668</c:v>
                </c:pt>
                <c:pt idx="7">
                  <c:v>2.7777777777777778E-4</c:v>
                </c:pt>
                <c:pt idx="8">
                  <c:v>0</c:v>
                </c:pt>
                <c:pt idx="9">
                  <c:v>0.16694444444444445</c:v>
                </c:pt>
                <c:pt idx="10">
                  <c:v>0.18027777777777779</c:v>
                </c:pt>
                <c:pt idx="11">
                  <c:v>1.3888888888888889E-3</c:v>
                </c:pt>
                <c:pt idx="12">
                  <c:v>3.3055555555555553E-2</c:v>
                </c:pt>
                <c:pt idx="13">
                  <c:v>0.20055555555555554</c:v>
                </c:pt>
                <c:pt idx="14">
                  <c:v>0</c:v>
                </c:pt>
                <c:pt idx="15">
                  <c:v>0.70027777777777778</c:v>
                </c:pt>
                <c:pt idx="16">
                  <c:v>8.3333333333333339E-4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0.21472222222222223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hamiltonianCycle</c:v>
                </c:pt>
              </c:strCache>
            </c:strRef>
          </c:tx>
          <c:spPr>
            <a:solidFill>
              <a:srgbClr val="BE79D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9.7222222222222224E-3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1.3055555555555556E-2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0.17666666666666667</c:v>
                </c:pt>
                <c:pt idx="17">
                  <c:v>0.21694444444444444</c:v>
                </c:pt>
                <c:pt idx="18">
                  <c:v>0</c:v>
                </c:pt>
                <c:pt idx="19">
                  <c:v>3.0555555555555557E-3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9.1666666666666667E-3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circuitSAT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Sheet1!$F$2:$F$30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1.3888888888888888E-2</c:v>
                </c:pt>
                <c:pt idx="4">
                  <c:v>0</c:v>
                </c:pt>
                <c:pt idx="5">
                  <c:v>0</c:v>
                </c:pt>
                <c:pt idx="6">
                  <c:v>1.5833333333333335E-2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3.0555555555555555E-2</c:v>
                </c:pt>
                <c:pt idx="11">
                  <c:v>0</c:v>
                </c:pt>
                <c:pt idx="12">
                  <c:v>0.20472222222222222</c:v>
                </c:pt>
                <c:pt idx="13">
                  <c:v>0.25833333333333336</c:v>
                </c:pt>
                <c:pt idx="14">
                  <c:v>0</c:v>
                </c:pt>
                <c:pt idx="15">
                  <c:v>0.40416666666666667</c:v>
                </c:pt>
                <c:pt idx="16">
                  <c:v>2.5000000000000001E-3</c:v>
                </c:pt>
                <c:pt idx="17">
                  <c:v>0.37944444444444442</c:v>
                </c:pt>
                <c:pt idx="18">
                  <c:v>1.5277777777777777E-2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2.5555555555555557E-2</c:v>
                </c:pt>
                <c:pt idx="27">
                  <c:v>0</c:v>
                </c:pt>
                <c:pt idx="28">
                  <c:v>2.2222222222222222E-3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NPCoping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1.1111111111111111E-3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0.72222222222222221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1.9444444444444444E-3</c:v>
                </c:pt>
                <c:pt idx="27">
                  <c:v>0</c:v>
                </c:pt>
                <c:pt idx="28">
                  <c:v>2.5000000000000001E-3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provingNPC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rgbClr val="BAF868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Sheet1!$H$2:$H$30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0.32583333333333331</c:v>
                </c:pt>
                <c:pt idx="13">
                  <c:v>0.11611111111111111</c:v>
                </c:pt>
                <c:pt idx="14">
                  <c:v>0</c:v>
                </c:pt>
                <c:pt idx="15">
                  <c:v>0</c:v>
                </c:pt>
                <c:pt idx="16">
                  <c:v>1.4855555555555555</c:v>
                </c:pt>
                <c:pt idx="17">
                  <c:v>0.3586111111111111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0.12277777777777778</c:v>
                </c:pt>
                <c:pt idx="27">
                  <c:v>0</c:v>
                </c:pt>
                <c:pt idx="28">
                  <c:v>8.3333333333333339E-4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threeSAT</c:v>
                </c:pt>
              </c:strCache>
            </c:strRef>
          </c:tx>
          <c:spPr>
            <a:solidFill>
              <a:srgbClr val="E7524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Sheet1!$I$2:$I$30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5.0833333333333335E-2</c:v>
                </c:pt>
                <c:pt idx="14">
                  <c:v>0</c:v>
                </c:pt>
                <c:pt idx="15">
                  <c:v>6.9444444444444441E-3</c:v>
                </c:pt>
                <c:pt idx="16">
                  <c:v>8.3333333333333339E-4</c:v>
                </c:pt>
                <c:pt idx="17">
                  <c:v>0.33694444444444444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1.6666666666666668E-3</c:v>
                </c:pt>
                <c:pt idx="25">
                  <c:v>0</c:v>
                </c:pt>
                <c:pt idx="26">
                  <c:v>1.5277777777777777E-2</c:v>
                </c:pt>
                <c:pt idx="27">
                  <c:v>0</c:v>
                </c:pt>
                <c:pt idx="28">
                  <c:v>1.1027777777777779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Sheet1!$J$2:$J$30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7.3888888888888893E-2</c:v>
                </c:pt>
                <c:pt idx="14">
                  <c:v>0</c:v>
                </c:pt>
                <c:pt idx="15">
                  <c:v>0.76666666666666672</c:v>
                </c:pt>
                <c:pt idx="16">
                  <c:v>8.3333333333333339E-4</c:v>
                </c:pt>
                <c:pt idx="17">
                  <c:v>5.5833333333333332E-2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1.4999999999999999E-2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circuitSAT_to_SAT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Sheet1!$K$2:$K$30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3.3333333333333335E-3</c:v>
                </c:pt>
                <c:pt idx="11">
                  <c:v>0</c:v>
                </c:pt>
                <c:pt idx="12">
                  <c:v>0</c:v>
                </c:pt>
                <c:pt idx="13">
                  <c:v>0.92</c:v>
                </c:pt>
                <c:pt idx="14">
                  <c:v>0</c:v>
                </c:pt>
                <c:pt idx="15">
                  <c:v>0</c:v>
                </c:pt>
                <c:pt idx="16">
                  <c:v>0.44305555555555554</c:v>
                </c:pt>
                <c:pt idx="17">
                  <c:v>0.64222222222222225</c:v>
                </c:pt>
                <c:pt idx="18">
                  <c:v>5.7777777777777775E-2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4.6666666666666669E-2</c:v>
                </c:pt>
                <c:pt idx="27">
                  <c:v>0</c:v>
                </c:pt>
                <c:pt idx="28">
                  <c:v>1.9444444444444444E-3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SAT_to_threeSAT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F4B2DC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Sheet1!$L$2:$L$30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0.3725</c:v>
                </c:pt>
                <c:pt idx="14">
                  <c:v>2.7777777777777779E-3</c:v>
                </c:pt>
                <c:pt idx="15">
                  <c:v>0</c:v>
                </c:pt>
                <c:pt idx="16">
                  <c:v>0.1875</c:v>
                </c:pt>
                <c:pt idx="17">
                  <c:v>3.3333333333333335E-3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4.1666666666666666E-3</c:v>
                </c:pt>
                <c:pt idx="27">
                  <c:v>0</c:v>
                </c:pt>
                <c:pt idx="28">
                  <c:v>1.3888888888888889E-3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clique</c:v>
                </c:pt>
              </c:strCache>
            </c:strRef>
          </c:tx>
          <c:spPr>
            <a:solidFill>
              <a:srgbClr val="C4D05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Sheet1!$M$2:$M$30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1.6666666666666668E-3</c:v>
                </c:pt>
                <c:pt idx="14">
                  <c:v>0</c:v>
                </c:pt>
                <c:pt idx="15">
                  <c:v>0.10361111111111111</c:v>
                </c:pt>
                <c:pt idx="16">
                  <c:v>0.35138888888888886</c:v>
                </c:pt>
                <c:pt idx="17">
                  <c:v>3.2777777777777781E-2</c:v>
                </c:pt>
                <c:pt idx="18">
                  <c:v>3.3888888888888892E-2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3.6111111111111109E-3</c:v>
                </c:pt>
                <c:pt idx="25">
                  <c:v>0</c:v>
                </c:pt>
                <c:pt idx="26">
                  <c:v>8.3333333333333332E-3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independentSet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Sheet1!$N$2:$N$30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2.7777777777777779E-3</c:v>
                </c:pt>
                <c:pt idx="16">
                  <c:v>0.18083333333333335</c:v>
                </c:pt>
                <c:pt idx="17">
                  <c:v>0.64555555555555555</c:v>
                </c:pt>
                <c:pt idx="18">
                  <c:v>0.10027777777777777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2.7777777777777776E-2</c:v>
                </c:pt>
                <c:pt idx="27">
                  <c:v>5.5555555555555556E-4</c:v>
                </c:pt>
                <c:pt idx="28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vertexCover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Sheet1!$O$2:$O$30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0.12777777777777777</c:v>
                </c:pt>
                <c:pt idx="16">
                  <c:v>0.19805555555555557</c:v>
                </c:pt>
                <c:pt idx="17">
                  <c:v>0.76083333333333336</c:v>
                </c:pt>
                <c:pt idx="18">
                  <c:v>0</c:v>
                </c:pt>
                <c:pt idx="19">
                  <c:v>8.1111111111111106E-2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1.1388888888888889E-2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TSP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Sheet1!$P$2:$P$30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0.19083333333333333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1.2500000000000001E-2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threeSAT_to_clique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Sheet1!$Q$2:$Q$30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0.47222222222222221</c:v>
                </c:pt>
                <c:pt idx="16">
                  <c:v>0.95305555555555554</c:v>
                </c:pt>
                <c:pt idx="17">
                  <c:v>1.1672222222222222</c:v>
                </c:pt>
                <c:pt idx="18">
                  <c:v>1.0438888888888889</c:v>
                </c:pt>
                <c:pt idx="19">
                  <c:v>1.1347222222222222</c:v>
                </c:pt>
                <c:pt idx="20">
                  <c:v>0</c:v>
                </c:pt>
                <c:pt idx="21">
                  <c:v>0.82222222222222219</c:v>
                </c:pt>
                <c:pt idx="22">
                  <c:v>0</c:v>
                </c:pt>
                <c:pt idx="23">
                  <c:v>0</c:v>
                </c:pt>
                <c:pt idx="24">
                  <c:v>4.2777777777777776E-2</c:v>
                </c:pt>
                <c:pt idx="25">
                  <c:v>0</c:v>
                </c:pt>
                <c:pt idx="26">
                  <c:v>0.18222222222222223</c:v>
                </c:pt>
                <c:pt idx="27">
                  <c:v>0</c:v>
                </c:pt>
                <c:pt idx="28">
                  <c:v>2.868611111111111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clique_to_independentSet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FFC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Sheet1!$R$2:$R$30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0.38166666666666665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0.93361111111111106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independentSet_to_vertexCover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Sheet1!$S$2:$S$30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5.0277777777777775E-2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8.8888888888888889E-3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5.5555555555555556E-4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threeSAT_to_hamiltonianCycle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rgbClr val="63BBE7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Sheet1!$T$2:$T$30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0.55972222222222223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0.83305555555555555</c:v>
                </c:pt>
                <c:pt idx="27">
                  <c:v>5.5475000000000003</c:v>
                </c:pt>
                <c:pt idx="28">
                  <c:v>8.9816666666666674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hamiltonianCycle_to_TSP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Sheet1!$A$2:$A$30</c:f>
              <c:numCache>
                <c:formatCode>m/d/yyyy</c:formatCode>
                <c:ptCount val="29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</c:numCache>
            </c:numRef>
          </c:cat>
          <c:val>
            <c:numRef>
              <c:f>Sheet1!$U$2:$U$30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5.0000000000000001E-3</c:v>
                </c:pt>
                <c:pt idx="25">
                  <c:v>0</c:v>
                </c:pt>
                <c:pt idx="26">
                  <c:v>0</c:v>
                </c:pt>
                <c:pt idx="27">
                  <c:v>2.0277777777777777E-2</c:v>
                </c:pt>
                <c:pt idx="2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81840192"/>
        <c:axId val="-1981835296"/>
      </c:barChart>
      <c:dateAx>
        <c:axId val="-198184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35296"/>
        <c:crosses val="autoZero"/>
        <c:auto val="1"/>
        <c:lblOffset val="100"/>
        <c:baseTimeUnit val="days"/>
      </c:dateAx>
      <c:valAx>
        <c:axId val="-198183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spent ( hours)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4019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3.3602362204724408E-2"/>
          <c:y val="0.67061353885229102"/>
          <c:w val="0.94991847337575952"/>
          <c:h val="0.31692528966860811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4104 Categorized usage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Theory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Sheet3!$B$2:$B$22</c:f>
              <c:numCache>
                <c:formatCode>General</c:formatCode>
                <c:ptCount val="21"/>
                <c:pt idx="0">
                  <c:v>1.9166666666666665E-2</c:v>
                </c:pt>
                <c:pt idx="1">
                  <c:v>4.1388888888888892E-2</c:v>
                </c:pt>
                <c:pt idx="2">
                  <c:v>0</c:v>
                </c:pt>
                <c:pt idx="3">
                  <c:v>0</c:v>
                </c:pt>
                <c:pt idx="4">
                  <c:v>1.8055555555555554E-2</c:v>
                </c:pt>
                <c:pt idx="5">
                  <c:v>2.881388888888889</c:v>
                </c:pt>
                <c:pt idx="6">
                  <c:v>0.18166666666666667</c:v>
                </c:pt>
                <c:pt idx="7">
                  <c:v>0.67249999999999999</c:v>
                </c:pt>
                <c:pt idx="8">
                  <c:v>1.8708333333333333</c:v>
                </c:pt>
                <c:pt idx="9">
                  <c:v>0.16722222222222222</c:v>
                </c:pt>
                <c:pt idx="10">
                  <c:v>0.16944444444444445</c:v>
                </c:pt>
                <c:pt idx="11">
                  <c:v>8.3333333333333332E-3</c:v>
                </c:pt>
                <c:pt idx="12">
                  <c:v>0.40916666666666668</c:v>
                </c:pt>
                <c:pt idx="13">
                  <c:v>0</c:v>
                </c:pt>
                <c:pt idx="14">
                  <c:v>5.5833333333333332E-2</c:v>
                </c:pt>
                <c:pt idx="15">
                  <c:v>2.5000000000000001E-3</c:v>
                </c:pt>
                <c:pt idx="16">
                  <c:v>0</c:v>
                </c:pt>
                <c:pt idx="17">
                  <c:v>0.17777777777777778</c:v>
                </c:pt>
                <c:pt idx="18">
                  <c:v>0</c:v>
                </c:pt>
                <c:pt idx="19">
                  <c:v>2.2222222222222223E-2</c:v>
                </c:pt>
                <c:pt idx="2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Reduction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Sheet3!$C$2:$C$22</c:f>
              <c:numCache>
                <c:formatCode>General</c:formatCode>
                <c:ptCount val="21"/>
                <c:pt idx="0">
                  <c:v>5.8333333333333336E-3</c:v>
                </c:pt>
                <c:pt idx="1">
                  <c:v>5.9166666666666666E-2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0.17249999999999999</c:v>
                </c:pt>
                <c:pt idx="13">
                  <c:v>0</c:v>
                </c:pt>
                <c:pt idx="14">
                  <c:v>2.2222222222222222E-3</c:v>
                </c:pt>
                <c:pt idx="15">
                  <c:v>0.26694444444444443</c:v>
                </c:pt>
                <c:pt idx="16">
                  <c:v>0.33833333333333332</c:v>
                </c:pt>
                <c:pt idx="17">
                  <c:v>0.16750000000000001</c:v>
                </c:pt>
                <c:pt idx="18">
                  <c:v>0.16750000000000001</c:v>
                </c:pt>
                <c:pt idx="19">
                  <c:v>1.2222222222222223E-2</c:v>
                </c:pt>
                <c:pt idx="20">
                  <c:v>0.16722222222222222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Intro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Sheet3!$D$2:$D$22</c:f>
              <c:numCache>
                <c:formatCode>General</c:formatCode>
                <c:ptCount val="21"/>
                <c:pt idx="0">
                  <c:v>0.11944444444444445</c:v>
                </c:pt>
                <c:pt idx="1">
                  <c:v>0.21805555555555556</c:v>
                </c:pt>
                <c:pt idx="2">
                  <c:v>0</c:v>
                </c:pt>
                <c:pt idx="3">
                  <c:v>0</c:v>
                </c:pt>
                <c:pt idx="4">
                  <c:v>5.5555555555555558E-3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2.6666666666666668E-2</c:v>
                </c:pt>
                <c:pt idx="13">
                  <c:v>0</c:v>
                </c:pt>
                <c:pt idx="14">
                  <c:v>0.19305555555555556</c:v>
                </c:pt>
                <c:pt idx="15">
                  <c:v>0</c:v>
                </c:pt>
                <c:pt idx="16">
                  <c:v>0</c:v>
                </c:pt>
                <c:pt idx="17">
                  <c:v>0.50166666666666671</c:v>
                </c:pt>
                <c:pt idx="18">
                  <c:v>0</c:v>
                </c:pt>
                <c:pt idx="19">
                  <c:v>1.9722222222222221E-2</c:v>
                </c:pt>
                <c:pt idx="2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Proof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Sheet3!$E$2:$E$22</c:f>
              <c:numCache>
                <c:formatCode>General</c:formatCode>
                <c:ptCount val="21"/>
                <c:pt idx="0">
                  <c:v>6.3888888888888893E-3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0.12</c:v>
                </c:pt>
                <c:pt idx="13">
                  <c:v>0</c:v>
                </c:pt>
                <c:pt idx="14">
                  <c:v>4.4166666666666667E-2</c:v>
                </c:pt>
                <c:pt idx="15">
                  <c:v>0.47472222222222221</c:v>
                </c:pt>
                <c:pt idx="16">
                  <c:v>0</c:v>
                </c:pt>
                <c:pt idx="17">
                  <c:v>0.13777777777777778</c:v>
                </c:pt>
                <c:pt idx="18">
                  <c:v>0</c:v>
                </c:pt>
                <c:pt idx="19">
                  <c:v>3.6666666666666667E-2</c:v>
                </c:pt>
                <c:pt idx="2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68125120"/>
        <c:axId val="-1868120768"/>
      </c:barChart>
      <c:dateAx>
        <c:axId val="-186812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20768"/>
        <c:crosses val="autoZero"/>
        <c:auto val="1"/>
        <c:lblOffset val="100"/>
        <c:baseTimeUnit val="days"/>
      </c:dateAx>
      <c:valAx>
        <c:axId val="-186812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spent </a:t>
                </a:r>
                <a:r>
                  <a:rPr lang="en-US" dirty="0" smtClean="0"/>
                  <a:t>(seconds)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2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 4104  Analysis of time spent per module</a:t>
            </a:r>
          </a:p>
        </c:rich>
      </c:tx>
      <c:layout>
        <c:manualLayout>
          <c:xMode val="edge"/>
          <c:yMode val="edge"/>
          <c:x val="0.40221097566947389"/>
          <c:y val="5.328573667097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171539616034558E-2"/>
          <c:y val="2.6933819064966613E-2"/>
          <c:w val="0.9208635485403488"/>
          <c:h val="0.481805026252585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LimComp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1.1944444444444445E-2</c:v>
                </c:pt>
                <c:pt idx="1">
                  <c:v>3.9444444444444442E-2</c:v>
                </c:pt>
                <c:pt idx="2">
                  <c:v>0</c:v>
                </c:pt>
                <c:pt idx="3">
                  <c:v>0</c:v>
                </c:pt>
                <c:pt idx="4">
                  <c:v>1.1111111111111112E-2</c:v>
                </c:pt>
                <c:pt idx="5">
                  <c:v>2.881388888888889</c:v>
                </c:pt>
                <c:pt idx="6">
                  <c:v>0.18166666666666667</c:v>
                </c:pt>
                <c:pt idx="7">
                  <c:v>0.67249999999999999</c:v>
                </c:pt>
                <c:pt idx="8">
                  <c:v>1.8708333333333333</c:v>
                </c:pt>
                <c:pt idx="9">
                  <c:v>0.16722222222222222</c:v>
                </c:pt>
                <c:pt idx="10">
                  <c:v>0.16944444444444445</c:v>
                </c:pt>
                <c:pt idx="11">
                  <c:v>8.3333333333333332E-3</c:v>
                </c:pt>
                <c:pt idx="12">
                  <c:v>0.38416666666666666</c:v>
                </c:pt>
                <c:pt idx="13">
                  <c:v>0</c:v>
                </c:pt>
                <c:pt idx="14">
                  <c:v>5.2499999999999998E-2</c:v>
                </c:pt>
                <c:pt idx="15">
                  <c:v>2.5000000000000001E-3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Reduction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5.8333333333333336E-3</c:v>
                </c:pt>
                <c:pt idx="1">
                  <c:v>5.9166666666666666E-2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0.17249999999999999</c:v>
                </c:pt>
                <c:pt idx="13">
                  <c:v>0</c:v>
                </c:pt>
                <c:pt idx="14">
                  <c:v>2.2222222222222222E-3</c:v>
                </c:pt>
                <c:pt idx="15">
                  <c:v>0.26694444444444443</c:v>
                </c:pt>
                <c:pt idx="16">
                  <c:v>0.33833333333333332</c:v>
                </c:pt>
                <c:pt idx="17">
                  <c:v>0.16750000000000001</c:v>
                </c:pt>
                <c:pt idx="18">
                  <c:v>0.16750000000000001</c:v>
                </c:pt>
                <c:pt idx="19">
                  <c:v>1.2222222222222223E-2</c:v>
                </c:pt>
                <c:pt idx="20">
                  <c:v>0.16722222222222222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NPComplete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7.2222222222222219E-3</c:v>
                </c:pt>
                <c:pt idx="1">
                  <c:v>1.9444444444444444E-3</c:v>
                </c:pt>
                <c:pt idx="2">
                  <c:v>0</c:v>
                </c:pt>
                <c:pt idx="3">
                  <c:v>0</c:v>
                </c:pt>
                <c:pt idx="4">
                  <c:v>1.1111111111111111E-3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1.6666666666666668E-3</c:v>
                </c:pt>
                <c:pt idx="13">
                  <c:v>0</c:v>
                </c:pt>
                <c:pt idx="14">
                  <c:v>8.3333333333333339E-4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4.7222222222222223E-3</c:v>
                </c:pt>
                <c:pt idx="2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circuitSAT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0.11861111111111111</c:v>
                </c:pt>
                <c:pt idx="1">
                  <c:v>0.11666666666666667</c:v>
                </c:pt>
                <c:pt idx="2">
                  <c:v>0</c:v>
                </c:pt>
                <c:pt idx="3">
                  <c:v>0</c:v>
                </c:pt>
                <c:pt idx="4">
                  <c:v>5.5555555555555558E-3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7.2222222222222219E-3</c:v>
                </c:pt>
                <c:pt idx="13">
                  <c:v>0</c:v>
                </c:pt>
                <c:pt idx="14">
                  <c:v>2.8333333333333332E-2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circuitSAT_to_SAT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C55A1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6.3888888888888893E-3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9.4444444444444442E-2</c:v>
                </c:pt>
                <c:pt idx="13">
                  <c:v>0</c:v>
                </c:pt>
                <c:pt idx="14">
                  <c:v>2.8333333333333332E-2</c:v>
                </c:pt>
                <c:pt idx="15">
                  <c:v>0.47472222222222221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1.3333333333333334E-2</c:v>
                </c:pt>
                <c:pt idx="2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threeSAT</c:v>
                </c:pt>
              </c:strCache>
            </c:strRef>
          </c:tx>
          <c:spPr>
            <a:solidFill>
              <a:srgbClr val="E8524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1.6111111111111111E-2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1.6111111111111111E-2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clique</c:v>
                </c:pt>
              </c:strCache>
            </c:strRef>
          </c:tx>
          <c:spPr>
            <a:solidFill>
              <a:srgbClr val="C4D05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0</c:v>
                </c:pt>
                <c:pt idx="1">
                  <c:v>2.6111111111111113E-2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1.4166666666666666E-2</c:v>
                </c:pt>
                <c:pt idx="15">
                  <c:v>0</c:v>
                </c:pt>
                <c:pt idx="16">
                  <c:v>0</c:v>
                </c:pt>
                <c:pt idx="17">
                  <c:v>0.4777777777777778</c:v>
                </c:pt>
                <c:pt idx="18">
                  <c:v>0</c:v>
                </c:pt>
                <c:pt idx="19">
                  <c:v>1.2777777777777779E-2</c:v>
                </c:pt>
                <c:pt idx="20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provingNPC</c:v>
                </c:pt>
              </c:strCache>
            </c:strRef>
          </c:tx>
          <c:spPr>
            <a:pattFill prst="ltUpDiag">
              <a:fgClr>
                <a:sysClr val="windowText" lastClr="000000"/>
              </a:fgClr>
              <a:bgClr>
                <a:srgbClr val="BAF868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Sheet1!$I$2:$I$22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5.8333333333333336E-3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2.3333333333333334E-2</c:v>
                </c:pt>
                <c:pt idx="13">
                  <c:v>0</c:v>
                </c:pt>
                <c:pt idx="14">
                  <c:v>1.6666666666666668E-3</c:v>
                </c:pt>
                <c:pt idx="15">
                  <c:v>0</c:v>
                </c:pt>
                <c:pt idx="16">
                  <c:v>0</c:v>
                </c:pt>
                <c:pt idx="17">
                  <c:v>0.17777777777777778</c:v>
                </c:pt>
                <c:pt idx="18">
                  <c:v>0</c:v>
                </c:pt>
                <c:pt idx="19">
                  <c:v>1.5555555555555555E-2</c:v>
                </c:pt>
                <c:pt idx="20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threeSAT_to_hamiltonianCycle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63BBE7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Sheet1!$J$2:$J$22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3.6111111111111109E-3</c:v>
                </c:pt>
                <c:pt idx="20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independentSet</c:v>
                </c:pt>
              </c:strCache>
            </c:strRef>
          </c:tx>
          <c:spPr>
            <a:solidFill>
              <a:srgbClr val="9DC3E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Sheet1!$K$2:$K$22</c:f>
              <c:numCache>
                <c:formatCode>General</c:formatCode>
                <c:ptCount val="21"/>
                <c:pt idx="0">
                  <c:v>0</c:v>
                </c:pt>
                <c:pt idx="1">
                  <c:v>0.02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6.6666666666666671E-3</c:v>
                </c:pt>
                <c:pt idx="15">
                  <c:v>0</c:v>
                </c:pt>
                <c:pt idx="16">
                  <c:v>0</c:v>
                </c:pt>
                <c:pt idx="17">
                  <c:v>2.2499999999999999E-2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Sheet1!$L$2:$L$22</c:f>
              <c:numCache>
                <c:formatCode>General</c:formatCode>
                <c:ptCount val="21"/>
                <c:pt idx="0">
                  <c:v>8.3333333333333339E-4</c:v>
                </c:pt>
                <c:pt idx="1">
                  <c:v>3.9166666666666669E-2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2.9444444444444443E-2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TSP</c:v>
                </c:pt>
              </c:strCache>
            </c:strRef>
          </c:tx>
          <c:spPr>
            <a:solidFill>
              <a:srgbClr val="FBE5D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Sheet1!$M$2:$M$22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1.6666666666666668E-3</c:v>
                </c:pt>
                <c:pt idx="13">
                  <c:v>0</c:v>
                </c:pt>
                <c:pt idx="14">
                  <c:v>1.2777777777777779E-2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vertexCover</c:v>
                </c:pt>
              </c:strCache>
            </c:strRef>
          </c:tx>
          <c:spPr>
            <a:solidFill>
              <a:srgbClr val="FFE69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Sheet1!$N$2:$N$22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1.7222222222222222E-2</c:v>
                </c:pt>
                <c:pt idx="13">
                  <c:v>0</c:v>
                </c:pt>
                <c:pt idx="14">
                  <c:v>7.5833333333333336E-2</c:v>
                </c:pt>
                <c:pt idx="15">
                  <c:v>0</c:v>
                </c:pt>
                <c:pt idx="16">
                  <c:v>0</c:v>
                </c:pt>
                <c:pt idx="17">
                  <c:v>1.3888888888888889E-3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hamiltonianCycle</c:v>
                </c:pt>
              </c:strCache>
            </c:strRef>
          </c:tx>
          <c:spPr>
            <a:solidFill>
              <a:srgbClr val="BE79D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Sheet1!$O$2:$O$22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5.5555555555555556E-4</c:v>
                </c:pt>
                <c:pt idx="13">
                  <c:v>0</c:v>
                </c:pt>
                <c:pt idx="14">
                  <c:v>9.7222222222222224E-3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6.9444444444444441E-3</c:v>
                </c:pt>
                <c:pt idx="20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SAT_to_threeSAT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F4B2DC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Sheet1!$P$2:$P$22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2.5555555555555557E-2</c:v>
                </c:pt>
                <c:pt idx="13">
                  <c:v>0</c:v>
                </c:pt>
                <c:pt idx="14">
                  <c:v>1.4166666666666666E-2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1.3888888888888889E-3</c:v>
                </c:pt>
                <c:pt idx="20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threeSAT_to_clique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Sheet1!$Q$2:$Q$22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1.6666666666666668E-3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1.1111111111111111E-3</c:v>
                </c:pt>
                <c:pt idx="20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NPCoping</c:v>
                </c:pt>
              </c:strCache>
            </c:strRef>
          </c:tx>
          <c:spPr>
            <a:pattFill prst="ltUpDiag">
              <a:fgClr>
                <a:sysClr val="windowText" lastClr="000000"/>
              </a:fgClr>
              <a:bgClr>
                <a:sysClr val="window" lastClr="FFFFFF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Sheet1!$R$2:$R$22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8.3333333333333339E-4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1.9444444444444444E-3</c:v>
                </c:pt>
                <c:pt idx="20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independentSet_to_vertexCover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Sheet1!$S$2:$S$22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clique_to_independentSet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FFC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Sheet1!$T$2:$T$22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0.13777777777777778</c:v>
                </c:pt>
                <c:pt idx="18">
                  <c:v>0</c:v>
                </c:pt>
                <c:pt idx="19">
                  <c:v>1.4722222222222222E-2</c:v>
                </c:pt>
                <c:pt idx="20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hamiltonianCycle_to_TSP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Sheet1!$A$2:$A$22</c:f>
              <c:numCache>
                <c:formatCode>m/d/yyyy</c:formatCode>
                <c:ptCount val="21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</c:numCache>
            </c:numRef>
          </c:cat>
          <c:val>
            <c:numRef>
              <c:f>Sheet1!$U$2:$U$22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2.5000000000000001E-3</c:v>
                </c:pt>
                <c:pt idx="2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81841824"/>
        <c:axId val="-1981835840"/>
      </c:barChart>
      <c:dateAx>
        <c:axId val="-1981841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35840"/>
        <c:crosses val="autoZero"/>
        <c:auto val="1"/>
        <c:lblOffset val="100"/>
        <c:baseTimeUnit val="days"/>
      </c:dateAx>
      <c:valAx>
        <c:axId val="-198183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spent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4182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1.9489200778613484E-2"/>
          <c:y val="0.66103363326574716"/>
          <c:w val="0.95872551307804155"/>
          <c:h val="0.3241630440293945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Analysis of Exercises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hamiltonianCycle_KA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threeSAT_KA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8.0555555555555554E-3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clique_KA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4.8055555555555553E-2</c:v>
                </c:pt>
                <c:pt idx="3">
                  <c:v>1.2500000000000001E-2</c:v>
                </c:pt>
                <c:pt idx="4">
                  <c:v>1.0736111111111111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independentSet_KA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5.5555555555555556E-4</c:v>
                </c:pt>
                <c:pt idx="3">
                  <c:v>0</c:v>
                </c:pt>
                <c:pt idx="4">
                  <c:v>2.8888888888888888E-2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vertexCover_KA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6.8888888888888888E-2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TSP_KA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42089</c:v>
                </c:pt>
                <c:pt idx="1">
                  <c:v>42091</c:v>
                </c:pt>
                <c:pt idx="2">
                  <c:v>42096</c:v>
                </c:pt>
                <c:pt idx="3">
                  <c:v>42110</c:v>
                </c:pt>
                <c:pt idx="4">
                  <c:v>42116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68110432"/>
        <c:axId val="-1868109888"/>
      </c:barChart>
      <c:catAx>
        <c:axId val="-186811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09888"/>
        <c:crosses val="autoZero"/>
        <c:auto val="0"/>
        <c:lblAlgn val="ctr"/>
        <c:lblOffset val="100"/>
        <c:noMultiLvlLbl val="0"/>
      </c:catAx>
      <c:valAx>
        <c:axId val="-186810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spent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811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 5114 Analysis of time spent per module </a:t>
            </a:r>
          </a:p>
        </c:rich>
      </c:tx>
      <c:layout>
        <c:manualLayout>
          <c:xMode val="edge"/>
          <c:yMode val="edge"/>
          <c:x val="0.41639465128773534"/>
          <c:y val="5.57732557723449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976837086028722E-2"/>
          <c:y val="2.6933819064966613E-2"/>
          <c:w val="0.95141305681886079"/>
          <c:h val="0.530111648524825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LimComp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0.49916666666666665</c:v>
                </c:pt>
                <c:pt idx="1">
                  <c:v>0.31277777777777777</c:v>
                </c:pt>
                <c:pt idx="2">
                  <c:v>0.14055555555555554</c:v>
                </c:pt>
                <c:pt idx="3">
                  <c:v>0.26250000000000001</c:v>
                </c:pt>
                <c:pt idx="4">
                  <c:v>1.6477777777777778</c:v>
                </c:pt>
                <c:pt idx="5">
                  <c:v>0.22527777777777777</c:v>
                </c:pt>
                <c:pt idx="6">
                  <c:v>6.1666666666666668E-2</c:v>
                </c:pt>
                <c:pt idx="7">
                  <c:v>2.2222222222222222E-3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7.9722222222222222E-2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1.9444444444444444E-3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5.5555555555555556E-4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Reduction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0.42</c:v>
                </c:pt>
                <c:pt idx="1">
                  <c:v>1.7222222222222222E-2</c:v>
                </c:pt>
                <c:pt idx="2">
                  <c:v>0.69166666666666665</c:v>
                </c:pt>
                <c:pt idx="3">
                  <c:v>4.7500000000000001E-2</c:v>
                </c:pt>
                <c:pt idx="4">
                  <c:v>0</c:v>
                </c:pt>
                <c:pt idx="5">
                  <c:v>0</c:v>
                </c:pt>
                <c:pt idx="6">
                  <c:v>0.67500000000000004</c:v>
                </c:pt>
                <c:pt idx="7">
                  <c:v>0.12944444444444445</c:v>
                </c:pt>
                <c:pt idx="8">
                  <c:v>0.68083333333333329</c:v>
                </c:pt>
                <c:pt idx="9">
                  <c:v>0</c:v>
                </c:pt>
                <c:pt idx="10">
                  <c:v>0.43777777777777777</c:v>
                </c:pt>
                <c:pt idx="11">
                  <c:v>0</c:v>
                </c:pt>
                <c:pt idx="12">
                  <c:v>9.3611111111111117E-2</c:v>
                </c:pt>
                <c:pt idx="13">
                  <c:v>0.78888888888888886</c:v>
                </c:pt>
                <c:pt idx="14">
                  <c:v>0</c:v>
                </c:pt>
                <c:pt idx="15">
                  <c:v>0.38305555555555554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2.8333333333333332E-2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5.8333333333333336E-3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0.17527777777777778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NPComplete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1.7777777777777778E-2</c:v>
                </c:pt>
                <c:pt idx="4">
                  <c:v>0</c:v>
                </c:pt>
                <c:pt idx="5">
                  <c:v>0.27916666666666667</c:v>
                </c:pt>
                <c:pt idx="6">
                  <c:v>2.3191666666666668</c:v>
                </c:pt>
                <c:pt idx="7">
                  <c:v>2.7777777777777778E-4</c:v>
                </c:pt>
                <c:pt idx="8">
                  <c:v>0</c:v>
                </c:pt>
                <c:pt idx="9">
                  <c:v>0.16694444444444445</c:v>
                </c:pt>
                <c:pt idx="10">
                  <c:v>0.18027777777777779</c:v>
                </c:pt>
                <c:pt idx="11">
                  <c:v>1.3888888888888889E-3</c:v>
                </c:pt>
                <c:pt idx="12">
                  <c:v>3.3055555555555553E-2</c:v>
                </c:pt>
                <c:pt idx="13">
                  <c:v>0.20055555555555554</c:v>
                </c:pt>
                <c:pt idx="14">
                  <c:v>0</c:v>
                </c:pt>
                <c:pt idx="15">
                  <c:v>0.70027777777777778</c:v>
                </c:pt>
                <c:pt idx="16">
                  <c:v>8.3333333333333339E-4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0.21472222222222223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0.1686111111111111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hamiltonianCycle</c:v>
                </c:pt>
              </c:strCache>
            </c:strRef>
          </c:tx>
          <c:spPr>
            <a:solidFill>
              <a:srgbClr val="BE79D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9.7222222222222224E-3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1.3055555555555556E-2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0.17666666666666667</c:v>
                </c:pt>
                <c:pt idx="17">
                  <c:v>0.21694444444444444</c:v>
                </c:pt>
                <c:pt idx="18">
                  <c:v>0</c:v>
                </c:pt>
                <c:pt idx="19">
                  <c:v>3.0555555555555557E-3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9.1666666666666667E-3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circuitSAT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1.3888888888888888E-2</c:v>
                </c:pt>
                <c:pt idx="4">
                  <c:v>0</c:v>
                </c:pt>
                <c:pt idx="5">
                  <c:v>0</c:v>
                </c:pt>
                <c:pt idx="6">
                  <c:v>1.5833333333333335E-2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3.0555555555555555E-2</c:v>
                </c:pt>
                <c:pt idx="11">
                  <c:v>0</c:v>
                </c:pt>
                <c:pt idx="12">
                  <c:v>0.20472222222222222</c:v>
                </c:pt>
                <c:pt idx="13">
                  <c:v>0.25833333333333336</c:v>
                </c:pt>
                <c:pt idx="14">
                  <c:v>0</c:v>
                </c:pt>
                <c:pt idx="15">
                  <c:v>0.40416666666666667</c:v>
                </c:pt>
                <c:pt idx="16">
                  <c:v>2.5000000000000001E-3</c:v>
                </c:pt>
                <c:pt idx="17">
                  <c:v>0.37944444444444442</c:v>
                </c:pt>
                <c:pt idx="18">
                  <c:v>1.5277777777777777E-2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2.5555555555555557E-2</c:v>
                </c:pt>
                <c:pt idx="27">
                  <c:v>0</c:v>
                </c:pt>
                <c:pt idx="28">
                  <c:v>2.2222222222222222E-3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2.0555555555555556E-2</c:v>
                </c:pt>
                <c:pt idx="40">
                  <c:v>0</c:v>
                </c:pt>
                <c:pt idx="41">
                  <c:v>0</c:v>
                </c:pt>
                <c:pt idx="42">
                  <c:v>0.17</c:v>
                </c:pt>
                <c:pt idx="43">
                  <c:v>1.0833333333333334E-2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NPCoping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Sheet1!$G$2:$G$47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1.1111111111111111E-3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0.72222222222222221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1.9444444444444444E-3</c:v>
                </c:pt>
                <c:pt idx="27">
                  <c:v>0</c:v>
                </c:pt>
                <c:pt idx="28">
                  <c:v>2.5000000000000001E-3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1.9444444444444444E-3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provingNPC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rgbClr val="BAF868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Sheet1!$H$2:$H$47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0.32583333333333331</c:v>
                </c:pt>
                <c:pt idx="13">
                  <c:v>0.11611111111111111</c:v>
                </c:pt>
                <c:pt idx="14">
                  <c:v>0</c:v>
                </c:pt>
                <c:pt idx="15">
                  <c:v>0</c:v>
                </c:pt>
                <c:pt idx="16">
                  <c:v>1.4855555555555555</c:v>
                </c:pt>
                <c:pt idx="17">
                  <c:v>0.3586111111111111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0.12277777777777778</c:v>
                </c:pt>
                <c:pt idx="27">
                  <c:v>0</c:v>
                </c:pt>
                <c:pt idx="28">
                  <c:v>8.3333333333333339E-4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5.0000000000000001E-3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threeSAT</c:v>
                </c:pt>
              </c:strCache>
            </c:strRef>
          </c:tx>
          <c:spPr>
            <a:solidFill>
              <a:srgbClr val="E7524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Sheet1!$I$2:$I$47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5.0833333333333335E-2</c:v>
                </c:pt>
                <c:pt idx="14">
                  <c:v>0</c:v>
                </c:pt>
                <c:pt idx="15">
                  <c:v>6.9444444444444441E-3</c:v>
                </c:pt>
                <c:pt idx="16">
                  <c:v>8.3333333333333339E-4</c:v>
                </c:pt>
                <c:pt idx="17">
                  <c:v>0.33694444444444444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1.6666666666666668E-3</c:v>
                </c:pt>
                <c:pt idx="25">
                  <c:v>0</c:v>
                </c:pt>
                <c:pt idx="26">
                  <c:v>1.5277777777777777E-2</c:v>
                </c:pt>
                <c:pt idx="27">
                  <c:v>0</c:v>
                </c:pt>
                <c:pt idx="28">
                  <c:v>1.1027777777777779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0.36611111111111111</c:v>
                </c:pt>
                <c:pt idx="40">
                  <c:v>1.0555555555555556E-2</c:v>
                </c:pt>
                <c:pt idx="41">
                  <c:v>0</c:v>
                </c:pt>
                <c:pt idx="42">
                  <c:v>1.1111111111111111E-3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Sheet1!$J$2:$J$47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7.3888888888888893E-2</c:v>
                </c:pt>
                <c:pt idx="14">
                  <c:v>0</c:v>
                </c:pt>
                <c:pt idx="15">
                  <c:v>0.76666666666666672</c:v>
                </c:pt>
                <c:pt idx="16">
                  <c:v>8.3333333333333339E-4</c:v>
                </c:pt>
                <c:pt idx="17">
                  <c:v>5.5833333333333332E-2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1.4999999999999999E-2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1.9722222222222221E-2</c:v>
                </c:pt>
                <c:pt idx="40">
                  <c:v>0</c:v>
                </c:pt>
                <c:pt idx="41">
                  <c:v>0</c:v>
                </c:pt>
                <c:pt idx="42">
                  <c:v>1.6666666666666668E-3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circuitSAT_to_SAT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75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Sheet1!$K$2:$K$47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3.3333333333333335E-3</c:v>
                </c:pt>
                <c:pt idx="11">
                  <c:v>0</c:v>
                </c:pt>
                <c:pt idx="12">
                  <c:v>0</c:v>
                </c:pt>
                <c:pt idx="13">
                  <c:v>0.92</c:v>
                </c:pt>
                <c:pt idx="14">
                  <c:v>0</c:v>
                </c:pt>
                <c:pt idx="15">
                  <c:v>0</c:v>
                </c:pt>
                <c:pt idx="16">
                  <c:v>0.44305555555555554</c:v>
                </c:pt>
                <c:pt idx="17">
                  <c:v>0.64222222222222225</c:v>
                </c:pt>
                <c:pt idx="18">
                  <c:v>5.7777777777777775E-2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4.6666666666666669E-2</c:v>
                </c:pt>
                <c:pt idx="27">
                  <c:v>0</c:v>
                </c:pt>
                <c:pt idx="28">
                  <c:v>1.9444444444444444E-3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0.16777777777777778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SAT_to_threeSAT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F4B2DC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Sheet1!$L$2:$L$47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0.3725</c:v>
                </c:pt>
                <c:pt idx="14">
                  <c:v>2.7777777777777779E-3</c:v>
                </c:pt>
                <c:pt idx="15">
                  <c:v>0</c:v>
                </c:pt>
                <c:pt idx="16">
                  <c:v>0.1875</c:v>
                </c:pt>
                <c:pt idx="17">
                  <c:v>3.3333333333333335E-3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4.1666666666666666E-3</c:v>
                </c:pt>
                <c:pt idx="27">
                  <c:v>0</c:v>
                </c:pt>
                <c:pt idx="28">
                  <c:v>1.3888888888888889E-3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2.7222222222222221E-2</c:v>
                </c:pt>
                <c:pt idx="41">
                  <c:v>0</c:v>
                </c:pt>
                <c:pt idx="42">
                  <c:v>0.61277777777777775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clique</c:v>
                </c:pt>
              </c:strCache>
            </c:strRef>
          </c:tx>
          <c:spPr>
            <a:solidFill>
              <a:srgbClr val="C4D05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Sheet1!$M$2:$M$47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1.6666666666666668E-3</c:v>
                </c:pt>
                <c:pt idx="14">
                  <c:v>0</c:v>
                </c:pt>
                <c:pt idx="15">
                  <c:v>0.10361111111111111</c:v>
                </c:pt>
                <c:pt idx="16">
                  <c:v>0.35138888888888886</c:v>
                </c:pt>
                <c:pt idx="17">
                  <c:v>3.2777777777777781E-2</c:v>
                </c:pt>
                <c:pt idx="18">
                  <c:v>3.3888888888888892E-2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3.6111111111111109E-3</c:v>
                </c:pt>
                <c:pt idx="25">
                  <c:v>0</c:v>
                </c:pt>
                <c:pt idx="26">
                  <c:v>8.3333333333333332E-3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8.3333333333333339E-4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independentSet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Sheet1!$N$2:$N$47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2.7777777777777779E-3</c:v>
                </c:pt>
                <c:pt idx="16">
                  <c:v>0.18083333333333335</c:v>
                </c:pt>
                <c:pt idx="17">
                  <c:v>0.64555555555555555</c:v>
                </c:pt>
                <c:pt idx="18">
                  <c:v>0.10027777777777777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2.7777777777777776E-2</c:v>
                </c:pt>
                <c:pt idx="27">
                  <c:v>5.5555555555555556E-4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1.1111111111111111E-3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vertexCover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Sheet1!$O$2:$O$47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0.12777777777777777</c:v>
                </c:pt>
                <c:pt idx="16">
                  <c:v>0.19805555555555557</c:v>
                </c:pt>
                <c:pt idx="17">
                  <c:v>0.76083333333333336</c:v>
                </c:pt>
                <c:pt idx="18">
                  <c:v>0</c:v>
                </c:pt>
                <c:pt idx="19">
                  <c:v>8.1111111111111106E-2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1.1388888888888889E-2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1.1666666666666667E-2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1.3888888888888889E-3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TSP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Sheet1!$P$2:$P$47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0.19083333333333333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1.2500000000000001E-2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threeSAT_to_clique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Sheet1!$Q$2:$Q$47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0.47222222222222221</c:v>
                </c:pt>
                <c:pt idx="16">
                  <c:v>0.95305555555555554</c:v>
                </c:pt>
                <c:pt idx="17">
                  <c:v>1.1672222222222222</c:v>
                </c:pt>
                <c:pt idx="18">
                  <c:v>1.0438888888888889</c:v>
                </c:pt>
                <c:pt idx="19">
                  <c:v>1.1347222222222222</c:v>
                </c:pt>
                <c:pt idx="20">
                  <c:v>0</c:v>
                </c:pt>
                <c:pt idx="21">
                  <c:v>0.82222222222222219</c:v>
                </c:pt>
                <c:pt idx="22">
                  <c:v>0</c:v>
                </c:pt>
                <c:pt idx="23">
                  <c:v>0</c:v>
                </c:pt>
                <c:pt idx="24">
                  <c:v>4.2777777777777776E-2</c:v>
                </c:pt>
                <c:pt idx="25">
                  <c:v>0</c:v>
                </c:pt>
                <c:pt idx="26">
                  <c:v>0.18222222222222223</c:v>
                </c:pt>
                <c:pt idx="27">
                  <c:v>0</c:v>
                </c:pt>
                <c:pt idx="28">
                  <c:v>2.868611111111111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clique_to_independentSet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FFC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Sheet1!$R$2:$R$47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0.38166666666666665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0.93361111111111106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independentSet_to_vertexCover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Sheet1!$S$2:$S$47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5.0277777777777775E-2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8.8888888888888889E-3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5.5555555555555556E-4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threeSAT_to_hamiltonianCycle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rgbClr val="63BBE7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Sheet1!$T$2:$T$47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0.55972222222222223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0.83305555555555555</c:v>
                </c:pt>
                <c:pt idx="27">
                  <c:v>5.5475000000000003</c:v>
                </c:pt>
                <c:pt idx="28">
                  <c:v>8.9816666666666674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2.0555555555555556E-2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hamiltonianCycle_to_TSP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Sheet1!$A$2:$A$47</c:f>
              <c:numCache>
                <c:formatCode>m/d/yyyy</c:formatCode>
                <c:ptCount val="46"/>
                <c:pt idx="0">
                  <c:v>42075</c:v>
                </c:pt>
                <c:pt idx="1">
                  <c:v>42076</c:v>
                </c:pt>
                <c:pt idx="2">
                  <c:v>42078</c:v>
                </c:pt>
                <c:pt idx="3">
                  <c:v>42079</c:v>
                </c:pt>
                <c:pt idx="4">
                  <c:v>42080</c:v>
                </c:pt>
                <c:pt idx="5">
                  <c:v>42081</c:v>
                </c:pt>
                <c:pt idx="6">
                  <c:v>42082</c:v>
                </c:pt>
                <c:pt idx="7">
                  <c:v>42083</c:v>
                </c:pt>
                <c:pt idx="8">
                  <c:v>42084</c:v>
                </c:pt>
                <c:pt idx="9">
                  <c:v>42085</c:v>
                </c:pt>
                <c:pt idx="10">
                  <c:v>42086</c:v>
                </c:pt>
                <c:pt idx="11">
                  <c:v>42087</c:v>
                </c:pt>
                <c:pt idx="12">
                  <c:v>42088</c:v>
                </c:pt>
                <c:pt idx="13">
                  <c:v>42089</c:v>
                </c:pt>
                <c:pt idx="14">
                  <c:v>42090</c:v>
                </c:pt>
                <c:pt idx="15">
                  <c:v>42091</c:v>
                </c:pt>
                <c:pt idx="16">
                  <c:v>42092</c:v>
                </c:pt>
                <c:pt idx="17">
                  <c:v>42093</c:v>
                </c:pt>
                <c:pt idx="18">
                  <c:v>42094</c:v>
                </c:pt>
                <c:pt idx="19">
                  <c:v>42096</c:v>
                </c:pt>
                <c:pt idx="20">
                  <c:v>42095</c:v>
                </c:pt>
                <c:pt idx="21">
                  <c:v>42097</c:v>
                </c:pt>
                <c:pt idx="22">
                  <c:v>42098</c:v>
                </c:pt>
                <c:pt idx="23">
                  <c:v>42099</c:v>
                </c:pt>
                <c:pt idx="24">
                  <c:v>42100</c:v>
                </c:pt>
                <c:pt idx="25">
                  <c:v>42101</c:v>
                </c:pt>
                <c:pt idx="26">
                  <c:v>42102</c:v>
                </c:pt>
                <c:pt idx="27">
                  <c:v>42103</c:v>
                </c:pt>
                <c:pt idx="28">
                  <c:v>42104</c:v>
                </c:pt>
                <c:pt idx="29">
                  <c:v>42106</c:v>
                </c:pt>
                <c:pt idx="30">
                  <c:v>42107</c:v>
                </c:pt>
                <c:pt idx="31">
                  <c:v>42108</c:v>
                </c:pt>
                <c:pt idx="32">
                  <c:v>42109</c:v>
                </c:pt>
                <c:pt idx="33">
                  <c:v>42111</c:v>
                </c:pt>
                <c:pt idx="34">
                  <c:v>42115</c:v>
                </c:pt>
                <c:pt idx="35">
                  <c:v>42116</c:v>
                </c:pt>
                <c:pt idx="36">
                  <c:v>42118</c:v>
                </c:pt>
                <c:pt idx="37">
                  <c:v>42120</c:v>
                </c:pt>
                <c:pt idx="38">
                  <c:v>42124</c:v>
                </c:pt>
                <c:pt idx="39">
                  <c:v>42127</c:v>
                </c:pt>
                <c:pt idx="40">
                  <c:v>42128</c:v>
                </c:pt>
                <c:pt idx="41">
                  <c:v>42125</c:v>
                </c:pt>
                <c:pt idx="42">
                  <c:v>42130</c:v>
                </c:pt>
                <c:pt idx="43">
                  <c:v>42131</c:v>
                </c:pt>
                <c:pt idx="44">
                  <c:v>42134</c:v>
                </c:pt>
                <c:pt idx="45">
                  <c:v>42135</c:v>
                </c:pt>
              </c:numCache>
            </c:numRef>
          </c:cat>
          <c:val>
            <c:numRef>
              <c:f>Sheet1!$U$2:$U$47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5.0000000000000001E-3</c:v>
                </c:pt>
                <c:pt idx="25">
                  <c:v>0</c:v>
                </c:pt>
                <c:pt idx="26">
                  <c:v>0</c:v>
                </c:pt>
                <c:pt idx="27">
                  <c:v>2.0277777777777777E-2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81832032"/>
        <c:axId val="-1981831488"/>
      </c:barChart>
      <c:dateAx>
        <c:axId val="-198183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31488"/>
        <c:crosses val="autoZero"/>
        <c:auto val="1"/>
        <c:lblOffset val="100"/>
        <c:baseTimeUnit val="days"/>
      </c:dateAx>
      <c:valAx>
        <c:axId val="-19818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spent (hours)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3203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1.062431801222799E-2"/>
          <c:y val="0.69064027867546385"/>
          <c:w val="0.97990130933503006"/>
          <c:h val="0.29455639861967753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 4104  Analysis of time spent per module for finals</a:t>
            </a:r>
          </a:p>
        </c:rich>
      </c:tx>
      <c:layout>
        <c:manualLayout>
          <c:xMode val="edge"/>
          <c:yMode val="edge"/>
          <c:x val="0.40221097566947389"/>
          <c:y val="5.328573667097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3924012537469E-2"/>
          <c:y val="1.0275365153449127E-2"/>
          <c:w val="0.94909508607113113"/>
          <c:h val="0.540438034592761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LimComp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1.1944444444444445E-2</c:v>
                </c:pt>
                <c:pt idx="1">
                  <c:v>3.9444444444444442E-2</c:v>
                </c:pt>
                <c:pt idx="2">
                  <c:v>0</c:v>
                </c:pt>
                <c:pt idx="3">
                  <c:v>0</c:v>
                </c:pt>
                <c:pt idx="4">
                  <c:v>1.1111111111111112E-2</c:v>
                </c:pt>
                <c:pt idx="5">
                  <c:v>2.881388888888889</c:v>
                </c:pt>
                <c:pt idx="6">
                  <c:v>0.18166666666666667</c:v>
                </c:pt>
                <c:pt idx="7">
                  <c:v>0.67249999999999999</c:v>
                </c:pt>
                <c:pt idx="8">
                  <c:v>1.8708333333333333</c:v>
                </c:pt>
                <c:pt idx="9">
                  <c:v>0.16722222222222222</c:v>
                </c:pt>
                <c:pt idx="10">
                  <c:v>0.16944444444444445</c:v>
                </c:pt>
                <c:pt idx="11">
                  <c:v>8.3333333333333332E-3</c:v>
                </c:pt>
                <c:pt idx="12">
                  <c:v>0.38416666666666666</c:v>
                </c:pt>
                <c:pt idx="13">
                  <c:v>0</c:v>
                </c:pt>
                <c:pt idx="14">
                  <c:v>5.2499999999999998E-2</c:v>
                </c:pt>
                <c:pt idx="15">
                  <c:v>2.5000000000000001E-3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2.2222222222222222E-3</c:v>
                </c:pt>
                <c:pt idx="30">
                  <c:v>1.3888888888888889E-3</c:v>
                </c:pt>
                <c:pt idx="31">
                  <c:v>0.83694444444444449</c:v>
                </c:pt>
                <c:pt idx="32">
                  <c:v>4.777777777777778E-2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Reduction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5.8333333333333336E-3</c:v>
                </c:pt>
                <c:pt idx="1">
                  <c:v>5.9166666666666666E-2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0.17249999999999999</c:v>
                </c:pt>
                <c:pt idx="13">
                  <c:v>0</c:v>
                </c:pt>
                <c:pt idx="14">
                  <c:v>2.2222222222222222E-3</c:v>
                </c:pt>
                <c:pt idx="15">
                  <c:v>0.26694444444444443</c:v>
                </c:pt>
                <c:pt idx="16">
                  <c:v>0.33833333333333332</c:v>
                </c:pt>
                <c:pt idx="17">
                  <c:v>0.16750000000000001</c:v>
                </c:pt>
                <c:pt idx="18">
                  <c:v>0.16750000000000001</c:v>
                </c:pt>
                <c:pt idx="19">
                  <c:v>1.2222222222222223E-2</c:v>
                </c:pt>
                <c:pt idx="20">
                  <c:v>0.16722222222222222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8.3333333333333339E-4</c:v>
                </c:pt>
                <c:pt idx="30">
                  <c:v>0</c:v>
                </c:pt>
                <c:pt idx="31">
                  <c:v>2.5194444444444444</c:v>
                </c:pt>
                <c:pt idx="32">
                  <c:v>0.22638888888888889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NPComplete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7.2222222222222219E-3</c:v>
                </c:pt>
                <c:pt idx="1">
                  <c:v>1.9444444444444444E-3</c:v>
                </c:pt>
                <c:pt idx="2">
                  <c:v>0</c:v>
                </c:pt>
                <c:pt idx="3">
                  <c:v>0</c:v>
                </c:pt>
                <c:pt idx="4">
                  <c:v>1.1111111111111111E-3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1.6666666666666668E-3</c:v>
                </c:pt>
                <c:pt idx="13">
                  <c:v>0</c:v>
                </c:pt>
                <c:pt idx="14">
                  <c:v>8.3333333333333339E-4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4.7222222222222223E-3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0.27166666666666667</c:v>
                </c:pt>
                <c:pt idx="32">
                  <c:v>1.9380555555555556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circuitSAT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Sheet1!$E$2:$E$34</c:f>
              <c:numCache>
                <c:formatCode>General</c:formatCode>
                <c:ptCount val="33"/>
                <c:pt idx="0">
                  <c:v>0.11861111111111111</c:v>
                </c:pt>
                <c:pt idx="1">
                  <c:v>0.11666666666666667</c:v>
                </c:pt>
                <c:pt idx="2">
                  <c:v>0</c:v>
                </c:pt>
                <c:pt idx="3">
                  <c:v>0</c:v>
                </c:pt>
                <c:pt idx="4">
                  <c:v>5.5555555555555558E-3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7.2222222222222219E-3</c:v>
                </c:pt>
                <c:pt idx="13">
                  <c:v>0</c:v>
                </c:pt>
                <c:pt idx="14">
                  <c:v>2.8333333333333332E-2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1.6111111111111111E-2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0.36277777777777775</c:v>
                </c:pt>
                <c:pt idx="32">
                  <c:v>0.41055555555555556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circuitSAT_to_SAT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C55A1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Sheet1!$F$2:$F$34</c:f>
              <c:numCache>
                <c:formatCode>General</c:formatCode>
                <c:ptCount val="33"/>
                <c:pt idx="0">
                  <c:v>6.3888888888888893E-3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9.4444444444444442E-2</c:v>
                </c:pt>
                <c:pt idx="13">
                  <c:v>0</c:v>
                </c:pt>
                <c:pt idx="14">
                  <c:v>2.8333333333333332E-2</c:v>
                </c:pt>
                <c:pt idx="15">
                  <c:v>0.47472222222222221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1.3333333333333334E-2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5.5555555555555556E-4</c:v>
                </c:pt>
                <c:pt idx="29">
                  <c:v>0</c:v>
                </c:pt>
                <c:pt idx="30">
                  <c:v>0</c:v>
                </c:pt>
                <c:pt idx="31">
                  <c:v>1.3888888888888889E-3</c:v>
                </c:pt>
                <c:pt idx="32">
                  <c:v>0.62333333333333329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threeSAT</c:v>
                </c:pt>
              </c:strCache>
            </c:strRef>
          </c:tx>
          <c:spPr>
            <a:solidFill>
              <a:srgbClr val="E8524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Sheet1!$G$2:$G$34</c:f>
              <c:numCache>
                <c:formatCode>General</c:formatCode>
                <c:ptCount val="33"/>
                <c:pt idx="0">
                  <c:v>0</c:v>
                </c:pt>
                <c:pt idx="1">
                  <c:v>1.6111111111111111E-2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1.6111111111111111E-2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2.7222222222222221E-2</c:v>
                </c:pt>
                <c:pt idx="32">
                  <c:v>0.41722222222222222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clique</c:v>
                </c:pt>
              </c:strCache>
            </c:strRef>
          </c:tx>
          <c:spPr>
            <a:solidFill>
              <a:srgbClr val="C4D05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Sheet1!$H$2:$H$34</c:f>
              <c:numCache>
                <c:formatCode>General</c:formatCode>
                <c:ptCount val="33"/>
                <c:pt idx="0">
                  <c:v>0</c:v>
                </c:pt>
                <c:pt idx="1">
                  <c:v>2.6111111111111113E-2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1.4166666666666666E-2</c:v>
                </c:pt>
                <c:pt idx="15">
                  <c:v>0</c:v>
                </c:pt>
                <c:pt idx="16">
                  <c:v>0</c:v>
                </c:pt>
                <c:pt idx="17">
                  <c:v>0.4777777777777778</c:v>
                </c:pt>
                <c:pt idx="18">
                  <c:v>0</c:v>
                </c:pt>
                <c:pt idx="19">
                  <c:v>1.2777777777777779E-2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3.3055555555555553E-2</c:v>
                </c:pt>
                <c:pt idx="32">
                  <c:v>8.5277777777777772E-2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provingNPC</c:v>
                </c:pt>
              </c:strCache>
            </c:strRef>
          </c:tx>
          <c:spPr>
            <a:pattFill prst="ltUpDiag">
              <a:fgClr>
                <a:sysClr val="windowText" lastClr="000000"/>
              </a:fgClr>
              <a:bgClr>
                <a:srgbClr val="BAF868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Sheet1!$I$2:$I$34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5.8333333333333336E-3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2.3333333333333334E-2</c:v>
                </c:pt>
                <c:pt idx="13">
                  <c:v>0</c:v>
                </c:pt>
                <c:pt idx="14">
                  <c:v>1.6666666666666668E-3</c:v>
                </c:pt>
                <c:pt idx="15">
                  <c:v>0</c:v>
                </c:pt>
                <c:pt idx="16">
                  <c:v>0</c:v>
                </c:pt>
                <c:pt idx="17">
                  <c:v>0.17777777777777778</c:v>
                </c:pt>
                <c:pt idx="18">
                  <c:v>0</c:v>
                </c:pt>
                <c:pt idx="19">
                  <c:v>1.5555555555555555E-2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4.4444444444444444E-3</c:v>
                </c:pt>
                <c:pt idx="29">
                  <c:v>0</c:v>
                </c:pt>
                <c:pt idx="30">
                  <c:v>0</c:v>
                </c:pt>
                <c:pt idx="31">
                  <c:v>4.1666666666666666E-3</c:v>
                </c:pt>
                <c:pt idx="32">
                  <c:v>0.17499999999999999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threeSAT_to_hamiltonianCycle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63BBE7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Sheet1!$J$2:$J$34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3.6111111111111109E-3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5.5555555555555556E-4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3.6111111111111109E-3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independentSet</c:v>
                </c:pt>
              </c:strCache>
            </c:strRef>
          </c:tx>
          <c:spPr>
            <a:solidFill>
              <a:srgbClr val="9DC3E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Sheet1!$K$2:$K$34</c:f>
              <c:numCache>
                <c:formatCode>General</c:formatCode>
                <c:ptCount val="33"/>
                <c:pt idx="0">
                  <c:v>0</c:v>
                </c:pt>
                <c:pt idx="1">
                  <c:v>0.02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6.6666666666666671E-3</c:v>
                </c:pt>
                <c:pt idx="15">
                  <c:v>0</c:v>
                </c:pt>
                <c:pt idx="16">
                  <c:v>0</c:v>
                </c:pt>
                <c:pt idx="17">
                  <c:v>2.2499999999999999E-2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2.6666666666666668E-2</c:v>
                </c:pt>
                <c:pt idx="32">
                  <c:v>8.5833333333333331E-2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Sheet1!$L$2:$L$34</c:f>
              <c:numCache>
                <c:formatCode>General</c:formatCode>
                <c:ptCount val="33"/>
                <c:pt idx="0">
                  <c:v>8.3333333333333339E-4</c:v>
                </c:pt>
                <c:pt idx="1">
                  <c:v>3.9166666666666669E-2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2.9444444444444443E-2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0.23499999999999999</c:v>
                </c:pt>
                <c:pt idx="32">
                  <c:v>0.26611111111111113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TSP</c:v>
                </c:pt>
              </c:strCache>
            </c:strRef>
          </c:tx>
          <c:spPr>
            <a:solidFill>
              <a:srgbClr val="FBE5D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Sheet1!$M$2:$M$34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1.6666666666666668E-3</c:v>
                </c:pt>
                <c:pt idx="13">
                  <c:v>0</c:v>
                </c:pt>
                <c:pt idx="14">
                  <c:v>1.2777777777777779E-2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9.8333333333333328E-2</c:v>
                </c:pt>
                <c:pt idx="23">
                  <c:v>2.2222222222222222E-3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0.1125</c:v>
                </c:pt>
                <c:pt idx="32">
                  <c:v>4.7222222222222223E-3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vertexCover</c:v>
                </c:pt>
              </c:strCache>
            </c:strRef>
          </c:tx>
          <c:spPr>
            <a:solidFill>
              <a:srgbClr val="FFE69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Sheet1!$N$2:$N$34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1.7222222222222222E-2</c:v>
                </c:pt>
                <c:pt idx="13">
                  <c:v>0</c:v>
                </c:pt>
                <c:pt idx="14">
                  <c:v>7.5833333333333336E-2</c:v>
                </c:pt>
                <c:pt idx="15">
                  <c:v>0</c:v>
                </c:pt>
                <c:pt idx="16">
                  <c:v>0</c:v>
                </c:pt>
                <c:pt idx="17">
                  <c:v>1.3888888888888889E-3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3.6111111111111108E-2</c:v>
                </c:pt>
                <c:pt idx="32">
                  <c:v>0.31361111111111112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hamiltonianCycle</c:v>
                </c:pt>
              </c:strCache>
            </c:strRef>
          </c:tx>
          <c:spPr>
            <a:solidFill>
              <a:srgbClr val="BE79D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Sheet1!$O$2:$O$34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5.5555555555555556E-4</c:v>
                </c:pt>
                <c:pt idx="13">
                  <c:v>0</c:v>
                </c:pt>
                <c:pt idx="14">
                  <c:v>9.7222222222222224E-3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6.9444444444444441E-3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0.14805555555555555</c:v>
                </c:pt>
                <c:pt idx="32">
                  <c:v>0.5969444444444445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SAT_to_threeSAT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F4B2DC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Sheet1!$P$2:$P$34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2.5555555555555557E-2</c:v>
                </c:pt>
                <c:pt idx="13">
                  <c:v>0</c:v>
                </c:pt>
                <c:pt idx="14">
                  <c:v>1.4166666666666666E-2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1.3888888888888889E-3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0.4425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threeSAT_to_clique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Sheet1!$Q$2:$Q$34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1.6666666666666668E-3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1.1111111111111111E-3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5.2777777777777779E-3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0.26250000000000001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NPCoping</c:v>
                </c:pt>
              </c:strCache>
            </c:strRef>
          </c:tx>
          <c:spPr>
            <a:pattFill prst="ltUpDiag">
              <a:fgClr>
                <a:sysClr val="windowText" lastClr="000000"/>
              </a:fgClr>
              <a:bgClr>
                <a:sysClr val="window" lastClr="FFFFFF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Sheet1!$R$2:$R$34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8.3333333333333339E-4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1.9444444444444444E-3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0.11583333333333333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independentSet_to_vertexCover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Sheet1!$S$2:$S$34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2.7777777777777778E-4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3.138888888888889E-2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clique_to_independentSet</c:v>
                </c:pt>
              </c:strCache>
            </c:strRef>
          </c:tx>
          <c:spPr>
            <a:pattFill prst="pct10">
              <a:fgClr>
                <a:sysClr val="windowText" lastClr="000000"/>
              </a:fgClr>
              <a:bgClr>
                <a:srgbClr val="FFC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Sheet1!$T$2:$T$34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0.13777777777777778</c:v>
                </c:pt>
                <c:pt idx="18">
                  <c:v>0</c:v>
                </c:pt>
                <c:pt idx="19">
                  <c:v>1.4722222222222222E-2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1.1666666666666667E-2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2.9166666666666667E-2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hamiltonianCycle_to_TSP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Sheet1!$A$2:$A$34</c:f>
              <c:numCache>
                <c:formatCode>m/d/yyyy</c:formatCode>
                <c:ptCount val="33"/>
                <c:pt idx="0">
                  <c:v>42095</c:v>
                </c:pt>
                <c:pt idx="1">
                  <c:v>42096</c:v>
                </c:pt>
                <c:pt idx="2">
                  <c:v>42097</c:v>
                </c:pt>
                <c:pt idx="3">
                  <c:v>42099</c:v>
                </c:pt>
                <c:pt idx="4">
                  <c:v>42100</c:v>
                </c:pt>
                <c:pt idx="5">
                  <c:v>42101</c:v>
                </c:pt>
                <c:pt idx="6">
                  <c:v>42102</c:v>
                </c:pt>
                <c:pt idx="7">
                  <c:v>42103</c:v>
                </c:pt>
                <c:pt idx="8">
                  <c:v>42104</c:v>
                </c:pt>
                <c:pt idx="9">
                  <c:v>42105</c:v>
                </c:pt>
                <c:pt idx="10">
                  <c:v>42106</c:v>
                </c:pt>
                <c:pt idx="11">
                  <c:v>42107</c:v>
                </c:pt>
                <c:pt idx="12">
                  <c:v>42108</c:v>
                </c:pt>
                <c:pt idx="13">
                  <c:v>42109</c:v>
                </c:pt>
                <c:pt idx="14">
                  <c:v>42110</c:v>
                </c:pt>
                <c:pt idx="15">
                  <c:v>42111</c:v>
                </c:pt>
                <c:pt idx="16">
                  <c:v>42115</c:v>
                </c:pt>
                <c:pt idx="17">
                  <c:v>42116</c:v>
                </c:pt>
                <c:pt idx="18">
                  <c:v>42112</c:v>
                </c:pt>
                <c:pt idx="19">
                  <c:v>42118</c:v>
                </c:pt>
                <c:pt idx="20">
                  <c:v>42113</c:v>
                </c:pt>
                <c:pt idx="21">
                  <c:v>42119</c:v>
                </c:pt>
                <c:pt idx="22">
                  <c:v>42122</c:v>
                </c:pt>
                <c:pt idx="23">
                  <c:v>42124</c:v>
                </c:pt>
                <c:pt idx="24">
                  <c:v>42125</c:v>
                </c:pt>
                <c:pt idx="25">
                  <c:v>42127</c:v>
                </c:pt>
                <c:pt idx="26">
                  <c:v>42128</c:v>
                </c:pt>
                <c:pt idx="27">
                  <c:v>42130</c:v>
                </c:pt>
                <c:pt idx="28">
                  <c:v>42131</c:v>
                </c:pt>
                <c:pt idx="29">
                  <c:v>42134</c:v>
                </c:pt>
                <c:pt idx="30">
                  <c:v>42135</c:v>
                </c:pt>
                <c:pt idx="31">
                  <c:v>42136</c:v>
                </c:pt>
                <c:pt idx="32">
                  <c:v>42137</c:v>
                </c:pt>
              </c:numCache>
            </c:numRef>
          </c:cat>
          <c:val>
            <c:numRef>
              <c:f>Sheet1!$U$2:$U$34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2.5000000000000001E-3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3.6111111111111109E-3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5.2777777777777779E-3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81844544"/>
        <c:axId val="-36223456"/>
      </c:barChart>
      <c:dateAx>
        <c:axId val="-198184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223456"/>
        <c:crosses val="autoZero"/>
        <c:auto val="1"/>
        <c:lblOffset val="100"/>
        <c:baseTimeUnit val="days"/>
      </c:dateAx>
      <c:valAx>
        <c:axId val="-362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TIme</a:t>
                </a:r>
                <a:r>
                  <a:rPr lang="en-US" dirty="0"/>
                  <a:t> spent </a:t>
                </a:r>
                <a:r>
                  <a:rPr lang="en-US" dirty="0" smtClean="0"/>
                  <a:t>(hours)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184454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8.764368150734711E-3"/>
          <c:y val="0.72002642839922271"/>
          <c:w val="0.98973732170743345"/>
          <c:h val="0.27010468979753832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6434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1"/>
            <a:ext cx="2982119" cy="466434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2CA82D6-3BBE-4AA6-BB6A-6FF0F5E1C4BD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6433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FB818738-F673-46B3-B877-7C0F0B0F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6434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1"/>
            <a:ext cx="2982119" cy="466434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189143B-3FCD-4B37-8215-8400A78C105D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6433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A30A558B-DC68-4541-B036-5608388A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8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5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2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42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9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5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8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0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0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0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2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6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5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1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7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05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2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A558B-DC68-4541-B036-5608388A6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579" y="6459785"/>
            <a:ext cx="2472271" cy="365125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5/19/2015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San Sarif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n Sarif"/>
              </a:defRPr>
            </a:lvl1pPr>
            <a:lvl2pPr>
              <a:defRPr>
                <a:latin typeface="San Sarif"/>
              </a:defRPr>
            </a:lvl2pPr>
            <a:lvl3pPr>
              <a:defRPr>
                <a:latin typeface="San Sarif"/>
              </a:defRPr>
            </a:lvl3pPr>
            <a:lvl4pPr>
              <a:defRPr>
                <a:latin typeface="San Sarif"/>
              </a:defRPr>
            </a:lvl4pPr>
            <a:lvl5pPr>
              <a:defRPr>
                <a:latin typeface="San Sarif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669" y="641854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5/19/2015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5623" y="645881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6BD92AF-A97D-47FE-98F7-5B728B94BF2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11" y="6400314"/>
            <a:ext cx="1827143" cy="42459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91548" y="0"/>
            <a:ext cx="0" cy="63338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291548" y="6333633"/>
            <a:ext cx="11900453" cy="1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oviz.org/OpenDSA/Books/CS5114S15/html/circuitSAT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lgoviz.org/OpenDSA/Books/CS5114S15/html/independentSet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lgoviz.org/OpenDSA/Books/CS5114S15/html/cliqu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goviz.org/OpenDSA/Books/CS5114S15/html/threeSAT.html" TargetMode="External"/><Relationship Id="rId11" Type="http://schemas.openxmlformats.org/officeDocument/2006/relationships/hyperlink" Target="http://algoviz.org/OpenDSA/Books/CS5114S15/html/TSP.html" TargetMode="External"/><Relationship Id="rId5" Type="http://schemas.openxmlformats.org/officeDocument/2006/relationships/hyperlink" Target="http://algoviz.org/OpenDSA/Books/CS5114S15/html/SAT.html" TargetMode="External"/><Relationship Id="rId10" Type="http://schemas.openxmlformats.org/officeDocument/2006/relationships/hyperlink" Target="http://algoviz.org/OpenDSA/Books/CS5114S15/html/hamiltonianCycle.html" TargetMode="External"/><Relationship Id="rId4" Type="http://schemas.openxmlformats.org/officeDocument/2006/relationships/hyperlink" Target="http://algoviz.org/OpenDSA/Books/CS5114S15/html/circuitSAT.html" TargetMode="External"/><Relationship Id="rId9" Type="http://schemas.openxmlformats.org/officeDocument/2006/relationships/hyperlink" Target="http://algoviz.org/OpenDSA/Books/CS5114S15/html/vertexCove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algoviz.org/OpenDSA/Books/CS5114S15/html/hamiltonianCycle.html#hamiltonianCycle_K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lgoviz.org/OpenDSA/Books/CS5114S15/html/vertexCover.html#vertexCover_K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goviz.org/OpenDSA/Books/CS5114S15/html/independentSet.html#independentSet_KA" TargetMode="External"/><Relationship Id="rId5" Type="http://schemas.openxmlformats.org/officeDocument/2006/relationships/hyperlink" Target="http://algoviz.org/OpenDSA/Books/CS5114S15/html/clique.html#clique_KA" TargetMode="External"/><Relationship Id="rId4" Type="http://schemas.openxmlformats.org/officeDocument/2006/relationships/hyperlink" Target="http://algoviz.org/OpenDSA/Books/CS5114S15/html/threeSAT.html#threeSAT_KA" TargetMode="External"/><Relationship Id="rId9" Type="http://schemas.openxmlformats.org/officeDocument/2006/relationships/hyperlink" Target="http://algoviz.org/OpenDSA/Books/CS5114S15/html/TSP.html#TSP_K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algoviz.org/OpenDSA/Books/CS5114S15/html/independentSet_to_vertexCover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lgoviz.org/OpenDSA/Books/CS5114S15/html/clique_to_independentS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goviz.org/OpenDSA/Books/CS5114S15/html/threeSAT_to_clique.html" TargetMode="External"/><Relationship Id="rId5" Type="http://schemas.openxmlformats.org/officeDocument/2006/relationships/hyperlink" Target="http://algoviz.org/OpenDSA/Books/CS5114S15/html/SAT_to_threeSAT.html" TargetMode="External"/><Relationship Id="rId10" Type="http://schemas.openxmlformats.org/officeDocument/2006/relationships/hyperlink" Target="http://algoviz.org/OpenDSA/Books/CS5114S15/html/hamiltonianCycle_to_TSP.html" TargetMode="External"/><Relationship Id="rId4" Type="http://schemas.openxmlformats.org/officeDocument/2006/relationships/hyperlink" Target="http://algoviz.org/OpenDSA/Books/CS5114S15/html/circuitSAT_to_SAT.html" TargetMode="External"/><Relationship Id="rId9" Type="http://schemas.openxmlformats.org/officeDocument/2006/relationships/hyperlink" Target="http://algoviz.org/OpenDSA/Books/CS5114S15/html/threeSAT_to_hamiltonianCycl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282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n/>
                <a:solidFill>
                  <a:srgbClr val="0070C0"/>
                </a:solidFill>
                <a:latin typeface="San Sarif"/>
              </a:rPr>
              <a:t>An Interactive Tutorial for </a:t>
            </a:r>
            <a:r>
              <a:rPr lang="en-US" sz="6000" b="1" dirty="0" smtClean="0">
                <a:ln/>
                <a:solidFill>
                  <a:srgbClr val="0070C0"/>
                </a:solidFill>
                <a:latin typeface="San Sarif"/>
              </a:rPr>
              <a:t/>
            </a:r>
            <a:br>
              <a:rPr lang="en-US" sz="6000" b="1" dirty="0" smtClean="0">
                <a:ln/>
                <a:solidFill>
                  <a:srgbClr val="0070C0"/>
                </a:solidFill>
                <a:latin typeface="San Sarif"/>
              </a:rPr>
            </a:br>
            <a:r>
              <a:rPr lang="en-US" sz="6000" b="1" dirty="0" smtClean="0">
                <a:ln/>
                <a:solidFill>
                  <a:srgbClr val="0070C0"/>
                </a:solidFill>
                <a:latin typeface="San Sarif"/>
              </a:rPr>
              <a:t>NP-Completeness</a:t>
            </a:r>
            <a:endParaRPr lang="en-US" sz="6000" b="1" dirty="0">
              <a:ln/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50504" y="3723857"/>
            <a:ext cx="9144000" cy="2183296"/>
          </a:xfrm>
        </p:spPr>
        <p:txBody>
          <a:bodyPr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b="1" dirty="0" smtClean="0">
                <a:ln/>
                <a:solidFill>
                  <a:srgbClr val="0070C0"/>
                </a:solidFill>
                <a:latin typeface="San Sarif"/>
              </a:rPr>
              <a:t>Masters Thesis</a:t>
            </a:r>
          </a:p>
          <a:p>
            <a:pPr algn="r"/>
            <a:r>
              <a:rPr lang="en-US" b="1" dirty="0" smtClean="0">
                <a:ln/>
                <a:solidFill>
                  <a:srgbClr val="0070C0"/>
                </a:solidFill>
                <a:latin typeface="San Sarif"/>
              </a:rPr>
              <a:t>by</a:t>
            </a:r>
          </a:p>
          <a:p>
            <a:pPr algn="r"/>
            <a:r>
              <a:rPr lang="en-US" b="1" dirty="0" smtClean="0">
                <a:ln/>
                <a:solidFill>
                  <a:srgbClr val="0070C0"/>
                </a:solidFill>
                <a:latin typeface="San Sarif"/>
              </a:rPr>
              <a:t>Nabanita Maji</a:t>
            </a:r>
          </a:p>
          <a:p>
            <a:pPr algn="r"/>
            <a:r>
              <a:rPr lang="en-US" sz="2200" b="1" dirty="0" smtClean="0">
                <a:ln/>
                <a:solidFill>
                  <a:srgbClr val="0070C0"/>
                </a:solidFill>
                <a:latin typeface="San Sarif"/>
              </a:rPr>
              <a:t>Advisor - Dr. Clifford Shaffer</a:t>
            </a:r>
          </a:p>
          <a:p>
            <a:pPr algn="r"/>
            <a:r>
              <a:rPr lang="en-US" sz="2200" b="1" dirty="0" smtClean="0">
                <a:ln/>
                <a:solidFill>
                  <a:srgbClr val="0070C0"/>
                </a:solidFill>
                <a:latin typeface="San Sarif"/>
              </a:rPr>
              <a:t>May - 2015 </a:t>
            </a:r>
            <a:endParaRPr lang="en-US" sz="2200" b="1" dirty="0">
              <a:ln/>
              <a:solidFill>
                <a:srgbClr val="0070C0"/>
              </a:solidFill>
              <a:latin typeface="San Sarif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Introducing the problem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Explanation of relevant context    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(Example)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Definition of the problem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Illustration with examples.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The NP-Complete problems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498600"/>
            <a:ext cx="10058400" cy="437049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4"/>
              </a:rPr>
              <a:t>Circuit Satisfiability problem (</a:t>
            </a:r>
            <a:r>
              <a:rPr lang="en-US" sz="2800" dirty="0">
                <a:solidFill>
                  <a:srgbClr val="0070C0"/>
                </a:solidFill>
                <a:hlinkClick r:id="rId4"/>
              </a:rPr>
              <a:t>Circuit-SAT</a:t>
            </a:r>
            <a:r>
              <a:rPr lang="en-US" sz="2800" dirty="0" smtClean="0">
                <a:solidFill>
                  <a:srgbClr val="0070C0"/>
                </a:solidFill>
                <a:hlinkClick r:id="rId4"/>
              </a:rPr>
              <a:t>)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5"/>
              </a:rPr>
              <a:t>The Formula Satisfiability problem (SAT)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6"/>
              </a:rPr>
              <a:t>The 3CNF Satisfiability problem ( 3SAT )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7"/>
              </a:rPr>
              <a:t>The Clique problem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8"/>
              </a:rPr>
              <a:t>The Independent Set problem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9"/>
              </a:rPr>
              <a:t>The Vertex Cover problem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10"/>
              </a:rPr>
              <a:t>The Hamiltonian Cycle problem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  <a:hlinkClick r:id="rId11"/>
              </a:rPr>
              <a:t>The Traveling Salesman problem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Practice Exercises on NP-Complete Problem Instances.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Practice Exercises – Why?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Better illustration of the problem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Hands-on experience on problem instances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Help to appreciate the computation complexity.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Practice Exercises – Design aspects 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Generation of problem instances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Level of Difficulty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Solution and Verification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The Practice Exercises 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3086"/>
            <a:ext cx="10058400" cy="3815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+mn-lt"/>
                <a:hlinkClick r:id="rId4"/>
              </a:rPr>
              <a:t>3-SAT</a:t>
            </a:r>
            <a:endParaRPr lang="en-US" sz="2800" dirty="0">
              <a:solidFill>
                <a:srgbClr val="0070C0"/>
              </a:solidFill>
              <a:latin typeface="+mn-lt"/>
              <a:hlinkClick r:id="rId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5"/>
              </a:rPr>
              <a:t>The Maximum Clique problem 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6"/>
              </a:rPr>
              <a:t>The Maximum Independent Set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7"/>
              </a:rPr>
              <a:t>The Minimum Vertex Cover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8"/>
              </a:rPr>
              <a:t>The Hamiltonian cycle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9"/>
              </a:rPr>
              <a:t>The Traveling Salesman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Problem Instances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Proving NP-Completeness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427744" y="1743883"/>
            <a:ext cx="4572002" cy="3405633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29795" y="1696457"/>
            <a:ext cx="4451684" cy="345305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8" y="2951747"/>
            <a:ext cx="89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13094" y="2911663"/>
            <a:ext cx="205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NP-Hard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50101" y="2911663"/>
            <a:ext cx="2294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NP-Complete</a:t>
            </a:r>
            <a:endParaRPr lang="en-US" sz="2800" dirty="0"/>
          </a:p>
        </p:txBody>
      </p:sp>
      <p:sp>
        <p:nvSpPr>
          <p:cNvPr id="16" name="Bent-Up Arrow 15"/>
          <p:cNvSpPr/>
          <p:nvPr/>
        </p:nvSpPr>
        <p:spPr>
          <a:xfrm flipV="1">
            <a:off x="8053141" y="4074692"/>
            <a:ext cx="1267324" cy="102669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53138" y="5117434"/>
            <a:ext cx="2614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Reductions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97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570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  <a:latin typeface="San Sarif"/>
              </a:rPr>
              <a:t>Reductions</a:t>
            </a:r>
            <a:endParaRPr lang="en-US" sz="4200" u="sng" dirty="0"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39409" y="286604"/>
            <a:ext cx="5616271" cy="5582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40" y="1137972"/>
            <a:ext cx="3324230" cy="484372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1" y="971611"/>
            <a:ext cx="6275410" cy="5130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1" y="971611"/>
            <a:ext cx="6275410" cy="5130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1" y="967121"/>
            <a:ext cx="6275410" cy="51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>
                <a:solidFill>
                  <a:srgbClr val="0070C0"/>
                </a:solidFill>
              </a:rPr>
              <a:t>P</a:t>
            </a:r>
            <a:r>
              <a:rPr lang="en-US" sz="4200" u="sng" dirty="0" smtClean="0">
                <a:solidFill>
                  <a:srgbClr val="0070C0"/>
                </a:solidFill>
              </a:rPr>
              <a:t>roof of NP-Completeness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The visualizations should include –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Description of each step of a reduction.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Explanation of correctness of the reduction.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Illustration using examples.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Problem Instances.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</a:t>
            </a:r>
            <a:r>
              <a:rPr lang="en-US" sz="2800" dirty="0">
                <a:solidFill>
                  <a:srgbClr val="0070C0"/>
                </a:solidFill>
              </a:rPr>
              <a:t>and 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Order of Reductions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1470991"/>
            <a:ext cx="5097371" cy="449911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/>
            </a:r>
            <a:br>
              <a:rPr lang="en-US" sz="4200" u="sng" dirty="0" smtClean="0">
                <a:solidFill>
                  <a:srgbClr val="0070C0"/>
                </a:solidFill>
              </a:rPr>
            </a:br>
            <a:r>
              <a:rPr lang="en-US" sz="4200" u="sng" dirty="0">
                <a:solidFill>
                  <a:srgbClr val="0070C0"/>
                </a:solidFill>
              </a:rPr>
              <a:t>Reductions in proving NP-Completeness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17320"/>
            <a:ext cx="10058400" cy="46659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4"/>
              </a:rPr>
              <a:t>Reduction of Circuit-SAT to SAT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5"/>
              </a:rPr>
              <a:t>Reduction of SAT to 3-SAT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6"/>
              </a:rPr>
              <a:t>Reduction of 3-SAT to Clique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7"/>
              </a:rPr>
              <a:t>Reduction of Clique to Independent Set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8"/>
              </a:rPr>
              <a:t>Reduction of Independent Set to Vertex Cover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9"/>
              </a:rPr>
              <a:t>Reduction of 3-SAT to Hamiltonian Cycle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70C0"/>
                </a:solidFill>
                <a:latin typeface="+mn-lt"/>
                <a:hlinkClick r:id="rId10"/>
              </a:rPr>
              <a:t>Reduction of Hamiltonian Cycle to Traveling Salesman problem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Problem Instances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>
                <a:solidFill>
                  <a:srgbClr val="0070C0"/>
                </a:solidFill>
              </a:rPr>
              <a:t>H</a:t>
            </a:r>
            <a:r>
              <a:rPr lang="en-US" sz="4200" u="sng" dirty="0" smtClean="0">
                <a:solidFill>
                  <a:srgbClr val="0070C0"/>
                </a:solidFill>
              </a:rPr>
              <a:t>ypothesis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2023672"/>
            <a:ext cx="10058400" cy="413697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Students would spend a reasonable amount of time on the tutorial if it helps in their learning.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Students would have a good experience with the tutorial.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Analysis of Usage – Methodology 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330184"/>
            <a:ext cx="10058400" cy="4716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The  tutorial was introduced as a supplementary resource in CS 5114 and CS 4104 in Spring 2015.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Interaction logs</a:t>
            </a:r>
            <a:r>
              <a:rPr lang="en-US" sz="2800" dirty="0" smtClean="0">
                <a:solidFill>
                  <a:srgbClr val="0070C0"/>
                </a:solidFill>
              </a:rPr>
              <a:t> : We analyzed the logs of students’ interactions with the tutorial.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Student survey 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  <a:r>
              <a:rPr lang="en-US" sz="2800" dirty="0" smtClean="0">
                <a:solidFill>
                  <a:srgbClr val="0070C0"/>
                </a:solidFill>
              </a:rPr>
              <a:t> We collect feedback from students in the form of a survey.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Challenges in analyzing Interaction logs 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2133601"/>
            <a:ext cx="7693794" cy="33673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Distinguishing between users.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Distinguishing between actual usage and idle time.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CS-5114 : Categorized Usage 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950783"/>
              </p:ext>
            </p:extLst>
          </p:nvPr>
        </p:nvGraphicFramePr>
        <p:xfrm>
          <a:off x="719529" y="1259175"/>
          <a:ext cx="11077730" cy="488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89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CS-5114 : Usage per module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342058"/>
              </p:ext>
            </p:extLst>
          </p:nvPr>
        </p:nvGraphicFramePr>
        <p:xfrm>
          <a:off x="659567" y="1073425"/>
          <a:ext cx="11287594" cy="5132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92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CS-4104 : Categorized Usage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5641"/>
              </p:ext>
            </p:extLst>
          </p:nvPr>
        </p:nvGraphicFramePr>
        <p:xfrm>
          <a:off x="809470" y="1073426"/>
          <a:ext cx="11092720" cy="511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35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CS-4104 : Usage per module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540239"/>
              </p:ext>
            </p:extLst>
          </p:nvPr>
        </p:nvGraphicFramePr>
        <p:xfrm>
          <a:off x="659567" y="1073425"/>
          <a:ext cx="11062742" cy="514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37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NP-Completeness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81" y="1118187"/>
            <a:ext cx="8565569" cy="48966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Time spent of exercises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13639"/>
              </p:ext>
            </p:extLst>
          </p:nvPr>
        </p:nvGraphicFramePr>
        <p:xfrm>
          <a:off x="1229193" y="1214203"/>
          <a:ext cx="10148341" cy="485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68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Overall usage for CS 5114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53946"/>
              </p:ext>
            </p:extLst>
          </p:nvPr>
        </p:nvGraphicFramePr>
        <p:xfrm>
          <a:off x="614596" y="1073425"/>
          <a:ext cx="11044003" cy="514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98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Overall usage for CS 4104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775375"/>
              </p:ext>
            </p:extLst>
          </p:nvPr>
        </p:nvGraphicFramePr>
        <p:xfrm>
          <a:off x="599607" y="1073425"/>
          <a:ext cx="11592393" cy="514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39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426798"/>
            <a:ext cx="10058400" cy="720562"/>
          </a:xfrm>
        </p:spPr>
        <p:txBody>
          <a:bodyPr>
            <a:noAutofit/>
          </a:bodyPr>
          <a:lstStyle/>
          <a:p>
            <a:r>
              <a:rPr lang="en-US" sz="4200" u="sng" dirty="0">
                <a:solidFill>
                  <a:srgbClr val="0070C0"/>
                </a:solidFill>
                <a:latin typeface="San Sarif"/>
              </a:rPr>
              <a:t>Student </a:t>
            </a:r>
            <a:r>
              <a:rPr lang="en-US" sz="4200" u="sng" dirty="0" smtClean="0">
                <a:solidFill>
                  <a:srgbClr val="0070C0"/>
                </a:solidFill>
                <a:latin typeface="San Sarif"/>
              </a:rPr>
              <a:t>Survey</a:t>
            </a:r>
            <a:endParaRPr lang="en-US" sz="4200" u="sng" dirty="0"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86676"/>
            <a:ext cx="4937760" cy="488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</a:t>
            </a:r>
          </a:p>
          <a:p>
            <a:pPr marL="0" indent="0">
              <a:buNone/>
            </a:pPr>
            <a:r>
              <a:rPr lang="en-US" sz="2200" b="1" u="sng" dirty="0" smtClean="0">
                <a:solidFill>
                  <a:srgbClr val="0070C0"/>
                </a:solidFill>
                <a:latin typeface="San Sarif"/>
              </a:rPr>
              <a:t>CS 5114</a:t>
            </a:r>
            <a:endParaRPr lang="en-US" sz="2200" b="1" u="sng" dirty="0">
              <a:solidFill>
                <a:srgbClr val="0070C0"/>
              </a:solidFill>
              <a:latin typeface="San Sa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23 out of 34 responded to the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 Average time spent as reported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- 2.28 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 65% found it useful for their homework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82%  say they will use the tutorial to prepare for finals.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97</a:t>
            </a:r>
            <a:r>
              <a:rPr lang="en-US" sz="2200" dirty="0">
                <a:solidFill>
                  <a:srgbClr val="0070C0"/>
                </a:solidFill>
                <a:latin typeface="San Sarif"/>
              </a:rPr>
              <a:t>% of the students provided a positive feedback when asked about their experience with the tutorial.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San Sarif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196" y="1102718"/>
            <a:ext cx="4937760" cy="4896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</a:t>
            </a:r>
          </a:p>
          <a:p>
            <a:pPr marL="0" indent="0">
              <a:buNone/>
            </a:pPr>
            <a:r>
              <a:rPr lang="en-US" sz="2200" b="1" u="sng" dirty="0" smtClean="0">
                <a:solidFill>
                  <a:srgbClr val="0070C0"/>
                </a:solidFill>
                <a:latin typeface="San Sarif"/>
              </a:rPr>
              <a:t>CS 4104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36 out of 62 responded to the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San Sarif"/>
              </a:rPr>
              <a:t> Average time spent as reported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- </a:t>
            </a:r>
            <a:r>
              <a:rPr lang="en-US" sz="2200" dirty="0">
                <a:solidFill>
                  <a:srgbClr val="0070C0"/>
                </a:solidFill>
                <a:latin typeface="San Sarif"/>
              </a:rPr>
              <a:t>32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19% found it useful for their homework</a:t>
            </a:r>
            <a:endParaRPr lang="en-US" sz="2200" dirty="0">
              <a:solidFill>
                <a:srgbClr val="0070C0"/>
              </a:solidFill>
              <a:latin typeface="San Sa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  86% say the tutorial will be helpful for their finals.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72% of the students had a positive feedback </a:t>
            </a:r>
            <a:r>
              <a:rPr lang="en-US" sz="2200" dirty="0">
                <a:solidFill>
                  <a:srgbClr val="0070C0"/>
                </a:solidFill>
                <a:latin typeface="San Sarif"/>
              </a:rPr>
              <a:t>when asked about their experience with the </a:t>
            </a:r>
            <a:r>
              <a:rPr lang="en-US" sz="2200" dirty="0" smtClean="0">
                <a:solidFill>
                  <a:srgbClr val="0070C0"/>
                </a:solidFill>
                <a:latin typeface="San Sarif"/>
              </a:rPr>
              <a:t>tutorial.</a:t>
            </a:r>
            <a:endParaRPr lang="en-US" sz="2200" dirty="0">
              <a:solidFill>
                <a:srgbClr val="0070C0"/>
              </a:solidFill>
              <a:latin typeface="San Sarif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Problem Instances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Conclusion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 18 visualizations and 6 practice exercises in the tutorial.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800" dirty="0">
                <a:solidFill>
                  <a:srgbClr val="0070C0"/>
                </a:solidFill>
              </a:rPr>
              <a:t>Students </a:t>
            </a:r>
            <a:r>
              <a:rPr lang="en-US" sz="2800" dirty="0" smtClean="0">
                <a:solidFill>
                  <a:srgbClr val="0070C0"/>
                </a:solidFill>
              </a:rPr>
              <a:t>think </a:t>
            </a:r>
            <a:r>
              <a:rPr lang="en-US" sz="2800" dirty="0">
                <a:solidFill>
                  <a:srgbClr val="0070C0"/>
                </a:solidFill>
              </a:rPr>
              <a:t>it is a good resource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 They use it on a need-to-know basis.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Future work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 Visualizations on more NP-Complete problems.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    Pedagogical evaluation of the material.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32456" y="769203"/>
            <a:ext cx="10058400" cy="786823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0070C0"/>
                </a:solidFill>
              </a:rPr>
              <a:t>Thank you </a:t>
            </a:r>
            <a:r>
              <a:rPr lang="en-US" sz="4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3580" y="1447800"/>
            <a:ext cx="10058400" cy="4807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Special mentions: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70C0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 </a:t>
            </a:r>
            <a:r>
              <a:rPr lang="en-US" sz="2800" dirty="0" err="1" smtClean="0">
                <a:solidFill>
                  <a:srgbClr val="0070C0"/>
                </a:solidFill>
                <a:latin typeface="+mn-lt"/>
              </a:rPr>
              <a:t>Dr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. Cliff Shaffer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Dr.  </a:t>
            </a:r>
            <a:r>
              <a:rPr lang="en-US" sz="2800" dirty="0" err="1" smtClean="0">
                <a:solidFill>
                  <a:srgbClr val="0070C0"/>
                </a:solidFill>
                <a:latin typeface="+mn-lt"/>
              </a:rPr>
              <a:t>Lenwood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Heath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 Mohammed </a:t>
            </a:r>
            <a:r>
              <a:rPr lang="en-US" sz="2800" dirty="0" err="1" smtClean="0">
                <a:solidFill>
                  <a:srgbClr val="0070C0"/>
                </a:solidFill>
                <a:latin typeface="+mn-lt"/>
              </a:rPr>
              <a:t>Farghally</a:t>
            </a:r>
            <a:endParaRPr lang="en-US" sz="2800" dirty="0" smtClean="0">
              <a:solidFill>
                <a:srgbClr val="0070C0"/>
              </a:solidFill>
              <a:latin typeface="+mn-lt"/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70C0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           Questions ??           </a:t>
            </a:r>
            <a:endParaRPr 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445629"/>
            <a:ext cx="10058400" cy="786823"/>
          </a:xfrm>
        </p:spPr>
        <p:txBody>
          <a:bodyPr>
            <a:normAutofit fontScale="90000"/>
          </a:bodyPr>
          <a:lstStyle/>
          <a:p>
            <a:r>
              <a:rPr lang="en-US" sz="4700" u="sng" dirty="0">
                <a:solidFill>
                  <a:srgbClr val="0070C0"/>
                </a:solidFill>
              </a:rPr>
              <a:t>Students’ perception of NP-Completeness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26540"/>
              </p:ext>
            </p:extLst>
          </p:nvPr>
        </p:nvGraphicFramePr>
        <p:xfrm>
          <a:off x="1643270" y="1431235"/>
          <a:ext cx="9356034" cy="478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61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Related Work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39657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   “Using </a:t>
            </a:r>
            <a:r>
              <a:rPr lang="en-US" sz="2600" dirty="0">
                <a:solidFill>
                  <a:srgbClr val="0070C0"/>
                </a:solidFill>
              </a:rPr>
              <a:t>Interactive Visualization for Teaching the Theory of </a:t>
            </a:r>
            <a:r>
              <a:rPr lang="en-US" sz="2600" dirty="0" smtClean="0">
                <a:solidFill>
                  <a:srgbClr val="0070C0"/>
                </a:solidFill>
              </a:rPr>
              <a:t>NP-  completeness.”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   “Incorporating </a:t>
            </a:r>
            <a:r>
              <a:rPr lang="en-US" sz="2600" dirty="0">
                <a:solidFill>
                  <a:srgbClr val="0070C0"/>
                </a:solidFill>
              </a:rPr>
              <a:t>an interactive visualization of NP-Completeness proofs into a </a:t>
            </a:r>
            <a:r>
              <a:rPr lang="en-US" sz="2600" dirty="0" smtClean="0">
                <a:solidFill>
                  <a:srgbClr val="0070C0"/>
                </a:solidFill>
              </a:rPr>
              <a:t>web-based </a:t>
            </a:r>
            <a:r>
              <a:rPr lang="en-US" sz="2600" dirty="0">
                <a:solidFill>
                  <a:srgbClr val="0070C0"/>
                </a:solidFill>
              </a:rPr>
              <a:t>learning environment</a:t>
            </a:r>
            <a:r>
              <a:rPr lang="en-US" sz="2600" dirty="0" smtClean="0">
                <a:solidFill>
                  <a:srgbClr val="0070C0"/>
                </a:solidFill>
              </a:rPr>
              <a:t>.”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   “Visualizing </a:t>
            </a:r>
            <a:r>
              <a:rPr lang="en-US" sz="2600" dirty="0">
                <a:solidFill>
                  <a:srgbClr val="0070C0"/>
                </a:solidFill>
              </a:rPr>
              <a:t>NP-completeness through circuit-based </a:t>
            </a:r>
            <a:r>
              <a:rPr lang="en-US" sz="2600" dirty="0" smtClean="0">
                <a:solidFill>
                  <a:srgbClr val="0070C0"/>
                </a:solidFill>
              </a:rPr>
              <a:t>widgets.”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  </a:t>
            </a:r>
            <a:r>
              <a:rPr lang="en-US" sz="2600" dirty="0" err="1" smtClean="0">
                <a:solidFill>
                  <a:srgbClr val="0070C0"/>
                </a:solidFill>
              </a:rPr>
              <a:t>GraphBench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600" dirty="0" err="1" smtClean="0">
                <a:solidFill>
                  <a:srgbClr val="0070C0"/>
                </a:solidFill>
              </a:rPr>
              <a:t>AlViE</a:t>
            </a:r>
            <a:endParaRPr lang="en-US" sz="26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600" dirty="0" smtClean="0">
                <a:solidFill>
                  <a:srgbClr val="0070C0"/>
                </a:solidFill>
              </a:rPr>
              <a:t>Swan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200" u="sng" dirty="0" smtClean="0">
                <a:solidFill>
                  <a:srgbClr val="0070C0"/>
                </a:solidFill>
              </a:rPr>
              <a:t>Tools and Framework</a:t>
            </a:r>
            <a:endParaRPr lang="en-US" sz="42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                     OpenDSA</a:t>
            </a: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6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   JSAV -   JavaScript Algorithm Visualization library 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26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              Khan Academy exercises      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7" y="2245823"/>
            <a:ext cx="1304762" cy="6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7" y="3907794"/>
            <a:ext cx="695533" cy="9768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Problem Instances.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176590" y="1845735"/>
            <a:ext cx="3697358" cy="402336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NP-Complete problems covered:</a:t>
            </a:r>
          </a:p>
          <a:p>
            <a:endParaRPr lang="en-US" sz="24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Circuit-SAT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SAT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3-SAT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Clique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Independent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Vertex Cover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Hamiltonian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 Traveling Salesman.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San Sarif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8" y="6433"/>
            <a:ext cx="5740097" cy="6328106"/>
          </a:xfrm>
        </p:spPr>
      </p:pic>
    </p:spTree>
    <p:extLst>
      <p:ext uri="{BB962C8B-B14F-4D97-AF65-F5344CB8AC3E}">
        <p14:creationId xmlns:p14="http://schemas.microsoft.com/office/powerpoint/2010/main" val="37825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823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0070C0"/>
                </a:solidFill>
              </a:rPr>
              <a:t>Outline</a:t>
            </a:r>
            <a:endParaRPr lang="en-US" sz="4400" u="sng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44484"/>
            <a:ext cx="10058400" cy="4716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Background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Visualizations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70C0"/>
              </a:solidFill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The NP-Complete Problems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San Sarif"/>
              </a:rPr>
              <a:t>Practice Exercises on NP-Complete P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roblem </a:t>
            </a:r>
            <a:r>
              <a:rPr lang="en-US" sz="2400" dirty="0">
                <a:solidFill>
                  <a:srgbClr val="0070C0"/>
                </a:solidFill>
                <a:latin typeface="San Sarif"/>
              </a:rPr>
              <a:t>Instances</a:t>
            </a: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.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 lvl="5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latin typeface="San Sarif"/>
              </a:rPr>
              <a:t>Proof of NP-Completeness</a:t>
            </a:r>
          </a:p>
          <a:p>
            <a:pPr marL="871400" lvl="5" indent="0">
              <a:buClr>
                <a:srgbClr val="0070C0"/>
              </a:buClr>
              <a:buNone/>
            </a:pPr>
            <a:endParaRPr lang="en-US" sz="800" dirty="0" smtClean="0">
              <a:solidFill>
                <a:srgbClr val="0070C0"/>
              </a:solidFill>
              <a:latin typeface="San Sarif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Analysis of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Conclusion and Future work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5/19/2015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53" y="6449113"/>
            <a:ext cx="1628647" cy="406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Connector 21"/>
          <p:cNvCxnSpPr/>
          <p:nvPr/>
        </p:nvCxnSpPr>
        <p:spPr>
          <a:xfrm>
            <a:off x="41082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6414050"/>
            <a:ext cx="121920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0331" y="0"/>
            <a:ext cx="0" cy="63345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331" y="6334539"/>
            <a:ext cx="117016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92AF-A97D-47FE-98F7-5B728B94BF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6B7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16059</TotalTime>
  <Words>1033</Words>
  <Application>Microsoft Office PowerPoint</Application>
  <PresentationFormat>Widescreen</PresentationFormat>
  <Paragraphs>365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Garamond</vt:lpstr>
      <vt:lpstr>San Sarif</vt:lpstr>
      <vt:lpstr>Wingdings</vt:lpstr>
      <vt:lpstr>Retrospect</vt:lpstr>
      <vt:lpstr>An Interactive Tutorial for  NP-Completeness</vt:lpstr>
      <vt:lpstr>Outline</vt:lpstr>
      <vt:lpstr>NP-Completeness</vt:lpstr>
      <vt:lpstr>Students’ perception of NP-Completeness</vt:lpstr>
      <vt:lpstr>Related Work</vt:lpstr>
      <vt:lpstr>Tools and Framework</vt:lpstr>
      <vt:lpstr>Outline</vt:lpstr>
      <vt:lpstr>PowerPoint Presentation</vt:lpstr>
      <vt:lpstr>Outline</vt:lpstr>
      <vt:lpstr>Introducing the problem</vt:lpstr>
      <vt:lpstr>The NP-Complete problems</vt:lpstr>
      <vt:lpstr>Outline</vt:lpstr>
      <vt:lpstr>Practice Exercises – Why?</vt:lpstr>
      <vt:lpstr>Practice Exercises – Design aspects </vt:lpstr>
      <vt:lpstr>The Practice Exercises </vt:lpstr>
      <vt:lpstr>Outline</vt:lpstr>
      <vt:lpstr>Proving NP-Completeness</vt:lpstr>
      <vt:lpstr>Reductions</vt:lpstr>
      <vt:lpstr>Proof of NP-Completeness</vt:lpstr>
      <vt:lpstr>Order of Reductions</vt:lpstr>
      <vt:lpstr> Reductions in proving NP-Completeness</vt:lpstr>
      <vt:lpstr>Outline</vt:lpstr>
      <vt:lpstr>Hypothesis</vt:lpstr>
      <vt:lpstr>Analysis of Usage – Methodology </vt:lpstr>
      <vt:lpstr>Challenges in analyzing Interaction logs </vt:lpstr>
      <vt:lpstr>CS-5114 : Categorized Usage </vt:lpstr>
      <vt:lpstr>CS-5114 : Usage per module</vt:lpstr>
      <vt:lpstr>CS-4104 : Categorized Usage</vt:lpstr>
      <vt:lpstr>CS-4104 : Usage per module</vt:lpstr>
      <vt:lpstr>Time spent of exercises</vt:lpstr>
      <vt:lpstr>Overall usage for CS 5114</vt:lpstr>
      <vt:lpstr>Overall usage for CS 4104</vt:lpstr>
      <vt:lpstr>Student Survey</vt:lpstr>
      <vt:lpstr>Outline</vt:lpstr>
      <vt:lpstr>Conclusion</vt:lpstr>
      <vt:lpstr>Future work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Nabanita Maji</dc:creator>
  <cp:lastModifiedBy>Nabanita Maji</cp:lastModifiedBy>
  <cp:revision>153</cp:revision>
  <cp:lastPrinted>2015-05-19T13:22:58Z</cp:lastPrinted>
  <dcterms:created xsi:type="dcterms:W3CDTF">2015-04-29T06:27:15Z</dcterms:created>
  <dcterms:modified xsi:type="dcterms:W3CDTF">2015-05-19T16:01:47Z</dcterms:modified>
</cp:coreProperties>
</file>