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4" r:id="rId7"/>
    <p:sldId id="273" r:id="rId8"/>
    <p:sldId id="274" r:id="rId9"/>
    <p:sldId id="275" r:id="rId10"/>
    <p:sldId id="276" r:id="rId11"/>
    <p:sldId id="270" r:id="rId12"/>
    <p:sldId id="260" r:id="rId13"/>
    <p:sldId id="261" r:id="rId14"/>
    <p:sldId id="262" r:id="rId15"/>
    <p:sldId id="277" r:id="rId16"/>
    <p:sldId id="278" r:id="rId17"/>
    <p:sldId id="268" r:id="rId18"/>
    <p:sldId id="272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25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B327-7187-3444-9423-FF2EC87D53B4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689E-135F-B546-B6CF-DDFE8250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E689E-135F-B546-B6CF-DDFE82502C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C8E3-9A21-2F41-B8B7-064F6B10C40F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87CE-33F7-9C47-A5FD-8DBB29CC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SC_4286_DxO_jpg.jpg"/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6913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442" y="318262"/>
            <a:ext cx="8100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Visualizing the frequency of transit delays using QGIS</a:t>
            </a:r>
          </a:p>
          <a:p>
            <a:pPr algn="ctr"/>
            <a:r>
              <a:rPr lang="en-US" sz="2800" b="1" dirty="0" smtClean="0"/>
              <a:t>and the Leaflet </a:t>
            </a:r>
            <a:r>
              <a:rPr lang="en-US" sz="2800" b="1" dirty="0" err="1" smtClean="0"/>
              <a:t>javascript</a:t>
            </a:r>
            <a:r>
              <a:rPr lang="en-US" sz="2800" b="1" dirty="0" smtClean="0"/>
              <a:t> library in 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9840" y="1521602"/>
            <a:ext cx="5286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Data Day Zurich, Hack-a-thon 2017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950" y="5631390"/>
            <a:ext cx="1152925" cy="896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4337" y="2317940"/>
            <a:ext cx="3093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Peter B. Pearman</a:t>
            </a:r>
          </a:p>
          <a:p>
            <a:pPr algn="ctr"/>
            <a:r>
              <a:rPr lang="en-US" sz="3200" dirty="0" smtClean="0"/>
              <a:t>Thomas Roth</a:t>
            </a:r>
            <a:endParaRPr lang="en-US" sz="3200" dirty="0"/>
          </a:p>
        </p:txBody>
      </p:sp>
      <p:pic>
        <p:nvPicPr>
          <p:cNvPr id="10" name="Picture 9" descr="QGis_Logo_s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197" y="5631390"/>
            <a:ext cx="965218" cy="1064757"/>
          </a:xfrm>
          <a:prstGeom prst="rect">
            <a:avLst/>
          </a:prstGeom>
        </p:spPr>
      </p:pic>
      <p:pic>
        <p:nvPicPr>
          <p:cNvPr id="12" name="Picture 11" descr="opendatazurichlog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566" y="4788827"/>
            <a:ext cx="2116656" cy="462136"/>
          </a:xfrm>
          <a:prstGeom prst="rect">
            <a:avLst/>
          </a:prstGeom>
        </p:spPr>
      </p:pic>
      <p:pic>
        <p:nvPicPr>
          <p:cNvPr id="13" name="Picture 12" descr="ZRUG_logo_s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17" y="4984424"/>
            <a:ext cx="1080143" cy="10801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011" y="4175065"/>
            <a:ext cx="22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Data Day Zürich </a:t>
            </a:r>
          </a:p>
          <a:p>
            <a:r>
              <a:rPr lang="en-US" dirty="0" smtClean="0"/>
              <a:t>sponsors: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11" y="6268719"/>
            <a:ext cx="1965847" cy="50091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17986" y="5415279"/>
            <a:ext cx="3658674" cy="1280868"/>
            <a:chOff x="2517986" y="5415279"/>
            <a:chExt cx="3658674" cy="1280868"/>
          </a:xfrm>
        </p:grpSpPr>
        <p:pic>
          <p:nvPicPr>
            <p:cNvPr id="11" name="Picture 10" descr="uzh_logo_e_po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7986" y="5415279"/>
              <a:ext cx="2753360" cy="8534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17986" y="6296037"/>
              <a:ext cx="3658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"/>
                  <a:cs typeface="Times"/>
                </a:rPr>
                <a:t>Master Program in Biostatistics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70918" y="5415279"/>
            <a:ext cx="164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open tools: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8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99" y="432558"/>
            <a:ext cx="84610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Observations on </a:t>
            </a:r>
            <a:r>
              <a:rPr lang="en-US" sz="3600" dirty="0" err="1" smtClean="0"/>
              <a:t>Hackathon</a:t>
            </a:r>
            <a:r>
              <a:rPr lang="en-US" sz="3600" dirty="0" smtClean="0"/>
              <a:t> Activity 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Essentially glad to have a small result at the end of the Hackathon </a:t>
            </a:r>
            <a:r>
              <a:rPr lang="en-US" sz="2400" dirty="0" smtClean="0">
                <a:sym typeface="Wingdings"/>
              </a:rPr>
              <a:t>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Lots of fun!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Much of the effort spent with the </a:t>
            </a:r>
            <a:r>
              <a:rPr lang="en-US" sz="2400" dirty="0" err="1" smtClean="0">
                <a:sym typeface="Wingdings"/>
              </a:rPr>
              <a:t>DIVAesque</a:t>
            </a:r>
            <a:r>
              <a:rPr lang="en-US" sz="2400" dirty="0" smtClean="0">
                <a:sym typeface="Wingdings"/>
              </a:rPr>
              <a:t> nature of the data and the interface (the segment key) between the </a:t>
            </a:r>
            <a:r>
              <a:rPr lang="en-US" sz="2400" dirty="0" err="1" smtClean="0">
                <a:sym typeface="Wingdings"/>
              </a:rPr>
              <a:t>Calc</a:t>
            </a:r>
            <a:r>
              <a:rPr lang="en-US" sz="2400" dirty="0" smtClean="0">
                <a:sym typeface="Wingdings"/>
              </a:rPr>
              <a:t>- and the </a:t>
            </a:r>
            <a:r>
              <a:rPr lang="en-US" sz="2400" dirty="0" err="1" smtClean="0">
                <a:sym typeface="Wingdings"/>
              </a:rPr>
              <a:t>Visualisation</a:t>
            </a:r>
            <a:r>
              <a:rPr lang="en-US" sz="2400" dirty="0" smtClean="0">
                <a:sym typeface="Wingdings"/>
              </a:rPr>
              <a:t> team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NB: Some effort went into having the correct line color: who cares with only the line 33 displayed?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Not </a:t>
            </a:r>
            <a:r>
              <a:rPr lang="en-US" sz="2400" dirty="0" smtClean="0">
                <a:sym typeface="Wingdings"/>
              </a:rPr>
              <a:t>enough time </a:t>
            </a:r>
            <a:r>
              <a:rPr lang="en-US" sz="2400" dirty="0" smtClean="0">
                <a:sym typeface="Wingdings"/>
              </a:rPr>
              <a:t>to verify the actual visualization data</a:t>
            </a:r>
            <a:endParaRPr lang="en-US" sz="2400" dirty="0">
              <a:sym typeface="Wingding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93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134" y="2715817"/>
            <a:ext cx="237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Delays at stops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5567" y="2561929"/>
            <a:ext cx="936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&gt; &lt;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1565" y="2715817"/>
            <a:ext cx="3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Delays along segments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1904" y="1922919"/>
            <a:ext cx="54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?</a:t>
            </a:r>
          </a:p>
        </p:txBody>
      </p:sp>
      <p:pic>
        <p:nvPicPr>
          <p:cNvPr id="6" name="Picture 5" descr="DSC_4279_DxO_jpg.jpg"/>
          <p:cNvPicPr>
            <a:picLocks noChangeAspect="1"/>
          </p:cNvPicPr>
          <p:nvPr/>
        </p:nvPicPr>
        <p:blipFill rotWithShape="1">
          <a:blip r:embed="rId2" cstate="email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36074"/>
            <a:ext cx="9144001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6477" y="3810000"/>
            <a:ext cx="6313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about all those delays of &lt; 1 minute?</a:t>
            </a:r>
          </a:p>
        </p:txBody>
      </p:sp>
    </p:spTree>
    <p:extLst>
      <p:ext uri="{BB962C8B-B14F-4D97-AF65-F5344CB8AC3E}">
        <p14:creationId xmlns:p14="http://schemas.microsoft.com/office/powerpoint/2010/main" val="77872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9502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plt</a:t>
            </a:r>
            <a:r>
              <a:rPr lang="en-US" sz="2400" dirty="0" smtClean="0"/>
              <a:t> &lt;- </a:t>
            </a:r>
            <a:r>
              <a:rPr lang="en-US" sz="2400" dirty="0" err="1" smtClean="0"/>
              <a:t>ggplot</a:t>
            </a:r>
            <a:r>
              <a:rPr lang="en-US" sz="2400" dirty="0" smtClean="0"/>
              <a:t>(data=</a:t>
            </a:r>
            <a:r>
              <a:rPr lang="en-US" sz="2400" dirty="0" err="1" smtClean="0"/>
              <a:t>delays_by_type</a:t>
            </a:r>
            <a:r>
              <a:rPr lang="en-US" sz="2400" dirty="0" smtClean="0"/>
              <a:t>, </a:t>
            </a:r>
            <a:r>
              <a:rPr lang="en-US" sz="2400" dirty="0" err="1" smtClean="0"/>
              <a:t>aes</a:t>
            </a:r>
            <a:r>
              <a:rPr lang="en-US" sz="2400" dirty="0" smtClean="0"/>
              <a:t>(x=delay)) +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geom_histogram</a:t>
            </a:r>
            <a:r>
              <a:rPr lang="en-US" sz="2400" dirty="0" smtClean="0"/>
              <a:t>(data=subset(</a:t>
            </a:r>
            <a:r>
              <a:rPr lang="en-US" sz="2400" dirty="0" err="1" smtClean="0"/>
              <a:t>delays_by_type,Type_of_value</a:t>
            </a:r>
            <a:r>
              <a:rPr lang="en-US" sz="2400" dirty="0" smtClean="0"/>
              <a:t>=="stop"),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</a:t>
            </a:r>
            <a:r>
              <a:rPr lang="en-US" sz="2400" dirty="0" err="1" smtClean="0"/>
              <a:t>aes</a:t>
            </a:r>
            <a:r>
              <a:rPr lang="en-US" sz="2400" dirty="0" smtClean="0"/>
              <a:t>(fill=</a:t>
            </a:r>
            <a:r>
              <a:rPr lang="en-US" sz="2400" dirty="0" err="1" smtClean="0"/>
              <a:t>Type_of_value</a:t>
            </a:r>
            <a:r>
              <a:rPr lang="en-US" sz="2400" dirty="0" smtClean="0"/>
              <a:t>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alpha=0.3, </a:t>
            </a:r>
            <a:r>
              <a:rPr lang="en-US" sz="2400" dirty="0" err="1" smtClean="0"/>
              <a:t>binwidth</a:t>
            </a:r>
            <a:r>
              <a:rPr lang="en-US" sz="2400" dirty="0" smtClean="0"/>
              <a:t>=1, boundary=0) +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geom_histogram</a:t>
            </a:r>
            <a:r>
              <a:rPr lang="en-US" sz="2400" dirty="0" smtClean="0"/>
              <a:t>(data=subset(</a:t>
            </a:r>
            <a:r>
              <a:rPr lang="en-US" sz="2400" dirty="0" err="1" smtClean="0"/>
              <a:t>delays_by_type,Type_of_value</a:t>
            </a:r>
            <a:r>
              <a:rPr lang="en-US" sz="2400" dirty="0" smtClean="0"/>
              <a:t>=="</a:t>
            </a:r>
            <a:r>
              <a:rPr lang="en-US" sz="2400" dirty="0" err="1" smtClean="0"/>
              <a:t>seg</a:t>
            </a:r>
            <a:r>
              <a:rPr lang="en-US" sz="2400" dirty="0" smtClean="0"/>
              <a:t>"),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</a:t>
            </a:r>
            <a:r>
              <a:rPr lang="en-US" sz="2400" dirty="0" err="1" smtClean="0"/>
              <a:t>aes</a:t>
            </a:r>
            <a:r>
              <a:rPr lang="en-US" sz="2400" dirty="0" smtClean="0"/>
              <a:t>(fill=</a:t>
            </a:r>
            <a:r>
              <a:rPr lang="en-US" sz="2400" dirty="0" err="1" smtClean="0"/>
              <a:t>Type_of_value</a:t>
            </a:r>
            <a:r>
              <a:rPr lang="en-US" sz="2400" dirty="0" smtClean="0"/>
              <a:t>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alpha=0.3, </a:t>
            </a:r>
            <a:r>
              <a:rPr lang="en-US" sz="2400" dirty="0" err="1" smtClean="0"/>
              <a:t>binwidth</a:t>
            </a:r>
            <a:r>
              <a:rPr lang="en-US" sz="2400" dirty="0" smtClean="0"/>
              <a:t>=1, boundary=0) +</a:t>
            </a:r>
          </a:p>
          <a:p>
            <a:r>
              <a:rPr lang="en-US" sz="2400" dirty="0" err="1" smtClean="0"/>
              <a:t>scale_fill_manual</a:t>
            </a:r>
            <a:r>
              <a:rPr lang="en-US" sz="2400" dirty="0" smtClean="0"/>
              <a:t>(name="Counts", values = c("</a:t>
            </a:r>
            <a:r>
              <a:rPr lang="en-US" sz="2400" dirty="0" err="1" smtClean="0"/>
              <a:t>blue","red</a:t>
            </a:r>
            <a:r>
              <a:rPr lang="en-US" sz="2400" dirty="0" smtClean="0"/>
              <a:t>"),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labels = c("</a:t>
            </a:r>
            <a:r>
              <a:rPr lang="en-US" sz="2400" dirty="0" err="1" smtClean="0"/>
              <a:t>Segments","Stops</a:t>
            </a:r>
            <a:r>
              <a:rPr lang="en-US" sz="2400" dirty="0" smtClean="0"/>
              <a:t>")) +</a:t>
            </a:r>
          </a:p>
          <a:p>
            <a:r>
              <a:rPr lang="en-US" sz="2400" dirty="0" err="1" smtClean="0"/>
              <a:t>facet_wrap</a:t>
            </a:r>
            <a:r>
              <a:rPr lang="en-US" sz="2400" dirty="0" smtClean="0"/>
              <a:t>(~</a:t>
            </a:r>
            <a:r>
              <a:rPr lang="en-US" sz="2400" dirty="0" err="1" smtClean="0"/>
              <a:t>day.of.week</a:t>
            </a:r>
            <a:r>
              <a:rPr lang="en-US" sz="2400" dirty="0" smtClean="0"/>
              <a:t>, </a:t>
            </a:r>
            <a:r>
              <a:rPr lang="en-US" sz="2400" dirty="0" err="1" smtClean="0"/>
              <a:t>nrow</a:t>
            </a:r>
            <a:r>
              <a:rPr lang="en-US" sz="2400" dirty="0" smtClean="0"/>
              <a:t> = 3) +</a:t>
            </a:r>
          </a:p>
          <a:p>
            <a:r>
              <a:rPr lang="en-US" sz="2400" dirty="0" err="1" smtClean="0"/>
              <a:t>ggtitle</a:t>
            </a:r>
            <a:r>
              <a:rPr lang="en-US" sz="2400" dirty="0" smtClean="0"/>
              <a:t>(" Delays on Route 33, By Day of Week") +</a:t>
            </a:r>
          </a:p>
          <a:p>
            <a:r>
              <a:rPr lang="en-US" sz="2400" dirty="0" smtClean="0"/>
              <a:t>theme(</a:t>
            </a:r>
            <a:r>
              <a:rPr lang="en-US" sz="2400" dirty="0" err="1" smtClean="0"/>
              <a:t>plot.title</a:t>
            </a:r>
            <a:r>
              <a:rPr lang="en-US" sz="2400" dirty="0" smtClean="0"/>
              <a:t> = </a:t>
            </a:r>
            <a:r>
              <a:rPr lang="en-US" sz="2400" dirty="0" err="1" smtClean="0"/>
              <a:t>element_text</a:t>
            </a:r>
            <a:r>
              <a:rPr lang="en-US" sz="2400" dirty="0" smtClean="0"/>
              <a:t>(</a:t>
            </a:r>
            <a:r>
              <a:rPr lang="en-US" sz="2400" dirty="0" err="1" smtClean="0"/>
              <a:t>hjust</a:t>
            </a:r>
            <a:r>
              <a:rPr lang="en-US" sz="2400" dirty="0" smtClean="0"/>
              <a:t> = 0.5))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943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out_tib$day.of.week</a:t>
            </a:r>
            <a:r>
              <a:rPr lang="en-US" sz="2000" dirty="0"/>
              <a:t> &lt;- factor(weekdays(</a:t>
            </a:r>
            <a:r>
              <a:rPr lang="en-US" sz="2000" dirty="0" err="1"/>
              <a:t>as.POSIXct</a:t>
            </a:r>
            <a:r>
              <a:rPr lang="en-US" sz="2000" dirty="0"/>
              <a:t>(</a:t>
            </a:r>
            <a:r>
              <a:rPr lang="en-US" sz="2000" dirty="0" err="1"/>
              <a:t>out_tib$soll_ab_von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origin</a:t>
            </a:r>
            <a:r>
              <a:rPr lang="en-US" sz="2000" dirty="0"/>
              <a:t>=</a:t>
            </a:r>
            <a:r>
              <a:rPr lang="en-US" sz="2000" dirty="0" err="1"/>
              <a:t>dmy</a:t>
            </a:r>
            <a:r>
              <a:rPr lang="en-US" sz="2000" dirty="0"/>
              <a:t>(</a:t>
            </a:r>
            <a:r>
              <a:rPr lang="en-US" sz="2000" dirty="0" err="1"/>
              <a:t>out_tib$datum_von</a:t>
            </a:r>
            <a:r>
              <a:rPr lang="en-US" sz="2000" dirty="0"/>
              <a:t>)))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					levels</a:t>
            </a:r>
            <a:r>
              <a:rPr lang="en-US" sz="2000" dirty="0"/>
              <a:t>=c("Monday","Tuesday","Wednesday"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							"</a:t>
            </a:r>
            <a:r>
              <a:rPr lang="en-US" sz="2000" dirty="0" err="1" smtClean="0"/>
              <a:t>Thursday”,"</a:t>
            </a:r>
            <a:r>
              <a:rPr lang="en-US" sz="2000" dirty="0" err="1"/>
              <a:t>Friday","Saturday","Sunday</a:t>
            </a:r>
            <a:r>
              <a:rPr lang="en-US" sz="2000" dirty="0"/>
              <a:t>"))</a:t>
            </a:r>
            <a:endParaRPr lang="en-US" sz="2000" dirty="0" smtClean="0"/>
          </a:p>
        </p:txBody>
      </p:sp>
      <p:pic>
        <p:nvPicPr>
          <p:cNvPr id="4" name="Picture 3" descr="DSC_4332_DxO_jp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7666" y="4508998"/>
            <a:ext cx="1566333" cy="23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lays_route_33_gt_1m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74679" cy="6858000"/>
          </a:xfrm>
          <a:prstGeom prst="rect">
            <a:avLst/>
          </a:prstGeom>
        </p:spPr>
      </p:pic>
      <p:pic>
        <p:nvPicPr>
          <p:cNvPr id="8" name="Picture 7" descr="delays_route_33_al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74679" cy="6858000"/>
          </a:xfrm>
          <a:prstGeom prst="rect">
            <a:avLst/>
          </a:prstGeom>
        </p:spPr>
      </p:pic>
      <p:pic>
        <p:nvPicPr>
          <p:cNvPr id="5" name="Picture 4" descr="DSC_4356_DxO_jp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286" y="4464124"/>
            <a:ext cx="2830286" cy="18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16" y="171227"/>
            <a:ext cx="63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exceeding time at a stop really a delay?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6524" y="3344259"/>
            <a:ext cx="7211879" cy="2168994"/>
            <a:chOff x="426524" y="3344259"/>
            <a:chExt cx="7211879" cy="2168994"/>
          </a:xfrm>
        </p:grpSpPr>
        <p:sp>
          <p:nvSpPr>
            <p:cNvPr id="3" name="TextBox 2"/>
            <p:cNvSpPr txBox="1"/>
            <p:nvPr/>
          </p:nvSpPr>
          <p:spPr>
            <a:xfrm>
              <a:off x="426524" y="3344259"/>
              <a:ext cx="4318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Table for each line and stop: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8501" y="3872249"/>
              <a:ext cx="69299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</a:t>
              </a:r>
              <a:r>
                <a:rPr lang="en-US" sz="2800" dirty="0" smtClean="0"/>
                <a:t>ally number of delays longer than a threshold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772" y="4424007"/>
              <a:ext cx="4766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Thresholds: 1,2,3,4,5,6 minutes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428" y="4990033"/>
              <a:ext cx="4811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Separate the tallies by direction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 flipV="1">
            <a:off x="1933206" y="2060219"/>
            <a:ext cx="5362238" cy="2822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3206" y="750891"/>
            <a:ext cx="124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scheduled </a:t>
            </a:r>
          </a:p>
          <a:p>
            <a:r>
              <a:rPr lang="en-US" sz="2000" dirty="0" smtClean="0"/>
              <a:t>arrival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503" y="1538111"/>
            <a:ext cx="85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1255" y="694447"/>
            <a:ext cx="124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scheduled</a:t>
            </a:r>
          </a:p>
          <a:p>
            <a:r>
              <a:rPr lang="en-US" sz="2000" dirty="0" smtClean="0"/>
              <a:t>departure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28333" y="1538111"/>
            <a:ext cx="0" cy="49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88289" y="1501110"/>
            <a:ext cx="0" cy="49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28333" y="2435572"/>
            <a:ext cx="415995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48113" y="2435572"/>
            <a:ext cx="980220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933206" y="2638778"/>
            <a:ext cx="550350" cy="32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85892" y="2722621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Don’t count early arrival toward delay</a:t>
            </a:r>
          </a:p>
        </p:txBody>
      </p:sp>
      <p:pic>
        <p:nvPicPr>
          <p:cNvPr id="12" name="Picture 11" descr="DSC_4295_2_DxO_jpg.jpg"/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6162" y="4549621"/>
            <a:ext cx="3077838" cy="23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lays_route_33_no_earl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746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9027" y="5253819"/>
            <a:ext cx="42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Includes early arrivals</a:t>
            </a:r>
          </a:p>
        </p:txBody>
      </p:sp>
      <p:pic>
        <p:nvPicPr>
          <p:cNvPr id="4" name="Picture 3" descr="delays_route_33_no_earl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74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905" y="774732"/>
            <a:ext cx="6511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 interface for the Leaflet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library:</a:t>
            </a:r>
          </a:p>
          <a:p>
            <a:pPr algn="ctr"/>
            <a:r>
              <a:rPr lang="en-US" sz="2800" dirty="0" smtClean="0"/>
              <a:t>interactive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3" y="2153809"/>
            <a:ext cx="5829905" cy="1544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9190" y="4333334"/>
            <a:ext cx="4741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Leaflet for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9190" y="5533663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rstudio.github.io</a:t>
            </a:r>
            <a:r>
              <a:rPr lang="en-US" sz="2800" dirty="0"/>
              <a:t>/leaflet/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931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556" y="28223"/>
            <a:ext cx="4987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Generate html map widgets with </a:t>
            </a:r>
          </a:p>
          <a:p>
            <a:r>
              <a:rPr lang="en-US" sz="2800" dirty="0" smtClean="0"/>
              <a:t>Leaflet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library for 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38" y="982330"/>
            <a:ext cx="92041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in lines){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df</a:t>
            </a:r>
            <a:r>
              <a:rPr lang="en-US" sz="2000" dirty="0" smtClean="0"/>
              <a:t> </a:t>
            </a:r>
            <a:r>
              <a:rPr lang="en-US" sz="2000" dirty="0"/>
              <a:t>&lt;</a:t>
            </a:r>
            <a:r>
              <a:rPr lang="en-US" sz="2000" dirty="0" smtClean="0"/>
              <a:t>-    # read a line’s .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     %&gt;%</a:t>
            </a:r>
          </a:p>
          <a:p>
            <a:r>
              <a:rPr lang="en-US" sz="2000" dirty="0" smtClean="0"/>
              <a:t>	     # filter out Garages and Depots   %&gt;%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# mutate to create a variable that has label information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pal </a:t>
            </a:r>
            <a:r>
              <a:rPr lang="en-US" sz="2000" dirty="0"/>
              <a:t>&lt;- </a:t>
            </a:r>
            <a:r>
              <a:rPr lang="en-US" sz="2000" dirty="0" err="1"/>
              <a:t>colorBin</a:t>
            </a:r>
            <a:r>
              <a:rPr lang="en-US" sz="2000" dirty="0"/>
              <a:t>(palette = "Reds", domain=df$del_1_1, 6, pretty = FALSE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    m </a:t>
            </a:r>
            <a:r>
              <a:rPr lang="en-US" sz="2000" dirty="0"/>
              <a:t>&lt;- leaflet(</a:t>
            </a:r>
            <a:r>
              <a:rPr lang="en-US" sz="2000" dirty="0" err="1"/>
              <a:t>df</a:t>
            </a:r>
            <a:r>
              <a:rPr lang="en-US" sz="2000" dirty="0"/>
              <a:t>) %&gt;</a:t>
            </a:r>
            <a:r>
              <a:rPr lang="en-US" sz="2000" dirty="0" smtClean="0"/>
              <a:t>%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addTiles2</a:t>
            </a:r>
            <a:r>
              <a:rPr lang="en-US" sz="2000" dirty="0"/>
              <a:t>() %&gt;</a:t>
            </a:r>
            <a:r>
              <a:rPr lang="en-US" sz="2000" dirty="0" smtClean="0"/>
              <a:t>%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setView</a:t>
            </a:r>
            <a:r>
              <a:rPr lang="en-US" sz="2000" dirty="0"/>
              <a:t>(</a:t>
            </a:r>
            <a:r>
              <a:rPr lang="en-US" sz="2000" dirty="0" err="1"/>
              <a:t>lng</a:t>
            </a:r>
            <a:r>
              <a:rPr lang="en-US" sz="2000" dirty="0"/>
              <a:t>=8.5402,lat=47.3778,zoom=12) %&gt;%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addCircles</a:t>
            </a:r>
            <a:r>
              <a:rPr lang="en-US" sz="2000" dirty="0"/>
              <a:t>(~</a:t>
            </a:r>
            <a:r>
              <a:rPr lang="en-US" sz="2000" dirty="0" err="1"/>
              <a:t>lon</a:t>
            </a:r>
            <a:r>
              <a:rPr lang="en-US" sz="2000" dirty="0"/>
              <a:t>,~</a:t>
            </a:r>
            <a:r>
              <a:rPr lang="en-US" sz="2000" dirty="0" err="1"/>
              <a:t>lat</a:t>
            </a:r>
            <a:r>
              <a:rPr lang="en-US" sz="2000" dirty="0" smtClean="0"/>
              <a:t>, label </a:t>
            </a:r>
            <a:r>
              <a:rPr lang="en-US" sz="2000" dirty="0"/>
              <a:t>= ~</a:t>
            </a:r>
            <a:r>
              <a:rPr lang="en-US" sz="2000" dirty="0" smtClean="0"/>
              <a:t>content, </a:t>
            </a:r>
            <a:r>
              <a:rPr lang="en-US" sz="2000" dirty="0"/>
              <a:t>radius = 150, stroke=TRUE</a:t>
            </a:r>
            <a:r>
              <a:rPr lang="en-US" sz="2000" dirty="0" smtClean="0"/>
              <a:t>, color</a:t>
            </a:r>
            <a:r>
              <a:rPr lang="en-US" sz="2000" dirty="0"/>
              <a:t>="Black"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weight</a:t>
            </a:r>
            <a:r>
              <a:rPr lang="en-US" sz="2000" dirty="0"/>
              <a:t>=1, </a:t>
            </a:r>
            <a:r>
              <a:rPr lang="en-US" sz="2000" dirty="0" err="1"/>
              <a:t>fillColor</a:t>
            </a:r>
            <a:r>
              <a:rPr lang="en-US" sz="2000" dirty="0"/>
              <a:t> = pal(df$del_1_1</a:t>
            </a:r>
            <a:r>
              <a:rPr lang="en-US" sz="2000" dirty="0" smtClean="0"/>
              <a:t>), </a:t>
            </a:r>
            <a:r>
              <a:rPr lang="en-US" sz="2000" dirty="0" err="1" smtClean="0"/>
              <a:t>fillOpacity</a:t>
            </a:r>
            <a:r>
              <a:rPr lang="en-US" sz="2000" dirty="0" smtClean="0"/>
              <a:t> </a:t>
            </a:r>
            <a:r>
              <a:rPr lang="en-US" sz="2000" dirty="0"/>
              <a:t>= 0.8) %&gt;%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addLabelOnlyMarkers</a:t>
            </a:r>
            <a:r>
              <a:rPr lang="en-US" sz="2000" dirty="0"/>
              <a:t>(~</a:t>
            </a:r>
            <a:r>
              <a:rPr lang="en-US" sz="2000" dirty="0" err="1"/>
              <a:t>lon</a:t>
            </a:r>
            <a:r>
              <a:rPr lang="en-US" sz="2000" dirty="0"/>
              <a:t>,~</a:t>
            </a:r>
            <a:r>
              <a:rPr lang="en-US" sz="2000" dirty="0" err="1"/>
              <a:t>lat,label</a:t>
            </a:r>
            <a:r>
              <a:rPr lang="en-US" sz="2000" dirty="0"/>
              <a:t> = ~content)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 smtClean="0"/>
              <a:t>    m </a:t>
            </a:r>
            <a:r>
              <a:rPr lang="en-US" sz="2000" dirty="0"/>
              <a:t>&lt;- m %&gt;%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addLegend</a:t>
            </a:r>
            <a:r>
              <a:rPr lang="en-US" sz="2000" dirty="0"/>
              <a:t>("</a:t>
            </a:r>
            <a:r>
              <a:rPr lang="en-US" sz="2000" dirty="0" err="1"/>
              <a:t>bottomright</a:t>
            </a:r>
            <a:r>
              <a:rPr lang="en-US" sz="2000" dirty="0"/>
              <a:t>", pal=pal, values= ~del_1_1,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  title </a:t>
            </a:r>
            <a:r>
              <a:rPr lang="en-US" sz="2000" dirty="0"/>
              <a:t>= 'Delays &gt; 1 min', opacity =0.8)</a:t>
            </a:r>
          </a:p>
          <a:p>
            <a:endParaRPr lang="en-US" sz="2000" dirty="0" smtClean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saveWidget</a:t>
            </a:r>
            <a:r>
              <a:rPr lang="en-US" sz="2000" dirty="0"/>
              <a:t>(widget = m, file= paste("./line_",</a:t>
            </a:r>
            <a:r>
              <a:rPr lang="en-US" sz="2000" dirty="0" err="1"/>
              <a:t>i</a:t>
            </a:r>
            <a:r>
              <a:rPr lang="en-US" sz="2000" dirty="0"/>
              <a:t>,".html",</a:t>
            </a:r>
            <a:r>
              <a:rPr lang="en-US" sz="2000" dirty="0" err="1"/>
              <a:t>sep</a:t>
            </a:r>
            <a:r>
              <a:rPr lang="en-US" sz="2000" dirty="0"/>
              <a:t>=''),</a:t>
            </a:r>
            <a:r>
              <a:rPr lang="en-US" sz="2000" dirty="0" err="1"/>
              <a:t>selfcontained</a:t>
            </a:r>
            <a:r>
              <a:rPr lang="en-US" sz="2000" dirty="0"/>
              <a:t> = TRUE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pic>
        <p:nvPicPr>
          <p:cNvPr id="4" name="Picture 3" descr="DSC_4305_DxO_jp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8391" y="0"/>
            <a:ext cx="1685609" cy="2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4356_DxO_jp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269" y="1802188"/>
            <a:ext cx="6779687" cy="452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7429" y="955524"/>
            <a:ext cx="481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Let’s look at an R Leaflet widget</a:t>
            </a:r>
          </a:p>
        </p:txBody>
      </p:sp>
    </p:spTree>
    <p:extLst>
      <p:ext uri="{BB962C8B-B14F-4D97-AF65-F5344CB8AC3E}">
        <p14:creationId xmlns:p14="http://schemas.microsoft.com/office/powerpoint/2010/main" val="171258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111" y="183444"/>
            <a:ext cx="705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call the widget in an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 </a:t>
            </a:r>
            <a:r>
              <a:rPr lang="en-US" sz="2800" dirty="0" err="1" smtClean="0"/>
              <a:t>html_notebook</a:t>
            </a:r>
            <a:r>
              <a:rPr lang="mr-IN" sz="2800" dirty="0" smtClean="0"/>
              <a:t>…</a:t>
            </a:r>
            <a:r>
              <a:rPr lang="de-CH" sz="2800" dirty="0" smtClean="0"/>
              <a:t>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111" y="706664"/>
            <a:ext cx="72285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```{r echo = FALSE}</a:t>
            </a:r>
          </a:p>
          <a:p>
            <a:r>
              <a:rPr lang="es-ES_tradnl" sz="2800" dirty="0" smtClean="0"/>
              <a:t>m_2 			 # </a:t>
            </a:r>
            <a:r>
              <a:rPr lang="es-ES_tradnl" sz="2800" dirty="0" err="1" smtClean="0"/>
              <a:t>example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name</a:t>
            </a:r>
            <a:r>
              <a:rPr lang="es-ES_tradnl" sz="2800" dirty="0" smtClean="0"/>
              <a:t> of a </a:t>
            </a:r>
            <a:r>
              <a:rPr lang="es-ES_tradnl" sz="2800" dirty="0" err="1" smtClean="0"/>
              <a:t>widget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object</a:t>
            </a:r>
            <a:r>
              <a:rPr lang="es-ES_tradnl" sz="2800" dirty="0" smtClean="0"/>
              <a:t>    </a:t>
            </a:r>
            <a:endParaRPr lang="es-ES_tradnl" sz="2800" dirty="0"/>
          </a:p>
          <a:p>
            <a:r>
              <a:rPr lang="es-ES_tradnl" sz="2800" dirty="0"/>
              <a:t>```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4444" y="2105770"/>
            <a:ext cx="672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ender the notebook from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 into html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740280"/>
            <a:ext cx="8853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See it all here: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/OpenDataDayZurich2016/</a:t>
            </a:r>
            <a:r>
              <a:rPr lang="en-US" sz="2800" dirty="0" err="1" smtClean="0"/>
              <a:t>visualization_delays</a:t>
            </a:r>
            <a:endParaRPr lang="en-US" sz="2800" dirty="0" smtClean="0"/>
          </a:p>
        </p:txBody>
      </p:sp>
      <p:pic>
        <p:nvPicPr>
          <p:cNvPr id="6" name="Picture 5" descr="DSC_4309_DxO_jp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6889" y="3860154"/>
            <a:ext cx="1914393" cy="2869160"/>
          </a:xfrm>
          <a:prstGeom prst="rect">
            <a:avLst/>
          </a:prstGeom>
        </p:spPr>
      </p:pic>
      <p:pic>
        <p:nvPicPr>
          <p:cNvPr id="7" name="Picture 6" descr="DSC_4303_1_DxO_jpg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3353" y="3860154"/>
            <a:ext cx="2252296" cy="2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23 at 10.10.4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3053" y="1258211"/>
            <a:ext cx="3445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10" y="3970807"/>
            <a:ext cx="8691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github.com</a:t>
            </a:r>
            <a:r>
              <a:rPr lang="en-US" sz="2800" dirty="0"/>
              <a:t>/OpenDataDayZurich2016/</a:t>
            </a:r>
            <a:r>
              <a:rPr lang="en-US" sz="2800" dirty="0" err="1"/>
              <a:t>visualization_delays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1258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465" y="59699"/>
            <a:ext cx="5225309" cy="584776"/>
          </a:xfrm>
          <a:prstGeom prst="rect">
            <a:avLst/>
          </a:prstGeom>
          <a:solidFill>
            <a:srgbClr val="2121A7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VBZ </a:t>
            </a:r>
            <a:r>
              <a:rPr lang="en-US" sz="3200" dirty="0" err="1" smtClean="0">
                <a:solidFill>
                  <a:schemeClr val="bg1"/>
                </a:solidFill>
              </a:rPr>
              <a:t>Soll-Ist-Vergleich</a:t>
            </a:r>
            <a:r>
              <a:rPr lang="en-US" sz="3200" dirty="0" smtClean="0">
                <a:solidFill>
                  <a:schemeClr val="bg1"/>
                </a:solidFill>
              </a:rPr>
              <a:t> Data Set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9795"/>
            <a:ext cx="83894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 observation: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A departure stop (‘von’)  and an destination stop (‘</a:t>
            </a:r>
            <a:r>
              <a:rPr lang="en-US" sz="2400" dirty="0" err="1" smtClean="0"/>
              <a:t>nach</a:t>
            </a:r>
            <a:r>
              <a:rPr lang="en-US" sz="2400" dirty="0" smtClean="0"/>
              <a:t>’) 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01653"/>
            <a:ext cx="8330750" cy="1527749"/>
            <a:chOff x="351528" y="1701653"/>
            <a:chExt cx="8330750" cy="1527749"/>
          </a:xfrm>
        </p:grpSpPr>
        <p:sp>
          <p:nvSpPr>
            <p:cNvPr id="3" name="TextBox 2"/>
            <p:cNvSpPr txBox="1"/>
            <p:nvPr/>
          </p:nvSpPr>
          <p:spPr>
            <a:xfrm>
              <a:off x="351528" y="1701653"/>
              <a:ext cx="2943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Essential variables:</a:t>
              </a:r>
              <a:endParaRPr lang="en-US" sz="2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9879" y="2224873"/>
              <a:ext cx="7862399" cy="1004529"/>
              <a:chOff x="819879" y="2224873"/>
              <a:chExt cx="7862399" cy="100452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19879" y="2224873"/>
                <a:ext cx="7862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sol_an_von</a:t>
                </a:r>
                <a:r>
                  <a:rPr lang="en-US" sz="2400" dirty="0" smtClean="0"/>
                  <a:t>:     Scheduled time to arrive at the departure stop</a:t>
                </a:r>
                <a:endParaRPr lang="en-US" sz="2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9879" y="2767737"/>
                <a:ext cx="7424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ist_an_von</a:t>
                </a:r>
                <a:r>
                  <a:rPr lang="en-US" sz="2400" dirty="0" smtClean="0"/>
                  <a:t>:      Actual time of arrival at the departure stop</a:t>
                </a:r>
                <a:endParaRPr lang="en-US" sz="24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68351" y="3310601"/>
            <a:ext cx="6993321" cy="1004529"/>
            <a:chOff x="819879" y="3310601"/>
            <a:chExt cx="6993321" cy="1004529"/>
          </a:xfrm>
        </p:grpSpPr>
        <p:sp>
          <p:nvSpPr>
            <p:cNvPr id="7" name="TextBox 6"/>
            <p:cNvSpPr txBox="1"/>
            <p:nvPr/>
          </p:nvSpPr>
          <p:spPr>
            <a:xfrm>
              <a:off x="819879" y="3310601"/>
              <a:ext cx="6993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sol_ab_von</a:t>
              </a:r>
              <a:r>
                <a:rPr lang="en-US" sz="2400" dirty="0" smtClean="0"/>
                <a:t>:     Scheduled time to leave departure stop 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9879" y="3853465"/>
              <a:ext cx="6714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ist_ab_von</a:t>
              </a:r>
              <a:r>
                <a:rPr lang="en-US" sz="2400" dirty="0" smtClean="0"/>
                <a:t>:      Actual time of leaving departure stop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8351" y="4384638"/>
            <a:ext cx="5652058" cy="1044044"/>
            <a:chOff x="819879" y="4384638"/>
            <a:chExt cx="5652058" cy="1044044"/>
          </a:xfrm>
        </p:grpSpPr>
        <p:sp>
          <p:nvSpPr>
            <p:cNvPr id="9" name="TextBox 8"/>
            <p:cNvSpPr txBox="1"/>
            <p:nvPr/>
          </p:nvSpPr>
          <p:spPr>
            <a:xfrm>
              <a:off x="819879" y="4384638"/>
              <a:ext cx="5652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same four variables for the destination stop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9879" y="4967017"/>
              <a:ext cx="5638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</a:t>
              </a:r>
              <a:r>
                <a:rPr lang="en-US" sz="2400" dirty="0" smtClean="0"/>
                <a:t>ine number, direction label, reference time</a:t>
              </a:r>
              <a:endParaRPr lang="en-US" sz="2400" dirty="0"/>
            </a:p>
          </p:txBody>
        </p:sp>
      </p:grpSp>
      <p:pic>
        <p:nvPicPr>
          <p:cNvPr id="16" name="Picture 15" descr="DSC_4303_2_DxO_jp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2749" y="4203159"/>
            <a:ext cx="1961251" cy="24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_4291_DxO_jpg.jpg"/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551" y="3172227"/>
            <a:ext cx="87056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Question</a:t>
            </a:r>
            <a:r>
              <a:rPr lang="en-US" sz="2800" dirty="0" smtClean="0"/>
              <a:t>: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Where along lines do delays most-frequently occur?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At stops? Along segments between stops?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551" y="181468"/>
            <a:ext cx="76730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The Issue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		Dependable public transportation =&gt;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reliability =&gt; reducing unscheduled delays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2551" y="1566463"/>
            <a:ext cx="8458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Goal: Improve on-time performance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		Focus management efforts on tram and bus stops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where delays most frequently occur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51" y="4801172"/>
            <a:ext cx="9071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Objective or Task</a:t>
            </a:r>
            <a:r>
              <a:rPr lang="en-US" sz="2800" dirty="0" smtClean="0"/>
              <a:t>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Use Sol-</a:t>
            </a:r>
            <a:r>
              <a:rPr lang="en-US" sz="2800" dirty="0" err="1" smtClean="0"/>
              <a:t>Ist</a:t>
            </a:r>
            <a:r>
              <a:rPr lang="en-US" sz="2800" dirty="0" smtClean="0"/>
              <a:t>-</a:t>
            </a:r>
            <a:r>
              <a:rPr lang="en-US" sz="2800" dirty="0" err="1" smtClean="0"/>
              <a:t>Vergleich</a:t>
            </a:r>
            <a:r>
              <a:rPr lang="en-US" sz="2800" dirty="0" smtClean="0"/>
              <a:t> 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Visualize for each line the locations where delays occur</a:t>
            </a:r>
          </a:p>
        </p:txBody>
      </p:sp>
    </p:spTree>
    <p:extLst>
      <p:ext uri="{BB962C8B-B14F-4D97-AF65-F5344CB8AC3E}">
        <p14:creationId xmlns:p14="http://schemas.microsoft.com/office/powerpoint/2010/main" val="429079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82" y="194995"/>
            <a:ext cx="704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work: Zürich Open Data Day Hack-a-thon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803" y="777202"/>
            <a:ext cx="6475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Less than 8 hours to get preliminary results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(and attend a talk or two)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698" y="1731309"/>
            <a:ext cx="331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78 bus and tram 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239" y="2283067"/>
            <a:ext cx="352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72 weeks of delay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8631" y="2806287"/>
            <a:ext cx="42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with &gt; 10</a:t>
            </a:r>
            <a:r>
              <a:rPr lang="en-US" sz="2800" baseline="30000" dirty="0" smtClean="0"/>
              <a:t>6 </a:t>
            </a:r>
            <a:r>
              <a:rPr lang="en-US" sz="2800" dirty="0" smtClean="0"/>
              <a:t>lines of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9582" y="2254529"/>
            <a:ext cx="8589196" cy="3006422"/>
            <a:chOff x="399582" y="2254529"/>
            <a:chExt cx="8589196" cy="3006422"/>
          </a:xfrm>
        </p:grpSpPr>
        <p:pic>
          <p:nvPicPr>
            <p:cNvPr id="2" name="Picture 1" descr="DSC_4356_DxO_jpg.jp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5911021" y="2254529"/>
              <a:ext cx="3077757" cy="300642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99582" y="3386465"/>
              <a:ext cx="4912349" cy="1602999"/>
              <a:chOff x="399582" y="3386465"/>
              <a:chExt cx="4912349" cy="160299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99582" y="3386465"/>
                <a:ext cx="4406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Simplify to get a quick result: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13120" y="3928682"/>
                <a:ext cx="4198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Bus 33   --a fairly long route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13120" y="4466244"/>
                <a:ext cx="26617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12 weeks of data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113120" y="5046539"/>
            <a:ext cx="69890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Simple metric of delay: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--exceed scheduled elapsed time at stop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--exceed scheduled elapsed time on stretch</a:t>
            </a:r>
          </a:p>
        </p:txBody>
      </p:sp>
    </p:spTree>
    <p:extLst>
      <p:ext uri="{BB962C8B-B14F-4D97-AF65-F5344CB8AC3E}">
        <p14:creationId xmlns:p14="http://schemas.microsoft.com/office/powerpoint/2010/main" val="233963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21" y="993474"/>
            <a:ext cx="890181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delays &lt;- function(</a:t>
            </a:r>
            <a:r>
              <a:rPr lang="en-US" dirty="0" err="1" smtClean="0"/>
              <a:t>in.tibble,out.tibble,work.line,min_delay_seg_min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min_delay_von_min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delay2 &lt;- </a:t>
            </a:r>
            <a:r>
              <a:rPr lang="en-US" dirty="0" err="1" smtClean="0"/>
              <a:t>small_tib</a:t>
            </a:r>
            <a:r>
              <a:rPr lang="en-US" dirty="0" smtClean="0"/>
              <a:t> %&gt;% </a:t>
            </a:r>
          </a:p>
          <a:p>
            <a:r>
              <a:rPr lang="en-US" dirty="0" smtClean="0"/>
              <a:t>	filter(</a:t>
            </a:r>
            <a:r>
              <a:rPr lang="en-US" dirty="0" err="1" smtClean="0"/>
              <a:t>linie</a:t>
            </a:r>
            <a:r>
              <a:rPr lang="en-US" dirty="0" smtClean="0"/>
              <a:t> == </a:t>
            </a:r>
            <a:r>
              <a:rPr lang="en-US" dirty="0" err="1" smtClean="0"/>
              <a:t>work.line</a:t>
            </a:r>
            <a:r>
              <a:rPr lang="en-US" dirty="0" smtClean="0"/>
              <a:t>) %&gt;%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	mutate(</a:t>
            </a:r>
            <a:r>
              <a:rPr lang="en-US" dirty="0" err="1" smtClean="0"/>
              <a:t>soll_seg</a:t>
            </a:r>
            <a:r>
              <a:rPr lang="en-US" dirty="0" smtClean="0"/>
              <a:t> = </a:t>
            </a:r>
            <a:r>
              <a:rPr lang="en-US" dirty="0" err="1" smtClean="0"/>
              <a:t>soll_an_nach</a:t>
            </a:r>
            <a:r>
              <a:rPr lang="en-US" dirty="0" smtClean="0"/>
              <a:t> - </a:t>
            </a:r>
            <a:r>
              <a:rPr lang="en-US" dirty="0" err="1" smtClean="0"/>
              <a:t>soll_ab_von</a:t>
            </a:r>
            <a:r>
              <a:rPr lang="en-US" dirty="0" smtClean="0"/>
              <a:t>,            #delay during segments of the line</a:t>
            </a:r>
          </a:p>
          <a:p>
            <a:r>
              <a:rPr lang="en-US" dirty="0" smtClean="0"/>
              <a:t>        		 </a:t>
            </a:r>
            <a:r>
              <a:rPr lang="en-US" dirty="0" err="1" smtClean="0"/>
              <a:t>ist_seg</a:t>
            </a:r>
            <a:r>
              <a:rPr lang="en-US" dirty="0" smtClean="0"/>
              <a:t> = ist_an_nach1 - </a:t>
            </a:r>
            <a:r>
              <a:rPr lang="en-US" dirty="0" err="1" smtClean="0"/>
              <a:t>ist_ab_von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		 </a:t>
            </a:r>
            <a:r>
              <a:rPr lang="en-US" dirty="0" err="1" smtClean="0"/>
              <a:t>delay_seg</a:t>
            </a:r>
            <a:r>
              <a:rPr lang="en-US" dirty="0" smtClean="0"/>
              <a:t> = </a:t>
            </a:r>
            <a:r>
              <a:rPr lang="en-US" dirty="0" err="1" smtClean="0"/>
              <a:t>ist_seg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soll_seg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		 </a:t>
            </a:r>
            <a:r>
              <a:rPr lang="en-US" dirty="0" err="1" smtClean="0"/>
              <a:t>soll_at_von</a:t>
            </a:r>
            <a:r>
              <a:rPr lang="en-US" dirty="0" smtClean="0"/>
              <a:t> = </a:t>
            </a:r>
            <a:r>
              <a:rPr lang="en-US" dirty="0" err="1" smtClean="0"/>
              <a:t>soll_ab_von</a:t>
            </a:r>
            <a:r>
              <a:rPr lang="en-US" dirty="0" smtClean="0"/>
              <a:t> - </a:t>
            </a:r>
            <a:r>
              <a:rPr lang="en-US" dirty="0" err="1" smtClean="0"/>
              <a:t>soll_an_von</a:t>
            </a:r>
            <a:r>
              <a:rPr lang="en-US" dirty="0" smtClean="0"/>
              <a:t>,             # delay at the stop (</a:t>
            </a:r>
            <a:r>
              <a:rPr lang="en-US" dirty="0" err="1" smtClean="0"/>
              <a:t>Haltstelle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		 </a:t>
            </a:r>
            <a:r>
              <a:rPr lang="en-US" dirty="0" err="1" smtClean="0"/>
              <a:t>ist_at_von</a:t>
            </a:r>
            <a:r>
              <a:rPr lang="en-US" dirty="0" smtClean="0"/>
              <a:t> = </a:t>
            </a:r>
            <a:r>
              <a:rPr lang="en-US" dirty="0" err="1" smtClean="0"/>
              <a:t>ist_ab_von</a:t>
            </a:r>
            <a:r>
              <a:rPr lang="en-US" dirty="0" smtClean="0"/>
              <a:t> - </a:t>
            </a:r>
            <a:r>
              <a:rPr lang="en-US" dirty="0" err="1" smtClean="0"/>
              <a:t>ist_an_von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		 </a:t>
            </a:r>
            <a:r>
              <a:rPr lang="en-US" dirty="0" err="1" smtClean="0"/>
              <a:t>delay_von</a:t>
            </a:r>
            <a:r>
              <a:rPr lang="en-US" dirty="0" smtClean="0"/>
              <a:t> = </a:t>
            </a:r>
            <a:r>
              <a:rPr lang="en-US" dirty="0" err="1" smtClean="0"/>
              <a:t>ist_at_von</a:t>
            </a:r>
            <a:r>
              <a:rPr lang="en-US" dirty="0" smtClean="0"/>
              <a:t> - </a:t>
            </a:r>
            <a:r>
              <a:rPr lang="en-US" dirty="0" err="1" smtClean="0"/>
              <a:t>soll_at_von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    	delay3 &lt;- delay2 %&gt;%						     # filter data lines lacking at least one</a:t>
            </a:r>
          </a:p>
          <a:p>
            <a:r>
              <a:rPr lang="en-US" dirty="0" smtClean="0"/>
              <a:t>		mutate(</a:t>
            </a:r>
            <a:r>
              <a:rPr lang="en-US" dirty="0" err="1" smtClean="0"/>
              <a:t>delay_seg_min</a:t>
            </a:r>
            <a:r>
              <a:rPr lang="en-US" dirty="0" smtClean="0"/>
              <a:t> = floor(</a:t>
            </a:r>
            <a:r>
              <a:rPr lang="en-US" dirty="0" err="1" smtClean="0"/>
              <a:t>delay_seg</a:t>
            </a:r>
            <a:r>
              <a:rPr lang="en-US" dirty="0" smtClean="0"/>
              <a:t>/60),   # delay greater than the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delay_von_min</a:t>
            </a:r>
            <a:r>
              <a:rPr lang="en-US" dirty="0" smtClean="0"/>
              <a:t> = floor(</a:t>
            </a:r>
            <a:r>
              <a:rPr lang="en-US" dirty="0" err="1" smtClean="0"/>
              <a:t>delay_von</a:t>
            </a:r>
            <a:r>
              <a:rPr lang="en-US" dirty="0" smtClean="0"/>
              <a:t>/60)) %&gt;%       #necessary minimum</a:t>
            </a:r>
          </a:p>
          <a:p>
            <a:r>
              <a:rPr lang="en-US" dirty="0" smtClean="0"/>
              <a:t>  	    		</a:t>
            </a:r>
          </a:p>
          <a:p>
            <a:r>
              <a:rPr lang="en-US" dirty="0"/>
              <a:t>	</a:t>
            </a:r>
            <a:r>
              <a:rPr lang="en-US" dirty="0" smtClean="0"/>
              <a:t>	filter(</a:t>
            </a:r>
            <a:r>
              <a:rPr lang="en-US" dirty="0" err="1" smtClean="0"/>
              <a:t>delay_seg_min</a:t>
            </a:r>
            <a:r>
              <a:rPr lang="en-US" dirty="0" smtClean="0"/>
              <a:t> &gt;= </a:t>
            </a:r>
            <a:r>
              <a:rPr lang="en-US" dirty="0" err="1" smtClean="0"/>
              <a:t>min_delay_seg_min</a:t>
            </a:r>
            <a:r>
              <a:rPr lang="en-US" dirty="0" smtClean="0"/>
              <a:t> | </a:t>
            </a:r>
            <a:r>
              <a:rPr lang="en-US" dirty="0" err="1" smtClean="0"/>
              <a:t>delay_von_min</a:t>
            </a:r>
            <a:r>
              <a:rPr lang="en-US" dirty="0" smtClean="0"/>
              <a:t> &gt;= </a:t>
            </a:r>
            <a:r>
              <a:rPr lang="en-US" dirty="0" err="1" smtClean="0"/>
              <a:t>min_delay_von_min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	return(delay3)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9921" y="175192"/>
            <a:ext cx="178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lubridate</a:t>
            </a:r>
            <a:r>
              <a:rPr lang="en-US" dirty="0" smtClean="0"/>
              <a:t>)</a:t>
            </a:r>
          </a:p>
        </p:txBody>
      </p:sp>
      <p:pic>
        <p:nvPicPr>
          <p:cNvPr id="2" name="Picture 1" descr="DSC_4343_DxO_jp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3040" y="0"/>
            <a:ext cx="2410959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42" y="256816"/>
            <a:ext cx="878272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out_tib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()</a:t>
            </a:r>
          </a:p>
          <a:p>
            <a:r>
              <a:rPr lang="en-US" dirty="0"/>
              <a:t>temp=</a:t>
            </a:r>
            <a:r>
              <a:rPr lang="en-US" dirty="0" err="1"/>
              <a:t>list.files</a:t>
            </a:r>
            <a:r>
              <a:rPr lang="en-US" dirty="0"/>
              <a:t>('../data/</a:t>
            </a:r>
            <a:r>
              <a:rPr lang="en-US" dirty="0" err="1"/>
              <a:t>fahrzeiten_data</a:t>
            </a:r>
            <a:r>
              <a:rPr lang="en-US" dirty="0"/>
              <a:t>')</a:t>
            </a:r>
          </a:p>
          <a:p>
            <a:r>
              <a:rPr lang="en-US" dirty="0" err="1"/>
              <a:t>work.line</a:t>
            </a:r>
            <a:r>
              <a:rPr lang="en-US" dirty="0"/>
              <a:t> &lt;- 33</a:t>
            </a:r>
          </a:p>
          <a:p>
            <a:r>
              <a:rPr lang="en-US" dirty="0" err="1"/>
              <a:t>data_set</a:t>
            </a:r>
            <a:r>
              <a:rPr lang="en-US" dirty="0"/>
              <a:t>=0</a:t>
            </a:r>
          </a:p>
          <a:p>
            <a:r>
              <a:rPr lang="en-US" dirty="0" err="1"/>
              <a:t>num_datasets</a:t>
            </a:r>
            <a:r>
              <a:rPr lang="en-US" dirty="0"/>
              <a:t> = 12</a:t>
            </a:r>
          </a:p>
          <a:p>
            <a:r>
              <a:rPr lang="en-US" dirty="0" err="1"/>
              <a:t>min_delay_seg_min</a:t>
            </a:r>
            <a:r>
              <a:rPr lang="en-US" dirty="0"/>
              <a:t> = 0</a:t>
            </a:r>
          </a:p>
          <a:p>
            <a:r>
              <a:rPr lang="en-US" dirty="0" err="1"/>
              <a:t>min_delay_von_min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temp){</a:t>
            </a:r>
          </a:p>
          <a:p>
            <a:r>
              <a:rPr lang="en-US" dirty="0"/>
              <a:t>  </a:t>
            </a:r>
            <a:r>
              <a:rPr lang="en-US" dirty="0" err="1"/>
              <a:t>data_set</a:t>
            </a:r>
            <a:r>
              <a:rPr lang="en-US" dirty="0"/>
              <a:t> &lt;- </a:t>
            </a:r>
            <a:r>
              <a:rPr lang="en-US" dirty="0" err="1"/>
              <a:t>data_set</a:t>
            </a:r>
            <a:r>
              <a:rPr lang="en-US" dirty="0"/>
              <a:t> + 1</a:t>
            </a:r>
          </a:p>
          <a:p>
            <a:r>
              <a:rPr lang="en-US" dirty="0"/>
              <a:t>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delay1 &lt;- </a:t>
            </a:r>
            <a:r>
              <a:rPr lang="en-US" dirty="0" err="1"/>
              <a:t>read.csv</a:t>
            </a:r>
            <a:r>
              <a:rPr lang="en-US" dirty="0"/>
              <a:t>(paste('../data/</a:t>
            </a:r>
            <a:r>
              <a:rPr lang="en-US" dirty="0" err="1"/>
              <a:t>fahrzeiten_data</a:t>
            </a:r>
            <a:r>
              <a:rPr lang="en-US" dirty="0"/>
              <a:t>/',</a:t>
            </a:r>
            <a:r>
              <a:rPr lang="en-US" dirty="0" err="1"/>
              <a:t>i,sep</a:t>
            </a:r>
            <a:r>
              <a:rPr lang="en-US" dirty="0"/>
              <a:t>=""),</a:t>
            </a:r>
            <a:r>
              <a:rPr lang="en-US" dirty="0" err="1"/>
              <a:t>stringsAsFactors</a:t>
            </a:r>
            <a:r>
              <a:rPr lang="en-US" dirty="0"/>
              <a:t> = FALSE)</a:t>
            </a:r>
          </a:p>
          <a:p>
            <a:r>
              <a:rPr lang="en-US" dirty="0"/>
              <a:t>  </a:t>
            </a:r>
            <a:r>
              <a:rPr lang="en-US" dirty="0" err="1"/>
              <a:t>out_tib</a:t>
            </a:r>
            <a:r>
              <a:rPr lang="en-US" dirty="0"/>
              <a:t> &lt;- delays(delay1,out_tib,work.line,min_delay_seg_min,min_delay_von_min)</a:t>
            </a:r>
          </a:p>
          <a:p>
            <a:r>
              <a:rPr lang="en-US" dirty="0"/>
              <a:t>  if ((</a:t>
            </a:r>
            <a:r>
              <a:rPr lang="en-US" dirty="0" err="1"/>
              <a:t>data_set</a:t>
            </a:r>
            <a:r>
              <a:rPr lang="en-US" dirty="0"/>
              <a:t>&gt;=</a:t>
            </a:r>
            <a:r>
              <a:rPr lang="en-US" dirty="0" err="1"/>
              <a:t>num_datasets</a:t>
            </a:r>
            <a:r>
              <a:rPr lang="en-US" dirty="0"/>
              <a:t>)==TRUE) break()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 make an index for QGIS plotting</a:t>
            </a:r>
          </a:p>
          <a:p>
            <a:r>
              <a:rPr lang="en-US" dirty="0" err="1"/>
              <a:t>out_tib$index</a:t>
            </a:r>
            <a:r>
              <a:rPr lang="en-US" dirty="0"/>
              <a:t> &lt;-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paste</a:t>
            </a:r>
            <a:r>
              <a:rPr lang="en-US" dirty="0"/>
              <a:t>(out_tib$linie,'-',out_tib$halt_punkt_id_von,'-',out_tib$halt_punkt_id_nach,sep='')</a:t>
            </a:r>
          </a:p>
          <a:p>
            <a:r>
              <a:rPr lang="en-US" dirty="0"/>
              <a:t>```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58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7694" y="3139163"/>
            <a:ext cx="90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QGIS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34" y="1409493"/>
            <a:ext cx="7473244" cy="53072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534" y="311090"/>
            <a:ext cx="7473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QGIS 2.18</a:t>
            </a:r>
          </a:p>
          <a:p>
            <a:r>
              <a:rPr lang="en-US" dirty="0" smtClean="0"/>
              <a:t>+ PostgreSQL 9.4 DB (for data loaded from R)</a:t>
            </a:r>
          </a:p>
          <a:p>
            <a:r>
              <a:rPr lang="en-US" dirty="0" smtClean="0"/>
              <a:t>+ a few shapefiles from GIS of Kanton Zürich</a:t>
            </a:r>
            <a:endParaRPr lang="en-US" dirty="0"/>
          </a:p>
        </p:txBody>
      </p:sp>
      <p:pic>
        <p:nvPicPr>
          <p:cNvPr id="5" name="Picture 4" descr="DSC_4314_DxO_jp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936" y="0"/>
            <a:ext cx="1850064" cy="12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986" y="3353196"/>
            <a:ext cx="90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QGIS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68" y="407442"/>
            <a:ext cx="8724263" cy="616269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075289" y="2325511"/>
            <a:ext cx="2291644" cy="195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5289" y="3119455"/>
            <a:ext cx="1919111" cy="7386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Buses recorded also the way back to the garage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hidden)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55" y="1553773"/>
            <a:ext cx="2421466" cy="107721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Distinct segments for both directions with offset. </a:t>
            </a:r>
            <a:r>
              <a:rPr lang="en-US" sz="1600" dirty="0"/>
              <a:t>W</a:t>
            </a:r>
            <a:r>
              <a:rPr lang="en-US" sz="1600" dirty="0" smtClean="0"/>
              <a:t>idth proportional to abs(delay)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8190" y="2515810"/>
            <a:ext cx="519904" cy="837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6158" y="597906"/>
            <a:ext cx="1963556" cy="83099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Stops with more than </a:t>
            </a:r>
            <a:r>
              <a:rPr lang="en-US" sz="1600" dirty="0" smtClean="0"/>
              <a:t>0.5s mean delay </a:t>
            </a:r>
            <a:r>
              <a:rPr lang="en-US" sz="1600" dirty="0" smtClean="0"/>
              <a:t>labelled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92800" y="1446724"/>
            <a:ext cx="743358" cy="415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756" y="607481"/>
            <a:ext cx="2421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final result</a:t>
            </a:r>
            <a:endParaRPr lang="en-US" sz="2400" b="1" dirty="0"/>
          </a:p>
        </p:txBody>
      </p:sp>
      <p:pic>
        <p:nvPicPr>
          <p:cNvPr id="4" name="Picture 3" descr="DSC_4356_DxO_jp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723" y="4847435"/>
            <a:ext cx="2310190" cy="1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884</Words>
  <Application>Microsoft Macintosh PowerPoint</Application>
  <PresentationFormat>On-screen Show (4:3)</PresentationFormat>
  <Paragraphs>172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del Pais Vasco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Pearman</dc:creator>
  <cp:lastModifiedBy>Peter Pearman</cp:lastModifiedBy>
  <cp:revision>53</cp:revision>
  <cp:lastPrinted>2017-04-27T10:02:30Z</cp:lastPrinted>
  <dcterms:created xsi:type="dcterms:W3CDTF">2017-04-25T07:48:40Z</dcterms:created>
  <dcterms:modified xsi:type="dcterms:W3CDTF">2017-05-04T07:13:02Z</dcterms:modified>
</cp:coreProperties>
</file>