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63" r:id="rId4"/>
    <p:sldId id="265" r:id="rId5"/>
    <p:sldId id="266" r:id="rId6"/>
    <p:sldId id="257" r:id="rId7"/>
    <p:sldId id="258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10" d="100"/>
          <a:sy n="110" d="100"/>
        </p:scale>
        <p:origin x="-1560" y="-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9422D-A4B8-469A-84C9-5EB453D6007F}" type="datetimeFigureOut">
              <a:rPr lang="es-ES" smtClean="0"/>
              <a:t>05/03/2017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9E0C-4A1E-40F1-9C16-7533EB2FE8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382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9422D-A4B8-469A-84C9-5EB453D6007F}" type="datetimeFigureOut">
              <a:rPr lang="es-ES" smtClean="0"/>
              <a:t>05/03/2017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9E0C-4A1E-40F1-9C16-7533EB2FE8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927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9422D-A4B8-469A-84C9-5EB453D6007F}" type="datetimeFigureOut">
              <a:rPr lang="es-ES" smtClean="0"/>
              <a:t>05/03/2017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9E0C-4A1E-40F1-9C16-7533EB2FE8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163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9422D-A4B8-469A-84C9-5EB453D6007F}" type="datetimeFigureOut">
              <a:rPr lang="es-ES" smtClean="0"/>
              <a:t>05/03/2017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9E0C-4A1E-40F1-9C16-7533EB2FE8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1858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9422D-A4B8-469A-84C9-5EB453D6007F}" type="datetimeFigureOut">
              <a:rPr lang="es-ES" smtClean="0"/>
              <a:t>05/03/2017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9E0C-4A1E-40F1-9C16-7533EB2FE8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7663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9422D-A4B8-469A-84C9-5EB453D6007F}" type="datetimeFigureOut">
              <a:rPr lang="es-ES" smtClean="0"/>
              <a:t>05/03/2017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9E0C-4A1E-40F1-9C16-7533EB2FE8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4147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9422D-A4B8-469A-84C9-5EB453D6007F}" type="datetimeFigureOut">
              <a:rPr lang="es-ES" smtClean="0"/>
              <a:t>05/03/2017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9E0C-4A1E-40F1-9C16-7533EB2FE8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9503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9422D-A4B8-469A-84C9-5EB453D6007F}" type="datetimeFigureOut">
              <a:rPr lang="es-ES" smtClean="0"/>
              <a:t>05/03/2017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9E0C-4A1E-40F1-9C16-7533EB2FE8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9193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9422D-A4B8-469A-84C9-5EB453D6007F}" type="datetimeFigureOut">
              <a:rPr lang="es-ES" smtClean="0"/>
              <a:t>05/03/2017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9E0C-4A1E-40F1-9C16-7533EB2FE8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1410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9422D-A4B8-469A-84C9-5EB453D6007F}" type="datetimeFigureOut">
              <a:rPr lang="es-ES" smtClean="0"/>
              <a:t>05/03/2017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9E0C-4A1E-40F1-9C16-7533EB2FE8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2720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9422D-A4B8-469A-84C9-5EB453D6007F}" type="datetimeFigureOut">
              <a:rPr lang="es-ES" smtClean="0"/>
              <a:t>05/03/2017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9E0C-4A1E-40F1-9C16-7533EB2FE8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6487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9422D-A4B8-469A-84C9-5EB453D6007F}" type="datetimeFigureOut">
              <a:rPr lang="es-ES" smtClean="0"/>
              <a:t>05/03/2017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B9E0C-4A1E-40F1-9C16-7533EB2FE8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0628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54154" y="188640"/>
            <a:ext cx="8489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800" b="1">
                <a:solidFill>
                  <a:srgbClr val="A4AAAE"/>
                </a:solidFill>
                <a:latin typeface="Frutiger LT Std 45 Light" pitchFamily="34" charset="0"/>
                <a:cs typeface="Arial" pitchFamily="34" charset="0"/>
              </a:defRPr>
            </a:lvl1pPr>
          </a:lstStyle>
          <a:p>
            <a:pPr algn="just"/>
            <a:r>
              <a:rPr lang="es-ES" sz="2400" dirty="0" err="1" smtClean="0">
                <a:solidFill>
                  <a:srgbClr val="4D5357"/>
                </a:solidFill>
              </a:rPr>
              <a:t>What</a:t>
            </a:r>
            <a:r>
              <a:rPr lang="es-ES" sz="2400" dirty="0" smtClean="0">
                <a:solidFill>
                  <a:srgbClr val="4D5357"/>
                </a:solidFill>
              </a:rPr>
              <a:t>?</a:t>
            </a:r>
            <a:endParaRPr lang="es-ES" sz="2400" dirty="0">
              <a:solidFill>
                <a:srgbClr val="4D5357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899592" y="692696"/>
            <a:ext cx="759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800" b="1">
                <a:solidFill>
                  <a:srgbClr val="A4AAAE"/>
                </a:solidFill>
                <a:latin typeface="Frutiger LT Std 45 Light" pitchFamily="34" charset="0"/>
                <a:cs typeface="Arial" pitchFamily="34" charset="0"/>
              </a:defRPr>
            </a:lvl1pPr>
          </a:lstStyle>
          <a:p>
            <a:pPr algn="just"/>
            <a:r>
              <a:rPr lang="en-US" sz="1400" b="0" dirty="0" err="1" smtClean="0">
                <a:solidFill>
                  <a:srgbClr val="4D5357"/>
                </a:solidFill>
              </a:rPr>
              <a:t>HidroNext</a:t>
            </a:r>
            <a:r>
              <a:rPr lang="en-US" sz="1400" b="0" dirty="0" smtClean="0">
                <a:solidFill>
                  <a:srgbClr val="4D5357"/>
                </a:solidFill>
              </a:rPr>
              <a:t>: A web application for assisting hydroelectric sector in acquiring and using climate information in decision making processes.  </a:t>
            </a:r>
            <a:endParaRPr lang="en-US" sz="1400" b="0" dirty="0">
              <a:solidFill>
                <a:srgbClr val="4D5357"/>
              </a:solidFill>
            </a:endParaRPr>
          </a:p>
        </p:txBody>
      </p:sp>
      <p:pic>
        <p:nvPicPr>
          <p:cNvPr id="13" name="Picture 3" descr="D:\Users\108700\Desktop\Production_of_primary_energy,_EU-28,_2014_(%_of_total,_based_on_tonnes_of_oil_equivalent)_YB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93" y="1628800"/>
            <a:ext cx="5472608" cy="41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13 CuadroTexto"/>
          <p:cNvSpPr txBox="1"/>
          <p:nvPr/>
        </p:nvSpPr>
        <p:spPr>
          <a:xfrm>
            <a:off x="320493" y="5953635"/>
            <a:ext cx="80943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800" b="1">
                <a:solidFill>
                  <a:srgbClr val="A4AAAE"/>
                </a:solidFill>
                <a:latin typeface="Frutiger LT Std 45 Light" pitchFamily="34" charset="0"/>
                <a:cs typeface="Arial" pitchFamily="34" charset="0"/>
              </a:defRPr>
            </a:lvl1pPr>
          </a:lstStyle>
          <a:p>
            <a:pPr algn="just"/>
            <a:r>
              <a:rPr lang="es-ES" sz="1400" b="0" dirty="0" err="1" smtClean="0">
                <a:solidFill>
                  <a:srgbClr val="4D5357"/>
                </a:solidFill>
              </a:rPr>
              <a:t>Hydroelectricity</a:t>
            </a:r>
            <a:r>
              <a:rPr lang="es-ES" sz="1400" b="0" dirty="0" smtClean="0">
                <a:solidFill>
                  <a:srgbClr val="4D5357"/>
                </a:solidFill>
              </a:rPr>
              <a:t> = </a:t>
            </a:r>
            <a:r>
              <a:rPr lang="es-ES" sz="1400" b="0" dirty="0" err="1" smtClean="0">
                <a:solidFill>
                  <a:srgbClr val="4D5357"/>
                </a:solidFill>
              </a:rPr>
              <a:t>the</a:t>
            </a:r>
            <a:r>
              <a:rPr lang="es-ES" sz="1400" b="0" dirty="0" smtClean="0">
                <a:solidFill>
                  <a:srgbClr val="4D5357"/>
                </a:solidFill>
              </a:rPr>
              <a:t> </a:t>
            </a:r>
            <a:r>
              <a:rPr lang="es-ES" sz="1400" u="sng" dirty="0" err="1" smtClean="0">
                <a:solidFill>
                  <a:srgbClr val="4D5357"/>
                </a:solidFill>
              </a:rPr>
              <a:t>most</a:t>
            </a:r>
            <a:r>
              <a:rPr lang="es-ES" sz="1400" u="sng" dirty="0" smtClean="0">
                <a:solidFill>
                  <a:srgbClr val="4D5357"/>
                </a:solidFill>
              </a:rPr>
              <a:t> </a:t>
            </a:r>
            <a:r>
              <a:rPr lang="es-ES" sz="1400" u="sng" dirty="0" err="1" smtClean="0">
                <a:solidFill>
                  <a:srgbClr val="4D5357"/>
                </a:solidFill>
              </a:rPr>
              <a:t>important</a:t>
            </a:r>
            <a:r>
              <a:rPr lang="es-ES" sz="1400" u="sng" dirty="0" smtClean="0">
                <a:solidFill>
                  <a:srgbClr val="4D5357"/>
                </a:solidFill>
              </a:rPr>
              <a:t> </a:t>
            </a:r>
            <a:r>
              <a:rPr lang="es-ES" sz="1400" u="sng" dirty="0" err="1" smtClean="0">
                <a:solidFill>
                  <a:srgbClr val="4D5357"/>
                </a:solidFill>
              </a:rPr>
              <a:t>renewable</a:t>
            </a:r>
            <a:r>
              <a:rPr lang="es-ES" sz="1400" u="sng" dirty="0" smtClean="0">
                <a:solidFill>
                  <a:srgbClr val="4D5357"/>
                </a:solidFill>
              </a:rPr>
              <a:t> </a:t>
            </a:r>
            <a:r>
              <a:rPr lang="es-ES" sz="1400" u="sng" dirty="0" err="1" smtClean="0">
                <a:solidFill>
                  <a:srgbClr val="4D5357"/>
                </a:solidFill>
              </a:rPr>
              <a:t>source</a:t>
            </a:r>
            <a:r>
              <a:rPr lang="es-ES" sz="1400" b="0" u="sng" dirty="0" smtClean="0">
                <a:solidFill>
                  <a:srgbClr val="4D5357"/>
                </a:solidFill>
              </a:rPr>
              <a:t> </a:t>
            </a:r>
            <a:r>
              <a:rPr lang="es-ES" sz="1400" b="0" dirty="0" smtClean="0">
                <a:solidFill>
                  <a:srgbClr val="4D5357"/>
                </a:solidFill>
              </a:rPr>
              <a:t>in </a:t>
            </a:r>
            <a:r>
              <a:rPr lang="es-ES" sz="1400" b="0" dirty="0" err="1" smtClean="0">
                <a:solidFill>
                  <a:srgbClr val="4D5357"/>
                </a:solidFill>
              </a:rPr>
              <a:t>Europe</a:t>
            </a:r>
            <a:r>
              <a:rPr lang="es-ES" sz="1400" b="0" dirty="0" smtClean="0">
                <a:solidFill>
                  <a:srgbClr val="4D5357"/>
                </a:solidFill>
              </a:rPr>
              <a:t> (and </a:t>
            </a:r>
            <a:r>
              <a:rPr lang="es-ES" sz="1400" b="0" dirty="0" err="1" smtClean="0">
                <a:solidFill>
                  <a:srgbClr val="4D5357"/>
                </a:solidFill>
              </a:rPr>
              <a:t>worldwide</a:t>
            </a:r>
            <a:r>
              <a:rPr lang="es-ES" sz="1400" b="0" dirty="0" smtClean="0">
                <a:solidFill>
                  <a:srgbClr val="4D5357"/>
                </a:solidFill>
              </a:rPr>
              <a:t>) </a:t>
            </a:r>
            <a:r>
              <a:rPr lang="es-ES" sz="1400" b="0" dirty="0" err="1" smtClean="0">
                <a:solidFill>
                  <a:srgbClr val="4D5357"/>
                </a:solidFill>
              </a:rPr>
              <a:t>but</a:t>
            </a:r>
            <a:r>
              <a:rPr lang="es-ES" sz="1400" b="0" dirty="0" smtClean="0">
                <a:solidFill>
                  <a:srgbClr val="4D5357"/>
                </a:solidFill>
              </a:rPr>
              <a:t>…. </a:t>
            </a:r>
            <a:r>
              <a:rPr lang="es-ES" sz="1400" b="0" dirty="0" smtClean="0">
                <a:solidFill>
                  <a:srgbClr val="4D5357"/>
                </a:solidFill>
              </a:rPr>
              <a:t>No </a:t>
            </a:r>
            <a:r>
              <a:rPr lang="es-ES" sz="1400" b="0" dirty="0" err="1" smtClean="0">
                <a:solidFill>
                  <a:srgbClr val="4D5357"/>
                </a:solidFill>
              </a:rPr>
              <a:t>climate</a:t>
            </a:r>
            <a:r>
              <a:rPr lang="es-ES" sz="1400" b="0" dirty="0" smtClean="0">
                <a:solidFill>
                  <a:srgbClr val="4D5357"/>
                </a:solidFill>
              </a:rPr>
              <a:t> </a:t>
            </a:r>
            <a:r>
              <a:rPr lang="es-ES" sz="1400" b="0" dirty="0" err="1" smtClean="0">
                <a:solidFill>
                  <a:srgbClr val="4D5357"/>
                </a:solidFill>
              </a:rPr>
              <a:t>services</a:t>
            </a:r>
            <a:r>
              <a:rPr lang="es-ES" sz="1400" b="0" dirty="0" smtClean="0">
                <a:solidFill>
                  <a:srgbClr val="4D5357"/>
                </a:solidFill>
              </a:rPr>
              <a:t> </a:t>
            </a:r>
            <a:r>
              <a:rPr lang="es-ES" sz="1400" b="0" dirty="0" err="1" smtClean="0">
                <a:solidFill>
                  <a:srgbClr val="4D5357"/>
                </a:solidFill>
              </a:rPr>
              <a:t>being</a:t>
            </a:r>
            <a:r>
              <a:rPr lang="es-ES" sz="1400" b="0" dirty="0" smtClean="0">
                <a:solidFill>
                  <a:srgbClr val="4D5357"/>
                </a:solidFill>
              </a:rPr>
              <a:t> </a:t>
            </a:r>
            <a:r>
              <a:rPr lang="es-ES" sz="1400" b="0" dirty="0" err="1" smtClean="0">
                <a:solidFill>
                  <a:srgbClr val="4D5357"/>
                </a:solidFill>
              </a:rPr>
              <a:t>developed</a:t>
            </a:r>
            <a:r>
              <a:rPr lang="es-ES" sz="1400" b="0" dirty="0" smtClean="0">
                <a:solidFill>
                  <a:srgbClr val="4D5357"/>
                </a:solidFill>
              </a:rPr>
              <a:t> at </a:t>
            </a:r>
            <a:r>
              <a:rPr lang="es-ES" sz="1400" b="0" dirty="0" err="1" smtClean="0">
                <a:solidFill>
                  <a:srgbClr val="4D5357"/>
                </a:solidFill>
              </a:rPr>
              <a:t>the</a:t>
            </a:r>
            <a:r>
              <a:rPr lang="es-ES" sz="1400" b="0" dirty="0" smtClean="0">
                <a:solidFill>
                  <a:srgbClr val="4D5357"/>
                </a:solidFill>
              </a:rPr>
              <a:t> </a:t>
            </a:r>
            <a:r>
              <a:rPr lang="es-ES" sz="1400" b="0" dirty="0" err="1" smtClean="0">
                <a:solidFill>
                  <a:srgbClr val="4D5357"/>
                </a:solidFill>
              </a:rPr>
              <a:t>moment</a:t>
            </a:r>
            <a:r>
              <a:rPr lang="es-ES" sz="1400" b="0" dirty="0" smtClean="0">
                <a:solidFill>
                  <a:srgbClr val="4D5357"/>
                </a:solidFill>
              </a:rPr>
              <a:t> (at </a:t>
            </a:r>
            <a:r>
              <a:rPr lang="es-ES" sz="1400" b="0" dirty="0" err="1" smtClean="0">
                <a:solidFill>
                  <a:srgbClr val="4D5357"/>
                </a:solidFill>
              </a:rPr>
              <a:t>least</a:t>
            </a:r>
            <a:r>
              <a:rPr lang="es-ES" sz="1400" b="0" dirty="0" smtClean="0">
                <a:solidFill>
                  <a:srgbClr val="4D5357"/>
                </a:solidFill>
              </a:rPr>
              <a:t> in </a:t>
            </a:r>
            <a:r>
              <a:rPr lang="es-ES" sz="1400" b="0" dirty="0" err="1" smtClean="0">
                <a:solidFill>
                  <a:srgbClr val="4D5357"/>
                </a:solidFill>
              </a:rPr>
              <a:t>the</a:t>
            </a:r>
            <a:r>
              <a:rPr lang="es-ES" sz="1400" b="0" dirty="0" smtClean="0">
                <a:solidFill>
                  <a:srgbClr val="4D5357"/>
                </a:solidFill>
              </a:rPr>
              <a:t> R&amp;D </a:t>
            </a:r>
            <a:r>
              <a:rPr lang="es-ES" sz="1400" b="0" dirty="0" err="1" smtClean="0">
                <a:solidFill>
                  <a:srgbClr val="4D5357"/>
                </a:solidFill>
              </a:rPr>
              <a:t>programs</a:t>
            </a:r>
            <a:r>
              <a:rPr lang="es-ES" sz="1400" b="0" dirty="0" smtClean="0">
                <a:solidFill>
                  <a:srgbClr val="4D5357"/>
                </a:solidFill>
              </a:rPr>
              <a:t> as </a:t>
            </a:r>
            <a:r>
              <a:rPr lang="es-ES" sz="1400" b="0" dirty="0" err="1" smtClean="0">
                <a:solidFill>
                  <a:srgbClr val="4D5357"/>
                </a:solidFill>
              </a:rPr>
              <a:t>Copernicus</a:t>
            </a:r>
            <a:r>
              <a:rPr lang="es-ES" sz="1400" b="0" dirty="0" smtClean="0">
                <a:solidFill>
                  <a:srgbClr val="4D5357"/>
                </a:solidFill>
              </a:rPr>
              <a:t>, H2020,etc.)</a:t>
            </a:r>
            <a:endParaRPr lang="es-ES" sz="1400" b="0" dirty="0">
              <a:solidFill>
                <a:srgbClr val="4D5357"/>
              </a:solidFill>
            </a:endParaRPr>
          </a:p>
        </p:txBody>
      </p:sp>
      <p:pic>
        <p:nvPicPr>
          <p:cNvPr id="15" name="Picture 2" descr="D:\Users\108700\Desktop\800px-Electricity_generated_from_renewable_energy_sources,_EU-28,_2004–14_YB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628800"/>
            <a:ext cx="5363354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654154" y="1268760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800" b="1">
                <a:solidFill>
                  <a:srgbClr val="A4AAAE"/>
                </a:solidFill>
                <a:latin typeface="Frutiger LT Std 45 Light" pitchFamily="34" charset="0"/>
                <a:cs typeface="Arial" pitchFamily="34" charset="0"/>
              </a:defRPr>
            </a:lvl1pPr>
          </a:lstStyle>
          <a:p>
            <a:pPr algn="just"/>
            <a:r>
              <a:rPr lang="es-ES" sz="2400" dirty="0" err="1" smtClean="0">
                <a:solidFill>
                  <a:srgbClr val="4D5357"/>
                </a:solidFill>
              </a:rPr>
              <a:t>Why</a:t>
            </a:r>
            <a:r>
              <a:rPr lang="es-ES" sz="2400" dirty="0" smtClean="0">
                <a:solidFill>
                  <a:srgbClr val="4D5357"/>
                </a:solidFill>
              </a:rPr>
              <a:t>?</a:t>
            </a:r>
            <a:endParaRPr lang="es-ES" sz="2400" dirty="0">
              <a:solidFill>
                <a:srgbClr val="4D53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812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88639"/>
            <a:ext cx="2520280" cy="30474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19288"/>
            <a:ext cx="5355013" cy="27363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352" y="2348880"/>
            <a:ext cx="4614112" cy="22067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6" descr="Hydro Worl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514" y="3362118"/>
            <a:ext cx="3004414" cy="65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771616"/>
            <a:ext cx="3124771" cy="19401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654154" y="260648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800" b="1">
                <a:solidFill>
                  <a:srgbClr val="A4AAAE"/>
                </a:solidFill>
                <a:latin typeface="Frutiger LT Std 45 Light" pitchFamily="34" charset="0"/>
                <a:cs typeface="Arial" pitchFamily="34" charset="0"/>
              </a:defRPr>
            </a:lvl1pPr>
          </a:lstStyle>
          <a:p>
            <a:pPr algn="just"/>
            <a:r>
              <a:rPr lang="es-ES" sz="2400" dirty="0" err="1" smtClean="0">
                <a:solidFill>
                  <a:srgbClr val="4D5357"/>
                </a:solidFill>
              </a:rPr>
              <a:t>Who</a:t>
            </a:r>
            <a:r>
              <a:rPr lang="es-ES" sz="2400" dirty="0" smtClean="0">
                <a:solidFill>
                  <a:srgbClr val="4D5357"/>
                </a:solidFill>
              </a:rPr>
              <a:t>?</a:t>
            </a:r>
            <a:endParaRPr lang="es-ES" sz="2400" dirty="0">
              <a:solidFill>
                <a:srgbClr val="4D5357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4151154" y="5202197"/>
            <a:ext cx="459731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800" b="1">
                <a:solidFill>
                  <a:srgbClr val="A4AAAE"/>
                </a:solidFill>
                <a:latin typeface="Frutiger LT Std 45 Light" pitchFamily="34" charset="0"/>
                <a:cs typeface="Arial" pitchFamily="34" charset="0"/>
              </a:defRPr>
            </a:lvl1pPr>
          </a:lstStyle>
          <a:p>
            <a:pPr algn="just"/>
            <a:r>
              <a:rPr lang="es-ES" sz="1400" dirty="0" err="1" smtClean="0">
                <a:solidFill>
                  <a:srgbClr val="4D5357"/>
                </a:solidFill>
              </a:rPr>
              <a:t>Engineers</a:t>
            </a:r>
            <a:r>
              <a:rPr lang="es-ES" sz="1400" dirty="0" smtClean="0">
                <a:solidFill>
                  <a:srgbClr val="4D5357"/>
                </a:solidFill>
              </a:rPr>
              <a:t>, managers, </a:t>
            </a:r>
            <a:r>
              <a:rPr lang="es-ES" sz="1400" dirty="0" err="1" smtClean="0">
                <a:solidFill>
                  <a:srgbClr val="4D5357"/>
                </a:solidFill>
              </a:rPr>
              <a:t>investors</a:t>
            </a:r>
            <a:r>
              <a:rPr lang="es-ES" sz="1400" dirty="0" smtClean="0">
                <a:solidFill>
                  <a:srgbClr val="4D5357"/>
                </a:solidFill>
              </a:rPr>
              <a:t>, </a:t>
            </a:r>
            <a:r>
              <a:rPr lang="es-ES" sz="1400" dirty="0" err="1" smtClean="0">
                <a:solidFill>
                  <a:srgbClr val="4D5357"/>
                </a:solidFill>
              </a:rPr>
              <a:t>planners</a:t>
            </a:r>
            <a:r>
              <a:rPr lang="es-ES" sz="1400" dirty="0" smtClean="0">
                <a:solidFill>
                  <a:srgbClr val="4D5357"/>
                </a:solidFill>
              </a:rPr>
              <a:t>, </a:t>
            </a:r>
            <a:r>
              <a:rPr lang="es-ES" sz="1400" dirty="0" err="1" smtClean="0">
                <a:solidFill>
                  <a:srgbClr val="4D5357"/>
                </a:solidFill>
              </a:rPr>
              <a:t>politicians</a:t>
            </a:r>
            <a:r>
              <a:rPr lang="es-ES" sz="1400" dirty="0" smtClean="0">
                <a:solidFill>
                  <a:srgbClr val="4D5357"/>
                </a:solidFill>
              </a:rPr>
              <a:t>,…  </a:t>
            </a:r>
          </a:p>
          <a:p>
            <a:pPr algn="just"/>
            <a:r>
              <a:rPr lang="es-ES" sz="1400" dirty="0" smtClean="0">
                <a:solidFill>
                  <a:srgbClr val="4D5357"/>
                </a:solidFill>
              </a:rPr>
              <a:t>Are </a:t>
            </a:r>
            <a:r>
              <a:rPr lang="es-ES" sz="1400" dirty="0" err="1" smtClean="0">
                <a:solidFill>
                  <a:srgbClr val="4D5357"/>
                </a:solidFill>
              </a:rPr>
              <a:t>these</a:t>
            </a:r>
            <a:r>
              <a:rPr lang="es-ES" sz="1400" dirty="0" smtClean="0">
                <a:solidFill>
                  <a:srgbClr val="4D5357"/>
                </a:solidFill>
              </a:rPr>
              <a:t> </a:t>
            </a:r>
            <a:r>
              <a:rPr lang="es-ES" sz="1400" dirty="0" err="1" smtClean="0">
                <a:solidFill>
                  <a:srgbClr val="4D5357"/>
                </a:solidFill>
              </a:rPr>
              <a:t>actors</a:t>
            </a:r>
            <a:r>
              <a:rPr lang="es-ES" sz="1400" dirty="0" smtClean="0">
                <a:solidFill>
                  <a:srgbClr val="4D5357"/>
                </a:solidFill>
              </a:rPr>
              <a:t> </a:t>
            </a:r>
            <a:r>
              <a:rPr lang="es-ES" sz="1400" dirty="0" err="1" smtClean="0">
                <a:solidFill>
                  <a:srgbClr val="4D5357"/>
                </a:solidFill>
              </a:rPr>
              <a:t>using</a:t>
            </a:r>
            <a:r>
              <a:rPr lang="es-ES" sz="1400" dirty="0" smtClean="0">
                <a:solidFill>
                  <a:srgbClr val="4D5357"/>
                </a:solidFill>
              </a:rPr>
              <a:t> </a:t>
            </a:r>
            <a:r>
              <a:rPr lang="es-ES" sz="1400" dirty="0" err="1" smtClean="0">
                <a:solidFill>
                  <a:srgbClr val="4D5357"/>
                </a:solidFill>
              </a:rPr>
              <a:t>climate</a:t>
            </a:r>
            <a:r>
              <a:rPr lang="es-ES" sz="1400" dirty="0" smtClean="0">
                <a:solidFill>
                  <a:srgbClr val="4D5357"/>
                </a:solidFill>
              </a:rPr>
              <a:t> </a:t>
            </a:r>
            <a:r>
              <a:rPr lang="es-ES" sz="1400" dirty="0" err="1" smtClean="0">
                <a:solidFill>
                  <a:srgbClr val="4D5357"/>
                </a:solidFill>
              </a:rPr>
              <a:t>information</a:t>
            </a:r>
            <a:r>
              <a:rPr lang="es-ES" sz="1400" dirty="0" smtClean="0">
                <a:solidFill>
                  <a:srgbClr val="4D5357"/>
                </a:solidFill>
              </a:rPr>
              <a:t>?</a:t>
            </a:r>
          </a:p>
          <a:p>
            <a:pPr algn="just"/>
            <a:r>
              <a:rPr lang="es-ES" sz="2000" dirty="0" smtClean="0">
                <a:solidFill>
                  <a:srgbClr val="4D5357"/>
                </a:solidFill>
              </a:rPr>
              <a:t>Yes…..BUT THE WRONG ONE. </a:t>
            </a:r>
          </a:p>
          <a:p>
            <a:pPr algn="just"/>
            <a:endParaRPr lang="es-ES" sz="1400" dirty="0" smtClean="0">
              <a:solidFill>
                <a:srgbClr val="4D5357"/>
              </a:solidFill>
            </a:endParaRPr>
          </a:p>
          <a:p>
            <a:pPr algn="just"/>
            <a:r>
              <a:rPr lang="es-ES" sz="1400" dirty="0" err="1" smtClean="0">
                <a:solidFill>
                  <a:srgbClr val="4D5357"/>
                </a:solidFill>
              </a:rPr>
              <a:t>Seasonal</a:t>
            </a:r>
            <a:r>
              <a:rPr lang="es-ES" sz="1400" dirty="0" smtClean="0">
                <a:solidFill>
                  <a:srgbClr val="4D5357"/>
                </a:solidFill>
              </a:rPr>
              <a:t> </a:t>
            </a:r>
            <a:r>
              <a:rPr lang="es-ES" sz="1400" dirty="0" err="1" smtClean="0">
                <a:solidFill>
                  <a:srgbClr val="4D5357"/>
                </a:solidFill>
              </a:rPr>
              <a:t>forecast</a:t>
            </a:r>
            <a:r>
              <a:rPr lang="es-ES" sz="1400" dirty="0" smtClean="0">
                <a:solidFill>
                  <a:srgbClr val="4D5357"/>
                </a:solidFill>
              </a:rPr>
              <a:t> and </a:t>
            </a:r>
            <a:r>
              <a:rPr lang="es-ES" sz="1400" dirty="0" err="1" smtClean="0">
                <a:solidFill>
                  <a:srgbClr val="4D5357"/>
                </a:solidFill>
              </a:rPr>
              <a:t>Climate</a:t>
            </a:r>
            <a:r>
              <a:rPr lang="es-ES" sz="1400" dirty="0" smtClean="0">
                <a:solidFill>
                  <a:srgbClr val="4D5357"/>
                </a:solidFill>
              </a:rPr>
              <a:t> </a:t>
            </a:r>
            <a:r>
              <a:rPr lang="es-ES" sz="1400" dirty="0" err="1" smtClean="0">
                <a:solidFill>
                  <a:srgbClr val="4D5357"/>
                </a:solidFill>
              </a:rPr>
              <a:t>change</a:t>
            </a:r>
            <a:r>
              <a:rPr lang="es-ES" sz="1400" dirty="0" smtClean="0">
                <a:solidFill>
                  <a:srgbClr val="4D5357"/>
                </a:solidFill>
              </a:rPr>
              <a:t> </a:t>
            </a:r>
            <a:r>
              <a:rPr lang="es-ES" sz="1400" dirty="0" err="1" smtClean="0">
                <a:solidFill>
                  <a:srgbClr val="4D5357"/>
                </a:solidFill>
              </a:rPr>
              <a:t>projections</a:t>
            </a:r>
            <a:r>
              <a:rPr lang="es-ES" sz="1400" dirty="0" smtClean="0">
                <a:solidFill>
                  <a:srgbClr val="4D5357"/>
                </a:solidFill>
              </a:rPr>
              <a:t> are </a:t>
            </a:r>
            <a:r>
              <a:rPr lang="es-ES" sz="1400" dirty="0" err="1" smtClean="0">
                <a:solidFill>
                  <a:srgbClr val="4D5357"/>
                </a:solidFill>
              </a:rPr>
              <a:t>unknown</a:t>
            </a:r>
            <a:r>
              <a:rPr lang="es-ES" sz="1400" dirty="0">
                <a:solidFill>
                  <a:srgbClr val="4D5357"/>
                </a:solidFill>
              </a:rPr>
              <a:t> </a:t>
            </a:r>
            <a:r>
              <a:rPr lang="es-ES" sz="1400" dirty="0" err="1" smtClean="0">
                <a:solidFill>
                  <a:srgbClr val="4D5357"/>
                </a:solidFill>
              </a:rPr>
              <a:t>for</a:t>
            </a:r>
            <a:r>
              <a:rPr lang="es-ES" sz="1400" dirty="0" smtClean="0">
                <a:solidFill>
                  <a:srgbClr val="4D5357"/>
                </a:solidFill>
              </a:rPr>
              <a:t> </a:t>
            </a:r>
            <a:r>
              <a:rPr lang="es-ES" sz="1400" dirty="0" err="1" smtClean="0">
                <a:solidFill>
                  <a:srgbClr val="4D5357"/>
                </a:solidFill>
              </a:rPr>
              <a:t>them</a:t>
            </a:r>
            <a:endParaRPr lang="es-ES" sz="1400" dirty="0">
              <a:solidFill>
                <a:srgbClr val="4D53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394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uadroTexto"/>
          <p:cNvSpPr txBox="1"/>
          <p:nvPr/>
        </p:nvSpPr>
        <p:spPr>
          <a:xfrm>
            <a:off x="654154" y="354111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800" b="1">
                <a:solidFill>
                  <a:srgbClr val="A4AAAE"/>
                </a:solidFill>
                <a:latin typeface="Frutiger LT Std 45 Light" pitchFamily="34" charset="0"/>
                <a:cs typeface="Arial" pitchFamily="34" charset="0"/>
              </a:defRPr>
            </a:lvl1pPr>
          </a:lstStyle>
          <a:p>
            <a:pPr algn="just"/>
            <a:r>
              <a:rPr lang="es-ES" sz="2400" dirty="0" err="1" smtClean="0">
                <a:solidFill>
                  <a:srgbClr val="4D5357"/>
                </a:solidFill>
              </a:rPr>
              <a:t>How</a:t>
            </a:r>
            <a:r>
              <a:rPr lang="es-ES" sz="2400" dirty="0" smtClean="0">
                <a:solidFill>
                  <a:srgbClr val="4D5357"/>
                </a:solidFill>
              </a:rPr>
              <a:t>?</a:t>
            </a:r>
            <a:endParaRPr lang="es-ES" sz="2400" dirty="0">
              <a:solidFill>
                <a:srgbClr val="4D5357"/>
              </a:solidFill>
            </a:endParaRPr>
          </a:p>
        </p:txBody>
      </p:sp>
      <p:sp>
        <p:nvSpPr>
          <p:cNvPr id="2" name="AutoShape 2" descr="blob:https://web.whatsapp.com/134fe6c1-703f-47f6-b1c2-9bfab2fa524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" name="AutoShape 4" descr="blob:https://web.whatsapp.com/134fe6c1-703f-47f6-b1c2-9bfab2fa524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4" name="AutoShape 6" descr="blob:https://web.whatsapp.com/134fe6c1-703f-47f6-b1c2-9bfab2fa524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4103" name="Picture 7" descr="D:\Users\108700\Desktop\134fe6c1-703f-47f6-b1c2-9bfab2fa524c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943"/>
          <a:stretch/>
        </p:blipFill>
        <p:spPr bwMode="auto">
          <a:xfrm>
            <a:off x="3810060" y="160338"/>
            <a:ext cx="4794388" cy="6653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1260847" y="4077072"/>
            <a:ext cx="2015009" cy="9361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ECMWF Web Coverage Service (WCS</a:t>
            </a:r>
            <a:r>
              <a:rPr lang="en-US" b="1" dirty="0" smtClean="0"/>
              <a:t>)</a:t>
            </a:r>
            <a:endParaRPr lang="es-ES" dirty="0"/>
          </a:p>
        </p:txBody>
      </p:sp>
      <p:cxnSp>
        <p:nvCxnSpPr>
          <p:cNvPr id="7" name="6 Conector recto de flecha"/>
          <p:cNvCxnSpPr>
            <a:endCxn id="5" idx="0"/>
          </p:cNvCxnSpPr>
          <p:nvPr/>
        </p:nvCxnSpPr>
        <p:spPr>
          <a:xfrm rot="10800000" flipV="1">
            <a:off x="2268352" y="3486856"/>
            <a:ext cx="2808920" cy="590215"/>
          </a:xfrm>
          <a:prstGeom prst="bentConnector2">
            <a:avLst/>
          </a:prstGeom>
          <a:ln>
            <a:prstDash val="sysDash"/>
            <a:tailEnd type="arrow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9" name="6 Conector recto de flecha"/>
          <p:cNvCxnSpPr>
            <a:stCxn id="5" idx="3"/>
          </p:cNvCxnSpPr>
          <p:nvPr/>
        </p:nvCxnSpPr>
        <p:spPr>
          <a:xfrm flipV="1">
            <a:off x="3275856" y="4387298"/>
            <a:ext cx="1945431" cy="157826"/>
          </a:xfrm>
          <a:prstGeom prst="bentConnector3">
            <a:avLst>
              <a:gd name="adj1" fmla="val 99940"/>
            </a:avLst>
          </a:prstGeom>
          <a:ln>
            <a:prstDash val="sysDash"/>
            <a:tailEnd type="arrow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35706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lob:https://web.whatsapp.com/134fe6c1-703f-47f6-b1c2-9bfab2fa524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" name="AutoShape 4" descr="blob:https://web.whatsapp.com/134fe6c1-703f-47f6-b1c2-9bfab2fa524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4" name="AutoShape 6" descr="blob:https://web.whatsapp.com/134fe6c1-703f-47f6-b1c2-9bfab2fa524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 rotWithShape="1">
          <a:blip r:embed="rId2"/>
          <a:srcRect r="41040" b="43722"/>
          <a:stretch/>
        </p:blipFill>
        <p:spPr>
          <a:xfrm>
            <a:off x="155575" y="314506"/>
            <a:ext cx="6642040" cy="3566159"/>
          </a:xfrm>
          <a:prstGeom prst="rect">
            <a:avLst/>
          </a:prstGeom>
        </p:spPr>
      </p:pic>
      <p:pic>
        <p:nvPicPr>
          <p:cNvPr id="11" name="10 Imagen"/>
          <p:cNvPicPr>
            <a:picLocks noChangeAspect="1"/>
          </p:cNvPicPr>
          <p:nvPr/>
        </p:nvPicPr>
        <p:blipFill rotWithShape="1">
          <a:blip r:embed="rId3"/>
          <a:srcRect t="-36194" b="36194"/>
          <a:stretch/>
        </p:blipFill>
        <p:spPr>
          <a:xfrm>
            <a:off x="155575" y="2420888"/>
            <a:ext cx="6415881" cy="3608934"/>
          </a:xfrm>
          <a:prstGeom prst="rect">
            <a:avLst/>
          </a:prstGeom>
        </p:spPr>
      </p:pic>
      <p:sp>
        <p:nvSpPr>
          <p:cNvPr id="12" name="11 CuadroTexto"/>
          <p:cNvSpPr txBox="1"/>
          <p:nvPr/>
        </p:nvSpPr>
        <p:spPr>
          <a:xfrm>
            <a:off x="7019764" y="980728"/>
            <a:ext cx="2016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800" b="1">
                <a:solidFill>
                  <a:srgbClr val="A4AAAE"/>
                </a:solidFill>
                <a:latin typeface="Frutiger LT Std 45 Light" pitchFamily="34" charset="0"/>
                <a:cs typeface="Arial" pitchFamily="34" charset="0"/>
              </a:defRPr>
            </a:lvl1pPr>
          </a:lstStyle>
          <a:p>
            <a:pPr algn="just"/>
            <a:r>
              <a:rPr lang="es-ES" sz="2400" dirty="0" err="1" smtClean="0">
                <a:solidFill>
                  <a:srgbClr val="4D5357"/>
                </a:solidFill>
              </a:rPr>
              <a:t>User</a:t>
            </a:r>
            <a:r>
              <a:rPr lang="es-ES" sz="2400" dirty="0" smtClean="0">
                <a:solidFill>
                  <a:srgbClr val="4D5357"/>
                </a:solidFill>
              </a:rPr>
              <a:t> interface</a:t>
            </a:r>
            <a:endParaRPr lang="es-ES" sz="2400" dirty="0">
              <a:solidFill>
                <a:srgbClr val="4D5357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7034879" y="4225355"/>
            <a:ext cx="2016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800" b="1">
                <a:solidFill>
                  <a:srgbClr val="A4AAAE"/>
                </a:solidFill>
                <a:latin typeface="Frutiger LT Std 45 Light" pitchFamily="34" charset="0"/>
                <a:cs typeface="Arial" pitchFamily="34" charset="0"/>
              </a:defRPr>
            </a:lvl1pPr>
          </a:lstStyle>
          <a:p>
            <a:pPr algn="just"/>
            <a:r>
              <a:rPr lang="es-ES" sz="2400" dirty="0" err="1" smtClean="0">
                <a:solidFill>
                  <a:srgbClr val="4D5357"/>
                </a:solidFill>
              </a:rPr>
              <a:t>River</a:t>
            </a:r>
            <a:r>
              <a:rPr lang="es-ES" sz="2400" dirty="0" smtClean="0">
                <a:solidFill>
                  <a:srgbClr val="4D5357"/>
                </a:solidFill>
              </a:rPr>
              <a:t> </a:t>
            </a:r>
            <a:r>
              <a:rPr lang="es-ES" sz="2400" dirty="0" err="1" smtClean="0">
                <a:solidFill>
                  <a:srgbClr val="4D5357"/>
                </a:solidFill>
              </a:rPr>
              <a:t>flow</a:t>
            </a:r>
            <a:r>
              <a:rPr lang="es-ES" sz="2400" dirty="0" smtClean="0">
                <a:solidFill>
                  <a:srgbClr val="4D5357"/>
                </a:solidFill>
              </a:rPr>
              <a:t> </a:t>
            </a:r>
            <a:r>
              <a:rPr lang="es-ES" sz="2400" dirty="0" err="1" smtClean="0">
                <a:solidFill>
                  <a:srgbClr val="4D5357"/>
                </a:solidFill>
              </a:rPr>
              <a:t>projections</a:t>
            </a:r>
            <a:endParaRPr lang="es-ES" sz="2400" dirty="0" smtClean="0">
              <a:solidFill>
                <a:srgbClr val="4D5357"/>
              </a:solidFill>
            </a:endParaRPr>
          </a:p>
          <a:p>
            <a:pPr algn="just"/>
            <a:endParaRPr lang="es-ES" sz="1200" dirty="0" smtClean="0">
              <a:solidFill>
                <a:srgbClr val="4D5357"/>
              </a:solidFill>
            </a:endParaRPr>
          </a:p>
          <a:p>
            <a:pPr algn="just"/>
            <a:r>
              <a:rPr lang="es-ES" sz="1200" dirty="0" smtClean="0">
                <a:solidFill>
                  <a:srgbClr val="4D5357"/>
                </a:solidFill>
              </a:rPr>
              <a:t>1970-2100</a:t>
            </a:r>
            <a:endParaRPr lang="es-ES" sz="1200" dirty="0">
              <a:solidFill>
                <a:srgbClr val="4D53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86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lob:https://web.whatsapp.com/134fe6c1-703f-47f6-b1c2-9bfab2fa524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" name="AutoShape 4" descr="blob:https://web.whatsapp.com/134fe6c1-703f-47f6-b1c2-9bfab2fa524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4" name="AutoShape 6" descr="blob:https://web.whatsapp.com/134fe6c1-703f-47f6-b1c2-9bfab2fa524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 rotWithShape="1">
          <a:blip r:embed="rId2"/>
          <a:srcRect b="31383"/>
          <a:stretch/>
        </p:blipFill>
        <p:spPr>
          <a:xfrm>
            <a:off x="159767" y="160339"/>
            <a:ext cx="6428457" cy="2481220"/>
          </a:xfrm>
          <a:prstGeom prst="rect">
            <a:avLst/>
          </a:prstGeom>
        </p:spPr>
      </p:pic>
      <p:pic>
        <p:nvPicPr>
          <p:cNvPr id="11" name="10 Imagen"/>
          <p:cNvPicPr>
            <a:picLocks noChangeAspect="1"/>
          </p:cNvPicPr>
          <p:nvPr/>
        </p:nvPicPr>
        <p:blipFill rotWithShape="1">
          <a:blip r:embed="rId3"/>
          <a:srcRect b="28439"/>
          <a:stretch/>
        </p:blipFill>
        <p:spPr>
          <a:xfrm>
            <a:off x="251520" y="2276872"/>
            <a:ext cx="6280249" cy="2527987"/>
          </a:xfrm>
          <a:prstGeom prst="rect">
            <a:avLst/>
          </a:prstGeom>
        </p:spPr>
      </p:pic>
      <p:pic>
        <p:nvPicPr>
          <p:cNvPr id="12" name="11 Imagen"/>
          <p:cNvPicPr>
            <a:picLocks noChangeAspect="1"/>
          </p:cNvPicPr>
          <p:nvPr/>
        </p:nvPicPr>
        <p:blipFill rotWithShape="1">
          <a:blip r:embed="rId4"/>
          <a:srcRect t="-1" b="42080"/>
          <a:stretch/>
        </p:blipFill>
        <p:spPr>
          <a:xfrm>
            <a:off x="333402" y="4720655"/>
            <a:ext cx="6215984" cy="2025202"/>
          </a:xfrm>
          <a:prstGeom prst="rect">
            <a:avLst/>
          </a:prstGeom>
        </p:spPr>
      </p:pic>
      <p:sp>
        <p:nvSpPr>
          <p:cNvPr id="13" name="12 CuadroTexto"/>
          <p:cNvSpPr txBox="1"/>
          <p:nvPr/>
        </p:nvSpPr>
        <p:spPr>
          <a:xfrm>
            <a:off x="6948264" y="985450"/>
            <a:ext cx="2016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800" b="1">
                <a:solidFill>
                  <a:srgbClr val="A4AAAE"/>
                </a:solidFill>
                <a:latin typeface="Frutiger LT Std 45 Light" pitchFamily="34" charset="0"/>
                <a:cs typeface="Arial" pitchFamily="34" charset="0"/>
              </a:defRPr>
            </a:lvl1pPr>
          </a:lstStyle>
          <a:p>
            <a:pPr algn="just"/>
            <a:r>
              <a:rPr lang="es-ES" sz="2400" dirty="0" err="1" smtClean="0">
                <a:solidFill>
                  <a:srgbClr val="4D5357"/>
                </a:solidFill>
              </a:rPr>
              <a:t>Energy</a:t>
            </a:r>
            <a:r>
              <a:rPr lang="es-ES" sz="2400" dirty="0" smtClean="0">
                <a:solidFill>
                  <a:srgbClr val="4D5357"/>
                </a:solidFill>
              </a:rPr>
              <a:t> </a:t>
            </a:r>
            <a:r>
              <a:rPr lang="es-ES" sz="2400" dirty="0" err="1" smtClean="0">
                <a:solidFill>
                  <a:srgbClr val="4D5357"/>
                </a:solidFill>
              </a:rPr>
              <a:t>projections</a:t>
            </a:r>
            <a:endParaRPr lang="es-ES" sz="2400" dirty="0" smtClean="0">
              <a:solidFill>
                <a:srgbClr val="4D5357"/>
              </a:solidFill>
            </a:endParaRPr>
          </a:p>
          <a:p>
            <a:pPr algn="just"/>
            <a:endParaRPr lang="es-ES" sz="1200" dirty="0" smtClean="0">
              <a:solidFill>
                <a:srgbClr val="4D5357"/>
              </a:solidFill>
            </a:endParaRPr>
          </a:p>
          <a:p>
            <a:pPr algn="just"/>
            <a:r>
              <a:rPr lang="es-ES" sz="1200" dirty="0" smtClean="0">
                <a:solidFill>
                  <a:srgbClr val="4D5357"/>
                </a:solidFill>
              </a:rPr>
              <a:t>1970-2100</a:t>
            </a:r>
            <a:endParaRPr lang="es-ES" sz="1200" dirty="0">
              <a:solidFill>
                <a:srgbClr val="4D5357"/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6948264" y="3037427"/>
            <a:ext cx="2016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800" b="1">
                <a:solidFill>
                  <a:srgbClr val="A4AAAE"/>
                </a:solidFill>
                <a:latin typeface="Frutiger LT Std 45 Light" pitchFamily="34" charset="0"/>
                <a:cs typeface="Arial" pitchFamily="34" charset="0"/>
              </a:defRPr>
            </a:lvl1pPr>
          </a:lstStyle>
          <a:p>
            <a:pPr algn="just"/>
            <a:r>
              <a:rPr lang="es-ES" sz="2400" dirty="0" err="1" smtClean="0">
                <a:solidFill>
                  <a:srgbClr val="4D5357"/>
                </a:solidFill>
              </a:rPr>
              <a:t>Energy</a:t>
            </a:r>
            <a:r>
              <a:rPr lang="es-ES" sz="2400" dirty="0" smtClean="0">
                <a:solidFill>
                  <a:srgbClr val="4D5357"/>
                </a:solidFill>
              </a:rPr>
              <a:t> </a:t>
            </a:r>
            <a:r>
              <a:rPr lang="es-ES" sz="2400" dirty="0" err="1" smtClean="0">
                <a:solidFill>
                  <a:srgbClr val="4D5357"/>
                </a:solidFill>
              </a:rPr>
              <a:t>projections</a:t>
            </a:r>
            <a:endParaRPr lang="es-ES" sz="2400" dirty="0" smtClean="0">
              <a:solidFill>
                <a:srgbClr val="4D5357"/>
              </a:solidFill>
            </a:endParaRPr>
          </a:p>
          <a:p>
            <a:pPr algn="just"/>
            <a:endParaRPr lang="es-ES" sz="1200" dirty="0">
              <a:solidFill>
                <a:srgbClr val="4D5357"/>
              </a:solidFill>
            </a:endParaRPr>
          </a:p>
          <a:p>
            <a:pPr algn="just"/>
            <a:r>
              <a:rPr lang="es-ES" sz="1200" dirty="0" smtClean="0">
                <a:solidFill>
                  <a:srgbClr val="4D5357"/>
                </a:solidFill>
              </a:rPr>
              <a:t>1970-2100</a:t>
            </a:r>
            <a:endParaRPr lang="es-ES" sz="2400" dirty="0">
              <a:solidFill>
                <a:srgbClr val="4D5357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7065619" y="5085184"/>
            <a:ext cx="2016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800" b="1">
                <a:solidFill>
                  <a:srgbClr val="A4AAAE"/>
                </a:solidFill>
                <a:latin typeface="Frutiger LT Std 45 Light" pitchFamily="34" charset="0"/>
                <a:cs typeface="Arial" pitchFamily="34" charset="0"/>
              </a:defRPr>
            </a:lvl1pPr>
          </a:lstStyle>
          <a:p>
            <a:pPr algn="just"/>
            <a:r>
              <a:rPr lang="es-ES" sz="2400" dirty="0" err="1" smtClean="0">
                <a:solidFill>
                  <a:srgbClr val="4D5357"/>
                </a:solidFill>
              </a:rPr>
              <a:t>Energy</a:t>
            </a:r>
            <a:r>
              <a:rPr lang="es-ES" sz="2400" dirty="0" smtClean="0">
                <a:solidFill>
                  <a:srgbClr val="4D5357"/>
                </a:solidFill>
              </a:rPr>
              <a:t> </a:t>
            </a:r>
            <a:r>
              <a:rPr lang="es-ES" sz="2400" dirty="0" err="1" smtClean="0">
                <a:solidFill>
                  <a:srgbClr val="4D5357"/>
                </a:solidFill>
              </a:rPr>
              <a:t>projections</a:t>
            </a:r>
            <a:endParaRPr lang="es-ES" sz="2400" dirty="0" smtClean="0">
              <a:solidFill>
                <a:srgbClr val="4D5357"/>
              </a:solidFill>
            </a:endParaRPr>
          </a:p>
          <a:p>
            <a:pPr algn="just"/>
            <a:endParaRPr lang="es-ES" sz="1200" dirty="0">
              <a:solidFill>
                <a:srgbClr val="4D5357"/>
              </a:solidFill>
            </a:endParaRPr>
          </a:p>
          <a:p>
            <a:pPr algn="just"/>
            <a:r>
              <a:rPr lang="es-ES" sz="1200" dirty="0" err="1" smtClean="0">
                <a:solidFill>
                  <a:srgbClr val="4D5357"/>
                </a:solidFill>
              </a:rPr>
              <a:t>Next</a:t>
            </a:r>
            <a:r>
              <a:rPr lang="es-ES" sz="1200" dirty="0" smtClean="0">
                <a:solidFill>
                  <a:srgbClr val="4D5357"/>
                </a:solidFill>
              </a:rPr>
              <a:t> 30 </a:t>
            </a:r>
            <a:r>
              <a:rPr lang="es-ES" sz="1200" dirty="0" err="1" smtClean="0">
                <a:solidFill>
                  <a:srgbClr val="4D5357"/>
                </a:solidFill>
              </a:rPr>
              <a:t>days</a:t>
            </a:r>
            <a:endParaRPr lang="es-ES" sz="2400" dirty="0">
              <a:solidFill>
                <a:srgbClr val="4D53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86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438741"/>
              </p:ext>
            </p:extLst>
          </p:nvPr>
        </p:nvGraphicFramePr>
        <p:xfrm>
          <a:off x="251520" y="939528"/>
          <a:ext cx="8774726" cy="2886837"/>
        </p:xfrm>
        <a:graphic>
          <a:graphicData uri="http://schemas.openxmlformats.org/drawingml/2006/table">
            <a:tbl>
              <a:tblPr firstRow="1" firstCol="1" bandRow="1"/>
              <a:tblGrid>
                <a:gridCol w="1182157"/>
                <a:gridCol w="1770171"/>
                <a:gridCol w="2167198"/>
                <a:gridCol w="1398767"/>
                <a:gridCol w="2256433"/>
              </a:tblGrid>
              <a:tr h="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-914400" algn="l"/>
                        </a:tabLst>
                      </a:pPr>
                      <a:r>
                        <a:rPr lang="es-ES" sz="1000" b="0" dirty="0" err="1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Client</a:t>
                      </a:r>
                      <a:endParaRPr lang="es-ES" sz="1000" b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-914400" algn="l"/>
                        </a:tabLst>
                      </a:pPr>
                      <a:r>
                        <a:rPr lang="es-EC" sz="1000" b="0" kern="5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SimSun"/>
                          <a:cs typeface="Arial"/>
                        </a:rPr>
                        <a:t>Project/</a:t>
                      </a:r>
                      <a:r>
                        <a:rPr lang="es-EC" sz="1000" b="0" kern="50" dirty="0" err="1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SimSun"/>
                          <a:cs typeface="Arial"/>
                        </a:rPr>
                        <a:t>plant</a:t>
                      </a:r>
                      <a:endParaRPr lang="es-ES" sz="1000" b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-914400" algn="l"/>
                        </a:tabLst>
                      </a:pPr>
                      <a:r>
                        <a:rPr lang="es-EC" sz="1000" b="0" kern="50" dirty="0" err="1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SimSun"/>
                          <a:cs typeface="Arial"/>
                        </a:rPr>
                        <a:t>State</a:t>
                      </a:r>
                      <a:r>
                        <a:rPr lang="es-EC" sz="1000" b="0" kern="5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SimSun"/>
                          <a:cs typeface="Arial"/>
                        </a:rPr>
                        <a:t>/County</a:t>
                      </a:r>
                      <a:endParaRPr lang="es-ES" sz="1000" b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-914400" algn="l"/>
                        </a:tabLst>
                      </a:pPr>
                      <a:r>
                        <a:rPr lang="es-EC" sz="1000" b="0" kern="50" dirty="0" err="1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SimSun"/>
                          <a:cs typeface="Arial"/>
                        </a:rPr>
                        <a:t>Powerl</a:t>
                      </a:r>
                      <a:r>
                        <a:rPr lang="es-EC" sz="1000" b="0" kern="5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SimSun"/>
                          <a:cs typeface="Arial"/>
                        </a:rPr>
                        <a:t> </a:t>
                      </a:r>
                      <a:r>
                        <a:rPr lang="es-EC" sz="1000" b="0" kern="5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SimSun"/>
                          <a:cs typeface="Arial"/>
                        </a:rPr>
                        <a:t>(MW)</a:t>
                      </a:r>
                      <a:endParaRPr lang="es-ES" sz="1000" b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-914400" algn="l"/>
                        </a:tabLst>
                      </a:pPr>
                      <a:r>
                        <a:rPr lang="es-EC" sz="1000" b="0" kern="5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SimSun"/>
                          <a:cs typeface="Arial"/>
                        </a:rPr>
                        <a:t>Características</a:t>
                      </a:r>
                      <a:endParaRPr lang="es-ES" sz="1000" b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0">
                <a:tc rowSpan="3"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-914400" algn="l"/>
                        </a:tabLst>
                      </a:pPr>
                      <a:r>
                        <a:rPr lang="es-ES" sz="10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Ecuadorian</a:t>
                      </a:r>
                      <a:r>
                        <a:rPr lang="es-ES" sz="10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s-ES" sz="10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government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-914400" algn="l"/>
                        </a:tabLst>
                      </a:pPr>
                      <a:r>
                        <a:rPr lang="es-EC" sz="1000" kern="50" dirty="0" smtClean="0">
                          <a:solidFill>
                            <a:srgbClr val="00000A"/>
                          </a:solidFill>
                          <a:effectLst/>
                          <a:latin typeface="Calibri"/>
                          <a:ea typeface="SimSun"/>
                          <a:cs typeface="Arial"/>
                        </a:rPr>
                        <a:t>Coca-Codo </a:t>
                      </a:r>
                      <a:r>
                        <a:rPr lang="es-EC" sz="1000" kern="50" dirty="0">
                          <a:solidFill>
                            <a:srgbClr val="00000A"/>
                          </a:solidFill>
                          <a:effectLst/>
                          <a:latin typeface="Calibri"/>
                          <a:ea typeface="SimSun"/>
                          <a:cs typeface="Arial"/>
                        </a:rPr>
                        <a:t>Sinclair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-914400" algn="l"/>
                        </a:tabLst>
                      </a:pPr>
                      <a:r>
                        <a:rPr lang="es-EC" sz="1000" kern="50" dirty="0" smtClean="0">
                          <a:solidFill>
                            <a:srgbClr val="00000A"/>
                          </a:solidFill>
                          <a:effectLst/>
                          <a:latin typeface="Calibri"/>
                          <a:ea typeface="SimSun"/>
                          <a:cs typeface="Arial"/>
                        </a:rPr>
                        <a:t>Ecuador: Napo </a:t>
                      </a:r>
                      <a:r>
                        <a:rPr lang="es-EC" sz="1000" kern="50" dirty="0">
                          <a:solidFill>
                            <a:srgbClr val="00000A"/>
                          </a:solidFill>
                          <a:effectLst/>
                          <a:latin typeface="Calibri"/>
                          <a:ea typeface="SimSun"/>
                          <a:cs typeface="Arial"/>
                        </a:rPr>
                        <a:t>y Sucumbíos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-914400" algn="l"/>
                        </a:tabLst>
                      </a:pPr>
                      <a:r>
                        <a:rPr lang="es-EC" sz="1000" kern="50" dirty="0">
                          <a:solidFill>
                            <a:srgbClr val="00000A"/>
                          </a:solidFill>
                          <a:effectLst/>
                          <a:latin typeface="Calibri"/>
                          <a:ea typeface="SimSun"/>
                          <a:cs typeface="Arial"/>
                        </a:rPr>
                        <a:t>1.500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-914400" algn="l"/>
                        </a:tabLst>
                      </a:pPr>
                      <a:r>
                        <a:rPr lang="es-EC" sz="1000" kern="50" dirty="0" smtClean="0">
                          <a:solidFill>
                            <a:srgbClr val="00000A"/>
                          </a:solidFill>
                          <a:effectLst/>
                          <a:latin typeface="Calibri"/>
                          <a:ea typeface="SimSun"/>
                          <a:cs typeface="Arial"/>
                        </a:rPr>
                        <a:t>High </a:t>
                      </a:r>
                      <a:r>
                        <a:rPr lang="es-EC" sz="1000" kern="50" dirty="0" err="1" smtClean="0">
                          <a:solidFill>
                            <a:srgbClr val="00000A"/>
                          </a:solidFill>
                          <a:effectLst/>
                          <a:latin typeface="Calibri"/>
                          <a:ea typeface="SimSun"/>
                          <a:cs typeface="Arial"/>
                        </a:rPr>
                        <a:t>power</a:t>
                      </a:r>
                      <a:r>
                        <a:rPr lang="es-EC" sz="1000" kern="50" dirty="0" smtClean="0">
                          <a:solidFill>
                            <a:srgbClr val="00000A"/>
                          </a:solidFill>
                          <a:effectLst/>
                          <a:latin typeface="Calibri"/>
                          <a:ea typeface="SimSun"/>
                          <a:cs typeface="Arial"/>
                        </a:rPr>
                        <a:t> run</a:t>
                      </a:r>
                      <a:r>
                        <a:rPr lang="es-EC" sz="1000" kern="50" baseline="0" dirty="0" smtClean="0">
                          <a:solidFill>
                            <a:srgbClr val="00000A"/>
                          </a:solidFill>
                          <a:effectLst/>
                          <a:latin typeface="Calibri"/>
                          <a:ea typeface="SimSun"/>
                          <a:cs typeface="Arial"/>
                        </a:rPr>
                        <a:t> of </a:t>
                      </a:r>
                      <a:r>
                        <a:rPr lang="es-EC" sz="1000" kern="50" baseline="0" dirty="0" err="1" smtClean="0">
                          <a:solidFill>
                            <a:srgbClr val="00000A"/>
                          </a:solidFill>
                          <a:effectLst/>
                          <a:latin typeface="Calibri"/>
                          <a:ea typeface="SimSun"/>
                          <a:cs typeface="Arial"/>
                        </a:rPr>
                        <a:t>river</a:t>
                      </a:r>
                      <a:r>
                        <a:rPr lang="es-EC" sz="1000" kern="50" baseline="0" dirty="0" smtClean="0">
                          <a:solidFill>
                            <a:srgbClr val="00000A"/>
                          </a:solidFill>
                          <a:effectLst/>
                          <a:latin typeface="Calibri"/>
                          <a:ea typeface="SimSun"/>
                          <a:cs typeface="Arial"/>
                        </a:rPr>
                        <a:t>. Small </a:t>
                      </a:r>
                      <a:r>
                        <a:rPr lang="es-EC" sz="1000" kern="50" baseline="0" dirty="0" err="1" smtClean="0">
                          <a:solidFill>
                            <a:srgbClr val="00000A"/>
                          </a:solidFill>
                          <a:effectLst/>
                          <a:latin typeface="Calibri"/>
                          <a:ea typeface="SimSun"/>
                          <a:cs typeface="Arial"/>
                        </a:rPr>
                        <a:t>reservoir</a:t>
                      </a:r>
                      <a:r>
                        <a:rPr lang="es-EC" sz="1000" kern="50" baseline="0" dirty="0" smtClean="0">
                          <a:solidFill>
                            <a:srgbClr val="00000A"/>
                          </a:solidFill>
                          <a:effectLst/>
                          <a:latin typeface="Calibri"/>
                          <a:ea typeface="SimSun"/>
                          <a:cs typeface="Arial"/>
                        </a:rPr>
                        <a:t> (</a:t>
                      </a:r>
                      <a:r>
                        <a:rPr lang="es-EC" sz="1000" kern="50" baseline="0" dirty="0" err="1" smtClean="0">
                          <a:solidFill>
                            <a:srgbClr val="00000A"/>
                          </a:solidFill>
                          <a:effectLst/>
                          <a:latin typeface="Calibri"/>
                          <a:ea typeface="SimSun"/>
                          <a:cs typeface="Arial"/>
                        </a:rPr>
                        <a:t>Daily</a:t>
                      </a:r>
                      <a:r>
                        <a:rPr lang="es-EC" sz="1000" kern="50" baseline="0" dirty="0" smtClean="0">
                          <a:solidFill>
                            <a:srgbClr val="00000A"/>
                          </a:solidFill>
                          <a:effectLst/>
                          <a:latin typeface="Calibri"/>
                          <a:ea typeface="SimSun"/>
                          <a:cs typeface="Arial"/>
                        </a:rPr>
                        <a:t> </a:t>
                      </a:r>
                      <a:r>
                        <a:rPr lang="es-EC" sz="1000" kern="50" baseline="0" dirty="0" err="1" smtClean="0">
                          <a:solidFill>
                            <a:srgbClr val="00000A"/>
                          </a:solidFill>
                          <a:effectLst/>
                          <a:latin typeface="Calibri"/>
                          <a:ea typeface="SimSun"/>
                          <a:cs typeface="Arial"/>
                        </a:rPr>
                        <a:t>regulation</a:t>
                      </a:r>
                      <a:r>
                        <a:rPr lang="es-EC" sz="1000" kern="50" baseline="0" dirty="0" smtClean="0">
                          <a:solidFill>
                            <a:srgbClr val="00000A"/>
                          </a:solidFill>
                          <a:effectLst/>
                          <a:latin typeface="Calibri"/>
                          <a:ea typeface="SimSun"/>
                          <a:cs typeface="Arial"/>
                        </a:rPr>
                        <a:t>)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-914400" algn="l"/>
                        </a:tabLst>
                      </a:pPr>
                      <a:endParaRPr lang="es-E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-914400" algn="l"/>
                        </a:tabLst>
                      </a:pPr>
                      <a:r>
                        <a:rPr lang="es-EC" sz="1000" kern="50" dirty="0" err="1">
                          <a:solidFill>
                            <a:srgbClr val="00000A"/>
                          </a:solidFill>
                          <a:effectLst/>
                          <a:latin typeface="Calibri"/>
                          <a:ea typeface="SimSun"/>
                          <a:cs typeface="Arial"/>
                        </a:rPr>
                        <a:t>Toachi</a:t>
                      </a:r>
                      <a:r>
                        <a:rPr lang="es-EC" sz="1000" kern="50" dirty="0">
                          <a:solidFill>
                            <a:srgbClr val="00000A"/>
                          </a:solidFill>
                          <a:effectLst/>
                          <a:latin typeface="Calibri"/>
                          <a:ea typeface="SimSun"/>
                          <a:cs typeface="Arial"/>
                        </a:rPr>
                        <a:t> </a:t>
                      </a:r>
                      <a:r>
                        <a:rPr lang="es-EC" sz="1000" kern="50" dirty="0" err="1">
                          <a:solidFill>
                            <a:srgbClr val="00000A"/>
                          </a:solidFill>
                          <a:effectLst/>
                          <a:latin typeface="Calibri"/>
                          <a:ea typeface="SimSun"/>
                          <a:cs typeface="Arial"/>
                        </a:rPr>
                        <a:t>Pilatón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-914400" algn="l"/>
                        </a:tabLst>
                      </a:pPr>
                      <a:r>
                        <a:rPr lang="es-EC" sz="1000" kern="50" dirty="0" smtClean="0">
                          <a:solidFill>
                            <a:srgbClr val="00000A"/>
                          </a:solidFill>
                          <a:effectLst/>
                          <a:latin typeface="+mn-lt"/>
                          <a:ea typeface="SimSun"/>
                          <a:cs typeface="Arial"/>
                        </a:rPr>
                        <a:t>Ecuador: Pichincha</a:t>
                      </a:r>
                      <a:r>
                        <a:rPr lang="es-EC" sz="1000" kern="50" dirty="0">
                          <a:solidFill>
                            <a:srgbClr val="00000A"/>
                          </a:solidFill>
                          <a:effectLst/>
                          <a:latin typeface="Calibri"/>
                          <a:ea typeface="SimSun"/>
                          <a:cs typeface="Arial"/>
                        </a:rPr>
                        <a:t>, Santo Domingo de los Tsáchilas y Cotopaxi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-914400" algn="l"/>
                        </a:tabLst>
                      </a:pPr>
                      <a:r>
                        <a:rPr lang="es-EC" sz="1000" kern="50" dirty="0">
                          <a:solidFill>
                            <a:srgbClr val="00000A"/>
                          </a:solidFill>
                          <a:effectLst/>
                          <a:latin typeface="Calibri"/>
                          <a:ea typeface="SimSun"/>
                          <a:cs typeface="Arial"/>
                        </a:rPr>
                        <a:t>253 </a:t>
                      </a:r>
                      <a:r>
                        <a:rPr lang="es-EC" sz="1000" kern="50" dirty="0" smtClean="0">
                          <a:solidFill>
                            <a:srgbClr val="00000A"/>
                          </a:solidFill>
                          <a:effectLst/>
                          <a:latin typeface="Calibri"/>
                          <a:ea typeface="SimSun"/>
                          <a:cs typeface="Arial"/>
                        </a:rPr>
                        <a:t> (+1,4)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-914400" algn="l"/>
                        </a:tabLst>
                      </a:pPr>
                      <a:r>
                        <a:rPr lang="es-EC" sz="1000" kern="50" dirty="0" smtClean="0">
                          <a:solidFill>
                            <a:srgbClr val="00000A"/>
                          </a:solidFill>
                          <a:effectLst/>
                          <a:latin typeface="Calibri"/>
                          <a:ea typeface="SimSun"/>
                          <a:cs typeface="Arial"/>
                        </a:rPr>
                        <a:t>2</a:t>
                      </a:r>
                      <a:r>
                        <a:rPr lang="es-EC" sz="1000" kern="50" baseline="0" dirty="0" smtClean="0">
                          <a:solidFill>
                            <a:srgbClr val="00000A"/>
                          </a:solidFill>
                          <a:effectLst/>
                          <a:latin typeface="Calibri"/>
                          <a:ea typeface="SimSun"/>
                          <a:cs typeface="Arial"/>
                        </a:rPr>
                        <a:t> </a:t>
                      </a:r>
                      <a:r>
                        <a:rPr lang="es-EC" sz="1000" kern="50" baseline="0" dirty="0" err="1" smtClean="0">
                          <a:solidFill>
                            <a:srgbClr val="00000A"/>
                          </a:solidFill>
                          <a:effectLst/>
                          <a:latin typeface="Calibri"/>
                          <a:ea typeface="SimSun"/>
                          <a:cs typeface="Arial"/>
                        </a:rPr>
                        <a:t>plats</a:t>
                      </a:r>
                      <a:r>
                        <a:rPr lang="es-EC" sz="1000" kern="50" baseline="0" dirty="0" smtClean="0">
                          <a:solidFill>
                            <a:srgbClr val="00000A"/>
                          </a:solidFill>
                          <a:effectLst/>
                          <a:latin typeface="Calibri"/>
                          <a:ea typeface="SimSun"/>
                          <a:cs typeface="Arial"/>
                        </a:rPr>
                        <a:t>. </a:t>
                      </a:r>
                      <a:r>
                        <a:rPr lang="es-EC" sz="1000" kern="50" baseline="0" dirty="0" err="1" smtClean="0">
                          <a:solidFill>
                            <a:srgbClr val="00000A"/>
                          </a:solidFill>
                          <a:effectLst/>
                          <a:latin typeface="Calibri"/>
                          <a:ea typeface="SimSun"/>
                          <a:cs typeface="Arial"/>
                        </a:rPr>
                        <a:t>Cascade</a:t>
                      </a:r>
                      <a:r>
                        <a:rPr lang="es-EC" sz="1000" kern="50" baseline="0" dirty="0" smtClean="0">
                          <a:solidFill>
                            <a:srgbClr val="00000A"/>
                          </a:solidFill>
                          <a:effectLst/>
                          <a:latin typeface="Calibri"/>
                          <a:ea typeface="SimSun"/>
                          <a:cs typeface="Arial"/>
                        </a:rPr>
                        <a:t> </a:t>
                      </a:r>
                      <a:r>
                        <a:rPr lang="es-EC" sz="1000" kern="50" baseline="0" dirty="0" err="1" smtClean="0">
                          <a:solidFill>
                            <a:srgbClr val="00000A"/>
                          </a:solidFill>
                          <a:effectLst/>
                          <a:latin typeface="Calibri"/>
                          <a:ea typeface="SimSun"/>
                          <a:cs typeface="Arial"/>
                        </a:rPr>
                        <a:t>configuration</a:t>
                      </a:r>
                      <a:r>
                        <a:rPr lang="es-EC" sz="1000" kern="50" baseline="0" dirty="0" smtClean="0">
                          <a:solidFill>
                            <a:srgbClr val="00000A"/>
                          </a:solidFill>
                          <a:effectLst/>
                          <a:latin typeface="Calibri"/>
                          <a:ea typeface="SimSun"/>
                          <a:cs typeface="Arial"/>
                        </a:rPr>
                        <a:t>. </a:t>
                      </a:r>
                      <a:r>
                        <a:rPr lang="es-EC" sz="1000" kern="50" baseline="0" dirty="0" err="1" smtClean="0">
                          <a:solidFill>
                            <a:srgbClr val="00000A"/>
                          </a:solidFill>
                          <a:effectLst/>
                          <a:latin typeface="Calibri"/>
                          <a:ea typeface="SimSun"/>
                          <a:cs typeface="Arial"/>
                        </a:rPr>
                        <a:t>Half</a:t>
                      </a:r>
                      <a:r>
                        <a:rPr lang="es-EC" sz="1000" kern="50" baseline="0" dirty="0" smtClean="0">
                          <a:solidFill>
                            <a:srgbClr val="00000A"/>
                          </a:solidFill>
                          <a:effectLst/>
                          <a:latin typeface="Calibri"/>
                          <a:ea typeface="SimSun"/>
                          <a:cs typeface="Arial"/>
                        </a:rPr>
                        <a:t> </a:t>
                      </a:r>
                      <a:r>
                        <a:rPr lang="es-EC" sz="1000" kern="50" baseline="0" dirty="0" err="1" smtClean="0">
                          <a:solidFill>
                            <a:srgbClr val="00000A"/>
                          </a:solidFill>
                          <a:effectLst/>
                          <a:latin typeface="Calibri"/>
                          <a:ea typeface="SimSun"/>
                          <a:cs typeface="Arial"/>
                        </a:rPr>
                        <a:t>power</a:t>
                      </a:r>
                      <a:r>
                        <a:rPr lang="es-EC" sz="1000" kern="50" baseline="0" dirty="0" smtClean="0">
                          <a:solidFill>
                            <a:srgbClr val="00000A"/>
                          </a:solidFill>
                          <a:effectLst/>
                          <a:latin typeface="Calibri"/>
                          <a:ea typeface="SimSun"/>
                          <a:cs typeface="Arial"/>
                        </a:rPr>
                        <a:t>, </a:t>
                      </a:r>
                      <a:r>
                        <a:rPr lang="es-EC" sz="1000" kern="50" baseline="0" dirty="0" err="1" smtClean="0">
                          <a:solidFill>
                            <a:srgbClr val="00000A"/>
                          </a:solidFill>
                          <a:effectLst/>
                          <a:latin typeface="Calibri"/>
                          <a:ea typeface="SimSun"/>
                          <a:cs typeface="Arial"/>
                        </a:rPr>
                        <a:t>One</a:t>
                      </a:r>
                      <a:r>
                        <a:rPr lang="es-EC" sz="1000" kern="50" baseline="0" dirty="0" smtClean="0">
                          <a:solidFill>
                            <a:srgbClr val="00000A"/>
                          </a:solidFill>
                          <a:effectLst/>
                          <a:latin typeface="Calibri"/>
                          <a:ea typeface="SimSun"/>
                          <a:cs typeface="Arial"/>
                        </a:rPr>
                        <a:t> </a:t>
                      </a:r>
                      <a:r>
                        <a:rPr lang="es-EC" sz="1000" kern="50" baseline="0" dirty="0" err="1" smtClean="0">
                          <a:solidFill>
                            <a:srgbClr val="00000A"/>
                          </a:solidFill>
                          <a:effectLst/>
                          <a:latin typeface="Calibri"/>
                          <a:ea typeface="SimSun"/>
                          <a:cs typeface="Arial"/>
                        </a:rPr>
                        <a:t>big</a:t>
                      </a:r>
                      <a:r>
                        <a:rPr lang="es-EC" sz="1000" kern="50" baseline="0" dirty="0" smtClean="0">
                          <a:solidFill>
                            <a:srgbClr val="00000A"/>
                          </a:solidFill>
                          <a:effectLst/>
                          <a:latin typeface="Calibri"/>
                          <a:ea typeface="SimSun"/>
                          <a:cs typeface="Arial"/>
                        </a:rPr>
                        <a:t> </a:t>
                      </a:r>
                      <a:r>
                        <a:rPr lang="es-EC" sz="1000" kern="50" baseline="0" dirty="0" err="1" smtClean="0">
                          <a:solidFill>
                            <a:srgbClr val="00000A"/>
                          </a:solidFill>
                          <a:effectLst/>
                          <a:latin typeface="Calibri"/>
                          <a:ea typeface="SimSun"/>
                          <a:cs typeface="Arial"/>
                        </a:rPr>
                        <a:t>reservoir</a:t>
                      </a:r>
                      <a:r>
                        <a:rPr lang="es-EC" sz="1000" kern="50" baseline="0" dirty="0" smtClean="0">
                          <a:solidFill>
                            <a:srgbClr val="00000A"/>
                          </a:solidFill>
                          <a:effectLst/>
                          <a:latin typeface="Calibri"/>
                          <a:ea typeface="SimSun"/>
                          <a:cs typeface="Arial"/>
                        </a:rPr>
                        <a:t> (</a:t>
                      </a:r>
                      <a:r>
                        <a:rPr lang="es-EC" sz="1000" kern="50" baseline="0" dirty="0" err="1" smtClean="0">
                          <a:solidFill>
                            <a:srgbClr val="00000A"/>
                          </a:solidFill>
                          <a:effectLst/>
                          <a:latin typeface="Calibri"/>
                          <a:ea typeface="SimSun"/>
                          <a:cs typeface="Arial"/>
                        </a:rPr>
                        <a:t>seasonal</a:t>
                      </a:r>
                      <a:r>
                        <a:rPr lang="es-EC" sz="1000" kern="50" baseline="0" dirty="0" smtClean="0">
                          <a:solidFill>
                            <a:srgbClr val="00000A"/>
                          </a:solidFill>
                          <a:effectLst/>
                          <a:latin typeface="Calibri"/>
                          <a:ea typeface="SimSun"/>
                          <a:cs typeface="Arial"/>
                        </a:rPr>
                        <a:t>)</a:t>
                      </a:r>
                      <a:endParaRPr lang="es-EC" sz="1000" kern="50" dirty="0" smtClean="0">
                        <a:solidFill>
                          <a:srgbClr val="00000A"/>
                        </a:solidFill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-914400" algn="l"/>
                        </a:tabLst>
                      </a:pPr>
                      <a:endParaRPr lang="es-E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-914400" algn="l"/>
                        </a:tabLst>
                      </a:pPr>
                      <a:r>
                        <a:rPr lang="es-EC" sz="1000" kern="50" dirty="0">
                          <a:solidFill>
                            <a:srgbClr val="00000A"/>
                          </a:solidFill>
                          <a:effectLst/>
                          <a:latin typeface="Calibri"/>
                          <a:ea typeface="SimSun"/>
                          <a:cs typeface="Arial"/>
                        </a:rPr>
                        <a:t>Quijos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-914400" algn="l"/>
                        </a:tabLst>
                      </a:pPr>
                      <a:r>
                        <a:rPr lang="es-EC" sz="1000" kern="50" dirty="0" smtClean="0">
                          <a:solidFill>
                            <a:srgbClr val="00000A"/>
                          </a:solidFill>
                          <a:effectLst/>
                          <a:latin typeface="+mn-lt"/>
                          <a:ea typeface="SimSun"/>
                          <a:cs typeface="Arial"/>
                        </a:rPr>
                        <a:t>Ecuador: Napo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-914400" algn="l"/>
                        </a:tabLst>
                      </a:pPr>
                      <a:r>
                        <a:rPr lang="es-EC" sz="1000" kern="50" dirty="0">
                          <a:solidFill>
                            <a:srgbClr val="00000A"/>
                          </a:solidFill>
                          <a:effectLst/>
                          <a:latin typeface="Calibri"/>
                          <a:ea typeface="SimSun"/>
                          <a:cs typeface="Arial"/>
                        </a:rPr>
                        <a:t>50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-914400" algn="l"/>
                        </a:tabLst>
                      </a:pPr>
                      <a:r>
                        <a:rPr lang="es-EC" sz="1000" kern="50" dirty="0" smtClean="0">
                          <a:solidFill>
                            <a:srgbClr val="00000A"/>
                          </a:solidFill>
                          <a:effectLst/>
                          <a:latin typeface="Calibri"/>
                          <a:ea typeface="SimSun"/>
                          <a:cs typeface="Arial"/>
                        </a:rPr>
                        <a:t>Small</a:t>
                      </a:r>
                      <a:r>
                        <a:rPr lang="es-EC" sz="1000" kern="50" baseline="0" dirty="0" smtClean="0">
                          <a:solidFill>
                            <a:srgbClr val="00000A"/>
                          </a:solidFill>
                          <a:effectLst/>
                          <a:latin typeface="Calibri"/>
                          <a:ea typeface="SimSun"/>
                          <a:cs typeface="Arial"/>
                        </a:rPr>
                        <a:t> run-off </a:t>
                      </a:r>
                      <a:r>
                        <a:rPr lang="es-EC" sz="1000" kern="50" baseline="0" dirty="0" err="1" smtClean="0">
                          <a:solidFill>
                            <a:srgbClr val="00000A"/>
                          </a:solidFill>
                          <a:effectLst/>
                          <a:latin typeface="Calibri"/>
                          <a:ea typeface="SimSun"/>
                          <a:cs typeface="Arial"/>
                        </a:rPr>
                        <a:t>river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 rowSpan="5"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-914400" algn="l"/>
                        </a:tabLst>
                      </a:pPr>
                      <a:r>
                        <a:rPr lang="es-ES" sz="1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CAF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-914400" algn="l"/>
                        </a:tabLst>
                      </a:pPr>
                      <a:r>
                        <a:rPr lang="es-ES" sz="1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Mazar-Dudas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-914400" algn="l"/>
                        </a:tabLst>
                      </a:pPr>
                      <a:r>
                        <a:rPr lang="es-EC" sz="1000" kern="50" dirty="0" smtClean="0">
                          <a:solidFill>
                            <a:srgbClr val="00000A"/>
                          </a:solidFill>
                          <a:effectLst/>
                          <a:latin typeface="+mn-lt"/>
                          <a:ea typeface="SimSun"/>
                          <a:cs typeface="Arial"/>
                        </a:rPr>
                        <a:t>Ecuador:  </a:t>
                      </a:r>
                      <a:r>
                        <a:rPr lang="es-ES" sz="1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Azuay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-914400" algn="l"/>
                        </a:tabLst>
                      </a:pPr>
                      <a:r>
                        <a:rPr lang="es-ES" sz="1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18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-914400" algn="l"/>
                        </a:tabLst>
                      </a:pPr>
                      <a:r>
                        <a:rPr lang="es-EC" sz="1000" kern="50" dirty="0" smtClean="0">
                          <a:solidFill>
                            <a:srgbClr val="00000A"/>
                          </a:solidFill>
                          <a:effectLst/>
                          <a:latin typeface="+mn-lt"/>
                          <a:ea typeface="SimSun"/>
                          <a:cs typeface="Arial"/>
                        </a:rPr>
                        <a:t>Small</a:t>
                      </a:r>
                      <a:r>
                        <a:rPr lang="es-EC" sz="1000" kern="50" baseline="0" dirty="0" smtClean="0">
                          <a:solidFill>
                            <a:srgbClr val="00000A"/>
                          </a:solidFill>
                          <a:effectLst/>
                          <a:latin typeface="+mn-lt"/>
                          <a:ea typeface="SimSun"/>
                          <a:cs typeface="Arial"/>
                        </a:rPr>
                        <a:t> run-off </a:t>
                      </a:r>
                      <a:r>
                        <a:rPr lang="es-EC" sz="1000" kern="50" baseline="0" dirty="0" err="1" smtClean="0">
                          <a:solidFill>
                            <a:srgbClr val="00000A"/>
                          </a:solidFill>
                          <a:effectLst/>
                          <a:latin typeface="+mn-lt"/>
                          <a:ea typeface="SimSun"/>
                          <a:cs typeface="Arial"/>
                        </a:rPr>
                        <a:t>river</a:t>
                      </a:r>
                      <a:r>
                        <a:rPr lang="es-EC" sz="1000" kern="50" baseline="0" dirty="0" smtClean="0">
                          <a:solidFill>
                            <a:srgbClr val="00000A"/>
                          </a:solidFill>
                          <a:effectLst/>
                          <a:latin typeface="+mn-lt"/>
                          <a:ea typeface="SimSun"/>
                          <a:cs typeface="Arial"/>
                        </a:rPr>
                        <a:t> (3x)</a:t>
                      </a:r>
                      <a:endParaRPr lang="es-ES" sz="10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-914400" algn="l"/>
                        </a:tabLst>
                      </a:pPr>
                      <a:endParaRPr lang="es-E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-914400" algn="l"/>
                        </a:tabLst>
                      </a:pPr>
                      <a:r>
                        <a:rPr lang="es-ES" sz="1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Paute Mazar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-914400" algn="l"/>
                        </a:tabLst>
                      </a:pPr>
                      <a:r>
                        <a:rPr lang="es-EC" sz="1000" kern="50" smtClean="0">
                          <a:solidFill>
                            <a:srgbClr val="00000A"/>
                          </a:solidFill>
                          <a:effectLst/>
                          <a:latin typeface="+mn-lt"/>
                          <a:ea typeface="SimSun"/>
                          <a:cs typeface="Arial"/>
                        </a:rPr>
                        <a:t>Ecuador:  </a:t>
                      </a:r>
                      <a:r>
                        <a:rPr lang="es-ES" sz="100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Azuay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-914400" algn="l"/>
                        </a:tabLst>
                      </a:pPr>
                      <a:r>
                        <a:rPr lang="es-ES" sz="1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170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-914400" algn="l"/>
                        </a:tabLst>
                      </a:pPr>
                      <a:r>
                        <a:rPr lang="es-ES" sz="1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Big </a:t>
                      </a:r>
                      <a:r>
                        <a:rPr lang="es-ES" sz="10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reservoirs</a:t>
                      </a:r>
                      <a:r>
                        <a:rPr lang="es-ES" sz="10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+ </a:t>
                      </a:r>
                      <a:r>
                        <a:rPr lang="es-ES" sz="1000" baseline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high</a:t>
                      </a:r>
                      <a:r>
                        <a:rPr lang="es-ES" sz="10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s-ES" sz="1000" baseline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power</a:t>
                      </a:r>
                      <a:r>
                        <a:rPr lang="es-ES" sz="10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s-ES" sz="1000" baseline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plants</a:t>
                      </a:r>
                      <a:r>
                        <a:rPr lang="es-ES" sz="10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s-ES" sz="1000" baseline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system</a:t>
                      </a:r>
                      <a:r>
                        <a:rPr lang="es-ES" sz="10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. </a:t>
                      </a:r>
                      <a:r>
                        <a:rPr lang="es-ES" sz="1000" baseline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Highly</a:t>
                      </a:r>
                      <a:r>
                        <a:rPr lang="es-ES" sz="10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s-ES" sz="1000" baseline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interconnected</a:t>
                      </a:r>
                      <a:r>
                        <a:rPr lang="es-ES" sz="10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-914400" algn="l"/>
                        </a:tabLst>
                      </a:pPr>
                      <a:endParaRPr lang="es-E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-914400" algn="l"/>
                        </a:tabLst>
                      </a:pPr>
                      <a:r>
                        <a:rPr lang="es-ES" sz="1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Paute Molino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-914400" algn="l"/>
                        </a:tabLst>
                      </a:pPr>
                      <a:r>
                        <a:rPr lang="es-EC" sz="1000" kern="50" smtClean="0">
                          <a:solidFill>
                            <a:srgbClr val="00000A"/>
                          </a:solidFill>
                          <a:effectLst/>
                          <a:latin typeface="+mn-lt"/>
                          <a:ea typeface="SimSun"/>
                          <a:cs typeface="Arial"/>
                        </a:rPr>
                        <a:t>Ecuador:  </a:t>
                      </a:r>
                      <a:r>
                        <a:rPr lang="es-ES" sz="100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Azuay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-914400" algn="l"/>
                        </a:tabLst>
                      </a:pPr>
                      <a:r>
                        <a:rPr lang="es-ES" sz="1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1.075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-914400" algn="l"/>
                        </a:tabLst>
                      </a:pPr>
                      <a:endParaRPr lang="es-E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-914400" algn="l"/>
                        </a:tabLst>
                      </a:pPr>
                      <a:endParaRPr lang="es-E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-914400" algn="l"/>
                        </a:tabLst>
                      </a:pPr>
                      <a:r>
                        <a:rPr lang="es-ES" sz="1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Paute  Sopladora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-914400" algn="l"/>
                        </a:tabLst>
                      </a:pPr>
                      <a:r>
                        <a:rPr lang="es-EC" sz="1000" kern="50" smtClean="0">
                          <a:solidFill>
                            <a:srgbClr val="00000A"/>
                          </a:solidFill>
                          <a:effectLst/>
                          <a:latin typeface="+mn-lt"/>
                          <a:ea typeface="SimSun"/>
                          <a:cs typeface="Arial"/>
                        </a:rPr>
                        <a:t>Ecuador:  </a:t>
                      </a:r>
                      <a:r>
                        <a:rPr lang="es-ES" sz="100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Azuay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-914400" algn="l"/>
                        </a:tabLst>
                      </a:pPr>
                      <a:r>
                        <a:rPr lang="es-ES" sz="1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487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-914400" algn="l"/>
                        </a:tabLst>
                      </a:pPr>
                      <a:endParaRPr lang="es-E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-914400" algn="l"/>
                        </a:tabLst>
                      </a:pPr>
                      <a:endParaRPr lang="es-E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-914400" algn="l"/>
                        </a:tabLst>
                      </a:pPr>
                      <a:r>
                        <a:rPr lang="es-ES" sz="1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Paute</a:t>
                      </a:r>
                      <a:r>
                        <a:rPr lang="es-ES" sz="10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Cardenillo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-914400" algn="l"/>
                        </a:tabLst>
                      </a:pPr>
                      <a:r>
                        <a:rPr lang="es-EC" sz="1000" kern="50" dirty="0" smtClean="0">
                          <a:solidFill>
                            <a:srgbClr val="00000A"/>
                          </a:solidFill>
                          <a:effectLst/>
                          <a:latin typeface="+mn-lt"/>
                          <a:ea typeface="SimSun"/>
                          <a:cs typeface="Arial"/>
                        </a:rPr>
                        <a:t>Ecuador:  </a:t>
                      </a:r>
                      <a:r>
                        <a:rPr lang="es-ES" sz="1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Azuay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-914400" algn="l"/>
                        </a:tabLst>
                      </a:pPr>
                      <a:r>
                        <a:rPr lang="es-ES" sz="1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596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-914400" algn="l"/>
                        </a:tabLst>
                      </a:pPr>
                      <a:endParaRPr lang="es-E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pPr algn="l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-914400" algn="l"/>
                        </a:tabLst>
                      </a:pPr>
                      <a:r>
                        <a:rPr lang="es-ES" sz="10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TOTAL ALREADY</a:t>
                      </a:r>
                      <a:r>
                        <a:rPr lang="es-ES" sz="1000" b="1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EXECUTED / IN EXECUTION</a:t>
                      </a:r>
                      <a:endParaRPr lang="es-ES" sz="1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-914400" algn="l"/>
                        </a:tabLst>
                      </a:pPr>
                      <a:endParaRPr lang="es-ES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-914400" algn="l"/>
                        </a:tabLst>
                      </a:pPr>
                      <a:r>
                        <a:rPr lang="es-ES" sz="10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4.150</a:t>
                      </a:r>
                      <a:endParaRPr lang="es-ES" sz="1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-914400" algn="l"/>
                        </a:tabLst>
                      </a:pPr>
                      <a:endParaRPr lang="es-ES" sz="1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rowSpan="5"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-914400" algn="l"/>
                        </a:tabLst>
                      </a:pPr>
                      <a:r>
                        <a:rPr lang="es-ES" sz="1000" b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OLADE</a:t>
                      </a:r>
                      <a:endParaRPr lang="es-ES" sz="10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-914400" algn="l"/>
                        </a:tabLst>
                      </a:pPr>
                      <a:r>
                        <a:rPr lang="es-ES" sz="10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to be </a:t>
                      </a:r>
                      <a:r>
                        <a:rPr lang="es-ES" sz="10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defined</a:t>
                      </a:r>
                      <a:endParaRPr lang="es-ES" sz="10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-914400" algn="l"/>
                        </a:tabLst>
                      </a:pPr>
                      <a:r>
                        <a:rPr lang="es-ES" sz="1000" kern="50" dirty="0" smtClean="0">
                          <a:solidFill>
                            <a:srgbClr val="00000A"/>
                          </a:solidFill>
                          <a:effectLst/>
                          <a:latin typeface="+mn-lt"/>
                          <a:ea typeface="SimSun"/>
                          <a:cs typeface="Arial"/>
                        </a:rPr>
                        <a:t>Colombia</a:t>
                      </a:r>
                      <a:endParaRPr lang="es-ES" sz="1000" kern="50" dirty="0">
                        <a:solidFill>
                          <a:srgbClr val="00000A"/>
                        </a:solidFill>
                        <a:effectLst/>
                        <a:latin typeface="+mn-lt"/>
                        <a:ea typeface="SimSun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-914400" algn="l"/>
                        </a:tabLst>
                      </a:pPr>
                      <a:endParaRPr lang="es-ES" sz="1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-914400" algn="l"/>
                        </a:tabLst>
                      </a:pPr>
                      <a:endParaRPr lang="es-ES" sz="1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l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-914400" algn="l"/>
                        </a:tabLst>
                      </a:pPr>
                      <a:endParaRPr lang="es-E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-914400" algn="l"/>
                        </a:tabLst>
                      </a:pPr>
                      <a:r>
                        <a:rPr lang="es-ES" sz="1000" b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to be </a:t>
                      </a:r>
                      <a:r>
                        <a:rPr lang="es-ES" sz="1000" b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defined</a:t>
                      </a:r>
                      <a:endParaRPr lang="es-ES" sz="10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-914400" algn="l"/>
                        </a:tabLst>
                      </a:pPr>
                      <a:r>
                        <a:rPr lang="es-ES" sz="1000" kern="50" dirty="0" smtClean="0">
                          <a:solidFill>
                            <a:srgbClr val="00000A"/>
                          </a:solidFill>
                          <a:effectLst/>
                          <a:latin typeface="+mn-lt"/>
                          <a:ea typeface="SimSun"/>
                          <a:cs typeface="Arial"/>
                        </a:rPr>
                        <a:t>Venezuela</a:t>
                      </a:r>
                      <a:endParaRPr lang="es-ES" sz="1000" kern="50" dirty="0">
                        <a:solidFill>
                          <a:srgbClr val="00000A"/>
                        </a:solidFill>
                        <a:effectLst/>
                        <a:latin typeface="+mn-lt"/>
                        <a:ea typeface="SimSun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-914400" algn="l"/>
                        </a:tabLst>
                      </a:pPr>
                      <a:endParaRPr lang="es-ES" sz="1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-914400" algn="l"/>
                        </a:tabLst>
                      </a:pPr>
                      <a:endParaRPr lang="es-ES" sz="1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l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-914400" algn="l"/>
                        </a:tabLst>
                      </a:pPr>
                      <a:endParaRPr lang="es-E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-914400" algn="l"/>
                        </a:tabLst>
                      </a:pPr>
                      <a:r>
                        <a:rPr lang="es-ES" sz="1000" b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to be </a:t>
                      </a:r>
                      <a:r>
                        <a:rPr lang="es-ES" sz="1000" b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defined</a:t>
                      </a:r>
                      <a:endParaRPr lang="es-ES" sz="10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-914400" algn="l"/>
                        </a:tabLst>
                      </a:pPr>
                      <a:r>
                        <a:rPr lang="es-ES" sz="1000" kern="50" dirty="0" smtClean="0">
                          <a:solidFill>
                            <a:srgbClr val="00000A"/>
                          </a:solidFill>
                          <a:effectLst/>
                          <a:latin typeface="+mn-lt"/>
                          <a:ea typeface="SimSun"/>
                          <a:cs typeface="Arial"/>
                        </a:rPr>
                        <a:t>Ecuador</a:t>
                      </a:r>
                      <a:endParaRPr lang="es-ES" sz="1000" kern="50" dirty="0">
                        <a:solidFill>
                          <a:srgbClr val="00000A"/>
                        </a:solidFill>
                        <a:effectLst/>
                        <a:latin typeface="+mn-lt"/>
                        <a:ea typeface="SimSun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-914400" algn="l"/>
                        </a:tabLst>
                      </a:pPr>
                      <a:endParaRPr lang="es-ES" sz="1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-914400" algn="l"/>
                        </a:tabLst>
                      </a:pPr>
                      <a:endParaRPr lang="es-ES" sz="1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l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-914400" algn="l"/>
                        </a:tabLst>
                      </a:pPr>
                      <a:endParaRPr lang="es-E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-914400" algn="l"/>
                        </a:tabLst>
                      </a:pPr>
                      <a:r>
                        <a:rPr lang="es-ES" sz="1000" b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to be </a:t>
                      </a:r>
                      <a:r>
                        <a:rPr lang="es-ES" sz="1000" b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defined</a:t>
                      </a:r>
                      <a:endParaRPr lang="es-ES" sz="10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-914400" algn="l"/>
                        </a:tabLst>
                      </a:pPr>
                      <a:r>
                        <a:rPr lang="es-ES" sz="1000" kern="50" dirty="0" smtClean="0">
                          <a:solidFill>
                            <a:srgbClr val="00000A"/>
                          </a:solidFill>
                          <a:effectLst/>
                          <a:latin typeface="+mn-lt"/>
                          <a:ea typeface="SimSun"/>
                          <a:cs typeface="Arial"/>
                        </a:rPr>
                        <a:t>Perú</a:t>
                      </a:r>
                      <a:endParaRPr lang="es-ES" sz="1000" kern="50" dirty="0">
                        <a:solidFill>
                          <a:srgbClr val="00000A"/>
                        </a:solidFill>
                        <a:effectLst/>
                        <a:latin typeface="+mn-lt"/>
                        <a:ea typeface="SimSun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-914400" algn="l"/>
                        </a:tabLst>
                      </a:pPr>
                      <a:endParaRPr lang="es-ES" sz="1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-914400" algn="l"/>
                        </a:tabLst>
                      </a:pPr>
                      <a:endParaRPr lang="es-ES" sz="1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l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-914400" algn="l"/>
                        </a:tabLst>
                      </a:pPr>
                      <a:endParaRPr lang="es-E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-914400" algn="l"/>
                        </a:tabLst>
                      </a:pPr>
                      <a:r>
                        <a:rPr lang="es-ES" sz="1000" b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to be </a:t>
                      </a:r>
                      <a:r>
                        <a:rPr lang="es-ES" sz="1000" b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defined</a:t>
                      </a:r>
                      <a:endParaRPr lang="es-ES" sz="10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-914400" algn="l"/>
                        </a:tabLst>
                      </a:pPr>
                      <a:r>
                        <a:rPr lang="es-ES" sz="1000" kern="50" dirty="0" smtClean="0">
                          <a:solidFill>
                            <a:srgbClr val="00000A"/>
                          </a:solidFill>
                          <a:effectLst/>
                          <a:latin typeface="+mn-lt"/>
                          <a:ea typeface="SimSun"/>
                          <a:cs typeface="Arial"/>
                        </a:rPr>
                        <a:t>Bolivia</a:t>
                      </a:r>
                      <a:endParaRPr lang="es-ES" sz="1000" kern="50" dirty="0">
                        <a:solidFill>
                          <a:srgbClr val="00000A"/>
                        </a:solidFill>
                        <a:effectLst/>
                        <a:latin typeface="+mn-lt"/>
                        <a:ea typeface="SimSun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-914400" algn="l"/>
                        </a:tabLst>
                      </a:pPr>
                      <a:endParaRPr lang="es-ES" sz="1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-914400" algn="l"/>
                        </a:tabLst>
                      </a:pPr>
                      <a:endParaRPr lang="es-ES" sz="1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7" name="6 Grupo"/>
          <p:cNvGrpSpPr/>
          <p:nvPr/>
        </p:nvGrpSpPr>
        <p:grpSpPr>
          <a:xfrm>
            <a:off x="198637" y="116632"/>
            <a:ext cx="4528439" cy="527336"/>
            <a:chOff x="107848" y="3961454"/>
            <a:chExt cx="4528439" cy="527336"/>
          </a:xfrm>
        </p:grpSpPr>
        <p:sp>
          <p:nvSpPr>
            <p:cNvPr id="5" name="4 CuadroTexto"/>
            <p:cNvSpPr txBox="1"/>
            <p:nvPr/>
          </p:nvSpPr>
          <p:spPr>
            <a:xfrm>
              <a:off x="289428" y="4181013"/>
              <a:ext cx="43468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>
                <a:defRPr sz="2800" b="1">
                  <a:solidFill>
                    <a:srgbClr val="A4AAAE"/>
                  </a:solidFill>
                  <a:latin typeface="Frutiger LT Std 45 Light" pitchFamily="34" charset="0"/>
                  <a:cs typeface="Arial" pitchFamily="34" charset="0"/>
                </a:defRPr>
              </a:lvl1pPr>
            </a:lstStyle>
            <a:p>
              <a:pPr algn="just"/>
              <a:r>
                <a:rPr lang="en-US" sz="1400" dirty="0" smtClean="0">
                  <a:solidFill>
                    <a:srgbClr val="4D5357"/>
                  </a:solidFill>
                </a:rPr>
                <a:t>Is </a:t>
              </a:r>
              <a:r>
                <a:rPr lang="en-US" sz="1400" dirty="0">
                  <a:solidFill>
                    <a:srgbClr val="4D5357"/>
                  </a:solidFill>
                </a:rPr>
                <a:t>there any intelligent life out </a:t>
              </a:r>
              <a:r>
                <a:rPr lang="en-US" sz="1400" dirty="0" smtClean="0">
                  <a:solidFill>
                    <a:srgbClr val="4D5357"/>
                  </a:solidFill>
                </a:rPr>
                <a:t>there?</a:t>
              </a:r>
              <a:endParaRPr lang="es-ES" sz="1400" dirty="0" smtClean="0">
                <a:solidFill>
                  <a:srgbClr val="4D5357"/>
                </a:solidFill>
              </a:endParaRPr>
            </a:p>
          </p:txBody>
        </p:sp>
        <p:sp>
          <p:nvSpPr>
            <p:cNvPr id="6" name="5 CuadroTexto"/>
            <p:cNvSpPr txBox="1"/>
            <p:nvPr/>
          </p:nvSpPr>
          <p:spPr>
            <a:xfrm rot="21402909">
              <a:off x="1381013" y="3961454"/>
              <a:ext cx="9999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>
                <a:defRPr sz="2800" b="1">
                  <a:solidFill>
                    <a:srgbClr val="A4AAAE"/>
                  </a:solidFill>
                  <a:latin typeface="Frutiger LT Std 45 Light" pitchFamily="34" charset="0"/>
                  <a:cs typeface="Arial" pitchFamily="34" charset="0"/>
                </a:defRPr>
              </a:lvl1pPr>
            </a:lstStyle>
            <a:p>
              <a:pPr algn="just"/>
              <a:r>
                <a:rPr lang="en-US" sz="1400" dirty="0" smtClean="0">
                  <a:solidFill>
                    <a:srgbClr val="FF0000"/>
                  </a:solidFill>
                </a:rPr>
                <a:t>MARKET</a:t>
              </a:r>
              <a:endParaRPr lang="es-ES" sz="14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" name="1 Arco"/>
            <p:cNvSpPr/>
            <p:nvPr/>
          </p:nvSpPr>
          <p:spPr>
            <a:xfrm rot="21388811">
              <a:off x="107848" y="4374458"/>
              <a:ext cx="2505582" cy="88191"/>
            </a:xfrm>
            <a:prstGeom prst="arc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8" name="7 CuadroTexto"/>
          <p:cNvSpPr txBox="1"/>
          <p:nvPr/>
        </p:nvSpPr>
        <p:spPr>
          <a:xfrm>
            <a:off x="4572000" y="4365104"/>
            <a:ext cx="41079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800" b="1">
                <a:solidFill>
                  <a:srgbClr val="A4AAAE"/>
                </a:solidFill>
                <a:latin typeface="Frutiger LT Std 45 Light" pitchFamily="34" charset="0"/>
                <a:cs typeface="Arial" pitchFamily="34" charset="0"/>
              </a:defRPr>
            </a:lvl1pPr>
          </a:lstStyle>
          <a:p>
            <a:pPr algn="just"/>
            <a:r>
              <a:rPr lang="en-US" sz="1400" dirty="0" smtClean="0">
                <a:solidFill>
                  <a:srgbClr val="4D5357"/>
                </a:solidFill>
              </a:rPr>
              <a:t>Demand of studies is emerging but…. </a:t>
            </a:r>
          </a:p>
          <a:p>
            <a:pPr marL="285750" indent="-285750" algn="just">
              <a:buFontTx/>
              <a:buChar char="-"/>
            </a:pPr>
            <a:r>
              <a:rPr lang="en-US" sz="1400" dirty="0" smtClean="0">
                <a:solidFill>
                  <a:srgbClr val="4D5357"/>
                </a:solidFill>
              </a:rPr>
              <a:t>Reports (no dynamic applications)</a:t>
            </a:r>
          </a:p>
          <a:p>
            <a:pPr marL="285750" indent="-285750" algn="just">
              <a:buFontTx/>
              <a:buChar char="-"/>
            </a:pPr>
            <a:r>
              <a:rPr lang="en-US" sz="1400" dirty="0" smtClean="0">
                <a:solidFill>
                  <a:srgbClr val="4D5357"/>
                </a:solidFill>
              </a:rPr>
              <a:t>Funded by public institutions </a:t>
            </a:r>
          </a:p>
          <a:p>
            <a:pPr marL="285750" indent="-285750" algn="just">
              <a:buFontTx/>
              <a:buChar char="-"/>
            </a:pPr>
            <a:r>
              <a:rPr lang="en-US" sz="1400" dirty="0" smtClean="0">
                <a:solidFill>
                  <a:srgbClr val="4D5357"/>
                </a:solidFill>
              </a:rPr>
              <a:t>Not in Europe</a:t>
            </a:r>
          </a:p>
          <a:p>
            <a:pPr marL="285750" indent="-285750" algn="just">
              <a:buFontTx/>
              <a:buChar char="-"/>
            </a:pPr>
            <a:endParaRPr lang="en-US" sz="1400" dirty="0">
              <a:solidFill>
                <a:srgbClr val="4D5357"/>
              </a:solidFill>
            </a:endParaRPr>
          </a:p>
          <a:p>
            <a:pPr algn="just"/>
            <a:r>
              <a:rPr lang="en-US" sz="1400" dirty="0" smtClean="0">
                <a:solidFill>
                  <a:srgbClr val="4D5357"/>
                </a:solidFill>
              </a:rPr>
              <a:t>Let´s go for the European private sector!!!!</a:t>
            </a:r>
          </a:p>
          <a:p>
            <a:pPr algn="just"/>
            <a:endParaRPr lang="en-US" sz="1400" dirty="0" smtClean="0">
              <a:solidFill>
                <a:srgbClr val="4D5357"/>
              </a:solidFill>
            </a:endParaRPr>
          </a:p>
          <a:p>
            <a:pPr algn="just"/>
            <a:r>
              <a:rPr lang="en-US" sz="1400" dirty="0" smtClean="0">
                <a:solidFill>
                  <a:srgbClr val="4D5357"/>
                </a:solidFill>
              </a:rPr>
              <a:t>How?? </a:t>
            </a:r>
            <a:r>
              <a:rPr lang="en-US" sz="1400" dirty="0" err="1" smtClean="0">
                <a:solidFill>
                  <a:srgbClr val="4D5357"/>
                </a:solidFill>
              </a:rPr>
              <a:t>Freemium</a:t>
            </a:r>
            <a:r>
              <a:rPr lang="en-US" sz="1400" dirty="0" smtClean="0">
                <a:solidFill>
                  <a:srgbClr val="4D5357"/>
                </a:solidFill>
              </a:rPr>
              <a:t> service:</a:t>
            </a:r>
          </a:p>
          <a:p>
            <a:pPr algn="just"/>
            <a:r>
              <a:rPr lang="en-US" sz="1400" dirty="0">
                <a:solidFill>
                  <a:srgbClr val="4D5357"/>
                </a:solidFill>
              </a:rPr>
              <a:t>	</a:t>
            </a:r>
            <a:r>
              <a:rPr lang="en-US" sz="1400" dirty="0" smtClean="0">
                <a:solidFill>
                  <a:srgbClr val="4D5357"/>
                </a:solidFill>
              </a:rPr>
              <a:t>Free access to </a:t>
            </a:r>
            <a:r>
              <a:rPr lang="en-US" sz="1400" dirty="0" err="1" smtClean="0">
                <a:solidFill>
                  <a:srgbClr val="4D5357"/>
                </a:solidFill>
              </a:rPr>
              <a:t>HydroNEXT</a:t>
            </a:r>
            <a:endParaRPr lang="en-US" sz="1400" dirty="0" smtClean="0">
              <a:solidFill>
                <a:srgbClr val="4D5357"/>
              </a:solidFill>
            </a:endParaRPr>
          </a:p>
          <a:p>
            <a:pPr algn="just"/>
            <a:r>
              <a:rPr lang="en-US" sz="1400" dirty="0">
                <a:solidFill>
                  <a:srgbClr val="4D5357"/>
                </a:solidFill>
              </a:rPr>
              <a:t>	</a:t>
            </a:r>
            <a:r>
              <a:rPr lang="en-US" sz="1400" dirty="0" smtClean="0">
                <a:solidFill>
                  <a:srgbClr val="4D5357"/>
                </a:solidFill>
              </a:rPr>
              <a:t>Additional services: </a:t>
            </a:r>
          </a:p>
        </p:txBody>
      </p:sp>
    </p:spTree>
    <p:extLst>
      <p:ext uri="{BB962C8B-B14F-4D97-AF65-F5344CB8AC3E}">
        <p14:creationId xmlns:p14="http://schemas.microsoft.com/office/powerpoint/2010/main" val="231706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00"/>
          <p:cNvSpPr txBox="1">
            <a:spLocks noGrp="1"/>
          </p:cNvSpPr>
          <p:nvPr/>
        </p:nvSpPr>
        <p:spPr bwMode="auto">
          <a:xfrm>
            <a:off x="9409113" y="6653213"/>
            <a:ext cx="277812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kumimoji="1" sz="1700"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buChar char="•"/>
              <a:defRPr kumimoji="1" sz="1700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buChar char="–"/>
              <a:defRPr kumimoji="1" sz="1700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buChar char="-"/>
              <a:defRPr kumimoji="1" sz="1700">
                <a:solidFill>
                  <a:srgbClr val="000000"/>
                </a:solidFill>
                <a:latin typeface="Arial" charset="0"/>
              </a:defRPr>
            </a:lvl4pPr>
            <a:lvl5pPr marL="2057400" indent="-228600" algn="ctr" eaLnBrk="0" hangingPunct="0">
              <a:lnSpc>
                <a:spcPts val="1600"/>
              </a:lnSpc>
              <a:defRPr kumimoji="1" sz="1400" b="1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r"/>
            <a:fld id="{FA9464FC-E2C0-4FFD-A4D2-BB917F4D8174}" type="slidenum">
              <a:rPr lang="en-US" altLang="en-US" sz="900"/>
              <a:pPr algn="r"/>
              <a:t>7</a:t>
            </a:fld>
            <a:endParaRPr lang="en-US" altLang="en-US" sz="900"/>
          </a:p>
        </p:txBody>
      </p:sp>
      <p:sp>
        <p:nvSpPr>
          <p:cNvPr id="4" name="3 Elipse"/>
          <p:cNvSpPr/>
          <p:nvPr/>
        </p:nvSpPr>
        <p:spPr bwMode="auto">
          <a:xfrm>
            <a:off x="6067425" y="-180975"/>
            <a:ext cx="115888" cy="104775"/>
          </a:xfrm>
          <a:prstGeom prst="ellipse">
            <a:avLst/>
          </a:prstGeom>
          <a:solidFill>
            <a:schemeClr val="accent2"/>
          </a:solidFill>
          <a:ln w="12700" cap="rnd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spcBef>
                <a:spcPct val="50000"/>
              </a:spcBef>
              <a:defRPr/>
            </a:pPr>
            <a:endParaRPr lang="es-ES" sz="1000" u="sng">
              <a:solidFill>
                <a:schemeClr val="tx1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68" t="24550" r="43564" b="38793"/>
          <a:stretch/>
        </p:blipFill>
        <p:spPr bwMode="auto">
          <a:xfrm>
            <a:off x="683568" y="1122496"/>
            <a:ext cx="3168352" cy="2385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Rectángulo redondeado"/>
          <p:cNvSpPr/>
          <p:nvPr/>
        </p:nvSpPr>
        <p:spPr>
          <a:xfrm>
            <a:off x="50203" y="3572390"/>
            <a:ext cx="4579098" cy="28928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anchor="ctr"/>
          <a:lstStyle/>
          <a:p>
            <a:pPr algn="ctr">
              <a:defRPr/>
            </a:pPr>
            <a:r>
              <a:rPr lang="en-US" sz="1300" dirty="0" err="1" smtClean="0">
                <a:solidFill>
                  <a:schemeClr val="tx1"/>
                </a:solidFill>
              </a:rPr>
              <a:t>HydroNext</a:t>
            </a:r>
            <a:r>
              <a:rPr lang="en-US" sz="1300" dirty="0" smtClean="0">
                <a:solidFill>
                  <a:schemeClr val="tx1"/>
                </a:solidFill>
              </a:rPr>
              <a:t> shows a reduced part of the cascade </a:t>
            </a:r>
            <a:r>
              <a:rPr lang="en-US" sz="1300" dirty="0">
                <a:solidFill>
                  <a:schemeClr val="tx1"/>
                </a:solidFill>
              </a:rPr>
              <a:t>of uncertainty. </a:t>
            </a:r>
            <a:endParaRPr lang="es-ES" sz="1300" dirty="0">
              <a:solidFill>
                <a:schemeClr val="tx1"/>
              </a:solidFill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42" t="24246" r="26635" b="8441"/>
          <a:stretch/>
        </p:blipFill>
        <p:spPr bwMode="auto">
          <a:xfrm>
            <a:off x="5555426" y="1119280"/>
            <a:ext cx="3018898" cy="2487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13 Rectángulo redondeado"/>
          <p:cNvSpPr/>
          <p:nvPr/>
        </p:nvSpPr>
        <p:spPr>
          <a:xfrm>
            <a:off x="5292080" y="3621413"/>
            <a:ext cx="3851920" cy="25927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anchor="ctr"/>
          <a:lstStyle/>
          <a:p>
            <a:pPr algn="ctr"/>
            <a:r>
              <a:rPr lang="es-ES" sz="1300" dirty="0" err="1">
                <a:solidFill>
                  <a:schemeClr val="tx1"/>
                </a:solidFill>
              </a:rPr>
              <a:t>Users</a:t>
            </a:r>
            <a:r>
              <a:rPr lang="es-ES" sz="1300" dirty="0">
                <a:solidFill>
                  <a:schemeClr val="tx1"/>
                </a:solidFill>
              </a:rPr>
              <a:t> </a:t>
            </a:r>
            <a:r>
              <a:rPr lang="es-ES" sz="1300" dirty="0" err="1">
                <a:solidFill>
                  <a:schemeClr val="tx1"/>
                </a:solidFill>
              </a:rPr>
              <a:t>needs</a:t>
            </a:r>
            <a:r>
              <a:rPr lang="es-ES" sz="1300" dirty="0">
                <a:solidFill>
                  <a:schemeClr val="tx1"/>
                </a:solidFill>
              </a:rPr>
              <a:t> more “</a:t>
            </a:r>
            <a:r>
              <a:rPr lang="es-ES" sz="1300" dirty="0" err="1">
                <a:solidFill>
                  <a:schemeClr val="tx1"/>
                </a:solidFill>
              </a:rPr>
              <a:t>ready</a:t>
            </a:r>
            <a:r>
              <a:rPr lang="es-ES" sz="1300" dirty="0">
                <a:solidFill>
                  <a:schemeClr val="tx1"/>
                </a:solidFill>
              </a:rPr>
              <a:t> to be </a:t>
            </a:r>
            <a:r>
              <a:rPr lang="es-ES" sz="1300" dirty="0" err="1">
                <a:solidFill>
                  <a:schemeClr val="tx1"/>
                </a:solidFill>
              </a:rPr>
              <a:t>used</a:t>
            </a:r>
            <a:r>
              <a:rPr lang="es-ES" sz="1300" dirty="0">
                <a:solidFill>
                  <a:schemeClr val="tx1"/>
                </a:solidFill>
              </a:rPr>
              <a:t>” </a:t>
            </a:r>
            <a:r>
              <a:rPr lang="es-ES" sz="1300" dirty="0" err="1">
                <a:solidFill>
                  <a:schemeClr val="tx1"/>
                </a:solidFill>
              </a:rPr>
              <a:t>information</a:t>
            </a:r>
            <a:r>
              <a:rPr lang="es-ES" sz="1300" dirty="0">
                <a:solidFill>
                  <a:schemeClr val="tx1"/>
                </a:solidFill>
              </a:rPr>
              <a:t>: </a:t>
            </a:r>
            <a:endParaRPr lang="es-ES" sz="1300" dirty="0" smtClean="0">
              <a:solidFill>
                <a:schemeClr val="tx1"/>
              </a:solidFill>
            </a:endParaRPr>
          </a:p>
          <a:p>
            <a:pPr algn="ctr"/>
            <a:r>
              <a:rPr lang="es-ES" sz="1300" dirty="0" err="1" smtClean="0">
                <a:solidFill>
                  <a:schemeClr val="tx1"/>
                </a:solidFill>
              </a:rPr>
              <a:t>When</a:t>
            </a:r>
            <a:r>
              <a:rPr lang="es-ES" sz="1300" dirty="0" smtClean="0">
                <a:solidFill>
                  <a:schemeClr val="tx1"/>
                </a:solidFill>
              </a:rPr>
              <a:t> </a:t>
            </a:r>
            <a:r>
              <a:rPr lang="es-ES" sz="1300" dirty="0" err="1" smtClean="0">
                <a:solidFill>
                  <a:schemeClr val="tx1"/>
                </a:solidFill>
              </a:rPr>
              <a:t>should</a:t>
            </a:r>
            <a:r>
              <a:rPr lang="es-ES" sz="1300" dirty="0" smtClean="0">
                <a:solidFill>
                  <a:schemeClr val="tx1"/>
                </a:solidFill>
              </a:rPr>
              <a:t> </a:t>
            </a:r>
            <a:r>
              <a:rPr lang="es-ES" sz="1300" dirty="0">
                <a:solidFill>
                  <a:schemeClr val="tx1"/>
                </a:solidFill>
              </a:rPr>
              <a:t>I </a:t>
            </a:r>
            <a:r>
              <a:rPr lang="es-ES" sz="1300" dirty="0" err="1">
                <a:solidFill>
                  <a:schemeClr val="tx1"/>
                </a:solidFill>
              </a:rPr>
              <a:t>upgrade</a:t>
            </a:r>
            <a:r>
              <a:rPr lang="es-ES" sz="1300" dirty="0">
                <a:solidFill>
                  <a:schemeClr val="tx1"/>
                </a:solidFill>
              </a:rPr>
              <a:t> </a:t>
            </a:r>
            <a:r>
              <a:rPr lang="es-ES" sz="1300" dirty="0" err="1">
                <a:solidFill>
                  <a:schemeClr val="tx1"/>
                </a:solidFill>
              </a:rPr>
              <a:t>my</a:t>
            </a:r>
            <a:r>
              <a:rPr lang="es-ES" sz="1300" dirty="0">
                <a:solidFill>
                  <a:schemeClr val="tx1"/>
                </a:solidFill>
              </a:rPr>
              <a:t> </a:t>
            </a:r>
            <a:r>
              <a:rPr lang="es-ES" sz="1300" dirty="0" err="1" smtClean="0">
                <a:solidFill>
                  <a:schemeClr val="tx1"/>
                </a:solidFill>
              </a:rPr>
              <a:t>plant</a:t>
            </a:r>
            <a:r>
              <a:rPr lang="es-ES" sz="1300" dirty="0" smtClean="0">
                <a:solidFill>
                  <a:schemeClr val="tx1"/>
                </a:solidFill>
              </a:rPr>
              <a:t>?</a:t>
            </a:r>
            <a:endParaRPr lang="es-ES" sz="1300" dirty="0">
              <a:solidFill>
                <a:schemeClr val="tx1"/>
              </a:solidFill>
            </a:endParaRPr>
          </a:p>
        </p:txBody>
      </p:sp>
      <p:pic>
        <p:nvPicPr>
          <p:cNvPr id="12" name="11 Imagen" descr="http://farm8.staticflickr.com/7071/6990902556_049bef4fd4_b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559" y="4149080"/>
            <a:ext cx="3143882" cy="2088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933056"/>
            <a:ext cx="2301902" cy="2100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15 Rectángulo redondeado"/>
          <p:cNvSpPr/>
          <p:nvPr/>
        </p:nvSpPr>
        <p:spPr>
          <a:xfrm>
            <a:off x="50203" y="6380077"/>
            <a:ext cx="4579098" cy="28928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anchor="ctr"/>
          <a:lstStyle/>
          <a:p>
            <a:pPr algn="ctr">
              <a:defRPr/>
            </a:pPr>
            <a:r>
              <a:rPr lang="en-US" sz="1300" dirty="0" err="1" smtClean="0">
                <a:solidFill>
                  <a:schemeClr val="tx1"/>
                </a:solidFill>
              </a:rPr>
              <a:t>HydroNext</a:t>
            </a:r>
            <a:r>
              <a:rPr lang="en-US" sz="1300" dirty="0" smtClean="0">
                <a:solidFill>
                  <a:schemeClr val="tx1"/>
                </a:solidFill>
              </a:rPr>
              <a:t> can not handle complex systems. </a:t>
            </a:r>
            <a:endParaRPr lang="es-ES" sz="1300" dirty="0">
              <a:solidFill>
                <a:schemeClr val="tx1"/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5292080" y="6309320"/>
            <a:ext cx="3851920" cy="25927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anchor="ctr"/>
          <a:lstStyle/>
          <a:p>
            <a:pPr algn="ctr"/>
            <a:r>
              <a:rPr lang="es-ES" sz="1300" dirty="0" err="1" smtClean="0">
                <a:solidFill>
                  <a:schemeClr val="tx1"/>
                </a:solidFill>
              </a:rPr>
              <a:t>Sediments</a:t>
            </a:r>
            <a:r>
              <a:rPr lang="es-ES" sz="1300" dirty="0" smtClean="0">
                <a:solidFill>
                  <a:schemeClr val="tx1"/>
                </a:solidFill>
              </a:rPr>
              <a:t>: </a:t>
            </a:r>
            <a:r>
              <a:rPr lang="es-ES" sz="1300" dirty="0" err="1" smtClean="0">
                <a:solidFill>
                  <a:schemeClr val="tx1"/>
                </a:solidFill>
              </a:rPr>
              <a:t>Main</a:t>
            </a:r>
            <a:r>
              <a:rPr lang="es-ES" sz="1300" dirty="0" smtClean="0">
                <a:solidFill>
                  <a:schemeClr val="tx1"/>
                </a:solidFill>
              </a:rPr>
              <a:t> </a:t>
            </a:r>
            <a:r>
              <a:rPr lang="es-ES" sz="1300" dirty="0" err="1" smtClean="0">
                <a:solidFill>
                  <a:schemeClr val="tx1"/>
                </a:solidFill>
              </a:rPr>
              <a:t>concern</a:t>
            </a:r>
            <a:r>
              <a:rPr lang="es-ES" sz="1300" dirty="0" smtClean="0">
                <a:solidFill>
                  <a:schemeClr val="tx1"/>
                </a:solidFill>
              </a:rPr>
              <a:t> in </a:t>
            </a:r>
            <a:r>
              <a:rPr lang="es-ES" sz="1300" dirty="0" err="1" smtClean="0">
                <a:solidFill>
                  <a:schemeClr val="tx1"/>
                </a:solidFill>
              </a:rPr>
              <a:t>dams</a:t>
            </a:r>
            <a:r>
              <a:rPr lang="es-ES" sz="1300" dirty="0" smtClean="0">
                <a:solidFill>
                  <a:schemeClr val="tx1"/>
                </a:solidFill>
              </a:rPr>
              <a:t> and </a:t>
            </a:r>
            <a:r>
              <a:rPr lang="es-ES" sz="1300" dirty="0" err="1" smtClean="0">
                <a:solidFill>
                  <a:schemeClr val="tx1"/>
                </a:solidFill>
              </a:rPr>
              <a:t>not</a:t>
            </a:r>
            <a:r>
              <a:rPr lang="es-ES" sz="1300" dirty="0" smtClean="0">
                <a:solidFill>
                  <a:schemeClr val="tx1"/>
                </a:solidFill>
              </a:rPr>
              <a:t> </a:t>
            </a:r>
            <a:r>
              <a:rPr lang="es-ES" sz="1300" dirty="0" err="1" smtClean="0">
                <a:solidFill>
                  <a:schemeClr val="tx1"/>
                </a:solidFill>
              </a:rPr>
              <a:t>provided</a:t>
            </a:r>
            <a:r>
              <a:rPr lang="es-ES" sz="1300" dirty="0" smtClean="0">
                <a:solidFill>
                  <a:schemeClr val="tx1"/>
                </a:solidFill>
              </a:rPr>
              <a:t> </a:t>
            </a:r>
            <a:r>
              <a:rPr lang="es-ES" sz="1300" dirty="0" err="1" smtClean="0">
                <a:solidFill>
                  <a:schemeClr val="tx1"/>
                </a:solidFill>
              </a:rPr>
              <a:t>by</a:t>
            </a:r>
            <a:r>
              <a:rPr lang="es-ES" sz="1300" dirty="0" smtClean="0">
                <a:solidFill>
                  <a:schemeClr val="tx1"/>
                </a:solidFill>
              </a:rPr>
              <a:t> </a:t>
            </a:r>
            <a:r>
              <a:rPr lang="es-ES" sz="1300" dirty="0" err="1" smtClean="0">
                <a:solidFill>
                  <a:schemeClr val="tx1"/>
                </a:solidFill>
              </a:rPr>
              <a:t>Hydronext</a:t>
            </a:r>
            <a:endParaRPr lang="es-ES" sz="1300" dirty="0">
              <a:solidFill>
                <a:schemeClr val="tx1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654154" y="354111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800" b="1">
                <a:solidFill>
                  <a:srgbClr val="A4AAAE"/>
                </a:solidFill>
                <a:latin typeface="Frutiger LT Std 45 Light" pitchFamily="34" charset="0"/>
                <a:cs typeface="Arial" pitchFamily="34" charset="0"/>
              </a:defRPr>
            </a:lvl1pPr>
          </a:lstStyle>
          <a:p>
            <a:pPr algn="just"/>
            <a:r>
              <a:rPr lang="es-ES" sz="2400" dirty="0" err="1" smtClean="0">
                <a:solidFill>
                  <a:srgbClr val="4D5357"/>
                </a:solidFill>
              </a:rPr>
              <a:t>Market</a:t>
            </a:r>
            <a:r>
              <a:rPr lang="es-ES" sz="2400" dirty="0" smtClean="0">
                <a:solidFill>
                  <a:srgbClr val="4D5357"/>
                </a:solidFill>
              </a:rPr>
              <a:t> (</a:t>
            </a:r>
            <a:r>
              <a:rPr lang="es-ES" sz="2400" dirty="0" err="1" smtClean="0">
                <a:solidFill>
                  <a:srgbClr val="4D5357"/>
                </a:solidFill>
              </a:rPr>
              <a:t>premium</a:t>
            </a:r>
            <a:r>
              <a:rPr lang="es-ES" sz="2400" dirty="0" smtClean="0">
                <a:solidFill>
                  <a:srgbClr val="4D5357"/>
                </a:solidFill>
              </a:rPr>
              <a:t> </a:t>
            </a:r>
            <a:r>
              <a:rPr lang="es-ES" sz="2400" dirty="0" err="1" smtClean="0">
                <a:solidFill>
                  <a:srgbClr val="4D5357"/>
                </a:solidFill>
              </a:rPr>
              <a:t>services</a:t>
            </a:r>
            <a:r>
              <a:rPr lang="es-ES" sz="2400" dirty="0" smtClean="0">
                <a:solidFill>
                  <a:srgbClr val="4D5357"/>
                </a:solidFill>
              </a:rPr>
              <a:t>)</a:t>
            </a:r>
            <a:endParaRPr lang="es-ES" sz="2400" dirty="0">
              <a:solidFill>
                <a:srgbClr val="4D53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06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361</Words>
  <Application>Microsoft Office PowerPoint</Application>
  <PresentationFormat>Presentación en pantalla (4:3)</PresentationFormat>
  <Paragraphs>93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Paz</dc:creator>
  <cp:lastModifiedBy>Jorge Paz</cp:lastModifiedBy>
  <cp:revision>19</cp:revision>
  <dcterms:created xsi:type="dcterms:W3CDTF">2017-03-04T08:35:09Z</dcterms:created>
  <dcterms:modified xsi:type="dcterms:W3CDTF">2017-03-05T13:17:48Z</dcterms:modified>
</cp:coreProperties>
</file>