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9144000"/>
  <p:notesSz cx="6858000" cy="9144000"/>
  <p:embeddedFontLst>
    <p:embeddedFont>
      <p:font typeface="Quicksand"/>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Quicksand-bold.fntdata"/><Relationship Id="rId25" Type="http://schemas.openxmlformats.org/officeDocument/2006/relationships/font" Target="fonts/Quicksand-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35f391192_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For my internship, I focused on the implementation of an open data alliance.</a:t>
            </a:r>
            <a:endParaRPr/>
          </a:p>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3eb1a14da1_0_1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eb1a14da1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Another goal for this project was to formalize an Open Data Alliance and provide it a structure to help sustain it once our project concludes.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3eb1a14da1_0_1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eb1a14da1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Another goal was to create a set of documents that support members of the alliance in and out of the meetings. Something they could reach out to and easily find related to open data and to a lesser extent, public records.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3eb1a14da1_0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eb1a14da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The first way we decided to gather information was through interviews. We constructed a set of interview questions. We did ask the interviewees the questions, but also allowed for a natural conversational style so that we could get honest reactions and explanations. Our questions focused on public records, open data, and the possibility of an alliance. We asked questions such as, what are your experiences about open data as a PDO? Has open data helped you fulfill any requests? How do you feel about the publication of some public records as open data? If you were a part of a regional open data organization, what features would you like to see available?</a:t>
            </a:r>
            <a:endParaRPr/>
          </a:p>
          <a:p>
            <a:pPr indent="0" lvl="0" marL="0" rtl="0">
              <a:spcBef>
                <a:spcPts val="0"/>
              </a:spcBef>
              <a:spcAft>
                <a:spcPts val="0"/>
              </a:spcAft>
              <a:buClr>
                <a:schemeClr val="dk1"/>
              </a:buClr>
              <a:buSzPts val="1100"/>
              <a:buFont typeface="Arial"/>
              <a:buNone/>
            </a:pPr>
            <a:r>
              <a:rPr lang="en"/>
              <a:t> </a:t>
            </a:r>
            <a:endParaRPr/>
          </a:p>
          <a:p>
            <a:pPr indent="0" lvl="0" marL="0" rtl="0">
              <a:spcBef>
                <a:spcPts val="0"/>
              </a:spcBef>
              <a:spcAft>
                <a:spcPts val="0"/>
              </a:spcAft>
              <a:buClr>
                <a:schemeClr val="dk1"/>
              </a:buClr>
              <a:buSzPts val="1100"/>
              <a:buFont typeface="Arial"/>
              <a:buNone/>
            </a:pPr>
            <a:r>
              <a:rPr lang="en"/>
              <a:t>Overall, we interviewed about 18 people. We were given the contact information of most of them initially and some had been in the first few meetings of the alliance, while others were recommended to us through the interviewees. Many are in positions working for the state and deal with answering public records directly. Some have started to publish datasets on their websites and on the state’s open data portal. Others work at the city level and are familiar with receiving a substantial number of requests and some receive only a few requests per year. Others were familiar with consolidating data from several departments and some focused solely on the data their department creates.</a:t>
            </a:r>
            <a:endParaRPr/>
          </a:p>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3eb1a14da1_0_1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eb1a14da1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As mentioned in Kevin’s presentation, he focused on the analysis portion by looking at the PRR logs.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3eb1a14da1_0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eb1a14da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a:t>By combining the data collected, I came up with several documents that are put together to become a guidebook for the open data alliance. The guidebook is to be used by the members of the alliance and was created to support their projects as well as delivering the results we found from our research. It’s broken up into five chunks overall.</a:t>
            </a:r>
            <a:endParaRPr/>
          </a:p>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3eb1a14da1_0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eb1a14da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a:t>The first document is a set of ODA agendas created to help structure the meetings. The first agenda is the most detailed and includes a section for a mini unconference. The idea is that the members attending would write down topics related to open data, open data projects, and possibly tools that are useful for learning how to deal with data. Then these written items are put into a hierarchy of a sort, decided by all members, to lay out a list of projects or topics to prioritize. Ideally, the person recommending the topics will be the facilitator for the discussions. It also provides enough flexibility to add tutorial sessions, show and tells, in lieu of a typical group discussion. I also constructed a guide to remind members about administrative tasks such as documentation, utilizing the resources provided in a later document, and uploading it all to GitHub so that everyone can access it until the next meeting.</a:t>
            </a:r>
            <a:endParaRPr/>
          </a:p>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3eb1a14da1_0_2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eb1a14da1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next document is a consolidation of our interviews and distilled by themes. After we consolidated, it was evident that most of the themes could be categorized as concerns, so for each theme I’ve added a bit of a TLDR insights snippet for quick referencing. Themes that are found include skepticism about public engagement, institutional </a:t>
            </a:r>
            <a:r>
              <a:rPr lang="en"/>
              <a:t>embarrassment</a:t>
            </a:r>
            <a:r>
              <a:rPr lang="en"/>
              <a:t>, risks associated with directing requesters to the datasets, creating a community of sharing around open data instead of silos, just to name a few.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3eb1a14da1_0_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eb1a14da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Next, we have our open data principles that Kevin and I came up with through research of outsides sources, their successes and failures, and from our interview results. We thought that giving the alliance a set of principles to follow when working with open data projects would allow for members to one, know what characteristic are important for quality open data, and two, to abide by same standards when working with open data.</a:t>
            </a:r>
            <a:endParaRPr/>
          </a:p>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3eb1a14da1_0_2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3eb1a14da1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Next, is a document called Identifying Valuable Datasets for Open Data. Here we compiled steps we recommended pursuing in order to be able to identify the most valuable datasets. They fell into three categories, know your user so you connect with your public, know other users so you understand what’s going on outside your area and gain insights from their work, and know your data, which focuses on knowing the history and context of the data you consider to be possibly valuable. We also added several recommendations from the Washington’s OCIO office and from a study the Sunlight Foundation did on the most popular types of data sets. At the end, we included a small set of recommendations from the analysis Kevin focused on, and the categories we created around it.</a:t>
            </a:r>
            <a:endParaRPr/>
          </a:p>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3eb1a14da1_0_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3eb1a14da1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The last is a growth and outreach resources document that I created while doing research early on and including other resources that were asked for during the interviews as well. The growth section is geared toward the members of the alliance and is split into two parts: open data and technical skills. The open data section includes general guides for open data and previous/current research. The technical skills section is something we concluded from our interviews. There was an interest in learning how to work with the data not only for their personal edification but also to create analyses and visualizations for their professional life as well. They are all free and some open source and focus on learning python and R specifically. The outreach section is for the open data projects that the alliance may be involved in and is focused on community engagement and interaction with projects that directly affect the public.</a:t>
            </a:r>
            <a:endParaRPr/>
          </a:p>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4027e2371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4027e237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When starting this project, the alliance, was pretty new. It had met maybe two times before and had a few members that joined to talk about open data. It was originally formed by Will Saunders at the state, Sean Krier at the city of Olympia, and David Doyle at the city of Seattle, hey guys! It brought many government employees together who understand what it takes to public open datasets and were interested in finding ways to prove its worth and usefulness, especially to other government jurisdictions and departments.</a:t>
            </a:r>
            <a:endParaRPr/>
          </a:p>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3eb1a14da1_0_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3eb1a14da1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Questions? I’ve added my github repository for yall to take a look and my contact information for any questions that may pop up later.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3eb1a14da1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eb1a14da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So here is where we come to the combination of open data and public records. The beginning of this research really focused on public records and their relationship to open data. For an alliance such as this, public records are great way to show that commonality between all areas of government and also a great resource for open data. So this idea is how we came about looking at public records requests.</a:t>
            </a:r>
            <a:endParaRPr/>
          </a:p>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3eb1a14da1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eb1a14da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a:solidFill>
                  <a:schemeClr val="dk1"/>
                </a:solidFill>
              </a:rPr>
              <a:t>Describe fulfilling requests in different types of cities, records management (tasks necessary to gather information),</a:t>
            </a:r>
            <a:endParaRPr>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000">
                <a:solidFill>
                  <a:schemeClr val="dk1"/>
                </a:solidFill>
              </a:rPr>
              <a:t>·      </a:t>
            </a:r>
            <a:br>
              <a:rPr lang="en" sz="1000">
                <a:solidFill>
                  <a:schemeClr val="dk1"/>
                </a:solidFill>
              </a:rPr>
            </a:br>
            <a:r>
              <a:rPr lang="en">
                <a:solidFill>
                  <a:schemeClr val="dk1"/>
                </a:solidFill>
              </a:rPr>
              <a:t>2016 Auditor’s study 60mil - JLARC required to disclose this</a:t>
            </a:r>
            <a:br>
              <a:rPr lang="en">
                <a:solidFill>
                  <a:schemeClr val="dk1"/>
                </a:solidFill>
              </a:rPr>
            </a:br>
            <a:r>
              <a:rPr lang="en">
                <a:solidFill>
                  <a:schemeClr val="dk1"/>
                </a:solidFill>
              </a:rPr>
              <a:t>information if over a certain amount</a:t>
            </a:r>
            <a:endParaRPr>
              <a:solidFill>
                <a:schemeClr val="dk1"/>
              </a:solidFill>
            </a:endParaRPr>
          </a:p>
          <a:p>
            <a:pPr indent="0" lvl="0" marL="0" rtl="0">
              <a:lnSpc>
                <a:spcPct val="115000"/>
              </a:lnSpc>
              <a:spcBef>
                <a:spcPts val="0"/>
              </a:spcBef>
              <a:spcAft>
                <a:spcPts val="0"/>
              </a:spcAft>
              <a:buNone/>
            </a:pPr>
            <a:r>
              <a:rPr lang="en" sz="1000">
                <a:solidFill>
                  <a:schemeClr val="dk1"/>
                </a:solidFill>
              </a:rPr>
              <a:t>·      </a:t>
            </a:r>
            <a:br>
              <a:rPr lang="en" sz="1000">
                <a:solidFill>
                  <a:schemeClr val="dk1"/>
                </a:solidFill>
              </a:rPr>
            </a:br>
            <a:r>
              <a:rPr lang="en">
                <a:solidFill>
                  <a:schemeClr val="dk1"/>
                </a:solidFill>
              </a:rPr>
              <a:t>As seen in the Sunlight Foundations research concerning open data,</a:t>
            </a:r>
            <a:br>
              <a:rPr lang="en">
                <a:solidFill>
                  <a:schemeClr val="dk1"/>
                </a:solidFill>
              </a:rPr>
            </a:br>
            <a:r>
              <a:rPr lang="en">
                <a:solidFill>
                  <a:schemeClr val="dk1"/>
                </a:solidFill>
              </a:rPr>
              <a:t>PRRs are a possible useful source for ideas on which datasets to publish.</a:t>
            </a:r>
            <a:endParaRPr>
              <a:solidFill>
                <a:schemeClr val="dk1"/>
              </a:solidFill>
            </a:endParaRPr>
          </a:p>
          <a:p>
            <a:pPr indent="0" lvl="0" marL="0" rtl="0">
              <a:lnSpc>
                <a:spcPct val="115000"/>
              </a:lnSpc>
              <a:spcBef>
                <a:spcPts val="0"/>
              </a:spcBef>
              <a:spcAft>
                <a:spcPts val="0"/>
              </a:spcAft>
              <a:buNone/>
            </a:pPr>
            <a:r>
              <a:t/>
            </a:r>
            <a:endParaRPr>
              <a:solidFill>
                <a:schemeClr val="dk1"/>
              </a:solidFill>
            </a:endParaRPr>
          </a:p>
          <a:p>
            <a:pPr indent="0" lvl="0" marL="0" rtl="0">
              <a:lnSpc>
                <a:spcPct val="115000"/>
              </a:lnSpc>
              <a:spcBef>
                <a:spcPts val="0"/>
              </a:spcBef>
              <a:spcAft>
                <a:spcPts val="0"/>
              </a:spcAft>
              <a:buNone/>
            </a:pPr>
            <a:r>
              <a:rPr lang="en">
                <a:solidFill>
                  <a:schemeClr val="dk1"/>
                </a:solidFill>
              </a:rPr>
              <a:t>To give you some background, that I am sure many of you already know, fulfilling public records requests can be pretty time consuming. Depending on the processes of your department, retrieving records from the necessary places can be as easy as assigning a task in gov QA or following a checklist of places to look for to make sure you found all the records needed to fulfill the request. But, there can also be a lot of time spent clarifying what the requester means, as the forms used for submission just have a big open text box that people can write anything in. Deciphering intent can be an easy clarification or takes some time. Not to mention when sometimes, requests are just all encompassing and will inherently take more time to fulfill as is.</a:t>
            </a:r>
            <a:endParaRPr>
              <a:solidFill>
                <a:schemeClr val="dk1"/>
              </a:solidFill>
            </a:endParaRPr>
          </a:p>
          <a:p>
            <a:pPr indent="0" lvl="0" marL="0" rtl="0">
              <a:lnSpc>
                <a:spcPct val="115000"/>
              </a:lnSpc>
              <a:spcBef>
                <a:spcPts val="0"/>
              </a:spcBef>
              <a:spcAft>
                <a:spcPts val="0"/>
              </a:spcAft>
              <a:buNone/>
            </a:pPr>
            <a:r>
              <a:rPr lang="en">
                <a:solidFill>
                  <a:schemeClr val="dk1"/>
                </a:solidFill>
              </a:rPr>
              <a:t> </a:t>
            </a:r>
            <a:endParaRPr>
              <a:solidFill>
                <a:schemeClr val="dk1"/>
              </a:solidFill>
            </a:endParaRPr>
          </a:p>
          <a:p>
            <a:pPr indent="0" lvl="0" marL="0" rtl="0">
              <a:lnSpc>
                <a:spcPct val="115000"/>
              </a:lnSpc>
              <a:spcBef>
                <a:spcPts val="0"/>
              </a:spcBef>
              <a:spcAft>
                <a:spcPts val="0"/>
              </a:spcAft>
              <a:buNone/>
            </a:pPr>
            <a:r>
              <a:rPr lang="en">
                <a:solidFill>
                  <a:schemeClr val="dk1"/>
                </a:solidFill>
              </a:rPr>
              <a:t>And of course, more time equals more money. Some public disclosure officers maybe dedicated to just fulfilling these requests, but for many, it is only one facet of their daily jobs. So, the impact can be pretty severe and costly, especially in cases where requests increase for whatever reason. During my research I came upon a study done by the state auditors’ officer in 2016, that mentioned that WA had paid 60million to fulfill requests in the previous year. This is obviously an issue with a real fiscal impact, and even now, there is a requirement by the state to report what your department is spending on this process if it is over a certain amount in one year. It is called JLARC and they’ve only just hit their deadline for respondents, and it will be interesting to see how much money is going into these fulfillments.</a:t>
            </a:r>
            <a:endParaRPr>
              <a:solidFill>
                <a:schemeClr val="dk1"/>
              </a:solidFill>
            </a:endParaRPr>
          </a:p>
          <a:p>
            <a:pPr indent="0" lvl="0" marL="0" rtl="0">
              <a:lnSpc>
                <a:spcPct val="115000"/>
              </a:lnSpc>
              <a:spcBef>
                <a:spcPts val="0"/>
              </a:spcBef>
              <a:spcAft>
                <a:spcPts val="0"/>
              </a:spcAft>
              <a:buNone/>
            </a:pPr>
            <a:r>
              <a:rPr lang="en">
                <a:solidFill>
                  <a:schemeClr val="dk1"/>
                </a:solidFill>
              </a:rPr>
              <a:t> </a:t>
            </a:r>
            <a:endParaRPr>
              <a:solidFill>
                <a:schemeClr val="dk1"/>
              </a:solidFill>
            </a:endParaRPr>
          </a:p>
          <a:p>
            <a:pPr indent="0" lvl="0" marL="0" rtl="0">
              <a:lnSpc>
                <a:spcPct val="115000"/>
              </a:lnSpc>
              <a:spcBef>
                <a:spcPts val="0"/>
              </a:spcBef>
              <a:spcAft>
                <a:spcPts val="0"/>
              </a:spcAft>
              <a:buNone/>
            </a:pPr>
            <a:r>
              <a:rPr lang="en">
                <a:solidFill>
                  <a:schemeClr val="dk1"/>
                </a:solidFill>
              </a:rPr>
              <a:t>So, this is where we look to open data to see if it can help. The Sunlight Foundation, as I am sure many of you are familiar, has done several studies on open data, and one of the recommendations for finding valuable datasets is to look at public records and their requests. And this is where we have kind of set this internship.</a:t>
            </a:r>
            <a:endParaRPr>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a:solidFill>
                <a:schemeClr val="dk1"/>
              </a:solidFill>
            </a:endParaRPr>
          </a:p>
          <a:p>
            <a:pPr indent="0" lvl="0" marL="45720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3eb1a14da1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eb1a14da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So now we come to our research questions. The first was to look at if we could derive any insights by analyzing the requests themselves. As mentioned in Kevin’s presentation, request logs are a bit sparse in easily analyzed factors, which required us to look at the large body of text that make up the requests and to use natural language processing techniques to do so. The analysis is a great start, but other factors are needed to make it a serious option for identifying requests suitable for proactive publication.  </a:t>
            </a:r>
            <a:endParaRPr/>
          </a:p>
          <a:p>
            <a:pPr indent="0" lvl="0" marL="0" rtl="0">
              <a:spcBef>
                <a:spcPts val="0"/>
              </a:spcBef>
              <a:spcAft>
                <a:spcPts val="0"/>
              </a:spcAft>
              <a:buNone/>
            </a:pPr>
            <a:r>
              <a:t/>
            </a:r>
            <a:endParaRPr/>
          </a:p>
          <a:p>
            <a:pPr indent="0" lvl="0" marL="45720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3eb1a14da1_0_1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eb1a14da1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The second question focuses on the Public Disclosure Officers in particular, for they are the most familiar with these requests and are a great resource for indicators about what records are frequently requested. As this project focuses on an open data alliance, I wanted to know their opinions about public records and open data as a whole, to see if we could identify any unique or common viewpoints and capitalize on those for future work in and out of the alliance. They are also interestingly positioned in a place where they find records and evaluate the risks of certain information on those records, which relates directly to the cleaning necessary for publishing data openly.</a:t>
            </a:r>
            <a:endParaRPr/>
          </a:p>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3eb1a14da1_0_1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eb1a14da1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Lastly, we wanted to know if these PDO’s and open data people would be interested in joining an organization that focuses on open data and the use of public records as a source. We know that time outside of work is limited and we want to make sure that any organization we create will be useful enough to keep participating in, so we focused on identifying aspects about an organization that would keep them engaged, that they might have experienced in other places or things that they did not enjoy in other organizations.</a:t>
            </a:r>
            <a:endParaRPr/>
          </a:p>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3eb1a14da1_0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eb1a14da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Here are the goals and milestones for this project. The order of these follows the order of completion for the most part, so that we could build off of each item. The first, as previously mentioned, was to gather insights about public records request trends from the logs.</a:t>
            </a:r>
            <a:endParaRPr/>
          </a:p>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3eb1a14da1_0_1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eb1a14da1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second was to create some kind of summation of all the opinions and concerns about open data and public records, but most importantly the relationship between the two. I felt that it was important to understand how the people working with public records felt about the process of making them open and what concerns or risks rose up from such an inquiry.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319175" y="2876425"/>
            <a:ext cx="6680400" cy="1546500"/>
          </a:xfrm>
          <a:prstGeom prst="rect">
            <a:avLst/>
          </a:prstGeom>
        </p:spPr>
        <p:txBody>
          <a:bodyPr anchorCtr="0" anchor="t"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cxnSp>
        <p:nvCxnSpPr>
          <p:cNvPr id="11" name="Google Shape;11;p2"/>
          <p:cNvCxnSpPr>
            <a:stCxn id="12" idx="4"/>
          </p:cNvCxnSpPr>
          <p:nvPr/>
        </p:nvCxnSpPr>
        <p:spPr>
          <a:xfrm>
            <a:off x="903750" y="3563700"/>
            <a:ext cx="0" cy="3294300"/>
          </a:xfrm>
          <a:prstGeom prst="straightConnector1">
            <a:avLst/>
          </a:prstGeom>
          <a:noFill/>
          <a:ln cap="flat" cmpd="sng" w="9525">
            <a:solidFill>
              <a:srgbClr val="999FA9"/>
            </a:solidFill>
            <a:prstDash val="solid"/>
            <a:round/>
            <a:headEnd len="med" w="med" type="none"/>
            <a:tailEnd len="med" w="med" type="none"/>
          </a:ln>
        </p:spPr>
      </p:cxnSp>
      <p:sp>
        <p:nvSpPr>
          <p:cNvPr id="12" name="Google Shape;12;p2"/>
          <p:cNvSpPr/>
          <p:nvPr/>
        </p:nvSpPr>
        <p:spPr>
          <a:xfrm>
            <a:off x="769050" y="3294300"/>
            <a:ext cx="269400" cy="269400"/>
          </a:xfrm>
          <a:prstGeom prst="ellipse">
            <a:avLst/>
          </a:prstGeom>
          <a:solidFill>
            <a:srgbClr val="39C0BA"/>
          </a:solidFill>
          <a:ln cap="flat" cmpd="sng" w="28575">
            <a:solidFill>
              <a:srgbClr val="2E3037"/>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key color">
  <p:cSld name="BLANK_1">
    <p:bg>
      <p:bgPr>
        <a:solidFill>
          <a:srgbClr val="39C0BA"/>
        </a:solidFill>
      </p:bgPr>
    </p:bg>
    <p:spTree>
      <p:nvGrpSpPr>
        <p:cNvPr id="63" name="Shape 63"/>
        <p:cNvGrpSpPr/>
        <p:nvPr/>
      </p:nvGrpSpPr>
      <p:grpSpPr>
        <a:xfrm>
          <a:off x="0" y="0"/>
          <a:ext cx="0" cy="0"/>
          <a:chOff x="0" y="0"/>
          <a:chExt cx="0" cy="0"/>
        </a:xfrm>
      </p:grpSpPr>
      <p:cxnSp>
        <p:nvCxnSpPr>
          <p:cNvPr id="64" name="Google Shape;64;p11"/>
          <p:cNvCxnSpPr/>
          <p:nvPr/>
        </p:nvCxnSpPr>
        <p:spPr>
          <a:xfrm>
            <a:off x="903825" y="-7925"/>
            <a:ext cx="0" cy="6866100"/>
          </a:xfrm>
          <a:prstGeom prst="straightConnector1">
            <a:avLst/>
          </a:prstGeom>
          <a:noFill/>
          <a:ln cap="flat" cmpd="sng" w="9525">
            <a:solidFill>
              <a:srgbClr val="2E3037"/>
            </a:solidFill>
            <a:prstDash val="solid"/>
            <a:round/>
            <a:headEnd len="med" w="med" type="none"/>
            <a:tailEnd len="med" w="med" type="none"/>
          </a:ln>
        </p:spPr>
      </p:cxnSp>
      <p:sp>
        <p:nvSpPr>
          <p:cNvPr id="65" name="Google Shape;65;p11"/>
          <p:cNvSpPr/>
          <p:nvPr/>
        </p:nvSpPr>
        <p:spPr>
          <a:xfrm>
            <a:off x="808650" y="3333900"/>
            <a:ext cx="190200" cy="190200"/>
          </a:xfrm>
          <a:prstGeom prst="ellipse">
            <a:avLst/>
          </a:prstGeom>
          <a:solidFill>
            <a:srgbClr val="39C0BA"/>
          </a:solidFill>
          <a:ln cap="flat" cmpd="sng" w="9525">
            <a:solidFill>
              <a:srgbClr val="2E3037"/>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Google Shape;66;p11"/>
          <p:cNvSpPr txBox="1"/>
          <p:nvPr>
            <p:ph idx="12" type="sldNum"/>
          </p:nvPr>
        </p:nvSpPr>
        <p:spPr>
          <a:xfrm>
            <a:off x="8523157" y="6437775"/>
            <a:ext cx="548700" cy="420300"/>
          </a:xfrm>
          <a:prstGeom prst="rect">
            <a:avLst/>
          </a:prstGeom>
        </p:spPr>
        <p:txBody>
          <a:bodyPr anchorCtr="0" anchor="t" bIns="91425" lIns="91425" spcFirstLastPara="1" rIns="91425" wrap="square" tIns="91425">
            <a:noAutofit/>
          </a:bodyPr>
          <a:lstStyle>
            <a:lvl1pPr lvl="0">
              <a:buNone/>
              <a:defRPr>
                <a:solidFill>
                  <a:srgbClr val="2E3037"/>
                </a:solidFill>
              </a:defRPr>
            </a:lvl1pPr>
            <a:lvl2pPr lvl="1">
              <a:buNone/>
              <a:defRPr>
                <a:solidFill>
                  <a:srgbClr val="2E3037"/>
                </a:solidFill>
              </a:defRPr>
            </a:lvl2pPr>
            <a:lvl3pPr lvl="2">
              <a:buNone/>
              <a:defRPr>
                <a:solidFill>
                  <a:srgbClr val="2E3037"/>
                </a:solidFill>
              </a:defRPr>
            </a:lvl3pPr>
            <a:lvl4pPr lvl="3">
              <a:buNone/>
              <a:defRPr>
                <a:solidFill>
                  <a:srgbClr val="2E3037"/>
                </a:solidFill>
              </a:defRPr>
            </a:lvl4pPr>
            <a:lvl5pPr lvl="4">
              <a:buNone/>
              <a:defRPr>
                <a:solidFill>
                  <a:srgbClr val="2E3037"/>
                </a:solidFill>
              </a:defRPr>
            </a:lvl5pPr>
            <a:lvl6pPr lvl="5">
              <a:buNone/>
              <a:defRPr>
                <a:solidFill>
                  <a:srgbClr val="2E3037"/>
                </a:solidFill>
              </a:defRPr>
            </a:lvl6pPr>
            <a:lvl7pPr lvl="6">
              <a:buNone/>
              <a:defRPr>
                <a:solidFill>
                  <a:srgbClr val="2E3037"/>
                </a:solidFill>
              </a:defRPr>
            </a:lvl7pPr>
            <a:lvl8pPr lvl="7">
              <a:buNone/>
              <a:defRPr>
                <a:solidFill>
                  <a:srgbClr val="2E3037"/>
                </a:solidFill>
              </a:defRPr>
            </a:lvl8pPr>
            <a:lvl9pPr lvl="8">
              <a:buNone/>
              <a:defRPr>
                <a:solidFill>
                  <a:srgbClr val="2E3037"/>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3" name="Shape 13"/>
        <p:cNvGrpSpPr/>
        <p:nvPr/>
      </p:nvGrpSpPr>
      <p:grpSpPr>
        <a:xfrm>
          <a:off x="0" y="0"/>
          <a:ext cx="0" cy="0"/>
          <a:chOff x="0" y="0"/>
          <a:chExt cx="0" cy="0"/>
        </a:xfrm>
      </p:grpSpPr>
      <p:sp>
        <p:nvSpPr>
          <p:cNvPr id="14" name="Google Shape;14;p3"/>
          <p:cNvSpPr txBox="1"/>
          <p:nvPr>
            <p:ph type="ctrTitle"/>
          </p:nvPr>
        </p:nvSpPr>
        <p:spPr>
          <a:xfrm>
            <a:off x="1530175" y="3077050"/>
            <a:ext cx="6767100" cy="709800"/>
          </a:xfrm>
          <a:prstGeom prst="rect">
            <a:avLst/>
          </a:prstGeom>
        </p:spPr>
        <p:txBody>
          <a:bodyPr anchorCtr="0" anchor="ctr" bIns="91425" lIns="91425" spcFirstLastPara="1" rIns="91425" wrap="square" tIns="91425"/>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5" name="Google Shape;15;p3"/>
          <p:cNvSpPr txBox="1"/>
          <p:nvPr>
            <p:ph idx="1" type="subTitle"/>
          </p:nvPr>
        </p:nvSpPr>
        <p:spPr>
          <a:xfrm>
            <a:off x="1530175" y="3710550"/>
            <a:ext cx="6927900" cy="470700"/>
          </a:xfrm>
          <a:prstGeom prst="rect">
            <a:avLst/>
          </a:prstGeom>
        </p:spPr>
        <p:txBody>
          <a:bodyPr anchorCtr="0" anchor="t" bIns="91425" lIns="91425" spcFirstLastPara="1" rIns="91425" wrap="square" tIns="91425"/>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cxnSp>
        <p:nvCxnSpPr>
          <p:cNvPr id="16" name="Google Shape;16;p3"/>
          <p:cNvCxnSpPr/>
          <p:nvPr/>
        </p:nvCxnSpPr>
        <p:spPr>
          <a:xfrm>
            <a:off x="903825" y="-7925"/>
            <a:ext cx="0" cy="6866100"/>
          </a:xfrm>
          <a:prstGeom prst="straightConnector1">
            <a:avLst/>
          </a:prstGeom>
          <a:noFill/>
          <a:ln cap="flat" cmpd="sng" w="9525">
            <a:solidFill>
              <a:srgbClr val="999FA9"/>
            </a:solidFill>
            <a:prstDash val="solid"/>
            <a:round/>
            <a:headEnd len="med" w="med" type="none"/>
            <a:tailEnd len="med" w="med" type="none"/>
          </a:ln>
        </p:spPr>
      </p:cxnSp>
      <p:sp>
        <p:nvSpPr>
          <p:cNvPr id="17" name="Google Shape;17;p3"/>
          <p:cNvSpPr/>
          <p:nvPr/>
        </p:nvSpPr>
        <p:spPr>
          <a:xfrm>
            <a:off x="493600" y="3018850"/>
            <a:ext cx="820200" cy="820200"/>
          </a:xfrm>
          <a:prstGeom prst="ellipse">
            <a:avLst/>
          </a:prstGeom>
          <a:solidFill>
            <a:srgbClr val="39C0BA"/>
          </a:solidFill>
          <a:ln cap="flat" cmpd="sng" w="28575">
            <a:solidFill>
              <a:srgbClr val="2E3037"/>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 name="Google Shape;18;p3"/>
          <p:cNvSpPr txBox="1"/>
          <p:nvPr>
            <p:ph idx="12" type="sldNum"/>
          </p:nvPr>
        </p:nvSpPr>
        <p:spPr>
          <a:xfrm>
            <a:off x="8523157" y="6437775"/>
            <a:ext cx="548700" cy="420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9" name="Shape 19"/>
        <p:cNvGrpSpPr/>
        <p:nvPr/>
      </p:nvGrpSpPr>
      <p:grpSpPr>
        <a:xfrm>
          <a:off x="0" y="0"/>
          <a:ext cx="0" cy="0"/>
          <a:chOff x="0" y="0"/>
          <a:chExt cx="0" cy="0"/>
        </a:xfrm>
      </p:grpSpPr>
      <p:sp>
        <p:nvSpPr>
          <p:cNvPr id="20" name="Google Shape;20;p4"/>
          <p:cNvSpPr txBox="1"/>
          <p:nvPr>
            <p:ph idx="1" type="body"/>
          </p:nvPr>
        </p:nvSpPr>
        <p:spPr>
          <a:xfrm>
            <a:off x="1633225" y="2882400"/>
            <a:ext cx="6700500" cy="1093200"/>
          </a:xfrm>
          <a:prstGeom prst="rect">
            <a:avLst/>
          </a:prstGeom>
        </p:spPr>
        <p:txBody>
          <a:bodyPr anchorCtr="0" anchor="ctr" bIns="91425" lIns="91425" spcFirstLastPara="1" rIns="91425" wrap="square" tIns="91425"/>
          <a:lstStyle>
            <a:lvl1pPr indent="-406400" lvl="0" marL="457200" rtl="0">
              <a:spcBef>
                <a:spcPts val="600"/>
              </a:spcBef>
              <a:spcAft>
                <a:spcPts val="0"/>
              </a:spcAft>
              <a:buClr>
                <a:srgbClr val="39C0BA"/>
              </a:buClr>
              <a:buSzPts val="2800"/>
              <a:buChar char="◦"/>
              <a:defRPr i="1" sz="2800">
                <a:solidFill>
                  <a:srgbClr val="39C0BA"/>
                </a:solidFill>
              </a:defRPr>
            </a:lvl1pPr>
            <a:lvl2pPr indent="-406400" lvl="1" marL="914400" rtl="0">
              <a:spcBef>
                <a:spcPts val="0"/>
              </a:spcBef>
              <a:spcAft>
                <a:spcPts val="0"/>
              </a:spcAft>
              <a:buClr>
                <a:srgbClr val="39C0BA"/>
              </a:buClr>
              <a:buSzPts val="2800"/>
              <a:buChar char="▫"/>
              <a:defRPr i="1" sz="2800">
                <a:solidFill>
                  <a:srgbClr val="39C0BA"/>
                </a:solidFill>
              </a:defRPr>
            </a:lvl2pPr>
            <a:lvl3pPr indent="-406400" lvl="2" marL="1371600" rtl="0">
              <a:spcBef>
                <a:spcPts val="0"/>
              </a:spcBef>
              <a:spcAft>
                <a:spcPts val="0"/>
              </a:spcAft>
              <a:buClr>
                <a:srgbClr val="39C0BA"/>
              </a:buClr>
              <a:buSzPts val="2800"/>
              <a:buChar char="■"/>
              <a:defRPr i="1" sz="2800">
                <a:solidFill>
                  <a:srgbClr val="39C0BA"/>
                </a:solidFill>
              </a:defRPr>
            </a:lvl3pPr>
            <a:lvl4pPr indent="-406400" lvl="3" marL="1828800" rtl="0">
              <a:spcBef>
                <a:spcPts val="0"/>
              </a:spcBef>
              <a:spcAft>
                <a:spcPts val="0"/>
              </a:spcAft>
              <a:buClr>
                <a:srgbClr val="39C0BA"/>
              </a:buClr>
              <a:buSzPts val="2800"/>
              <a:buChar char="●"/>
              <a:defRPr i="1" sz="2800">
                <a:solidFill>
                  <a:srgbClr val="39C0BA"/>
                </a:solidFill>
              </a:defRPr>
            </a:lvl4pPr>
            <a:lvl5pPr indent="-406400" lvl="4" marL="2286000" rtl="0">
              <a:spcBef>
                <a:spcPts val="0"/>
              </a:spcBef>
              <a:spcAft>
                <a:spcPts val="0"/>
              </a:spcAft>
              <a:buClr>
                <a:srgbClr val="39C0BA"/>
              </a:buClr>
              <a:buSzPts val="2800"/>
              <a:buChar char="○"/>
              <a:defRPr i="1" sz="2800">
                <a:solidFill>
                  <a:srgbClr val="39C0BA"/>
                </a:solidFill>
              </a:defRPr>
            </a:lvl5pPr>
            <a:lvl6pPr indent="-406400" lvl="5" marL="2743200" rtl="0">
              <a:spcBef>
                <a:spcPts val="0"/>
              </a:spcBef>
              <a:spcAft>
                <a:spcPts val="0"/>
              </a:spcAft>
              <a:buClr>
                <a:srgbClr val="39C0BA"/>
              </a:buClr>
              <a:buSzPts val="2800"/>
              <a:buChar char="■"/>
              <a:defRPr i="1" sz="2800">
                <a:solidFill>
                  <a:srgbClr val="39C0BA"/>
                </a:solidFill>
              </a:defRPr>
            </a:lvl6pPr>
            <a:lvl7pPr indent="-406400" lvl="6" marL="3200400" rtl="0">
              <a:spcBef>
                <a:spcPts val="0"/>
              </a:spcBef>
              <a:spcAft>
                <a:spcPts val="0"/>
              </a:spcAft>
              <a:buClr>
                <a:srgbClr val="39C0BA"/>
              </a:buClr>
              <a:buSzPts val="2800"/>
              <a:buChar char="●"/>
              <a:defRPr i="1" sz="2800">
                <a:solidFill>
                  <a:srgbClr val="39C0BA"/>
                </a:solidFill>
              </a:defRPr>
            </a:lvl7pPr>
            <a:lvl8pPr indent="-406400" lvl="7" marL="3657600" rtl="0">
              <a:spcBef>
                <a:spcPts val="0"/>
              </a:spcBef>
              <a:spcAft>
                <a:spcPts val="0"/>
              </a:spcAft>
              <a:buClr>
                <a:srgbClr val="39C0BA"/>
              </a:buClr>
              <a:buSzPts val="2800"/>
              <a:buChar char="○"/>
              <a:defRPr i="1" sz="2800">
                <a:solidFill>
                  <a:srgbClr val="39C0BA"/>
                </a:solidFill>
              </a:defRPr>
            </a:lvl8pPr>
            <a:lvl9pPr indent="-406400" lvl="8" marL="4114800">
              <a:spcBef>
                <a:spcPts val="0"/>
              </a:spcBef>
              <a:spcAft>
                <a:spcPts val="0"/>
              </a:spcAft>
              <a:buClr>
                <a:srgbClr val="39C0BA"/>
              </a:buClr>
              <a:buSzPts val="2800"/>
              <a:buChar char="■"/>
              <a:defRPr i="1" sz="2800">
                <a:solidFill>
                  <a:srgbClr val="39C0BA"/>
                </a:solidFill>
              </a:defRPr>
            </a:lvl9pPr>
          </a:lstStyle>
          <a:p/>
        </p:txBody>
      </p:sp>
      <p:cxnSp>
        <p:nvCxnSpPr>
          <p:cNvPr id="21" name="Google Shape;21;p4"/>
          <p:cNvCxnSpPr/>
          <p:nvPr/>
        </p:nvCxnSpPr>
        <p:spPr>
          <a:xfrm>
            <a:off x="903825" y="-7925"/>
            <a:ext cx="0" cy="6866100"/>
          </a:xfrm>
          <a:prstGeom prst="straightConnector1">
            <a:avLst/>
          </a:prstGeom>
          <a:noFill/>
          <a:ln cap="flat" cmpd="sng" w="9525">
            <a:solidFill>
              <a:srgbClr val="999FA9"/>
            </a:solidFill>
            <a:prstDash val="solid"/>
            <a:round/>
            <a:headEnd len="med" w="med" type="none"/>
            <a:tailEnd len="med" w="med" type="none"/>
          </a:ln>
        </p:spPr>
      </p:cxnSp>
      <p:sp>
        <p:nvSpPr>
          <p:cNvPr id="22" name="Google Shape;22;p4"/>
          <p:cNvSpPr/>
          <p:nvPr/>
        </p:nvSpPr>
        <p:spPr>
          <a:xfrm>
            <a:off x="493600" y="3018850"/>
            <a:ext cx="820200" cy="820200"/>
          </a:xfrm>
          <a:prstGeom prst="ellipse">
            <a:avLst/>
          </a:prstGeom>
          <a:solidFill>
            <a:srgbClr val="2E3037"/>
          </a:solidFill>
          <a:ln cap="flat" cmpd="sng" w="9525">
            <a:solidFill>
              <a:srgbClr val="999FA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Google Shape;23;p4"/>
          <p:cNvSpPr txBox="1"/>
          <p:nvPr/>
        </p:nvSpPr>
        <p:spPr>
          <a:xfrm>
            <a:off x="208000" y="3096172"/>
            <a:ext cx="1306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800">
                <a:solidFill>
                  <a:srgbClr val="39C0BA"/>
                </a:solidFill>
                <a:latin typeface="Quicksand"/>
                <a:ea typeface="Quicksand"/>
                <a:cs typeface="Quicksand"/>
                <a:sym typeface="Quicksand"/>
              </a:rPr>
              <a:t>“</a:t>
            </a:r>
            <a:endParaRPr b="1" sz="4800">
              <a:solidFill>
                <a:srgbClr val="39C0BA"/>
              </a:solidFill>
              <a:latin typeface="Quicksand"/>
              <a:ea typeface="Quicksand"/>
              <a:cs typeface="Quicksand"/>
              <a:sym typeface="Quicksand"/>
            </a:endParaRPr>
          </a:p>
        </p:txBody>
      </p:sp>
      <p:sp>
        <p:nvSpPr>
          <p:cNvPr id="24" name="Google Shape;24;p4"/>
          <p:cNvSpPr txBox="1"/>
          <p:nvPr>
            <p:ph idx="12" type="sldNum"/>
          </p:nvPr>
        </p:nvSpPr>
        <p:spPr>
          <a:xfrm>
            <a:off x="8523157" y="6437775"/>
            <a:ext cx="548700" cy="420300"/>
          </a:xfrm>
          <a:prstGeom prst="rect">
            <a:avLst/>
          </a:prstGeom>
        </p:spPr>
        <p:txBody>
          <a:bodyPr anchorCtr="0" anchor="t" bIns="91425" lIns="91425" spcFirstLastPara="1" rIns="91425" wrap="square" tIns="91425">
            <a:noAutofit/>
          </a:bodyPr>
          <a:lstStyle>
            <a:lvl1pPr lvl="0">
              <a:buNone/>
              <a:defRPr>
                <a:solidFill>
                  <a:srgbClr val="39C0BA"/>
                </a:solidFill>
              </a:defRPr>
            </a:lvl1pPr>
            <a:lvl2pPr lvl="1">
              <a:buNone/>
              <a:defRPr>
                <a:solidFill>
                  <a:srgbClr val="39C0BA"/>
                </a:solidFill>
              </a:defRPr>
            </a:lvl2pPr>
            <a:lvl3pPr lvl="2">
              <a:buNone/>
              <a:defRPr>
                <a:solidFill>
                  <a:srgbClr val="39C0BA"/>
                </a:solidFill>
              </a:defRPr>
            </a:lvl3pPr>
            <a:lvl4pPr lvl="3">
              <a:buNone/>
              <a:defRPr>
                <a:solidFill>
                  <a:srgbClr val="39C0BA"/>
                </a:solidFill>
              </a:defRPr>
            </a:lvl4pPr>
            <a:lvl5pPr lvl="4">
              <a:buNone/>
              <a:defRPr>
                <a:solidFill>
                  <a:srgbClr val="39C0BA"/>
                </a:solidFill>
              </a:defRPr>
            </a:lvl5pPr>
            <a:lvl6pPr lvl="5">
              <a:buNone/>
              <a:defRPr>
                <a:solidFill>
                  <a:srgbClr val="39C0BA"/>
                </a:solidFill>
              </a:defRPr>
            </a:lvl6pPr>
            <a:lvl7pPr lvl="6">
              <a:buNone/>
              <a:defRPr>
                <a:solidFill>
                  <a:srgbClr val="39C0BA"/>
                </a:solidFill>
              </a:defRPr>
            </a:lvl7pPr>
            <a:lvl8pPr lvl="7">
              <a:buNone/>
              <a:defRPr>
                <a:solidFill>
                  <a:srgbClr val="39C0BA"/>
                </a:solidFill>
              </a:defRPr>
            </a:lvl8pPr>
            <a:lvl9pPr lvl="8">
              <a:buNone/>
              <a:defRPr>
                <a:solidFill>
                  <a:srgbClr val="39C0BA"/>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5" name="Shape 25"/>
        <p:cNvGrpSpPr/>
        <p:nvPr/>
      </p:nvGrpSpPr>
      <p:grpSpPr>
        <a:xfrm>
          <a:off x="0" y="0"/>
          <a:ext cx="0" cy="0"/>
          <a:chOff x="0" y="0"/>
          <a:chExt cx="0" cy="0"/>
        </a:xfrm>
      </p:grpSpPr>
      <p:cxnSp>
        <p:nvCxnSpPr>
          <p:cNvPr id="26" name="Google Shape;26;p5"/>
          <p:cNvCxnSpPr/>
          <p:nvPr/>
        </p:nvCxnSpPr>
        <p:spPr>
          <a:xfrm>
            <a:off x="903825" y="-7925"/>
            <a:ext cx="0" cy="6866100"/>
          </a:xfrm>
          <a:prstGeom prst="straightConnector1">
            <a:avLst/>
          </a:prstGeom>
          <a:noFill/>
          <a:ln cap="flat" cmpd="sng" w="9525">
            <a:solidFill>
              <a:srgbClr val="999FA9"/>
            </a:solidFill>
            <a:prstDash val="solid"/>
            <a:round/>
            <a:headEnd len="med" w="med" type="none"/>
            <a:tailEnd len="med" w="med" type="none"/>
          </a:ln>
        </p:spPr>
      </p:cxnSp>
      <p:sp>
        <p:nvSpPr>
          <p:cNvPr id="27" name="Google Shape;27;p5"/>
          <p:cNvSpPr/>
          <p:nvPr/>
        </p:nvSpPr>
        <p:spPr>
          <a:xfrm>
            <a:off x="808725" y="800750"/>
            <a:ext cx="190200" cy="190200"/>
          </a:xfrm>
          <a:prstGeom prst="ellipse">
            <a:avLst/>
          </a:prstGeom>
          <a:solidFill>
            <a:srgbClr val="39C0BA"/>
          </a:solidFill>
          <a:ln cap="flat" cmpd="sng" w="28575">
            <a:solidFill>
              <a:srgbClr val="2E3037"/>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Google Shape;28;p5"/>
          <p:cNvSpPr/>
          <p:nvPr/>
        </p:nvSpPr>
        <p:spPr>
          <a:xfrm>
            <a:off x="769050" y="1861900"/>
            <a:ext cx="269400" cy="269400"/>
          </a:xfrm>
          <a:prstGeom prst="ellipse">
            <a:avLst/>
          </a:prstGeom>
          <a:solidFill>
            <a:srgbClr val="2E3037"/>
          </a:solidFill>
          <a:ln cap="flat" cmpd="sng" w="9525">
            <a:solidFill>
              <a:srgbClr val="999FA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Google Shape;29;p5"/>
          <p:cNvSpPr txBox="1"/>
          <p:nvPr>
            <p:ph type="title"/>
          </p:nvPr>
        </p:nvSpPr>
        <p:spPr>
          <a:xfrm>
            <a:off x="1165475" y="665975"/>
            <a:ext cx="6858000" cy="459900"/>
          </a:xfrm>
          <a:prstGeom prst="rect">
            <a:avLst/>
          </a:prstGeom>
        </p:spPr>
        <p:txBody>
          <a:bodyPr anchorCtr="0" anchor="b" bIns="91425" lIns="91425" spcFirstLastPara="1" rIns="91425" wrap="square" tIns="91425"/>
          <a:lstStyle>
            <a:lvl1pPr lvl="0"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1pPr>
            <a:lvl2pPr lvl="1"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2pPr>
            <a:lvl3pPr lvl="2"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3pPr>
            <a:lvl4pPr lvl="3"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4pPr>
            <a:lvl5pPr lvl="4"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5pPr>
            <a:lvl6pPr lvl="5"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6pPr>
            <a:lvl7pPr lvl="6"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7pPr>
            <a:lvl8pPr lvl="7"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8pPr>
            <a:lvl9pPr lvl="8"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9pPr>
          </a:lstStyle>
          <a:p/>
        </p:txBody>
      </p:sp>
      <p:sp>
        <p:nvSpPr>
          <p:cNvPr id="30" name="Google Shape;30;p5"/>
          <p:cNvSpPr txBox="1"/>
          <p:nvPr>
            <p:ph idx="1" type="body"/>
          </p:nvPr>
        </p:nvSpPr>
        <p:spPr>
          <a:xfrm>
            <a:off x="1165498" y="1600200"/>
            <a:ext cx="6858000" cy="4967700"/>
          </a:xfrm>
          <a:prstGeom prst="rect">
            <a:avLst/>
          </a:prstGeom>
        </p:spPr>
        <p:txBody>
          <a:bodyPr anchorCtr="0" anchor="t" bIns="91425" lIns="91425" spcFirstLastPara="1" rIns="91425" wrap="square" tIns="91425"/>
          <a:lstStyle>
            <a:lvl1pPr indent="-419100" lvl="0" marL="457200" rtl="0">
              <a:spcBef>
                <a:spcPts val="600"/>
              </a:spcBef>
              <a:spcAft>
                <a:spcPts val="0"/>
              </a:spcAft>
              <a:buClr>
                <a:srgbClr val="F3F3F3"/>
              </a:buClr>
              <a:buSzPts val="3000"/>
              <a:buFont typeface="Quicksand"/>
              <a:buChar char="◦"/>
              <a:defRPr sz="3000">
                <a:solidFill>
                  <a:srgbClr val="F3F3F3"/>
                </a:solidFill>
                <a:latin typeface="Quicksand"/>
                <a:ea typeface="Quicksand"/>
                <a:cs typeface="Quicksand"/>
                <a:sym typeface="Quicksand"/>
              </a:defRPr>
            </a:lvl1pPr>
            <a:lvl2pPr indent="-381000" lvl="1" marL="9144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2pPr>
            <a:lvl3pPr indent="-381000" lvl="2" marL="13716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3pPr>
            <a:lvl4pPr indent="-342900" lvl="3" marL="18288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4pPr>
            <a:lvl5pPr indent="-342900" lvl="4" marL="22860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5pPr>
            <a:lvl6pPr indent="-342900" lvl="5" marL="27432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6pPr>
            <a:lvl7pPr indent="-342900" lvl="6" marL="32004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7pPr>
            <a:lvl8pPr indent="-342900" lvl="7" marL="36576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8pPr>
            <a:lvl9pPr indent="-342900" lvl="8" marL="41148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9pPr>
          </a:lstStyle>
          <a:p/>
        </p:txBody>
      </p:sp>
      <p:sp>
        <p:nvSpPr>
          <p:cNvPr id="31" name="Google Shape;31;p5"/>
          <p:cNvSpPr txBox="1"/>
          <p:nvPr>
            <p:ph idx="12" type="sldNum"/>
          </p:nvPr>
        </p:nvSpPr>
        <p:spPr>
          <a:xfrm>
            <a:off x="8523157" y="6437775"/>
            <a:ext cx="548700" cy="420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2" name="Shape 32"/>
        <p:cNvGrpSpPr/>
        <p:nvPr/>
      </p:nvGrpSpPr>
      <p:grpSpPr>
        <a:xfrm>
          <a:off x="0" y="0"/>
          <a:ext cx="0" cy="0"/>
          <a:chOff x="0" y="0"/>
          <a:chExt cx="0" cy="0"/>
        </a:xfrm>
      </p:grpSpPr>
      <p:sp>
        <p:nvSpPr>
          <p:cNvPr id="33" name="Google Shape;33;p6"/>
          <p:cNvSpPr txBox="1"/>
          <p:nvPr>
            <p:ph type="title"/>
          </p:nvPr>
        </p:nvSpPr>
        <p:spPr>
          <a:xfrm>
            <a:off x="1165475" y="665975"/>
            <a:ext cx="6858000" cy="459900"/>
          </a:xfrm>
          <a:prstGeom prst="rect">
            <a:avLst/>
          </a:prstGeom>
        </p:spPr>
        <p:txBody>
          <a:bodyPr anchorCtr="0" anchor="b" bIns="91425" lIns="91425" spcFirstLastPara="1" rIns="91425" wrap="square" tIns="91425"/>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34" name="Google Shape;34;p6"/>
          <p:cNvSpPr txBox="1"/>
          <p:nvPr>
            <p:ph idx="1" type="body"/>
          </p:nvPr>
        </p:nvSpPr>
        <p:spPr>
          <a:xfrm>
            <a:off x="1165475" y="1600200"/>
            <a:ext cx="3306900" cy="4967700"/>
          </a:xfrm>
          <a:prstGeom prst="rect">
            <a:avLst/>
          </a:prstGeom>
        </p:spPr>
        <p:txBody>
          <a:bodyPr anchorCtr="0" anchor="t" bIns="91425" lIns="91425" spcFirstLastPara="1" rIns="91425" wrap="square" tIns="91425"/>
          <a:lstStyle>
            <a:lvl1pPr indent="-393700" lvl="0" marL="457200">
              <a:spcBef>
                <a:spcPts val="600"/>
              </a:spcBef>
              <a:spcAft>
                <a:spcPts val="0"/>
              </a:spcAft>
              <a:buSzPts val="2600"/>
              <a:buChar char="◦"/>
              <a:defRPr sz="2600"/>
            </a:lvl1pPr>
            <a:lvl2pPr indent="-393700" lvl="1" marL="914400">
              <a:spcBef>
                <a:spcPts val="0"/>
              </a:spcBef>
              <a:spcAft>
                <a:spcPts val="0"/>
              </a:spcAft>
              <a:buSzPts val="2600"/>
              <a:buChar char="▫"/>
              <a:defRPr sz="2600"/>
            </a:lvl2pPr>
            <a:lvl3pPr indent="-393700" lvl="2" marL="1371600">
              <a:spcBef>
                <a:spcPts val="0"/>
              </a:spcBef>
              <a:spcAft>
                <a:spcPts val="0"/>
              </a:spcAft>
              <a:buSzPts val="2600"/>
              <a:buChar char="■"/>
              <a:defRPr sz="2600"/>
            </a:lvl3pPr>
            <a:lvl4pPr indent="-393700" lvl="3" marL="1828800">
              <a:spcBef>
                <a:spcPts val="0"/>
              </a:spcBef>
              <a:spcAft>
                <a:spcPts val="0"/>
              </a:spcAft>
              <a:buSzPts val="2600"/>
              <a:buChar char="●"/>
              <a:defRPr sz="2600"/>
            </a:lvl4pPr>
            <a:lvl5pPr indent="-393700" lvl="4" marL="2286000">
              <a:spcBef>
                <a:spcPts val="0"/>
              </a:spcBef>
              <a:spcAft>
                <a:spcPts val="0"/>
              </a:spcAft>
              <a:buSzPts val="2600"/>
              <a:buChar char="○"/>
              <a:defRPr sz="2600"/>
            </a:lvl5pPr>
            <a:lvl6pPr indent="-393700" lvl="5" marL="2743200">
              <a:spcBef>
                <a:spcPts val="0"/>
              </a:spcBef>
              <a:spcAft>
                <a:spcPts val="0"/>
              </a:spcAft>
              <a:buSzPts val="2600"/>
              <a:buChar char="■"/>
              <a:defRPr sz="2600"/>
            </a:lvl6pPr>
            <a:lvl7pPr indent="-393700" lvl="6" marL="3200400">
              <a:spcBef>
                <a:spcPts val="0"/>
              </a:spcBef>
              <a:spcAft>
                <a:spcPts val="0"/>
              </a:spcAft>
              <a:buSzPts val="2600"/>
              <a:buChar char="●"/>
              <a:defRPr sz="2600"/>
            </a:lvl7pPr>
            <a:lvl8pPr indent="-393700" lvl="7" marL="3657600">
              <a:spcBef>
                <a:spcPts val="0"/>
              </a:spcBef>
              <a:spcAft>
                <a:spcPts val="0"/>
              </a:spcAft>
              <a:buSzPts val="2600"/>
              <a:buChar char="○"/>
              <a:defRPr sz="2600"/>
            </a:lvl8pPr>
            <a:lvl9pPr indent="-393700" lvl="8" marL="4114800">
              <a:spcBef>
                <a:spcPts val="0"/>
              </a:spcBef>
              <a:spcAft>
                <a:spcPts val="0"/>
              </a:spcAft>
              <a:buSzPts val="2600"/>
              <a:buChar char="■"/>
              <a:defRPr sz="2600"/>
            </a:lvl9pPr>
          </a:lstStyle>
          <a:p/>
        </p:txBody>
      </p:sp>
      <p:sp>
        <p:nvSpPr>
          <p:cNvPr id="35" name="Google Shape;35;p6"/>
          <p:cNvSpPr txBox="1"/>
          <p:nvPr>
            <p:ph idx="2" type="body"/>
          </p:nvPr>
        </p:nvSpPr>
        <p:spPr>
          <a:xfrm>
            <a:off x="4671570" y="1600200"/>
            <a:ext cx="3306900" cy="4967700"/>
          </a:xfrm>
          <a:prstGeom prst="rect">
            <a:avLst/>
          </a:prstGeom>
        </p:spPr>
        <p:txBody>
          <a:bodyPr anchorCtr="0" anchor="t" bIns="91425" lIns="91425" spcFirstLastPara="1" rIns="91425" wrap="square" tIns="91425"/>
          <a:lstStyle>
            <a:lvl1pPr indent="-393700" lvl="0" marL="457200">
              <a:spcBef>
                <a:spcPts val="600"/>
              </a:spcBef>
              <a:spcAft>
                <a:spcPts val="0"/>
              </a:spcAft>
              <a:buSzPts val="2600"/>
              <a:buChar char="◦"/>
              <a:defRPr sz="2600"/>
            </a:lvl1pPr>
            <a:lvl2pPr indent="-393700" lvl="1" marL="914400">
              <a:spcBef>
                <a:spcPts val="0"/>
              </a:spcBef>
              <a:spcAft>
                <a:spcPts val="0"/>
              </a:spcAft>
              <a:buSzPts val="2600"/>
              <a:buChar char="▫"/>
              <a:defRPr sz="2600"/>
            </a:lvl2pPr>
            <a:lvl3pPr indent="-393700" lvl="2" marL="1371600">
              <a:spcBef>
                <a:spcPts val="0"/>
              </a:spcBef>
              <a:spcAft>
                <a:spcPts val="0"/>
              </a:spcAft>
              <a:buSzPts val="2600"/>
              <a:buChar char="■"/>
              <a:defRPr sz="2600"/>
            </a:lvl3pPr>
            <a:lvl4pPr indent="-393700" lvl="3" marL="1828800">
              <a:spcBef>
                <a:spcPts val="0"/>
              </a:spcBef>
              <a:spcAft>
                <a:spcPts val="0"/>
              </a:spcAft>
              <a:buSzPts val="2600"/>
              <a:buChar char="●"/>
              <a:defRPr sz="2600"/>
            </a:lvl4pPr>
            <a:lvl5pPr indent="-393700" lvl="4" marL="2286000">
              <a:spcBef>
                <a:spcPts val="0"/>
              </a:spcBef>
              <a:spcAft>
                <a:spcPts val="0"/>
              </a:spcAft>
              <a:buSzPts val="2600"/>
              <a:buChar char="○"/>
              <a:defRPr sz="2600"/>
            </a:lvl5pPr>
            <a:lvl6pPr indent="-393700" lvl="5" marL="2743200">
              <a:spcBef>
                <a:spcPts val="0"/>
              </a:spcBef>
              <a:spcAft>
                <a:spcPts val="0"/>
              </a:spcAft>
              <a:buSzPts val="2600"/>
              <a:buChar char="■"/>
              <a:defRPr sz="2600"/>
            </a:lvl6pPr>
            <a:lvl7pPr indent="-393700" lvl="6" marL="3200400">
              <a:spcBef>
                <a:spcPts val="0"/>
              </a:spcBef>
              <a:spcAft>
                <a:spcPts val="0"/>
              </a:spcAft>
              <a:buSzPts val="2600"/>
              <a:buChar char="●"/>
              <a:defRPr sz="2600"/>
            </a:lvl7pPr>
            <a:lvl8pPr indent="-393700" lvl="7" marL="3657600">
              <a:spcBef>
                <a:spcPts val="0"/>
              </a:spcBef>
              <a:spcAft>
                <a:spcPts val="0"/>
              </a:spcAft>
              <a:buSzPts val="2600"/>
              <a:buChar char="○"/>
              <a:defRPr sz="2600"/>
            </a:lvl8pPr>
            <a:lvl9pPr indent="-393700" lvl="8" marL="4114800">
              <a:spcBef>
                <a:spcPts val="0"/>
              </a:spcBef>
              <a:spcAft>
                <a:spcPts val="0"/>
              </a:spcAft>
              <a:buSzPts val="2600"/>
              <a:buChar char="■"/>
              <a:defRPr sz="2600"/>
            </a:lvl9pPr>
          </a:lstStyle>
          <a:p/>
        </p:txBody>
      </p:sp>
      <p:cxnSp>
        <p:nvCxnSpPr>
          <p:cNvPr id="36" name="Google Shape;36;p6"/>
          <p:cNvCxnSpPr/>
          <p:nvPr/>
        </p:nvCxnSpPr>
        <p:spPr>
          <a:xfrm>
            <a:off x="903825" y="-7925"/>
            <a:ext cx="0" cy="6866100"/>
          </a:xfrm>
          <a:prstGeom prst="straightConnector1">
            <a:avLst/>
          </a:prstGeom>
          <a:noFill/>
          <a:ln cap="flat" cmpd="sng" w="9525">
            <a:solidFill>
              <a:srgbClr val="999FA9"/>
            </a:solidFill>
            <a:prstDash val="solid"/>
            <a:round/>
            <a:headEnd len="med" w="med" type="none"/>
            <a:tailEnd len="med" w="med" type="none"/>
          </a:ln>
        </p:spPr>
      </p:cxnSp>
      <p:sp>
        <p:nvSpPr>
          <p:cNvPr id="37" name="Google Shape;37;p6"/>
          <p:cNvSpPr/>
          <p:nvPr/>
        </p:nvSpPr>
        <p:spPr>
          <a:xfrm>
            <a:off x="808725" y="800750"/>
            <a:ext cx="190200" cy="190200"/>
          </a:xfrm>
          <a:prstGeom prst="ellipse">
            <a:avLst/>
          </a:prstGeom>
          <a:solidFill>
            <a:srgbClr val="39C0BA"/>
          </a:solidFill>
          <a:ln cap="flat" cmpd="sng" w="28575">
            <a:solidFill>
              <a:srgbClr val="2E3037"/>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Google Shape;38;p6"/>
          <p:cNvSpPr/>
          <p:nvPr/>
        </p:nvSpPr>
        <p:spPr>
          <a:xfrm>
            <a:off x="769050" y="1861900"/>
            <a:ext cx="269400" cy="269400"/>
          </a:xfrm>
          <a:prstGeom prst="ellipse">
            <a:avLst/>
          </a:prstGeom>
          <a:solidFill>
            <a:srgbClr val="2E3037"/>
          </a:solidFill>
          <a:ln cap="flat" cmpd="sng" w="9525">
            <a:solidFill>
              <a:srgbClr val="999FA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Google Shape;39;p6"/>
          <p:cNvSpPr txBox="1"/>
          <p:nvPr>
            <p:ph idx="12" type="sldNum"/>
          </p:nvPr>
        </p:nvSpPr>
        <p:spPr>
          <a:xfrm>
            <a:off x="8523157" y="6437775"/>
            <a:ext cx="548700" cy="420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0" name="Shape 40"/>
        <p:cNvGrpSpPr/>
        <p:nvPr/>
      </p:nvGrpSpPr>
      <p:grpSpPr>
        <a:xfrm>
          <a:off x="0" y="0"/>
          <a:ext cx="0" cy="0"/>
          <a:chOff x="0" y="0"/>
          <a:chExt cx="0" cy="0"/>
        </a:xfrm>
      </p:grpSpPr>
      <p:sp>
        <p:nvSpPr>
          <p:cNvPr id="41" name="Google Shape;41;p7"/>
          <p:cNvSpPr txBox="1"/>
          <p:nvPr>
            <p:ph type="title"/>
          </p:nvPr>
        </p:nvSpPr>
        <p:spPr>
          <a:xfrm>
            <a:off x="1165475" y="665975"/>
            <a:ext cx="6858000" cy="459900"/>
          </a:xfrm>
          <a:prstGeom prst="rect">
            <a:avLst/>
          </a:prstGeom>
        </p:spPr>
        <p:txBody>
          <a:bodyPr anchorCtr="0" anchor="b" bIns="91425" lIns="91425" spcFirstLastPara="1" rIns="91425" wrap="square" tIns="91425"/>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42" name="Google Shape;42;p7"/>
          <p:cNvSpPr txBox="1"/>
          <p:nvPr>
            <p:ph idx="1" type="body"/>
          </p:nvPr>
        </p:nvSpPr>
        <p:spPr>
          <a:xfrm>
            <a:off x="1165475" y="1673975"/>
            <a:ext cx="2403600" cy="48939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43" name="Google Shape;43;p7"/>
          <p:cNvSpPr txBox="1"/>
          <p:nvPr>
            <p:ph idx="2" type="body"/>
          </p:nvPr>
        </p:nvSpPr>
        <p:spPr>
          <a:xfrm>
            <a:off x="3692249" y="1673975"/>
            <a:ext cx="2403600" cy="48939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44" name="Google Shape;44;p7"/>
          <p:cNvSpPr txBox="1"/>
          <p:nvPr>
            <p:ph idx="3" type="body"/>
          </p:nvPr>
        </p:nvSpPr>
        <p:spPr>
          <a:xfrm>
            <a:off x="6219023" y="1673975"/>
            <a:ext cx="2403600" cy="48939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cxnSp>
        <p:nvCxnSpPr>
          <p:cNvPr id="45" name="Google Shape;45;p7"/>
          <p:cNvCxnSpPr/>
          <p:nvPr/>
        </p:nvCxnSpPr>
        <p:spPr>
          <a:xfrm>
            <a:off x="903825" y="-7925"/>
            <a:ext cx="0" cy="6866100"/>
          </a:xfrm>
          <a:prstGeom prst="straightConnector1">
            <a:avLst/>
          </a:prstGeom>
          <a:noFill/>
          <a:ln cap="flat" cmpd="sng" w="9525">
            <a:solidFill>
              <a:srgbClr val="999FA9"/>
            </a:solidFill>
            <a:prstDash val="solid"/>
            <a:round/>
            <a:headEnd len="med" w="med" type="none"/>
            <a:tailEnd len="med" w="med" type="none"/>
          </a:ln>
        </p:spPr>
      </p:cxnSp>
      <p:sp>
        <p:nvSpPr>
          <p:cNvPr id="46" name="Google Shape;46;p7"/>
          <p:cNvSpPr/>
          <p:nvPr/>
        </p:nvSpPr>
        <p:spPr>
          <a:xfrm>
            <a:off x="808725" y="800750"/>
            <a:ext cx="190200" cy="190200"/>
          </a:xfrm>
          <a:prstGeom prst="ellipse">
            <a:avLst/>
          </a:prstGeom>
          <a:solidFill>
            <a:srgbClr val="39C0BA"/>
          </a:solidFill>
          <a:ln cap="flat" cmpd="sng" w="28575">
            <a:solidFill>
              <a:srgbClr val="2E3037"/>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 name="Google Shape;47;p7"/>
          <p:cNvSpPr/>
          <p:nvPr/>
        </p:nvSpPr>
        <p:spPr>
          <a:xfrm>
            <a:off x="769050" y="1861900"/>
            <a:ext cx="269400" cy="269400"/>
          </a:xfrm>
          <a:prstGeom prst="ellipse">
            <a:avLst/>
          </a:prstGeom>
          <a:solidFill>
            <a:srgbClr val="2E3037"/>
          </a:solidFill>
          <a:ln cap="flat" cmpd="sng" w="9525">
            <a:solidFill>
              <a:srgbClr val="999FA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 name="Google Shape;48;p7"/>
          <p:cNvSpPr txBox="1"/>
          <p:nvPr>
            <p:ph idx="12" type="sldNum"/>
          </p:nvPr>
        </p:nvSpPr>
        <p:spPr>
          <a:xfrm>
            <a:off x="8523157" y="6437775"/>
            <a:ext cx="548700" cy="420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1165475" y="665975"/>
            <a:ext cx="6858000" cy="459900"/>
          </a:xfrm>
          <a:prstGeom prst="rect">
            <a:avLst/>
          </a:prstGeom>
        </p:spPr>
        <p:txBody>
          <a:bodyPr anchorCtr="0" anchor="b" bIns="91425" lIns="91425" spcFirstLastPara="1" rIns="91425" wrap="square" tIns="91425"/>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cxnSp>
        <p:nvCxnSpPr>
          <p:cNvPr id="51" name="Google Shape;51;p8"/>
          <p:cNvCxnSpPr/>
          <p:nvPr/>
        </p:nvCxnSpPr>
        <p:spPr>
          <a:xfrm>
            <a:off x="903825" y="-7925"/>
            <a:ext cx="0" cy="6866100"/>
          </a:xfrm>
          <a:prstGeom prst="straightConnector1">
            <a:avLst/>
          </a:prstGeom>
          <a:noFill/>
          <a:ln cap="flat" cmpd="sng" w="9525">
            <a:solidFill>
              <a:srgbClr val="999FA9"/>
            </a:solidFill>
            <a:prstDash val="solid"/>
            <a:round/>
            <a:headEnd len="med" w="med" type="none"/>
            <a:tailEnd len="med" w="med" type="none"/>
          </a:ln>
        </p:spPr>
      </p:cxnSp>
      <p:sp>
        <p:nvSpPr>
          <p:cNvPr id="52" name="Google Shape;52;p8"/>
          <p:cNvSpPr/>
          <p:nvPr/>
        </p:nvSpPr>
        <p:spPr>
          <a:xfrm>
            <a:off x="808725" y="800750"/>
            <a:ext cx="190200" cy="190200"/>
          </a:xfrm>
          <a:prstGeom prst="ellipse">
            <a:avLst/>
          </a:prstGeom>
          <a:solidFill>
            <a:srgbClr val="39C0BA"/>
          </a:solidFill>
          <a:ln cap="flat" cmpd="sng" w="28575">
            <a:solidFill>
              <a:srgbClr val="2E3037"/>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Google Shape;53;p8"/>
          <p:cNvSpPr txBox="1"/>
          <p:nvPr>
            <p:ph idx="12" type="sldNum"/>
          </p:nvPr>
        </p:nvSpPr>
        <p:spPr>
          <a:xfrm>
            <a:off x="8523157" y="6437775"/>
            <a:ext cx="548700" cy="420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4" name="Shape 54"/>
        <p:cNvGrpSpPr/>
        <p:nvPr/>
      </p:nvGrpSpPr>
      <p:grpSpPr>
        <a:xfrm>
          <a:off x="0" y="0"/>
          <a:ext cx="0" cy="0"/>
          <a:chOff x="0" y="0"/>
          <a:chExt cx="0" cy="0"/>
        </a:xfrm>
      </p:grpSpPr>
      <p:sp>
        <p:nvSpPr>
          <p:cNvPr id="55" name="Google Shape;55;p9"/>
          <p:cNvSpPr txBox="1"/>
          <p:nvPr>
            <p:ph idx="1" type="body"/>
          </p:nvPr>
        </p:nvSpPr>
        <p:spPr>
          <a:xfrm>
            <a:off x="1165475" y="5775090"/>
            <a:ext cx="7521300" cy="578700"/>
          </a:xfrm>
          <a:prstGeom prst="rect">
            <a:avLst/>
          </a:prstGeom>
        </p:spPr>
        <p:txBody>
          <a:bodyPr anchorCtr="0" anchor="t" bIns="91425" lIns="91425" spcFirstLastPara="1" rIns="91425" wrap="square" tIns="91425"/>
          <a:lstStyle>
            <a:lvl1pPr indent="-228600" lvl="0" marL="457200">
              <a:spcBef>
                <a:spcPts val="360"/>
              </a:spcBef>
              <a:spcAft>
                <a:spcPts val="0"/>
              </a:spcAft>
              <a:buSzPts val="1800"/>
              <a:buNone/>
              <a:defRPr sz="1800"/>
            </a:lvl1pPr>
          </a:lstStyle>
          <a:p/>
        </p:txBody>
      </p:sp>
      <p:cxnSp>
        <p:nvCxnSpPr>
          <p:cNvPr id="56" name="Google Shape;56;p9"/>
          <p:cNvCxnSpPr/>
          <p:nvPr/>
        </p:nvCxnSpPr>
        <p:spPr>
          <a:xfrm>
            <a:off x="903825" y="-7925"/>
            <a:ext cx="0" cy="6866100"/>
          </a:xfrm>
          <a:prstGeom prst="straightConnector1">
            <a:avLst/>
          </a:prstGeom>
          <a:noFill/>
          <a:ln cap="flat" cmpd="sng" w="9525">
            <a:solidFill>
              <a:srgbClr val="999FA9"/>
            </a:solidFill>
            <a:prstDash val="solid"/>
            <a:round/>
            <a:headEnd len="med" w="med" type="none"/>
            <a:tailEnd len="med" w="med" type="none"/>
          </a:ln>
        </p:spPr>
      </p:cxnSp>
      <p:sp>
        <p:nvSpPr>
          <p:cNvPr id="57" name="Google Shape;57;p9"/>
          <p:cNvSpPr/>
          <p:nvPr/>
        </p:nvSpPr>
        <p:spPr>
          <a:xfrm>
            <a:off x="808650" y="5952850"/>
            <a:ext cx="190200" cy="190200"/>
          </a:xfrm>
          <a:prstGeom prst="ellipse">
            <a:avLst/>
          </a:prstGeom>
          <a:solidFill>
            <a:srgbClr val="2E3037"/>
          </a:solidFill>
          <a:ln cap="flat" cmpd="sng" w="9525">
            <a:solidFill>
              <a:srgbClr val="999FA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Google Shape;58;p9"/>
          <p:cNvSpPr txBox="1"/>
          <p:nvPr>
            <p:ph idx="12" type="sldNum"/>
          </p:nvPr>
        </p:nvSpPr>
        <p:spPr>
          <a:xfrm>
            <a:off x="8523157" y="6437775"/>
            <a:ext cx="548700" cy="420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9" name="Shape 59"/>
        <p:cNvGrpSpPr/>
        <p:nvPr/>
      </p:nvGrpSpPr>
      <p:grpSpPr>
        <a:xfrm>
          <a:off x="0" y="0"/>
          <a:ext cx="0" cy="0"/>
          <a:chOff x="0" y="0"/>
          <a:chExt cx="0" cy="0"/>
        </a:xfrm>
      </p:grpSpPr>
      <p:cxnSp>
        <p:nvCxnSpPr>
          <p:cNvPr id="60" name="Google Shape;60;p10"/>
          <p:cNvCxnSpPr/>
          <p:nvPr/>
        </p:nvCxnSpPr>
        <p:spPr>
          <a:xfrm>
            <a:off x="903825" y="-7925"/>
            <a:ext cx="0" cy="6866100"/>
          </a:xfrm>
          <a:prstGeom prst="straightConnector1">
            <a:avLst/>
          </a:prstGeom>
          <a:noFill/>
          <a:ln cap="flat" cmpd="sng" w="9525">
            <a:solidFill>
              <a:srgbClr val="999FA9"/>
            </a:solidFill>
            <a:prstDash val="solid"/>
            <a:round/>
            <a:headEnd len="med" w="med" type="none"/>
            <a:tailEnd len="med" w="med" type="none"/>
          </a:ln>
        </p:spPr>
      </p:cxnSp>
      <p:sp>
        <p:nvSpPr>
          <p:cNvPr id="61" name="Google Shape;61;p10"/>
          <p:cNvSpPr/>
          <p:nvPr/>
        </p:nvSpPr>
        <p:spPr>
          <a:xfrm>
            <a:off x="808650" y="3333900"/>
            <a:ext cx="190200" cy="190200"/>
          </a:xfrm>
          <a:prstGeom prst="ellipse">
            <a:avLst/>
          </a:prstGeom>
          <a:solidFill>
            <a:srgbClr val="2E3037"/>
          </a:solidFill>
          <a:ln cap="flat" cmpd="sng" w="9525">
            <a:solidFill>
              <a:srgbClr val="999FA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Google Shape;62;p10"/>
          <p:cNvSpPr txBox="1"/>
          <p:nvPr>
            <p:ph idx="12" type="sldNum"/>
          </p:nvPr>
        </p:nvSpPr>
        <p:spPr>
          <a:xfrm>
            <a:off x="8523157" y="6437775"/>
            <a:ext cx="548700" cy="420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2E3037"/>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65475" y="665975"/>
            <a:ext cx="6858000" cy="4599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1pPr>
            <a:lvl2pPr lvl="1">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2pPr>
            <a:lvl3pPr lvl="2">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3pPr>
            <a:lvl4pPr lvl="3">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4pPr>
            <a:lvl5pPr lvl="4">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5pPr>
            <a:lvl6pPr lvl="5">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6pPr>
            <a:lvl7pPr lvl="6">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7pPr>
            <a:lvl8pPr lvl="7">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8pPr>
            <a:lvl9pPr lvl="8">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9pPr>
          </a:lstStyle>
          <a:p/>
        </p:txBody>
      </p:sp>
      <p:sp>
        <p:nvSpPr>
          <p:cNvPr id="7" name="Google Shape;7;p1"/>
          <p:cNvSpPr txBox="1"/>
          <p:nvPr>
            <p:ph idx="1" type="body"/>
          </p:nvPr>
        </p:nvSpPr>
        <p:spPr>
          <a:xfrm>
            <a:off x="1165498" y="1600200"/>
            <a:ext cx="6858000" cy="4967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rgbClr val="F3F3F3"/>
              </a:buClr>
              <a:buSzPts val="3000"/>
              <a:buFont typeface="Quicksand"/>
              <a:buChar char="◦"/>
              <a:defRPr sz="3000">
                <a:solidFill>
                  <a:srgbClr val="F3F3F3"/>
                </a:solidFill>
                <a:latin typeface="Quicksand"/>
                <a:ea typeface="Quicksand"/>
                <a:cs typeface="Quicksand"/>
                <a:sym typeface="Quicksand"/>
              </a:defRPr>
            </a:lvl1pPr>
            <a:lvl2pPr indent="-381000" lvl="1" marL="91440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2pPr>
            <a:lvl3pPr indent="-381000" lvl="2" marL="137160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3pPr>
            <a:lvl4pPr indent="-342900" lvl="3" marL="18288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4pPr>
            <a:lvl5pPr indent="-342900" lvl="4" marL="22860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5pPr>
            <a:lvl6pPr indent="-342900" lvl="5" marL="27432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6pPr>
            <a:lvl7pPr indent="-342900" lvl="6" marL="32004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7pPr>
            <a:lvl8pPr indent="-342900" lvl="7" marL="36576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8pPr>
            <a:lvl9pPr indent="-342900" lvl="8" marL="41148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9pPr>
          </a:lstStyle>
          <a:p/>
        </p:txBody>
      </p:sp>
      <p:sp>
        <p:nvSpPr>
          <p:cNvPr id="8" name="Google Shape;8;p1"/>
          <p:cNvSpPr txBox="1"/>
          <p:nvPr>
            <p:ph idx="12" type="sldNum"/>
          </p:nvPr>
        </p:nvSpPr>
        <p:spPr>
          <a:xfrm>
            <a:off x="8523157" y="6437775"/>
            <a:ext cx="548700" cy="420300"/>
          </a:xfrm>
          <a:prstGeom prst="rect">
            <a:avLst/>
          </a:prstGeom>
          <a:noFill/>
          <a:ln>
            <a:noFill/>
          </a:ln>
        </p:spPr>
        <p:txBody>
          <a:bodyPr anchorCtr="0" anchor="t" bIns="91425" lIns="91425" spcFirstLastPara="1" rIns="91425" wrap="square" tIns="91425">
            <a:noAutofit/>
          </a:bodyPr>
          <a:lstStyle>
            <a:lvl1pPr lvl="0" algn="r">
              <a:buNone/>
              <a:defRPr sz="1200">
                <a:solidFill>
                  <a:srgbClr val="39C0BA"/>
                </a:solidFill>
                <a:latin typeface="Quicksand"/>
                <a:ea typeface="Quicksand"/>
                <a:cs typeface="Quicksand"/>
                <a:sym typeface="Quicksand"/>
              </a:defRPr>
            </a:lvl1pPr>
            <a:lvl2pPr lvl="1" algn="r">
              <a:buNone/>
              <a:defRPr sz="1200">
                <a:solidFill>
                  <a:srgbClr val="39C0BA"/>
                </a:solidFill>
                <a:latin typeface="Quicksand"/>
                <a:ea typeface="Quicksand"/>
                <a:cs typeface="Quicksand"/>
                <a:sym typeface="Quicksand"/>
              </a:defRPr>
            </a:lvl2pPr>
            <a:lvl3pPr lvl="2" algn="r">
              <a:buNone/>
              <a:defRPr sz="1200">
                <a:solidFill>
                  <a:srgbClr val="39C0BA"/>
                </a:solidFill>
                <a:latin typeface="Quicksand"/>
                <a:ea typeface="Quicksand"/>
                <a:cs typeface="Quicksand"/>
                <a:sym typeface="Quicksand"/>
              </a:defRPr>
            </a:lvl3pPr>
            <a:lvl4pPr lvl="3" algn="r">
              <a:buNone/>
              <a:defRPr sz="1200">
                <a:solidFill>
                  <a:srgbClr val="39C0BA"/>
                </a:solidFill>
                <a:latin typeface="Quicksand"/>
                <a:ea typeface="Quicksand"/>
                <a:cs typeface="Quicksand"/>
                <a:sym typeface="Quicksand"/>
              </a:defRPr>
            </a:lvl4pPr>
            <a:lvl5pPr lvl="4" algn="r">
              <a:buNone/>
              <a:defRPr sz="1200">
                <a:solidFill>
                  <a:srgbClr val="39C0BA"/>
                </a:solidFill>
                <a:latin typeface="Quicksand"/>
                <a:ea typeface="Quicksand"/>
                <a:cs typeface="Quicksand"/>
                <a:sym typeface="Quicksand"/>
              </a:defRPr>
            </a:lvl5pPr>
            <a:lvl6pPr lvl="5" algn="r">
              <a:buNone/>
              <a:defRPr sz="1200">
                <a:solidFill>
                  <a:srgbClr val="39C0BA"/>
                </a:solidFill>
                <a:latin typeface="Quicksand"/>
                <a:ea typeface="Quicksand"/>
                <a:cs typeface="Quicksand"/>
                <a:sym typeface="Quicksand"/>
              </a:defRPr>
            </a:lvl6pPr>
            <a:lvl7pPr lvl="6" algn="r">
              <a:buNone/>
              <a:defRPr sz="1200">
                <a:solidFill>
                  <a:srgbClr val="39C0BA"/>
                </a:solidFill>
                <a:latin typeface="Quicksand"/>
                <a:ea typeface="Quicksand"/>
                <a:cs typeface="Quicksand"/>
                <a:sym typeface="Quicksand"/>
              </a:defRPr>
            </a:lvl7pPr>
            <a:lvl8pPr lvl="7" algn="r">
              <a:buNone/>
              <a:defRPr sz="1200">
                <a:solidFill>
                  <a:srgbClr val="39C0BA"/>
                </a:solidFill>
                <a:latin typeface="Quicksand"/>
                <a:ea typeface="Quicksand"/>
                <a:cs typeface="Quicksand"/>
                <a:sym typeface="Quicksand"/>
              </a:defRPr>
            </a:lvl8pPr>
            <a:lvl9pPr lvl="8" algn="r">
              <a:buNone/>
              <a:defRPr sz="1200">
                <a:solidFill>
                  <a:srgbClr val="39C0BA"/>
                </a:solidFill>
                <a:latin typeface="Quicksand"/>
                <a:ea typeface="Quicksand"/>
                <a:cs typeface="Quicksand"/>
                <a:sym typeface="Quicksand"/>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 Id="rId3" Type="http://schemas.openxmlformats.org/officeDocument/2006/relationships/hyperlink" Target="https://github.com/OpenDataLiteracy/OpenDataAlliance-LD" TargetMode="External"/><Relationship Id="rId4" Type="http://schemas.openxmlformats.org/officeDocument/2006/relationships/hyperlink" Target="mailto:ldenning@uw.ed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2"/>
          <p:cNvSpPr txBox="1"/>
          <p:nvPr>
            <p:ph type="ctrTitle"/>
          </p:nvPr>
        </p:nvSpPr>
        <p:spPr>
          <a:xfrm>
            <a:off x="1319175" y="2876425"/>
            <a:ext cx="6680400" cy="1546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IMPLEMENTING AN OPEN DATA ALLIANCE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1165475" y="665975"/>
            <a:ext cx="6858000" cy="459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2400"/>
              <a:t>Goals &amp; Milestones</a:t>
            </a:r>
            <a:endParaRPr sz="2400"/>
          </a:p>
        </p:txBody>
      </p:sp>
      <p:sp>
        <p:nvSpPr>
          <p:cNvPr id="160" name="Google Shape;160;p21"/>
          <p:cNvSpPr txBox="1"/>
          <p:nvPr>
            <p:ph idx="1" type="body"/>
          </p:nvPr>
        </p:nvSpPr>
        <p:spPr>
          <a:xfrm>
            <a:off x="1165473" y="1429650"/>
            <a:ext cx="6858000" cy="4967700"/>
          </a:xfrm>
          <a:prstGeom prst="rect">
            <a:avLst/>
          </a:prstGeom>
        </p:spPr>
        <p:txBody>
          <a:bodyPr anchorCtr="0" anchor="t" bIns="91425" lIns="91425" spcFirstLastPara="1" rIns="91425" wrap="square" tIns="91425">
            <a:noAutofit/>
          </a:bodyPr>
          <a:lstStyle/>
          <a:p>
            <a:pPr indent="-393700" lvl="0" marL="457200" rtl="0">
              <a:spcBef>
                <a:spcPts val="600"/>
              </a:spcBef>
              <a:spcAft>
                <a:spcPts val="0"/>
              </a:spcAft>
              <a:buSzPts val="2600"/>
              <a:buChar char="◦"/>
            </a:pPr>
            <a:r>
              <a:rPr lang="en" sz="2600"/>
              <a:t>Gather insights about public record request trends using request logs to guide proactive publication</a:t>
            </a:r>
            <a:endParaRPr sz="2600"/>
          </a:p>
          <a:p>
            <a:pPr indent="0" lvl="0" marL="0" rtl="0">
              <a:spcBef>
                <a:spcPts val="600"/>
              </a:spcBef>
              <a:spcAft>
                <a:spcPts val="0"/>
              </a:spcAft>
              <a:buClr>
                <a:schemeClr val="dk1"/>
              </a:buClr>
              <a:buSzPts val="1100"/>
              <a:buFont typeface="Arial"/>
              <a:buNone/>
            </a:pPr>
            <a:r>
              <a:t/>
            </a:r>
            <a:endParaRPr sz="1400"/>
          </a:p>
          <a:p>
            <a:pPr indent="-393700" lvl="0" marL="457200" rtl="0">
              <a:spcBef>
                <a:spcPts val="600"/>
              </a:spcBef>
              <a:spcAft>
                <a:spcPts val="0"/>
              </a:spcAft>
              <a:buSzPts val="2600"/>
              <a:buChar char="◦"/>
            </a:pPr>
            <a:r>
              <a:rPr lang="en" sz="2600"/>
              <a:t>A summation of concerns about the open data/public records relationship with possible insights/recommendations</a:t>
            </a:r>
            <a:endParaRPr sz="2600"/>
          </a:p>
          <a:p>
            <a:pPr indent="0" lvl="0" marL="0" rtl="0">
              <a:spcBef>
                <a:spcPts val="600"/>
              </a:spcBef>
              <a:spcAft>
                <a:spcPts val="0"/>
              </a:spcAft>
              <a:buClr>
                <a:schemeClr val="dk1"/>
              </a:buClr>
              <a:buSzPts val="1100"/>
              <a:buFont typeface="Arial"/>
              <a:buNone/>
            </a:pPr>
            <a:r>
              <a:t/>
            </a:r>
            <a:endParaRPr sz="1400"/>
          </a:p>
          <a:p>
            <a:pPr indent="-393700" lvl="0" marL="457200" rtl="0">
              <a:spcBef>
                <a:spcPts val="600"/>
              </a:spcBef>
              <a:spcAft>
                <a:spcPts val="0"/>
              </a:spcAft>
              <a:buSzPts val="2600"/>
              <a:buChar char="◦"/>
            </a:pPr>
            <a:r>
              <a:rPr lang="en" sz="2600"/>
              <a:t>The formalization of an Open Data Alliance and accompanying structure</a:t>
            </a:r>
            <a:endParaRPr sz="2600"/>
          </a:p>
        </p:txBody>
      </p:sp>
      <p:sp>
        <p:nvSpPr>
          <p:cNvPr id="161" name="Google Shape;161;p21"/>
          <p:cNvSpPr txBox="1"/>
          <p:nvPr>
            <p:ph idx="12" type="sldNum"/>
          </p:nvPr>
        </p:nvSpPr>
        <p:spPr>
          <a:xfrm>
            <a:off x="8523157" y="6437775"/>
            <a:ext cx="548700" cy="42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162" name="Google Shape;162;p21"/>
          <p:cNvGrpSpPr/>
          <p:nvPr/>
        </p:nvGrpSpPr>
        <p:grpSpPr>
          <a:xfrm>
            <a:off x="6667046" y="380866"/>
            <a:ext cx="1356418" cy="745018"/>
            <a:chOff x="3918650" y="293075"/>
            <a:chExt cx="488500" cy="412775"/>
          </a:xfrm>
        </p:grpSpPr>
        <p:sp>
          <p:nvSpPr>
            <p:cNvPr id="163" name="Google Shape;163;p21"/>
            <p:cNvSpPr/>
            <p:nvPr/>
          </p:nvSpPr>
          <p:spPr>
            <a:xfrm>
              <a:off x="4085350" y="293675"/>
              <a:ext cx="154500" cy="412175"/>
            </a:xfrm>
            <a:custGeom>
              <a:rect b="b" l="l" r="r" t="t"/>
              <a:pathLst>
                <a:path extrusionOk="0" h="16487" w="618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4" name="Google Shape;164;p21"/>
            <p:cNvSpPr/>
            <p:nvPr/>
          </p:nvSpPr>
          <p:spPr>
            <a:xfrm>
              <a:off x="3918650" y="293075"/>
              <a:ext cx="153900" cy="407275"/>
            </a:xfrm>
            <a:custGeom>
              <a:rect b="b" l="l" r="r" t="t"/>
              <a:pathLst>
                <a:path extrusionOk="0" h="16291" w="6156">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Google Shape;165;p21"/>
            <p:cNvSpPr/>
            <p:nvPr/>
          </p:nvSpPr>
          <p:spPr>
            <a:xfrm>
              <a:off x="4253250" y="298550"/>
              <a:ext cx="153900" cy="406675"/>
            </a:xfrm>
            <a:custGeom>
              <a:rect b="b" l="l" r="r" t="t"/>
              <a:pathLst>
                <a:path extrusionOk="0" h="16267" w="6156">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2"/>
          <p:cNvSpPr txBox="1"/>
          <p:nvPr>
            <p:ph type="title"/>
          </p:nvPr>
        </p:nvSpPr>
        <p:spPr>
          <a:xfrm>
            <a:off x="1165475" y="665975"/>
            <a:ext cx="6858000" cy="459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2400"/>
              <a:t>Goals &amp; Milestones</a:t>
            </a:r>
            <a:endParaRPr sz="2400"/>
          </a:p>
        </p:txBody>
      </p:sp>
      <p:sp>
        <p:nvSpPr>
          <p:cNvPr id="171" name="Google Shape;171;p22"/>
          <p:cNvSpPr txBox="1"/>
          <p:nvPr>
            <p:ph idx="1" type="body"/>
          </p:nvPr>
        </p:nvSpPr>
        <p:spPr>
          <a:xfrm>
            <a:off x="1165473" y="1429650"/>
            <a:ext cx="6858000" cy="4967700"/>
          </a:xfrm>
          <a:prstGeom prst="rect">
            <a:avLst/>
          </a:prstGeom>
        </p:spPr>
        <p:txBody>
          <a:bodyPr anchorCtr="0" anchor="t" bIns="91425" lIns="91425" spcFirstLastPara="1" rIns="91425" wrap="square" tIns="91425">
            <a:noAutofit/>
          </a:bodyPr>
          <a:lstStyle/>
          <a:p>
            <a:pPr indent="-393700" lvl="0" marL="457200" rtl="0">
              <a:spcBef>
                <a:spcPts val="600"/>
              </a:spcBef>
              <a:spcAft>
                <a:spcPts val="0"/>
              </a:spcAft>
              <a:buSzPts val="2600"/>
              <a:buChar char="◦"/>
            </a:pPr>
            <a:r>
              <a:rPr lang="en" sz="2600"/>
              <a:t>Gather insight</a:t>
            </a:r>
            <a:r>
              <a:rPr lang="en" sz="2600"/>
              <a:t>s about public record request trends using request logs to guide proactive publication</a:t>
            </a:r>
            <a:endParaRPr sz="2600"/>
          </a:p>
          <a:p>
            <a:pPr indent="0" lvl="0" marL="0" rtl="0">
              <a:spcBef>
                <a:spcPts val="600"/>
              </a:spcBef>
              <a:spcAft>
                <a:spcPts val="0"/>
              </a:spcAft>
              <a:buNone/>
            </a:pPr>
            <a:r>
              <a:t/>
            </a:r>
            <a:endParaRPr sz="1400"/>
          </a:p>
          <a:p>
            <a:pPr indent="-393700" lvl="0" marL="457200" rtl="0">
              <a:spcBef>
                <a:spcPts val="600"/>
              </a:spcBef>
              <a:spcAft>
                <a:spcPts val="0"/>
              </a:spcAft>
              <a:buSzPts val="2600"/>
              <a:buChar char="◦"/>
            </a:pPr>
            <a:r>
              <a:rPr lang="en" sz="2600"/>
              <a:t>A summation of concerns about the open data/public records relationship with possible insights/recommendations</a:t>
            </a:r>
            <a:endParaRPr sz="2600"/>
          </a:p>
          <a:p>
            <a:pPr indent="0" lvl="0" marL="0" rtl="0">
              <a:spcBef>
                <a:spcPts val="600"/>
              </a:spcBef>
              <a:spcAft>
                <a:spcPts val="0"/>
              </a:spcAft>
              <a:buNone/>
            </a:pPr>
            <a:r>
              <a:t/>
            </a:r>
            <a:endParaRPr sz="1400"/>
          </a:p>
          <a:p>
            <a:pPr indent="-393700" lvl="0" marL="457200" rtl="0">
              <a:spcBef>
                <a:spcPts val="600"/>
              </a:spcBef>
              <a:spcAft>
                <a:spcPts val="0"/>
              </a:spcAft>
              <a:buSzPts val="2600"/>
              <a:buChar char="◦"/>
            </a:pPr>
            <a:r>
              <a:rPr lang="en" sz="2600"/>
              <a:t>The formalization of an Open Data Alliance and accompanying structure</a:t>
            </a:r>
            <a:endParaRPr sz="2600"/>
          </a:p>
          <a:p>
            <a:pPr indent="0" lvl="0" marL="0" rtl="0">
              <a:spcBef>
                <a:spcPts val="600"/>
              </a:spcBef>
              <a:spcAft>
                <a:spcPts val="0"/>
              </a:spcAft>
              <a:buNone/>
            </a:pPr>
            <a:r>
              <a:t/>
            </a:r>
            <a:endParaRPr sz="1400"/>
          </a:p>
          <a:p>
            <a:pPr indent="-393700" lvl="0" marL="457200" rtl="0">
              <a:spcBef>
                <a:spcPts val="600"/>
              </a:spcBef>
              <a:spcAft>
                <a:spcPts val="0"/>
              </a:spcAft>
              <a:buSzPts val="2600"/>
              <a:buChar char="◦"/>
            </a:pPr>
            <a:r>
              <a:rPr lang="en" sz="2600"/>
              <a:t>Documents to support members of the alliance with open data projects</a:t>
            </a:r>
            <a:endParaRPr sz="2600"/>
          </a:p>
        </p:txBody>
      </p:sp>
      <p:sp>
        <p:nvSpPr>
          <p:cNvPr id="172" name="Google Shape;172;p22"/>
          <p:cNvSpPr txBox="1"/>
          <p:nvPr>
            <p:ph idx="12" type="sldNum"/>
          </p:nvPr>
        </p:nvSpPr>
        <p:spPr>
          <a:xfrm>
            <a:off x="8523157" y="6437775"/>
            <a:ext cx="548700" cy="42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173" name="Google Shape;173;p22"/>
          <p:cNvGrpSpPr/>
          <p:nvPr/>
        </p:nvGrpSpPr>
        <p:grpSpPr>
          <a:xfrm>
            <a:off x="6667046" y="380866"/>
            <a:ext cx="1356418" cy="745018"/>
            <a:chOff x="3918650" y="293075"/>
            <a:chExt cx="488500" cy="412775"/>
          </a:xfrm>
        </p:grpSpPr>
        <p:sp>
          <p:nvSpPr>
            <p:cNvPr id="174" name="Google Shape;174;p22"/>
            <p:cNvSpPr/>
            <p:nvPr/>
          </p:nvSpPr>
          <p:spPr>
            <a:xfrm>
              <a:off x="4085350" y="293675"/>
              <a:ext cx="154500" cy="412175"/>
            </a:xfrm>
            <a:custGeom>
              <a:rect b="b" l="l" r="r" t="t"/>
              <a:pathLst>
                <a:path extrusionOk="0" h="16487" w="618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5" name="Google Shape;175;p22"/>
            <p:cNvSpPr/>
            <p:nvPr/>
          </p:nvSpPr>
          <p:spPr>
            <a:xfrm>
              <a:off x="3918650" y="293075"/>
              <a:ext cx="153900" cy="407275"/>
            </a:xfrm>
            <a:custGeom>
              <a:rect b="b" l="l" r="r" t="t"/>
              <a:pathLst>
                <a:path extrusionOk="0" h="16291" w="6156">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Google Shape;176;p22"/>
            <p:cNvSpPr/>
            <p:nvPr/>
          </p:nvSpPr>
          <p:spPr>
            <a:xfrm>
              <a:off x="4253250" y="298550"/>
              <a:ext cx="153900" cy="406675"/>
            </a:xfrm>
            <a:custGeom>
              <a:rect b="b" l="l" r="r" t="t"/>
              <a:pathLst>
                <a:path extrusionOk="0" h="16267" w="6156">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3"/>
          <p:cNvSpPr txBox="1"/>
          <p:nvPr>
            <p:ph type="title"/>
          </p:nvPr>
        </p:nvSpPr>
        <p:spPr>
          <a:xfrm>
            <a:off x="1165475" y="665975"/>
            <a:ext cx="6858000" cy="4599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2400"/>
              <a:t>How we aimed to answer these questions...</a:t>
            </a:r>
            <a:endParaRPr sz="2400"/>
          </a:p>
        </p:txBody>
      </p:sp>
      <p:sp>
        <p:nvSpPr>
          <p:cNvPr id="182" name="Google Shape;182;p23"/>
          <p:cNvSpPr txBox="1"/>
          <p:nvPr>
            <p:ph idx="1" type="body"/>
          </p:nvPr>
        </p:nvSpPr>
        <p:spPr>
          <a:xfrm>
            <a:off x="1165498" y="1600200"/>
            <a:ext cx="68580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Interviews</a:t>
            </a:r>
            <a:endParaRPr/>
          </a:p>
          <a:p>
            <a:pPr indent="-419100" lvl="0" marL="457200" rtl="0">
              <a:spcBef>
                <a:spcPts val="600"/>
              </a:spcBef>
              <a:spcAft>
                <a:spcPts val="0"/>
              </a:spcAft>
              <a:buSzPts val="3000"/>
              <a:buChar char="◦"/>
            </a:pPr>
            <a:r>
              <a:rPr lang="en"/>
              <a:t>Questions focused on</a:t>
            </a:r>
            <a:endParaRPr/>
          </a:p>
          <a:p>
            <a:pPr indent="-381000" lvl="1" marL="914400" rtl="0">
              <a:spcBef>
                <a:spcPts val="0"/>
              </a:spcBef>
              <a:spcAft>
                <a:spcPts val="0"/>
              </a:spcAft>
              <a:buSzPts val="2400"/>
              <a:buChar char="▫"/>
            </a:pPr>
            <a:r>
              <a:rPr lang="en"/>
              <a:t>Public Records</a:t>
            </a:r>
            <a:endParaRPr/>
          </a:p>
          <a:p>
            <a:pPr indent="-381000" lvl="1" marL="914400" rtl="0">
              <a:spcBef>
                <a:spcPts val="0"/>
              </a:spcBef>
              <a:spcAft>
                <a:spcPts val="0"/>
              </a:spcAft>
              <a:buSzPts val="2400"/>
              <a:buChar char="▫"/>
            </a:pPr>
            <a:r>
              <a:rPr lang="en"/>
              <a:t>Open Data</a:t>
            </a:r>
            <a:endParaRPr/>
          </a:p>
          <a:p>
            <a:pPr indent="-381000" lvl="1" marL="914400" rtl="0">
              <a:spcBef>
                <a:spcPts val="0"/>
              </a:spcBef>
              <a:spcAft>
                <a:spcPts val="0"/>
              </a:spcAft>
              <a:buSzPts val="2400"/>
              <a:buChar char="▫"/>
            </a:pPr>
            <a:r>
              <a:rPr lang="en"/>
              <a:t>The possibility of an Open Data Alliance</a:t>
            </a:r>
            <a:endParaRPr/>
          </a:p>
          <a:p>
            <a:pPr indent="-419100" lvl="0" marL="457200" rtl="0">
              <a:spcBef>
                <a:spcPts val="0"/>
              </a:spcBef>
              <a:spcAft>
                <a:spcPts val="0"/>
              </a:spcAft>
              <a:buSzPts val="3000"/>
              <a:buChar char="◦"/>
            </a:pPr>
            <a:r>
              <a:rPr lang="en"/>
              <a:t>18 participants </a:t>
            </a:r>
            <a:endParaRPr/>
          </a:p>
          <a:p>
            <a:pPr indent="0" lvl="0" marL="0">
              <a:spcBef>
                <a:spcPts val="600"/>
              </a:spcBef>
              <a:spcAft>
                <a:spcPts val="0"/>
              </a:spcAft>
              <a:buNone/>
            </a:pPr>
            <a:r>
              <a:t/>
            </a:r>
            <a:endParaRPr/>
          </a:p>
          <a:p>
            <a:pPr indent="0" lvl="0" marL="457200">
              <a:spcBef>
                <a:spcPts val="600"/>
              </a:spcBef>
              <a:spcAft>
                <a:spcPts val="0"/>
              </a:spcAft>
              <a:buNone/>
            </a:pPr>
            <a:r>
              <a:t/>
            </a:r>
            <a:endParaRPr/>
          </a:p>
        </p:txBody>
      </p:sp>
      <p:sp>
        <p:nvSpPr>
          <p:cNvPr id="183" name="Google Shape;183;p23"/>
          <p:cNvSpPr txBox="1"/>
          <p:nvPr>
            <p:ph idx="12" type="sldNum"/>
          </p:nvPr>
        </p:nvSpPr>
        <p:spPr>
          <a:xfrm>
            <a:off x="8523157" y="6437775"/>
            <a:ext cx="548700" cy="420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grpSp>
        <p:nvGrpSpPr>
          <p:cNvPr id="184" name="Google Shape;184;p23"/>
          <p:cNvGrpSpPr/>
          <p:nvPr/>
        </p:nvGrpSpPr>
        <p:grpSpPr>
          <a:xfrm>
            <a:off x="6938344" y="1501350"/>
            <a:ext cx="978792" cy="1389100"/>
            <a:chOff x="584925" y="238125"/>
            <a:chExt cx="415200" cy="525100"/>
          </a:xfrm>
        </p:grpSpPr>
        <p:sp>
          <p:nvSpPr>
            <p:cNvPr id="185" name="Google Shape;185;p23"/>
            <p:cNvSpPr/>
            <p:nvPr/>
          </p:nvSpPr>
          <p:spPr>
            <a:xfrm>
              <a:off x="621550" y="299175"/>
              <a:ext cx="378575" cy="464050"/>
            </a:xfrm>
            <a:custGeom>
              <a:rect b="b" l="l" r="r" t="t"/>
              <a:pathLst>
                <a:path extrusionOk="0" h="18562" w="15143">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Google Shape;186;p23"/>
            <p:cNvSpPr/>
            <p:nvPr/>
          </p:nvSpPr>
          <p:spPr>
            <a:xfrm>
              <a:off x="633750" y="238125"/>
              <a:ext cx="29350" cy="63500"/>
            </a:xfrm>
            <a:custGeom>
              <a:rect b="b" l="l" r="r" t="t"/>
              <a:pathLst>
                <a:path extrusionOk="0" h="2540" w="1174">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Google Shape;187;p23"/>
            <p:cNvSpPr/>
            <p:nvPr/>
          </p:nvSpPr>
          <p:spPr>
            <a:xfrm>
              <a:off x="716800" y="238125"/>
              <a:ext cx="29325" cy="63500"/>
            </a:xfrm>
            <a:custGeom>
              <a:rect b="b" l="l" r="r" t="t"/>
              <a:pathLst>
                <a:path extrusionOk="0" h="2540" w="1173">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Google Shape;188;p23"/>
            <p:cNvSpPr/>
            <p:nvPr/>
          </p:nvSpPr>
          <p:spPr>
            <a:xfrm>
              <a:off x="799825" y="238125"/>
              <a:ext cx="29350" cy="63500"/>
            </a:xfrm>
            <a:custGeom>
              <a:rect b="b" l="l" r="r" t="t"/>
              <a:pathLst>
                <a:path extrusionOk="0" h="2540" w="1174">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9" name="Google Shape;189;p23"/>
            <p:cNvSpPr/>
            <p:nvPr/>
          </p:nvSpPr>
          <p:spPr>
            <a:xfrm>
              <a:off x="882875" y="238125"/>
              <a:ext cx="29325" cy="63500"/>
            </a:xfrm>
            <a:custGeom>
              <a:rect b="b" l="l" r="r" t="t"/>
              <a:pathLst>
                <a:path extrusionOk="0" h="2540" w="1173">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0" name="Google Shape;190;p23"/>
            <p:cNvSpPr/>
            <p:nvPr/>
          </p:nvSpPr>
          <p:spPr>
            <a:xfrm>
              <a:off x="584925" y="261325"/>
              <a:ext cx="378575" cy="464050"/>
            </a:xfrm>
            <a:custGeom>
              <a:rect b="b" l="l" r="r" t="t"/>
              <a:pathLst>
                <a:path extrusionOk="0" h="18562" w="15143">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4"/>
          <p:cNvSpPr txBox="1"/>
          <p:nvPr>
            <p:ph type="title"/>
          </p:nvPr>
        </p:nvSpPr>
        <p:spPr>
          <a:xfrm>
            <a:off x="1165475" y="665975"/>
            <a:ext cx="6858000" cy="459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2400"/>
              <a:t>How we aimed to answer these questions...</a:t>
            </a:r>
            <a:endParaRPr sz="2400"/>
          </a:p>
        </p:txBody>
      </p:sp>
      <p:sp>
        <p:nvSpPr>
          <p:cNvPr id="196" name="Google Shape;196;p24"/>
          <p:cNvSpPr txBox="1"/>
          <p:nvPr>
            <p:ph idx="1" type="body"/>
          </p:nvPr>
        </p:nvSpPr>
        <p:spPr>
          <a:xfrm>
            <a:off x="1165498" y="1600200"/>
            <a:ext cx="68580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Interviews</a:t>
            </a:r>
            <a:endParaRPr/>
          </a:p>
          <a:p>
            <a:pPr indent="-419100" lvl="0" marL="457200" rtl="0">
              <a:spcBef>
                <a:spcPts val="600"/>
              </a:spcBef>
              <a:spcAft>
                <a:spcPts val="0"/>
              </a:spcAft>
              <a:buSzPts val="3000"/>
              <a:buChar char="◦"/>
            </a:pPr>
            <a:r>
              <a:rPr lang="en"/>
              <a:t>Questions focused on</a:t>
            </a:r>
            <a:endParaRPr/>
          </a:p>
          <a:p>
            <a:pPr indent="-381000" lvl="1" marL="914400" rtl="0">
              <a:spcBef>
                <a:spcPts val="0"/>
              </a:spcBef>
              <a:spcAft>
                <a:spcPts val="0"/>
              </a:spcAft>
              <a:buSzPts val="2400"/>
              <a:buChar char="▫"/>
            </a:pPr>
            <a:r>
              <a:rPr lang="en"/>
              <a:t>Public Records</a:t>
            </a:r>
            <a:endParaRPr/>
          </a:p>
          <a:p>
            <a:pPr indent="-381000" lvl="1" marL="914400" rtl="0">
              <a:spcBef>
                <a:spcPts val="0"/>
              </a:spcBef>
              <a:spcAft>
                <a:spcPts val="0"/>
              </a:spcAft>
              <a:buSzPts val="2400"/>
              <a:buChar char="▫"/>
            </a:pPr>
            <a:r>
              <a:rPr lang="en"/>
              <a:t>Open Data</a:t>
            </a:r>
            <a:endParaRPr/>
          </a:p>
          <a:p>
            <a:pPr indent="-381000" lvl="1" marL="914400" rtl="0">
              <a:spcBef>
                <a:spcPts val="0"/>
              </a:spcBef>
              <a:spcAft>
                <a:spcPts val="0"/>
              </a:spcAft>
              <a:buSzPts val="2400"/>
              <a:buChar char="▫"/>
            </a:pPr>
            <a:r>
              <a:rPr lang="en"/>
              <a:t>The possibility of an Open Data Alliance</a:t>
            </a:r>
            <a:endParaRPr/>
          </a:p>
          <a:p>
            <a:pPr indent="-419100" lvl="0" marL="457200" rtl="0">
              <a:spcBef>
                <a:spcPts val="0"/>
              </a:spcBef>
              <a:spcAft>
                <a:spcPts val="0"/>
              </a:spcAft>
              <a:buSzPts val="3000"/>
              <a:buChar char="◦"/>
            </a:pPr>
            <a:r>
              <a:rPr lang="en"/>
              <a:t>18 participants </a:t>
            </a:r>
            <a:endParaRPr/>
          </a:p>
          <a:p>
            <a:pPr indent="0" lvl="0" marL="0" rtl="0">
              <a:spcBef>
                <a:spcPts val="600"/>
              </a:spcBef>
              <a:spcAft>
                <a:spcPts val="0"/>
              </a:spcAft>
              <a:buNone/>
            </a:pPr>
            <a:r>
              <a:t/>
            </a:r>
            <a:endParaRPr/>
          </a:p>
          <a:p>
            <a:pPr indent="0" lvl="0" marL="0" rtl="0">
              <a:spcBef>
                <a:spcPts val="600"/>
              </a:spcBef>
              <a:spcAft>
                <a:spcPts val="0"/>
              </a:spcAft>
              <a:buNone/>
            </a:pPr>
            <a:r>
              <a:rPr lang="en"/>
              <a:t>Analysis </a:t>
            </a:r>
            <a:endParaRPr/>
          </a:p>
          <a:p>
            <a:pPr indent="-419100" lvl="0" marL="457200" rtl="0">
              <a:spcBef>
                <a:spcPts val="600"/>
              </a:spcBef>
              <a:spcAft>
                <a:spcPts val="0"/>
              </a:spcAft>
              <a:buSzPts val="3000"/>
              <a:buChar char="◦"/>
            </a:pPr>
            <a:r>
              <a:rPr lang="en"/>
              <a:t>Kevin’s focus on deriving insights from PRR logs</a:t>
            </a:r>
            <a:endParaRPr/>
          </a:p>
        </p:txBody>
      </p:sp>
      <p:sp>
        <p:nvSpPr>
          <p:cNvPr id="197" name="Google Shape;197;p24"/>
          <p:cNvSpPr txBox="1"/>
          <p:nvPr>
            <p:ph idx="12" type="sldNum"/>
          </p:nvPr>
        </p:nvSpPr>
        <p:spPr>
          <a:xfrm>
            <a:off x="8523157" y="6437775"/>
            <a:ext cx="548700" cy="42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198" name="Google Shape;198;p24"/>
          <p:cNvGrpSpPr/>
          <p:nvPr/>
        </p:nvGrpSpPr>
        <p:grpSpPr>
          <a:xfrm>
            <a:off x="6938344" y="1501350"/>
            <a:ext cx="978792" cy="1389100"/>
            <a:chOff x="584925" y="238125"/>
            <a:chExt cx="415200" cy="525100"/>
          </a:xfrm>
        </p:grpSpPr>
        <p:sp>
          <p:nvSpPr>
            <p:cNvPr id="199" name="Google Shape;199;p24"/>
            <p:cNvSpPr/>
            <p:nvPr/>
          </p:nvSpPr>
          <p:spPr>
            <a:xfrm>
              <a:off x="621550" y="299175"/>
              <a:ext cx="378575" cy="464050"/>
            </a:xfrm>
            <a:custGeom>
              <a:rect b="b" l="l" r="r" t="t"/>
              <a:pathLst>
                <a:path extrusionOk="0" h="18562" w="15143">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 name="Google Shape;200;p24"/>
            <p:cNvSpPr/>
            <p:nvPr/>
          </p:nvSpPr>
          <p:spPr>
            <a:xfrm>
              <a:off x="633750" y="238125"/>
              <a:ext cx="29350" cy="63500"/>
            </a:xfrm>
            <a:custGeom>
              <a:rect b="b" l="l" r="r" t="t"/>
              <a:pathLst>
                <a:path extrusionOk="0" h="2540" w="1174">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 name="Google Shape;201;p24"/>
            <p:cNvSpPr/>
            <p:nvPr/>
          </p:nvSpPr>
          <p:spPr>
            <a:xfrm>
              <a:off x="716800" y="238125"/>
              <a:ext cx="29325" cy="63500"/>
            </a:xfrm>
            <a:custGeom>
              <a:rect b="b" l="l" r="r" t="t"/>
              <a:pathLst>
                <a:path extrusionOk="0" h="2540" w="1173">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 name="Google Shape;202;p24"/>
            <p:cNvSpPr/>
            <p:nvPr/>
          </p:nvSpPr>
          <p:spPr>
            <a:xfrm>
              <a:off x="799825" y="238125"/>
              <a:ext cx="29350" cy="63500"/>
            </a:xfrm>
            <a:custGeom>
              <a:rect b="b" l="l" r="r" t="t"/>
              <a:pathLst>
                <a:path extrusionOk="0" h="2540" w="1174">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3" name="Google Shape;203;p24"/>
            <p:cNvSpPr/>
            <p:nvPr/>
          </p:nvSpPr>
          <p:spPr>
            <a:xfrm>
              <a:off x="882875" y="238125"/>
              <a:ext cx="29325" cy="63500"/>
            </a:xfrm>
            <a:custGeom>
              <a:rect b="b" l="l" r="r" t="t"/>
              <a:pathLst>
                <a:path extrusionOk="0" h="2540" w="1173">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4" name="Google Shape;204;p24"/>
            <p:cNvSpPr/>
            <p:nvPr/>
          </p:nvSpPr>
          <p:spPr>
            <a:xfrm>
              <a:off x="584925" y="261325"/>
              <a:ext cx="378575" cy="464050"/>
            </a:xfrm>
            <a:custGeom>
              <a:rect b="b" l="l" r="r" t="t"/>
              <a:pathLst>
                <a:path extrusionOk="0" h="18562" w="15143">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5"/>
          <p:cNvSpPr txBox="1"/>
          <p:nvPr>
            <p:ph type="title"/>
          </p:nvPr>
        </p:nvSpPr>
        <p:spPr>
          <a:xfrm>
            <a:off x="1165475" y="665975"/>
            <a:ext cx="6858000" cy="4599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2400"/>
              <a:t>Outcomes</a:t>
            </a:r>
            <a:endParaRPr sz="2400"/>
          </a:p>
        </p:txBody>
      </p:sp>
      <p:sp>
        <p:nvSpPr>
          <p:cNvPr id="210" name="Google Shape;210;p25"/>
          <p:cNvSpPr txBox="1"/>
          <p:nvPr>
            <p:ph idx="1" type="body"/>
          </p:nvPr>
        </p:nvSpPr>
        <p:spPr>
          <a:xfrm>
            <a:off x="1165498" y="1600200"/>
            <a:ext cx="68580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An Open Data Alliance Guidebook!</a:t>
            </a:r>
            <a:endParaRPr/>
          </a:p>
          <a:p>
            <a:pPr indent="0" lvl="0" marL="0" rtl="0">
              <a:spcBef>
                <a:spcPts val="600"/>
              </a:spcBef>
              <a:spcAft>
                <a:spcPts val="0"/>
              </a:spcAft>
              <a:buNone/>
            </a:pPr>
            <a:r>
              <a:t/>
            </a:r>
            <a:endParaRPr/>
          </a:p>
          <a:p>
            <a:pPr indent="-400050" lvl="0" marL="457200">
              <a:spcBef>
                <a:spcPts val="600"/>
              </a:spcBef>
              <a:spcAft>
                <a:spcPts val="0"/>
              </a:spcAft>
              <a:buSzPts val="2700"/>
              <a:buChar char="◦"/>
            </a:pPr>
            <a:r>
              <a:rPr lang="en" sz="2700"/>
              <a:t>The Open Data Alliance Guidebook was formulated to support and formalize a coalition of professionals concerned with Open Data projects and focuses on Public Records Requests as a commonality across jurisdictions, divided into five parts.</a:t>
            </a:r>
            <a:endParaRPr sz="2700"/>
          </a:p>
        </p:txBody>
      </p:sp>
      <p:sp>
        <p:nvSpPr>
          <p:cNvPr id="211" name="Google Shape;211;p25"/>
          <p:cNvSpPr txBox="1"/>
          <p:nvPr>
            <p:ph idx="12" type="sldNum"/>
          </p:nvPr>
        </p:nvSpPr>
        <p:spPr>
          <a:xfrm>
            <a:off x="8523157" y="6437775"/>
            <a:ext cx="548700" cy="420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grpSp>
        <p:nvGrpSpPr>
          <p:cNvPr id="212" name="Google Shape;212;p25"/>
          <p:cNvGrpSpPr/>
          <p:nvPr/>
        </p:nvGrpSpPr>
        <p:grpSpPr>
          <a:xfrm>
            <a:off x="6846478" y="665969"/>
            <a:ext cx="1176987" cy="718121"/>
            <a:chOff x="1926350" y="995225"/>
            <a:chExt cx="428650" cy="356600"/>
          </a:xfrm>
        </p:grpSpPr>
        <p:sp>
          <p:nvSpPr>
            <p:cNvPr id="213" name="Google Shape;213;p25"/>
            <p:cNvSpPr/>
            <p:nvPr/>
          </p:nvSpPr>
          <p:spPr>
            <a:xfrm>
              <a:off x="1926350" y="1298075"/>
              <a:ext cx="208225" cy="53750"/>
            </a:xfrm>
            <a:custGeom>
              <a:rect b="b" l="l" r="r" t="t"/>
              <a:pathLst>
                <a:path extrusionOk="0" h="2150" w="8329">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4" name="Google Shape;214;p25"/>
            <p:cNvSpPr/>
            <p:nvPr/>
          </p:nvSpPr>
          <p:spPr>
            <a:xfrm>
              <a:off x="2146775" y="1298075"/>
              <a:ext cx="208225" cy="53750"/>
            </a:xfrm>
            <a:custGeom>
              <a:rect b="b" l="l" r="r" t="t"/>
              <a:pathLst>
                <a:path extrusionOk="0" h="2150" w="8329">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5" name="Google Shape;215;p25"/>
            <p:cNvSpPr/>
            <p:nvPr/>
          </p:nvSpPr>
          <p:spPr>
            <a:xfrm>
              <a:off x="1926350" y="995225"/>
              <a:ext cx="208225" cy="332175"/>
            </a:xfrm>
            <a:custGeom>
              <a:rect b="b" l="l" r="r" t="t"/>
              <a:pathLst>
                <a:path extrusionOk="0" h="13287" w="8329">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 name="Google Shape;216;p25"/>
            <p:cNvSpPr/>
            <p:nvPr/>
          </p:nvSpPr>
          <p:spPr>
            <a:xfrm>
              <a:off x="2146775" y="995225"/>
              <a:ext cx="208225" cy="332175"/>
            </a:xfrm>
            <a:custGeom>
              <a:rect b="b" l="l" r="r" t="t"/>
              <a:pathLst>
                <a:path extrusionOk="0" h="13287" w="8329">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1165475" y="665975"/>
            <a:ext cx="6858000" cy="4599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2400"/>
              <a:t>ODA Guidebook</a:t>
            </a:r>
            <a:endParaRPr sz="2400"/>
          </a:p>
        </p:txBody>
      </p:sp>
      <p:sp>
        <p:nvSpPr>
          <p:cNvPr id="222" name="Google Shape;222;p26"/>
          <p:cNvSpPr txBox="1"/>
          <p:nvPr>
            <p:ph idx="1" type="body"/>
          </p:nvPr>
        </p:nvSpPr>
        <p:spPr>
          <a:xfrm>
            <a:off x="1165498" y="1600200"/>
            <a:ext cx="68580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Agenda(s) for ODA Meetings</a:t>
            </a:r>
            <a:endParaRPr/>
          </a:p>
          <a:p>
            <a:pPr indent="-381000" lvl="1" marL="914400" rtl="0">
              <a:spcBef>
                <a:spcPts val="0"/>
              </a:spcBef>
              <a:spcAft>
                <a:spcPts val="0"/>
              </a:spcAft>
              <a:buSzPts val="2400"/>
              <a:buChar char="▫"/>
            </a:pPr>
            <a:r>
              <a:rPr lang="en"/>
              <a:t>To support the timing and topics of the first formal meeting and activities as well as a guide for future meetings. </a:t>
            </a:r>
            <a:endParaRPr/>
          </a:p>
          <a:p>
            <a:pPr indent="0" lvl="0" marL="0" rtl="0">
              <a:spcBef>
                <a:spcPts val="600"/>
              </a:spcBef>
              <a:spcAft>
                <a:spcPts val="0"/>
              </a:spcAft>
              <a:buNone/>
            </a:pPr>
            <a:r>
              <a:t/>
            </a:r>
            <a:endParaRPr/>
          </a:p>
          <a:p>
            <a:pPr indent="0" lvl="0" marL="457200" marR="0" rtl="0" algn="l">
              <a:lnSpc>
                <a:spcPct val="100000"/>
              </a:lnSpc>
              <a:spcBef>
                <a:spcPts val="600"/>
              </a:spcBef>
              <a:spcAft>
                <a:spcPts val="0"/>
              </a:spcAft>
              <a:buNone/>
            </a:pPr>
            <a:br>
              <a:rPr lang="en"/>
            </a:br>
            <a:endParaRPr/>
          </a:p>
        </p:txBody>
      </p:sp>
      <p:sp>
        <p:nvSpPr>
          <p:cNvPr id="223" name="Google Shape;223;p26"/>
          <p:cNvSpPr txBox="1"/>
          <p:nvPr>
            <p:ph idx="12" type="sldNum"/>
          </p:nvPr>
        </p:nvSpPr>
        <p:spPr>
          <a:xfrm>
            <a:off x="8523157" y="6437775"/>
            <a:ext cx="548700" cy="420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grpSp>
        <p:nvGrpSpPr>
          <p:cNvPr id="224" name="Google Shape;224;p26"/>
          <p:cNvGrpSpPr/>
          <p:nvPr/>
        </p:nvGrpSpPr>
        <p:grpSpPr>
          <a:xfrm>
            <a:off x="6846478" y="665969"/>
            <a:ext cx="1176987" cy="718121"/>
            <a:chOff x="1926350" y="995225"/>
            <a:chExt cx="428650" cy="356600"/>
          </a:xfrm>
        </p:grpSpPr>
        <p:sp>
          <p:nvSpPr>
            <p:cNvPr id="225" name="Google Shape;225;p26"/>
            <p:cNvSpPr/>
            <p:nvPr/>
          </p:nvSpPr>
          <p:spPr>
            <a:xfrm>
              <a:off x="1926350" y="1298075"/>
              <a:ext cx="208225" cy="53750"/>
            </a:xfrm>
            <a:custGeom>
              <a:rect b="b" l="l" r="r" t="t"/>
              <a:pathLst>
                <a:path extrusionOk="0" h="2150" w="8329">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 name="Google Shape;226;p26"/>
            <p:cNvSpPr/>
            <p:nvPr/>
          </p:nvSpPr>
          <p:spPr>
            <a:xfrm>
              <a:off x="2146775" y="1298075"/>
              <a:ext cx="208225" cy="53750"/>
            </a:xfrm>
            <a:custGeom>
              <a:rect b="b" l="l" r="r" t="t"/>
              <a:pathLst>
                <a:path extrusionOk="0" h="2150" w="8329">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 name="Google Shape;227;p26"/>
            <p:cNvSpPr/>
            <p:nvPr/>
          </p:nvSpPr>
          <p:spPr>
            <a:xfrm>
              <a:off x="1926350" y="995225"/>
              <a:ext cx="208225" cy="332175"/>
            </a:xfrm>
            <a:custGeom>
              <a:rect b="b" l="l" r="r" t="t"/>
              <a:pathLst>
                <a:path extrusionOk="0" h="13287" w="8329">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8" name="Google Shape;228;p26"/>
            <p:cNvSpPr/>
            <p:nvPr/>
          </p:nvSpPr>
          <p:spPr>
            <a:xfrm>
              <a:off x="2146775" y="995225"/>
              <a:ext cx="208225" cy="332175"/>
            </a:xfrm>
            <a:custGeom>
              <a:rect b="b" l="l" r="r" t="t"/>
              <a:pathLst>
                <a:path extrusionOk="0" h="13287" w="8329">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27"/>
          <p:cNvSpPr txBox="1"/>
          <p:nvPr>
            <p:ph type="title"/>
          </p:nvPr>
        </p:nvSpPr>
        <p:spPr>
          <a:xfrm>
            <a:off x="1165475" y="665975"/>
            <a:ext cx="6858000" cy="459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2400"/>
              <a:t>ODA Guidebook</a:t>
            </a:r>
            <a:endParaRPr sz="2400"/>
          </a:p>
        </p:txBody>
      </p:sp>
      <p:sp>
        <p:nvSpPr>
          <p:cNvPr id="234" name="Google Shape;234;p27"/>
          <p:cNvSpPr txBox="1"/>
          <p:nvPr>
            <p:ph idx="1" type="body"/>
          </p:nvPr>
        </p:nvSpPr>
        <p:spPr>
          <a:xfrm>
            <a:off x="1165498" y="1600200"/>
            <a:ext cx="68580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Agenda(s) for ODA Meetings</a:t>
            </a:r>
            <a:endParaRPr/>
          </a:p>
          <a:p>
            <a:pPr indent="-381000" lvl="1" marL="914400" rtl="0">
              <a:spcBef>
                <a:spcPts val="0"/>
              </a:spcBef>
              <a:spcAft>
                <a:spcPts val="0"/>
              </a:spcAft>
              <a:buSzPts val="2400"/>
              <a:buChar char="▫"/>
            </a:pPr>
            <a:r>
              <a:rPr lang="en"/>
              <a:t>To support the timing and topics of the first formal meeting and activities as well as a guide for future meetings. </a:t>
            </a:r>
            <a:endParaRPr/>
          </a:p>
          <a:p>
            <a:pPr indent="0" lvl="0" marL="0" rtl="0">
              <a:spcBef>
                <a:spcPts val="600"/>
              </a:spcBef>
              <a:spcAft>
                <a:spcPts val="0"/>
              </a:spcAft>
              <a:buNone/>
            </a:pPr>
            <a:r>
              <a:t/>
            </a:r>
            <a:endParaRPr/>
          </a:p>
          <a:p>
            <a:pPr indent="-419100" lvl="0" marL="457200" rtl="0">
              <a:spcBef>
                <a:spcPts val="600"/>
              </a:spcBef>
              <a:spcAft>
                <a:spcPts val="0"/>
              </a:spcAft>
              <a:buSzPts val="3000"/>
              <a:buChar char="◦"/>
            </a:pPr>
            <a:r>
              <a:rPr lang="en"/>
              <a:t>Interview Consolidation: A Thematic Distillation</a:t>
            </a:r>
            <a:endParaRPr/>
          </a:p>
          <a:p>
            <a:pPr indent="-381000" lvl="1" marL="914400" rtl="0">
              <a:spcBef>
                <a:spcPts val="0"/>
              </a:spcBef>
              <a:spcAft>
                <a:spcPts val="0"/>
              </a:spcAft>
              <a:buSzPts val="2400"/>
              <a:buChar char="▫"/>
            </a:pPr>
            <a:r>
              <a:rPr lang="en"/>
              <a:t>To establish a consensus about Public Records Requests and Open Data for the alliance. </a:t>
            </a:r>
            <a:br>
              <a:rPr lang="en"/>
            </a:br>
            <a:endParaRPr/>
          </a:p>
        </p:txBody>
      </p:sp>
      <p:sp>
        <p:nvSpPr>
          <p:cNvPr id="235" name="Google Shape;235;p27"/>
          <p:cNvSpPr txBox="1"/>
          <p:nvPr>
            <p:ph idx="12" type="sldNum"/>
          </p:nvPr>
        </p:nvSpPr>
        <p:spPr>
          <a:xfrm>
            <a:off x="8523157" y="6437775"/>
            <a:ext cx="548700" cy="42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236" name="Google Shape;236;p27"/>
          <p:cNvGrpSpPr/>
          <p:nvPr/>
        </p:nvGrpSpPr>
        <p:grpSpPr>
          <a:xfrm>
            <a:off x="6846478" y="665969"/>
            <a:ext cx="1176987" cy="718121"/>
            <a:chOff x="1926350" y="995225"/>
            <a:chExt cx="428650" cy="356600"/>
          </a:xfrm>
        </p:grpSpPr>
        <p:sp>
          <p:nvSpPr>
            <p:cNvPr id="237" name="Google Shape;237;p27"/>
            <p:cNvSpPr/>
            <p:nvPr/>
          </p:nvSpPr>
          <p:spPr>
            <a:xfrm>
              <a:off x="1926350" y="1298075"/>
              <a:ext cx="208225" cy="53750"/>
            </a:xfrm>
            <a:custGeom>
              <a:rect b="b" l="l" r="r" t="t"/>
              <a:pathLst>
                <a:path extrusionOk="0" h="2150" w="8329">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 name="Google Shape;238;p27"/>
            <p:cNvSpPr/>
            <p:nvPr/>
          </p:nvSpPr>
          <p:spPr>
            <a:xfrm>
              <a:off x="2146775" y="1298075"/>
              <a:ext cx="208225" cy="53750"/>
            </a:xfrm>
            <a:custGeom>
              <a:rect b="b" l="l" r="r" t="t"/>
              <a:pathLst>
                <a:path extrusionOk="0" h="2150" w="8329">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9" name="Google Shape;239;p27"/>
            <p:cNvSpPr/>
            <p:nvPr/>
          </p:nvSpPr>
          <p:spPr>
            <a:xfrm>
              <a:off x="1926350" y="995225"/>
              <a:ext cx="208225" cy="332175"/>
            </a:xfrm>
            <a:custGeom>
              <a:rect b="b" l="l" r="r" t="t"/>
              <a:pathLst>
                <a:path extrusionOk="0" h="13287" w="8329">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0" name="Google Shape;240;p27"/>
            <p:cNvSpPr/>
            <p:nvPr/>
          </p:nvSpPr>
          <p:spPr>
            <a:xfrm>
              <a:off x="2146775" y="995225"/>
              <a:ext cx="208225" cy="332175"/>
            </a:xfrm>
            <a:custGeom>
              <a:rect b="b" l="l" r="r" t="t"/>
              <a:pathLst>
                <a:path extrusionOk="0" h="13287" w="8329">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28"/>
          <p:cNvSpPr txBox="1"/>
          <p:nvPr>
            <p:ph type="title"/>
          </p:nvPr>
        </p:nvSpPr>
        <p:spPr>
          <a:xfrm>
            <a:off x="1165475" y="665975"/>
            <a:ext cx="6858000" cy="4599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2400"/>
              <a:t>ODA Guidebook</a:t>
            </a:r>
            <a:endParaRPr sz="2400"/>
          </a:p>
        </p:txBody>
      </p:sp>
      <p:sp>
        <p:nvSpPr>
          <p:cNvPr id="246" name="Google Shape;246;p28"/>
          <p:cNvSpPr txBox="1"/>
          <p:nvPr>
            <p:ph idx="1" type="body"/>
          </p:nvPr>
        </p:nvSpPr>
        <p:spPr>
          <a:xfrm>
            <a:off x="1165498" y="1600200"/>
            <a:ext cx="68580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Open Data Alliance Principles</a:t>
            </a:r>
            <a:endParaRPr/>
          </a:p>
          <a:p>
            <a:pPr indent="-381000" lvl="1" marL="914400" rtl="0">
              <a:spcBef>
                <a:spcPts val="0"/>
              </a:spcBef>
              <a:spcAft>
                <a:spcPts val="0"/>
              </a:spcAft>
              <a:buSzPts val="2400"/>
              <a:buChar char="▫"/>
            </a:pPr>
            <a:r>
              <a:rPr lang="en"/>
              <a:t>To ensure all members have the same approach regarding open data projects.</a:t>
            </a:r>
            <a:endParaRPr/>
          </a:p>
          <a:p>
            <a:pPr indent="0" lvl="0" marL="914400" rtl="0">
              <a:spcBef>
                <a:spcPts val="600"/>
              </a:spcBef>
              <a:spcAft>
                <a:spcPts val="0"/>
              </a:spcAft>
              <a:buNone/>
            </a:pPr>
            <a:r>
              <a:t/>
            </a:r>
            <a:endParaRPr/>
          </a:p>
          <a:p>
            <a:pPr indent="0" lvl="0" marL="457200" marR="0" rtl="0" algn="l">
              <a:lnSpc>
                <a:spcPct val="100000"/>
              </a:lnSpc>
              <a:spcBef>
                <a:spcPts val="600"/>
              </a:spcBef>
              <a:spcAft>
                <a:spcPts val="0"/>
              </a:spcAft>
              <a:buNone/>
            </a:pPr>
            <a:r>
              <a:t/>
            </a:r>
            <a:endParaRPr/>
          </a:p>
          <a:p>
            <a:pPr indent="0" lvl="0" marL="457200">
              <a:spcBef>
                <a:spcPts val="600"/>
              </a:spcBef>
              <a:spcAft>
                <a:spcPts val="0"/>
              </a:spcAft>
              <a:buNone/>
            </a:pPr>
            <a:r>
              <a:t/>
            </a:r>
            <a:endParaRPr/>
          </a:p>
        </p:txBody>
      </p:sp>
      <p:sp>
        <p:nvSpPr>
          <p:cNvPr id="247" name="Google Shape;247;p28"/>
          <p:cNvSpPr txBox="1"/>
          <p:nvPr>
            <p:ph idx="12" type="sldNum"/>
          </p:nvPr>
        </p:nvSpPr>
        <p:spPr>
          <a:xfrm>
            <a:off x="8523157" y="6437775"/>
            <a:ext cx="548700" cy="420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grpSp>
        <p:nvGrpSpPr>
          <p:cNvPr id="248" name="Google Shape;248;p28"/>
          <p:cNvGrpSpPr/>
          <p:nvPr/>
        </p:nvGrpSpPr>
        <p:grpSpPr>
          <a:xfrm>
            <a:off x="6846478" y="665969"/>
            <a:ext cx="1176987" cy="718121"/>
            <a:chOff x="1926350" y="995225"/>
            <a:chExt cx="428650" cy="356600"/>
          </a:xfrm>
        </p:grpSpPr>
        <p:sp>
          <p:nvSpPr>
            <p:cNvPr id="249" name="Google Shape;249;p28"/>
            <p:cNvSpPr/>
            <p:nvPr/>
          </p:nvSpPr>
          <p:spPr>
            <a:xfrm>
              <a:off x="1926350" y="1298075"/>
              <a:ext cx="208225" cy="53750"/>
            </a:xfrm>
            <a:custGeom>
              <a:rect b="b" l="l" r="r" t="t"/>
              <a:pathLst>
                <a:path extrusionOk="0" h="2150" w="8329">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0" name="Google Shape;250;p28"/>
            <p:cNvSpPr/>
            <p:nvPr/>
          </p:nvSpPr>
          <p:spPr>
            <a:xfrm>
              <a:off x="2146775" y="1298075"/>
              <a:ext cx="208225" cy="53750"/>
            </a:xfrm>
            <a:custGeom>
              <a:rect b="b" l="l" r="r" t="t"/>
              <a:pathLst>
                <a:path extrusionOk="0" h="2150" w="8329">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Google Shape;251;p28"/>
            <p:cNvSpPr/>
            <p:nvPr/>
          </p:nvSpPr>
          <p:spPr>
            <a:xfrm>
              <a:off x="1926350" y="995225"/>
              <a:ext cx="208225" cy="332175"/>
            </a:xfrm>
            <a:custGeom>
              <a:rect b="b" l="l" r="r" t="t"/>
              <a:pathLst>
                <a:path extrusionOk="0" h="13287" w="8329">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 name="Google Shape;252;p28"/>
            <p:cNvSpPr/>
            <p:nvPr/>
          </p:nvSpPr>
          <p:spPr>
            <a:xfrm>
              <a:off x="2146775" y="995225"/>
              <a:ext cx="208225" cy="332175"/>
            </a:xfrm>
            <a:custGeom>
              <a:rect b="b" l="l" r="r" t="t"/>
              <a:pathLst>
                <a:path extrusionOk="0" h="13287" w="8329">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29"/>
          <p:cNvSpPr txBox="1"/>
          <p:nvPr>
            <p:ph type="title"/>
          </p:nvPr>
        </p:nvSpPr>
        <p:spPr>
          <a:xfrm>
            <a:off x="1165475" y="665975"/>
            <a:ext cx="6858000" cy="459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2400"/>
              <a:t>ODA Guidebook</a:t>
            </a:r>
            <a:endParaRPr sz="2400"/>
          </a:p>
        </p:txBody>
      </p:sp>
      <p:sp>
        <p:nvSpPr>
          <p:cNvPr id="258" name="Google Shape;258;p29"/>
          <p:cNvSpPr txBox="1"/>
          <p:nvPr>
            <p:ph idx="1" type="body"/>
          </p:nvPr>
        </p:nvSpPr>
        <p:spPr>
          <a:xfrm>
            <a:off x="1165498" y="1600200"/>
            <a:ext cx="68580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Open Data Alliance Principles</a:t>
            </a:r>
            <a:endParaRPr/>
          </a:p>
          <a:p>
            <a:pPr indent="-381000" lvl="1" marL="914400" rtl="0">
              <a:spcBef>
                <a:spcPts val="0"/>
              </a:spcBef>
              <a:spcAft>
                <a:spcPts val="0"/>
              </a:spcAft>
              <a:buSzPts val="2400"/>
              <a:buChar char="▫"/>
            </a:pPr>
            <a:r>
              <a:rPr lang="en"/>
              <a:t>To ensure all members have the same approach regarding open data projects.</a:t>
            </a:r>
            <a:endParaRPr/>
          </a:p>
          <a:p>
            <a:pPr indent="0" lvl="0" marL="914400" rtl="0">
              <a:spcBef>
                <a:spcPts val="600"/>
              </a:spcBef>
              <a:spcAft>
                <a:spcPts val="0"/>
              </a:spcAft>
              <a:buNone/>
            </a:pPr>
            <a:r>
              <a:t/>
            </a:r>
            <a:endParaRPr/>
          </a:p>
          <a:p>
            <a:pPr indent="-419100" lvl="0" marL="457200" rtl="0">
              <a:spcBef>
                <a:spcPts val="600"/>
              </a:spcBef>
              <a:spcAft>
                <a:spcPts val="0"/>
              </a:spcAft>
              <a:buSzPts val="3000"/>
              <a:buChar char="◦"/>
            </a:pPr>
            <a:r>
              <a:rPr lang="en"/>
              <a:t>Identifying Valuable Datasets for Open Data</a:t>
            </a:r>
            <a:endParaRPr/>
          </a:p>
          <a:p>
            <a:pPr indent="-381000" lvl="1" marL="914400" rtl="0">
              <a:spcBef>
                <a:spcPts val="0"/>
              </a:spcBef>
              <a:spcAft>
                <a:spcPts val="0"/>
              </a:spcAft>
              <a:buSzPts val="2400"/>
              <a:buChar char="▫"/>
            </a:pPr>
            <a:r>
              <a:rPr lang="en"/>
              <a:t>Tools for identifying Public Records for Open Data publication. </a:t>
            </a:r>
            <a:endParaRPr/>
          </a:p>
          <a:p>
            <a:pPr indent="0" lvl="0" marL="457200" rtl="0">
              <a:spcBef>
                <a:spcPts val="600"/>
              </a:spcBef>
              <a:spcAft>
                <a:spcPts val="0"/>
              </a:spcAft>
              <a:buNone/>
            </a:pPr>
            <a:r>
              <a:t/>
            </a:r>
            <a:endParaRPr/>
          </a:p>
        </p:txBody>
      </p:sp>
      <p:sp>
        <p:nvSpPr>
          <p:cNvPr id="259" name="Google Shape;259;p29"/>
          <p:cNvSpPr txBox="1"/>
          <p:nvPr>
            <p:ph idx="12" type="sldNum"/>
          </p:nvPr>
        </p:nvSpPr>
        <p:spPr>
          <a:xfrm>
            <a:off x="8523157" y="6437775"/>
            <a:ext cx="548700" cy="42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260" name="Google Shape;260;p29"/>
          <p:cNvGrpSpPr/>
          <p:nvPr/>
        </p:nvGrpSpPr>
        <p:grpSpPr>
          <a:xfrm>
            <a:off x="6846478" y="665969"/>
            <a:ext cx="1176987" cy="718121"/>
            <a:chOff x="1926350" y="995225"/>
            <a:chExt cx="428650" cy="356600"/>
          </a:xfrm>
        </p:grpSpPr>
        <p:sp>
          <p:nvSpPr>
            <p:cNvPr id="261" name="Google Shape;261;p29"/>
            <p:cNvSpPr/>
            <p:nvPr/>
          </p:nvSpPr>
          <p:spPr>
            <a:xfrm>
              <a:off x="1926350" y="1298075"/>
              <a:ext cx="208225" cy="53750"/>
            </a:xfrm>
            <a:custGeom>
              <a:rect b="b" l="l" r="r" t="t"/>
              <a:pathLst>
                <a:path extrusionOk="0" h="2150" w="8329">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 name="Google Shape;262;p29"/>
            <p:cNvSpPr/>
            <p:nvPr/>
          </p:nvSpPr>
          <p:spPr>
            <a:xfrm>
              <a:off x="2146775" y="1298075"/>
              <a:ext cx="208225" cy="53750"/>
            </a:xfrm>
            <a:custGeom>
              <a:rect b="b" l="l" r="r" t="t"/>
              <a:pathLst>
                <a:path extrusionOk="0" h="2150" w="8329">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3" name="Google Shape;263;p29"/>
            <p:cNvSpPr/>
            <p:nvPr/>
          </p:nvSpPr>
          <p:spPr>
            <a:xfrm>
              <a:off x="1926350" y="995225"/>
              <a:ext cx="208225" cy="332175"/>
            </a:xfrm>
            <a:custGeom>
              <a:rect b="b" l="l" r="r" t="t"/>
              <a:pathLst>
                <a:path extrusionOk="0" h="13287" w="8329">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4" name="Google Shape;264;p29"/>
            <p:cNvSpPr/>
            <p:nvPr/>
          </p:nvSpPr>
          <p:spPr>
            <a:xfrm>
              <a:off x="2146775" y="995225"/>
              <a:ext cx="208225" cy="332175"/>
            </a:xfrm>
            <a:custGeom>
              <a:rect b="b" l="l" r="r" t="t"/>
              <a:pathLst>
                <a:path extrusionOk="0" h="13287" w="8329">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0"/>
          <p:cNvSpPr txBox="1"/>
          <p:nvPr>
            <p:ph type="title"/>
          </p:nvPr>
        </p:nvSpPr>
        <p:spPr>
          <a:xfrm>
            <a:off x="1165475" y="665975"/>
            <a:ext cx="6858000" cy="4599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2400"/>
              <a:t>ODA Guidebook</a:t>
            </a:r>
            <a:endParaRPr sz="2400"/>
          </a:p>
        </p:txBody>
      </p:sp>
      <p:sp>
        <p:nvSpPr>
          <p:cNvPr id="270" name="Google Shape;270;p30"/>
          <p:cNvSpPr txBox="1"/>
          <p:nvPr>
            <p:ph idx="1" type="body"/>
          </p:nvPr>
        </p:nvSpPr>
        <p:spPr>
          <a:xfrm>
            <a:off x="1165498" y="1600200"/>
            <a:ext cx="68580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Growth &amp; Outreach Resources </a:t>
            </a:r>
            <a:endParaRPr/>
          </a:p>
          <a:p>
            <a:pPr indent="-381000" lvl="1" marL="914400">
              <a:spcBef>
                <a:spcPts val="0"/>
              </a:spcBef>
              <a:spcAft>
                <a:spcPts val="0"/>
              </a:spcAft>
              <a:buSzPts val="2400"/>
              <a:buChar char="▫"/>
            </a:pPr>
            <a:r>
              <a:rPr lang="en"/>
              <a:t>Tutorials and guides that promote community engagement and data literacy. </a:t>
            </a:r>
            <a:endParaRPr/>
          </a:p>
        </p:txBody>
      </p:sp>
      <p:sp>
        <p:nvSpPr>
          <p:cNvPr id="271" name="Google Shape;271;p30"/>
          <p:cNvSpPr txBox="1"/>
          <p:nvPr>
            <p:ph idx="12" type="sldNum"/>
          </p:nvPr>
        </p:nvSpPr>
        <p:spPr>
          <a:xfrm>
            <a:off x="8523157" y="6437775"/>
            <a:ext cx="548700" cy="420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grpSp>
        <p:nvGrpSpPr>
          <p:cNvPr id="272" name="Google Shape;272;p30"/>
          <p:cNvGrpSpPr/>
          <p:nvPr/>
        </p:nvGrpSpPr>
        <p:grpSpPr>
          <a:xfrm>
            <a:off x="6846478" y="665969"/>
            <a:ext cx="1176987" cy="718121"/>
            <a:chOff x="1926350" y="995225"/>
            <a:chExt cx="428650" cy="356600"/>
          </a:xfrm>
        </p:grpSpPr>
        <p:sp>
          <p:nvSpPr>
            <p:cNvPr id="273" name="Google Shape;273;p30"/>
            <p:cNvSpPr/>
            <p:nvPr/>
          </p:nvSpPr>
          <p:spPr>
            <a:xfrm>
              <a:off x="1926350" y="1298075"/>
              <a:ext cx="208225" cy="53750"/>
            </a:xfrm>
            <a:custGeom>
              <a:rect b="b" l="l" r="r" t="t"/>
              <a:pathLst>
                <a:path extrusionOk="0" h="2150" w="8329">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4" name="Google Shape;274;p30"/>
            <p:cNvSpPr/>
            <p:nvPr/>
          </p:nvSpPr>
          <p:spPr>
            <a:xfrm>
              <a:off x="2146775" y="1298075"/>
              <a:ext cx="208225" cy="53750"/>
            </a:xfrm>
            <a:custGeom>
              <a:rect b="b" l="l" r="r" t="t"/>
              <a:pathLst>
                <a:path extrusionOk="0" h="2150" w="8329">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5" name="Google Shape;275;p30"/>
            <p:cNvSpPr/>
            <p:nvPr/>
          </p:nvSpPr>
          <p:spPr>
            <a:xfrm>
              <a:off x="1926350" y="995225"/>
              <a:ext cx="208225" cy="332175"/>
            </a:xfrm>
            <a:custGeom>
              <a:rect b="b" l="l" r="r" t="t"/>
              <a:pathLst>
                <a:path extrusionOk="0" h="13287" w="8329">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6" name="Google Shape;276;p30"/>
            <p:cNvSpPr/>
            <p:nvPr/>
          </p:nvSpPr>
          <p:spPr>
            <a:xfrm>
              <a:off x="2146775" y="995225"/>
              <a:ext cx="208225" cy="332175"/>
            </a:xfrm>
            <a:custGeom>
              <a:rect b="b" l="l" r="r" t="t"/>
              <a:pathLst>
                <a:path extrusionOk="0" h="13287" w="8329">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3"/>
          <p:cNvSpPr txBox="1"/>
          <p:nvPr>
            <p:ph idx="1" type="body"/>
          </p:nvPr>
        </p:nvSpPr>
        <p:spPr>
          <a:xfrm>
            <a:off x="1633225" y="2882400"/>
            <a:ext cx="6700500" cy="1093200"/>
          </a:xfrm>
          <a:prstGeom prst="rect">
            <a:avLst/>
          </a:prstGeom>
        </p:spPr>
        <p:txBody>
          <a:bodyPr anchorCtr="0" anchor="ctr" bIns="91425" lIns="91425" spcFirstLastPara="1" rIns="91425" wrap="square" tIns="91425">
            <a:noAutofit/>
          </a:bodyPr>
          <a:lstStyle/>
          <a:p>
            <a:pPr indent="0" lvl="0" marL="0">
              <a:spcBef>
                <a:spcPts val="600"/>
              </a:spcBef>
              <a:spcAft>
                <a:spcPts val="0"/>
              </a:spcAft>
              <a:buNone/>
            </a:pPr>
            <a:r>
              <a:rPr lang="en"/>
              <a:t>What is an Open Data Alliance?</a:t>
            </a:r>
            <a:endParaRPr/>
          </a:p>
        </p:txBody>
      </p:sp>
      <p:sp>
        <p:nvSpPr>
          <p:cNvPr id="77" name="Google Shape;77;p13"/>
          <p:cNvSpPr txBox="1"/>
          <p:nvPr>
            <p:ph idx="12" type="sldNum"/>
          </p:nvPr>
        </p:nvSpPr>
        <p:spPr>
          <a:xfrm>
            <a:off x="8523157" y="6437775"/>
            <a:ext cx="548700" cy="420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31"/>
          <p:cNvSpPr txBox="1"/>
          <p:nvPr>
            <p:ph idx="12" type="sldNum"/>
          </p:nvPr>
        </p:nvSpPr>
        <p:spPr>
          <a:xfrm>
            <a:off x="8523157" y="6437775"/>
            <a:ext cx="548700" cy="420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solidFill>
                  <a:srgbClr val="2E3037"/>
                </a:solidFill>
              </a:rPr>
              <a:t>‹#›</a:t>
            </a:fld>
            <a:endParaRPr>
              <a:solidFill>
                <a:srgbClr val="2E3037"/>
              </a:solidFill>
            </a:endParaRPr>
          </a:p>
        </p:txBody>
      </p:sp>
      <p:sp>
        <p:nvSpPr>
          <p:cNvPr id="282" name="Google Shape;282;p31"/>
          <p:cNvSpPr txBox="1"/>
          <p:nvPr/>
        </p:nvSpPr>
        <p:spPr>
          <a:xfrm>
            <a:off x="1416800" y="1799850"/>
            <a:ext cx="6956700" cy="3258300"/>
          </a:xfrm>
          <a:prstGeom prst="rect">
            <a:avLst/>
          </a:prstGeom>
          <a:noFill/>
          <a:ln cap="rnd"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solidFill>
                  <a:srgbClr val="FFFFFF"/>
                </a:solidFill>
                <a:latin typeface="Quicksand"/>
                <a:ea typeface="Quicksand"/>
                <a:cs typeface="Quicksand"/>
                <a:sym typeface="Quicksand"/>
              </a:rPr>
              <a:t>Questions? </a:t>
            </a:r>
            <a:endParaRPr b="1" sz="3600">
              <a:solidFill>
                <a:srgbClr val="FFFFFF"/>
              </a:solidFill>
              <a:latin typeface="Quicksand"/>
              <a:ea typeface="Quicksand"/>
              <a:cs typeface="Quicksand"/>
              <a:sym typeface="Quicksand"/>
            </a:endParaRPr>
          </a:p>
          <a:p>
            <a:pPr indent="0" lvl="0" marL="0" rtl="0" algn="ctr">
              <a:spcBef>
                <a:spcPts val="0"/>
              </a:spcBef>
              <a:spcAft>
                <a:spcPts val="0"/>
              </a:spcAft>
              <a:buNone/>
            </a:pPr>
            <a:r>
              <a:t/>
            </a:r>
            <a:endParaRPr b="1" sz="3000">
              <a:solidFill>
                <a:srgbClr val="FFFFFF"/>
              </a:solidFill>
              <a:latin typeface="Quicksand"/>
              <a:ea typeface="Quicksand"/>
              <a:cs typeface="Quicksand"/>
              <a:sym typeface="Quicksand"/>
            </a:endParaRPr>
          </a:p>
          <a:p>
            <a:pPr indent="0" lvl="0" marL="0" rtl="0" algn="l">
              <a:spcBef>
                <a:spcPts val="0"/>
              </a:spcBef>
              <a:spcAft>
                <a:spcPts val="0"/>
              </a:spcAft>
              <a:buNone/>
            </a:pPr>
            <a:r>
              <a:rPr b="1" lang="en" sz="2400">
                <a:solidFill>
                  <a:srgbClr val="FFFFFF"/>
                </a:solidFill>
                <a:latin typeface="Quicksand"/>
                <a:ea typeface="Quicksand"/>
                <a:cs typeface="Quicksand"/>
                <a:sym typeface="Quicksand"/>
              </a:rPr>
              <a:t>GitHub Repository: </a:t>
            </a:r>
            <a:r>
              <a:rPr b="1" lang="en" sz="2400" u="sng">
                <a:solidFill>
                  <a:schemeClr val="hlink"/>
                </a:solidFill>
                <a:latin typeface="Quicksand"/>
                <a:ea typeface="Quicksand"/>
                <a:cs typeface="Quicksand"/>
                <a:sym typeface="Quicksand"/>
                <a:hlinkClick r:id="rId3"/>
              </a:rPr>
              <a:t>https://github.com/OpenDataLiteracy/OpenDataAlliance-LD</a:t>
            </a:r>
            <a:endParaRPr b="1" sz="2400">
              <a:solidFill>
                <a:srgbClr val="FFFFFF"/>
              </a:solidFill>
              <a:latin typeface="Quicksand"/>
              <a:ea typeface="Quicksand"/>
              <a:cs typeface="Quicksand"/>
              <a:sym typeface="Quicksand"/>
            </a:endParaRPr>
          </a:p>
          <a:p>
            <a:pPr indent="0" lvl="0" marL="0" rtl="0" algn="l">
              <a:spcBef>
                <a:spcPts val="0"/>
              </a:spcBef>
              <a:spcAft>
                <a:spcPts val="0"/>
              </a:spcAft>
              <a:buNone/>
            </a:pPr>
            <a:r>
              <a:t/>
            </a:r>
            <a:endParaRPr b="1" sz="2400">
              <a:solidFill>
                <a:srgbClr val="FFFFFF"/>
              </a:solidFill>
              <a:latin typeface="Quicksand"/>
              <a:ea typeface="Quicksand"/>
              <a:cs typeface="Quicksand"/>
              <a:sym typeface="Quicksand"/>
            </a:endParaRPr>
          </a:p>
          <a:p>
            <a:pPr indent="0" lvl="0" marL="0" rtl="0" algn="l">
              <a:spcBef>
                <a:spcPts val="0"/>
              </a:spcBef>
              <a:spcAft>
                <a:spcPts val="0"/>
              </a:spcAft>
              <a:buNone/>
            </a:pPr>
            <a:r>
              <a:rPr b="1" lang="en" sz="2400">
                <a:solidFill>
                  <a:srgbClr val="FFFFFF"/>
                </a:solidFill>
                <a:latin typeface="Quicksand"/>
                <a:ea typeface="Quicksand"/>
                <a:cs typeface="Quicksand"/>
                <a:sym typeface="Quicksand"/>
              </a:rPr>
              <a:t>Contact: Leslie Denning </a:t>
            </a:r>
            <a:r>
              <a:rPr b="1" lang="en" sz="2400" u="sng">
                <a:solidFill>
                  <a:schemeClr val="hlink"/>
                </a:solidFill>
                <a:latin typeface="Quicksand"/>
                <a:ea typeface="Quicksand"/>
                <a:cs typeface="Quicksand"/>
                <a:sym typeface="Quicksand"/>
                <a:hlinkClick r:id="rId4"/>
              </a:rPr>
              <a:t>ldenning@uw.edu</a:t>
            </a:r>
            <a:r>
              <a:rPr b="1" lang="en" sz="2400">
                <a:solidFill>
                  <a:srgbClr val="FFFFFF"/>
                </a:solidFill>
                <a:latin typeface="Quicksand"/>
                <a:ea typeface="Quicksand"/>
                <a:cs typeface="Quicksand"/>
                <a:sym typeface="Quicksand"/>
              </a:rPr>
              <a:t> </a:t>
            </a:r>
            <a:endParaRPr b="1" sz="2400">
              <a:solidFill>
                <a:srgbClr val="FFFFFF"/>
              </a:solidFill>
              <a:latin typeface="Quicksand"/>
              <a:ea typeface="Quicksand"/>
              <a:cs typeface="Quicksand"/>
              <a:sym typeface="Quicksand"/>
            </a:endParaRPr>
          </a:p>
          <a:p>
            <a:pPr indent="0" lvl="0" marL="0" algn="l">
              <a:spcBef>
                <a:spcPts val="0"/>
              </a:spcBef>
              <a:spcAft>
                <a:spcPts val="0"/>
              </a:spcAft>
              <a:buNone/>
            </a:pPr>
            <a:r>
              <a:t/>
            </a:r>
            <a:endParaRPr b="1" sz="2400">
              <a:solidFill>
                <a:srgbClr val="FFFFFF"/>
              </a:solidFill>
              <a:latin typeface="Quicksand"/>
              <a:ea typeface="Quicksand"/>
              <a:cs typeface="Quicksand"/>
              <a:sym typeface="Quicksa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4"/>
          <p:cNvSpPr txBox="1"/>
          <p:nvPr>
            <p:ph idx="12" type="sldNum"/>
          </p:nvPr>
        </p:nvSpPr>
        <p:spPr>
          <a:xfrm>
            <a:off x="8523157" y="6437775"/>
            <a:ext cx="548700" cy="420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83" name="Google Shape;83;p14"/>
          <p:cNvSpPr txBox="1"/>
          <p:nvPr>
            <p:ph type="ctrTitle"/>
          </p:nvPr>
        </p:nvSpPr>
        <p:spPr>
          <a:xfrm>
            <a:off x="1530175" y="3077050"/>
            <a:ext cx="6767100" cy="709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3600"/>
              <a:t>Open Data &amp; Public Records</a:t>
            </a:r>
            <a:endParaRPr sz="3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5"/>
          <p:cNvSpPr txBox="1"/>
          <p:nvPr>
            <p:ph idx="12" type="sldNum"/>
          </p:nvPr>
        </p:nvSpPr>
        <p:spPr>
          <a:xfrm>
            <a:off x="8523157" y="6437775"/>
            <a:ext cx="548700" cy="420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89" name="Google Shape;89;p15"/>
          <p:cNvSpPr txBox="1"/>
          <p:nvPr>
            <p:ph type="title"/>
          </p:nvPr>
        </p:nvSpPr>
        <p:spPr>
          <a:xfrm>
            <a:off x="1120600" y="450550"/>
            <a:ext cx="7357800" cy="9342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2400"/>
              <a:t>Public Records Requests - </a:t>
            </a:r>
            <a:endParaRPr sz="2400"/>
          </a:p>
          <a:p>
            <a:pPr indent="0" lvl="0" marL="0">
              <a:spcBef>
                <a:spcPts val="0"/>
              </a:spcBef>
              <a:spcAft>
                <a:spcPts val="0"/>
              </a:spcAft>
              <a:buNone/>
            </a:pPr>
            <a:r>
              <a:rPr lang="en" sz="2400"/>
              <a:t>A public right and a bit of a mess...</a:t>
            </a:r>
            <a:endParaRPr sz="2400"/>
          </a:p>
        </p:txBody>
      </p:sp>
      <p:sp>
        <p:nvSpPr>
          <p:cNvPr id="90" name="Google Shape;90;p15"/>
          <p:cNvSpPr txBox="1"/>
          <p:nvPr>
            <p:ph idx="1" type="body"/>
          </p:nvPr>
        </p:nvSpPr>
        <p:spPr>
          <a:xfrm>
            <a:off x="1165500" y="1992775"/>
            <a:ext cx="6858000" cy="45750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Fulfilling requests can be time consuming</a:t>
            </a:r>
            <a:endParaRPr/>
          </a:p>
          <a:p>
            <a:pPr indent="0" lvl="0" marL="0" rtl="0">
              <a:spcBef>
                <a:spcPts val="600"/>
              </a:spcBef>
              <a:spcAft>
                <a:spcPts val="0"/>
              </a:spcAft>
              <a:buNone/>
            </a:pPr>
            <a:r>
              <a:t/>
            </a:r>
            <a:endParaRPr/>
          </a:p>
          <a:p>
            <a:pPr indent="-419100" lvl="0" marL="457200" rtl="0">
              <a:spcBef>
                <a:spcPts val="600"/>
              </a:spcBef>
              <a:spcAft>
                <a:spcPts val="0"/>
              </a:spcAft>
              <a:buSzPts val="3000"/>
              <a:buChar char="◦"/>
            </a:pPr>
            <a:r>
              <a:rPr lang="en"/>
              <a:t>More time = more money </a:t>
            </a:r>
            <a:endParaRPr/>
          </a:p>
          <a:p>
            <a:pPr indent="0" lvl="0" marL="457200" rtl="0">
              <a:spcBef>
                <a:spcPts val="600"/>
              </a:spcBef>
              <a:spcAft>
                <a:spcPts val="0"/>
              </a:spcAft>
              <a:buNone/>
            </a:pPr>
            <a:r>
              <a:t/>
            </a:r>
            <a:endParaRPr/>
          </a:p>
          <a:p>
            <a:pPr indent="-419100" lvl="0" marL="457200">
              <a:spcBef>
                <a:spcPts val="600"/>
              </a:spcBef>
              <a:spcAft>
                <a:spcPts val="0"/>
              </a:spcAft>
              <a:buSzPts val="3000"/>
              <a:buChar char="◦"/>
            </a:pPr>
            <a:r>
              <a:rPr lang="en"/>
              <a:t>Can open data help?</a:t>
            </a:r>
            <a:endParaRPr/>
          </a:p>
        </p:txBody>
      </p:sp>
      <p:grpSp>
        <p:nvGrpSpPr>
          <p:cNvPr id="91" name="Google Shape;91;p15"/>
          <p:cNvGrpSpPr/>
          <p:nvPr/>
        </p:nvGrpSpPr>
        <p:grpSpPr>
          <a:xfrm>
            <a:off x="6581247" y="4344619"/>
            <a:ext cx="1748821" cy="1704090"/>
            <a:chOff x="6660750" y="298550"/>
            <a:chExt cx="396900" cy="396300"/>
          </a:xfrm>
        </p:grpSpPr>
        <p:sp>
          <p:nvSpPr>
            <p:cNvPr id="92" name="Google Shape;92;p15"/>
            <p:cNvSpPr/>
            <p:nvPr/>
          </p:nvSpPr>
          <p:spPr>
            <a:xfrm>
              <a:off x="6660750" y="298550"/>
              <a:ext cx="396900" cy="396300"/>
            </a:xfrm>
            <a:custGeom>
              <a:rect b="b" l="l" r="r" t="t"/>
              <a:pathLst>
                <a:path extrusionOk="0" h="15852" w="15876">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 name="Google Shape;93;p15"/>
            <p:cNvSpPr/>
            <p:nvPr/>
          </p:nvSpPr>
          <p:spPr>
            <a:xfrm>
              <a:off x="6697400" y="335200"/>
              <a:ext cx="323625" cy="323025"/>
            </a:xfrm>
            <a:custGeom>
              <a:rect b="b" l="l" r="r" t="t"/>
              <a:pathLst>
                <a:path extrusionOk="0" h="12921" w="12945">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6"/>
          <p:cNvSpPr txBox="1"/>
          <p:nvPr>
            <p:ph type="title"/>
          </p:nvPr>
        </p:nvSpPr>
        <p:spPr>
          <a:xfrm>
            <a:off x="1165475" y="665975"/>
            <a:ext cx="6858000" cy="4599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2400"/>
              <a:t>The big questions...</a:t>
            </a:r>
            <a:endParaRPr/>
          </a:p>
        </p:txBody>
      </p:sp>
      <p:sp>
        <p:nvSpPr>
          <p:cNvPr id="99" name="Google Shape;99;p16"/>
          <p:cNvSpPr txBox="1"/>
          <p:nvPr>
            <p:ph idx="1" type="body"/>
          </p:nvPr>
        </p:nvSpPr>
        <p:spPr>
          <a:xfrm>
            <a:off x="1165498" y="1600200"/>
            <a:ext cx="68580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Can we derive any insights about the types of records people frequently request by analyzing the requests themselves?</a:t>
            </a:r>
            <a:endParaRPr/>
          </a:p>
          <a:p>
            <a:pPr indent="0" lvl="0" marL="0" rtl="0">
              <a:spcBef>
                <a:spcPts val="600"/>
              </a:spcBef>
              <a:spcAft>
                <a:spcPts val="0"/>
              </a:spcAft>
              <a:buNone/>
            </a:pPr>
            <a:r>
              <a:t/>
            </a:r>
            <a:endParaRPr/>
          </a:p>
          <a:p>
            <a:pPr indent="0" lvl="0" marL="457200" rtl="0">
              <a:spcBef>
                <a:spcPts val="600"/>
              </a:spcBef>
              <a:spcAft>
                <a:spcPts val="0"/>
              </a:spcAft>
              <a:buNone/>
            </a:pPr>
            <a:r>
              <a:t/>
            </a:r>
            <a:endParaRPr/>
          </a:p>
          <a:p>
            <a:pPr indent="0" lvl="0" marL="0" rtl="0">
              <a:spcBef>
                <a:spcPts val="600"/>
              </a:spcBef>
              <a:spcAft>
                <a:spcPts val="0"/>
              </a:spcAft>
              <a:buNone/>
            </a:pPr>
            <a:r>
              <a:t/>
            </a:r>
            <a:endParaRPr/>
          </a:p>
          <a:p>
            <a:pPr indent="0" lvl="0" marL="0">
              <a:spcBef>
                <a:spcPts val="600"/>
              </a:spcBef>
              <a:spcAft>
                <a:spcPts val="0"/>
              </a:spcAft>
              <a:buNone/>
            </a:pPr>
            <a:br>
              <a:rPr lang="en"/>
            </a:br>
            <a:endParaRPr/>
          </a:p>
        </p:txBody>
      </p:sp>
      <p:sp>
        <p:nvSpPr>
          <p:cNvPr id="100" name="Google Shape;100;p16"/>
          <p:cNvSpPr txBox="1"/>
          <p:nvPr>
            <p:ph idx="12" type="sldNum"/>
          </p:nvPr>
        </p:nvSpPr>
        <p:spPr>
          <a:xfrm>
            <a:off x="8523157" y="6437775"/>
            <a:ext cx="548700" cy="420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grpSp>
        <p:nvGrpSpPr>
          <p:cNvPr id="101" name="Google Shape;101;p16"/>
          <p:cNvGrpSpPr/>
          <p:nvPr/>
        </p:nvGrpSpPr>
        <p:grpSpPr>
          <a:xfrm>
            <a:off x="6741418" y="293350"/>
            <a:ext cx="1705507" cy="1205164"/>
            <a:chOff x="3936375" y="3703750"/>
            <a:chExt cx="453050" cy="332175"/>
          </a:xfrm>
        </p:grpSpPr>
        <p:sp>
          <p:nvSpPr>
            <p:cNvPr id="102" name="Google Shape;102;p16"/>
            <p:cNvSpPr/>
            <p:nvPr/>
          </p:nvSpPr>
          <p:spPr>
            <a:xfrm>
              <a:off x="3936375" y="3703750"/>
              <a:ext cx="453050" cy="332175"/>
            </a:xfrm>
            <a:custGeom>
              <a:rect b="b" l="l" r="r" t="t"/>
              <a:pathLst>
                <a:path extrusionOk="0" h="13287" w="18122">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 name="Google Shape;103;p16"/>
            <p:cNvSpPr/>
            <p:nvPr/>
          </p:nvSpPr>
          <p:spPr>
            <a:xfrm>
              <a:off x="3988875" y="3864325"/>
              <a:ext cx="77575" cy="133125"/>
            </a:xfrm>
            <a:custGeom>
              <a:rect b="b" l="l" r="r" t="t"/>
              <a:pathLst>
                <a:path extrusionOk="0" h="5325" w="3103">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 name="Google Shape;104;p16"/>
            <p:cNvSpPr/>
            <p:nvPr/>
          </p:nvSpPr>
          <p:spPr>
            <a:xfrm>
              <a:off x="4259350" y="3864325"/>
              <a:ext cx="77575" cy="133125"/>
            </a:xfrm>
            <a:custGeom>
              <a:rect b="b" l="l" r="r" t="t"/>
              <a:pathLst>
                <a:path extrusionOk="0" h="5325" w="3103">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 name="Google Shape;105;p16"/>
            <p:cNvSpPr/>
            <p:nvPr/>
          </p:nvSpPr>
          <p:spPr>
            <a:xfrm>
              <a:off x="4078625" y="3717800"/>
              <a:ext cx="77575" cy="279650"/>
            </a:xfrm>
            <a:custGeom>
              <a:rect b="b" l="l" r="r" t="t"/>
              <a:pathLst>
                <a:path extrusionOk="0" h="11186" w="3103">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 name="Google Shape;106;p16"/>
            <p:cNvSpPr/>
            <p:nvPr/>
          </p:nvSpPr>
          <p:spPr>
            <a:xfrm>
              <a:off x="4168375" y="3788625"/>
              <a:ext cx="78175" cy="208825"/>
            </a:xfrm>
            <a:custGeom>
              <a:rect b="b" l="l" r="r" t="t"/>
              <a:pathLst>
                <a:path extrusionOk="0" h="8353" w="3127">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1165475" y="665975"/>
            <a:ext cx="6858000" cy="459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2400"/>
              <a:t>The big questions...</a:t>
            </a:r>
            <a:endParaRPr/>
          </a:p>
        </p:txBody>
      </p:sp>
      <p:sp>
        <p:nvSpPr>
          <p:cNvPr id="112" name="Google Shape;112;p17"/>
          <p:cNvSpPr txBox="1"/>
          <p:nvPr>
            <p:ph idx="1" type="body"/>
          </p:nvPr>
        </p:nvSpPr>
        <p:spPr>
          <a:xfrm>
            <a:off x="1165498" y="1600200"/>
            <a:ext cx="68580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Can we derive any insights about the types of records people frequently request by analyzing the requests themselves?</a:t>
            </a:r>
            <a:endParaRPr/>
          </a:p>
          <a:p>
            <a:pPr indent="0" lvl="0" marL="457200" rtl="0">
              <a:spcBef>
                <a:spcPts val="600"/>
              </a:spcBef>
              <a:spcAft>
                <a:spcPts val="0"/>
              </a:spcAft>
              <a:buNone/>
            </a:pPr>
            <a:r>
              <a:t/>
            </a:r>
            <a:endParaRPr/>
          </a:p>
          <a:p>
            <a:pPr indent="-419100" lvl="0" marL="457200" rtl="0">
              <a:spcBef>
                <a:spcPts val="600"/>
              </a:spcBef>
              <a:spcAft>
                <a:spcPts val="0"/>
              </a:spcAft>
              <a:buSzPts val="3000"/>
              <a:buChar char="◦"/>
            </a:pPr>
            <a:r>
              <a:rPr lang="en"/>
              <a:t>How do Public Disclosure Officers feel about proactively publishing records as open data?</a:t>
            </a:r>
            <a:endParaRPr/>
          </a:p>
          <a:p>
            <a:pPr indent="0" lvl="0" marL="0" rtl="0">
              <a:spcBef>
                <a:spcPts val="600"/>
              </a:spcBef>
              <a:spcAft>
                <a:spcPts val="0"/>
              </a:spcAft>
              <a:buNone/>
            </a:pPr>
            <a:r>
              <a:t/>
            </a:r>
            <a:endParaRPr/>
          </a:p>
          <a:p>
            <a:pPr indent="0" lvl="0" marL="0" rtl="0">
              <a:spcBef>
                <a:spcPts val="600"/>
              </a:spcBef>
              <a:spcAft>
                <a:spcPts val="0"/>
              </a:spcAft>
              <a:buNone/>
            </a:pPr>
            <a:br>
              <a:rPr lang="en"/>
            </a:br>
            <a:endParaRPr/>
          </a:p>
        </p:txBody>
      </p:sp>
      <p:sp>
        <p:nvSpPr>
          <p:cNvPr id="113" name="Google Shape;113;p17"/>
          <p:cNvSpPr txBox="1"/>
          <p:nvPr>
            <p:ph idx="12" type="sldNum"/>
          </p:nvPr>
        </p:nvSpPr>
        <p:spPr>
          <a:xfrm>
            <a:off x="8523157" y="6437775"/>
            <a:ext cx="548700" cy="42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114" name="Google Shape;114;p17"/>
          <p:cNvGrpSpPr/>
          <p:nvPr/>
        </p:nvGrpSpPr>
        <p:grpSpPr>
          <a:xfrm>
            <a:off x="6741418" y="293350"/>
            <a:ext cx="1705507" cy="1205164"/>
            <a:chOff x="3936375" y="3703750"/>
            <a:chExt cx="453050" cy="332175"/>
          </a:xfrm>
        </p:grpSpPr>
        <p:sp>
          <p:nvSpPr>
            <p:cNvPr id="115" name="Google Shape;115;p17"/>
            <p:cNvSpPr/>
            <p:nvPr/>
          </p:nvSpPr>
          <p:spPr>
            <a:xfrm>
              <a:off x="3936375" y="3703750"/>
              <a:ext cx="453050" cy="332175"/>
            </a:xfrm>
            <a:custGeom>
              <a:rect b="b" l="l" r="r" t="t"/>
              <a:pathLst>
                <a:path extrusionOk="0" h="13287" w="18122">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Google Shape;116;p17"/>
            <p:cNvSpPr/>
            <p:nvPr/>
          </p:nvSpPr>
          <p:spPr>
            <a:xfrm>
              <a:off x="3988875" y="3864325"/>
              <a:ext cx="77575" cy="133125"/>
            </a:xfrm>
            <a:custGeom>
              <a:rect b="b" l="l" r="r" t="t"/>
              <a:pathLst>
                <a:path extrusionOk="0" h="5325" w="3103">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Google Shape;117;p17"/>
            <p:cNvSpPr/>
            <p:nvPr/>
          </p:nvSpPr>
          <p:spPr>
            <a:xfrm>
              <a:off x="4259350" y="3864325"/>
              <a:ext cx="77575" cy="133125"/>
            </a:xfrm>
            <a:custGeom>
              <a:rect b="b" l="l" r="r" t="t"/>
              <a:pathLst>
                <a:path extrusionOk="0" h="5325" w="3103">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Google Shape;118;p17"/>
            <p:cNvSpPr/>
            <p:nvPr/>
          </p:nvSpPr>
          <p:spPr>
            <a:xfrm>
              <a:off x="4078625" y="3717800"/>
              <a:ext cx="77575" cy="279650"/>
            </a:xfrm>
            <a:custGeom>
              <a:rect b="b" l="l" r="r" t="t"/>
              <a:pathLst>
                <a:path extrusionOk="0" h="11186" w="3103">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Google Shape;119;p17"/>
            <p:cNvSpPr/>
            <p:nvPr/>
          </p:nvSpPr>
          <p:spPr>
            <a:xfrm>
              <a:off x="4168375" y="3788625"/>
              <a:ext cx="78175" cy="208825"/>
            </a:xfrm>
            <a:custGeom>
              <a:rect b="b" l="l" r="r" t="t"/>
              <a:pathLst>
                <a:path extrusionOk="0" h="8353" w="3127">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1165475" y="665975"/>
            <a:ext cx="6858000" cy="459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2400"/>
              <a:t>The big questions...</a:t>
            </a:r>
            <a:endParaRPr/>
          </a:p>
        </p:txBody>
      </p:sp>
      <p:sp>
        <p:nvSpPr>
          <p:cNvPr id="125" name="Google Shape;125;p18"/>
          <p:cNvSpPr txBox="1"/>
          <p:nvPr>
            <p:ph idx="1" type="body"/>
          </p:nvPr>
        </p:nvSpPr>
        <p:spPr>
          <a:xfrm>
            <a:off x="1165498" y="1600200"/>
            <a:ext cx="68580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Would Public Records Officers and other government employees be interested in coming together, in a voluntary organization, to use public records as open data? What factors would keep you engaged in such a group?</a:t>
            </a:r>
            <a:endParaRPr/>
          </a:p>
          <a:p>
            <a:pPr indent="0" lvl="0" marL="0" rtl="0">
              <a:spcBef>
                <a:spcPts val="600"/>
              </a:spcBef>
              <a:spcAft>
                <a:spcPts val="0"/>
              </a:spcAft>
              <a:buNone/>
            </a:pPr>
            <a:br>
              <a:rPr lang="en"/>
            </a:br>
            <a:endParaRPr/>
          </a:p>
        </p:txBody>
      </p:sp>
      <p:sp>
        <p:nvSpPr>
          <p:cNvPr id="126" name="Google Shape;126;p18"/>
          <p:cNvSpPr txBox="1"/>
          <p:nvPr>
            <p:ph idx="12" type="sldNum"/>
          </p:nvPr>
        </p:nvSpPr>
        <p:spPr>
          <a:xfrm>
            <a:off x="8523157" y="6437775"/>
            <a:ext cx="548700" cy="42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127" name="Google Shape;127;p18"/>
          <p:cNvGrpSpPr/>
          <p:nvPr/>
        </p:nvGrpSpPr>
        <p:grpSpPr>
          <a:xfrm>
            <a:off x="6741418" y="293350"/>
            <a:ext cx="1705507" cy="1205164"/>
            <a:chOff x="3936375" y="3703750"/>
            <a:chExt cx="453050" cy="332175"/>
          </a:xfrm>
        </p:grpSpPr>
        <p:sp>
          <p:nvSpPr>
            <p:cNvPr id="128" name="Google Shape;128;p18"/>
            <p:cNvSpPr/>
            <p:nvPr/>
          </p:nvSpPr>
          <p:spPr>
            <a:xfrm>
              <a:off x="3936375" y="3703750"/>
              <a:ext cx="453050" cy="332175"/>
            </a:xfrm>
            <a:custGeom>
              <a:rect b="b" l="l" r="r" t="t"/>
              <a:pathLst>
                <a:path extrusionOk="0" h="13287" w="18122">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 name="Google Shape;129;p18"/>
            <p:cNvSpPr/>
            <p:nvPr/>
          </p:nvSpPr>
          <p:spPr>
            <a:xfrm>
              <a:off x="3988875" y="3864325"/>
              <a:ext cx="77575" cy="133125"/>
            </a:xfrm>
            <a:custGeom>
              <a:rect b="b" l="l" r="r" t="t"/>
              <a:pathLst>
                <a:path extrusionOk="0" h="5325" w="3103">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Google Shape;130;p18"/>
            <p:cNvSpPr/>
            <p:nvPr/>
          </p:nvSpPr>
          <p:spPr>
            <a:xfrm>
              <a:off x="4259350" y="3864325"/>
              <a:ext cx="77575" cy="133125"/>
            </a:xfrm>
            <a:custGeom>
              <a:rect b="b" l="l" r="r" t="t"/>
              <a:pathLst>
                <a:path extrusionOk="0" h="5325" w="3103">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1" name="Google Shape;131;p18"/>
            <p:cNvSpPr/>
            <p:nvPr/>
          </p:nvSpPr>
          <p:spPr>
            <a:xfrm>
              <a:off x="4078625" y="3717800"/>
              <a:ext cx="77575" cy="279650"/>
            </a:xfrm>
            <a:custGeom>
              <a:rect b="b" l="l" r="r" t="t"/>
              <a:pathLst>
                <a:path extrusionOk="0" h="11186" w="3103">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 name="Google Shape;132;p18"/>
            <p:cNvSpPr/>
            <p:nvPr/>
          </p:nvSpPr>
          <p:spPr>
            <a:xfrm>
              <a:off x="4168375" y="3788625"/>
              <a:ext cx="78175" cy="208825"/>
            </a:xfrm>
            <a:custGeom>
              <a:rect b="b" l="l" r="r" t="t"/>
              <a:pathLst>
                <a:path extrusionOk="0" h="8353" w="3127">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19"/>
          <p:cNvSpPr txBox="1"/>
          <p:nvPr>
            <p:ph type="title"/>
          </p:nvPr>
        </p:nvSpPr>
        <p:spPr>
          <a:xfrm>
            <a:off x="1165475" y="665975"/>
            <a:ext cx="6858000" cy="4599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2400"/>
              <a:t>Goals &amp; Milestones</a:t>
            </a:r>
            <a:endParaRPr sz="2400"/>
          </a:p>
        </p:txBody>
      </p:sp>
      <p:sp>
        <p:nvSpPr>
          <p:cNvPr id="138" name="Google Shape;138;p19"/>
          <p:cNvSpPr txBox="1"/>
          <p:nvPr>
            <p:ph idx="1" type="body"/>
          </p:nvPr>
        </p:nvSpPr>
        <p:spPr>
          <a:xfrm>
            <a:off x="1165473" y="1429650"/>
            <a:ext cx="6858000" cy="4967700"/>
          </a:xfrm>
          <a:prstGeom prst="rect">
            <a:avLst/>
          </a:prstGeom>
        </p:spPr>
        <p:txBody>
          <a:bodyPr anchorCtr="0" anchor="t" bIns="91425" lIns="91425" spcFirstLastPara="1" rIns="91425" wrap="square" tIns="91425">
            <a:noAutofit/>
          </a:bodyPr>
          <a:lstStyle/>
          <a:p>
            <a:pPr indent="-393700" lvl="0" marL="457200" rtl="0">
              <a:spcBef>
                <a:spcPts val="600"/>
              </a:spcBef>
              <a:spcAft>
                <a:spcPts val="0"/>
              </a:spcAft>
              <a:buSzPts val="2600"/>
              <a:buChar char="◦"/>
            </a:pPr>
            <a:r>
              <a:rPr lang="en" sz="2600"/>
              <a:t>Gather insights about public record request trends using request logs to guide proactive publication</a:t>
            </a:r>
            <a:endParaRPr sz="2600"/>
          </a:p>
          <a:p>
            <a:pPr indent="0" lvl="0" marL="0" rtl="0">
              <a:spcBef>
                <a:spcPts val="600"/>
              </a:spcBef>
              <a:spcAft>
                <a:spcPts val="0"/>
              </a:spcAft>
              <a:buNone/>
            </a:pPr>
            <a:r>
              <a:t/>
            </a:r>
            <a:endParaRPr sz="2600"/>
          </a:p>
          <a:p>
            <a:pPr indent="0" lvl="0" marL="457200" rtl="0">
              <a:spcBef>
                <a:spcPts val="600"/>
              </a:spcBef>
              <a:spcAft>
                <a:spcPts val="0"/>
              </a:spcAft>
              <a:buNone/>
            </a:pPr>
            <a:r>
              <a:t/>
            </a:r>
            <a:endParaRPr sz="2600"/>
          </a:p>
        </p:txBody>
      </p:sp>
      <p:sp>
        <p:nvSpPr>
          <p:cNvPr id="139" name="Google Shape;139;p19"/>
          <p:cNvSpPr txBox="1"/>
          <p:nvPr>
            <p:ph idx="12" type="sldNum"/>
          </p:nvPr>
        </p:nvSpPr>
        <p:spPr>
          <a:xfrm>
            <a:off x="8523157" y="6437775"/>
            <a:ext cx="548700" cy="420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grpSp>
        <p:nvGrpSpPr>
          <p:cNvPr id="140" name="Google Shape;140;p19"/>
          <p:cNvGrpSpPr/>
          <p:nvPr/>
        </p:nvGrpSpPr>
        <p:grpSpPr>
          <a:xfrm>
            <a:off x="6667046" y="380866"/>
            <a:ext cx="1356418" cy="745018"/>
            <a:chOff x="3918650" y="293075"/>
            <a:chExt cx="488500" cy="412775"/>
          </a:xfrm>
        </p:grpSpPr>
        <p:sp>
          <p:nvSpPr>
            <p:cNvPr id="141" name="Google Shape;141;p19"/>
            <p:cNvSpPr/>
            <p:nvPr/>
          </p:nvSpPr>
          <p:spPr>
            <a:xfrm>
              <a:off x="4085350" y="293675"/>
              <a:ext cx="154500" cy="412175"/>
            </a:xfrm>
            <a:custGeom>
              <a:rect b="b" l="l" r="r" t="t"/>
              <a:pathLst>
                <a:path extrusionOk="0" h="16487" w="618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 name="Google Shape;142;p19"/>
            <p:cNvSpPr/>
            <p:nvPr/>
          </p:nvSpPr>
          <p:spPr>
            <a:xfrm>
              <a:off x="3918650" y="293075"/>
              <a:ext cx="153900" cy="407275"/>
            </a:xfrm>
            <a:custGeom>
              <a:rect b="b" l="l" r="r" t="t"/>
              <a:pathLst>
                <a:path extrusionOk="0" h="16291" w="6156">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 name="Google Shape;143;p19"/>
            <p:cNvSpPr/>
            <p:nvPr/>
          </p:nvSpPr>
          <p:spPr>
            <a:xfrm>
              <a:off x="4253250" y="298550"/>
              <a:ext cx="153900" cy="406675"/>
            </a:xfrm>
            <a:custGeom>
              <a:rect b="b" l="l" r="r" t="t"/>
              <a:pathLst>
                <a:path extrusionOk="0" h="16267" w="6156">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0"/>
          <p:cNvSpPr txBox="1"/>
          <p:nvPr>
            <p:ph type="title"/>
          </p:nvPr>
        </p:nvSpPr>
        <p:spPr>
          <a:xfrm>
            <a:off x="1165475" y="665975"/>
            <a:ext cx="6858000" cy="459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2400"/>
              <a:t>Goals &amp; Milestones</a:t>
            </a:r>
            <a:endParaRPr sz="2400"/>
          </a:p>
        </p:txBody>
      </p:sp>
      <p:sp>
        <p:nvSpPr>
          <p:cNvPr id="149" name="Google Shape;149;p20"/>
          <p:cNvSpPr txBox="1"/>
          <p:nvPr>
            <p:ph idx="1" type="body"/>
          </p:nvPr>
        </p:nvSpPr>
        <p:spPr>
          <a:xfrm>
            <a:off x="1165473" y="1429650"/>
            <a:ext cx="6858000" cy="4967700"/>
          </a:xfrm>
          <a:prstGeom prst="rect">
            <a:avLst/>
          </a:prstGeom>
        </p:spPr>
        <p:txBody>
          <a:bodyPr anchorCtr="0" anchor="t" bIns="91425" lIns="91425" spcFirstLastPara="1" rIns="91425" wrap="square" tIns="91425">
            <a:noAutofit/>
          </a:bodyPr>
          <a:lstStyle/>
          <a:p>
            <a:pPr indent="-393700" lvl="0" marL="457200" rtl="0">
              <a:spcBef>
                <a:spcPts val="600"/>
              </a:spcBef>
              <a:spcAft>
                <a:spcPts val="0"/>
              </a:spcAft>
              <a:buSzPts val="2600"/>
              <a:buChar char="◦"/>
            </a:pPr>
            <a:r>
              <a:rPr lang="en" sz="2600"/>
              <a:t>Gather insights about public record request trends using request logs to guide proactive publication</a:t>
            </a:r>
            <a:endParaRPr sz="2600"/>
          </a:p>
          <a:p>
            <a:pPr indent="0" lvl="0" marL="0" rtl="0">
              <a:spcBef>
                <a:spcPts val="600"/>
              </a:spcBef>
              <a:spcAft>
                <a:spcPts val="0"/>
              </a:spcAft>
              <a:buClr>
                <a:srgbClr val="000000"/>
              </a:buClr>
              <a:buSzPts val="1100"/>
              <a:buFont typeface="Arial"/>
              <a:buNone/>
            </a:pPr>
            <a:r>
              <a:t/>
            </a:r>
            <a:endParaRPr sz="1400"/>
          </a:p>
          <a:p>
            <a:pPr indent="-393700" lvl="0" marL="457200" rtl="0">
              <a:spcBef>
                <a:spcPts val="600"/>
              </a:spcBef>
              <a:spcAft>
                <a:spcPts val="0"/>
              </a:spcAft>
              <a:buSzPts val="2600"/>
              <a:buChar char="◦"/>
            </a:pPr>
            <a:r>
              <a:rPr lang="en" sz="2600"/>
              <a:t>A summation of concerns about the open data/public records relationship with possible insights/recommendations</a:t>
            </a:r>
            <a:endParaRPr sz="2600"/>
          </a:p>
          <a:p>
            <a:pPr indent="0" lvl="0" marL="457200" rtl="0">
              <a:spcBef>
                <a:spcPts val="600"/>
              </a:spcBef>
              <a:spcAft>
                <a:spcPts val="0"/>
              </a:spcAft>
              <a:buNone/>
            </a:pPr>
            <a:r>
              <a:t/>
            </a:r>
            <a:endParaRPr sz="2600"/>
          </a:p>
        </p:txBody>
      </p:sp>
      <p:sp>
        <p:nvSpPr>
          <p:cNvPr id="150" name="Google Shape;150;p20"/>
          <p:cNvSpPr txBox="1"/>
          <p:nvPr>
            <p:ph idx="12" type="sldNum"/>
          </p:nvPr>
        </p:nvSpPr>
        <p:spPr>
          <a:xfrm>
            <a:off x="8523157" y="6437775"/>
            <a:ext cx="548700" cy="42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151" name="Google Shape;151;p20"/>
          <p:cNvGrpSpPr/>
          <p:nvPr/>
        </p:nvGrpSpPr>
        <p:grpSpPr>
          <a:xfrm>
            <a:off x="6667046" y="380866"/>
            <a:ext cx="1356418" cy="745018"/>
            <a:chOff x="3918650" y="293075"/>
            <a:chExt cx="488500" cy="412775"/>
          </a:xfrm>
        </p:grpSpPr>
        <p:sp>
          <p:nvSpPr>
            <p:cNvPr id="152" name="Google Shape;152;p20"/>
            <p:cNvSpPr/>
            <p:nvPr/>
          </p:nvSpPr>
          <p:spPr>
            <a:xfrm>
              <a:off x="4085350" y="293675"/>
              <a:ext cx="154500" cy="412175"/>
            </a:xfrm>
            <a:custGeom>
              <a:rect b="b" l="l" r="r" t="t"/>
              <a:pathLst>
                <a:path extrusionOk="0" h="16487" w="618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Google Shape;153;p20"/>
            <p:cNvSpPr/>
            <p:nvPr/>
          </p:nvSpPr>
          <p:spPr>
            <a:xfrm>
              <a:off x="3918650" y="293075"/>
              <a:ext cx="153900" cy="407275"/>
            </a:xfrm>
            <a:custGeom>
              <a:rect b="b" l="l" r="r" t="t"/>
              <a:pathLst>
                <a:path extrusionOk="0" h="16291" w="6156">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4" name="Google Shape;154;p20"/>
            <p:cNvSpPr/>
            <p:nvPr/>
          </p:nvSpPr>
          <p:spPr>
            <a:xfrm>
              <a:off x="4253250" y="298550"/>
              <a:ext cx="153900" cy="406675"/>
            </a:xfrm>
            <a:custGeom>
              <a:rect b="b" l="l" r="r" t="t"/>
              <a:pathLst>
                <a:path extrusionOk="0" h="16267" w="6156">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Eleano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