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70" r:id="rId13"/>
    <p:sldId id="264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1"/>
    <p:restoredTop sz="94663"/>
  </p:normalViewPr>
  <p:slideViewPr>
    <p:cSldViewPr snapToGrid="0" snapToObjects="1">
      <p:cViewPr>
        <p:scale>
          <a:sx n="96" d="100"/>
          <a:sy n="96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CD42-B38E-C243-B7A5-46D8C2119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EB53-A1FE-B949-8866-506ED7ED5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BA84-3821-464E-9E78-05F6EFD8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CB3F-6892-AA49-8940-41722F0D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50A7-69B1-7748-9118-80515584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A871-27ED-E94C-8A0B-93A10103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F662A-4F2B-AC4A-8377-ED2C4CFE1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6FDC-9242-284D-B386-A16EC01F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7DCF-77C1-0A4C-A560-FAC5A1E9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BD66-94AC-7348-A243-68551C52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6B3AD-FFDE-CA40-A809-7BC60D60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B6D48-26A5-E34B-8B0E-456B5EA3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3755-BB3F-6A4A-B5EC-C803B812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1F5E-49A3-D247-916F-077E8D5C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1A-D42D-5E40-888D-24668D3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8AAC-16A8-EE41-AA41-D8AA59FF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2341-E864-9648-A8D7-BC3C61D5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482B-F4C2-5245-A25A-44150CB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588A-BA6F-A543-BAEB-499339D1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5A6B-99B5-B94B-8540-8446F131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0CDF-92D3-764B-9C8A-0FA36472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15C38-35D4-D842-95C8-9C6A1694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7AA0-7CC7-6540-BF1A-C25AC8E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E90B-B13D-DB4D-AC01-DD7406E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A72E-19CD-D54F-8509-5D3071D6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042-7417-714E-8C39-12DC2EA6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93E1-38B4-4948-9744-9F27936D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E8F3E-B132-D340-A676-36DC626D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4024-4E64-E04D-8A55-15D66BE6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1B62-735A-034C-929C-098DD46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37CC-A83E-0747-8A18-AFAEF07A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045F-C3F3-D143-A286-42379418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C3ADA-2F93-6448-A1AA-AC2EAEE8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7136-DFF0-4A4D-BC04-8F715E1D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6E8B3-2F46-8446-9B9D-6A89F120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88490-7746-2E42-96CA-E56F7ED9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E0FED-9708-6A40-BEAE-E356C41A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FE5C7-0C3F-2840-9382-6D526C30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D1133-10C6-8D4A-8E97-A957905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F40-5E78-7A4D-85AE-348520FB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B5A94-1B39-3B40-9487-318ACAB7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732DF-6F59-094B-9EE3-5708E12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0AE-4A7F-9245-ACFE-EBC9954F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3C8D2-5533-FF4D-B3A0-F38556FB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51BB1-A333-9A49-9466-97D6A809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9D70-8ACE-494F-8B59-6F8DD24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C9C-9C68-4748-9EC4-2C5B6912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AFF-A45A-514A-B393-08306B47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4CF0-ABBD-EB4F-BE0F-2564871A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1FF6-C988-0A4D-A836-373BB346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080C1-BFFA-814B-9F1B-A42622D2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C73F-2F1A-474B-B5DD-42188C30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AFBB-FF7D-B546-85C8-3E873906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EA15-5A4A-A043-BDFE-BC220F54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CB0E6-75DC-154A-A58C-3DE21628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C3C3-4BCB-FC42-8A07-0789737C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57A8-2ED8-B342-8879-170BFA6C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8658-0497-B246-9985-6C9F32F1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DB1C-E359-3948-AC58-52F26287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61F0-FE35-3445-A1A8-10104788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2FBD-786D-F648-B625-E9D8196AC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D646-4C9B-4D48-BFDD-EE8CA063219B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9CCB-95FD-E94D-B93C-EF8CDFD26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C77B-C104-1744-93D1-531C762AD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7879-AF7D-274B-931E-F41DA1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3381"/>
            <a:ext cx="9144000" cy="1064246"/>
          </a:xfrm>
        </p:spPr>
        <p:txBody>
          <a:bodyPr anchor="t">
            <a:normAutofit/>
          </a:bodyPr>
          <a:lstStyle/>
          <a:p>
            <a:r>
              <a:rPr lang="en-US" dirty="0"/>
              <a:t>Beyond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7B08-9A59-8845-9FC6-7DC856DD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7127"/>
            <a:ext cx="9144000" cy="1064246"/>
          </a:xfrm>
        </p:spPr>
        <p:txBody>
          <a:bodyPr/>
          <a:lstStyle/>
          <a:p>
            <a:r>
              <a:rPr lang="en-US" dirty="0"/>
              <a:t>Sponsor: Seattle Public Library</a:t>
            </a:r>
          </a:p>
          <a:p>
            <a:r>
              <a:rPr lang="en-US" dirty="0"/>
              <a:t>Intern: Karalyn Ostler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AC45C6-8ECD-3E4B-AF86-E9771AE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4338637"/>
            <a:ext cx="2590800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F3CA8-D04A-AB4E-9E8E-ECCB9D11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2" y="4100873"/>
            <a:ext cx="1722726" cy="18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866-E9C8-5B4A-B7C5-4D53903A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Maps and </a:t>
            </a:r>
            <a:r>
              <a:rPr lang="en-US" dirty="0" err="1"/>
              <a:t>shinyapp.io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6C72-6DFC-3C44-802D-421401AFC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(Insert picture of finished app)</a:t>
            </a:r>
          </a:p>
          <a:p>
            <a:r>
              <a:rPr lang="en-US" dirty="0"/>
              <a:t>URL </a:t>
            </a:r>
          </a:p>
          <a:p>
            <a:r>
              <a:rPr lang="en-US" dirty="0"/>
              <a:t>Browser based</a:t>
            </a:r>
          </a:p>
          <a:p>
            <a:r>
              <a:rPr lang="en-US" dirty="0"/>
              <a:t>Hosted by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Interactive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A6EBF-8027-4A4A-8FF9-F6EE821D9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F2CC-5CD6-D746-AF22-81A4A0EE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1491996"/>
            <a:ext cx="5916358" cy="50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3BF-1F64-4246-AD6C-934DC017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BB0-5F6F-A54F-ACD3-33BC9424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 Borrower Data</a:t>
            </a:r>
          </a:p>
          <a:p>
            <a:pPr lvl="1"/>
            <a:r>
              <a:rPr lang="en-US" dirty="0"/>
              <a:t>Age of Borrower</a:t>
            </a:r>
          </a:p>
          <a:p>
            <a:pPr lvl="1"/>
            <a:r>
              <a:rPr lang="en-US" dirty="0"/>
              <a:t># of active uses of card</a:t>
            </a:r>
          </a:p>
          <a:p>
            <a:pPr lvl="1"/>
            <a:r>
              <a:rPr lang="en-US" dirty="0"/>
              <a:t>Divided by branches</a:t>
            </a:r>
          </a:p>
          <a:p>
            <a:endParaRPr lang="en-US" dirty="0"/>
          </a:p>
          <a:p>
            <a:r>
              <a:rPr lang="en-US" dirty="0"/>
              <a:t>Goal: Compare internal data with findings from external open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95D46-9212-AF4A-AB8C-7AEC121676C4}"/>
              </a:ext>
            </a:extLst>
          </p:cNvPr>
          <p:cNvSpPr txBox="1"/>
          <p:nvPr/>
        </p:nvSpPr>
        <p:spPr>
          <a:xfrm>
            <a:off x="8772939" y="1239768"/>
            <a:ext cx="173603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</a:t>
            </a:r>
          </a:p>
          <a:p>
            <a:pPr algn="ctr"/>
            <a:r>
              <a:rPr lang="en-US" sz="3200" dirty="0"/>
              <a:t>Picture/Graph</a:t>
            </a:r>
          </a:p>
        </p:txBody>
      </p:sp>
    </p:spTree>
    <p:extLst>
      <p:ext uri="{BB962C8B-B14F-4D97-AF65-F5344CB8AC3E}">
        <p14:creationId xmlns:p14="http://schemas.microsoft.com/office/powerpoint/2010/main" val="41740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971F-622F-5C42-9B1C-C6E168A8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0920-0638-BC4E-B15F-47E704EF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what datasets were found and were not found</a:t>
            </a:r>
          </a:p>
          <a:p>
            <a:r>
              <a:rPr lang="en-US" dirty="0"/>
              <a:t>Quick stats for each branch in selected regions about topics covered</a:t>
            </a:r>
          </a:p>
          <a:p>
            <a:r>
              <a:rPr lang="en-US" dirty="0"/>
              <a:t>Maybe an example of the stats?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809-53F1-1543-8994-8E18DC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4F7-A188-354D-BB96-E96D6684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with data about the community</a:t>
            </a:r>
          </a:p>
          <a:p>
            <a:r>
              <a:rPr lang="en-US" dirty="0"/>
              <a:t>Short report for each region</a:t>
            </a:r>
          </a:p>
          <a:p>
            <a:pPr lvl="1"/>
            <a:r>
              <a:rPr lang="en-US" dirty="0"/>
              <a:t>Available datasets found</a:t>
            </a:r>
          </a:p>
          <a:p>
            <a:pPr lvl="1"/>
            <a:r>
              <a:rPr lang="en-US" dirty="0"/>
              <a:t>Stats for each branch on topics</a:t>
            </a:r>
          </a:p>
          <a:p>
            <a:r>
              <a:rPr lang="en-US" dirty="0"/>
              <a:t>Documented code</a:t>
            </a:r>
          </a:p>
          <a:p>
            <a:pPr lvl="1"/>
            <a:r>
              <a:rPr lang="en-US" dirty="0"/>
              <a:t>Available via GitHub repo</a:t>
            </a:r>
          </a:p>
        </p:txBody>
      </p:sp>
    </p:spTree>
    <p:extLst>
      <p:ext uri="{BB962C8B-B14F-4D97-AF65-F5344CB8AC3E}">
        <p14:creationId xmlns:p14="http://schemas.microsoft.com/office/powerpoint/2010/main" val="334803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A5D-B65F-8949-9F95-DD8D88DC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3B0A-9C44-A244-A2FE-BE02918B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the project scale manageable, very easy to try and do too much</a:t>
            </a:r>
          </a:p>
          <a:p>
            <a:r>
              <a:rPr lang="en-US" dirty="0"/>
              <a:t>First time creating maps, especially interactive maps</a:t>
            </a:r>
          </a:p>
          <a:p>
            <a:r>
              <a:rPr lang="en-US" dirty="0"/>
              <a:t>Keeping things simple with visualizations, not overwhelming users</a:t>
            </a:r>
          </a:p>
        </p:txBody>
      </p:sp>
    </p:spTree>
    <p:extLst>
      <p:ext uri="{BB962C8B-B14F-4D97-AF65-F5344CB8AC3E}">
        <p14:creationId xmlns:p14="http://schemas.microsoft.com/office/powerpoint/2010/main" val="270908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A4C-0F03-724C-A1D4-17E1BF50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7D6-E815-7F48-A7F4-D71ACF5C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the maps for use by staff</a:t>
            </a:r>
          </a:p>
          <a:p>
            <a:r>
              <a:rPr lang="en-US" dirty="0"/>
              <a:t>Add other datasets to maps</a:t>
            </a:r>
          </a:p>
          <a:p>
            <a:r>
              <a:rPr lang="en-US" dirty="0"/>
              <a:t>Update when 2018 ACS data or 2020 Census data available</a:t>
            </a:r>
          </a:p>
          <a:p>
            <a:r>
              <a:rPr lang="en-US" dirty="0"/>
              <a:t>Collect feedback from frontline staff about maps and reports to see if they have been helpful and how they could be improved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AB03-A5AD-9042-AB18-16BEFAB6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Public Library (SPL)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B123-DC7D-A549-9B4A-1EF239159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library system serving Seattle</a:t>
            </a:r>
          </a:p>
          <a:p>
            <a:r>
              <a:rPr lang="en-US" dirty="0"/>
              <a:t>27 Locations</a:t>
            </a:r>
          </a:p>
          <a:p>
            <a:r>
              <a:rPr lang="en-US" dirty="0"/>
              <a:t>6 regions</a:t>
            </a:r>
          </a:p>
          <a:p>
            <a:r>
              <a:rPr lang="en-US" dirty="0"/>
              <a:t>Variety of services and outreach programs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Separate library system than King County Library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5A2E2-E68D-0D48-9EFF-92DF847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230188"/>
            <a:ext cx="1099704" cy="119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9EA96-A44D-A044-8516-CC7EEF0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168" y="1590912"/>
            <a:ext cx="4073234" cy="45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9EC-11AA-C347-B7FB-0A9A6D1A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DA56-4383-E548-B9AA-95405DE5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large public library system like Seattle Public Libraries use open data to help inform staff about services and outreach?</a:t>
            </a:r>
          </a:p>
          <a:p>
            <a:r>
              <a:rPr lang="en-US" dirty="0"/>
              <a:t>How can open data be transformed into easier to understand materials?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C02D-7ECF-8E43-94F2-7FC22106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22-327F-5441-935C-2BFC09D8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data needs of SPL frontline staff</a:t>
            </a:r>
          </a:p>
          <a:p>
            <a:r>
              <a:rPr lang="en-US" dirty="0"/>
              <a:t>Identify relevant open datasets  related to Seattle and SPL</a:t>
            </a:r>
          </a:p>
          <a:p>
            <a:r>
              <a:rPr lang="en-US" dirty="0"/>
              <a:t>Create materials using selected datasets for use by SPL staff</a:t>
            </a:r>
          </a:p>
        </p:txBody>
      </p:sp>
    </p:spTree>
    <p:extLst>
      <p:ext uri="{BB962C8B-B14F-4D97-AF65-F5344CB8AC3E}">
        <p14:creationId xmlns:p14="http://schemas.microsoft.com/office/powerpoint/2010/main" val="34804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807-BD8C-0546-9C09-25FD3D1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Data Needs: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06A-A049-A941-8F83-ABD8077E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SPL Regional Managers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More granular data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Language Spoken at home</a:t>
            </a:r>
          </a:p>
          <a:p>
            <a:pPr lvl="1"/>
            <a:r>
              <a:rPr lang="en-US" dirty="0"/>
              <a:t>Private Schooling versus Public Schooling</a:t>
            </a:r>
          </a:p>
        </p:txBody>
      </p:sp>
    </p:spTree>
    <p:extLst>
      <p:ext uri="{BB962C8B-B14F-4D97-AF65-F5344CB8AC3E}">
        <p14:creationId xmlns:p14="http://schemas.microsoft.com/office/powerpoint/2010/main" val="12005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22E-C9B6-9746-B16D-286770A3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Suitable Open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C8E-6159-3140-A797-2A04438A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Data:</a:t>
            </a:r>
          </a:p>
          <a:p>
            <a:pPr lvl="1"/>
            <a:r>
              <a:rPr lang="en-US" dirty="0"/>
              <a:t>City of Seattle Open Data portal</a:t>
            </a:r>
          </a:p>
          <a:p>
            <a:pPr lvl="1"/>
            <a:r>
              <a:rPr lang="en-US" dirty="0"/>
              <a:t>Washington State Open data portal</a:t>
            </a:r>
          </a:p>
          <a:p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US Census Bureau </a:t>
            </a:r>
          </a:p>
        </p:txBody>
      </p:sp>
    </p:spTree>
    <p:extLst>
      <p:ext uri="{BB962C8B-B14F-4D97-AF65-F5344CB8AC3E}">
        <p14:creationId xmlns:p14="http://schemas.microsoft.com/office/powerpoint/2010/main" val="39114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9BB-1711-974A-9C93-815FB128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D53-DC6C-F744-A644-843E1117C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Types of Data:</a:t>
            </a:r>
          </a:p>
          <a:p>
            <a:pPr lvl="1"/>
            <a:r>
              <a:rPr lang="en-US" sz="2800" dirty="0"/>
              <a:t>Censuses</a:t>
            </a:r>
          </a:p>
          <a:p>
            <a:pPr lvl="2"/>
            <a:r>
              <a:rPr lang="en-US" sz="2400" dirty="0"/>
              <a:t>Decennial Census</a:t>
            </a:r>
          </a:p>
          <a:p>
            <a:pPr lvl="2"/>
            <a:r>
              <a:rPr lang="en-US" sz="2400" dirty="0"/>
              <a:t>Economic Census</a:t>
            </a:r>
          </a:p>
          <a:p>
            <a:pPr lvl="2"/>
            <a:r>
              <a:rPr lang="en-US" sz="2400" dirty="0"/>
              <a:t>Census of Governments</a:t>
            </a:r>
          </a:p>
          <a:p>
            <a:pPr lvl="1"/>
            <a:r>
              <a:rPr lang="en-US" sz="2800" dirty="0"/>
              <a:t>Surveys</a:t>
            </a:r>
          </a:p>
          <a:p>
            <a:pPr lvl="2"/>
            <a:r>
              <a:rPr lang="en-US" sz="2400" dirty="0"/>
              <a:t>American Community Survey (ACS)</a:t>
            </a:r>
          </a:p>
          <a:p>
            <a:pPr lvl="2"/>
            <a:r>
              <a:rPr lang="en-US" sz="2400" dirty="0"/>
              <a:t>Demographic surveys</a:t>
            </a:r>
          </a:p>
          <a:p>
            <a:pPr lvl="2"/>
            <a:r>
              <a:rPr lang="en-US" sz="2400" dirty="0"/>
              <a:t>Economic surveys</a:t>
            </a:r>
          </a:p>
          <a:p>
            <a:pPr lvl="2"/>
            <a:r>
              <a:rPr lang="en-US" sz="2400" dirty="0"/>
              <a:t>Sponsored surveys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8338F1-21D2-C64B-B787-870BB130E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Get Data:</a:t>
            </a:r>
          </a:p>
          <a:p>
            <a:pPr lvl="1"/>
            <a:r>
              <a:rPr lang="en-US" dirty="0"/>
              <a:t>American </a:t>
            </a:r>
            <a:r>
              <a:rPr lang="en-US" dirty="0" err="1"/>
              <a:t>FactFinder</a:t>
            </a:r>
            <a:endParaRPr lang="en-US" dirty="0"/>
          </a:p>
          <a:p>
            <a:pPr lvl="1"/>
            <a:r>
              <a:rPr lang="en-US" dirty="0"/>
              <a:t>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7E777-01F4-A84A-ABEC-DEF79CB0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80988"/>
            <a:ext cx="2984500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42049-6366-334F-908D-98A983D70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4" b="2348"/>
          <a:stretch/>
        </p:blipFill>
        <p:spPr>
          <a:xfrm>
            <a:off x="6746292" y="3166044"/>
            <a:ext cx="5181600" cy="3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2D8B-DBD7-8C44-8D87-945C591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C0E6-742B-4344-9C48-0F3D5D38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recent relevant data: 2017 ACS</a:t>
            </a:r>
          </a:p>
          <a:p>
            <a:r>
              <a:rPr lang="en-US" dirty="0"/>
              <a:t>Estimates not raw data</a:t>
            </a:r>
          </a:p>
          <a:p>
            <a:r>
              <a:rPr lang="en-US" dirty="0"/>
              <a:t>Different geographical units</a:t>
            </a:r>
          </a:p>
          <a:p>
            <a:pPr lvl="1"/>
            <a:r>
              <a:rPr lang="en-US" dirty="0"/>
              <a:t>Census Tracts</a:t>
            </a:r>
          </a:p>
          <a:p>
            <a:pPr lvl="1"/>
            <a:r>
              <a:rPr lang="en-US" dirty="0"/>
              <a:t>Census Blocks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Table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C8A5-3C10-724F-9E8F-C1F0F79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499-CE14-0A47-9D73-3214D38D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Leaflet Package</a:t>
            </a:r>
          </a:p>
          <a:p>
            <a:r>
              <a:rPr lang="en-US" dirty="0"/>
              <a:t>Shiny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A9147-DD1C-824E-8DBE-91942FFF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05" y="671512"/>
            <a:ext cx="308929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65D3A-7852-B94E-AFE5-2197B072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7" r="12615"/>
          <a:stretch/>
        </p:blipFill>
        <p:spPr>
          <a:xfrm>
            <a:off x="3927496" y="671512"/>
            <a:ext cx="3089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416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Beyond Census Data</vt:lpstr>
      <vt:lpstr>Seattle Public Library (SPL)</vt:lpstr>
      <vt:lpstr>Problem Statement</vt:lpstr>
      <vt:lpstr>Project Goals</vt:lpstr>
      <vt:lpstr>Assessing Data Needs: Interviews</vt:lpstr>
      <vt:lpstr>Search for Suitable Open Data</vt:lpstr>
      <vt:lpstr>Census Data</vt:lpstr>
      <vt:lpstr>Working with Census Data</vt:lpstr>
      <vt:lpstr>Maps</vt:lpstr>
      <vt:lpstr>Interactive Maps and shinyapp.io</vt:lpstr>
      <vt:lpstr>Internal Datasets</vt:lpstr>
      <vt:lpstr>Short Reports</vt:lpstr>
      <vt:lpstr>Final Results</vt:lpstr>
      <vt:lpstr>Challenges</vt:lpstr>
      <vt:lpstr>Next steps for SPL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Census Data</dc:title>
  <dc:creator>Karalyn R. Ostler</dc:creator>
  <cp:lastModifiedBy>Karalyn R. Ostler</cp:lastModifiedBy>
  <cp:revision>28</cp:revision>
  <dcterms:created xsi:type="dcterms:W3CDTF">2019-08-02T18:45:09Z</dcterms:created>
  <dcterms:modified xsi:type="dcterms:W3CDTF">2019-08-12T17:42:49Z</dcterms:modified>
</cp:coreProperties>
</file>