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8" r:id="rId7"/>
    <p:sldId id="263" r:id="rId8"/>
    <p:sldId id="274" r:id="rId9"/>
    <p:sldId id="275" r:id="rId10"/>
    <p:sldId id="277" r:id="rId11"/>
    <p:sldId id="278" r:id="rId12"/>
    <p:sldId id="264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8A4"/>
    <a:srgbClr val="C0ABCB"/>
    <a:srgbClr val="7E3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8"/>
    <p:restoredTop sz="96208"/>
  </p:normalViewPr>
  <p:slideViewPr>
    <p:cSldViewPr snapToGrid="0" snapToObjects="1">
      <p:cViewPr>
        <p:scale>
          <a:sx n="116" d="100"/>
          <a:sy n="116" d="100"/>
        </p:scale>
        <p:origin x="-10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D7B58-5AA9-6B4B-A555-C36834CEC3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E9F33E-BA24-5742-8E05-661CA507FFC1}">
      <dgm:prSet/>
      <dgm:spPr>
        <a:solidFill>
          <a:srgbClr val="1C68A4">
            <a:alpha val="79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6AE4C999-05FF-A244-A5C6-1B08D7C68ED1}" type="parTrans" cxnId="{A88AB3C6-A0B8-BA4C-8214-0EF1BD475630}">
      <dgm:prSet/>
      <dgm:spPr/>
      <dgm:t>
        <a:bodyPr/>
        <a:lstStyle/>
        <a:p>
          <a:endParaRPr lang="en-US"/>
        </a:p>
      </dgm:t>
    </dgm:pt>
    <dgm:pt modelId="{4D1C20FF-7954-B742-9679-832450870EEB}" type="sibTrans" cxnId="{A88AB3C6-A0B8-BA4C-8214-0EF1BD475630}">
      <dgm:prSet/>
      <dgm:spPr/>
      <dgm:t>
        <a:bodyPr/>
        <a:lstStyle/>
        <a:p>
          <a:endParaRPr lang="en-US"/>
        </a:p>
      </dgm:t>
    </dgm:pt>
    <dgm:pt modelId="{5629D40E-BFF5-DC4D-9AAF-F548D8E14313}">
      <dgm:prSet/>
      <dgm:spPr>
        <a:solidFill>
          <a:schemeClr val="bg1"/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/>
            <a:t>Identify relevant open datasets related to Seattle and SPL</a:t>
          </a:r>
        </a:p>
      </dgm:t>
    </dgm:pt>
    <dgm:pt modelId="{E9FB0E1E-E295-EB45-B7BC-FE28E7D435C8}" type="parTrans" cxnId="{B02F8747-A0B6-0847-8633-2FEDDF467C12}">
      <dgm:prSet/>
      <dgm:spPr/>
      <dgm:t>
        <a:bodyPr/>
        <a:lstStyle/>
        <a:p>
          <a:endParaRPr lang="en-US"/>
        </a:p>
      </dgm:t>
    </dgm:pt>
    <dgm:pt modelId="{45B815E7-19C0-4940-8963-117462D7C326}" type="sibTrans" cxnId="{B02F8747-A0B6-0847-8633-2FEDDF467C12}">
      <dgm:prSet/>
      <dgm:spPr/>
      <dgm:t>
        <a:bodyPr/>
        <a:lstStyle/>
        <a:p>
          <a:endParaRPr lang="en-US"/>
        </a:p>
      </dgm:t>
    </dgm:pt>
    <dgm:pt modelId="{FE4B3E8E-99A2-AA42-AC02-C573E0C8EFEA}">
      <dgm:prSet/>
      <dgm:spPr>
        <a:solidFill>
          <a:srgbClr val="1C68A4">
            <a:alpha val="79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3</a:t>
          </a:r>
        </a:p>
      </dgm:t>
    </dgm:pt>
    <dgm:pt modelId="{EC09414E-FDB2-E246-B6BE-D0ED81EACA45}" type="parTrans" cxnId="{9C0DB952-5B65-014B-BAA6-F0BB217087C0}">
      <dgm:prSet/>
      <dgm:spPr/>
      <dgm:t>
        <a:bodyPr/>
        <a:lstStyle/>
        <a:p>
          <a:endParaRPr lang="en-US"/>
        </a:p>
      </dgm:t>
    </dgm:pt>
    <dgm:pt modelId="{11B97E8B-B252-7C4C-AE42-462F5ABF62ED}" type="sibTrans" cxnId="{9C0DB952-5B65-014B-BAA6-F0BB217087C0}">
      <dgm:prSet/>
      <dgm:spPr/>
      <dgm:t>
        <a:bodyPr/>
        <a:lstStyle/>
        <a:p>
          <a:endParaRPr lang="en-US"/>
        </a:p>
      </dgm:t>
    </dgm:pt>
    <dgm:pt modelId="{9E165EAC-08F7-2641-A5F9-6FA8E2049778}">
      <dgm:prSet/>
      <dgm:spPr>
        <a:solidFill>
          <a:schemeClr val="bg1"/>
        </a:solidFill>
        <a:ln cap="rnd">
          <a:solidFill>
            <a:schemeClr val="tx1">
              <a:alpha val="90000"/>
            </a:schemeClr>
          </a:solidFill>
          <a:round/>
        </a:ln>
      </dgm:spPr>
      <dgm:t>
        <a:bodyPr/>
        <a:lstStyle/>
        <a:p>
          <a:r>
            <a:rPr lang="en-US" dirty="0"/>
            <a:t>Identify data needs of SPL frontline staff</a:t>
          </a:r>
        </a:p>
      </dgm:t>
    </dgm:pt>
    <dgm:pt modelId="{C0C7D75E-5DDD-434F-80A0-EA9137FC737A}" type="parTrans" cxnId="{F8D1FFE2-85E0-B040-82B4-1704BC10A457}">
      <dgm:prSet/>
      <dgm:spPr/>
      <dgm:t>
        <a:bodyPr/>
        <a:lstStyle/>
        <a:p>
          <a:endParaRPr lang="en-US"/>
        </a:p>
      </dgm:t>
    </dgm:pt>
    <dgm:pt modelId="{968AFAD8-916B-B34E-B7F0-F1E9BEB4CF58}" type="sibTrans" cxnId="{F8D1FFE2-85E0-B040-82B4-1704BC10A457}">
      <dgm:prSet/>
      <dgm:spPr/>
      <dgm:t>
        <a:bodyPr/>
        <a:lstStyle/>
        <a:p>
          <a:endParaRPr lang="en-US"/>
        </a:p>
      </dgm:t>
    </dgm:pt>
    <dgm:pt modelId="{DA3DE07A-7E41-094F-993D-B785A1045AE3}">
      <dgm:prSet/>
      <dgm:spPr>
        <a:solidFill>
          <a:srgbClr val="1C68A4">
            <a:alpha val="79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3347D319-D75D-3549-8A96-F794A9C12151}" type="parTrans" cxnId="{35F82A67-CB58-D743-8D32-4CAA727C47E2}">
      <dgm:prSet/>
      <dgm:spPr/>
      <dgm:t>
        <a:bodyPr/>
        <a:lstStyle/>
        <a:p>
          <a:endParaRPr lang="en-US"/>
        </a:p>
      </dgm:t>
    </dgm:pt>
    <dgm:pt modelId="{DCCA84C6-4CAE-C143-9063-2BEAB9F2F00C}" type="sibTrans" cxnId="{35F82A67-CB58-D743-8D32-4CAA727C47E2}">
      <dgm:prSet/>
      <dgm:spPr/>
      <dgm:t>
        <a:bodyPr/>
        <a:lstStyle/>
        <a:p>
          <a:endParaRPr lang="en-US"/>
        </a:p>
      </dgm:t>
    </dgm:pt>
    <dgm:pt modelId="{FA432C7A-7CBE-7B42-A924-1410B09E10CD}">
      <dgm:prSet/>
      <dgm:spPr>
        <a:solidFill>
          <a:schemeClr val="bg1"/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/>
            <a:t>Create materials using selected datasets for use by SPL staff</a:t>
          </a:r>
        </a:p>
      </dgm:t>
    </dgm:pt>
    <dgm:pt modelId="{DF1031A7-FE98-6F4C-9779-ACB0B0E45DF8}" type="parTrans" cxnId="{9A2252BF-06FA-DD49-A96F-006BE97CBE5C}">
      <dgm:prSet/>
      <dgm:spPr/>
      <dgm:t>
        <a:bodyPr/>
        <a:lstStyle/>
        <a:p>
          <a:endParaRPr lang="en-US"/>
        </a:p>
      </dgm:t>
    </dgm:pt>
    <dgm:pt modelId="{3C671B6D-6FF8-994A-8E45-AA22D6C5D9E8}" type="sibTrans" cxnId="{9A2252BF-06FA-DD49-A96F-006BE97CBE5C}">
      <dgm:prSet/>
      <dgm:spPr/>
      <dgm:t>
        <a:bodyPr/>
        <a:lstStyle/>
        <a:p>
          <a:endParaRPr lang="en-US"/>
        </a:p>
      </dgm:t>
    </dgm:pt>
    <dgm:pt modelId="{03D1034F-EB8C-9F40-BF04-8A4710B97DDF}" type="pres">
      <dgm:prSet presAssocID="{EF9D7B58-5AA9-6B4B-A555-C36834CEC32F}" presName="Name0" presStyleCnt="0">
        <dgm:presLayoutVars>
          <dgm:dir/>
          <dgm:animLvl val="lvl"/>
          <dgm:resizeHandles val="exact"/>
        </dgm:presLayoutVars>
      </dgm:prSet>
      <dgm:spPr/>
    </dgm:pt>
    <dgm:pt modelId="{54A600ED-1884-1148-9FFF-AB212DA007F8}" type="pres">
      <dgm:prSet presAssocID="{3BE9F33E-BA24-5742-8E05-661CA507FFC1}" presName="linNode" presStyleCnt="0"/>
      <dgm:spPr/>
    </dgm:pt>
    <dgm:pt modelId="{F13105B2-71EE-1E4F-B8EB-84E7D1E46787}" type="pres">
      <dgm:prSet presAssocID="{3BE9F33E-BA24-5742-8E05-661CA507FFC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9700441-2FC2-3142-B28A-5BE17EC5937E}" type="pres">
      <dgm:prSet presAssocID="{3BE9F33E-BA24-5742-8E05-661CA507FFC1}" presName="descendantText" presStyleLbl="alignAccFollowNode1" presStyleIdx="0" presStyleCnt="3">
        <dgm:presLayoutVars>
          <dgm:bulletEnabled val="1"/>
        </dgm:presLayoutVars>
      </dgm:prSet>
      <dgm:spPr/>
    </dgm:pt>
    <dgm:pt modelId="{4050E3DC-7E78-EE4B-80FB-C2351CCACFA1}" type="pres">
      <dgm:prSet presAssocID="{4D1C20FF-7954-B742-9679-832450870EEB}" presName="sp" presStyleCnt="0"/>
      <dgm:spPr/>
    </dgm:pt>
    <dgm:pt modelId="{F1178B28-053A-784E-8F04-8222C261D6AE}" type="pres">
      <dgm:prSet presAssocID="{DA3DE07A-7E41-094F-993D-B785A1045AE3}" presName="linNode" presStyleCnt="0"/>
      <dgm:spPr/>
    </dgm:pt>
    <dgm:pt modelId="{041D19BA-B991-1749-9618-EAE8EED5ABA7}" type="pres">
      <dgm:prSet presAssocID="{DA3DE07A-7E41-094F-993D-B785A1045AE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6F09E01-9BCB-B946-BEA3-58111A8F7024}" type="pres">
      <dgm:prSet presAssocID="{DA3DE07A-7E41-094F-993D-B785A1045AE3}" presName="descendantText" presStyleLbl="alignAccFollowNode1" presStyleIdx="1" presStyleCnt="3">
        <dgm:presLayoutVars>
          <dgm:bulletEnabled val="1"/>
        </dgm:presLayoutVars>
      </dgm:prSet>
      <dgm:spPr/>
    </dgm:pt>
    <dgm:pt modelId="{19FC0C39-B037-BF4F-8468-25F3E31164D8}" type="pres">
      <dgm:prSet presAssocID="{DCCA84C6-4CAE-C143-9063-2BEAB9F2F00C}" presName="sp" presStyleCnt="0"/>
      <dgm:spPr/>
    </dgm:pt>
    <dgm:pt modelId="{265EDF57-25D9-834C-AE80-0311A07CC07A}" type="pres">
      <dgm:prSet presAssocID="{FE4B3E8E-99A2-AA42-AC02-C573E0C8EFEA}" presName="linNode" presStyleCnt="0"/>
      <dgm:spPr/>
    </dgm:pt>
    <dgm:pt modelId="{EA53F6DF-2016-9140-A23F-211A7F5B45F0}" type="pres">
      <dgm:prSet presAssocID="{FE4B3E8E-99A2-AA42-AC02-C573E0C8EFE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73C5DCA-449C-4D48-8E5F-E399079C8AAA}" type="pres">
      <dgm:prSet presAssocID="{FE4B3E8E-99A2-AA42-AC02-C573E0C8EFE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FA07901-54AE-6446-AE2D-61C4E5D1F92B}" type="presOf" srcId="{FA432C7A-7CBE-7B42-A924-1410B09E10CD}" destId="{173C5DCA-449C-4D48-8E5F-E399079C8AAA}" srcOrd="0" destOrd="0" presId="urn:microsoft.com/office/officeart/2005/8/layout/vList5"/>
    <dgm:cxn modelId="{B02F8747-A0B6-0847-8633-2FEDDF467C12}" srcId="{DA3DE07A-7E41-094F-993D-B785A1045AE3}" destId="{5629D40E-BFF5-DC4D-9AAF-F548D8E14313}" srcOrd="0" destOrd="0" parTransId="{E9FB0E1E-E295-EB45-B7BC-FE28E7D435C8}" sibTransId="{45B815E7-19C0-4940-8963-117462D7C326}"/>
    <dgm:cxn modelId="{9C0DB952-5B65-014B-BAA6-F0BB217087C0}" srcId="{EF9D7B58-5AA9-6B4B-A555-C36834CEC32F}" destId="{FE4B3E8E-99A2-AA42-AC02-C573E0C8EFEA}" srcOrd="2" destOrd="0" parTransId="{EC09414E-FDB2-E246-B6BE-D0ED81EACA45}" sibTransId="{11B97E8B-B252-7C4C-AE42-462F5ABF62ED}"/>
    <dgm:cxn modelId="{18865E5A-D5F0-C441-BD18-5BEC79D8B6D6}" type="presOf" srcId="{EF9D7B58-5AA9-6B4B-A555-C36834CEC32F}" destId="{03D1034F-EB8C-9F40-BF04-8A4710B97DDF}" srcOrd="0" destOrd="0" presId="urn:microsoft.com/office/officeart/2005/8/layout/vList5"/>
    <dgm:cxn modelId="{35F82A67-CB58-D743-8D32-4CAA727C47E2}" srcId="{EF9D7B58-5AA9-6B4B-A555-C36834CEC32F}" destId="{DA3DE07A-7E41-094F-993D-B785A1045AE3}" srcOrd="1" destOrd="0" parTransId="{3347D319-D75D-3549-8A96-F794A9C12151}" sibTransId="{DCCA84C6-4CAE-C143-9063-2BEAB9F2F00C}"/>
    <dgm:cxn modelId="{6D86DD71-FE40-E54C-8258-B732A2BF879F}" type="presOf" srcId="{FE4B3E8E-99A2-AA42-AC02-C573E0C8EFEA}" destId="{EA53F6DF-2016-9140-A23F-211A7F5B45F0}" srcOrd="0" destOrd="0" presId="urn:microsoft.com/office/officeart/2005/8/layout/vList5"/>
    <dgm:cxn modelId="{F8AD7475-D9B3-784C-9854-4EA87D7C3216}" type="presOf" srcId="{5629D40E-BFF5-DC4D-9AAF-F548D8E14313}" destId="{F6F09E01-9BCB-B946-BEA3-58111A8F7024}" srcOrd="0" destOrd="0" presId="urn:microsoft.com/office/officeart/2005/8/layout/vList5"/>
    <dgm:cxn modelId="{9A2252BF-06FA-DD49-A96F-006BE97CBE5C}" srcId="{FE4B3E8E-99A2-AA42-AC02-C573E0C8EFEA}" destId="{FA432C7A-7CBE-7B42-A924-1410B09E10CD}" srcOrd="0" destOrd="0" parTransId="{DF1031A7-FE98-6F4C-9779-ACB0B0E45DF8}" sibTransId="{3C671B6D-6FF8-994A-8E45-AA22D6C5D9E8}"/>
    <dgm:cxn modelId="{90482EC6-9692-3546-A7AB-390A4493ABA7}" type="presOf" srcId="{DA3DE07A-7E41-094F-993D-B785A1045AE3}" destId="{041D19BA-B991-1749-9618-EAE8EED5ABA7}" srcOrd="0" destOrd="0" presId="urn:microsoft.com/office/officeart/2005/8/layout/vList5"/>
    <dgm:cxn modelId="{A88AB3C6-A0B8-BA4C-8214-0EF1BD475630}" srcId="{EF9D7B58-5AA9-6B4B-A555-C36834CEC32F}" destId="{3BE9F33E-BA24-5742-8E05-661CA507FFC1}" srcOrd="0" destOrd="0" parTransId="{6AE4C999-05FF-A244-A5C6-1B08D7C68ED1}" sibTransId="{4D1C20FF-7954-B742-9679-832450870EEB}"/>
    <dgm:cxn modelId="{91C0B2D1-614B-4447-A7BE-CD7F37ABDC95}" type="presOf" srcId="{3BE9F33E-BA24-5742-8E05-661CA507FFC1}" destId="{F13105B2-71EE-1E4F-B8EB-84E7D1E46787}" srcOrd="0" destOrd="0" presId="urn:microsoft.com/office/officeart/2005/8/layout/vList5"/>
    <dgm:cxn modelId="{F5B804D3-7A2B-564B-BF5B-5977F26D3A8E}" type="presOf" srcId="{9E165EAC-08F7-2641-A5F9-6FA8E2049778}" destId="{E9700441-2FC2-3142-B28A-5BE17EC5937E}" srcOrd="0" destOrd="0" presId="urn:microsoft.com/office/officeart/2005/8/layout/vList5"/>
    <dgm:cxn modelId="{F8D1FFE2-85E0-B040-82B4-1704BC10A457}" srcId="{3BE9F33E-BA24-5742-8E05-661CA507FFC1}" destId="{9E165EAC-08F7-2641-A5F9-6FA8E2049778}" srcOrd="0" destOrd="0" parTransId="{C0C7D75E-5DDD-434F-80A0-EA9137FC737A}" sibTransId="{968AFAD8-916B-B34E-B7F0-F1E9BEB4CF58}"/>
    <dgm:cxn modelId="{BD1896EE-7B06-B245-AB9C-E78C3AEC6871}" type="presParOf" srcId="{03D1034F-EB8C-9F40-BF04-8A4710B97DDF}" destId="{54A600ED-1884-1148-9FFF-AB212DA007F8}" srcOrd="0" destOrd="0" presId="urn:microsoft.com/office/officeart/2005/8/layout/vList5"/>
    <dgm:cxn modelId="{F397B8CC-69EF-1940-BFE4-291ADA7A1BB4}" type="presParOf" srcId="{54A600ED-1884-1148-9FFF-AB212DA007F8}" destId="{F13105B2-71EE-1E4F-B8EB-84E7D1E46787}" srcOrd="0" destOrd="0" presId="urn:microsoft.com/office/officeart/2005/8/layout/vList5"/>
    <dgm:cxn modelId="{74DB1998-5CDE-674A-ADCB-78E6C281F30C}" type="presParOf" srcId="{54A600ED-1884-1148-9FFF-AB212DA007F8}" destId="{E9700441-2FC2-3142-B28A-5BE17EC5937E}" srcOrd="1" destOrd="0" presId="urn:microsoft.com/office/officeart/2005/8/layout/vList5"/>
    <dgm:cxn modelId="{9E27C2AE-DFF7-CC4B-A7CD-2E0DDF8424DB}" type="presParOf" srcId="{03D1034F-EB8C-9F40-BF04-8A4710B97DDF}" destId="{4050E3DC-7E78-EE4B-80FB-C2351CCACFA1}" srcOrd="1" destOrd="0" presId="urn:microsoft.com/office/officeart/2005/8/layout/vList5"/>
    <dgm:cxn modelId="{F251E3B5-A5E4-6041-8162-DB0B5CF2FABE}" type="presParOf" srcId="{03D1034F-EB8C-9F40-BF04-8A4710B97DDF}" destId="{F1178B28-053A-784E-8F04-8222C261D6AE}" srcOrd="2" destOrd="0" presId="urn:microsoft.com/office/officeart/2005/8/layout/vList5"/>
    <dgm:cxn modelId="{F4FB5DCB-D2A4-D043-B025-7D0232D1432C}" type="presParOf" srcId="{F1178B28-053A-784E-8F04-8222C261D6AE}" destId="{041D19BA-B991-1749-9618-EAE8EED5ABA7}" srcOrd="0" destOrd="0" presId="urn:microsoft.com/office/officeart/2005/8/layout/vList5"/>
    <dgm:cxn modelId="{0E608F68-78C9-7941-971D-D47D841A3DCB}" type="presParOf" srcId="{F1178B28-053A-784E-8F04-8222C261D6AE}" destId="{F6F09E01-9BCB-B946-BEA3-58111A8F7024}" srcOrd="1" destOrd="0" presId="urn:microsoft.com/office/officeart/2005/8/layout/vList5"/>
    <dgm:cxn modelId="{33EB398A-1EC9-DF48-AED4-6D1333C70F24}" type="presParOf" srcId="{03D1034F-EB8C-9F40-BF04-8A4710B97DDF}" destId="{19FC0C39-B037-BF4F-8468-25F3E31164D8}" srcOrd="3" destOrd="0" presId="urn:microsoft.com/office/officeart/2005/8/layout/vList5"/>
    <dgm:cxn modelId="{E4A70E7F-CAF3-1F41-9390-9B3490B7FF72}" type="presParOf" srcId="{03D1034F-EB8C-9F40-BF04-8A4710B97DDF}" destId="{265EDF57-25D9-834C-AE80-0311A07CC07A}" srcOrd="4" destOrd="0" presId="urn:microsoft.com/office/officeart/2005/8/layout/vList5"/>
    <dgm:cxn modelId="{87BDB727-F1DB-5945-9555-4306ECF38283}" type="presParOf" srcId="{265EDF57-25D9-834C-AE80-0311A07CC07A}" destId="{EA53F6DF-2016-9140-A23F-211A7F5B45F0}" srcOrd="0" destOrd="0" presId="urn:microsoft.com/office/officeart/2005/8/layout/vList5"/>
    <dgm:cxn modelId="{FE9D0593-2C9B-8A42-BCC4-423D8712DA27}" type="presParOf" srcId="{265EDF57-25D9-834C-AE80-0311A07CC07A}" destId="{173C5DCA-449C-4D48-8E5F-E399079C8A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00441-2FC2-3142-B28A-5BE17EC5937E}">
      <dsp:nvSpPr>
        <dsp:cNvPr id="0" name=""/>
        <dsp:cNvSpPr/>
      </dsp:nvSpPr>
      <dsp:spPr>
        <a:xfrm rot="5400000">
          <a:off x="5591423" y="-2125602"/>
          <a:ext cx="1291255" cy="5870165"/>
        </a:xfrm>
        <a:prstGeom prst="round2SameRect">
          <a:avLst/>
        </a:prstGeom>
        <a:solidFill>
          <a:schemeClr val="bg1"/>
        </a:solidFill>
        <a:ln w="12700" cap="rnd" cmpd="sng" algn="ctr">
          <a:solidFill>
            <a:schemeClr val="tx1">
              <a:alpha val="90000"/>
            </a:schemeClr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Identify data needs of SPL frontline staff</a:t>
          </a:r>
        </a:p>
      </dsp:txBody>
      <dsp:txXfrm rot="-5400000">
        <a:off x="3301968" y="226887"/>
        <a:ext cx="5807131" cy="1165187"/>
      </dsp:txXfrm>
    </dsp:sp>
    <dsp:sp modelId="{F13105B2-71EE-1E4F-B8EB-84E7D1E46787}">
      <dsp:nvSpPr>
        <dsp:cNvPr id="0" name=""/>
        <dsp:cNvSpPr/>
      </dsp:nvSpPr>
      <dsp:spPr>
        <a:xfrm>
          <a:off x="0" y="2445"/>
          <a:ext cx="3301968" cy="1614069"/>
        </a:xfrm>
        <a:prstGeom prst="roundRect">
          <a:avLst/>
        </a:prstGeom>
        <a:solidFill>
          <a:srgbClr val="1C68A4">
            <a:alpha val="79000"/>
          </a:srgb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</a:t>
          </a:r>
        </a:p>
      </dsp:txBody>
      <dsp:txXfrm>
        <a:off x="78792" y="81237"/>
        <a:ext cx="3144384" cy="1456485"/>
      </dsp:txXfrm>
    </dsp:sp>
    <dsp:sp modelId="{F6F09E01-9BCB-B946-BEA3-58111A8F7024}">
      <dsp:nvSpPr>
        <dsp:cNvPr id="0" name=""/>
        <dsp:cNvSpPr/>
      </dsp:nvSpPr>
      <dsp:spPr>
        <a:xfrm rot="5400000">
          <a:off x="5591423" y="-430829"/>
          <a:ext cx="1291255" cy="5870165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Identify relevant open datasets related to Seattle and SPL</a:t>
          </a:r>
        </a:p>
      </dsp:txBody>
      <dsp:txXfrm rot="-5400000">
        <a:off x="3301968" y="1921660"/>
        <a:ext cx="5807131" cy="1165187"/>
      </dsp:txXfrm>
    </dsp:sp>
    <dsp:sp modelId="{041D19BA-B991-1749-9618-EAE8EED5ABA7}">
      <dsp:nvSpPr>
        <dsp:cNvPr id="0" name=""/>
        <dsp:cNvSpPr/>
      </dsp:nvSpPr>
      <dsp:spPr>
        <a:xfrm>
          <a:off x="0" y="1697218"/>
          <a:ext cx="3301968" cy="1614069"/>
        </a:xfrm>
        <a:prstGeom prst="roundRect">
          <a:avLst/>
        </a:prstGeom>
        <a:solidFill>
          <a:srgbClr val="1C68A4">
            <a:alpha val="79000"/>
          </a:srgb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2</a:t>
          </a:r>
        </a:p>
      </dsp:txBody>
      <dsp:txXfrm>
        <a:off x="78792" y="1776010"/>
        <a:ext cx="3144384" cy="1456485"/>
      </dsp:txXfrm>
    </dsp:sp>
    <dsp:sp modelId="{173C5DCA-449C-4D48-8E5F-E399079C8AAA}">
      <dsp:nvSpPr>
        <dsp:cNvPr id="0" name=""/>
        <dsp:cNvSpPr/>
      </dsp:nvSpPr>
      <dsp:spPr>
        <a:xfrm rot="5400000">
          <a:off x="5591423" y="1263943"/>
          <a:ext cx="1291255" cy="5870165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Create materials using selected datasets for use by SPL staff</a:t>
          </a:r>
        </a:p>
      </dsp:txBody>
      <dsp:txXfrm rot="-5400000">
        <a:off x="3301968" y="3616432"/>
        <a:ext cx="5807131" cy="1165187"/>
      </dsp:txXfrm>
    </dsp:sp>
    <dsp:sp modelId="{EA53F6DF-2016-9140-A23F-211A7F5B45F0}">
      <dsp:nvSpPr>
        <dsp:cNvPr id="0" name=""/>
        <dsp:cNvSpPr/>
      </dsp:nvSpPr>
      <dsp:spPr>
        <a:xfrm>
          <a:off x="0" y="3391991"/>
          <a:ext cx="3301968" cy="1614069"/>
        </a:xfrm>
        <a:prstGeom prst="roundRect">
          <a:avLst/>
        </a:prstGeom>
        <a:solidFill>
          <a:srgbClr val="1C68A4">
            <a:alpha val="79000"/>
          </a:srgb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3</a:t>
          </a:r>
        </a:p>
      </dsp:txBody>
      <dsp:txXfrm>
        <a:off x="78792" y="3470783"/>
        <a:ext cx="3144384" cy="145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BF72E-0400-7945-AA85-BA7FB90517B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0E503-C0B8-DB47-8742-34E2D1B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0E503-C0B8-DB47-8742-34E2D1B831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1D646-4C9B-4D48-BFDD-EE8CA063219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123A4-A21E-3A4E-8705-22FB2712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stler.shinyapps.io/SPL-Seattle-Census-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DataLiteracy/SPL-K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ostler.shinyapps.io/SPL-Seattle-Census-Data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68A4">
            <a:alpha val="7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7879-AF7D-274B-931E-F41DA170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859797"/>
            <a:ext cx="6047199" cy="2172867"/>
          </a:xfrm>
        </p:spPr>
        <p:txBody>
          <a:bodyPr>
            <a:normAutofit/>
          </a:bodyPr>
          <a:lstStyle/>
          <a:p>
            <a:r>
              <a:rPr lang="en-US" sz="2400" dirty="0"/>
              <a:t>Beyond Census Data: Using Open Data to Understand Communities Around Public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7B08-9A59-8845-9FC6-7DC856DD8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5242560" cy="1239894"/>
          </a:xfrm>
        </p:spPr>
        <p:txBody>
          <a:bodyPr>
            <a:normAutofit/>
          </a:bodyPr>
          <a:lstStyle/>
          <a:p>
            <a:r>
              <a:rPr lang="en-US" dirty="0"/>
              <a:t>Sponsor: Seattle Public Library</a:t>
            </a:r>
          </a:p>
          <a:p>
            <a:r>
              <a:rPr lang="en-US" dirty="0"/>
              <a:t>Intern: Karalyn Ostler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F3D34-29D7-4174-91B7-7394213F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A02EC-953D-4FA3-AC0D-C720D5539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AC45C6-8ECD-3E4B-AF86-E9771AE86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811" y="1192339"/>
            <a:ext cx="3044952" cy="1639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F3CA8-D04A-AB4E-9E8E-ECCB9D11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671" y="3260451"/>
            <a:ext cx="1987232" cy="21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E23B-9E0A-CD41-8D11-5FF00B00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193" y="317979"/>
            <a:ext cx="6839712" cy="67107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NewHolly</a:t>
            </a:r>
            <a:r>
              <a:rPr lang="en-US" dirty="0"/>
              <a:t> Branch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C259B9-27E0-E34D-B392-9BC9AC6C3E93}"/>
              </a:ext>
            </a:extLst>
          </p:cNvPr>
          <p:cNvGraphicFramePr>
            <a:graphicFrameLocks noGrp="1"/>
          </p:cNvGraphicFramePr>
          <p:nvPr/>
        </p:nvGraphicFramePr>
        <p:xfrm>
          <a:off x="177104" y="2928653"/>
          <a:ext cx="2967992" cy="2616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998">
                  <a:extLst>
                    <a:ext uri="{9D8B030D-6E8A-4147-A177-3AD203B41FA5}">
                      <a16:colId xmlns:a16="http://schemas.microsoft.com/office/drawing/2014/main" val="183256737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547311752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3909622271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210898982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Age Range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Population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2017 % of total Borrowers at branch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2018 % of total Borrowers at branch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06264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Under 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21.48 %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30.20 % 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28.37 %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90032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18-39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31.37 %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43.43 % </a:t>
                      </a: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44.72 %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5184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40-64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33.78 %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22.62 % 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22.8 %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5654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65 and over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13.38 %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3.74 %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4.11 %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263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09F969-2471-AD4F-B7AE-A6A881B77E65}"/>
              </a:ext>
            </a:extLst>
          </p:cNvPr>
          <p:cNvSpPr txBox="1"/>
          <p:nvPr/>
        </p:nvSpPr>
        <p:spPr>
          <a:xfrm>
            <a:off x="702984" y="1393370"/>
            <a:ext cx="19162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Age</a:t>
            </a:r>
          </a:p>
          <a:p>
            <a:pPr algn="ctr"/>
            <a:r>
              <a:rPr lang="en-US" b="1" dirty="0"/>
              <a:t>Average Median</a:t>
            </a:r>
          </a:p>
          <a:p>
            <a:pPr algn="ctr"/>
            <a:r>
              <a:rPr lang="en-US" b="1" dirty="0"/>
              <a:t> Age:</a:t>
            </a:r>
          </a:p>
          <a:p>
            <a:pPr algn="ctr"/>
            <a:r>
              <a:rPr lang="en-US" dirty="0"/>
              <a:t>38.57 years 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A27C1-6A95-4643-ACA2-761E95C0FBF3}"/>
              </a:ext>
            </a:extLst>
          </p:cNvPr>
          <p:cNvSpPr txBox="1"/>
          <p:nvPr/>
        </p:nvSpPr>
        <p:spPr>
          <a:xfrm>
            <a:off x="3768060" y="4867682"/>
            <a:ext cx="228299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Income</a:t>
            </a:r>
          </a:p>
          <a:p>
            <a:pPr algn="ctr"/>
            <a:r>
              <a:rPr lang="en-US" b="1" dirty="0"/>
              <a:t>Average Median </a:t>
            </a:r>
          </a:p>
          <a:p>
            <a:pPr algn="ctr"/>
            <a:r>
              <a:rPr lang="en-US" b="1" dirty="0"/>
              <a:t>Household Income:</a:t>
            </a:r>
          </a:p>
          <a:p>
            <a:pPr algn="ctr"/>
            <a:r>
              <a:rPr lang="en-US" dirty="0"/>
              <a:t>$ 62,055.27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8417A-8241-EC4A-ADCC-DC9950B7D49C}"/>
              </a:ext>
            </a:extLst>
          </p:cNvPr>
          <p:cNvSpPr txBox="1"/>
          <p:nvPr/>
        </p:nvSpPr>
        <p:spPr>
          <a:xfrm>
            <a:off x="5841944" y="1547258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Language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80AEC-E91A-AC47-8B84-74C74BA41DB3}"/>
              </a:ext>
            </a:extLst>
          </p:cNvPr>
          <p:cNvSpPr txBox="1"/>
          <p:nvPr/>
        </p:nvSpPr>
        <p:spPr>
          <a:xfrm>
            <a:off x="8890018" y="3677371"/>
            <a:ext cx="2958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School Enrollment </a:t>
            </a:r>
          </a:p>
          <a:p>
            <a:pPr algn="ctr"/>
            <a:r>
              <a:rPr lang="en-US" sz="2800" u="sng" dirty="0"/>
              <a:t>Type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E5F9E7-8514-CE43-9B2A-499E6C9BEF14}"/>
              </a:ext>
            </a:extLst>
          </p:cNvPr>
          <p:cNvGraphicFramePr>
            <a:graphicFrameLocks noGrp="1"/>
          </p:cNvGraphicFramePr>
          <p:nvPr/>
        </p:nvGraphicFramePr>
        <p:xfrm>
          <a:off x="5056911" y="2398997"/>
          <a:ext cx="3077210" cy="206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8605">
                  <a:extLst>
                    <a:ext uri="{9D8B030D-6E8A-4147-A177-3AD203B41FA5}">
                      <a16:colId xmlns:a16="http://schemas.microsoft.com/office/drawing/2014/main" val="3697957287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3072117860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Language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Population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52191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Only English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52.64 %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01803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Spanish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5.89 %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8771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Other Indo-European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1.39 %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69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Asian and Pacific Island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30.35 %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3555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Other Languages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9.73 %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207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9156E61-2949-0E48-ADCB-474B2EBFE4CA}"/>
              </a:ext>
            </a:extLst>
          </p:cNvPr>
          <p:cNvGraphicFramePr>
            <a:graphicFrameLocks noGrp="1"/>
          </p:cNvGraphicFramePr>
          <p:nvPr/>
        </p:nvGraphicFramePr>
        <p:xfrm>
          <a:off x="8558785" y="4713775"/>
          <a:ext cx="3393704" cy="1781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529">
                  <a:extLst>
                    <a:ext uri="{9D8B030D-6E8A-4147-A177-3AD203B41FA5}">
                      <a16:colId xmlns:a16="http://schemas.microsoft.com/office/drawing/2014/main" val="3455168089"/>
                    </a:ext>
                  </a:extLst>
                </a:gridCol>
                <a:gridCol w="1249657">
                  <a:extLst>
                    <a:ext uri="{9D8B030D-6E8A-4147-A177-3AD203B41FA5}">
                      <a16:colId xmlns:a16="http://schemas.microsoft.com/office/drawing/2014/main" val="3615418945"/>
                    </a:ext>
                  </a:extLst>
                </a:gridCol>
                <a:gridCol w="1241518">
                  <a:extLst>
                    <a:ext uri="{9D8B030D-6E8A-4147-A177-3AD203B41FA5}">
                      <a16:colId xmlns:a16="http://schemas.microsoft.com/office/drawing/2014/main" val="1936708249"/>
                    </a:ext>
                  </a:extLst>
                </a:gridCol>
              </a:tblGrid>
              <a:tr h="44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enrolled students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5275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Grades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Private School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Public School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33989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All grades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21.63 %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78.37 %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01855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Preschool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2.51 %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6.06 %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758392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K-4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3.64 %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25.53 %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64153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5-8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13.02 %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23.86 %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53162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9-12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2.46 %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22.92 %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29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665E19B0-082C-5949-BD09-C7EB52D94EED}"/>
              </a:ext>
            </a:extLst>
          </p:cNvPr>
          <p:cNvSpPr/>
          <p:nvPr/>
        </p:nvSpPr>
        <p:spPr>
          <a:xfrm>
            <a:off x="0" y="4549965"/>
            <a:ext cx="3301983" cy="3340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DD384-5023-7143-BB16-328523F2715E}"/>
              </a:ext>
            </a:extLst>
          </p:cNvPr>
          <p:cNvSpPr/>
          <p:nvPr/>
        </p:nvSpPr>
        <p:spPr>
          <a:xfrm>
            <a:off x="6482975" y="3697142"/>
            <a:ext cx="753572" cy="4303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7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E23B-9E0A-CD41-8D11-5FF00B00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193" y="317979"/>
            <a:ext cx="6839712" cy="67107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NewHolly</a:t>
            </a:r>
            <a:r>
              <a:rPr lang="en-US" dirty="0"/>
              <a:t> Branch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C259B9-27E0-E34D-B392-9BC9AC6C3E93}"/>
              </a:ext>
            </a:extLst>
          </p:cNvPr>
          <p:cNvGraphicFramePr>
            <a:graphicFrameLocks noGrp="1"/>
          </p:cNvGraphicFramePr>
          <p:nvPr/>
        </p:nvGraphicFramePr>
        <p:xfrm>
          <a:off x="177104" y="2928653"/>
          <a:ext cx="2967992" cy="2616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998">
                  <a:extLst>
                    <a:ext uri="{9D8B030D-6E8A-4147-A177-3AD203B41FA5}">
                      <a16:colId xmlns:a16="http://schemas.microsoft.com/office/drawing/2014/main" val="183256737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547311752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3909622271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210898982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Age Range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Population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2017 % of total Borrowers at branch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2018 % of total Borrowers at branch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06264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Under 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21.48 %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30.20 % 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28.37 %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90032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18-39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31.37 %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43.43 % </a:t>
                      </a: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44.72 %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5184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40-64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33.78 %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22.62 % 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22.8 %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5654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65 and over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13.38 %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3.74 %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4.11 %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263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09F969-2471-AD4F-B7AE-A6A881B77E65}"/>
              </a:ext>
            </a:extLst>
          </p:cNvPr>
          <p:cNvSpPr txBox="1"/>
          <p:nvPr/>
        </p:nvSpPr>
        <p:spPr>
          <a:xfrm>
            <a:off x="702984" y="1393370"/>
            <a:ext cx="19162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Age</a:t>
            </a:r>
          </a:p>
          <a:p>
            <a:pPr algn="ctr"/>
            <a:r>
              <a:rPr lang="en-US" b="1" dirty="0"/>
              <a:t>Average Median</a:t>
            </a:r>
          </a:p>
          <a:p>
            <a:pPr algn="ctr"/>
            <a:r>
              <a:rPr lang="en-US" b="1" dirty="0"/>
              <a:t> Age:</a:t>
            </a:r>
          </a:p>
          <a:p>
            <a:pPr algn="ctr"/>
            <a:r>
              <a:rPr lang="en-US" dirty="0"/>
              <a:t>38.57 years 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A27C1-6A95-4643-ACA2-761E95C0FBF3}"/>
              </a:ext>
            </a:extLst>
          </p:cNvPr>
          <p:cNvSpPr txBox="1"/>
          <p:nvPr/>
        </p:nvSpPr>
        <p:spPr>
          <a:xfrm>
            <a:off x="3768060" y="4867682"/>
            <a:ext cx="228299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Income</a:t>
            </a:r>
          </a:p>
          <a:p>
            <a:pPr algn="ctr"/>
            <a:r>
              <a:rPr lang="en-US" b="1" dirty="0"/>
              <a:t>Average Median </a:t>
            </a:r>
          </a:p>
          <a:p>
            <a:pPr algn="ctr"/>
            <a:r>
              <a:rPr lang="en-US" b="1" dirty="0"/>
              <a:t>Household Income:</a:t>
            </a:r>
          </a:p>
          <a:p>
            <a:pPr algn="ctr"/>
            <a:r>
              <a:rPr lang="en-US" dirty="0"/>
              <a:t>$ 62,055.27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8417A-8241-EC4A-ADCC-DC9950B7D49C}"/>
              </a:ext>
            </a:extLst>
          </p:cNvPr>
          <p:cNvSpPr txBox="1"/>
          <p:nvPr/>
        </p:nvSpPr>
        <p:spPr>
          <a:xfrm>
            <a:off x="5841944" y="1547258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Language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80AEC-E91A-AC47-8B84-74C74BA41DB3}"/>
              </a:ext>
            </a:extLst>
          </p:cNvPr>
          <p:cNvSpPr txBox="1"/>
          <p:nvPr/>
        </p:nvSpPr>
        <p:spPr>
          <a:xfrm>
            <a:off x="8890018" y="3677371"/>
            <a:ext cx="2958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School Enrollment </a:t>
            </a:r>
          </a:p>
          <a:p>
            <a:pPr algn="ctr"/>
            <a:r>
              <a:rPr lang="en-US" sz="2800" u="sng" dirty="0"/>
              <a:t>Type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E5F9E7-8514-CE43-9B2A-499E6C9BEF14}"/>
              </a:ext>
            </a:extLst>
          </p:cNvPr>
          <p:cNvGraphicFramePr>
            <a:graphicFrameLocks noGrp="1"/>
          </p:cNvGraphicFramePr>
          <p:nvPr/>
        </p:nvGraphicFramePr>
        <p:xfrm>
          <a:off x="5056911" y="2398997"/>
          <a:ext cx="3077210" cy="206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8605">
                  <a:extLst>
                    <a:ext uri="{9D8B030D-6E8A-4147-A177-3AD203B41FA5}">
                      <a16:colId xmlns:a16="http://schemas.microsoft.com/office/drawing/2014/main" val="3697957287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3072117860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Language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Population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52191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Only English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52.64 %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01803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Spanish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5.89 %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8771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Other Indo-European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1.39 %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69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Asian and Pacific Island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30.35 %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3555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Other Languages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9.73 %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207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9156E61-2949-0E48-ADCB-474B2EBFE4CA}"/>
              </a:ext>
            </a:extLst>
          </p:cNvPr>
          <p:cNvGraphicFramePr>
            <a:graphicFrameLocks noGrp="1"/>
          </p:cNvGraphicFramePr>
          <p:nvPr/>
        </p:nvGraphicFramePr>
        <p:xfrm>
          <a:off x="8558785" y="4713775"/>
          <a:ext cx="3393704" cy="1781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529">
                  <a:extLst>
                    <a:ext uri="{9D8B030D-6E8A-4147-A177-3AD203B41FA5}">
                      <a16:colId xmlns:a16="http://schemas.microsoft.com/office/drawing/2014/main" val="3455168089"/>
                    </a:ext>
                  </a:extLst>
                </a:gridCol>
                <a:gridCol w="1249657">
                  <a:extLst>
                    <a:ext uri="{9D8B030D-6E8A-4147-A177-3AD203B41FA5}">
                      <a16:colId xmlns:a16="http://schemas.microsoft.com/office/drawing/2014/main" val="3615418945"/>
                    </a:ext>
                  </a:extLst>
                </a:gridCol>
                <a:gridCol w="1241518">
                  <a:extLst>
                    <a:ext uri="{9D8B030D-6E8A-4147-A177-3AD203B41FA5}">
                      <a16:colId xmlns:a16="http://schemas.microsoft.com/office/drawing/2014/main" val="1936708249"/>
                    </a:ext>
                  </a:extLst>
                </a:gridCol>
              </a:tblGrid>
              <a:tr h="44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enrolled students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5275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Grades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Private School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Public School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33989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All grades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21.63 %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78.37 %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01855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Preschool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2.51 %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6.06 %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758392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K-4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3.64 %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25.53 %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64153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5-8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13.02 %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23.86 %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53162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9-12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2.46 %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22.92 %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29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665E19B0-082C-5949-BD09-C7EB52D94EED}"/>
              </a:ext>
            </a:extLst>
          </p:cNvPr>
          <p:cNvSpPr/>
          <p:nvPr/>
        </p:nvSpPr>
        <p:spPr>
          <a:xfrm>
            <a:off x="0" y="4549965"/>
            <a:ext cx="3301983" cy="3340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DD384-5023-7143-BB16-328523F2715E}"/>
              </a:ext>
            </a:extLst>
          </p:cNvPr>
          <p:cNvSpPr/>
          <p:nvPr/>
        </p:nvSpPr>
        <p:spPr>
          <a:xfrm>
            <a:off x="6482975" y="3697142"/>
            <a:ext cx="753572" cy="4303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BD05A6-7E87-F148-9C99-EB829CF339DF}"/>
              </a:ext>
            </a:extLst>
          </p:cNvPr>
          <p:cNvSpPr/>
          <p:nvPr/>
        </p:nvSpPr>
        <p:spPr>
          <a:xfrm>
            <a:off x="10455007" y="4883968"/>
            <a:ext cx="1393578" cy="17815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6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2809-53F1-1543-8994-8E18DCBC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F4F7-A188-354D-BB96-E96D6684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83783"/>
            <a:ext cx="7729728" cy="449450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Dashboard with data about the community</a:t>
            </a:r>
          </a:p>
          <a:p>
            <a:pPr lvl="1"/>
            <a:r>
              <a:rPr lang="en-US" sz="2000" dirty="0"/>
              <a:t>Available publicly via </a:t>
            </a:r>
            <a:r>
              <a:rPr lang="en-US" sz="2000" dirty="0">
                <a:hlinkClick r:id="rId3"/>
              </a:rPr>
              <a:t>https://kostler.shinyapps.io/SPL-Seattle-Census-Data/</a:t>
            </a:r>
            <a:endParaRPr lang="en-US" sz="2400" dirty="0"/>
          </a:p>
          <a:p>
            <a:pPr lvl="1"/>
            <a:r>
              <a:rPr lang="en-US" sz="2000" dirty="0"/>
              <a:t>Four interactive maps of census data and SPL branches</a:t>
            </a:r>
          </a:p>
          <a:p>
            <a:r>
              <a:rPr lang="en-US" sz="2400" dirty="0"/>
              <a:t>Short report for each region</a:t>
            </a:r>
          </a:p>
          <a:p>
            <a:pPr lvl="1"/>
            <a:r>
              <a:rPr lang="en-US" sz="2000" dirty="0"/>
              <a:t>Available datasets found</a:t>
            </a:r>
          </a:p>
          <a:p>
            <a:pPr lvl="1"/>
            <a:r>
              <a:rPr lang="en-US" sz="2000" dirty="0"/>
              <a:t>Stats for each branch on topics</a:t>
            </a:r>
          </a:p>
          <a:p>
            <a:r>
              <a:rPr lang="en-US" sz="2400" dirty="0"/>
              <a:t>Documented code</a:t>
            </a:r>
          </a:p>
          <a:p>
            <a:pPr lvl="1"/>
            <a:r>
              <a:rPr lang="en-US" sz="2000" dirty="0"/>
              <a:t>Available via GitHub repository: </a:t>
            </a:r>
            <a:r>
              <a:rPr lang="en-US" sz="2000" dirty="0">
                <a:hlinkClick r:id="rId4"/>
              </a:rPr>
              <a:t>https://github.com/OpenDataLiteracy/SPL-KO</a:t>
            </a:r>
            <a:endParaRPr lang="en-US" sz="2000" dirty="0"/>
          </a:p>
          <a:p>
            <a:pPr lvl="1"/>
            <a:r>
              <a:rPr lang="en-US" sz="2000" dirty="0"/>
              <a:t>Easily adapted by other library systems</a:t>
            </a:r>
          </a:p>
        </p:txBody>
      </p:sp>
    </p:spTree>
    <p:extLst>
      <p:ext uri="{BB962C8B-B14F-4D97-AF65-F5344CB8AC3E}">
        <p14:creationId xmlns:p14="http://schemas.microsoft.com/office/powerpoint/2010/main" val="334803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3A4C-0F03-724C-A1D4-17E1BF50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0739"/>
            <a:ext cx="7729728" cy="1188720"/>
          </a:xfrm>
        </p:spPr>
        <p:txBody>
          <a:bodyPr/>
          <a:lstStyle/>
          <a:p>
            <a:r>
              <a:rPr lang="en-US" dirty="0"/>
              <a:t>Next steps for SPL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D7D6-E815-7F48-A7F4-D71ACF5C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30278"/>
            <a:ext cx="7729728" cy="4448014"/>
          </a:xfrm>
        </p:spPr>
        <p:txBody>
          <a:bodyPr>
            <a:normAutofit/>
          </a:bodyPr>
          <a:lstStyle/>
          <a:p>
            <a:r>
              <a:rPr lang="en-US" sz="2400" dirty="0"/>
              <a:t>Distribute the maps and reports for use by staff</a:t>
            </a:r>
          </a:p>
          <a:p>
            <a:r>
              <a:rPr lang="en-US" sz="2400" dirty="0"/>
              <a:t>Share maps with SPL Foundation, in annual reports about demographics served by SPL, or even in policy advocacy (e.g. Library Levee that just passed)</a:t>
            </a:r>
          </a:p>
          <a:p>
            <a:r>
              <a:rPr lang="en-US" sz="2400" dirty="0"/>
              <a:t>Add other datasets to maps</a:t>
            </a:r>
          </a:p>
          <a:p>
            <a:pPr lvl="1"/>
            <a:r>
              <a:rPr lang="en-US" sz="2100" dirty="0"/>
              <a:t>School district data, low-income housing</a:t>
            </a:r>
          </a:p>
          <a:p>
            <a:r>
              <a:rPr lang="en-US" sz="2400" dirty="0"/>
              <a:t>Update when 2018 ACS data or 2020 Census data available</a:t>
            </a:r>
          </a:p>
          <a:p>
            <a:r>
              <a:rPr lang="en-US" sz="2400" dirty="0"/>
              <a:t>Collect feedback from frontline staff about maps and reports </a:t>
            </a:r>
          </a:p>
          <a:p>
            <a:pPr lvl="1"/>
            <a:r>
              <a:rPr lang="en-US" sz="2100" dirty="0"/>
              <a:t>Are they helpful? How could they be improved?</a:t>
            </a:r>
          </a:p>
        </p:txBody>
      </p:sp>
    </p:spTree>
    <p:extLst>
      <p:ext uri="{BB962C8B-B14F-4D97-AF65-F5344CB8AC3E}">
        <p14:creationId xmlns:p14="http://schemas.microsoft.com/office/powerpoint/2010/main" val="154697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C458-CA88-3545-A966-AC1A835D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5723"/>
            <a:ext cx="7729728" cy="1188720"/>
          </a:xfrm>
        </p:spPr>
        <p:txBody>
          <a:bodyPr/>
          <a:lstStyle/>
          <a:p>
            <a:r>
              <a:rPr lang="en-US" dirty="0"/>
              <a:t>Next steps for ODL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5116-2225-524F-9732-39797472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9247"/>
            <a:ext cx="7729728" cy="4231039"/>
          </a:xfrm>
        </p:spPr>
        <p:txBody>
          <a:bodyPr>
            <a:normAutofit/>
          </a:bodyPr>
          <a:lstStyle/>
          <a:p>
            <a:r>
              <a:rPr lang="en-US" sz="3000" dirty="0"/>
              <a:t>Independent Study:</a:t>
            </a:r>
            <a:endParaRPr lang="en-US" sz="2800" dirty="0"/>
          </a:p>
          <a:p>
            <a:pPr lvl="1"/>
            <a:r>
              <a:rPr lang="en-US" sz="2800" dirty="0"/>
              <a:t>Add a few improvements to maps</a:t>
            </a:r>
          </a:p>
          <a:p>
            <a:pPr lvl="1"/>
            <a:r>
              <a:rPr lang="en-US" sz="2800" dirty="0"/>
              <a:t>Research on other library systems</a:t>
            </a:r>
          </a:p>
          <a:p>
            <a:pPr lvl="1"/>
            <a:r>
              <a:rPr lang="en-US" sz="2800" dirty="0"/>
              <a:t>Write journal article about project</a:t>
            </a:r>
          </a:p>
          <a:p>
            <a:pPr lvl="1"/>
            <a:r>
              <a:rPr lang="en-US" sz="2800" dirty="0"/>
              <a:t>Create Binder instance for R Notebook in GitHub Repo</a:t>
            </a:r>
          </a:p>
        </p:txBody>
      </p:sp>
    </p:spTree>
    <p:extLst>
      <p:ext uri="{BB962C8B-B14F-4D97-AF65-F5344CB8AC3E}">
        <p14:creationId xmlns:p14="http://schemas.microsoft.com/office/powerpoint/2010/main" val="19231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AB03-A5AD-9042-AB18-16BEFAB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573"/>
            <a:ext cx="7048500" cy="1188720"/>
          </a:xfrm>
        </p:spPr>
        <p:txBody>
          <a:bodyPr/>
          <a:lstStyle/>
          <a:p>
            <a:r>
              <a:rPr lang="en-US" dirty="0"/>
              <a:t>Open data literacy (ODL)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B123-DC7D-A549-9B4A-1EF239159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6986"/>
            <a:ext cx="10493829" cy="397844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University of  Washington Information School</a:t>
            </a:r>
          </a:p>
          <a:p>
            <a:r>
              <a:rPr lang="en-US" sz="2400" dirty="0"/>
              <a:t>Works with public institutions to create, manage, and publish open data</a:t>
            </a:r>
          </a:p>
          <a:p>
            <a:r>
              <a:rPr lang="en-US" sz="2400" dirty="0"/>
              <a:t>Projects range from working with data policy to curating datasets for publication</a:t>
            </a:r>
          </a:p>
          <a:p>
            <a:r>
              <a:rPr lang="en-US" sz="2400" dirty="0"/>
              <a:t>Mentor: David Christensen, Data Analysis Lead</a:t>
            </a:r>
          </a:p>
          <a:p>
            <a:r>
              <a:rPr lang="en-US" sz="2400" dirty="0"/>
              <a:t>Questions for this project:</a:t>
            </a:r>
          </a:p>
          <a:p>
            <a:pPr lvl="1"/>
            <a:r>
              <a:rPr lang="en-US" sz="2200" dirty="0"/>
              <a:t>How can a large public library system like Seattle Public Libraries use external open data to help inform staff about the needs of the community to better plan services and outreach?</a:t>
            </a:r>
          </a:p>
          <a:p>
            <a:pPr lvl="1"/>
            <a:r>
              <a:rPr lang="en-US" sz="2200" dirty="0"/>
              <a:t>How can open data be transformed into materials that are accessible and easy to understand?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0CA8D0-CF27-A642-B701-E588306DC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0398" y="285337"/>
            <a:ext cx="2852491" cy="15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6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3E8AFF-A323-2543-B8E2-EB3E14340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992277"/>
              </p:ext>
            </p:extLst>
          </p:nvPr>
        </p:nvGraphicFramePr>
        <p:xfrm>
          <a:off x="1280161" y="731520"/>
          <a:ext cx="9172134" cy="500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74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B807-BD8C-0546-9C09-25FD3D1D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3694"/>
            <a:ext cx="7729728" cy="1188720"/>
          </a:xfrm>
        </p:spPr>
        <p:txBody>
          <a:bodyPr/>
          <a:lstStyle/>
          <a:p>
            <a:r>
              <a:rPr lang="en-US"/>
              <a:t>Assessing Data Needs: Interviews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106A-A049-A941-8F83-ABD8077E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90792"/>
            <a:ext cx="8044240" cy="466499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Interviewed two SPL Regional Managers</a:t>
            </a:r>
          </a:p>
          <a:p>
            <a:pPr lvl="1"/>
            <a:r>
              <a:rPr lang="en-US" sz="2800" dirty="0"/>
              <a:t>Northeast Region: Francesca Wainwright</a:t>
            </a:r>
          </a:p>
          <a:p>
            <a:pPr lvl="1"/>
            <a:r>
              <a:rPr lang="en-US" sz="2800" dirty="0"/>
              <a:t>Southeast Region: Wei Cai</a:t>
            </a:r>
          </a:p>
          <a:p>
            <a:r>
              <a:rPr lang="en-US" sz="3200" dirty="0"/>
              <a:t>Findings:</a:t>
            </a:r>
          </a:p>
          <a:p>
            <a:pPr lvl="1"/>
            <a:r>
              <a:rPr lang="en-US" sz="2800" dirty="0"/>
              <a:t>More granular data</a:t>
            </a:r>
          </a:p>
          <a:p>
            <a:pPr lvl="1"/>
            <a:r>
              <a:rPr lang="en-US" sz="2800" dirty="0"/>
              <a:t>Age</a:t>
            </a:r>
          </a:p>
          <a:p>
            <a:pPr lvl="1"/>
            <a:r>
              <a:rPr lang="en-US" sz="2800" dirty="0"/>
              <a:t>Income</a:t>
            </a:r>
          </a:p>
          <a:p>
            <a:pPr lvl="1"/>
            <a:r>
              <a:rPr lang="en-US" sz="2800" dirty="0"/>
              <a:t>Language Spoken at home</a:t>
            </a:r>
          </a:p>
          <a:p>
            <a:pPr lvl="1"/>
            <a:r>
              <a:rPr lang="en-US" sz="2800" dirty="0"/>
              <a:t>Private Schooling versus Public Schooling</a:t>
            </a:r>
          </a:p>
        </p:txBody>
      </p:sp>
    </p:spTree>
    <p:extLst>
      <p:ext uri="{BB962C8B-B14F-4D97-AF65-F5344CB8AC3E}">
        <p14:creationId xmlns:p14="http://schemas.microsoft.com/office/powerpoint/2010/main" val="12005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222E-C9B6-9746-B16D-286770A3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30" y="572716"/>
            <a:ext cx="7729728" cy="1188720"/>
          </a:xfrm>
        </p:spPr>
        <p:txBody>
          <a:bodyPr/>
          <a:lstStyle/>
          <a:p>
            <a:r>
              <a:rPr lang="en-US"/>
              <a:t>Search for Suitable Open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6C8E-6159-3140-A797-2A04438A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27" y="2309623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Local Data:</a:t>
            </a:r>
          </a:p>
          <a:p>
            <a:pPr lvl="1"/>
            <a:r>
              <a:rPr lang="en-US" sz="2800" dirty="0"/>
              <a:t>City of Seattle Open Data portal</a:t>
            </a:r>
          </a:p>
          <a:p>
            <a:pPr lvl="1"/>
            <a:r>
              <a:rPr lang="en-US" sz="2800" dirty="0"/>
              <a:t>Washington State Open data portal</a:t>
            </a:r>
          </a:p>
          <a:p>
            <a:r>
              <a:rPr lang="en-US" sz="3200" dirty="0" err="1"/>
              <a:t>Data.gov</a:t>
            </a:r>
            <a:endParaRPr lang="en-US" sz="3200" dirty="0"/>
          </a:p>
          <a:p>
            <a:r>
              <a:rPr lang="en-US" sz="3200" dirty="0"/>
              <a:t>Packaged Data in R</a:t>
            </a:r>
          </a:p>
          <a:p>
            <a:r>
              <a:rPr lang="en-US" sz="3200" b="1" dirty="0"/>
              <a:t>US Census Bureau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2C9FF-814E-0249-8F49-485DFC45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67" y="5387640"/>
            <a:ext cx="29845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32AE7-DC62-814E-8B20-8F84D514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25" y="2195879"/>
            <a:ext cx="2616200" cy="69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50546-C61C-B94D-BC3C-559B65D46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779" y="1379997"/>
            <a:ext cx="1631763" cy="163176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841BBF2-199C-7D42-B651-E1D42E150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0518" y="4961780"/>
            <a:ext cx="1760571" cy="1361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A792EC-1616-E243-B9AA-5DF6FEB84E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827" b="27358"/>
          <a:stretch/>
        </p:blipFill>
        <p:spPr>
          <a:xfrm>
            <a:off x="6253825" y="4001906"/>
            <a:ext cx="2190750" cy="9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F866-E9C8-5B4A-B7C5-4D53903A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338234" cy="1325563"/>
          </a:xfrm>
        </p:spPr>
        <p:txBody>
          <a:bodyPr/>
          <a:lstStyle/>
          <a:p>
            <a:r>
              <a:rPr lang="en-US" dirty="0"/>
              <a:t>Map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6C72-6DFC-3C44-802D-421401AFC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37288"/>
            <a:ext cx="5009707" cy="455558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URL: </a:t>
            </a:r>
            <a:r>
              <a:rPr lang="en-US" sz="2400" dirty="0">
                <a:hlinkClick r:id="rId2"/>
              </a:rPr>
              <a:t>https://kostler.shinyapps.io/SPL-Seattle-Census-Data/</a:t>
            </a:r>
            <a:r>
              <a:rPr lang="en-US" sz="2400" dirty="0"/>
              <a:t> </a:t>
            </a:r>
          </a:p>
          <a:p>
            <a:r>
              <a:rPr lang="en-US" sz="2400" dirty="0"/>
              <a:t>Available Maps:</a:t>
            </a:r>
          </a:p>
          <a:p>
            <a:pPr lvl="1"/>
            <a:r>
              <a:rPr lang="en-US" sz="2200" dirty="0"/>
              <a:t>Median Age</a:t>
            </a:r>
          </a:p>
          <a:p>
            <a:pPr lvl="1"/>
            <a:r>
              <a:rPr lang="en-US" sz="2200" dirty="0"/>
              <a:t>Median Household Income</a:t>
            </a:r>
          </a:p>
          <a:p>
            <a:pPr lvl="1"/>
            <a:r>
              <a:rPr lang="en-US" sz="2200" dirty="0"/>
              <a:t>Language Spoken at Home</a:t>
            </a:r>
          </a:p>
          <a:p>
            <a:pPr lvl="1"/>
            <a:r>
              <a:rPr lang="en-US" sz="2200" dirty="0"/>
              <a:t>Student Enrollment Type (private versus public)</a:t>
            </a:r>
          </a:p>
          <a:p>
            <a:r>
              <a:rPr lang="en-US" sz="2400" dirty="0"/>
              <a:t>Features:</a:t>
            </a:r>
          </a:p>
          <a:p>
            <a:pPr lvl="1"/>
            <a:r>
              <a:rPr lang="en-US" sz="2200" dirty="0"/>
              <a:t>Interactive</a:t>
            </a:r>
          </a:p>
          <a:p>
            <a:pPr lvl="1"/>
            <a:r>
              <a:rPr lang="en-US" sz="2200" dirty="0"/>
              <a:t>Easily accessible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BBA8F2CC-5CD6-D746-AF22-81A4A0EE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510252"/>
            <a:ext cx="5828390" cy="59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7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D3BF-1F64-4246-AD6C-934DC017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6201"/>
            <a:ext cx="7729728" cy="1188720"/>
          </a:xfrm>
        </p:spPr>
        <p:txBody>
          <a:bodyPr/>
          <a:lstStyle/>
          <a:p>
            <a:r>
              <a:rPr lang="en-US" dirty="0"/>
              <a:t>Comparison with Internal Dataset and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BBB0-5F6F-A54F-ACD3-33BC9424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54" y="2039965"/>
            <a:ext cx="6139745" cy="423020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Dataset: SPL Borrower Data</a:t>
            </a:r>
          </a:p>
          <a:p>
            <a:pPr lvl="1"/>
            <a:r>
              <a:rPr lang="en-US" sz="2400" dirty="0"/>
              <a:t>Divided by branches</a:t>
            </a:r>
          </a:p>
          <a:p>
            <a:pPr lvl="1"/>
            <a:r>
              <a:rPr lang="en-US" sz="2400" dirty="0"/>
              <a:t># of active uses of card by age of borrower</a:t>
            </a:r>
          </a:p>
          <a:p>
            <a:r>
              <a:rPr lang="en-US" sz="2800" dirty="0"/>
              <a:t>Age Statistics</a:t>
            </a:r>
          </a:p>
          <a:p>
            <a:pPr lvl="1"/>
            <a:r>
              <a:rPr lang="en-US" sz="2400" dirty="0"/>
              <a:t>Average age of borrower at Branch</a:t>
            </a:r>
          </a:p>
          <a:p>
            <a:pPr lvl="1"/>
            <a:r>
              <a:rPr lang="en-US" sz="2400" dirty="0"/>
              <a:t>Percentage Breakdown:</a:t>
            </a:r>
          </a:p>
          <a:p>
            <a:pPr lvl="2"/>
            <a:r>
              <a:rPr lang="en-US" sz="2400" dirty="0"/>
              <a:t>Under 18</a:t>
            </a:r>
          </a:p>
          <a:p>
            <a:pPr lvl="2"/>
            <a:r>
              <a:rPr lang="en-US" sz="2400" dirty="0"/>
              <a:t>18-39</a:t>
            </a:r>
          </a:p>
          <a:p>
            <a:pPr lvl="2"/>
            <a:r>
              <a:rPr lang="en-US" sz="2400" dirty="0"/>
              <a:t>40-64</a:t>
            </a:r>
          </a:p>
          <a:p>
            <a:pPr lvl="2"/>
            <a:r>
              <a:rPr lang="en-US" sz="2400" dirty="0"/>
              <a:t>Over 65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DF6670-EB4E-B743-817F-3F5EA949B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49776"/>
              </p:ext>
            </p:extLst>
          </p:nvPr>
        </p:nvGraphicFramePr>
        <p:xfrm>
          <a:off x="7877059" y="3029639"/>
          <a:ext cx="3355386" cy="3402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18462">
                  <a:extLst>
                    <a:ext uri="{9D8B030D-6E8A-4147-A177-3AD203B41FA5}">
                      <a16:colId xmlns:a16="http://schemas.microsoft.com/office/drawing/2014/main" val="2713856163"/>
                    </a:ext>
                  </a:extLst>
                </a:gridCol>
                <a:gridCol w="1118462">
                  <a:extLst>
                    <a:ext uri="{9D8B030D-6E8A-4147-A177-3AD203B41FA5}">
                      <a16:colId xmlns:a16="http://schemas.microsoft.com/office/drawing/2014/main" val="259590464"/>
                    </a:ext>
                  </a:extLst>
                </a:gridCol>
                <a:gridCol w="1118462">
                  <a:extLst>
                    <a:ext uri="{9D8B030D-6E8A-4147-A177-3AD203B41FA5}">
                      <a16:colId xmlns:a16="http://schemas.microsoft.com/office/drawing/2014/main" val="3682065800"/>
                    </a:ext>
                  </a:extLst>
                </a:gridCol>
              </a:tblGrid>
              <a:tr h="5514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99147"/>
                  </a:ext>
                </a:extLst>
              </a:tr>
              <a:tr h="644995">
                <a:tc>
                  <a:txBody>
                    <a:bodyPr/>
                    <a:lstStyle/>
                    <a:p>
                      <a:r>
                        <a:rPr lang="en-US" dirty="0"/>
                        <a:t>Average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15804"/>
                  </a:ext>
                </a:extLst>
              </a:tr>
              <a:tr h="551433">
                <a:tc>
                  <a:txBody>
                    <a:bodyPr/>
                    <a:lstStyle/>
                    <a:p>
                      <a:r>
                        <a:rPr lang="en-US" dirty="0"/>
                        <a:t>Under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17.04 % 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8.22 % 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927708"/>
                  </a:ext>
                </a:extLst>
              </a:tr>
              <a:tr h="551433">
                <a:tc>
                  <a:txBody>
                    <a:bodyPr/>
                    <a:lstStyle/>
                    <a:p>
                      <a:r>
                        <a:rPr lang="en-US" dirty="0"/>
                        <a:t>18-39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35.49 % 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53.36 % 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582599"/>
                  </a:ext>
                </a:extLst>
              </a:tr>
              <a:tr h="551433">
                <a:tc>
                  <a:txBody>
                    <a:bodyPr/>
                    <a:lstStyle/>
                    <a:p>
                      <a:r>
                        <a:rPr lang="en-US" dirty="0"/>
                        <a:t>40-64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35.8 % 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26.25 % 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46926"/>
                  </a:ext>
                </a:extLst>
              </a:tr>
              <a:tr h="551433">
                <a:tc>
                  <a:txBody>
                    <a:bodyPr/>
                    <a:lstStyle/>
                    <a:p>
                      <a:r>
                        <a:rPr lang="en-US" dirty="0"/>
                        <a:t>Over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11.67 %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12.17 %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602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528600-B418-A442-8E27-B68B4F10FB7E}"/>
              </a:ext>
            </a:extLst>
          </p:cNvPr>
          <p:cNvSpPr txBox="1"/>
          <p:nvPr/>
        </p:nvSpPr>
        <p:spPr>
          <a:xfrm>
            <a:off x="7877059" y="1845226"/>
            <a:ext cx="335538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International District/Chinatown </a:t>
            </a:r>
          </a:p>
        </p:txBody>
      </p:sp>
    </p:spTree>
    <p:extLst>
      <p:ext uri="{BB962C8B-B14F-4D97-AF65-F5344CB8AC3E}">
        <p14:creationId xmlns:p14="http://schemas.microsoft.com/office/powerpoint/2010/main" val="417400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E23B-9E0A-CD41-8D11-5FF00B00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193" y="317979"/>
            <a:ext cx="6839712" cy="67107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NewHolly</a:t>
            </a:r>
            <a:r>
              <a:rPr lang="en-US" dirty="0"/>
              <a:t> Branch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C259B9-27E0-E34D-B392-9BC9AC6C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26962"/>
              </p:ext>
            </p:extLst>
          </p:nvPr>
        </p:nvGraphicFramePr>
        <p:xfrm>
          <a:off x="177104" y="2928653"/>
          <a:ext cx="2967992" cy="2616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998">
                  <a:extLst>
                    <a:ext uri="{9D8B030D-6E8A-4147-A177-3AD203B41FA5}">
                      <a16:colId xmlns:a16="http://schemas.microsoft.com/office/drawing/2014/main" val="183256737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547311752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3909622271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210898982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Age Range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Population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2017 % of total Borrowers at branch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2018 % of total Borrowers at branch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06264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Under 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21.48 %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30.20 % 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28.37 %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90032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18-39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31.37 %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43.43 % </a:t>
                      </a: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44.72 %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5184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40-64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33.78 %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22.62 % 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22.8 %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5654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65 and over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13.38 %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3.74 %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4.11 %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263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09F969-2471-AD4F-B7AE-A6A881B77E65}"/>
              </a:ext>
            </a:extLst>
          </p:cNvPr>
          <p:cNvSpPr txBox="1"/>
          <p:nvPr/>
        </p:nvSpPr>
        <p:spPr>
          <a:xfrm>
            <a:off x="702984" y="1393370"/>
            <a:ext cx="19162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Age</a:t>
            </a:r>
          </a:p>
          <a:p>
            <a:pPr algn="ctr"/>
            <a:r>
              <a:rPr lang="en-US" b="1" dirty="0"/>
              <a:t>Average Median</a:t>
            </a:r>
          </a:p>
          <a:p>
            <a:pPr algn="ctr"/>
            <a:r>
              <a:rPr lang="en-US" b="1" dirty="0"/>
              <a:t> Age:</a:t>
            </a:r>
          </a:p>
          <a:p>
            <a:pPr algn="ctr"/>
            <a:r>
              <a:rPr lang="en-US" dirty="0"/>
              <a:t>38.57 years 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A27C1-6A95-4643-ACA2-761E95C0FBF3}"/>
              </a:ext>
            </a:extLst>
          </p:cNvPr>
          <p:cNvSpPr txBox="1"/>
          <p:nvPr/>
        </p:nvSpPr>
        <p:spPr>
          <a:xfrm>
            <a:off x="3768060" y="4867682"/>
            <a:ext cx="228299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Income</a:t>
            </a:r>
          </a:p>
          <a:p>
            <a:pPr algn="ctr"/>
            <a:r>
              <a:rPr lang="en-US" b="1" dirty="0"/>
              <a:t>Average Median </a:t>
            </a:r>
          </a:p>
          <a:p>
            <a:pPr algn="ctr"/>
            <a:r>
              <a:rPr lang="en-US" b="1" dirty="0"/>
              <a:t>Household Income:</a:t>
            </a:r>
          </a:p>
          <a:p>
            <a:pPr algn="ctr"/>
            <a:r>
              <a:rPr lang="en-US" dirty="0"/>
              <a:t>$ 62,055.27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8417A-8241-EC4A-ADCC-DC9950B7D49C}"/>
              </a:ext>
            </a:extLst>
          </p:cNvPr>
          <p:cNvSpPr txBox="1"/>
          <p:nvPr/>
        </p:nvSpPr>
        <p:spPr>
          <a:xfrm>
            <a:off x="5841944" y="1547258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Language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80AEC-E91A-AC47-8B84-74C74BA41DB3}"/>
              </a:ext>
            </a:extLst>
          </p:cNvPr>
          <p:cNvSpPr txBox="1"/>
          <p:nvPr/>
        </p:nvSpPr>
        <p:spPr>
          <a:xfrm>
            <a:off x="8890018" y="3677371"/>
            <a:ext cx="2958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School Enrollment </a:t>
            </a:r>
          </a:p>
          <a:p>
            <a:pPr algn="ctr"/>
            <a:r>
              <a:rPr lang="en-US" sz="2800" u="sng" dirty="0"/>
              <a:t>Type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E5F9E7-8514-CE43-9B2A-499E6C9B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96840"/>
              </p:ext>
            </p:extLst>
          </p:nvPr>
        </p:nvGraphicFramePr>
        <p:xfrm>
          <a:off x="5056911" y="2398997"/>
          <a:ext cx="3077210" cy="206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8605">
                  <a:extLst>
                    <a:ext uri="{9D8B030D-6E8A-4147-A177-3AD203B41FA5}">
                      <a16:colId xmlns:a16="http://schemas.microsoft.com/office/drawing/2014/main" val="3697957287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3072117860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Language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Population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52191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Only English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52.64 %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01803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Spanish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5.89 %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8771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Other Indo-European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1.39 %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69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Asian and Pacific Island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30.35 %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3555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Other Languages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9.73 %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207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9156E61-2949-0E48-ADCB-474B2EBFE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55885"/>
              </p:ext>
            </p:extLst>
          </p:nvPr>
        </p:nvGraphicFramePr>
        <p:xfrm>
          <a:off x="8558785" y="4713775"/>
          <a:ext cx="3393704" cy="1781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529">
                  <a:extLst>
                    <a:ext uri="{9D8B030D-6E8A-4147-A177-3AD203B41FA5}">
                      <a16:colId xmlns:a16="http://schemas.microsoft.com/office/drawing/2014/main" val="3455168089"/>
                    </a:ext>
                  </a:extLst>
                </a:gridCol>
                <a:gridCol w="1249657">
                  <a:extLst>
                    <a:ext uri="{9D8B030D-6E8A-4147-A177-3AD203B41FA5}">
                      <a16:colId xmlns:a16="http://schemas.microsoft.com/office/drawing/2014/main" val="3615418945"/>
                    </a:ext>
                  </a:extLst>
                </a:gridCol>
                <a:gridCol w="1241518">
                  <a:extLst>
                    <a:ext uri="{9D8B030D-6E8A-4147-A177-3AD203B41FA5}">
                      <a16:colId xmlns:a16="http://schemas.microsoft.com/office/drawing/2014/main" val="1936708249"/>
                    </a:ext>
                  </a:extLst>
                </a:gridCol>
              </a:tblGrid>
              <a:tr h="44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enrolled students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5275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Grades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Private School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Public School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33989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All grades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21.63 %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78.37 %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01855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Preschool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2.51 %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6.06 %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758392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K-4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3.64 %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25.53 %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64153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5-8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13.02 %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23.86 %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53162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9-12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2.46 %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22.92 %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5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E23B-9E0A-CD41-8D11-5FF00B00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193" y="317979"/>
            <a:ext cx="6839712" cy="67107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NewHolly</a:t>
            </a:r>
            <a:r>
              <a:rPr lang="en-US" dirty="0"/>
              <a:t> Branch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C259B9-27E0-E34D-B392-9BC9AC6C3E93}"/>
              </a:ext>
            </a:extLst>
          </p:cNvPr>
          <p:cNvGraphicFramePr>
            <a:graphicFrameLocks noGrp="1"/>
          </p:cNvGraphicFramePr>
          <p:nvPr/>
        </p:nvGraphicFramePr>
        <p:xfrm>
          <a:off x="177104" y="2928653"/>
          <a:ext cx="2967992" cy="2616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998">
                  <a:extLst>
                    <a:ext uri="{9D8B030D-6E8A-4147-A177-3AD203B41FA5}">
                      <a16:colId xmlns:a16="http://schemas.microsoft.com/office/drawing/2014/main" val="183256737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547311752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3909622271"/>
                    </a:ext>
                  </a:extLst>
                </a:gridCol>
                <a:gridCol w="741998">
                  <a:extLst>
                    <a:ext uri="{9D8B030D-6E8A-4147-A177-3AD203B41FA5}">
                      <a16:colId xmlns:a16="http://schemas.microsoft.com/office/drawing/2014/main" val="210898982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Age Range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Population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2017 % of total Borrowers at branch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2018 % of total Borrowers at branch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06264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Under 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21.48 %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30.20 % 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28.37 %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90032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18-39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31.37 %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43.43 % </a:t>
                      </a: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44.72 %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5184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40-64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33.78 %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22.62 % 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22.8 %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5654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65 and over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13.38 %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3.74 %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4.11 %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263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09F969-2471-AD4F-B7AE-A6A881B77E65}"/>
              </a:ext>
            </a:extLst>
          </p:cNvPr>
          <p:cNvSpPr txBox="1"/>
          <p:nvPr/>
        </p:nvSpPr>
        <p:spPr>
          <a:xfrm>
            <a:off x="702984" y="1393370"/>
            <a:ext cx="19162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Age</a:t>
            </a:r>
          </a:p>
          <a:p>
            <a:pPr algn="ctr"/>
            <a:r>
              <a:rPr lang="en-US" b="1" dirty="0"/>
              <a:t>Average Median</a:t>
            </a:r>
          </a:p>
          <a:p>
            <a:pPr algn="ctr"/>
            <a:r>
              <a:rPr lang="en-US" b="1" dirty="0"/>
              <a:t> Age:</a:t>
            </a:r>
          </a:p>
          <a:p>
            <a:pPr algn="ctr"/>
            <a:r>
              <a:rPr lang="en-US" dirty="0"/>
              <a:t>38.57 years 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A27C1-6A95-4643-ACA2-761E95C0FBF3}"/>
              </a:ext>
            </a:extLst>
          </p:cNvPr>
          <p:cNvSpPr txBox="1"/>
          <p:nvPr/>
        </p:nvSpPr>
        <p:spPr>
          <a:xfrm>
            <a:off x="3768060" y="4867682"/>
            <a:ext cx="228299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Income</a:t>
            </a:r>
          </a:p>
          <a:p>
            <a:pPr algn="ctr"/>
            <a:r>
              <a:rPr lang="en-US" b="1" dirty="0"/>
              <a:t>Average Median </a:t>
            </a:r>
          </a:p>
          <a:p>
            <a:pPr algn="ctr"/>
            <a:r>
              <a:rPr lang="en-US" b="1" dirty="0"/>
              <a:t>Household Income:</a:t>
            </a:r>
          </a:p>
          <a:p>
            <a:pPr algn="ctr"/>
            <a:r>
              <a:rPr lang="en-US" dirty="0"/>
              <a:t>$ 62,055.27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8417A-8241-EC4A-ADCC-DC9950B7D49C}"/>
              </a:ext>
            </a:extLst>
          </p:cNvPr>
          <p:cNvSpPr txBox="1"/>
          <p:nvPr/>
        </p:nvSpPr>
        <p:spPr>
          <a:xfrm>
            <a:off x="5841944" y="1547258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Language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80AEC-E91A-AC47-8B84-74C74BA41DB3}"/>
              </a:ext>
            </a:extLst>
          </p:cNvPr>
          <p:cNvSpPr txBox="1"/>
          <p:nvPr/>
        </p:nvSpPr>
        <p:spPr>
          <a:xfrm>
            <a:off x="8890018" y="3677371"/>
            <a:ext cx="2958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School Enrollment </a:t>
            </a:r>
          </a:p>
          <a:p>
            <a:pPr algn="ctr"/>
            <a:r>
              <a:rPr lang="en-US" sz="2800" u="sng" dirty="0"/>
              <a:t>Type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E5F9E7-8514-CE43-9B2A-499E6C9BEF14}"/>
              </a:ext>
            </a:extLst>
          </p:cNvPr>
          <p:cNvGraphicFramePr>
            <a:graphicFrameLocks noGrp="1"/>
          </p:cNvGraphicFramePr>
          <p:nvPr/>
        </p:nvGraphicFramePr>
        <p:xfrm>
          <a:off x="5056911" y="2398997"/>
          <a:ext cx="3077210" cy="206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8605">
                  <a:extLst>
                    <a:ext uri="{9D8B030D-6E8A-4147-A177-3AD203B41FA5}">
                      <a16:colId xmlns:a16="http://schemas.microsoft.com/office/drawing/2014/main" val="3697957287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3072117860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Language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Population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52191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Only English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52.64 %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01803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Spanish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5.89 %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8771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Other Indo-European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1.39 %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69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Asian and Pacific Island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30.35 %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35556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Other Languages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9.73 %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207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9156E61-2949-0E48-ADCB-474B2EBFE4CA}"/>
              </a:ext>
            </a:extLst>
          </p:cNvPr>
          <p:cNvGraphicFramePr>
            <a:graphicFrameLocks noGrp="1"/>
          </p:cNvGraphicFramePr>
          <p:nvPr/>
        </p:nvGraphicFramePr>
        <p:xfrm>
          <a:off x="8558785" y="4713775"/>
          <a:ext cx="3393704" cy="1781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529">
                  <a:extLst>
                    <a:ext uri="{9D8B030D-6E8A-4147-A177-3AD203B41FA5}">
                      <a16:colId xmlns:a16="http://schemas.microsoft.com/office/drawing/2014/main" val="3455168089"/>
                    </a:ext>
                  </a:extLst>
                </a:gridCol>
                <a:gridCol w="1249657">
                  <a:extLst>
                    <a:ext uri="{9D8B030D-6E8A-4147-A177-3AD203B41FA5}">
                      <a16:colId xmlns:a16="http://schemas.microsoft.com/office/drawing/2014/main" val="3615418945"/>
                    </a:ext>
                  </a:extLst>
                </a:gridCol>
                <a:gridCol w="1241518">
                  <a:extLst>
                    <a:ext uri="{9D8B030D-6E8A-4147-A177-3AD203B41FA5}">
                      <a16:colId xmlns:a16="http://schemas.microsoft.com/office/drawing/2014/main" val="1936708249"/>
                    </a:ext>
                  </a:extLst>
                </a:gridCol>
              </a:tblGrid>
              <a:tr h="44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% of the enrolled students within about 1 mile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C68A4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5275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Grades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Private School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Public School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33989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All grades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21.63 %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78.37 %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01855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Preschool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2.51 %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6.06 %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758392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K-4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3.64 %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25.53 %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64153"/>
                  </a:ext>
                </a:extLst>
              </a:tr>
              <a:tr h="229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5-8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13.02 %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1C68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23.86 %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C68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53162"/>
                  </a:ext>
                </a:extLst>
              </a:tr>
              <a:tr h="215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9-12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2.46 %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22.92 %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68A4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2962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665E19B0-082C-5949-BD09-C7EB52D94EED}"/>
              </a:ext>
            </a:extLst>
          </p:cNvPr>
          <p:cNvSpPr/>
          <p:nvPr/>
        </p:nvSpPr>
        <p:spPr>
          <a:xfrm>
            <a:off x="0" y="4549965"/>
            <a:ext cx="3301983" cy="3340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946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1108</Words>
  <Application>Microsoft Macintosh PowerPoint</Application>
  <PresentationFormat>Widescreen</PresentationFormat>
  <Paragraphs>354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Beyond Census Data: Using Open Data to Understand Communities Around Public Libraries</vt:lpstr>
      <vt:lpstr>Open data literacy (ODL)</vt:lpstr>
      <vt:lpstr>PowerPoint Presentation</vt:lpstr>
      <vt:lpstr>Assessing Data Needs: Interviews</vt:lpstr>
      <vt:lpstr>Search for Suitable Open Data</vt:lpstr>
      <vt:lpstr>Map Dashboard</vt:lpstr>
      <vt:lpstr>Comparison with Internal Dataset and reports</vt:lpstr>
      <vt:lpstr>Example: NewHolly Branch</vt:lpstr>
      <vt:lpstr>Example: NewHolly Branch</vt:lpstr>
      <vt:lpstr>Example: NewHolly Branch</vt:lpstr>
      <vt:lpstr>Example: NewHolly Branch</vt:lpstr>
      <vt:lpstr>Final Results</vt:lpstr>
      <vt:lpstr>Next steps for SPL</vt:lpstr>
      <vt:lpstr>Next steps for ODL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Census Data: Using Open Data to Understand Communities Around Public Libraries</dc:title>
  <dc:creator>Karalyn R. Ostler</dc:creator>
  <cp:lastModifiedBy>Karalyn R. Ostler</cp:lastModifiedBy>
  <cp:revision>33</cp:revision>
  <cp:lastPrinted>2019-08-16T16:54:06Z</cp:lastPrinted>
  <dcterms:created xsi:type="dcterms:W3CDTF">2019-08-15T23:23:45Z</dcterms:created>
  <dcterms:modified xsi:type="dcterms:W3CDTF">2019-09-23T22:28:10Z</dcterms:modified>
</cp:coreProperties>
</file>