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57" r:id="rId4"/>
    <p:sldId id="265" r:id="rId5"/>
    <p:sldId id="258" r:id="rId6"/>
    <p:sldId id="259" r:id="rId7"/>
    <p:sldId id="260" r:id="rId8"/>
    <p:sldId id="262" r:id="rId9"/>
    <p:sldId id="268" r:id="rId10"/>
    <p:sldId id="263" r:id="rId11"/>
    <p:sldId id="264" r:id="rId12"/>
    <p:sldId id="271" r:id="rId13"/>
    <p:sldId id="269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8A4"/>
    <a:srgbClr val="C0ABCB"/>
    <a:srgbClr val="7E3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6"/>
    <p:restoredTop sz="91401"/>
  </p:normalViewPr>
  <p:slideViewPr>
    <p:cSldViewPr snapToGrid="0" snapToObjects="1">
      <p:cViewPr varScale="1">
        <p:scale>
          <a:sx n="83" d="100"/>
          <a:sy n="83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BF72E-0400-7945-AA85-BA7FB90517B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0E503-C0B8-DB47-8742-34E2D1B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0E503-C0B8-DB47-8742-34E2D1B83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stler.shinyapps.io/SPL-Seattle-Census-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DataLiteracy/SPL-K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kostler.shinyapps.io/SPL-Seattle-Census-Data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68A4">
            <a:alpha val="7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7879-AF7D-274B-931E-F41DA170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859797"/>
            <a:ext cx="6047199" cy="2172867"/>
          </a:xfrm>
        </p:spPr>
        <p:txBody>
          <a:bodyPr>
            <a:normAutofit/>
          </a:bodyPr>
          <a:lstStyle/>
          <a:p>
            <a:r>
              <a:rPr lang="en-US" sz="2400" dirty="0"/>
              <a:t>Beyond Census Data: Using Open Data to Understand Communities Around Public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7B08-9A59-8845-9FC6-7DC856DD8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5242560" cy="1239894"/>
          </a:xfrm>
        </p:spPr>
        <p:txBody>
          <a:bodyPr>
            <a:normAutofit/>
          </a:bodyPr>
          <a:lstStyle/>
          <a:p>
            <a:r>
              <a:rPr lang="en-US" dirty="0"/>
              <a:t>Sponsor: Seattle Public Library</a:t>
            </a:r>
          </a:p>
          <a:p>
            <a:r>
              <a:rPr lang="en-US" dirty="0"/>
              <a:t>Intern: Karalyn Ostler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F3D34-29D7-4174-91B7-7394213F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A02EC-953D-4FA3-AC0D-C720D5539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AC45C6-8ECD-3E4B-AF86-E9771AE86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811" y="1192339"/>
            <a:ext cx="3044952" cy="1639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F3CA8-D04A-AB4E-9E8E-ECCB9D11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671" y="3260451"/>
            <a:ext cx="1987232" cy="21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D3BF-1F64-4246-AD6C-934DC017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4027"/>
            <a:ext cx="7729728" cy="1188720"/>
          </a:xfrm>
        </p:spPr>
        <p:txBody>
          <a:bodyPr/>
          <a:lstStyle/>
          <a:p>
            <a:r>
              <a:rPr lang="en-US" dirty="0"/>
              <a:t>Comparison with Internal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BBB0-5F6F-A54F-ACD3-33BC9424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54" y="2039965"/>
            <a:ext cx="6139745" cy="423020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Dataset: SPL Borrower Data</a:t>
            </a:r>
          </a:p>
          <a:p>
            <a:pPr lvl="1"/>
            <a:r>
              <a:rPr lang="en-US" sz="2400" dirty="0"/>
              <a:t>Divided by branches</a:t>
            </a:r>
          </a:p>
          <a:p>
            <a:pPr lvl="1"/>
            <a:r>
              <a:rPr lang="en-US" sz="2400" dirty="0"/>
              <a:t># of active uses of card by age of borrower</a:t>
            </a:r>
          </a:p>
          <a:p>
            <a:r>
              <a:rPr lang="en-US" sz="2800" dirty="0"/>
              <a:t>Age Statistics</a:t>
            </a:r>
          </a:p>
          <a:p>
            <a:pPr lvl="1"/>
            <a:r>
              <a:rPr lang="en-US" sz="2400" dirty="0"/>
              <a:t>Average age of borrower at Branch</a:t>
            </a:r>
          </a:p>
          <a:p>
            <a:pPr lvl="1"/>
            <a:r>
              <a:rPr lang="en-US" sz="2400" dirty="0"/>
              <a:t>Percentage Breakdown:</a:t>
            </a:r>
          </a:p>
          <a:p>
            <a:pPr lvl="2"/>
            <a:r>
              <a:rPr lang="en-US" sz="2400" dirty="0"/>
              <a:t>Under 18</a:t>
            </a:r>
          </a:p>
          <a:p>
            <a:pPr lvl="2"/>
            <a:r>
              <a:rPr lang="en-US" sz="2400" dirty="0"/>
              <a:t>18-39</a:t>
            </a:r>
          </a:p>
          <a:p>
            <a:pPr lvl="2"/>
            <a:r>
              <a:rPr lang="en-US" sz="2400" dirty="0"/>
              <a:t>40-64</a:t>
            </a:r>
          </a:p>
          <a:p>
            <a:pPr lvl="2"/>
            <a:r>
              <a:rPr lang="en-US" sz="2400" dirty="0"/>
              <a:t>Over 65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DF6670-EB4E-B743-817F-3F5EA949B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60855"/>
              </p:ext>
            </p:extLst>
          </p:nvPr>
        </p:nvGraphicFramePr>
        <p:xfrm>
          <a:off x="7656163" y="2668941"/>
          <a:ext cx="3576282" cy="376285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2094">
                  <a:extLst>
                    <a:ext uri="{9D8B030D-6E8A-4147-A177-3AD203B41FA5}">
                      <a16:colId xmlns:a16="http://schemas.microsoft.com/office/drawing/2014/main" val="2713856163"/>
                    </a:ext>
                  </a:extLst>
                </a:gridCol>
                <a:gridCol w="1192094">
                  <a:extLst>
                    <a:ext uri="{9D8B030D-6E8A-4147-A177-3AD203B41FA5}">
                      <a16:colId xmlns:a16="http://schemas.microsoft.com/office/drawing/2014/main" val="259590464"/>
                    </a:ext>
                  </a:extLst>
                </a:gridCol>
                <a:gridCol w="1192094">
                  <a:extLst>
                    <a:ext uri="{9D8B030D-6E8A-4147-A177-3AD203B41FA5}">
                      <a16:colId xmlns:a16="http://schemas.microsoft.com/office/drawing/2014/main" val="3682065800"/>
                    </a:ext>
                  </a:extLst>
                </a:gridCol>
              </a:tblGrid>
              <a:tr h="609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99147"/>
                  </a:ext>
                </a:extLst>
              </a:tr>
              <a:tr h="713378">
                <a:tc>
                  <a:txBody>
                    <a:bodyPr/>
                    <a:lstStyle/>
                    <a:p>
                      <a:r>
                        <a:rPr lang="en-US" dirty="0"/>
                        <a:t>Average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15804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Under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7708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18-39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82599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40-64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6926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Over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02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528600-B418-A442-8E27-B68B4F10FB7E}"/>
              </a:ext>
            </a:extLst>
          </p:cNvPr>
          <p:cNvSpPr txBox="1"/>
          <p:nvPr/>
        </p:nvSpPr>
        <p:spPr>
          <a:xfrm>
            <a:off x="8072967" y="2065150"/>
            <a:ext cx="2943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Central Library</a:t>
            </a:r>
          </a:p>
        </p:txBody>
      </p:sp>
    </p:spTree>
    <p:extLst>
      <p:ext uri="{BB962C8B-B14F-4D97-AF65-F5344CB8AC3E}">
        <p14:creationId xmlns:p14="http://schemas.microsoft.com/office/powerpoint/2010/main" val="417400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2809-53F1-1543-8994-8E18DCBC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F4F7-A188-354D-BB96-E96D6684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83783"/>
            <a:ext cx="7729728" cy="449450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Dashboard with data about the community</a:t>
            </a:r>
          </a:p>
          <a:p>
            <a:pPr lvl="1"/>
            <a:r>
              <a:rPr lang="en-US" sz="2000" dirty="0"/>
              <a:t>Available publicly via </a:t>
            </a:r>
            <a:r>
              <a:rPr lang="en-US" sz="2000" dirty="0">
                <a:hlinkClick r:id="rId3"/>
              </a:rPr>
              <a:t>https://kostler.shinyapps.io/SPL-Seattle-Census-Data/</a:t>
            </a:r>
            <a:endParaRPr lang="en-US" sz="2400" dirty="0"/>
          </a:p>
          <a:p>
            <a:pPr lvl="1"/>
            <a:r>
              <a:rPr lang="en-US" sz="2000" dirty="0"/>
              <a:t>Four interactive maps of census data and SPL branches</a:t>
            </a:r>
          </a:p>
          <a:p>
            <a:r>
              <a:rPr lang="en-US" sz="2400" dirty="0"/>
              <a:t>Short report for each region</a:t>
            </a:r>
          </a:p>
          <a:p>
            <a:pPr lvl="1"/>
            <a:r>
              <a:rPr lang="en-US" sz="2000" dirty="0"/>
              <a:t>Available datasets found</a:t>
            </a:r>
          </a:p>
          <a:p>
            <a:pPr lvl="1"/>
            <a:r>
              <a:rPr lang="en-US" sz="2000" dirty="0"/>
              <a:t>Stats for each branch on topics</a:t>
            </a:r>
          </a:p>
          <a:p>
            <a:r>
              <a:rPr lang="en-US" sz="2400" dirty="0"/>
              <a:t>Documented code</a:t>
            </a:r>
          </a:p>
          <a:p>
            <a:pPr lvl="1"/>
            <a:r>
              <a:rPr lang="en-US" sz="2000" dirty="0"/>
              <a:t>Available via GitHub repository: </a:t>
            </a:r>
            <a:r>
              <a:rPr lang="en-US" sz="2000" dirty="0">
                <a:hlinkClick r:id="rId4"/>
              </a:rPr>
              <a:t>https://github.com/OpenDataLiteracy/SPL-KO</a:t>
            </a:r>
            <a:endParaRPr lang="en-US" sz="2000" dirty="0"/>
          </a:p>
          <a:p>
            <a:pPr lvl="1"/>
            <a:r>
              <a:rPr lang="en-US" sz="2000" dirty="0"/>
              <a:t>Easily adapted by other library systems</a:t>
            </a:r>
          </a:p>
        </p:txBody>
      </p:sp>
    </p:spTree>
    <p:extLst>
      <p:ext uri="{BB962C8B-B14F-4D97-AF65-F5344CB8AC3E}">
        <p14:creationId xmlns:p14="http://schemas.microsoft.com/office/powerpoint/2010/main" val="334803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BC36-C339-464F-8FF2-4206D631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9954-3045-544C-B8F4-0A002374E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2305" y="2638044"/>
            <a:ext cx="4071378" cy="368526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Open file types and </a:t>
            </a:r>
            <a:r>
              <a:rPr lang="en-US" sz="2800" dirty="0" err="1"/>
              <a:t>softwares</a:t>
            </a:r>
            <a:endParaRPr lang="en-US" sz="2800" dirty="0"/>
          </a:p>
          <a:p>
            <a:pPr lvl="1"/>
            <a:r>
              <a:rPr lang="en-US" sz="2400" dirty="0"/>
              <a:t>R and </a:t>
            </a:r>
            <a:r>
              <a:rPr lang="en-US" sz="2400" dirty="0" err="1"/>
              <a:t>Rstudio</a:t>
            </a:r>
            <a:endParaRPr lang="en-US" sz="2400" dirty="0"/>
          </a:p>
          <a:p>
            <a:pPr lvl="2"/>
            <a:r>
              <a:rPr lang="en-US" sz="2400" dirty="0"/>
              <a:t>Preferred programming language for sponsor</a:t>
            </a:r>
          </a:p>
          <a:p>
            <a:pPr lvl="2"/>
            <a:r>
              <a:rPr lang="en-US" sz="2400" dirty="0"/>
              <a:t>Good visualization packages</a:t>
            </a:r>
          </a:p>
          <a:p>
            <a:r>
              <a:rPr lang="en-US" sz="2800" dirty="0"/>
              <a:t>GitHub Repository</a:t>
            </a:r>
          </a:p>
          <a:p>
            <a:pPr lvl="1"/>
            <a:r>
              <a:rPr lang="en-US" sz="2400" dirty="0"/>
              <a:t>All Code </a:t>
            </a:r>
          </a:p>
          <a:p>
            <a:pPr lvl="1"/>
            <a:r>
              <a:rPr lang="en-US" sz="2400" dirty="0"/>
              <a:t>Publicly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61D7-FCD9-6C47-B875-C8658CE2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85264"/>
          </a:xfrm>
        </p:spPr>
        <p:txBody>
          <a:bodyPr>
            <a:noAutofit/>
          </a:bodyPr>
          <a:lstStyle/>
          <a:p>
            <a:r>
              <a:rPr lang="en-US" sz="2600" dirty="0"/>
              <a:t>U.S. Census Bureau Data</a:t>
            </a:r>
          </a:p>
          <a:p>
            <a:pPr lvl="1"/>
            <a:r>
              <a:rPr lang="en-US" sz="2200" dirty="0"/>
              <a:t>Federally maintained</a:t>
            </a:r>
          </a:p>
          <a:p>
            <a:pPr lvl="1"/>
            <a:r>
              <a:rPr lang="en-US" sz="2200" dirty="0"/>
              <a:t>Consistent formatting and data releases</a:t>
            </a:r>
          </a:p>
          <a:p>
            <a:r>
              <a:rPr lang="en-US" sz="2600" dirty="0"/>
              <a:t>Dashboard on </a:t>
            </a:r>
            <a:r>
              <a:rPr lang="en-US" sz="2600" dirty="0" err="1"/>
              <a:t>shinyapps.io</a:t>
            </a:r>
            <a:endParaRPr lang="en-US" sz="2600" dirty="0"/>
          </a:p>
          <a:p>
            <a:pPr lvl="1"/>
            <a:r>
              <a:rPr lang="en-US" sz="2200" dirty="0"/>
              <a:t>Can easily be modified for future years’ data</a:t>
            </a:r>
          </a:p>
          <a:p>
            <a:pPr lvl="1"/>
            <a:r>
              <a:rPr lang="en-US" sz="2200" dirty="0"/>
              <a:t>Hosted by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2E4A1-9B79-5D4A-8508-CC509F51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476" y="2877216"/>
            <a:ext cx="1373429" cy="64872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A4D6072-1EE3-9647-A981-C941CF1F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088" y="5192434"/>
            <a:ext cx="899987" cy="899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96FF1-FF9C-184B-9AB1-15A1DA6CB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511" y="4466903"/>
            <a:ext cx="915444" cy="915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D4FB13-4D55-F544-83DB-3C873C640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82" y="2870646"/>
            <a:ext cx="747998" cy="11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2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1A5D-B65F-8949-9F95-DD8D88DC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3B0A-9C44-A244-A2FE-BE02918B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Keeping the project scale manageable, very easy to try and do too much</a:t>
            </a:r>
          </a:p>
          <a:p>
            <a:r>
              <a:rPr lang="en-US" sz="2800" dirty="0"/>
              <a:t>First time creating maps, especially interactive maps</a:t>
            </a:r>
          </a:p>
          <a:p>
            <a:r>
              <a:rPr lang="en-US" sz="2800" dirty="0"/>
              <a:t>Keeping things simple with visualizations, not overwhelming users</a:t>
            </a:r>
          </a:p>
        </p:txBody>
      </p:sp>
    </p:spTree>
    <p:extLst>
      <p:ext uri="{BB962C8B-B14F-4D97-AF65-F5344CB8AC3E}">
        <p14:creationId xmlns:p14="http://schemas.microsoft.com/office/powerpoint/2010/main" val="270908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3A4C-0F03-724C-A1D4-17E1BF50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0739"/>
            <a:ext cx="7729728" cy="1188720"/>
          </a:xfrm>
        </p:spPr>
        <p:txBody>
          <a:bodyPr/>
          <a:lstStyle/>
          <a:p>
            <a:r>
              <a:rPr lang="en-US" dirty="0"/>
              <a:t>Next steps for SPL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D7D6-E815-7F48-A7F4-D71ACF5C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30278"/>
            <a:ext cx="7729728" cy="4448014"/>
          </a:xfrm>
        </p:spPr>
        <p:txBody>
          <a:bodyPr>
            <a:normAutofit/>
          </a:bodyPr>
          <a:lstStyle/>
          <a:p>
            <a:r>
              <a:rPr lang="en-US" sz="2400" dirty="0"/>
              <a:t>Distribute the maps and reports for use by staff</a:t>
            </a:r>
          </a:p>
          <a:p>
            <a:r>
              <a:rPr lang="en-US" sz="2400" dirty="0"/>
              <a:t>Share maps with SPL Foundation, in annual reports about demographics served by SPL, or even in policy advocacy (e.g. Library Levee that just passed)</a:t>
            </a:r>
          </a:p>
          <a:p>
            <a:r>
              <a:rPr lang="en-US" sz="2400" dirty="0"/>
              <a:t>Add other datasets to maps</a:t>
            </a:r>
          </a:p>
          <a:p>
            <a:pPr lvl="1"/>
            <a:r>
              <a:rPr lang="en-US" sz="2100" dirty="0"/>
              <a:t>School district data, low-income housing</a:t>
            </a:r>
          </a:p>
          <a:p>
            <a:r>
              <a:rPr lang="en-US" sz="2400" dirty="0"/>
              <a:t>Update when 2018 ACS data or 2020 Census data available</a:t>
            </a:r>
          </a:p>
          <a:p>
            <a:r>
              <a:rPr lang="en-US" sz="2400" dirty="0"/>
              <a:t>Collect feedback from frontline staff about maps and reports </a:t>
            </a:r>
          </a:p>
          <a:p>
            <a:pPr lvl="1"/>
            <a:r>
              <a:rPr lang="en-US" sz="2100" dirty="0"/>
              <a:t>Are they helpful? How could they be improved?</a:t>
            </a:r>
          </a:p>
        </p:txBody>
      </p:sp>
    </p:spTree>
    <p:extLst>
      <p:ext uri="{BB962C8B-B14F-4D97-AF65-F5344CB8AC3E}">
        <p14:creationId xmlns:p14="http://schemas.microsoft.com/office/powerpoint/2010/main" val="154697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C458-CA88-3545-A966-AC1A835D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ODL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5116-2225-524F-9732-39797472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5228"/>
            <a:ext cx="7729728" cy="404505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For this project:</a:t>
            </a:r>
          </a:p>
          <a:p>
            <a:pPr lvl="1"/>
            <a:r>
              <a:rPr lang="en-US" sz="2800" dirty="0"/>
              <a:t>Write journal article about project</a:t>
            </a:r>
          </a:p>
          <a:p>
            <a:pPr lvl="1"/>
            <a:r>
              <a:rPr lang="en-US" sz="2800" dirty="0"/>
              <a:t>Create Binder instance for R Notebook in GitHub Repo</a:t>
            </a:r>
          </a:p>
          <a:p>
            <a:r>
              <a:rPr lang="en-US" sz="3000" dirty="0"/>
              <a:t>In general:</a:t>
            </a:r>
          </a:p>
          <a:p>
            <a:pPr lvl="1"/>
            <a:r>
              <a:rPr lang="en-US" sz="2800" dirty="0"/>
              <a:t> Data Science/Coding and Librarians</a:t>
            </a:r>
          </a:p>
          <a:p>
            <a:pPr lvl="2"/>
            <a:r>
              <a:rPr lang="en-US" sz="2800" dirty="0"/>
              <a:t>Using Open data and open data software in an everyday workflow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31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AB03-A5AD-9042-AB18-16BEFAB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573"/>
            <a:ext cx="5257800" cy="1188720"/>
          </a:xfrm>
        </p:spPr>
        <p:txBody>
          <a:bodyPr/>
          <a:lstStyle/>
          <a:p>
            <a:r>
              <a:rPr lang="en-US" dirty="0"/>
              <a:t>Seattle Public Library (SPL)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B123-DC7D-A549-9B4A-1EF239159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3234"/>
            <a:ext cx="5127171" cy="39784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Public library system serving Seattle</a:t>
            </a:r>
          </a:p>
          <a:p>
            <a:r>
              <a:rPr lang="en-US" sz="2400" dirty="0"/>
              <a:t>27 Locations</a:t>
            </a:r>
          </a:p>
          <a:p>
            <a:r>
              <a:rPr lang="en-US" sz="2400" dirty="0"/>
              <a:t>6 regions</a:t>
            </a:r>
          </a:p>
          <a:p>
            <a:r>
              <a:rPr lang="en-US" sz="2400" dirty="0"/>
              <a:t>Variety of services and outreach programs</a:t>
            </a:r>
          </a:p>
          <a:p>
            <a:r>
              <a:rPr lang="en-US" sz="2400" dirty="0"/>
              <a:t>Note: Separate library system than King County Library System</a:t>
            </a:r>
          </a:p>
          <a:p>
            <a:endParaRPr lang="en-US" sz="2400" dirty="0"/>
          </a:p>
          <a:p>
            <a:r>
              <a:rPr lang="en-US" sz="2400" dirty="0"/>
              <a:t>SPL Mentor: David Christensen, Data Analysis Lead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9EA96-A44D-A044-8516-CC7EEF03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58" y="632573"/>
            <a:ext cx="4979472" cy="5606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5A2E2-E68D-0D48-9EFF-92DF847C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31" y="4581078"/>
            <a:ext cx="1684149" cy="183059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9486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9EC-11AA-C347-B7FB-0A9A6D1A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DA56-4383-E548-B9AA-95405DE5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can a large public library system like Seattle Public Libraries use external open data to help inform staff about the needs of the community to better plan services and outreach?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can open data be transformed into materials that are accessible and easy to understand?</a:t>
            </a:r>
          </a:p>
        </p:txBody>
      </p:sp>
    </p:spTree>
    <p:extLst>
      <p:ext uri="{BB962C8B-B14F-4D97-AF65-F5344CB8AC3E}">
        <p14:creationId xmlns:p14="http://schemas.microsoft.com/office/powerpoint/2010/main" val="193274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C02D-7ECF-8E43-94F2-7FC22106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1322-327F-5441-935C-2BFC09D8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Identify data needs of SPL frontline staff</a:t>
            </a:r>
          </a:p>
          <a:p>
            <a:r>
              <a:rPr lang="en-US" sz="2800" dirty="0"/>
              <a:t>Identify relevant open datasets related to Seattle and SPL</a:t>
            </a:r>
          </a:p>
          <a:p>
            <a:r>
              <a:rPr lang="en-US" sz="2800" dirty="0"/>
              <a:t>Create materials using selected datasets for use by SPL staff</a:t>
            </a:r>
          </a:p>
        </p:txBody>
      </p:sp>
    </p:spTree>
    <p:extLst>
      <p:ext uri="{BB962C8B-B14F-4D97-AF65-F5344CB8AC3E}">
        <p14:creationId xmlns:p14="http://schemas.microsoft.com/office/powerpoint/2010/main" val="348047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B807-BD8C-0546-9C09-25FD3D1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3694"/>
            <a:ext cx="7729728" cy="1188720"/>
          </a:xfrm>
        </p:spPr>
        <p:txBody>
          <a:bodyPr/>
          <a:lstStyle/>
          <a:p>
            <a:r>
              <a:rPr lang="en-US"/>
              <a:t>Assessing Data Needs: 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106A-A049-A941-8F83-ABD8077E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90792"/>
            <a:ext cx="8044240" cy="466499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Interviewed two SPL Regional Managers</a:t>
            </a:r>
          </a:p>
          <a:p>
            <a:pPr lvl="1"/>
            <a:r>
              <a:rPr lang="en-US" sz="2800" dirty="0"/>
              <a:t>Northeast Region: Francesca Wainwright</a:t>
            </a:r>
          </a:p>
          <a:p>
            <a:pPr lvl="1"/>
            <a:r>
              <a:rPr lang="en-US" sz="2800" dirty="0"/>
              <a:t>Southeast Region: Wei Cai</a:t>
            </a:r>
          </a:p>
          <a:p>
            <a:r>
              <a:rPr lang="en-US" sz="3200" dirty="0"/>
              <a:t>Findings:</a:t>
            </a:r>
          </a:p>
          <a:p>
            <a:pPr lvl="1"/>
            <a:r>
              <a:rPr lang="en-US" sz="2800" dirty="0"/>
              <a:t>More granular data</a:t>
            </a:r>
          </a:p>
          <a:p>
            <a:pPr lvl="1"/>
            <a:r>
              <a:rPr lang="en-US" sz="2800" dirty="0"/>
              <a:t>Age</a:t>
            </a:r>
          </a:p>
          <a:p>
            <a:pPr lvl="1"/>
            <a:r>
              <a:rPr lang="en-US" sz="2800" dirty="0"/>
              <a:t>Income</a:t>
            </a:r>
          </a:p>
          <a:p>
            <a:pPr lvl="1"/>
            <a:r>
              <a:rPr lang="en-US" sz="2800" dirty="0"/>
              <a:t>Language Spoken at home</a:t>
            </a:r>
          </a:p>
          <a:p>
            <a:pPr lvl="1"/>
            <a:r>
              <a:rPr lang="en-US" sz="2800" dirty="0"/>
              <a:t>Private Schooling versus Public Schooling</a:t>
            </a:r>
          </a:p>
        </p:txBody>
      </p:sp>
    </p:spTree>
    <p:extLst>
      <p:ext uri="{BB962C8B-B14F-4D97-AF65-F5344CB8AC3E}">
        <p14:creationId xmlns:p14="http://schemas.microsoft.com/office/powerpoint/2010/main" val="120053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222E-C9B6-9746-B16D-286770A3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30" y="572716"/>
            <a:ext cx="7729728" cy="1188720"/>
          </a:xfrm>
        </p:spPr>
        <p:txBody>
          <a:bodyPr/>
          <a:lstStyle/>
          <a:p>
            <a:r>
              <a:rPr lang="en-US"/>
              <a:t>Search for Suitable Open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C8E-6159-3140-A797-2A04438A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27" y="2309623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Local Data:</a:t>
            </a:r>
          </a:p>
          <a:p>
            <a:pPr lvl="1"/>
            <a:r>
              <a:rPr lang="en-US" sz="2800" dirty="0"/>
              <a:t>City of Seattle Open Data portal</a:t>
            </a:r>
          </a:p>
          <a:p>
            <a:pPr lvl="1"/>
            <a:r>
              <a:rPr lang="en-US" sz="2800" dirty="0"/>
              <a:t>Washington State Open data portal</a:t>
            </a:r>
          </a:p>
          <a:p>
            <a:r>
              <a:rPr lang="en-US" sz="3200" dirty="0" err="1"/>
              <a:t>Data.gov</a:t>
            </a:r>
            <a:endParaRPr lang="en-US" sz="3200" dirty="0"/>
          </a:p>
          <a:p>
            <a:r>
              <a:rPr lang="en-US" sz="3200" dirty="0"/>
              <a:t>Packaged Data in R</a:t>
            </a:r>
          </a:p>
          <a:p>
            <a:r>
              <a:rPr lang="en-US" sz="3200" dirty="0"/>
              <a:t>US Census Bureau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2C9FF-814E-0249-8F49-485DFC45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67" y="5387640"/>
            <a:ext cx="29845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32AE7-DC62-814E-8B20-8F84D514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25" y="2195879"/>
            <a:ext cx="2616200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50546-C61C-B94D-BC3C-559B65D46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779" y="1379997"/>
            <a:ext cx="1631763" cy="163176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841BBF2-199C-7D42-B651-E1D42E150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0518" y="4961780"/>
            <a:ext cx="1760571" cy="1361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A792EC-1616-E243-B9AA-5DF6FEB84E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827" b="27358"/>
          <a:stretch/>
        </p:blipFill>
        <p:spPr>
          <a:xfrm>
            <a:off x="6253825" y="4001906"/>
            <a:ext cx="2190750" cy="9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89BB-1711-974A-9C93-815FB128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0" y="580832"/>
            <a:ext cx="5594605" cy="1188720"/>
          </a:xfrm>
        </p:spPr>
        <p:txBody>
          <a:bodyPr/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AD53-DC6C-F744-A644-843E1117C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912" y="2092271"/>
            <a:ext cx="4639795" cy="4184897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 of Data:</a:t>
            </a:r>
          </a:p>
          <a:p>
            <a:pPr lvl="1"/>
            <a:r>
              <a:rPr lang="en-US" sz="2800" dirty="0"/>
              <a:t>Censuses</a:t>
            </a:r>
          </a:p>
          <a:p>
            <a:pPr lvl="2"/>
            <a:r>
              <a:rPr lang="en-US" sz="2400" dirty="0"/>
              <a:t>Decennial Census</a:t>
            </a:r>
          </a:p>
          <a:p>
            <a:pPr lvl="2"/>
            <a:r>
              <a:rPr lang="en-US" sz="2400" dirty="0"/>
              <a:t>Economic Census</a:t>
            </a:r>
          </a:p>
          <a:p>
            <a:pPr lvl="2"/>
            <a:r>
              <a:rPr lang="en-US" sz="2400" dirty="0"/>
              <a:t>Census of Governments</a:t>
            </a:r>
          </a:p>
          <a:p>
            <a:pPr lvl="1"/>
            <a:r>
              <a:rPr lang="en-US" sz="2800" dirty="0"/>
              <a:t>Surveys</a:t>
            </a:r>
          </a:p>
          <a:p>
            <a:pPr lvl="2"/>
            <a:r>
              <a:rPr lang="en-US" sz="2400" dirty="0"/>
              <a:t>American Community Survey (ACS)</a:t>
            </a:r>
          </a:p>
          <a:p>
            <a:pPr lvl="2"/>
            <a:r>
              <a:rPr lang="en-US" sz="2400" dirty="0"/>
              <a:t>Demographic surveys</a:t>
            </a:r>
          </a:p>
          <a:p>
            <a:pPr lvl="2"/>
            <a:r>
              <a:rPr lang="en-US" sz="2400" dirty="0"/>
              <a:t>Economic surveys</a:t>
            </a:r>
          </a:p>
          <a:p>
            <a:pPr lvl="2"/>
            <a:r>
              <a:rPr lang="en-US" sz="2400" dirty="0"/>
              <a:t>Sponsored surveys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8338F1-21D2-C64B-B787-870BB130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6295" y="1769552"/>
            <a:ext cx="5181600" cy="2045090"/>
          </a:xfrm>
        </p:spPr>
        <p:txBody>
          <a:bodyPr>
            <a:normAutofit fontScale="85000" lnSpcReduction="10000"/>
          </a:bodyPr>
          <a:lstStyle/>
          <a:p>
            <a:r>
              <a:rPr lang="en-US" sz="2500" dirty="0"/>
              <a:t>Ways to Get Data:</a:t>
            </a:r>
          </a:p>
          <a:p>
            <a:pPr lvl="1"/>
            <a:r>
              <a:rPr lang="en-US" sz="2500" dirty="0"/>
              <a:t>API</a:t>
            </a:r>
          </a:p>
          <a:p>
            <a:pPr lvl="1"/>
            <a:r>
              <a:rPr lang="en-US" sz="2500" dirty="0"/>
              <a:t>American </a:t>
            </a:r>
            <a:r>
              <a:rPr lang="en-US" sz="2500" dirty="0" err="1"/>
              <a:t>FactFinder</a:t>
            </a: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7E777-01F4-A84A-ABEC-DEF79CB0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280988"/>
            <a:ext cx="2984500" cy="140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842049-6366-334F-908D-98A983D70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4" b="2348"/>
          <a:stretch/>
        </p:blipFill>
        <p:spPr>
          <a:xfrm>
            <a:off x="6553200" y="3076834"/>
            <a:ext cx="5181600" cy="35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DECBC5-A1FC-4041-A522-9AAA74B1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95" y="150148"/>
            <a:ext cx="4245897" cy="3522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8C8A5-3C10-724F-9E8F-C1F0F794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877" y="395207"/>
            <a:ext cx="2803902" cy="1325563"/>
          </a:xfrm>
        </p:spPr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C499-CE14-0A47-9D73-3214D38D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52" y="2040192"/>
            <a:ext cx="3807753" cy="4422601"/>
          </a:xfrm>
        </p:spPr>
        <p:txBody>
          <a:bodyPr>
            <a:normAutofit/>
          </a:bodyPr>
          <a:lstStyle/>
          <a:p>
            <a:r>
              <a:rPr lang="en-US" sz="2400" dirty="0"/>
              <a:t>R and </a:t>
            </a:r>
            <a:r>
              <a:rPr lang="en-US" sz="2400" dirty="0" err="1"/>
              <a:t>Rstudio</a:t>
            </a:r>
            <a:endParaRPr lang="en-US" sz="2400" dirty="0"/>
          </a:p>
          <a:p>
            <a:r>
              <a:rPr lang="en-US" sz="2400" dirty="0"/>
              <a:t>Download 2017 ACS data via API</a:t>
            </a:r>
          </a:p>
          <a:p>
            <a:r>
              <a:rPr lang="en-US" sz="2400" dirty="0"/>
              <a:t>Leaflet package: Create interactive maps</a:t>
            </a:r>
          </a:p>
          <a:p>
            <a:r>
              <a:rPr lang="en-US" sz="2400" dirty="0"/>
              <a:t>Shiny: Create application for data dashboard</a:t>
            </a:r>
          </a:p>
          <a:p>
            <a:r>
              <a:rPr lang="en-US" sz="2400" dirty="0" err="1"/>
              <a:t>Shinyapps.io</a:t>
            </a:r>
            <a:r>
              <a:rPr lang="en-US" sz="2400" dirty="0"/>
              <a:t>: upload dashboard to URL for 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65D3A-7852-B94E-AFE5-2197B072C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7" r="12615"/>
          <a:stretch/>
        </p:blipFill>
        <p:spPr>
          <a:xfrm>
            <a:off x="6394537" y="2387505"/>
            <a:ext cx="1541504" cy="217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A9147-DD1C-824E-8DBE-91942FFF5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6" y="3473125"/>
            <a:ext cx="1541503" cy="217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CBA978-62E9-F249-8A79-D7B7D5C23C5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58327" y="3845345"/>
            <a:ext cx="2784627" cy="2858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BF5937BB-6368-DE45-83DC-C27957CA94E2}"/>
              </a:ext>
            </a:extLst>
          </p:cNvPr>
          <p:cNvSpPr/>
          <p:nvPr/>
        </p:nvSpPr>
        <p:spPr>
          <a:xfrm rot="1999415">
            <a:off x="6090571" y="3115990"/>
            <a:ext cx="505366" cy="250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EB16C6B-DCF8-7246-B582-409024363635}"/>
              </a:ext>
            </a:extLst>
          </p:cNvPr>
          <p:cNvSpPr/>
          <p:nvPr/>
        </p:nvSpPr>
        <p:spPr>
          <a:xfrm rot="1999415">
            <a:off x="8805643" y="5149318"/>
            <a:ext cx="505366" cy="250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2DA3F37-BCCC-F94F-89F0-1E343436A58A}"/>
              </a:ext>
            </a:extLst>
          </p:cNvPr>
          <p:cNvSpPr/>
          <p:nvPr/>
        </p:nvSpPr>
        <p:spPr>
          <a:xfrm rot="1999415">
            <a:off x="7380191" y="4036750"/>
            <a:ext cx="505366" cy="250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4C5F0C-0D35-934F-8131-E0238FB89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4630" y="365677"/>
            <a:ext cx="1312020" cy="10148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42DA79-D3CC-7942-B4E3-AC29CA13F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9873" y="2040192"/>
            <a:ext cx="1145460" cy="11454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FCA6C2-1FDF-0E48-8012-EC4D2D0F7ABF}"/>
              </a:ext>
            </a:extLst>
          </p:cNvPr>
          <p:cNvSpPr txBox="1"/>
          <p:nvPr/>
        </p:nvSpPr>
        <p:spPr>
          <a:xfrm>
            <a:off x="10404497" y="1521886"/>
            <a:ext cx="29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263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F866-E9C8-5B4A-B7C5-4D53903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38234" cy="1325563"/>
          </a:xfrm>
        </p:spPr>
        <p:txBody>
          <a:bodyPr/>
          <a:lstStyle/>
          <a:p>
            <a:r>
              <a:rPr lang="en-US" dirty="0"/>
              <a:t>Map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6C72-6DFC-3C44-802D-421401AF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7288"/>
            <a:ext cx="5181600" cy="4239675"/>
          </a:xfrm>
        </p:spPr>
        <p:txBody>
          <a:bodyPr>
            <a:normAutofit/>
          </a:bodyPr>
          <a:lstStyle/>
          <a:p>
            <a:r>
              <a:rPr lang="en-US" sz="2400" dirty="0"/>
              <a:t>URL: </a:t>
            </a:r>
            <a:r>
              <a:rPr lang="en-US" sz="2400" dirty="0">
                <a:hlinkClick r:id="rId2"/>
              </a:rPr>
              <a:t>https://kostler.shinyapps.io/SPL-Seattle-Census-Data/</a:t>
            </a:r>
            <a:r>
              <a:rPr lang="en-US" sz="2400" dirty="0"/>
              <a:t> </a:t>
            </a:r>
          </a:p>
          <a:p>
            <a:r>
              <a:rPr lang="en-US" sz="2400" dirty="0"/>
              <a:t>Browser based</a:t>
            </a:r>
          </a:p>
          <a:p>
            <a:r>
              <a:rPr lang="en-US" sz="2400" dirty="0"/>
              <a:t>Hosted by </a:t>
            </a:r>
            <a:r>
              <a:rPr lang="en-US" sz="2400" dirty="0" err="1"/>
              <a:t>Rstudio</a:t>
            </a:r>
            <a:endParaRPr lang="en-US" sz="2400" dirty="0"/>
          </a:p>
          <a:p>
            <a:r>
              <a:rPr lang="en-US" sz="2400" dirty="0"/>
              <a:t>Interactive</a:t>
            </a:r>
          </a:p>
          <a:p>
            <a:r>
              <a:rPr lang="en-US" sz="2400" dirty="0"/>
              <a:t>Code easily modified:</a:t>
            </a:r>
          </a:p>
          <a:p>
            <a:pPr lvl="1"/>
            <a:r>
              <a:rPr lang="en-US" sz="2000" dirty="0"/>
              <a:t>Update with yearly census data releases</a:t>
            </a:r>
          </a:p>
          <a:p>
            <a:pPr lvl="1"/>
            <a:r>
              <a:rPr lang="en-US" sz="2000" dirty="0"/>
              <a:t>Add new data layers</a:t>
            </a:r>
          </a:p>
          <a:p>
            <a:pPr lvl="1"/>
            <a:r>
              <a:rPr lang="en-US" sz="2000" dirty="0"/>
              <a:t>Different city or library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8F2CC-5CD6-D746-AF22-81A4A0EE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510252"/>
            <a:ext cx="5828390" cy="59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78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662</Words>
  <Application>Microsoft Macintosh PowerPoint</Application>
  <PresentationFormat>Widescreen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Beyond Census Data: Using Open Data to Understand Communities Around Public Libraries</vt:lpstr>
      <vt:lpstr>Seattle Public Library (SPL)</vt:lpstr>
      <vt:lpstr>Problem Statement</vt:lpstr>
      <vt:lpstr>Project Goals</vt:lpstr>
      <vt:lpstr>Assessing Data Needs: Interviews</vt:lpstr>
      <vt:lpstr>Search for Suitable Open Data</vt:lpstr>
      <vt:lpstr>Census Data</vt:lpstr>
      <vt:lpstr>Maps</vt:lpstr>
      <vt:lpstr>Map Dashboard</vt:lpstr>
      <vt:lpstr>Comparison with Internal Dataset</vt:lpstr>
      <vt:lpstr>Final Results</vt:lpstr>
      <vt:lpstr>Sustainability</vt:lpstr>
      <vt:lpstr>Challenges</vt:lpstr>
      <vt:lpstr>Next steps for SPL</vt:lpstr>
      <vt:lpstr>Next steps for ODL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Census Data: Using Open Data to Understand Communities Around Public Libraries</dc:title>
  <dc:creator>Karalyn R. Ostler</dc:creator>
  <cp:lastModifiedBy>Karalyn R. Ostler</cp:lastModifiedBy>
  <cp:revision>15</cp:revision>
  <dcterms:created xsi:type="dcterms:W3CDTF">2019-08-15T23:23:45Z</dcterms:created>
  <dcterms:modified xsi:type="dcterms:W3CDTF">2019-08-16T16:12:06Z</dcterms:modified>
</cp:coreProperties>
</file>