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7"/>
  </p:notesMasterIdLst>
  <p:sldIdLst>
    <p:sldId id="256" r:id="rId2"/>
    <p:sldId id="267" r:id="rId3"/>
    <p:sldId id="257" r:id="rId4"/>
    <p:sldId id="265" r:id="rId5"/>
    <p:sldId id="258" r:id="rId6"/>
    <p:sldId id="259" r:id="rId7"/>
    <p:sldId id="260" r:id="rId8"/>
    <p:sldId id="262" r:id="rId9"/>
    <p:sldId id="268" r:id="rId10"/>
    <p:sldId id="263" r:id="rId11"/>
    <p:sldId id="264" r:id="rId12"/>
    <p:sldId id="271" r:id="rId13"/>
    <p:sldId id="269" r:id="rId14"/>
    <p:sldId id="266" r:id="rId15"/>
    <p:sldId id="273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68A4"/>
    <a:srgbClr val="C0ABCB"/>
    <a:srgbClr val="7E35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056"/>
    <p:restoredTop sz="91401"/>
  </p:normalViewPr>
  <p:slideViewPr>
    <p:cSldViewPr snapToGrid="0" snapToObjects="1">
      <p:cViewPr varScale="1">
        <p:scale>
          <a:sx n="83" d="100"/>
          <a:sy n="83" d="100"/>
        </p:scale>
        <p:origin x="216" y="8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6BF72E-0400-7945-AA85-BA7FB90517B4}" type="datetimeFigureOut">
              <a:rPr lang="en-US" smtClean="0"/>
              <a:t>8/16/19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F0E503-C0B8-DB47-8742-34E2D1B83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3061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F0E503-C0B8-DB47-8742-34E2D1B831F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1020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1D646-4C9B-4D48-BFDD-EE8CA063219B}" type="datetimeFigureOut">
              <a:rPr lang="en-US" smtClean="0"/>
              <a:t>8/13/19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123A4-A21E-3A4E-8705-22FB27127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592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1D646-4C9B-4D48-BFDD-EE8CA063219B}" type="datetimeFigureOut">
              <a:rPr lang="en-US" smtClean="0"/>
              <a:t>8/13/19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123A4-A21E-3A4E-8705-22FB27127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026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1D646-4C9B-4D48-BFDD-EE8CA063219B}" type="datetimeFigureOut">
              <a:rPr lang="en-US" smtClean="0"/>
              <a:t>8/13/19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123A4-A21E-3A4E-8705-22FB27127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735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1D646-4C9B-4D48-BFDD-EE8CA063219B}" type="datetimeFigureOut">
              <a:rPr lang="en-US" smtClean="0"/>
              <a:t>8/13/19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123A4-A21E-3A4E-8705-22FB27127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779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1D646-4C9B-4D48-BFDD-EE8CA063219B}" type="datetimeFigureOut">
              <a:rPr lang="en-US" smtClean="0"/>
              <a:t>8/13/19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123A4-A21E-3A4E-8705-22FB27127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6653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1D646-4C9B-4D48-BFDD-EE8CA063219B}" type="datetimeFigureOut">
              <a:rPr lang="en-US" smtClean="0"/>
              <a:t>8/13/19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123A4-A21E-3A4E-8705-22FB27127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538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1D646-4C9B-4D48-BFDD-EE8CA063219B}" type="datetimeFigureOut">
              <a:rPr lang="en-US" smtClean="0"/>
              <a:t>8/13/19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123A4-A21E-3A4E-8705-22FB271270D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045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1D646-4C9B-4D48-BFDD-EE8CA063219B}" type="datetimeFigureOut">
              <a:rPr lang="en-US" smtClean="0"/>
              <a:t>8/13/19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123A4-A21E-3A4E-8705-22FB27127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076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1D646-4C9B-4D48-BFDD-EE8CA063219B}" type="datetimeFigureOut">
              <a:rPr lang="en-US" smtClean="0"/>
              <a:t>8/13/19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123A4-A21E-3A4E-8705-22FB27127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995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1D646-4C9B-4D48-BFDD-EE8CA063219B}" type="datetimeFigureOut">
              <a:rPr lang="en-US" smtClean="0"/>
              <a:t>8/13/19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123A4-A21E-3A4E-8705-22FB27127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707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8C11D646-4C9B-4D48-BFDD-EE8CA063219B}" type="datetimeFigureOut">
              <a:rPr lang="en-US" smtClean="0"/>
              <a:t>8/13/19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123A4-A21E-3A4E-8705-22FB27127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083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8C11D646-4C9B-4D48-BFDD-EE8CA063219B}" type="datetimeFigureOut">
              <a:rPr lang="en-US" smtClean="0"/>
              <a:t>8/13/19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330123A4-A21E-3A4E-8705-22FB27127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116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kostler.shinyapps.io/SPL-Seattle-Census-Data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OpenDataLiteracy/SPL-KO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9.png"/><Relationship Id="rId5" Type="http://schemas.openxmlformats.org/officeDocument/2006/relationships/image" Target="../media/image16.png"/><Relationship Id="rId4" Type="http://schemas.openxmlformats.org/officeDocument/2006/relationships/image" Target="../media/image18.sv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3.png"/><Relationship Id="rId7" Type="http://schemas.openxmlformats.org/officeDocument/2006/relationships/image" Target="../media/image9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kostler.shinyapps.io/SPL-Seattle-Census-Data/" TargetMode="Externa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68A4">
            <a:alpha val="78824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77879-AF7D-274B-931E-F41DA1709E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1" y="1859797"/>
            <a:ext cx="6047199" cy="2172867"/>
          </a:xfrm>
        </p:spPr>
        <p:txBody>
          <a:bodyPr>
            <a:normAutofit/>
          </a:bodyPr>
          <a:lstStyle/>
          <a:p>
            <a:r>
              <a:rPr lang="en-US" sz="2400" dirty="0"/>
              <a:t>Beyond Census Data: Using Open Data to Understand Communities Around Public Libraries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A67B08-9A59-8845-9FC6-7DC856DD80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8615" y="4352544"/>
            <a:ext cx="5242560" cy="1239894"/>
          </a:xfrm>
        </p:spPr>
        <p:txBody>
          <a:bodyPr>
            <a:normAutofit/>
          </a:bodyPr>
          <a:lstStyle/>
          <a:p>
            <a:r>
              <a:rPr lang="en-US" dirty="0"/>
              <a:t>Sponsor: Seattle Public Library</a:t>
            </a:r>
          </a:p>
          <a:p>
            <a:r>
              <a:rPr lang="en-US" dirty="0"/>
              <a:t>Intern: Karalyn Ostler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9CF3D34-29D7-4174-91B7-7394213F81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640080"/>
            <a:ext cx="4017265" cy="5263134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83A02EC-953D-4FA3-AC0D-C720D5539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00771" y="802767"/>
            <a:ext cx="3685032" cy="49377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B3AC45C6-8ECD-3E4B-AF86-E9771AE86E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20811" y="1192339"/>
            <a:ext cx="3044952" cy="163958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93F3CA8-D04A-AB4E-9E8E-ECCB9D1139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49671" y="3260451"/>
            <a:ext cx="1987232" cy="2160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8969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1D3BF-1F64-4246-AD6C-934DC0177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84027"/>
            <a:ext cx="7729728" cy="1188720"/>
          </a:xfrm>
        </p:spPr>
        <p:txBody>
          <a:bodyPr/>
          <a:lstStyle/>
          <a:p>
            <a:r>
              <a:rPr lang="en-US" dirty="0"/>
              <a:t>Comparison with Internal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C4BBB0-5F6F-A54F-ACD3-33BC942438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454" y="2039965"/>
            <a:ext cx="6139745" cy="4230206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/>
              <a:t>Dataset: SPL Borrower Data</a:t>
            </a:r>
          </a:p>
          <a:p>
            <a:pPr lvl="1"/>
            <a:r>
              <a:rPr lang="en-US" sz="2400" dirty="0"/>
              <a:t>Divided by branches</a:t>
            </a:r>
          </a:p>
          <a:p>
            <a:pPr lvl="1"/>
            <a:r>
              <a:rPr lang="en-US" sz="2400" dirty="0"/>
              <a:t># of active uses of card by age of borrower</a:t>
            </a:r>
          </a:p>
          <a:p>
            <a:r>
              <a:rPr lang="en-US" sz="2800" dirty="0"/>
              <a:t>Age Statistics</a:t>
            </a:r>
          </a:p>
          <a:p>
            <a:pPr lvl="1"/>
            <a:r>
              <a:rPr lang="en-US" sz="2400" dirty="0"/>
              <a:t>Average age of borrower at Branch</a:t>
            </a:r>
          </a:p>
          <a:p>
            <a:pPr lvl="1"/>
            <a:r>
              <a:rPr lang="en-US" sz="2400" dirty="0"/>
              <a:t>Percentage Breakdown:</a:t>
            </a:r>
          </a:p>
          <a:p>
            <a:pPr lvl="2"/>
            <a:r>
              <a:rPr lang="en-US" sz="2400" dirty="0"/>
              <a:t>Under 18</a:t>
            </a:r>
          </a:p>
          <a:p>
            <a:pPr lvl="2"/>
            <a:r>
              <a:rPr lang="en-US" sz="2400" dirty="0"/>
              <a:t>18-39</a:t>
            </a:r>
          </a:p>
          <a:p>
            <a:pPr lvl="2"/>
            <a:r>
              <a:rPr lang="en-US" sz="2400" dirty="0"/>
              <a:t>40-64</a:t>
            </a:r>
          </a:p>
          <a:p>
            <a:pPr lvl="2"/>
            <a:r>
              <a:rPr lang="en-US" sz="2400" dirty="0"/>
              <a:t>Over 65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2DF6670-EB4E-B743-817F-3F5EA949B4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5560855"/>
              </p:ext>
            </p:extLst>
          </p:nvPr>
        </p:nvGraphicFramePr>
        <p:xfrm>
          <a:off x="7656163" y="2668941"/>
          <a:ext cx="3576282" cy="3762858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1192094">
                  <a:extLst>
                    <a:ext uri="{9D8B030D-6E8A-4147-A177-3AD203B41FA5}">
                      <a16:colId xmlns:a16="http://schemas.microsoft.com/office/drawing/2014/main" val="2713856163"/>
                    </a:ext>
                  </a:extLst>
                </a:gridCol>
                <a:gridCol w="1192094">
                  <a:extLst>
                    <a:ext uri="{9D8B030D-6E8A-4147-A177-3AD203B41FA5}">
                      <a16:colId xmlns:a16="http://schemas.microsoft.com/office/drawing/2014/main" val="259590464"/>
                    </a:ext>
                  </a:extLst>
                </a:gridCol>
                <a:gridCol w="1192094">
                  <a:extLst>
                    <a:ext uri="{9D8B030D-6E8A-4147-A177-3AD203B41FA5}">
                      <a16:colId xmlns:a16="http://schemas.microsoft.com/office/drawing/2014/main" val="3682065800"/>
                    </a:ext>
                  </a:extLst>
                </a:gridCol>
              </a:tblGrid>
              <a:tr h="60989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Census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1199147"/>
                  </a:ext>
                </a:extLst>
              </a:tr>
              <a:tr h="713378">
                <a:tc>
                  <a:txBody>
                    <a:bodyPr/>
                    <a:lstStyle/>
                    <a:p>
                      <a:r>
                        <a:rPr lang="en-US" dirty="0"/>
                        <a:t>Average 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40.2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35.8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715804"/>
                  </a:ext>
                </a:extLst>
              </a:tr>
              <a:tr h="609896">
                <a:tc>
                  <a:txBody>
                    <a:bodyPr/>
                    <a:lstStyle/>
                    <a:p>
                      <a:r>
                        <a:rPr lang="en-US" dirty="0"/>
                        <a:t>Under 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4.0%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5.9%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2927708"/>
                  </a:ext>
                </a:extLst>
              </a:tr>
              <a:tr h="609896">
                <a:tc>
                  <a:txBody>
                    <a:bodyPr/>
                    <a:lstStyle/>
                    <a:p>
                      <a:r>
                        <a:rPr lang="en-US" dirty="0"/>
                        <a:t>18-39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52.1%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56.6%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0582599"/>
                  </a:ext>
                </a:extLst>
              </a:tr>
              <a:tr h="609896">
                <a:tc>
                  <a:txBody>
                    <a:bodyPr/>
                    <a:lstStyle/>
                    <a:p>
                      <a:r>
                        <a:rPr lang="en-US" dirty="0"/>
                        <a:t>40-64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34.5%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26.5%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346926"/>
                  </a:ext>
                </a:extLst>
              </a:tr>
              <a:tr h="609896">
                <a:tc>
                  <a:txBody>
                    <a:bodyPr/>
                    <a:lstStyle/>
                    <a:p>
                      <a:r>
                        <a:rPr lang="en-US" dirty="0"/>
                        <a:t>Over 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9.4%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11.0%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8602103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E528600-B418-A442-8E27-B68B4F10FB7E}"/>
              </a:ext>
            </a:extLst>
          </p:cNvPr>
          <p:cNvSpPr txBox="1"/>
          <p:nvPr/>
        </p:nvSpPr>
        <p:spPr>
          <a:xfrm>
            <a:off x="8072967" y="2065150"/>
            <a:ext cx="2943578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b="1" dirty="0"/>
              <a:t>Central Library</a:t>
            </a:r>
          </a:p>
        </p:txBody>
      </p:sp>
    </p:spTree>
    <p:extLst>
      <p:ext uri="{BB962C8B-B14F-4D97-AF65-F5344CB8AC3E}">
        <p14:creationId xmlns:p14="http://schemas.microsoft.com/office/powerpoint/2010/main" val="41740033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42809-53F1-1543-8994-8E18DCBCA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23613"/>
            <a:ext cx="7729728" cy="1188720"/>
          </a:xfrm>
        </p:spPr>
        <p:txBody>
          <a:bodyPr/>
          <a:lstStyle/>
          <a:p>
            <a:r>
              <a:rPr lang="en-US"/>
              <a:t>Final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1AF4F7-A188-354D-BB96-E96D6684CC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1983783"/>
            <a:ext cx="7729728" cy="4494509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Dashboard with data about the community</a:t>
            </a:r>
          </a:p>
          <a:p>
            <a:pPr lvl="1"/>
            <a:r>
              <a:rPr lang="en-US" sz="2000" dirty="0"/>
              <a:t>Available publicly via </a:t>
            </a:r>
            <a:r>
              <a:rPr lang="en-US" sz="2000" dirty="0">
                <a:hlinkClick r:id="rId3"/>
              </a:rPr>
              <a:t>https://kostler.shinyapps.io/SPL-Seattle-Census-Data/</a:t>
            </a:r>
            <a:endParaRPr lang="en-US" sz="2400" dirty="0"/>
          </a:p>
          <a:p>
            <a:pPr lvl="1"/>
            <a:r>
              <a:rPr lang="en-US" sz="2000" dirty="0"/>
              <a:t>Four interactive maps of census data and SPL branches</a:t>
            </a:r>
          </a:p>
          <a:p>
            <a:r>
              <a:rPr lang="en-US" sz="2400" dirty="0"/>
              <a:t>Short report for each region</a:t>
            </a:r>
          </a:p>
          <a:p>
            <a:pPr lvl="1"/>
            <a:r>
              <a:rPr lang="en-US" sz="2000" dirty="0"/>
              <a:t>Available datasets found</a:t>
            </a:r>
          </a:p>
          <a:p>
            <a:pPr lvl="1"/>
            <a:r>
              <a:rPr lang="en-US" sz="2000" dirty="0"/>
              <a:t>Stats for each branch on topics</a:t>
            </a:r>
          </a:p>
          <a:p>
            <a:r>
              <a:rPr lang="en-US" sz="2400" dirty="0"/>
              <a:t>Documented code</a:t>
            </a:r>
          </a:p>
          <a:p>
            <a:pPr lvl="1"/>
            <a:r>
              <a:rPr lang="en-US" sz="2000" dirty="0"/>
              <a:t>Available via GitHub repository: </a:t>
            </a:r>
            <a:r>
              <a:rPr lang="en-US" sz="2000" dirty="0">
                <a:hlinkClick r:id="rId4"/>
              </a:rPr>
              <a:t>https://github.com/OpenDataLiteracy/SPL-KO</a:t>
            </a:r>
            <a:endParaRPr lang="en-US" sz="2000" dirty="0"/>
          </a:p>
          <a:p>
            <a:pPr lvl="1"/>
            <a:r>
              <a:rPr lang="en-US" sz="2000" dirty="0"/>
              <a:t>Easily adapted by other library systems</a:t>
            </a:r>
          </a:p>
        </p:txBody>
      </p:sp>
    </p:spTree>
    <p:extLst>
      <p:ext uri="{BB962C8B-B14F-4D97-AF65-F5344CB8AC3E}">
        <p14:creationId xmlns:p14="http://schemas.microsoft.com/office/powerpoint/2010/main" val="33480390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ABC36-C339-464F-8FF2-4206D631B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Sustainability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879954-3045-544C-B8F4-0A002374E4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782305" y="2638044"/>
            <a:ext cx="4071378" cy="3685264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/>
              <a:t>Open file types and </a:t>
            </a:r>
            <a:r>
              <a:rPr lang="en-US" sz="2800" dirty="0" err="1"/>
              <a:t>softwares</a:t>
            </a:r>
            <a:endParaRPr lang="en-US" sz="2800" dirty="0"/>
          </a:p>
          <a:p>
            <a:pPr lvl="1"/>
            <a:r>
              <a:rPr lang="en-US" sz="2400" dirty="0"/>
              <a:t>R and </a:t>
            </a:r>
            <a:r>
              <a:rPr lang="en-US" sz="2400" dirty="0" err="1"/>
              <a:t>Rstudio</a:t>
            </a:r>
            <a:endParaRPr lang="en-US" sz="2400" dirty="0"/>
          </a:p>
          <a:p>
            <a:pPr lvl="2"/>
            <a:r>
              <a:rPr lang="en-US" sz="2400" dirty="0"/>
              <a:t>Preferred programming language for sponsor</a:t>
            </a:r>
          </a:p>
          <a:p>
            <a:pPr lvl="2"/>
            <a:r>
              <a:rPr lang="en-US" sz="2400" dirty="0"/>
              <a:t>Good visualization packages</a:t>
            </a:r>
          </a:p>
          <a:p>
            <a:r>
              <a:rPr lang="en-US" sz="2800" dirty="0"/>
              <a:t>GitHub Repository</a:t>
            </a:r>
          </a:p>
          <a:p>
            <a:pPr lvl="1"/>
            <a:r>
              <a:rPr lang="en-US" sz="2400" dirty="0"/>
              <a:t>All Code </a:t>
            </a:r>
          </a:p>
          <a:p>
            <a:pPr lvl="1"/>
            <a:r>
              <a:rPr lang="en-US" sz="2400" dirty="0"/>
              <a:t>Publicly available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AB61D7-FCD9-6C47-B875-C8658CE265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685264"/>
          </a:xfrm>
        </p:spPr>
        <p:txBody>
          <a:bodyPr>
            <a:noAutofit/>
          </a:bodyPr>
          <a:lstStyle/>
          <a:p>
            <a:r>
              <a:rPr lang="en-US" sz="2600" dirty="0"/>
              <a:t>U.S. Census Bureau Data</a:t>
            </a:r>
          </a:p>
          <a:p>
            <a:pPr lvl="1"/>
            <a:r>
              <a:rPr lang="en-US" sz="2200" dirty="0"/>
              <a:t>Federally maintained</a:t>
            </a:r>
          </a:p>
          <a:p>
            <a:pPr lvl="1"/>
            <a:r>
              <a:rPr lang="en-US" sz="2200" dirty="0"/>
              <a:t>Consistent formatting and data releases</a:t>
            </a:r>
          </a:p>
          <a:p>
            <a:r>
              <a:rPr lang="en-US" sz="2600" dirty="0"/>
              <a:t>Dashboard on </a:t>
            </a:r>
            <a:r>
              <a:rPr lang="en-US" sz="2600" dirty="0" err="1"/>
              <a:t>shinyapps.io</a:t>
            </a:r>
            <a:endParaRPr lang="en-US" sz="2600" dirty="0"/>
          </a:p>
          <a:p>
            <a:pPr lvl="1"/>
            <a:r>
              <a:rPr lang="en-US" sz="2200" dirty="0"/>
              <a:t>Can easily be modified for future years’ data</a:t>
            </a:r>
          </a:p>
          <a:p>
            <a:pPr lvl="1"/>
            <a:r>
              <a:rPr lang="en-US" sz="2200" dirty="0"/>
              <a:t>Hosted by RStudio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C52E4A1-9B79-5D4A-8508-CC509F511F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8476" y="2877216"/>
            <a:ext cx="1373429" cy="648726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3A4D6072-1EE3-9647-A981-C941CF1FEA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9088" y="5192434"/>
            <a:ext cx="899987" cy="89998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4E96FF1-FF9C-184B-9AB1-15A1DA6CBA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12511" y="4466903"/>
            <a:ext cx="915444" cy="91544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1D4FB13-4D55-F544-83DB-3C873C64056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5082" y="2870646"/>
            <a:ext cx="747998" cy="1168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1250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11A5D-B65F-8949-9F95-DD8D88DCC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193B0A-9C44-A244-A2FE-BE02918B6A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Keeping the project scale manageable, very easy to try and do too much</a:t>
            </a:r>
          </a:p>
          <a:p>
            <a:r>
              <a:rPr lang="en-US" sz="2800" dirty="0"/>
              <a:t>First time creating maps, especially interactive maps</a:t>
            </a:r>
          </a:p>
          <a:p>
            <a:r>
              <a:rPr lang="en-US" sz="2800" dirty="0"/>
              <a:t>Keeping things simple with visualizations, not overwhelming users</a:t>
            </a:r>
          </a:p>
        </p:txBody>
      </p:sp>
    </p:spTree>
    <p:extLst>
      <p:ext uri="{BB962C8B-B14F-4D97-AF65-F5344CB8AC3E}">
        <p14:creationId xmlns:p14="http://schemas.microsoft.com/office/powerpoint/2010/main" val="27090867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E3A4C-0F03-724C-A1D4-17E1BF503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30739"/>
            <a:ext cx="7729728" cy="1188720"/>
          </a:xfrm>
        </p:spPr>
        <p:txBody>
          <a:bodyPr/>
          <a:lstStyle/>
          <a:p>
            <a:r>
              <a:rPr lang="en-US" dirty="0"/>
              <a:t>Next steps for SPL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5DD7D6-E815-7F48-A7F4-D71ACF5CA9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030278"/>
            <a:ext cx="7729728" cy="4448014"/>
          </a:xfrm>
        </p:spPr>
        <p:txBody>
          <a:bodyPr>
            <a:normAutofit/>
          </a:bodyPr>
          <a:lstStyle/>
          <a:p>
            <a:r>
              <a:rPr lang="en-US" sz="2400" dirty="0"/>
              <a:t>Distribute the maps and reports for use by staff</a:t>
            </a:r>
          </a:p>
          <a:p>
            <a:r>
              <a:rPr lang="en-US" sz="2400" dirty="0"/>
              <a:t>Share maps with SPL Foundation, in annual reports about demographics served by SPL, or even in policy advocacy (e.g. Library Levee that just passed)</a:t>
            </a:r>
          </a:p>
          <a:p>
            <a:r>
              <a:rPr lang="en-US" sz="2400" dirty="0"/>
              <a:t>Add other datasets to maps</a:t>
            </a:r>
          </a:p>
          <a:p>
            <a:pPr lvl="1"/>
            <a:r>
              <a:rPr lang="en-US" sz="2100" dirty="0"/>
              <a:t>School district data, low-income housing</a:t>
            </a:r>
          </a:p>
          <a:p>
            <a:r>
              <a:rPr lang="en-US" sz="2400" dirty="0"/>
              <a:t>Update when 2018 ACS data or 2020 Census data available</a:t>
            </a:r>
          </a:p>
          <a:p>
            <a:r>
              <a:rPr lang="en-US" sz="2400" dirty="0"/>
              <a:t>Collect feedback from frontline staff about maps and reports </a:t>
            </a:r>
          </a:p>
          <a:p>
            <a:pPr lvl="1"/>
            <a:r>
              <a:rPr lang="en-US" sz="2100" dirty="0"/>
              <a:t>Are they helpful? How could they be improved?</a:t>
            </a:r>
          </a:p>
        </p:txBody>
      </p:sp>
    </p:spTree>
    <p:extLst>
      <p:ext uri="{BB962C8B-B14F-4D97-AF65-F5344CB8AC3E}">
        <p14:creationId xmlns:p14="http://schemas.microsoft.com/office/powerpoint/2010/main" val="15469768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FC458-CA88-3545-A966-AC1A835D3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685723"/>
            <a:ext cx="7729728" cy="1188720"/>
          </a:xfrm>
        </p:spPr>
        <p:txBody>
          <a:bodyPr/>
          <a:lstStyle/>
          <a:p>
            <a:r>
              <a:rPr lang="en-US" dirty="0"/>
              <a:t>Next steps for ODL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DC5116-2225-524F-9732-3979747292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309247"/>
            <a:ext cx="7729728" cy="4231039"/>
          </a:xfrm>
        </p:spPr>
        <p:txBody>
          <a:bodyPr>
            <a:normAutofit fontScale="92500" lnSpcReduction="10000"/>
          </a:bodyPr>
          <a:lstStyle/>
          <a:p>
            <a:r>
              <a:rPr lang="en-US" sz="3200" dirty="0"/>
              <a:t>For this project:</a:t>
            </a:r>
          </a:p>
          <a:p>
            <a:pPr lvl="1"/>
            <a:r>
              <a:rPr lang="en-US" sz="2800" dirty="0"/>
              <a:t>Write journal article about project</a:t>
            </a:r>
          </a:p>
          <a:p>
            <a:pPr lvl="1"/>
            <a:r>
              <a:rPr lang="en-US" sz="2800" dirty="0"/>
              <a:t>Create Binder instance for R Notebook in GitHub Repo</a:t>
            </a:r>
          </a:p>
          <a:p>
            <a:pPr lvl="1"/>
            <a:r>
              <a:rPr lang="en-US" sz="2800" dirty="0"/>
              <a:t>Directed Field Work or Capstone</a:t>
            </a:r>
          </a:p>
          <a:p>
            <a:r>
              <a:rPr lang="en-US" sz="3000" dirty="0"/>
              <a:t>In general:</a:t>
            </a:r>
          </a:p>
          <a:p>
            <a:pPr lvl="1"/>
            <a:r>
              <a:rPr lang="en-US" sz="2800" dirty="0"/>
              <a:t> Data Science/Coding and Librarians</a:t>
            </a:r>
          </a:p>
          <a:p>
            <a:pPr lvl="2"/>
            <a:r>
              <a:rPr lang="en-US" sz="2800" dirty="0"/>
              <a:t>Using Open data and open data software in an everyday workflow</a:t>
            </a:r>
          </a:p>
          <a:p>
            <a:pPr lvl="1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23167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9AB03-A5AD-9042-AB18-16BEFAB6B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2573"/>
            <a:ext cx="5257800" cy="1188720"/>
          </a:xfrm>
        </p:spPr>
        <p:txBody>
          <a:bodyPr/>
          <a:lstStyle/>
          <a:p>
            <a:r>
              <a:rPr lang="en-US" dirty="0"/>
              <a:t>Seattle Public Library (SPL)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1B123-DC7D-A549-9B4A-1EF2391591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433234"/>
            <a:ext cx="5127171" cy="3978441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Public library system serving Seattle</a:t>
            </a:r>
          </a:p>
          <a:p>
            <a:r>
              <a:rPr lang="en-US" sz="2400" dirty="0"/>
              <a:t>27 Locations</a:t>
            </a:r>
          </a:p>
          <a:p>
            <a:r>
              <a:rPr lang="en-US" sz="2400" dirty="0"/>
              <a:t>6 regions</a:t>
            </a:r>
          </a:p>
          <a:p>
            <a:r>
              <a:rPr lang="en-US" sz="2400" dirty="0"/>
              <a:t>Variety of services and outreach programs</a:t>
            </a:r>
          </a:p>
          <a:p>
            <a:r>
              <a:rPr lang="en-US" sz="2400" dirty="0"/>
              <a:t>Note: Separate library system than King County Library System</a:t>
            </a:r>
          </a:p>
          <a:p>
            <a:endParaRPr lang="en-US" sz="2400" dirty="0"/>
          </a:p>
          <a:p>
            <a:r>
              <a:rPr lang="en-US" sz="2400" dirty="0"/>
              <a:t>SPL Mentor: David Christensen, Data Analysis Lead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A99EA96-A44D-A044-8516-CC7EEF038F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6058" y="632573"/>
            <a:ext cx="4979472" cy="560638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EA5A2E2-E68D-0D48-9EFF-92DF847C3F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6631" y="4581078"/>
            <a:ext cx="1684149" cy="1830597"/>
          </a:xfrm>
          <a:prstGeom prst="rect">
            <a:avLst/>
          </a:prstGeom>
          <a:solidFill>
            <a:srgbClr val="FFFFFF"/>
          </a:solidFill>
          <a:ln>
            <a:solidFill>
              <a:srgbClr val="404040"/>
            </a:solidFill>
          </a:ln>
        </p:spPr>
      </p:pic>
    </p:spTree>
    <p:extLst>
      <p:ext uri="{BB962C8B-B14F-4D97-AF65-F5344CB8AC3E}">
        <p14:creationId xmlns:p14="http://schemas.microsoft.com/office/powerpoint/2010/main" val="2948665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EF9EC-11AA-C347-B7FB-0A9A6D1A6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 Statement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7ADA56-4383-E548-B9AA-95405DE518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How can a large public library system like Seattle Public Libraries use external open data to help inform staff about the needs of the community to better plan services and outreach?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How can open data be transformed into materials that are accessible and easy to understand?</a:t>
            </a:r>
          </a:p>
        </p:txBody>
      </p:sp>
    </p:spTree>
    <p:extLst>
      <p:ext uri="{BB962C8B-B14F-4D97-AF65-F5344CB8AC3E}">
        <p14:creationId xmlns:p14="http://schemas.microsoft.com/office/powerpoint/2010/main" val="1932744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3C02D-7ECF-8E43-94F2-7FC22106D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Project Goals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351322-327F-5441-935C-2BFC09D8FD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Identify data needs of SPL frontline staff</a:t>
            </a:r>
          </a:p>
          <a:p>
            <a:r>
              <a:rPr lang="en-US" sz="2800" dirty="0"/>
              <a:t>Identify relevant open datasets related to Seattle and SPL</a:t>
            </a:r>
          </a:p>
          <a:p>
            <a:r>
              <a:rPr lang="en-US" sz="2800" dirty="0"/>
              <a:t>Create materials using selected datasets for use by SPL staff</a:t>
            </a:r>
          </a:p>
        </p:txBody>
      </p:sp>
    </p:spTree>
    <p:extLst>
      <p:ext uri="{BB962C8B-B14F-4D97-AF65-F5344CB8AC3E}">
        <p14:creationId xmlns:p14="http://schemas.microsoft.com/office/powerpoint/2010/main" val="34804704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FB807-BD8C-0546-9C09-25FD3D1DA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03694"/>
            <a:ext cx="7729728" cy="1188720"/>
          </a:xfrm>
        </p:spPr>
        <p:txBody>
          <a:bodyPr/>
          <a:lstStyle/>
          <a:p>
            <a:r>
              <a:rPr lang="en-US"/>
              <a:t>Assessing Data Needs: Interviews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F5106A-A049-A941-8F83-ABD8077EC5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1890792"/>
            <a:ext cx="8044240" cy="4664991"/>
          </a:xfrm>
        </p:spPr>
        <p:txBody>
          <a:bodyPr>
            <a:normAutofit fontScale="92500" lnSpcReduction="10000"/>
          </a:bodyPr>
          <a:lstStyle/>
          <a:p>
            <a:r>
              <a:rPr lang="en-US" sz="3200" dirty="0"/>
              <a:t>Interviewed two SPL Regional Managers</a:t>
            </a:r>
          </a:p>
          <a:p>
            <a:pPr lvl="1"/>
            <a:r>
              <a:rPr lang="en-US" sz="2800" dirty="0"/>
              <a:t>Northeast Region: Francesca Wainwright</a:t>
            </a:r>
          </a:p>
          <a:p>
            <a:pPr lvl="1"/>
            <a:r>
              <a:rPr lang="en-US" sz="2800" dirty="0"/>
              <a:t>Southeast Region: Wei Cai</a:t>
            </a:r>
          </a:p>
          <a:p>
            <a:r>
              <a:rPr lang="en-US" sz="3200" dirty="0"/>
              <a:t>Findings:</a:t>
            </a:r>
          </a:p>
          <a:p>
            <a:pPr lvl="1"/>
            <a:r>
              <a:rPr lang="en-US" sz="2800" dirty="0"/>
              <a:t>More granular data</a:t>
            </a:r>
          </a:p>
          <a:p>
            <a:pPr lvl="1"/>
            <a:r>
              <a:rPr lang="en-US" sz="2800" dirty="0"/>
              <a:t>Age</a:t>
            </a:r>
          </a:p>
          <a:p>
            <a:pPr lvl="1"/>
            <a:r>
              <a:rPr lang="en-US" sz="2800" dirty="0"/>
              <a:t>Income</a:t>
            </a:r>
          </a:p>
          <a:p>
            <a:pPr lvl="1"/>
            <a:r>
              <a:rPr lang="en-US" sz="2800" dirty="0"/>
              <a:t>Language Spoken at home</a:t>
            </a:r>
          </a:p>
          <a:p>
            <a:pPr lvl="1"/>
            <a:r>
              <a:rPr lang="en-US" sz="2800" dirty="0"/>
              <a:t>Private Schooling versus Public Schooling</a:t>
            </a:r>
          </a:p>
        </p:txBody>
      </p:sp>
    </p:spTree>
    <p:extLst>
      <p:ext uri="{BB962C8B-B14F-4D97-AF65-F5344CB8AC3E}">
        <p14:creationId xmlns:p14="http://schemas.microsoft.com/office/powerpoint/2010/main" val="12005370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0222E-C9B6-9746-B16D-286770A3F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630" y="572716"/>
            <a:ext cx="7729728" cy="1188720"/>
          </a:xfrm>
        </p:spPr>
        <p:txBody>
          <a:bodyPr/>
          <a:lstStyle/>
          <a:p>
            <a:r>
              <a:rPr lang="en-US"/>
              <a:t>Search for Suitable Open Data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D46C8E-6159-3140-A797-2A04438A11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2927" y="2309623"/>
            <a:ext cx="7729728" cy="3101983"/>
          </a:xfrm>
        </p:spPr>
        <p:txBody>
          <a:bodyPr>
            <a:normAutofit fontScale="92500" lnSpcReduction="10000"/>
          </a:bodyPr>
          <a:lstStyle/>
          <a:p>
            <a:r>
              <a:rPr lang="en-US" sz="3200" dirty="0"/>
              <a:t>Local Data:</a:t>
            </a:r>
          </a:p>
          <a:p>
            <a:pPr lvl="1"/>
            <a:r>
              <a:rPr lang="en-US" sz="2800" dirty="0"/>
              <a:t>City of Seattle Open Data portal</a:t>
            </a:r>
          </a:p>
          <a:p>
            <a:pPr lvl="1"/>
            <a:r>
              <a:rPr lang="en-US" sz="2800" dirty="0"/>
              <a:t>Washington State Open data portal</a:t>
            </a:r>
          </a:p>
          <a:p>
            <a:r>
              <a:rPr lang="en-US" sz="3200" dirty="0" err="1"/>
              <a:t>Data.gov</a:t>
            </a:r>
            <a:endParaRPr lang="en-US" sz="3200" dirty="0"/>
          </a:p>
          <a:p>
            <a:r>
              <a:rPr lang="en-US" sz="3200" dirty="0"/>
              <a:t>Packaged Data in R</a:t>
            </a:r>
          </a:p>
          <a:p>
            <a:r>
              <a:rPr lang="en-US" sz="3200" dirty="0"/>
              <a:t>US Census Bureau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32C9FF-814E-0249-8F49-485DFC45D3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2967" y="5387640"/>
            <a:ext cx="2984500" cy="14097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C432AE7-DC62-814E-8B20-8F84D514B6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3825" y="2195879"/>
            <a:ext cx="2616200" cy="6985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C450546-C61C-B94D-BC3C-559B65D46E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91779" y="1379997"/>
            <a:ext cx="1631763" cy="1631763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9841BBF2-199C-7D42-B651-E1D42E1503C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430518" y="4961780"/>
            <a:ext cx="1760571" cy="136176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2A792EC-1616-E243-B9AA-5DF6FEB84EB9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28827" b="27358"/>
          <a:stretch/>
        </p:blipFill>
        <p:spPr>
          <a:xfrm>
            <a:off x="6253825" y="4001906"/>
            <a:ext cx="2190750" cy="959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4100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989BB-1711-974A-9C93-815FB1289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520" y="580832"/>
            <a:ext cx="5594605" cy="1188720"/>
          </a:xfrm>
        </p:spPr>
        <p:txBody>
          <a:bodyPr/>
          <a:lstStyle/>
          <a:p>
            <a:r>
              <a:rPr lang="en-US" dirty="0"/>
              <a:t>Census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99AD53-DC6C-F744-A644-843E1117CF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05912" y="2092271"/>
            <a:ext cx="4639795" cy="4184897"/>
          </a:xfrm>
        </p:spPr>
        <p:txBody>
          <a:bodyPr>
            <a:normAutofit fontScale="85000" lnSpcReduction="10000"/>
          </a:bodyPr>
          <a:lstStyle/>
          <a:p>
            <a:r>
              <a:rPr lang="en-US" sz="3200" dirty="0"/>
              <a:t>Types of Data:</a:t>
            </a:r>
          </a:p>
          <a:p>
            <a:pPr lvl="1"/>
            <a:r>
              <a:rPr lang="en-US" sz="2800" dirty="0"/>
              <a:t>Censuses</a:t>
            </a:r>
          </a:p>
          <a:p>
            <a:pPr lvl="2"/>
            <a:r>
              <a:rPr lang="en-US" sz="2400" dirty="0"/>
              <a:t>Decennial Census</a:t>
            </a:r>
          </a:p>
          <a:p>
            <a:pPr lvl="2"/>
            <a:r>
              <a:rPr lang="en-US" sz="2400" dirty="0"/>
              <a:t>Economic Census</a:t>
            </a:r>
          </a:p>
          <a:p>
            <a:pPr lvl="2"/>
            <a:r>
              <a:rPr lang="en-US" sz="2400" dirty="0"/>
              <a:t>Census of Governments</a:t>
            </a:r>
          </a:p>
          <a:p>
            <a:pPr lvl="1"/>
            <a:r>
              <a:rPr lang="en-US" sz="2800" dirty="0"/>
              <a:t>Surveys</a:t>
            </a:r>
          </a:p>
          <a:p>
            <a:pPr lvl="2"/>
            <a:r>
              <a:rPr lang="en-US" sz="2400" dirty="0"/>
              <a:t>American Community Survey (ACS)</a:t>
            </a:r>
          </a:p>
          <a:p>
            <a:pPr lvl="2"/>
            <a:r>
              <a:rPr lang="en-US" sz="2400" dirty="0"/>
              <a:t>Demographic surveys</a:t>
            </a:r>
          </a:p>
          <a:p>
            <a:pPr lvl="2"/>
            <a:r>
              <a:rPr lang="en-US" sz="2400" dirty="0"/>
              <a:t>Economic surveys</a:t>
            </a:r>
          </a:p>
          <a:p>
            <a:pPr lvl="2"/>
            <a:r>
              <a:rPr lang="en-US" sz="2400" dirty="0"/>
              <a:t>Sponsored surveys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E8338F1-21D2-C64B-B787-870BB130E9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46295" y="1769552"/>
            <a:ext cx="5181600" cy="2045090"/>
          </a:xfrm>
        </p:spPr>
        <p:txBody>
          <a:bodyPr>
            <a:normAutofit fontScale="85000" lnSpcReduction="10000"/>
          </a:bodyPr>
          <a:lstStyle/>
          <a:p>
            <a:r>
              <a:rPr lang="en-US" sz="2500" dirty="0"/>
              <a:t>Ways to Get Data:</a:t>
            </a:r>
          </a:p>
          <a:p>
            <a:pPr lvl="1"/>
            <a:r>
              <a:rPr lang="en-US" sz="2500" dirty="0"/>
              <a:t>API</a:t>
            </a:r>
          </a:p>
          <a:p>
            <a:pPr lvl="1"/>
            <a:r>
              <a:rPr lang="en-US" sz="2500" dirty="0"/>
              <a:t>American </a:t>
            </a:r>
            <a:r>
              <a:rPr lang="en-US" sz="2500" dirty="0" err="1"/>
              <a:t>FactFinder</a:t>
            </a:r>
            <a:endParaRPr lang="en-US" sz="25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527E777-01F4-A84A-ABEC-DEF79CB098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1750" y="280988"/>
            <a:ext cx="2984500" cy="14097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7842049-6366-334F-908D-98A983D70DC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184" b="2348"/>
          <a:stretch/>
        </p:blipFill>
        <p:spPr>
          <a:xfrm>
            <a:off x="6553200" y="3076834"/>
            <a:ext cx="5181600" cy="3500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5651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4DECBC5-A1FC-4041-A522-9AAA74B157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0895" y="150148"/>
            <a:ext cx="4245897" cy="352247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F28C8A5-3C10-724F-9E8F-C1F0F7944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877" y="395207"/>
            <a:ext cx="2803902" cy="1325563"/>
          </a:xfrm>
        </p:spPr>
        <p:txBody>
          <a:bodyPr/>
          <a:lstStyle/>
          <a:p>
            <a:r>
              <a:rPr lang="en-US" dirty="0"/>
              <a:t>Maps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3FC499-CE14-0A47-9D73-3214D38D1E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2952" y="2040192"/>
            <a:ext cx="3807753" cy="4422601"/>
          </a:xfrm>
        </p:spPr>
        <p:txBody>
          <a:bodyPr>
            <a:normAutofit/>
          </a:bodyPr>
          <a:lstStyle/>
          <a:p>
            <a:r>
              <a:rPr lang="en-US" sz="2400" dirty="0"/>
              <a:t>R and </a:t>
            </a:r>
            <a:r>
              <a:rPr lang="en-US" sz="2400" dirty="0" err="1"/>
              <a:t>Rstudio</a:t>
            </a:r>
            <a:endParaRPr lang="en-US" sz="2400" dirty="0"/>
          </a:p>
          <a:p>
            <a:r>
              <a:rPr lang="en-US" sz="2400" dirty="0"/>
              <a:t>Download 2017 ACS data via API</a:t>
            </a:r>
          </a:p>
          <a:p>
            <a:r>
              <a:rPr lang="en-US" sz="2400" dirty="0"/>
              <a:t>Leaflet package: Create interactive maps</a:t>
            </a:r>
          </a:p>
          <a:p>
            <a:r>
              <a:rPr lang="en-US" sz="2400" dirty="0"/>
              <a:t>Shiny: Create application for data dashboard</a:t>
            </a:r>
          </a:p>
          <a:p>
            <a:r>
              <a:rPr lang="en-US" sz="2400" dirty="0" err="1"/>
              <a:t>Shinyapps.io</a:t>
            </a:r>
            <a:r>
              <a:rPr lang="en-US" sz="2400" dirty="0"/>
              <a:t>: upload dashboard to URL for sharing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AA65D3A-7852-B94E-AFE5-2197B072CA5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707" r="12615"/>
          <a:stretch/>
        </p:blipFill>
        <p:spPr>
          <a:xfrm>
            <a:off x="6394537" y="2387505"/>
            <a:ext cx="1541504" cy="217124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9AA9147-DD1C-824E-8DBE-91942FFF50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2876" y="3473125"/>
            <a:ext cx="1541503" cy="217124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1CBA978-62E9-F249-8A79-D7B7D5C23C5D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9058327" y="3845345"/>
            <a:ext cx="2784627" cy="285831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5" name="Right Arrow 14">
            <a:extLst>
              <a:ext uri="{FF2B5EF4-FFF2-40B4-BE49-F238E27FC236}">
                <a16:creationId xmlns:a16="http://schemas.microsoft.com/office/drawing/2014/main" id="{BF5937BB-6368-DE45-83DC-C27957CA94E2}"/>
              </a:ext>
            </a:extLst>
          </p:cNvPr>
          <p:cNvSpPr/>
          <p:nvPr/>
        </p:nvSpPr>
        <p:spPr>
          <a:xfrm rot="1999415">
            <a:off x="6090571" y="3115990"/>
            <a:ext cx="505366" cy="250371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ight Arrow 16">
            <a:extLst>
              <a:ext uri="{FF2B5EF4-FFF2-40B4-BE49-F238E27FC236}">
                <a16:creationId xmlns:a16="http://schemas.microsoft.com/office/drawing/2014/main" id="{CEB16C6B-DCF8-7246-B582-409024363635}"/>
              </a:ext>
            </a:extLst>
          </p:cNvPr>
          <p:cNvSpPr/>
          <p:nvPr/>
        </p:nvSpPr>
        <p:spPr>
          <a:xfrm rot="1999415">
            <a:off x="8805643" y="5149318"/>
            <a:ext cx="505366" cy="250371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82DA3F37-BCCC-F94F-89F0-1E343436A58A}"/>
              </a:ext>
            </a:extLst>
          </p:cNvPr>
          <p:cNvSpPr/>
          <p:nvPr/>
        </p:nvSpPr>
        <p:spPr>
          <a:xfrm rot="1999415">
            <a:off x="7380191" y="4036750"/>
            <a:ext cx="505366" cy="250371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Graphic 19">
            <a:extLst>
              <a:ext uri="{FF2B5EF4-FFF2-40B4-BE49-F238E27FC236}">
                <a16:creationId xmlns:a16="http://schemas.microsoft.com/office/drawing/2014/main" id="{534C5F0C-0D35-934F-8131-E0238FB8972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794630" y="365677"/>
            <a:ext cx="1312020" cy="101482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F342DA79-D3CC-7942-B4E3-AC29CA13FEB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979873" y="2040192"/>
            <a:ext cx="1145460" cy="114546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00FCA6C2-1FDF-0E48-8012-EC4D2D0F7ABF}"/>
              </a:ext>
            </a:extLst>
          </p:cNvPr>
          <p:cNvSpPr txBox="1"/>
          <p:nvPr/>
        </p:nvSpPr>
        <p:spPr>
          <a:xfrm>
            <a:off x="10404497" y="1521886"/>
            <a:ext cx="2962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3326305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6F866-E9C8-5B4A-B7C5-4D53903A7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4338234" cy="1325563"/>
          </a:xfrm>
        </p:spPr>
        <p:txBody>
          <a:bodyPr/>
          <a:lstStyle/>
          <a:p>
            <a:r>
              <a:rPr lang="en-US" dirty="0"/>
              <a:t>Map 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1D6C72-6DFC-3C44-802D-421401AFCE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37288"/>
            <a:ext cx="5181600" cy="4239675"/>
          </a:xfrm>
        </p:spPr>
        <p:txBody>
          <a:bodyPr>
            <a:normAutofit/>
          </a:bodyPr>
          <a:lstStyle/>
          <a:p>
            <a:r>
              <a:rPr lang="en-US" sz="2400" dirty="0"/>
              <a:t>URL: </a:t>
            </a:r>
            <a:r>
              <a:rPr lang="en-US" sz="2400" dirty="0">
                <a:hlinkClick r:id="rId2"/>
              </a:rPr>
              <a:t>https://kostler.shinyapps.io/SPL-Seattle-Census-Data/</a:t>
            </a:r>
            <a:r>
              <a:rPr lang="en-US" sz="2400" dirty="0"/>
              <a:t> </a:t>
            </a:r>
          </a:p>
          <a:p>
            <a:r>
              <a:rPr lang="en-US" sz="2400" dirty="0"/>
              <a:t>Browser based</a:t>
            </a:r>
          </a:p>
          <a:p>
            <a:r>
              <a:rPr lang="en-US" sz="2400" dirty="0"/>
              <a:t>Hosted by RStudio</a:t>
            </a:r>
          </a:p>
          <a:p>
            <a:r>
              <a:rPr lang="en-US" sz="2400" dirty="0"/>
              <a:t>Interactive</a:t>
            </a:r>
          </a:p>
          <a:p>
            <a:r>
              <a:rPr lang="en-US" sz="2400" dirty="0"/>
              <a:t>Code easily modified:</a:t>
            </a:r>
          </a:p>
          <a:p>
            <a:pPr lvl="1"/>
            <a:r>
              <a:rPr lang="en-US" sz="2000" dirty="0"/>
              <a:t>Update with yearly census data releases</a:t>
            </a:r>
          </a:p>
          <a:p>
            <a:pPr lvl="1"/>
            <a:r>
              <a:rPr lang="en-US" sz="2000" dirty="0"/>
              <a:t>Add new data layers</a:t>
            </a:r>
          </a:p>
          <a:p>
            <a:pPr lvl="1"/>
            <a:r>
              <a:rPr lang="en-US" sz="2000" dirty="0"/>
              <a:t>Different city or library system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A8F2CC-5CD6-D746-AF22-81A4A0EE15F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096000" y="510252"/>
            <a:ext cx="5828390" cy="5982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678085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1247</TotalTime>
  <Words>667</Words>
  <Application>Microsoft Macintosh PowerPoint</Application>
  <PresentationFormat>Widescreen</PresentationFormat>
  <Paragraphs>140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Gill Sans MT</vt:lpstr>
      <vt:lpstr>Parcel</vt:lpstr>
      <vt:lpstr>Beyond Census Data: Using Open Data to Understand Communities Around Public Libraries</vt:lpstr>
      <vt:lpstr>Seattle Public Library (SPL)</vt:lpstr>
      <vt:lpstr>Problem Statement</vt:lpstr>
      <vt:lpstr>Project Goals</vt:lpstr>
      <vt:lpstr>Assessing Data Needs: Interviews</vt:lpstr>
      <vt:lpstr>Search for Suitable Open Data</vt:lpstr>
      <vt:lpstr>Census Data</vt:lpstr>
      <vt:lpstr>Maps</vt:lpstr>
      <vt:lpstr>Map Dashboard</vt:lpstr>
      <vt:lpstr>Comparison with Internal Dataset</vt:lpstr>
      <vt:lpstr>Final Results</vt:lpstr>
      <vt:lpstr>Sustainability</vt:lpstr>
      <vt:lpstr>Challenges</vt:lpstr>
      <vt:lpstr>Next steps for SPL</vt:lpstr>
      <vt:lpstr>Next steps for ODL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Beyond Census Data: Using Open Data to Understand Communities Around Public Libraries</dc:title>
  <dc:creator>Karalyn R. Ostler</dc:creator>
  <cp:lastModifiedBy>Karalyn R. Ostler</cp:lastModifiedBy>
  <cp:revision>18</cp:revision>
  <cp:lastPrinted>2019-08-16T16:54:06Z</cp:lastPrinted>
  <dcterms:created xsi:type="dcterms:W3CDTF">2019-08-15T23:23:45Z</dcterms:created>
  <dcterms:modified xsi:type="dcterms:W3CDTF">2019-08-16T20:19:23Z</dcterms:modified>
</cp:coreProperties>
</file>