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7" r:id="rId1"/>
  </p:sldMasterIdLst>
  <p:notesMasterIdLst>
    <p:notesMasterId r:id="rId9"/>
  </p:notesMasterIdLst>
  <p:handoutMasterIdLst>
    <p:handoutMasterId r:id="rId10"/>
  </p:handoutMasterIdLst>
  <p:sldIdLst>
    <p:sldId id="256" r:id="rId2"/>
    <p:sldId id="259" r:id="rId3"/>
    <p:sldId id="258" r:id="rId4"/>
    <p:sldId id="263" r:id="rId5"/>
    <p:sldId id="260" r:id="rId6"/>
    <p:sldId id="265"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E8F4"/>
    <a:srgbClr val="1A7B48"/>
    <a:srgbClr val="3182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074" autoAdjust="0"/>
    <p:restoredTop sz="57847" autoAdjust="0"/>
  </p:normalViewPr>
  <p:slideViewPr>
    <p:cSldViewPr snapToGrid="0" snapToObjects="1">
      <p:cViewPr varScale="1">
        <p:scale>
          <a:sx n="42" d="100"/>
          <a:sy n="42" d="100"/>
        </p:scale>
        <p:origin x="798" y="54"/>
      </p:cViewPr>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0"/>
    </p:cViewPr>
  </p:sorterViewPr>
  <p:notesViewPr>
    <p:cSldViewPr snapToGrid="0" snapToObjects="1">
      <p:cViewPr varScale="1">
        <p:scale>
          <a:sx n="85" d="100"/>
          <a:sy n="85" d="100"/>
        </p:scale>
        <p:origin x="3928"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096206-24FA-DF43-A6B3-F1E0A98D3F3A}" type="doc">
      <dgm:prSet loTypeId="urn:microsoft.com/office/officeart/2005/8/layout/vList3" loCatId="list" qsTypeId="urn:microsoft.com/office/officeart/2005/8/quickstyle/simple1" qsCatId="simple" csTypeId="urn:microsoft.com/office/officeart/2005/8/colors/accent3_4" csCatId="accent3" phldr="1"/>
      <dgm:spPr/>
      <dgm:t>
        <a:bodyPr/>
        <a:lstStyle/>
        <a:p>
          <a:endParaRPr lang="en-US"/>
        </a:p>
      </dgm:t>
    </dgm:pt>
    <dgm:pt modelId="{094C3560-71D8-C94F-B5FB-C9702B360E1F}">
      <dgm:prSet custT="1"/>
      <dgm:spPr>
        <a:solidFill>
          <a:srgbClr val="31826E"/>
        </a:solidFill>
      </dgm:spPr>
      <dgm:t>
        <a:bodyPr anchor="ctr"/>
        <a:lstStyle/>
        <a:p>
          <a:pPr algn="l"/>
          <a:r>
            <a:rPr lang="en-US" sz="4200" b="1" dirty="0"/>
            <a:t>Challenge: </a:t>
          </a:r>
          <a:r>
            <a:rPr lang="en-US" sz="3200" b="1" dirty="0"/>
            <a:t/>
          </a:r>
          <a:br>
            <a:rPr lang="en-US" sz="3200" b="1" dirty="0"/>
          </a:br>
          <a:r>
            <a:rPr lang="en-US" sz="2800" b="0" dirty="0"/>
            <a:t>Balance Privacy with Transparency In Improving Access to  WSDOT Records </a:t>
          </a:r>
          <a:endParaRPr lang="en-US" sz="2800" dirty="0"/>
        </a:p>
      </dgm:t>
    </dgm:pt>
    <dgm:pt modelId="{C151F56B-CCF2-3A42-BAB4-2DEBC4DF00FA}" type="parTrans" cxnId="{8FF8A573-8756-4D44-8C53-4E8B74700E5A}">
      <dgm:prSet/>
      <dgm:spPr/>
      <dgm:t>
        <a:bodyPr/>
        <a:lstStyle/>
        <a:p>
          <a:endParaRPr lang="en-US"/>
        </a:p>
      </dgm:t>
    </dgm:pt>
    <dgm:pt modelId="{87358EA4-CDF0-5340-B110-7A9A14DFDEBA}" type="sibTrans" cxnId="{8FF8A573-8756-4D44-8C53-4E8B74700E5A}">
      <dgm:prSet/>
      <dgm:spPr/>
      <dgm:t>
        <a:bodyPr/>
        <a:lstStyle/>
        <a:p>
          <a:endParaRPr lang="en-US"/>
        </a:p>
      </dgm:t>
    </dgm:pt>
    <dgm:pt modelId="{40EA7BFE-9847-9746-9899-615BB102ED85}" type="pres">
      <dgm:prSet presAssocID="{2D096206-24FA-DF43-A6B3-F1E0A98D3F3A}" presName="linearFlow" presStyleCnt="0">
        <dgm:presLayoutVars>
          <dgm:dir val="rev"/>
          <dgm:resizeHandles val="exact"/>
        </dgm:presLayoutVars>
      </dgm:prSet>
      <dgm:spPr/>
      <dgm:t>
        <a:bodyPr/>
        <a:lstStyle/>
        <a:p>
          <a:endParaRPr lang="en-US"/>
        </a:p>
      </dgm:t>
    </dgm:pt>
    <dgm:pt modelId="{8583B338-2BB8-8D49-9563-DB0B3110E20A}" type="pres">
      <dgm:prSet presAssocID="{094C3560-71D8-C94F-B5FB-C9702B360E1F}" presName="composite" presStyleCnt="0"/>
      <dgm:spPr/>
    </dgm:pt>
    <dgm:pt modelId="{66D41E4D-F7D5-8444-94CF-19F5BBF7D323}" type="pres">
      <dgm:prSet presAssocID="{094C3560-71D8-C94F-B5FB-C9702B360E1F}" presName="imgShp" presStyleLbl="fgImgPlace1" presStyleIdx="0" presStyleCnt="1" custScaleX="95421" custLinFactNeighborY="-12981"/>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3ACEADC2-AAD6-AD41-83F5-9F40F74F7CD0}" type="pres">
      <dgm:prSet presAssocID="{094C3560-71D8-C94F-B5FB-C9702B360E1F}" presName="txShp" presStyleLbl="node1" presStyleIdx="0" presStyleCnt="1">
        <dgm:presLayoutVars>
          <dgm:bulletEnabled val="1"/>
        </dgm:presLayoutVars>
      </dgm:prSet>
      <dgm:spPr/>
      <dgm:t>
        <a:bodyPr/>
        <a:lstStyle/>
        <a:p>
          <a:endParaRPr lang="en-US"/>
        </a:p>
      </dgm:t>
    </dgm:pt>
  </dgm:ptLst>
  <dgm:cxnLst>
    <dgm:cxn modelId="{684F9606-C82E-8042-96B0-37AEC5E40085}" type="presOf" srcId="{2D096206-24FA-DF43-A6B3-F1E0A98D3F3A}" destId="{40EA7BFE-9847-9746-9899-615BB102ED85}" srcOrd="0" destOrd="0" presId="urn:microsoft.com/office/officeart/2005/8/layout/vList3"/>
    <dgm:cxn modelId="{8FF8A573-8756-4D44-8C53-4E8B74700E5A}" srcId="{2D096206-24FA-DF43-A6B3-F1E0A98D3F3A}" destId="{094C3560-71D8-C94F-B5FB-C9702B360E1F}" srcOrd="0" destOrd="0" parTransId="{C151F56B-CCF2-3A42-BAB4-2DEBC4DF00FA}" sibTransId="{87358EA4-CDF0-5340-B110-7A9A14DFDEBA}"/>
    <dgm:cxn modelId="{B5AC2ED1-D789-954E-AFC8-1EC394290653}" type="presOf" srcId="{094C3560-71D8-C94F-B5FB-C9702B360E1F}" destId="{3ACEADC2-AAD6-AD41-83F5-9F40F74F7CD0}" srcOrd="0" destOrd="0" presId="urn:microsoft.com/office/officeart/2005/8/layout/vList3"/>
    <dgm:cxn modelId="{413A515D-A3D5-2849-8F4F-8CF63C0F1FAE}" type="presParOf" srcId="{40EA7BFE-9847-9746-9899-615BB102ED85}" destId="{8583B338-2BB8-8D49-9563-DB0B3110E20A}" srcOrd="0" destOrd="0" presId="urn:microsoft.com/office/officeart/2005/8/layout/vList3"/>
    <dgm:cxn modelId="{BCD5CAFA-B5A1-1843-BBD4-6014891D5DA7}" type="presParOf" srcId="{8583B338-2BB8-8D49-9563-DB0B3110E20A}" destId="{66D41E4D-F7D5-8444-94CF-19F5BBF7D323}" srcOrd="0" destOrd="0" presId="urn:microsoft.com/office/officeart/2005/8/layout/vList3"/>
    <dgm:cxn modelId="{520E7F17-D6A2-5C40-8D83-6BDE4783C346}" type="presParOf" srcId="{8583B338-2BB8-8D49-9563-DB0B3110E20A}" destId="{3ACEADC2-AAD6-AD41-83F5-9F40F74F7CD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89305D-0A93-DB42-97C3-32521E65C0BC}" type="doc">
      <dgm:prSet loTypeId="urn:microsoft.com/office/officeart/2005/8/layout/hList1" loCatId="list" qsTypeId="urn:microsoft.com/office/officeart/2005/8/quickstyle/simple1" qsCatId="simple" csTypeId="urn:microsoft.com/office/officeart/2005/8/colors/accent3_4" csCatId="accent3" phldr="1"/>
      <dgm:spPr/>
      <dgm:t>
        <a:bodyPr/>
        <a:lstStyle/>
        <a:p>
          <a:endParaRPr lang="en-US"/>
        </a:p>
      </dgm:t>
    </dgm:pt>
    <dgm:pt modelId="{DC66B500-EDBD-A54A-9257-74E4742391BA}">
      <dgm:prSet custT="1"/>
      <dgm:spPr/>
      <dgm:t>
        <a:bodyPr/>
        <a:lstStyle/>
        <a:p>
          <a:pPr algn="l"/>
          <a:r>
            <a:rPr lang="en-US" sz="2400" b="1" dirty="0" smtClean="0"/>
            <a:t>Major Questions </a:t>
          </a:r>
          <a:endParaRPr lang="en-US" sz="2400" dirty="0"/>
        </a:p>
      </dgm:t>
    </dgm:pt>
    <dgm:pt modelId="{217922C2-D724-4244-80D3-DA335B4C242B}" type="parTrans" cxnId="{91B81C8F-8956-7541-9C50-D3D17E0B52A9}">
      <dgm:prSet/>
      <dgm:spPr/>
      <dgm:t>
        <a:bodyPr/>
        <a:lstStyle/>
        <a:p>
          <a:endParaRPr lang="en-US"/>
        </a:p>
      </dgm:t>
    </dgm:pt>
    <dgm:pt modelId="{EDDE414C-9DD4-934A-ABE4-857BC43BEE27}" type="sibTrans" cxnId="{91B81C8F-8956-7541-9C50-D3D17E0B52A9}">
      <dgm:prSet/>
      <dgm:spPr/>
      <dgm:t>
        <a:bodyPr/>
        <a:lstStyle/>
        <a:p>
          <a:endParaRPr lang="en-US"/>
        </a:p>
      </dgm:t>
    </dgm:pt>
    <dgm:pt modelId="{32EC11CF-D942-7F41-9072-841ED2BE7E22}">
      <dgm:prSet custT="1"/>
      <dgm:spPr/>
      <dgm:t>
        <a:bodyPr anchor="t"/>
        <a:lstStyle/>
        <a:p>
          <a:pPr algn="l">
            <a:lnSpc>
              <a:spcPct val="150000"/>
            </a:lnSpc>
            <a:buAutoNum type="arabicPeriod"/>
          </a:pPr>
          <a:r>
            <a:rPr lang="en-US" sz="1800" dirty="0" smtClean="0"/>
            <a:t>What are the most frequently requested datasets?</a:t>
          </a:r>
          <a:endParaRPr lang="en-US" sz="1800" dirty="0"/>
        </a:p>
      </dgm:t>
    </dgm:pt>
    <dgm:pt modelId="{1BF451D8-5929-704C-9DD7-4654A9B820DD}" type="parTrans" cxnId="{A99135EC-5FF8-5C43-AD8F-B6B6505B387C}">
      <dgm:prSet/>
      <dgm:spPr/>
      <dgm:t>
        <a:bodyPr/>
        <a:lstStyle/>
        <a:p>
          <a:endParaRPr lang="en-US"/>
        </a:p>
      </dgm:t>
    </dgm:pt>
    <dgm:pt modelId="{5A94D478-DF74-BD4A-AE72-78D7D26DA729}" type="sibTrans" cxnId="{A99135EC-5FF8-5C43-AD8F-B6B6505B387C}">
      <dgm:prSet/>
      <dgm:spPr/>
      <dgm:t>
        <a:bodyPr/>
        <a:lstStyle/>
        <a:p>
          <a:endParaRPr lang="en-US"/>
        </a:p>
      </dgm:t>
    </dgm:pt>
    <dgm:pt modelId="{DCC5297C-9163-4E5B-AEBE-F0B860B189F0}">
      <dgm:prSet custT="1"/>
      <dgm:spPr/>
      <dgm:t>
        <a:bodyPr anchor="t"/>
        <a:lstStyle/>
        <a:p>
          <a:pPr algn="l">
            <a:lnSpc>
              <a:spcPct val="150000"/>
            </a:lnSpc>
          </a:pPr>
          <a:r>
            <a:rPr lang="en-US" sz="1800" dirty="0" smtClean="0"/>
            <a:t>Without exemptions? </a:t>
          </a:r>
          <a:endParaRPr lang="en-US" sz="1800" dirty="0"/>
        </a:p>
      </dgm:t>
    </dgm:pt>
    <dgm:pt modelId="{76686C83-FD8F-474A-BBB5-8656B6757543}" type="parTrans" cxnId="{A3AC0374-4340-4787-AF12-9F81ACF36BC5}">
      <dgm:prSet/>
      <dgm:spPr/>
      <dgm:t>
        <a:bodyPr/>
        <a:lstStyle/>
        <a:p>
          <a:endParaRPr lang="en-US"/>
        </a:p>
      </dgm:t>
    </dgm:pt>
    <dgm:pt modelId="{88131216-E8CF-425F-A309-1FB63AA43FA0}" type="sibTrans" cxnId="{A3AC0374-4340-4787-AF12-9F81ACF36BC5}">
      <dgm:prSet/>
      <dgm:spPr/>
      <dgm:t>
        <a:bodyPr/>
        <a:lstStyle/>
        <a:p>
          <a:endParaRPr lang="en-US"/>
        </a:p>
      </dgm:t>
    </dgm:pt>
    <dgm:pt modelId="{092E675D-9A60-4413-8659-8087D31C27AE}">
      <dgm:prSet custT="1"/>
      <dgm:spPr/>
      <dgm:t>
        <a:bodyPr anchor="t"/>
        <a:lstStyle/>
        <a:p>
          <a:pPr algn="l">
            <a:lnSpc>
              <a:spcPct val="90000"/>
            </a:lnSpc>
          </a:pPr>
          <a:endParaRPr lang="en-US" sz="1800" dirty="0"/>
        </a:p>
      </dgm:t>
    </dgm:pt>
    <dgm:pt modelId="{54C9BD78-00A9-4297-B899-D0C5C4B2F289}" type="parTrans" cxnId="{84E1B673-BA0B-4DED-9A4D-B414B8D3F3BE}">
      <dgm:prSet/>
      <dgm:spPr/>
      <dgm:t>
        <a:bodyPr/>
        <a:lstStyle/>
        <a:p>
          <a:endParaRPr lang="en-US"/>
        </a:p>
      </dgm:t>
    </dgm:pt>
    <dgm:pt modelId="{67022BA2-43CE-4F95-9827-4850D791DA6E}" type="sibTrans" cxnId="{84E1B673-BA0B-4DED-9A4D-B414B8D3F3BE}">
      <dgm:prSet/>
      <dgm:spPr/>
      <dgm:t>
        <a:bodyPr/>
        <a:lstStyle/>
        <a:p>
          <a:endParaRPr lang="en-US"/>
        </a:p>
      </dgm:t>
    </dgm:pt>
    <dgm:pt modelId="{9168F755-E958-4C03-B8B9-C41A012C7A55}">
      <dgm:prSet custT="1"/>
      <dgm:spPr/>
      <dgm:t>
        <a:bodyPr anchor="t"/>
        <a:lstStyle/>
        <a:p>
          <a:pPr algn="l">
            <a:lnSpc>
              <a:spcPct val="90000"/>
            </a:lnSpc>
          </a:pPr>
          <a:endParaRPr lang="en-US" sz="1800" dirty="0"/>
        </a:p>
      </dgm:t>
    </dgm:pt>
    <dgm:pt modelId="{339DFA94-9A20-4F3C-BBD7-E78B7E968FBF}" type="parTrans" cxnId="{1199D564-9921-490D-BBE1-28A229576593}">
      <dgm:prSet/>
      <dgm:spPr/>
      <dgm:t>
        <a:bodyPr/>
        <a:lstStyle/>
        <a:p>
          <a:endParaRPr lang="en-US"/>
        </a:p>
      </dgm:t>
    </dgm:pt>
    <dgm:pt modelId="{81C6470A-5CBA-4557-B6E8-17B5A623832A}" type="sibTrans" cxnId="{1199D564-9921-490D-BBE1-28A229576593}">
      <dgm:prSet/>
      <dgm:spPr/>
      <dgm:t>
        <a:bodyPr/>
        <a:lstStyle/>
        <a:p>
          <a:endParaRPr lang="en-US"/>
        </a:p>
      </dgm:t>
    </dgm:pt>
    <dgm:pt modelId="{041F821A-0277-4E98-98A7-0E059F786A9B}">
      <dgm:prSet custT="1"/>
      <dgm:spPr/>
      <dgm:t>
        <a:bodyPr anchor="t"/>
        <a:lstStyle/>
        <a:p>
          <a:pPr algn="l">
            <a:lnSpc>
              <a:spcPct val="150000"/>
            </a:lnSpc>
          </a:pPr>
          <a:r>
            <a:rPr lang="en-US" sz="1800" dirty="0" smtClean="0"/>
            <a:t>Who is requesting most frequently, and what types of data sets? </a:t>
          </a:r>
          <a:endParaRPr lang="en-US" sz="1800" dirty="0"/>
        </a:p>
      </dgm:t>
    </dgm:pt>
    <dgm:pt modelId="{90AE9072-5001-4FAB-8513-A2C1D93D6ACB}" type="parTrans" cxnId="{DF5406D7-23EC-448E-8153-6BE57BA726D8}">
      <dgm:prSet/>
      <dgm:spPr/>
      <dgm:t>
        <a:bodyPr/>
        <a:lstStyle/>
        <a:p>
          <a:endParaRPr lang="en-US"/>
        </a:p>
      </dgm:t>
    </dgm:pt>
    <dgm:pt modelId="{8F1222A6-3CBB-4009-A57C-E125A4F7364C}" type="sibTrans" cxnId="{DF5406D7-23EC-448E-8153-6BE57BA726D8}">
      <dgm:prSet/>
      <dgm:spPr/>
      <dgm:t>
        <a:bodyPr/>
        <a:lstStyle/>
        <a:p>
          <a:endParaRPr lang="en-US"/>
        </a:p>
      </dgm:t>
    </dgm:pt>
    <dgm:pt modelId="{C69B0DC5-1722-4B9A-870B-8EF81A4897EB}">
      <dgm:prSet custT="1"/>
      <dgm:spPr/>
      <dgm:t>
        <a:bodyPr anchor="t"/>
        <a:lstStyle/>
        <a:p>
          <a:pPr algn="l">
            <a:lnSpc>
              <a:spcPct val="150000"/>
            </a:lnSpc>
          </a:pPr>
          <a:r>
            <a:rPr lang="en-US" sz="1800" dirty="0" smtClean="0"/>
            <a:t>What does requestor type tell us about what requester will do with received data or documents?</a:t>
          </a:r>
          <a:endParaRPr lang="en-US" sz="1800" dirty="0"/>
        </a:p>
      </dgm:t>
    </dgm:pt>
    <dgm:pt modelId="{DFDE141A-0F9C-4A79-9E35-D794ED990079}" type="parTrans" cxnId="{25CD07DB-2670-40B8-8464-20D9A00DD4F3}">
      <dgm:prSet/>
      <dgm:spPr/>
      <dgm:t>
        <a:bodyPr/>
        <a:lstStyle/>
        <a:p>
          <a:endParaRPr lang="en-US"/>
        </a:p>
      </dgm:t>
    </dgm:pt>
    <dgm:pt modelId="{47906934-B2F6-40F5-8572-B2DFD970AC62}" type="sibTrans" cxnId="{25CD07DB-2670-40B8-8464-20D9A00DD4F3}">
      <dgm:prSet/>
      <dgm:spPr/>
      <dgm:t>
        <a:bodyPr/>
        <a:lstStyle/>
        <a:p>
          <a:endParaRPr lang="en-US"/>
        </a:p>
      </dgm:t>
    </dgm:pt>
    <dgm:pt modelId="{B8DDAEFF-CDB4-4C2C-A56F-6792CFCF70FC}">
      <dgm:prSet custT="1"/>
      <dgm:spPr/>
      <dgm:t>
        <a:bodyPr anchor="t"/>
        <a:lstStyle/>
        <a:p>
          <a:pPr algn="l">
            <a:lnSpc>
              <a:spcPct val="150000"/>
            </a:lnSpc>
          </a:pPr>
          <a:r>
            <a:rPr lang="en-US" sz="1800" dirty="0" smtClean="0"/>
            <a:t>With minor or contextual exemptions what can be controlled for?</a:t>
          </a:r>
          <a:endParaRPr lang="en-US" sz="1800" dirty="0"/>
        </a:p>
      </dgm:t>
    </dgm:pt>
    <dgm:pt modelId="{BFAE7485-2A2E-41D0-8B1D-BCE680E17591}" type="parTrans" cxnId="{F7B5C14F-5C95-41C6-A353-3311D2BD52BE}">
      <dgm:prSet/>
      <dgm:spPr/>
      <dgm:t>
        <a:bodyPr/>
        <a:lstStyle/>
        <a:p>
          <a:endParaRPr lang="en-US"/>
        </a:p>
      </dgm:t>
    </dgm:pt>
    <dgm:pt modelId="{1E419899-7B02-4155-A89D-A1287679D476}" type="sibTrans" cxnId="{F7B5C14F-5C95-41C6-A353-3311D2BD52BE}">
      <dgm:prSet/>
      <dgm:spPr/>
      <dgm:t>
        <a:bodyPr/>
        <a:lstStyle/>
        <a:p>
          <a:endParaRPr lang="en-US"/>
        </a:p>
      </dgm:t>
    </dgm:pt>
    <dgm:pt modelId="{F80F80C1-F5C0-46CB-AB8B-2FD259AC650D}">
      <dgm:prSet custT="1"/>
      <dgm:spPr/>
      <dgm:t>
        <a:bodyPr anchor="t"/>
        <a:lstStyle/>
        <a:p>
          <a:pPr algn="l">
            <a:lnSpc>
              <a:spcPct val="150000"/>
            </a:lnSpc>
          </a:pPr>
          <a:endParaRPr lang="en-US" sz="1800" dirty="0"/>
        </a:p>
      </dgm:t>
    </dgm:pt>
    <dgm:pt modelId="{877CF40C-AC0B-47F9-B42E-B6D668A31CF1}" type="parTrans" cxnId="{3B53A06C-AB3A-446E-AA6B-AEC3AE21CADA}">
      <dgm:prSet/>
      <dgm:spPr/>
      <dgm:t>
        <a:bodyPr/>
        <a:lstStyle/>
        <a:p>
          <a:endParaRPr lang="en-US"/>
        </a:p>
      </dgm:t>
    </dgm:pt>
    <dgm:pt modelId="{B80D1FAE-65BF-41F0-99DB-0FAF99360F47}" type="sibTrans" cxnId="{3B53A06C-AB3A-446E-AA6B-AEC3AE21CADA}">
      <dgm:prSet/>
      <dgm:spPr/>
      <dgm:t>
        <a:bodyPr/>
        <a:lstStyle/>
        <a:p>
          <a:endParaRPr lang="en-US"/>
        </a:p>
      </dgm:t>
    </dgm:pt>
    <dgm:pt modelId="{CDF20521-1D34-4566-9589-A9649DD8CE02}">
      <dgm:prSet custT="1"/>
      <dgm:spPr/>
      <dgm:t>
        <a:bodyPr anchor="t"/>
        <a:lstStyle/>
        <a:p>
          <a:pPr algn="l">
            <a:lnSpc>
              <a:spcPct val="90000"/>
            </a:lnSpc>
            <a:buAutoNum type="arabicPeriod"/>
          </a:pPr>
          <a:endParaRPr lang="en-US" sz="1800" dirty="0"/>
        </a:p>
      </dgm:t>
    </dgm:pt>
    <dgm:pt modelId="{116DA062-03C6-4898-ABB0-AE21D3EF54FB}" type="parTrans" cxnId="{573BA42F-B36D-46F0-BC55-0708D5043BCB}">
      <dgm:prSet/>
      <dgm:spPr/>
      <dgm:t>
        <a:bodyPr/>
        <a:lstStyle/>
        <a:p>
          <a:endParaRPr lang="en-US"/>
        </a:p>
      </dgm:t>
    </dgm:pt>
    <dgm:pt modelId="{3C368BDC-9FEC-4316-BC1E-75CDF49E7143}" type="sibTrans" cxnId="{573BA42F-B36D-46F0-BC55-0708D5043BCB}">
      <dgm:prSet/>
      <dgm:spPr/>
      <dgm:t>
        <a:bodyPr/>
        <a:lstStyle/>
        <a:p>
          <a:endParaRPr lang="en-US"/>
        </a:p>
      </dgm:t>
    </dgm:pt>
    <dgm:pt modelId="{07B047B1-4C95-0E47-BDA4-952E93F6FE2B}" type="pres">
      <dgm:prSet presAssocID="{9E89305D-0A93-DB42-97C3-32521E65C0BC}" presName="Name0" presStyleCnt="0">
        <dgm:presLayoutVars>
          <dgm:dir/>
          <dgm:animLvl val="lvl"/>
          <dgm:resizeHandles val="exact"/>
        </dgm:presLayoutVars>
      </dgm:prSet>
      <dgm:spPr/>
      <dgm:t>
        <a:bodyPr/>
        <a:lstStyle/>
        <a:p>
          <a:endParaRPr lang="en-US"/>
        </a:p>
      </dgm:t>
    </dgm:pt>
    <dgm:pt modelId="{1CFC7E21-A63C-864E-A8D1-B266DDAB98F0}" type="pres">
      <dgm:prSet presAssocID="{DC66B500-EDBD-A54A-9257-74E4742391BA}" presName="composite" presStyleCnt="0"/>
      <dgm:spPr/>
    </dgm:pt>
    <dgm:pt modelId="{4BD20F9E-7AA9-2A46-976A-6359AC5347B9}" type="pres">
      <dgm:prSet presAssocID="{DC66B500-EDBD-A54A-9257-74E4742391BA}" presName="parTx" presStyleLbl="alignNode1" presStyleIdx="0" presStyleCnt="1" custScaleY="100000" custLinFactNeighborX="0" custLinFactNeighborY="-18497">
        <dgm:presLayoutVars>
          <dgm:chMax val="0"/>
          <dgm:chPref val="0"/>
          <dgm:bulletEnabled val="1"/>
        </dgm:presLayoutVars>
      </dgm:prSet>
      <dgm:spPr/>
      <dgm:t>
        <a:bodyPr/>
        <a:lstStyle/>
        <a:p>
          <a:endParaRPr lang="en-US"/>
        </a:p>
      </dgm:t>
    </dgm:pt>
    <dgm:pt modelId="{FCFC8943-C66E-464D-980D-7508C0285078}" type="pres">
      <dgm:prSet presAssocID="{DC66B500-EDBD-A54A-9257-74E4742391BA}" presName="desTx" presStyleLbl="alignAccFollowNode1" presStyleIdx="0" presStyleCnt="1">
        <dgm:presLayoutVars>
          <dgm:bulletEnabled val="1"/>
        </dgm:presLayoutVars>
      </dgm:prSet>
      <dgm:spPr/>
      <dgm:t>
        <a:bodyPr/>
        <a:lstStyle/>
        <a:p>
          <a:endParaRPr lang="en-US"/>
        </a:p>
      </dgm:t>
    </dgm:pt>
  </dgm:ptLst>
  <dgm:cxnLst>
    <dgm:cxn modelId="{42DB0054-B6E7-4747-8611-12E40595FE2F}" type="presOf" srcId="{B8DDAEFF-CDB4-4C2C-A56F-6792CFCF70FC}" destId="{FCFC8943-C66E-464D-980D-7508C0285078}" srcOrd="0" destOrd="3" presId="urn:microsoft.com/office/officeart/2005/8/layout/hList1"/>
    <dgm:cxn modelId="{66187A6A-2766-654C-BD11-7DB160772F6D}" type="presOf" srcId="{DC66B500-EDBD-A54A-9257-74E4742391BA}" destId="{4BD20F9E-7AA9-2A46-976A-6359AC5347B9}" srcOrd="0" destOrd="0" presId="urn:microsoft.com/office/officeart/2005/8/layout/hList1"/>
    <dgm:cxn modelId="{DF5406D7-23EC-448E-8153-6BE57BA726D8}" srcId="{DC66B500-EDBD-A54A-9257-74E4742391BA}" destId="{041F821A-0277-4E98-98A7-0E059F786A9B}" srcOrd="2" destOrd="0" parTransId="{90AE9072-5001-4FAB-8513-A2C1D93D6ACB}" sibTransId="{8F1222A6-3CBB-4009-A57C-E125A4F7364C}"/>
    <dgm:cxn modelId="{A99135EC-5FF8-5C43-AD8F-B6B6505B387C}" srcId="{DC66B500-EDBD-A54A-9257-74E4742391BA}" destId="{32EC11CF-D942-7F41-9072-841ED2BE7E22}" srcOrd="1" destOrd="0" parTransId="{1BF451D8-5929-704C-9DD7-4654A9B820DD}" sibTransId="{5A94D478-DF74-BD4A-AE72-78D7D26DA729}"/>
    <dgm:cxn modelId="{91B81C8F-8956-7541-9C50-D3D17E0B52A9}" srcId="{9E89305D-0A93-DB42-97C3-32521E65C0BC}" destId="{DC66B500-EDBD-A54A-9257-74E4742391BA}" srcOrd="0" destOrd="0" parTransId="{217922C2-D724-4244-80D3-DA335B4C242B}" sibTransId="{EDDE414C-9DD4-934A-ABE4-857BC43BEE27}"/>
    <dgm:cxn modelId="{25A152FD-0FEF-0543-9C14-39C9AF792116}" type="presOf" srcId="{32EC11CF-D942-7F41-9072-841ED2BE7E22}" destId="{FCFC8943-C66E-464D-980D-7508C0285078}" srcOrd="0" destOrd="1" presId="urn:microsoft.com/office/officeart/2005/8/layout/hList1"/>
    <dgm:cxn modelId="{B6B4731D-C6A0-4716-85F4-0587A48C7E0E}" type="presOf" srcId="{092E675D-9A60-4413-8659-8087D31C27AE}" destId="{FCFC8943-C66E-464D-980D-7508C0285078}" srcOrd="0" destOrd="8" presId="urn:microsoft.com/office/officeart/2005/8/layout/hList1"/>
    <dgm:cxn modelId="{A3AC0374-4340-4787-AF12-9F81ACF36BC5}" srcId="{32EC11CF-D942-7F41-9072-841ED2BE7E22}" destId="{DCC5297C-9163-4E5B-AEBE-F0B860B189F0}" srcOrd="0" destOrd="0" parTransId="{76686C83-FD8F-474A-BBB5-8656B6757543}" sibTransId="{88131216-E8CF-425F-A309-1FB63AA43FA0}"/>
    <dgm:cxn modelId="{47828D52-C4D4-472F-8D53-9F13C1245297}" type="presOf" srcId="{DCC5297C-9163-4E5B-AEBE-F0B860B189F0}" destId="{FCFC8943-C66E-464D-980D-7508C0285078}" srcOrd="0" destOrd="2" presId="urn:microsoft.com/office/officeart/2005/8/layout/hList1"/>
    <dgm:cxn modelId="{351EA2FC-B098-4155-98EB-69DAD0DBC60F}" type="presOf" srcId="{CDF20521-1D34-4566-9589-A9649DD8CE02}" destId="{FCFC8943-C66E-464D-980D-7508C0285078}" srcOrd="0" destOrd="0" presId="urn:microsoft.com/office/officeart/2005/8/layout/hList1"/>
    <dgm:cxn modelId="{6A49C439-B461-4298-9BD2-332855D78343}" type="presOf" srcId="{C69B0DC5-1722-4B9A-870B-8EF81A4897EB}" destId="{FCFC8943-C66E-464D-980D-7508C0285078}" srcOrd="0" destOrd="5" presId="urn:microsoft.com/office/officeart/2005/8/layout/hList1"/>
    <dgm:cxn modelId="{0CF0EC33-03A6-4DAC-858E-ED9DE21D266B}" type="presOf" srcId="{9168F755-E958-4C03-B8B9-C41A012C7A55}" destId="{FCFC8943-C66E-464D-980D-7508C0285078}" srcOrd="0" destOrd="7" presId="urn:microsoft.com/office/officeart/2005/8/layout/hList1"/>
    <dgm:cxn modelId="{473DAD7D-7E53-DF45-A594-E0873FA3E92D}" type="presOf" srcId="{9E89305D-0A93-DB42-97C3-32521E65C0BC}" destId="{07B047B1-4C95-0E47-BDA4-952E93F6FE2B}" srcOrd="0" destOrd="0" presId="urn:microsoft.com/office/officeart/2005/8/layout/hList1"/>
    <dgm:cxn modelId="{38DCAF41-8E95-478B-AB50-E49BF0B5E01A}" type="presOf" srcId="{F80F80C1-F5C0-46CB-AB8B-2FD259AC650D}" destId="{FCFC8943-C66E-464D-980D-7508C0285078}" srcOrd="0" destOrd="6" presId="urn:microsoft.com/office/officeart/2005/8/layout/hList1"/>
    <dgm:cxn modelId="{1199D564-9921-490D-BBE1-28A229576593}" srcId="{F80F80C1-F5C0-46CB-AB8B-2FD259AC650D}" destId="{9168F755-E958-4C03-B8B9-C41A012C7A55}" srcOrd="0" destOrd="0" parTransId="{339DFA94-9A20-4F3C-BBD7-E78B7E968FBF}" sibTransId="{81C6470A-5CBA-4557-B6E8-17B5A623832A}"/>
    <dgm:cxn modelId="{46AD1FA7-EE6F-4CC5-A375-40C2FBEA12A5}" type="presOf" srcId="{041F821A-0277-4E98-98A7-0E059F786A9B}" destId="{FCFC8943-C66E-464D-980D-7508C0285078}" srcOrd="0" destOrd="4" presId="urn:microsoft.com/office/officeart/2005/8/layout/hList1"/>
    <dgm:cxn modelId="{84E1B673-BA0B-4DED-9A4D-B414B8D3F3BE}" srcId="{F80F80C1-F5C0-46CB-AB8B-2FD259AC650D}" destId="{092E675D-9A60-4413-8659-8087D31C27AE}" srcOrd="1" destOrd="0" parTransId="{54C9BD78-00A9-4297-B899-D0C5C4B2F289}" sibTransId="{67022BA2-43CE-4F95-9827-4850D791DA6E}"/>
    <dgm:cxn modelId="{F7B5C14F-5C95-41C6-A353-3311D2BD52BE}" srcId="{32EC11CF-D942-7F41-9072-841ED2BE7E22}" destId="{B8DDAEFF-CDB4-4C2C-A56F-6792CFCF70FC}" srcOrd="1" destOrd="0" parTransId="{BFAE7485-2A2E-41D0-8B1D-BCE680E17591}" sibTransId="{1E419899-7B02-4155-A89D-A1287679D476}"/>
    <dgm:cxn modelId="{573BA42F-B36D-46F0-BC55-0708D5043BCB}" srcId="{DC66B500-EDBD-A54A-9257-74E4742391BA}" destId="{CDF20521-1D34-4566-9589-A9649DD8CE02}" srcOrd="0" destOrd="0" parTransId="{116DA062-03C6-4898-ABB0-AE21D3EF54FB}" sibTransId="{3C368BDC-9FEC-4316-BC1E-75CDF49E7143}"/>
    <dgm:cxn modelId="{3B53A06C-AB3A-446E-AA6B-AEC3AE21CADA}" srcId="{DC66B500-EDBD-A54A-9257-74E4742391BA}" destId="{F80F80C1-F5C0-46CB-AB8B-2FD259AC650D}" srcOrd="3" destOrd="0" parTransId="{877CF40C-AC0B-47F9-B42E-B6D668A31CF1}" sibTransId="{B80D1FAE-65BF-41F0-99DB-0FAF99360F47}"/>
    <dgm:cxn modelId="{25CD07DB-2670-40B8-8464-20D9A00DD4F3}" srcId="{041F821A-0277-4E98-98A7-0E059F786A9B}" destId="{C69B0DC5-1722-4B9A-870B-8EF81A4897EB}" srcOrd="0" destOrd="0" parTransId="{DFDE141A-0F9C-4A79-9E35-D794ED990079}" sibTransId="{47906934-B2F6-40F5-8572-B2DFD970AC62}"/>
    <dgm:cxn modelId="{C9832354-C3B2-A946-A1F3-624FD4C097EA}" type="presParOf" srcId="{07B047B1-4C95-0E47-BDA4-952E93F6FE2B}" destId="{1CFC7E21-A63C-864E-A8D1-B266DDAB98F0}" srcOrd="0" destOrd="0" presId="urn:microsoft.com/office/officeart/2005/8/layout/hList1"/>
    <dgm:cxn modelId="{F8F5CE3F-8D24-6549-81F8-4E9A26567EB0}" type="presParOf" srcId="{1CFC7E21-A63C-864E-A8D1-B266DDAB98F0}" destId="{4BD20F9E-7AA9-2A46-976A-6359AC5347B9}" srcOrd="0" destOrd="0" presId="urn:microsoft.com/office/officeart/2005/8/layout/hList1"/>
    <dgm:cxn modelId="{D81D34B5-98E3-884F-95EA-54C8EC60726D}" type="presParOf" srcId="{1CFC7E21-A63C-864E-A8D1-B266DDAB98F0}" destId="{FCFC8943-C66E-464D-980D-7508C0285078}"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FACDD7-8D22-4DAB-B3C0-DDEB89885A22}"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en-US"/>
        </a:p>
      </dgm:t>
    </dgm:pt>
    <dgm:pt modelId="{03BBC10E-82C2-48FD-9814-F8396785C1F5}">
      <dgm:prSet phldrT="[Text]"/>
      <dgm:spPr/>
      <dgm:t>
        <a:bodyPr/>
        <a:lstStyle/>
        <a:p>
          <a:r>
            <a:rPr lang="en-US"/>
            <a:t>Identify the Problem </a:t>
          </a:r>
        </a:p>
      </dgm:t>
    </dgm:pt>
    <dgm:pt modelId="{181BD719-AA6F-4B6F-B848-E87F8C884283}" type="parTrans" cxnId="{A852AA7A-6CBF-4D42-B714-ACE329EDA981}">
      <dgm:prSet/>
      <dgm:spPr/>
      <dgm:t>
        <a:bodyPr/>
        <a:lstStyle/>
        <a:p>
          <a:endParaRPr lang="en-US"/>
        </a:p>
      </dgm:t>
    </dgm:pt>
    <dgm:pt modelId="{652814B9-CF67-45D0-9263-712D12A4FA3B}" type="sibTrans" cxnId="{A852AA7A-6CBF-4D42-B714-ACE329EDA981}">
      <dgm:prSet/>
      <dgm:spPr/>
      <dgm:t>
        <a:bodyPr/>
        <a:lstStyle/>
        <a:p>
          <a:endParaRPr lang="en-US"/>
        </a:p>
      </dgm:t>
    </dgm:pt>
    <dgm:pt modelId="{A4051CA2-9CDD-4236-A35F-45EA7D944583}">
      <dgm:prSet phldrT="[Text]"/>
      <dgm:spPr/>
      <dgm:t>
        <a:bodyPr/>
        <a:lstStyle/>
        <a:p>
          <a:r>
            <a:rPr lang="en-US"/>
            <a:t>Obtain Data</a:t>
          </a:r>
        </a:p>
      </dgm:t>
    </dgm:pt>
    <dgm:pt modelId="{3AB06798-1D5B-45B4-904F-174451112FD9}" type="parTrans" cxnId="{D44C52AA-4900-4C28-89D4-B0B961D7B681}">
      <dgm:prSet/>
      <dgm:spPr/>
      <dgm:t>
        <a:bodyPr/>
        <a:lstStyle/>
        <a:p>
          <a:endParaRPr lang="en-US"/>
        </a:p>
      </dgm:t>
    </dgm:pt>
    <dgm:pt modelId="{E4D40A1E-3753-4B9D-8BD6-25D605F1ED7D}" type="sibTrans" cxnId="{D44C52AA-4900-4C28-89D4-B0B961D7B681}">
      <dgm:prSet/>
      <dgm:spPr/>
      <dgm:t>
        <a:bodyPr/>
        <a:lstStyle/>
        <a:p>
          <a:endParaRPr lang="en-US"/>
        </a:p>
      </dgm:t>
    </dgm:pt>
    <dgm:pt modelId="{231CF7D3-DA64-4CEE-B6C7-FAD409633EC4}">
      <dgm:prSet phldrT="[Text]"/>
      <dgm:spPr/>
      <dgm:t>
        <a:bodyPr/>
        <a:lstStyle/>
        <a:p>
          <a:r>
            <a:rPr lang="en-US"/>
            <a:t>Understand Data </a:t>
          </a:r>
        </a:p>
      </dgm:t>
    </dgm:pt>
    <dgm:pt modelId="{7D45AC22-7299-4894-A453-0EDB410EA403}" type="parTrans" cxnId="{AB06B490-7666-4446-9502-8CDD71DBD2FC}">
      <dgm:prSet/>
      <dgm:spPr/>
      <dgm:t>
        <a:bodyPr/>
        <a:lstStyle/>
        <a:p>
          <a:endParaRPr lang="en-US"/>
        </a:p>
      </dgm:t>
    </dgm:pt>
    <dgm:pt modelId="{67D3831A-170A-4CCC-8DA8-CDE53D6743E7}" type="sibTrans" cxnId="{AB06B490-7666-4446-9502-8CDD71DBD2FC}">
      <dgm:prSet/>
      <dgm:spPr/>
      <dgm:t>
        <a:bodyPr/>
        <a:lstStyle/>
        <a:p>
          <a:endParaRPr lang="en-US"/>
        </a:p>
      </dgm:t>
    </dgm:pt>
    <dgm:pt modelId="{9DF8DA49-4A80-4DAA-B76C-C0216C48DF20}">
      <dgm:prSet phldrT="[Text]"/>
      <dgm:spPr/>
      <dgm:t>
        <a:bodyPr/>
        <a:lstStyle/>
        <a:p>
          <a:r>
            <a:rPr lang="en-US"/>
            <a:t>Prepare Data </a:t>
          </a:r>
        </a:p>
      </dgm:t>
    </dgm:pt>
    <dgm:pt modelId="{17C06C2C-9604-47E3-91CD-FC15C45FFA9C}" type="parTrans" cxnId="{D083C152-55E4-4FA0-8C35-5E756C42D322}">
      <dgm:prSet/>
      <dgm:spPr/>
      <dgm:t>
        <a:bodyPr/>
        <a:lstStyle/>
        <a:p>
          <a:endParaRPr lang="en-US"/>
        </a:p>
      </dgm:t>
    </dgm:pt>
    <dgm:pt modelId="{91E82555-DDCE-4EB5-909B-8FFC66B9119B}" type="sibTrans" cxnId="{D083C152-55E4-4FA0-8C35-5E756C42D322}">
      <dgm:prSet/>
      <dgm:spPr/>
      <dgm:t>
        <a:bodyPr/>
        <a:lstStyle/>
        <a:p>
          <a:endParaRPr lang="en-US"/>
        </a:p>
      </dgm:t>
    </dgm:pt>
    <dgm:pt modelId="{FBBE3461-2B82-49CB-875A-470144579AF3}">
      <dgm:prSet phldrT="[Text]"/>
      <dgm:spPr/>
      <dgm:t>
        <a:bodyPr/>
        <a:lstStyle/>
        <a:p>
          <a:r>
            <a:rPr lang="en-US"/>
            <a:t>Analye Data </a:t>
          </a:r>
        </a:p>
      </dgm:t>
    </dgm:pt>
    <dgm:pt modelId="{90823C7D-A81F-447D-B384-7641756B1E5B}" type="parTrans" cxnId="{A1DA4974-464B-4100-9C77-1A87A79DE63D}">
      <dgm:prSet/>
      <dgm:spPr/>
      <dgm:t>
        <a:bodyPr/>
        <a:lstStyle/>
        <a:p>
          <a:endParaRPr lang="en-US"/>
        </a:p>
      </dgm:t>
    </dgm:pt>
    <dgm:pt modelId="{C2A458CE-BEA4-42F1-B85E-B9A4E9C88A91}" type="sibTrans" cxnId="{A1DA4974-464B-4100-9C77-1A87A79DE63D}">
      <dgm:prSet/>
      <dgm:spPr/>
      <dgm:t>
        <a:bodyPr/>
        <a:lstStyle/>
        <a:p>
          <a:endParaRPr lang="en-US"/>
        </a:p>
      </dgm:t>
    </dgm:pt>
    <dgm:pt modelId="{A9526456-A760-4E20-B133-B3884DCB8EF3}">
      <dgm:prSet/>
      <dgm:spPr/>
      <dgm:t>
        <a:bodyPr/>
        <a:lstStyle/>
        <a:p>
          <a:r>
            <a:rPr lang="en-US" dirty="0"/>
            <a:t>Present Results </a:t>
          </a:r>
        </a:p>
      </dgm:t>
    </dgm:pt>
    <dgm:pt modelId="{28BB60F3-FA8F-484B-8ED4-FFA4DA397178}" type="parTrans" cxnId="{0E05F7BB-04FA-47B9-9939-EF64BFC51083}">
      <dgm:prSet/>
      <dgm:spPr/>
      <dgm:t>
        <a:bodyPr/>
        <a:lstStyle/>
        <a:p>
          <a:endParaRPr lang="en-US"/>
        </a:p>
      </dgm:t>
    </dgm:pt>
    <dgm:pt modelId="{754FF8BA-2393-40F3-863D-F04AE547AA69}" type="sibTrans" cxnId="{0E05F7BB-04FA-47B9-9939-EF64BFC51083}">
      <dgm:prSet/>
      <dgm:spPr/>
      <dgm:t>
        <a:bodyPr/>
        <a:lstStyle/>
        <a:p>
          <a:endParaRPr lang="en-US"/>
        </a:p>
      </dgm:t>
    </dgm:pt>
    <dgm:pt modelId="{A742F2B7-3A07-4237-99B7-9011DFBAF019}" type="pres">
      <dgm:prSet presAssocID="{6FFACDD7-8D22-4DAB-B3C0-DDEB89885A22}" presName="cycle" presStyleCnt="0">
        <dgm:presLayoutVars>
          <dgm:dir/>
          <dgm:resizeHandles val="exact"/>
        </dgm:presLayoutVars>
      </dgm:prSet>
      <dgm:spPr/>
      <dgm:t>
        <a:bodyPr/>
        <a:lstStyle/>
        <a:p>
          <a:endParaRPr lang="en-US"/>
        </a:p>
      </dgm:t>
    </dgm:pt>
    <dgm:pt modelId="{6A0A3F20-6260-468D-B849-CC98F44B5145}" type="pres">
      <dgm:prSet presAssocID="{03BBC10E-82C2-48FD-9814-F8396785C1F5}" presName="node" presStyleLbl="node1" presStyleIdx="0" presStyleCnt="6">
        <dgm:presLayoutVars>
          <dgm:bulletEnabled val="1"/>
        </dgm:presLayoutVars>
      </dgm:prSet>
      <dgm:spPr/>
      <dgm:t>
        <a:bodyPr/>
        <a:lstStyle/>
        <a:p>
          <a:endParaRPr lang="en-US"/>
        </a:p>
      </dgm:t>
    </dgm:pt>
    <dgm:pt modelId="{38D2DE35-9FB5-4F13-90EB-62ABB2BE6B4D}" type="pres">
      <dgm:prSet presAssocID="{652814B9-CF67-45D0-9263-712D12A4FA3B}" presName="sibTrans" presStyleLbl="sibTrans2D1" presStyleIdx="0" presStyleCnt="6"/>
      <dgm:spPr/>
      <dgm:t>
        <a:bodyPr/>
        <a:lstStyle/>
        <a:p>
          <a:endParaRPr lang="en-US"/>
        </a:p>
      </dgm:t>
    </dgm:pt>
    <dgm:pt modelId="{AE7DFE62-B621-4F09-B59B-C82AFBA20970}" type="pres">
      <dgm:prSet presAssocID="{652814B9-CF67-45D0-9263-712D12A4FA3B}" presName="connectorText" presStyleLbl="sibTrans2D1" presStyleIdx="0" presStyleCnt="6"/>
      <dgm:spPr/>
      <dgm:t>
        <a:bodyPr/>
        <a:lstStyle/>
        <a:p>
          <a:endParaRPr lang="en-US"/>
        </a:p>
      </dgm:t>
    </dgm:pt>
    <dgm:pt modelId="{BC245442-5319-4DCA-B545-C0FD07322798}" type="pres">
      <dgm:prSet presAssocID="{A4051CA2-9CDD-4236-A35F-45EA7D944583}" presName="node" presStyleLbl="node1" presStyleIdx="1" presStyleCnt="6">
        <dgm:presLayoutVars>
          <dgm:bulletEnabled val="1"/>
        </dgm:presLayoutVars>
      </dgm:prSet>
      <dgm:spPr/>
      <dgm:t>
        <a:bodyPr/>
        <a:lstStyle/>
        <a:p>
          <a:endParaRPr lang="en-US"/>
        </a:p>
      </dgm:t>
    </dgm:pt>
    <dgm:pt modelId="{67BC0AED-0C00-4D1D-AF90-76FE7C1A8BBE}" type="pres">
      <dgm:prSet presAssocID="{E4D40A1E-3753-4B9D-8BD6-25D605F1ED7D}" presName="sibTrans" presStyleLbl="sibTrans2D1" presStyleIdx="1" presStyleCnt="6"/>
      <dgm:spPr/>
      <dgm:t>
        <a:bodyPr/>
        <a:lstStyle/>
        <a:p>
          <a:endParaRPr lang="en-US"/>
        </a:p>
      </dgm:t>
    </dgm:pt>
    <dgm:pt modelId="{20A0372B-CCC4-49F0-B76B-8F9C078B612A}" type="pres">
      <dgm:prSet presAssocID="{E4D40A1E-3753-4B9D-8BD6-25D605F1ED7D}" presName="connectorText" presStyleLbl="sibTrans2D1" presStyleIdx="1" presStyleCnt="6"/>
      <dgm:spPr/>
      <dgm:t>
        <a:bodyPr/>
        <a:lstStyle/>
        <a:p>
          <a:endParaRPr lang="en-US"/>
        </a:p>
      </dgm:t>
    </dgm:pt>
    <dgm:pt modelId="{28A0883B-F991-498B-A922-F4F68FB6322F}" type="pres">
      <dgm:prSet presAssocID="{231CF7D3-DA64-4CEE-B6C7-FAD409633EC4}" presName="node" presStyleLbl="node1" presStyleIdx="2" presStyleCnt="6">
        <dgm:presLayoutVars>
          <dgm:bulletEnabled val="1"/>
        </dgm:presLayoutVars>
      </dgm:prSet>
      <dgm:spPr/>
      <dgm:t>
        <a:bodyPr/>
        <a:lstStyle/>
        <a:p>
          <a:endParaRPr lang="en-US"/>
        </a:p>
      </dgm:t>
    </dgm:pt>
    <dgm:pt modelId="{A56DC665-F855-4437-8582-4A1680BAFFC8}" type="pres">
      <dgm:prSet presAssocID="{67D3831A-170A-4CCC-8DA8-CDE53D6743E7}" presName="sibTrans" presStyleLbl="sibTrans2D1" presStyleIdx="2" presStyleCnt="6"/>
      <dgm:spPr/>
      <dgm:t>
        <a:bodyPr/>
        <a:lstStyle/>
        <a:p>
          <a:endParaRPr lang="en-US"/>
        </a:p>
      </dgm:t>
    </dgm:pt>
    <dgm:pt modelId="{E89B74E7-314D-42EA-9AE3-2E196F5F5EEC}" type="pres">
      <dgm:prSet presAssocID="{67D3831A-170A-4CCC-8DA8-CDE53D6743E7}" presName="connectorText" presStyleLbl="sibTrans2D1" presStyleIdx="2" presStyleCnt="6"/>
      <dgm:spPr/>
      <dgm:t>
        <a:bodyPr/>
        <a:lstStyle/>
        <a:p>
          <a:endParaRPr lang="en-US"/>
        </a:p>
      </dgm:t>
    </dgm:pt>
    <dgm:pt modelId="{1B30DD0B-9332-4226-8D13-95AAF88A0BE8}" type="pres">
      <dgm:prSet presAssocID="{9DF8DA49-4A80-4DAA-B76C-C0216C48DF20}" presName="node" presStyleLbl="node1" presStyleIdx="3" presStyleCnt="6">
        <dgm:presLayoutVars>
          <dgm:bulletEnabled val="1"/>
        </dgm:presLayoutVars>
      </dgm:prSet>
      <dgm:spPr/>
      <dgm:t>
        <a:bodyPr/>
        <a:lstStyle/>
        <a:p>
          <a:endParaRPr lang="en-US"/>
        </a:p>
      </dgm:t>
    </dgm:pt>
    <dgm:pt modelId="{F9E72944-8704-4D32-A8C8-D446FCBBE772}" type="pres">
      <dgm:prSet presAssocID="{91E82555-DDCE-4EB5-909B-8FFC66B9119B}" presName="sibTrans" presStyleLbl="sibTrans2D1" presStyleIdx="3" presStyleCnt="6"/>
      <dgm:spPr/>
      <dgm:t>
        <a:bodyPr/>
        <a:lstStyle/>
        <a:p>
          <a:endParaRPr lang="en-US"/>
        </a:p>
      </dgm:t>
    </dgm:pt>
    <dgm:pt modelId="{62EDF6CD-0370-4CB8-A221-3E5EC517FCC5}" type="pres">
      <dgm:prSet presAssocID="{91E82555-DDCE-4EB5-909B-8FFC66B9119B}" presName="connectorText" presStyleLbl="sibTrans2D1" presStyleIdx="3" presStyleCnt="6"/>
      <dgm:spPr/>
      <dgm:t>
        <a:bodyPr/>
        <a:lstStyle/>
        <a:p>
          <a:endParaRPr lang="en-US"/>
        </a:p>
      </dgm:t>
    </dgm:pt>
    <dgm:pt modelId="{D6AF74DE-A86C-4E24-9E40-B48A23556D40}" type="pres">
      <dgm:prSet presAssocID="{FBBE3461-2B82-49CB-875A-470144579AF3}" presName="node" presStyleLbl="node1" presStyleIdx="4" presStyleCnt="6">
        <dgm:presLayoutVars>
          <dgm:bulletEnabled val="1"/>
        </dgm:presLayoutVars>
      </dgm:prSet>
      <dgm:spPr/>
      <dgm:t>
        <a:bodyPr/>
        <a:lstStyle/>
        <a:p>
          <a:endParaRPr lang="en-US"/>
        </a:p>
      </dgm:t>
    </dgm:pt>
    <dgm:pt modelId="{03B42E2E-A89B-4C5A-AC1F-F4E80D20BE2C}" type="pres">
      <dgm:prSet presAssocID="{C2A458CE-BEA4-42F1-B85E-B9A4E9C88A91}" presName="sibTrans" presStyleLbl="sibTrans2D1" presStyleIdx="4" presStyleCnt="6"/>
      <dgm:spPr/>
      <dgm:t>
        <a:bodyPr/>
        <a:lstStyle/>
        <a:p>
          <a:endParaRPr lang="en-US"/>
        </a:p>
      </dgm:t>
    </dgm:pt>
    <dgm:pt modelId="{25E58492-07FC-443A-845D-65D7713CF2F9}" type="pres">
      <dgm:prSet presAssocID="{C2A458CE-BEA4-42F1-B85E-B9A4E9C88A91}" presName="connectorText" presStyleLbl="sibTrans2D1" presStyleIdx="4" presStyleCnt="6"/>
      <dgm:spPr/>
      <dgm:t>
        <a:bodyPr/>
        <a:lstStyle/>
        <a:p>
          <a:endParaRPr lang="en-US"/>
        </a:p>
      </dgm:t>
    </dgm:pt>
    <dgm:pt modelId="{0BE6B212-FC7A-4C34-A1A0-7C0FD31CB60B}" type="pres">
      <dgm:prSet presAssocID="{A9526456-A760-4E20-B133-B3884DCB8EF3}" presName="node" presStyleLbl="node1" presStyleIdx="5" presStyleCnt="6" custRadScaleRad="95657" custRadScaleInc="-2625">
        <dgm:presLayoutVars>
          <dgm:bulletEnabled val="1"/>
        </dgm:presLayoutVars>
      </dgm:prSet>
      <dgm:spPr/>
      <dgm:t>
        <a:bodyPr/>
        <a:lstStyle/>
        <a:p>
          <a:endParaRPr lang="en-US"/>
        </a:p>
      </dgm:t>
    </dgm:pt>
    <dgm:pt modelId="{61E9B12E-B60F-4DEB-B9E5-4BB8C2198DC1}" type="pres">
      <dgm:prSet presAssocID="{754FF8BA-2393-40F3-863D-F04AE547AA69}" presName="sibTrans" presStyleLbl="sibTrans2D1" presStyleIdx="5" presStyleCnt="6"/>
      <dgm:spPr/>
      <dgm:t>
        <a:bodyPr/>
        <a:lstStyle/>
        <a:p>
          <a:endParaRPr lang="en-US"/>
        </a:p>
      </dgm:t>
    </dgm:pt>
    <dgm:pt modelId="{28E2DBFF-DE0C-4BDE-8694-C92901B64B90}" type="pres">
      <dgm:prSet presAssocID="{754FF8BA-2393-40F3-863D-F04AE547AA69}" presName="connectorText" presStyleLbl="sibTrans2D1" presStyleIdx="5" presStyleCnt="6"/>
      <dgm:spPr/>
      <dgm:t>
        <a:bodyPr/>
        <a:lstStyle/>
        <a:p>
          <a:endParaRPr lang="en-US"/>
        </a:p>
      </dgm:t>
    </dgm:pt>
  </dgm:ptLst>
  <dgm:cxnLst>
    <dgm:cxn modelId="{B7124040-E9F0-4F93-98E8-D4DEF8C6DE67}" type="presOf" srcId="{91E82555-DDCE-4EB5-909B-8FFC66B9119B}" destId="{62EDF6CD-0370-4CB8-A221-3E5EC517FCC5}" srcOrd="1" destOrd="0" presId="urn:microsoft.com/office/officeart/2005/8/layout/cycle2"/>
    <dgm:cxn modelId="{5F6DD982-A932-4648-8582-7C90515748A7}" type="presOf" srcId="{67D3831A-170A-4CCC-8DA8-CDE53D6743E7}" destId="{A56DC665-F855-4437-8582-4A1680BAFFC8}" srcOrd="0" destOrd="0" presId="urn:microsoft.com/office/officeart/2005/8/layout/cycle2"/>
    <dgm:cxn modelId="{B6FB2D7A-9CC6-4A6B-B377-29B496FCD5DF}" type="presOf" srcId="{652814B9-CF67-45D0-9263-712D12A4FA3B}" destId="{AE7DFE62-B621-4F09-B59B-C82AFBA20970}" srcOrd="1" destOrd="0" presId="urn:microsoft.com/office/officeart/2005/8/layout/cycle2"/>
    <dgm:cxn modelId="{0E05F7BB-04FA-47B9-9939-EF64BFC51083}" srcId="{6FFACDD7-8D22-4DAB-B3C0-DDEB89885A22}" destId="{A9526456-A760-4E20-B133-B3884DCB8EF3}" srcOrd="5" destOrd="0" parTransId="{28BB60F3-FA8F-484B-8ED4-FFA4DA397178}" sibTransId="{754FF8BA-2393-40F3-863D-F04AE547AA69}"/>
    <dgm:cxn modelId="{D083C152-55E4-4FA0-8C35-5E756C42D322}" srcId="{6FFACDD7-8D22-4DAB-B3C0-DDEB89885A22}" destId="{9DF8DA49-4A80-4DAA-B76C-C0216C48DF20}" srcOrd="3" destOrd="0" parTransId="{17C06C2C-9604-47E3-91CD-FC15C45FFA9C}" sibTransId="{91E82555-DDCE-4EB5-909B-8FFC66B9119B}"/>
    <dgm:cxn modelId="{27CAE59D-F353-4959-AFF1-8890861CD0E7}" type="presOf" srcId="{FBBE3461-2B82-49CB-875A-470144579AF3}" destId="{D6AF74DE-A86C-4E24-9E40-B48A23556D40}" srcOrd="0" destOrd="0" presId="urn:microsoft.com/office/officeart/2005/8/layout/cycle2"/>
    <dgm:cxn modelId="{AB06B490-7666-4446-9502-8CDD71DBD2FC}" srcId="{6FFACDD7-8D22-4DAB-B3C0-DDEB89885A22}" destId="{231CF7D3-DA64-4CEE-B6C7-FAD409633EC4}" srcOrd="2" destOrd="0" parTransId="{7D45AC22-7299-4894-A453-0EDB410EA403}" sibTransId="{67D3831A-170A-4CCC-8DA8-CDE53D6743E7}"/>
    <dgm:cxn modelId="{AB29F69F-C189-4FD7-91DA-B0BA658FE100}" type="presOf" srcId="{6FFACDD7-8D22-4DAB-B3C0-DDEB89885A22}" destId="{A742F2B7-3A07-4237-99B7-9011DFBAF019}" srcOrd="0" destOrd="0" presId="urn:microsoft.com/office/officeart/2005/8/layout/cycle2"/>
    <dgm:cxn modelId="{774AF38E-967F-4E14-AC7C-7C676964C671}" type="presOf" srcId="{67D3831A-170A-4CCC-8DA8-CDE53D6743E7}" destId="{E89B74E7-314D-42EA-9AE3-2E196F5F5EEC}" srcOrd="1" destOrd="0" presId="urn:microsoft.com/office/officeart/2005/8/layout/cycle2"/>
    <dgm:cxn modelId="{A852AA7A-6CBF-4D42-B714-ACE329EDA981}" srcId="{6FFACDD7-8D22-4DAB-B3C0-DDEB89885A22}" destId="{03BBC10E-82C2-48FD-9814-F8396785C1F5}" srcOrd="0" destOrd="0" parTransId="{181BD719-AA6F-4B6F-B848-E87F8C884283}" sibTransId="{652814B9-CF67-45D0-9263-712D12A4FA3B}"/>
    <dgm:cxn modelId="{44F3EA8E-3F6B-4DB0-8164-63F9AAAA545E}" type="presOf" srcId="{C2A458CE-BEA4-42F1-B85E-B9A4E9C88A91}" destId="{03B42E2E-A89B-4C5A-AC1F-F4E80D20BE2C}" srcOrd="0" destOrd="0" presId="urn:microsoft.com/office/officeart/2005/8/layout/cycle2"/>
    <dgm:cxn modelId="{918B901F-5FB9-4D3B-82AD-1276EB4F0132}" type="presOf" srcId="{E4D40A1E-3753-4B9D-8BD6-25D605F1ED7D}" destId="{67BC0AED-0C00-4D1D-AF90-76FE7C1A8BBE}" srcOrd="0" destOrd="0" presId="urn:microsoft.com/office/officeart/2005/8/layout/cycle2"/>
    <dgm:cxn modelId="{F4CB89FA-C524-4A6D-9946-8611825D43DC}" type="presOf" srcId="{652814B9-CF67-45D0-9263-712D12A4FA3B}" destId="{38D2DE35-9FB5-4F13-90EB-62ABB2BE6B4D}" srcOrd="0" destOrd="0" presId="urn:microsoft.com/office/officeart/2005/8/layout/cycle2"/>
    <dgm:cxn modelId="{BDEC1618-7129-4BEF-A695-151830C546BA}" type="presOf" srcId="{754FF8BA-2393-40F3-863D-F04AE547AA69}" destId="{28E2DBFF-DE0C-4BDE-8694-C92901B64B90}" srcOrd="1" destOrd="0" presId="urn:microsoft.com/office/officeart/2005/8/layout/cycle2"/>
    <dgm:cxn modelId="{9CFC821D-9B85-4C74-AABA-4C44256434C1}" type="presOf" srcId="{03BBC10E-82C2-48FD-9814-F8396785C1F5}" destId="{6A0A3F20-6260-468D-B849-CC98F44B5145}" srcOrd="0" destOrd="0" presId="urn:microsoft.com/office/officeart/2005/8/layout/cycle2"/>
    <dgm:cxn modelId="{D7D78EF1-5F73-4849-9B20-6B34E103A7A1}" type="presOf" srcId="{91E82555-DDCE-4EB5-909B-8FFC66B9119B}" destId="{F9E72944-8704-4D32-A8C8-D446FCBBE772}" srcOrd="0" destOrd="0" presId="urn:microsoft.com/office/officeart/2005/8/layout/cycle2"/>
    <dgm:cxn modelId="{7DB1B747-95F3-4152-A133-6CD4ADA188F1}" type="presOf" srcId="{E4D40A1E-3753-4B9D-8BD6-25D605F1ED7D}" destId="{20A0372B-CCC4-49F0-B76B-8F9C078B612A}" srcOrd="1" destOrd="0" presId="urn:microsoft.com/office/officeart/2005/8/layout/cycle2"/>
    <dgm:cxn modelId="{D44C52AA-4900-4C28-89D4-B0B961D7B681}" srcId="{6FFACDD7-8D22-4DAB-B3C0-DDEB89885A22}" destId="{A4051CA2-9CDD-4236-A35F-45EA7D944583}" srcOrd="1" destOrd="0" parTransId="{3AB06798-1D5B-45B4-904F-174451112FD9}" sibTransId="{E4D40A1E-3753-4B9D-8BD6-25D605F1ED7D}"/>
    <dgm:cxn modelId="{7F98ACFD-9718-4FE5-A883-3C39FF0375D6}" type="presOf" srcId="{231CF7D3-DA64-4CEE-B6C7-FAD409633EC4}" destId="{28A0883B-F991-498B-A922-F4F68FB6322F}" srcOrd="0" destOrd="0" presId="urn:microsoft.com/office/officeart/2005/8/layout/cycle2"/>
    <dgm:cxn modelId="{A1DA4974-464B-4100-9C77-1A87A79DE63D}" srcId="{6FFACDD7-8D22-4DAB-B3C0-DDEB89885A22}" destId="{FBBE3461-2B82-49CB-875A-470144579AF3}" srcOrd="4" destOrd="0" parTransId="{90823C7D-A81F-447D-B384-7641756B1E5B}" sibTransId="{C2A458CE-BEA4-42F1-B85E-B9A4E9C88A91}"/>
    <dgm:cxn modelId="{32877AB8-EEC6-4D31-9C5F-0B45D822F474}" type="presOf" srcId="{A9526456-A760-4E20-B133-B3884DCB8EF3}" destId="{0BE6B212-FC7A-4C34-A1A0-7C0FD31CB60B}" srcOrd="0" destOrd="0" presId="urn:microsoft.com/office/officeart/2005/8/layout/cycle2"/>
    <dgm:cxn modelId="{2171824D-93F0-432D-9358-582ECB79DF87}" type="presOf" srcId="{A4051CA2-9CDD-4236-A35F-45EA7D944583}" destId="{BC245442-5319-4DCA-B545-C0FD07322798}" srcOrd="0" destOrd="0" presId="urn:microsoft.com/office/officeart/2005/8/layout/cycle2"/>
    <dgm:cxn modelId="{6A62DDCF-62B2-43D0-B7FE-7C1032D704BD}" type="presOf" srcId="{754FF8BA-2393-40F3-863D-F04AE547AA69}" destId="{61E9B12E-B60F-4DEB-B9E5-4BB8C2198DC1}" srcOrd="0" destOrd="0" presId="urn:microsoft.com/office/officeart/2005/8/layout/cycle2"/>
    <dgm:cxn modelId="{62E76F9F-8F57-4311-9721-04D871021142}" type="presOf" srcId="{C2A458CE-BEA4-42F1-B85E-B9A4E9C88A91}" destId="{25E58492-07FC-443A-845D-65D7713CF2F9}" srcOrd="1" destOrd="0" presId="urn:microsoft.com/office/officeart/2005/8/layout/cycle2"/>
    <dgm:cxn modelId="{C55C5C19-A0AC-4243-99C2-BF0F712BB8DA}" type="presOf" srcId="{9DF8DA49-4A80-4DAA-B76C-C0216C48DF20}" destId="{1B30DD0B-9332-4226-8D13-95AAF88A0BE8}" srcOrd="0" destOrd="0" presId="urn:microsoft.com/office/officeart/2005/8/layout/cycle2"/>
    <dgm:cxn modelId="{B332FE42-0C1E-4F9E-9E78-5810BCDD7552}" type="presParOf" srcId="{A742F2B7-3A07-4237-99B7-9011DFBAF019}" destId="{6A0A3F20-6260-468D-B849-CC98F44B5145}" srcOrd="0" destOrd="0" presId="urn:microsoft.com/office/officeart/2005/8/layout/cycle2"/>
    <dgm:cxn modelId="{871F6D96-2FE1-42E9-832E-F308C95C5C38}" type="presParOf" srcId="{A742F2B7-3A07-4237-99B7-9011DFBAF019}" destId="{38D2DE35-9FB5-4F13-90EB-62ABB2BE6B4D}" srcOrd="1" destOrd="0" presId="urn:microsoft.com/office/officeart/2005/8/layout/cycle2"/>
    <dgm:cxn modelId="{89B3DE5C-BADB-4002-8A6B-CCFFA5164E07}" type="presParOf" srcId="{38D2DE35-9FB5-4F13-90EB-62ABB2BE6B4D}" destId="{AE7DFE62-B621-4F09-B59B-C82AFBA20970}" srcOrd="0" destOrd="0" presId="urn:microsoft.com/office/officeart/2005/8/layout/cycle2"/>
    <dgm:cxn modelId="{8E0208FB-C526-43B3-A07C-CE8F1F635608}" type="presParOf" srcId="{A742F2B7-3A07-4237-99B7-9011DFBAF019}" destId="{BC245442-5319-4DCA-B545-C0FD07322798}" srcOrd="2" destOrd="0" presId="urn:microsoft.com/office/officeart/2005/8/layout/cycle2"/>
    <dgm:cxn modelId="{13AE9DFF-9491-4100-9D70-44AD2FC102D9}" type="presParOf" srcId="{A742F2B7-3A07-4237-99B7-9011DFBAF019}" destId="{67BC0AED-0C00-4D1D-AF90-76FE7C1A8BBE}" srcOrd="3" destOrd="0" presId="urn:microsoft.com/office/officeart/2005/8/layout/cycle2"/>
    <dgm:cxn modelId="{E1BA26C9-AA10-4A1F-BDE2-2F7D454E8AE4}" type="presParOf" srcId="{67BC0AED-0C00-4D1D-AF90-76FE7C1A8BBE}" destId="{20A0372B-CCC4-49F0-B76B-8F9C078B612A}" srcOrd="0" destOrd="0" presId="urn:microsoft.com/office/officeart/2005/8/layout/cycle2"/>
    <dgm:cxn modelId="{2B74BC76-B57E-4B45-9660-368C2955396E}" type="presParOf" srcId="{A742F2B7-3A07-4237-99B7-9011DFBAF019}" destId="{28A0883B-F991-498B-A922-F4F68FB6322F}" srcOrd="4" destOrd="0" presId="urn:microsoft.com/office/officeart/2005/8/layout/cycle2"/>
    <dgm:cxn modelId="{233244A1-EA10-4344-8E10-DB13AE0B3347}" type="presParOf" srcId="{A742F2B7-3A07-4237-99B7-9011DFBAF019}" destId="{A56DC665-F855-4437-8582-4A1680BAFFC8}" srcOrd="5" destOrd="0" presId="urn:microsoft.com/office/officeart/2005/8/layout/cycle2"/>
    <dgm:cxn modelId="{75C10865-96A7-46C7-9D09-26AFC3FE057C}" type="presParOf" srcId="{A56DC665-F855-4437-8582-4A1680BAFFC8}" destId="{E89B74E7-314D-42EA-9AE3-2E196F5F5EEC}" srcOrd="0" destOrd="0" presId="urn:microsoft.com/office/officeart/2005/8/layout/cycle2"/>
    <dgm:cxn modelId="{D3555DCB-66DB-4EC4-9F46-8C89C3ACCAF1}" type="presParOf" srcId="{A742F2B7-3A07-4237-99B7-9011DFBAF019}" destId="{1B30DD0B-9332-4226-8D13-95AAF88A0BE8}" srcOrd="6" destOrd="0" presId="urn:microsoft.com/office/officeart/2005/8/layout/cycle2"/>
    <dgm:cxn modelId="{0CE66588-8B0B-47C5-862C-96EBC0DCE4DC}" type="presParOf" srcId="{A742F2B7-3A07-4237-99B7-9011DFBAF019}" destId="{F9E72944-8704-4D32-A8C8-D446FCBBE772}" srcOrd="7" destOrd="0" presId="urn:microsoft.com/office/officeart/2005/8/layout/cycle2"/>
    <dgm:cxn modelId="{AFF4A8FE-86EE-4FA1-A7AB-E3A3118A9DB0}" type="presParOf" srcId="{F9E72944-8704-4D32-A8C8-D446FCBBE772}" destId="{62EDF6CD-0370-4CB8-A221-3E5EC517FCC5}" srcOrd="0" destOrd="0" presId="urn:microsoft.com/office/officeart/2005/8/layout/cycle2"/>
    <dgm:cxn modelId="{DC0C18A3-8495-4961-9C0E-CC50DBF6C4CA}" type="presParOf" srcId="{A742F2B7-3A07-4237-99B7-9011DFBAF019}" destId="{D6AF74DE-A86C-4E24-9E40-B48A23556D40}" srcOrd="8" destOrd="0" presId="urn:microsoft.com/office/officeart/2005/8/layout/cycle2"/>
    <dgm:cxn modelId="{8C49E80B-2247-44B1-845D-26DAA80B4F90}" type="presParOf" srcId="{A742F2B7-3A07-4237-99B7-9011DFBAF019}" destId="{03B42E2E-A89B-4C5A-AC1F-F4E80D20BE2C}" srcOrd="9" destOrd="0" presId="urn:microsoft.com/office/officeart/2005/8/layout/cycle2"/>
    <dgm:cxn modelId="{7DF02DDD-5892-40DF-91AB-36EE901E803C}" type="presParOf" srcId="{03B42E2E-A89B-4C5A-AC1F-F4E80D20BE2C}" destId="{25E58492-07FC-443A-845D-65D7713CF2F9}" srcOrd="0" destOrd="0" presId="urn:microsoft.com/office/officeart/2005/8/layout/cycle2"/>
    <dgm:cxn modelId="{344684F8-ACAE-4358-82DB-7BC6BFC1C789}" type="presParOf" srcId="{A742F2B7-3A07-4237-99B7-9011DFBAF019}" destId="{0BE6B212-FC7A-4C34-A1A0-7C0FD31CB60B}" srcOrd="10" destOrd="0" presId="urn:microsoft.com/office/officeart/2005/8/layout/cycle2"/>
    <dgm:cxn modelId="{47E7D76B-A59C-4071-B6B7-044D1F20F0ED}" type="presParOf" srcId="{A742F2B7-3A07-4237-99B7-9011DFBAF019}" destId="{61E9B12E-B60F-4DEB-B9E5-4BB8C2198DC1}" srcOrd="11" destOrd="0" presId="urn:microsoft.com/office/officeart/2005/8/layout/cycle2"/>
    <dgm:cxn modelId="{2A057AA0-E3A1-4027-82B2-29C664B16DC9}" type="presParOf" srcId="{61E9B12E-B60F-4DEB-B9E5-4BB8C2198DC1}" destId="{28E2DBFF-DE0C-4BDE-8694-C92901B64B9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EADC2-AAD6-AD41-83F5-9F40F74F7CD0}">
      <dsp:nvSpPr>
        <dsp:cNvPr id="0" name=""/>
        <dsp:cNvSpPr/>
      </dsp:nvSpPr>
      <dsp:spPr>
        <a:xfrm>
          <a:off x="1318820" y="0"/>
          <a:ext cx="7012362" cy="1875691"/>
        </a:xfrm>
        <a:prstGeom prst="homePlate">
          <a:avLst/>
        </a:prstGeom>
        <a:solidFill>
          <a:srgbClr val="31826E"/>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60020" rIns="827128" bIns="160020" numCol="1" spcCol="1270" anchor="ctr" anchorCtr="0">
          <a:noAutofit/>
        </a:bodyPr>
        <a:lstStyle/>
        <a:p>
          <a:pPr lvl="0" algn="l" defTabSz="1866900">
            <a:lnSpc>
              <a:spcPct val="90000"/>
            </a:lnSpc>
            <a:spcBef>
              <a:spcPct val="0"/>
            </a:spcBef>
            <a:spcAft>
              <a:spcPct val="35000"/>
            </a:spcAft>
          </a:pPr>
          <a:r>
            <a:rPr lang="en-US" sz="4200" b="1" kern="1200" dirty="0"/>
            <a:t>Challenge: </a:t>
          </a:r>
          <a:r>
            <a:rPr lang="en-US" sz="3200" b="1" kern="1200" dirty="0"/>
            <a:t/>
          </a:r>
          <a:br>
            <a:rPr lang="en-US" sz="3200" b="1" kern="1200" dirty="0"/>
          </a:br>
          <a:r>
            <a:rPr lang="en-US" sz="2800" b="0" kern="1200" dirty="0"/>
            <a:t>Balance Privacy with Transparency In Improving Access to  WSDOT Records </a:t>
          </a:r>
          <a:endParaRPr lang="en-US" sz="2800" kern="1200" dirty="0"/>
        </a:p>
      </dsp:txBody>
      <dsp:txXfrm>
        <a:off x="1318820" y="0"/>
        <a:ext cx="6543439" cy="1875691"/>
      </dsp:txXfrm>
    </dsp:sp>
    <dsp:sp modelId="{66D41E4D-F7D5-8444-94CF-19F5BBF7D323}">
      <dsp:nvSpPr>
        <dsp:cNvPr id="0" name=""/>
        <dsp:cNvSpPr/>
      </dsp:nvSpPr>
      <dsp:spPr>
        <a:xfrm>
          <a:off x="7436281" y="0"/>
          <a:ext cx="1789803" cy="18756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20F9E-7AA9-2A46-976A-6359AC5347B9}">
      <dsp:nvSpPr>
        <dsp:cNvPr id="0" name=""/>
        <dsp:cNvSpPr/>
      </dsp:nvSpPr>
      <dsp:spPr>
        <a:xfrm>
          <a:off x="5332" y="-270000"/>
          <a:ext cx="10909381" cy="540001"/>
        </a:xfrm>
        <a:prstGeom prst="rect">
          <a:avLst/>
        </a:prstGeom>
        <a:solidFill>
          <a:schemeClr val="accent3">
            <a:shade val="50000"/>
            <a:hueOff val="0"/>
            <a:satOff val="0"/>
            <a:lumOff val="0"/>
            <a:alphaOff val="0"/>
          </a:schemeClr>
        </a:solidFill>
        <a:ln w="19050" cap="rnd"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l" defTabSz="1066800">
            <a:lnSpc>
              <a:spcPct val="90000"/>
            </a:lnSpc>
            <a:spcBef>
              <a:spcPct val="0"/>
            </a:spcBef>
            <a:spcAft>
              <a:spcPct val="35000"/>
            </a:spcAft>
          </a:pPr>
          <a:r>
            <a:rPr lang="en-US" sz="2400" b="1" kern="1200" dirty="0" smtClean="0"/>
            <a:t>Major Questions </a:t>
          </a:r>
          <a:endParaRPr lang="en-US" sz="2400" kern="1200" dirty="0"/>
        </a:p>
      </dsp:txBody>
      <dsp:txXfrm>
        <a:off x="5332" y="-270000"/>
        <a:ext cx="10909381" cy="540001"/>
      </dsp:txXfrm>
    </dsp:sp>
    <dsp:sp modelId="{FCFC8943-C66E-464D-980D-7508C0285078}">
      <dsp:nvSpPr>
        <dsp:cNvPr id="0" name=""/>
        <dsp:cNvSpPr/>
      </dsp:nvSpPr>
      <dsp:spPr>
        <a:xfrm>
          <a:off x="5332" y="270000"/>
          <a:ext cx="10909381" cy="3168749"/>
        </a:xfrm>
        <a:prstGeom prst="rect">
          <a:avLst/>
        </a:prstGeom>
        <a:solidFill>
          <a:schemeClr val="accent3">
            <a:alpha val="90000"/>
            <a:tint val="55000"/>
            <a:hueOff val="0"/>
            <a:satOff val="0"/>
            <a:lumOff val="0"/>
            <a:alphaOff val="0"/>
          </a:schemeClr>
        </a:solidFill>
        <a:ln w="19050" cap="rnd" cmpd="sng" algn="ctr">
          <a:solidFill>
            <a:schemeClr val="accent3">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150000"/>
            </a:lnSpc>
            <a:spcBef>
              <a:spcPct val="0"/>
            </a:spcBef>
            <a:spcAft>
              <a:spcPct val="15000"/>
            </a:spcAft>
            <a:buChar char="••"/>
          </a:pPr>
          <a:r>
            <a:rPr lang="en-US" sz="1800" kern="1200" dirty="0" smtClean="0"/>
            <a:t>What are the most frequently requested datasets?</a:t>
          </a:r>
          <a:endParaRPr lang="en-US" sz="1800" kern="1200" dirty="0"/>
        </a:p>
        <a:p>
          <a:pPr marL="342900" lvl="2" indent="-171450" algn="l" defTabSz="800100">
            <a:lnSpc>
              <a:spcPct val="150000"/>
            </a:lnSpc>
            <a:spcBef>
              <a:spcPct val="0"/>
            </a:spcBef>
            <a:spcAft>
              <a:spcPct val="15000"/>
            </a:spcAft>
            <a:buChar char="••"/>
          </a:pPr>
          <a:r>
            <a:rPr lang="en-US" sz="1800" kern="1200" dirty="0" smtClean="0"/>
            <a:t>Without exemptions? </a:t>
          </a:r>
          <a:endParaRPr lang="en-US" sz="1800" kern="1200" dirty="0"/>
        </a:p>
        <a:p>
          <a:pPr marL="342900" lvl="2" indent="-171450" algn="l" defTabSz="800100">
            <a:lnSpc>
              <a:spcPct val="150000"/>
            </a:lnSpc>
            <a:spcBef>
              <a:spcPct val="0"/>
            </a:spcBef>
            <a:spcAft>
              <a:spcPct val="15000"/>
            </a:spcAft>
            <a:buChar char="••"/>
          </a:pPr>
          <a:r>
            <a:rPr lang="en-US" sz="1800" kern="1200" dirty="0" smtClean="0"/>
            <a:t>With minor or contextual exemptions what can be controlled for?</a:t>
          </a:r>
          <a:endParaRPr lang="en-US" sz="1800" kern="1200" dirty="0"/>
        </a:p>
        <a:p>
          <a:pPr marL="171450" lvl="1" indent="-171450" algn="l" defTabSz="800100">
            <a:lnSpc>
              <a:spcPct val="150000"/>
            </a:lnSpc>
            <a:spcBef>
              <a:spcPct val="0"/>
            </a:spcBef>
            <a:spcAft>
              <a:spcPct val="15000"/>
            </a:spcAft>
            <a:buChar char="••"/>
          </a:pPr>
          <a:r>
            <a:rPr lang="en-US" sz="1800" kern="1200" dirty="0" smtClean="0"/>
            <a:t>Who is requesting most frequently, and what types of data sets? </a:t>
          </a:r>
          <a:endParaRPr lang="en-US" sz="1800" kern="1200" dirty="0"/>
        </a:p>
        <a:p>
          <a:pPr marL="342900" lvl="2" indent="-171450" algn="l" defTabSz="800100">
            <a:lnSpc>
              <a:spcPct val="150000"/>
            </a:lnSpc>
            <a:spcBef>
              <a:spcPct val="0"/>
            </a:spcBef>
            <a:spcAft>
              <a:spcPct val="15000"/>
            </a:spcAft>
            <a:buChar char="••"/>
          </a:pPr>
          <a:r>
            <a:rPr lang="en-US" sz="1800" kern="1200" dirty="0" smtClean="0"/>
            <a:t>What does requestor type tell us about what requester will do with received data or documents?</a:t>
          </a:r>
          <a:endParaRPr lang="en-US" sz="1800" kern="1200" dirty="0"/>
        </a:p>
        <a:p>
          <a:pPr marL="171450" lvl="1" indent="-171450" algn="l" defTabSz="800100">
            <a:lnSpc>
              <a:spcPct val="150000"/>
            </a:lnSpc>
            <a:spcBef>
              <a:spcPct val="0"/>
            </a:spcBef>
            <a:spcAft>
              <a:spcPct val="15000"/>
            </a:spcAft>
            <a:buChar char="••"/>
          </a:pPr>
          <a:endParaRPr lang="en-US" sz="1800" kern="1200" dirty="0"/>
        </a:p>
        <a:p>
          <a:pPr marL="342900" lvl="2" indent="-171450" algn="l" defTabSz="800100">
            <a:lnSpc>
              <a:spcPct val="90000"/>
            </a:lnSpc>
            <a:spcBef>
              <a:spcPct val="0"/>
            </a:spcBef>
            <a:spcAft>
              <a:spcPct val="15000"/>
            </a:spcAft>
            <a:buChar char="••"/>
          </a:pPr>
          <a:endParaRPr lang="en-US" sz="1800" kern="1200" dirty="0"/>
        </a:p>
        <a:p>
          <a:pPr marL="342900" lvl="2" indent="-171450" algn="l" defTabSz="800100">
            <a:lnSpc>
              <a:spcPct val="90000"/>
            </a:lnSpc>
            <a:spcBef>
              <a:spcPct val="0"/>
            </a:spcBef>
            <a:spcAft>
              <a:spcPct val="15000"/>
            </a:spcAft>
            <a:buChar char="••"/>
          </a:pPr>
          <a:endParaRPr lang="en-US" sz="1800" kern="1200" dirty="0"/>
        </a:p>
      </dsp:txBody>
      <dsp:txXfrm>
        <a:off x="5332" y="270000"/>
        <a:ext cx="10909381" cy="31687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A3F20-6260-468D-B849-CC98F44B5145}">
      <dsp:nvSpPr>
        <dsp:cNvPr id="0" name=""/>
        <dsp:cNvSpPr/>
      </dsp:nvSpPr>
      <dsp:spPr>
        <a:xfrm>
          <a:off x="2428373" y="188"/>
          <a:ext cx="1042788" cy="1042788"/>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a:t>Identify the Problem </a:t>
          </a:r>
        </a:p>
      </dsp:txBody>
      <dsp:txXfrm>
        <a:off x="2581086" y="152901"/>
        <a:ext cx="737362" cy="737362"/>
      </dsp:txXfrm>
    </dsp:sp>
    <dsp:sp modelId="{38D2DE35-9FB5-4F13-90EB-62ABB2BE6B4D}">
      <dsp:nvSpPr>
        <dsp:cNvPr id="0" name=""/>
        <dsp:cNvSpPr/>
      </dsp:nvSpPr>
      <dsp:spPr>
        <a:xfrm rot="1800000">
          <a:off x="3482638" y="733533"/>
          <a:ext cx="278055" cy="35194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488226" y="783067"/>
        <a:ext cx="194639" cy="211165"/>
      </dsp:txXfrm>
    </dsp:sp>
    <dsp:sp modelId="{BC245442-5319-4DCA-B545-C0FD07322798}">
      <dsp:nvSpPr>
        <dsp:cNvPr id="0" name=""/>
        <dsp:cNvSpPr/>
      </dsp:nvSpPr>
      <dsp:spPr>
        <a:xfrm>
          <a:off x="3785800" y="783899"/>
          <a:ext cx="1042788" cy="1042788"/>
        </a:xfrm>
        <a:prstGeom prst="ellipse">
          <a:avLst/>
        </a:prstGeom>
        <a:solidFill>
          <a:schemeClr val="accent2">
            <a:hueOff val="-622030"/>
            <a:satOff val="-3291"/>
            <a:lumOff val="-125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a:t>Obtain Data</a:t>
          </a:r>
        </a:p>
      </dsp:txBody>
      <dsp:txXfrm>
        <a:off x="3938513" y="936612"/>
        <a:ext cx="737362" cy="737362"/>
      </dsp:txXfrm>
    </dsp:sp>
    <dsp:sp modelId="{67BC0AED-0C00-4D1D-AF90-76FE7C1A8BBE}">
      <dsp:nvSpPr>
        <dsp:cNvPr id="0" name=""/>
        <dsp:cNvSpPr/>
      </dsp:nvSpPr>
      <dsp:spPr>
        <a:xfrm rot="5400000">
          <a:off x="4168167" y="1905165"/>
          <a:ext cx="278055" cy="351941"/>
        </a:xfrm>
        <a:prstGeom prst="rightArrow">
          <a:avLst>
            <a:gd name="adj1" fmla="val 60000"/>
            <a:gd name="adj2" fmla="val 50000"/>
          </a:avLst>
        </a:prstGeom>
        <a:solidFill>
          <a:schemeClr val="accent2">
            <a:hueOff val="-622030"/>
            <a:satOff val="-3291"/>
            <a:lumOff val="-125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4209875" y="1933845"/>
        <a:ext cx="194639" cy="211165"/>
      </dsp:txXfrm>
    </dsp:sp>
    <dsp:sp modelId="{28A0883B-F991-498B-A922-F4F68FB6322F}">
      <dsp:nvSpPr>
        <dsp:cNvPr id="0" name=""/>
        <dsp:cNvSpPr/>
      </dsp:nvSpPr>
      <dsp:spPr>
        <a:xfrm>
          <a:off x="3785800" y="2351322"/>
          <a:ext cx="1042788" cy="1042788"/>
        </a:xfrm>
        <a:prstGeom prst="ellipse">
          <a:avLst/>
        </a:prstGeom>
        <a:solidFill>
          <a:schemeClr val="accent2">
            <a:hueOff val="-1244059"/>
            <a:satOff val="-6581"/>
            <a:lumOff val="-251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a:t>Understand Data </a:t>
          </a:r>
        </a:p>
      </dsp:txBody>
      <dsp:txXfrm>
        <a:off x="3938513" y="2504035"/>
        <a:ext cx="737362" cy="737362"/>
      </dsp:txXfrm>
    </dsp:sp>
    <dsp:sp modelId="{A56DC665-F855-4437-8582-4A1680BAFFC8}">
      <dsp:nvSpPr>
        <dsp:cNvPr id="0" name=""/>
        <dsp:cNvSpPr/>
      </dsp:nvSpPr>
      <dsp:spPr>
        <a:xfrm rot="9000000">
          <a:off x="3496268" y="3084667"/>
          <a:ext cx="278055" cy="351941"/>
        </a:xfrm>
        <a:prstGeom prst="rightArrow">
          <a:avLst>
            <a:gd name="adj1" fmla="val 60000"/>
            <a:gd name="adj2" fmla="val 50000"/>
          </a:avLst>
        </a:prstGeom>
        <a:solidFill>
          <a:schemeClr val="accent2">
            <a:hueOff val="-1244059"/>
            <a:satOff val="-6581"/>
            <a:lumOff val="-251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3574096" y="3134201"/>
        <a:ext cx="194639" cy="211165"/>
      </dsp:txXfrm>
    </dsp:sp>
    <dsp:sp modelId="{1B30DD0B-9332-4226-8D13-95AAF88A0BE8}">
      <dsp:nvSpPr>
        <dsp:cNvPr id="0" name=""/>
        <dsp:cNvSpPr/>
      </dsp:nvSpPr>
      <dsp:spPr>
        <a:xfrm>
          <a:off x="2428373" y="3135033"/>
          <a:ext cx="1042788" cy="1042788"/>
        </a:xfrm>
        <a:prstGeom prst="ellipse">
          <a:avLst/>
        </a:prstGeom>
        <a:solidFill>
          <a:schemeClr val="accent2">
            <a:hueOff val="-1866089"/>
            <a:satOff val="-9872"/>
            <a:lumOff val="-376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a:t>Prepare Data </a:t>
          </a:r>
        </a:p>
      </dsp:txBody>
      <dsp:txXfrm>
        <a:off x="2581086" y="3287746"/>
        <a:ext cx="737362" cy="737362"/>
      </dsp:txXfrm>
    </dsp:sp>
    <dsp:sp modelId="{F9E72944-8704-4D32-A8C8-D446FCBBE772}">
      <dsp:nvSpPr>
        <dsp:cNvPr id="0" name=""/>
        <dsp:cNvSpPr/>
      </dsp:nvSpPr>
      <dsp:spPr>
        <a:xfrm rot="12600000">
          <a:off x="2138840" y="3092536"/>
          <a:ext cx="278055" cy="351941"/>
        </a:xfrm>
        <a:prstGeom prst="rightArrow">
          <a:avLst>
            <a:gd name="adj1" fmla="val 60000"/>
            <a:gd name="adj2" fmla="val 50000"/>
          </a:avLst>
        </a:prstGeom>
        <a:solidFill>
          <a:schemeClr val="accent2">
            <a:hueOff val="-1866089"/>
            <a:satOff val="-9872"/>
            <a:lumOff val="-376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2216668" y="3183778"/>
        <a:ext cx="194639" cy="211165"/>
      </dsp:txXfrm>
    </dsp:sp>
    <dsp:sp modelId="{D6AF74DE-A86C-4E24-9E40-B48A23556D40}">
      <dsp:nvSpPr>
        <dsp:cNvPr id="0" name=""/>
        <dsp:cNvSpPr/>
      </dsp:nvSpPr>
      <dsp:spPr>
        <a:xfrm>
          <a:off x="1070945" y="2351322"/>
          <a:ext cx="1042788" cy="1042788"/>
        </a:xfrm>
        <a:prstGeom prst="ellipse">
          <a:avLst/>
        </a:prstGeom>
        <a:solidFill>
          <a:schemeClr val="accent2">
            <a:hueOff val="-2488118"/>
            <a:satOff val="-13162"/>
            <a:lumOff val="-501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a:t>Analye Data </a:t>
          </a:r>
        </a:p>
      </dsp:txBody>
      <dsp:txXfrm>
        <a:off x="1223658" y="2504035"/>
        <a:ext cx="737362" cy="737362"/>
      </dsp:txXfrm>
    </dsp:sp>
    <dsp:sp modelId="{03B42E2E-A89B-4C5A-AC1F-F4E80D20BE2C}">
      <dsp:nvSpPr>
        <dsp:cNvPr id="0" name=""/>
        <dsp:cNvSpPr/>
      </dsp:nvSpPr>
      <dsp:spPr>
        <a:xfrm rot="16310598">
          <a:off x="1491029" y="1946110"/>
          <a:ext cx="250936" cy="351941"/>
        </a:xfrm>
        <a:prstGeom prst="rightArrow">
          <a:avLst>
            <a:gd name="adj1" fmla="val 60000"/>
            <a:gd name="adj2" fmla="val 50000"/>
          </a:avLst>
        </a:prstGeom>
        <a:solidFill>
          <a:schemeClr val="accent2">
            <a:hueOff val="-2488118"/>
            <a:satOff val="-13162"/>
            <a:lumOff val="-501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527459" y="2054119"/>
        <a:ext cx="175655" cy="211165"/>
      </dsp:txXfrm>
    </dsp:sp>
    <dsp:sp modelId="{0BE6B212-FC7A-4C34-A1A0-7C0FD31CB60B}">
      <dsp:nvSpPr>
        <dsp:cNvPr id="0" name=""/>
        <dsp:cNvSpPr/>
      </dsp:nvSpPr>
      <dsp:spPr>
        <a:xfrm>
          <a:off x="1119717" y="835853"/>
          <a:ext cx="1042788" cy="1042788"/>
        </a:xfrm>
        <a:prstGeom prst="ellipse">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Present Results </a:t>
          </a:r>
        </a:p>
      </dsp:txBody>
      <dsp:txXfrm>
        <a:off x="1272430" y="988566"/>
        <a:ext cx="737362" cy="737362"/>
      </dsp:txXfrm>
    </dsp:sp>
    <dsp:sp modelId="{61E9B12E-B60F-4DEB-B9E5-4BB8C2198DC1}">
      <dsp:nvSpPr>
        <dsp:cNvPr id="0" name=""/>
        <dsp:cNvSpPr/>
      </dsp:nvSpPr>
      <dsp:spPr>
        <a:xfrm rot="19646341">
          <a:off x="2153863" y="767561"/>
          <a:ext cx="270259" cy="351941"/>
        </a:xfrm>
        <a:prstGeom prst="rightArrow">
          <a:avLst>
            <a:gd name="adj1" fmla="val 60000"/>
            <a:gd name="adj2" fmla="val 50000"/>
          </a:avLst>
        </a:prstGeom>
        <a:solidFill>
          <a:schemeClr val="accent2">
            <a:hueOff val="-3110148"/>
            <a:satOff val="-16453"/>
            <a:lumOff val="-627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160235" y="859767"/>
        <a:ext cx="189181" cy="21116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502CDB-59FD-DC4F-B719-6BEC15FEC1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3BFF483-58C3-124A-8937-8C2FFF3768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0D60DD-35DF-4142-A441-3AD780A3C2D9}" type="datetimeFigureOut">
              <a:rPr lang="en-US" smtClean="0"/>
              <a:t>8/10/2018</a:t>
            </a:fld>
            <a:endParaRPr lang="en-US"/>
          </a:p>
        </p:txBody>
      </p:sp>
      <p:sp>
        <p:nvSpPr>
          <p:cNvPr id="4" name="Footer Placeholder 3">
            <a:extLst>
              <a:ext uri="{FF2B5EF4-FFF2-40B4-BE49-F238E27FC236}">
                <a16:creationId xmlns:a16="http://schemas.microsoft.com/office/drawing/2014/main" id="{CA5D75B0-0366-4C4D-B862-24E133DD20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2E26C3-52A2-AB46-A060-00DBD85DCA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EF62E0-3FBD-3D4C-AB2F-9C762EB5B00F}" type="slidenum">
              <a:rPr lang="en-US" smtClean="0"/>
              <a:t>‹#›</a:t>
            </a:fld>
            <a:endParaRPr lang="en-US"/>
          </a:p>
        </p:txBody>
      </p:sp>
    </p:spTree>
    <p:extLst>
      <p:ext uri="{BB962C8B-B14F-4D97-AF65-F5344CB8AC3E}">
        <p14:creationId xmlns:p14="http://schemas.microsoft.com/office/powerpoint/2010/main" val="5022954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873466-8F02-EA4E-B635-0366F93466A9}" type="datetimeFigureOut">
              <a:rPr lang="en-US" smtClean="0"/>
              <a:t>8/10/2018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4DC1E-AB7B-4949-9D94-2AA2EC2C31E0}" type="slidenum">
              <a:rPr lang="en-US" smtClean="0"/>
              <a:t>‹#›</a:t>
            </a:fld>
            <a:endParaRPr lang="en-US"/>
          </a:p>
        </p:txBody>
      </p:sp>
    </p:spTree>
    <p:extLst>
      <p:ext uri="{BB962C8B-B14F-4D97-AF65-F5344CB8AC3E}">
        <p14:creationId xmlns:p14="http://schemas.microsoft.com/office/powerpoint/2010/main" val="2877378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little about WSDOT for grounding </a:t>
            </a:r>
          </a:p>
          <a:p>
            <a:endParaRPr lang="en-US" dirty="0" smtClean="0"/>
          </a:p>
          <a:p>
            <a:r>
              <a:rPr lang="en-US" dirty="0" smtClean="0"/>
              <a:t>Operates and maintains 18,600 lane miles of state highways</a:t>
            </a:r>
          </a:p>
          <a:p>
            <a:r>
              <a:rPr lang="en-US" dirty="0" smtClean="0"/>
              <a:t>Owns, operates and maintains nearly 3,300 bridge structures</a:t>
            </a:r>
          </a:p>
          <a:p>
            <a:r>
              <a:rPr lang="en-US" dirty="0" smtClean="0"/>
              <a:t>Runs the largest ferry system in the nation that moves 24.2 million passengers and 10 million vehicles a year</a:t>
            </a:r>
          </a:p>
          <a:p>
            <a:r>
              <a:rPr lang="en-US" dirty="0" smtClean="0"/>
              <a:t>Partners with 31 public transportation systems to provide more than 220 million passenger trips a year</a:t>
            </a:r>
          </a:p>
          <a:p>
            <a:r>
              <a:rPr lang="en-US" dirty="0" smtClean="0"/>
              <a:t>Owns three </a:t>
            </a:r>
            <a:r>
              <a:rPr lang="en-US" dirty="0" err="1" smtClean="0"/>
              <a:t>Talgo</a:t>
            </a:r>
            <a:r>
              <a:rPr lang="en-US" dirty="0" smtClean="0"/>
              <a:t> train sets in the Amtrak Cascades fleet and manages the Palouse River and Coulee City Rail system</a:t>
            </a:r>
          </a:p>
          <a:p>
            <a:r>
              <a:rPr lang="en-US" dirty="0" smtClean="0"/>
              <a:t>Manages one of the world’s widest tunneling project and the world’s longest floating bridge project</a:t>
            </a:r>
          </a:p>
          <a:p>
            <a:endParaRPr lang="en-US" dirty="0"/>
          </a:p>
        </p:txBody>
      </p:sp>
      <p:sp>
        <p:nvSpPr>
          <p:cNvPr id="4" name="Slide Number Placeholder 3"/>
          <p:cNvSpPr>
            <a:spLocks noGrp="1"/>
          </p:cNvSpPr>
          <p:nvPr>
            <p:ph type="sldNum" sz="quarter" idx="10"/>
          </p:nvPr>
        </p:nvSpPr>
        <p:spPr/>
        <p:txBody>
          <a:bodyPr/>
          <a:lstStyle/>
          <a:p>
            <a:fld id="{AFF4DC1E-AB7B-4949-9D94-2AA2EC2C31E0}" type="slidenum">
              <a:rPr lang="en-US" smtClean="0"/>
              <a:t>1</a:t>
            </a:fld>
            <a:endParaRPr lang="en-US"/>
          </a:p>
        </p:txBody>
      </p:sp>
    </p:spTree>
    <p:extLst>
      <p:ext uri="{BB962C8B-B14F-4D97-AF65-F5344CB8AC3E}">
        <p14:creationId xmlns:p14="http://schemas.microsoft.com/office/powerpoint/2010/main" val="3228218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Problem </a:t>
            </a:r>
            <a:r>
              <a:rPr lang="en-US" sz="1200" b="0" i="0" kern="1200" dirty="0">
                <a:solidFill>
                  <a:schemeClr val="tx1"/>
                </a:solidFill>
                <a:effectLst/>
                <a:latin typeface="+mn-lt"/>
                <a:ea typeface="+mn-ea"/>
                <a:cs typeface="+mn-cs"/>
              </a:rPr>
              <a:t>Statement: WSDOT is moving its data to a new platform and would like help defining techniques to identify and proactively release data and documents commonly requested through the Public Disclosure Request process. </a:t>
            </a:r>
          </a:p>
          <a:p>
            <a:endParaRPr lang="en-US" sz="1200" b="0" i="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primary goal is to create a ranked list of the most frequently requested types of datasets and records, and then assess the types of exemptions associated with that type and find the least restricted datasets and records for open disclosure. </a:t>
            </a:r>
          </a:p>
          <a:p>
            <a:pPr lvl="1"/>
            <a:r>
              <a:rPr lang="en-US" sz="1200" kern="1200" dirty="0" smtClean="0">
                <a:solidFill>
                  <a:schemeClr val="tx1"/>
                </a:solidFill>
                <a:effectLst/>
                <a:latin typeface="+mn-lt"/>
                <a:ea typeface="+mn-ea"/>
                <a:cs typeface="+mn-cs"/>
              </a:rPr>
              <a:t>A secondary goal is to find a relationship between particular types of requestors and records in order to make inferences about the nature of the requests. </a:t>
            </a:r>
          </a:p>
          <a:p>
            <a:pPr lvl="1"/>
            <a:r>
              <a:rPr lang="en-US" sz="1200" kern="1200" dirty="0" smtClean="0">
                <a:solidFill>
                  <a:schemeClr val="tx1"/>
                </a:solidFill>
                <a:effectLst/>
                <a:latin typeface="+mn-lt"/>
                <a:ea typeface="+mn-ea"/>
                <a:cs typeface="+mn-cs"/>
              </a:rPr>
              <a:t>A secondary goal is to quantify the potential cost savings of preemptive disclosure.  </a:t>
            </a:r>
          </a:p>
          <a:p>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FF4DC1E-AB7B-4949-9D94-2AA2EC2C31E0}" type="slidenum">
              <a:rPr lang="en-US" smtClean="0"/>
              <a:t>2</a:t>
            </a:fld>
            <a:endParaRPr lang="en-US"/>
          </a:p>
        </p:txBody>
      </p:sp>
    </p:spTree>
    <p:extLst>
      <p:ext uri="{BB962C8B-B14F-4D97-AF65-F5344CB8AC3E}">
        <p14:creationId xmlns:p14="http://schemas.microsoft.com/office/powerpoint/2010/main" val="716781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Internal data proved very useful in understanding data and creating data dictionary for the dataset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Interview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Any recommendation for process and nomination for data sets  will have to take into account  the complexity of Disclosure Process + disparate work being done within the office which could be useful in combination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Meeting of mind Proactive vs. Reactive ideas of data  Open data = Proactive everything open  that can be Coordination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Frequency with which top requestor request the same data and records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Ex WSP with Collision Records and ODOT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FF4DC1E-AB7B-4949-9D94-2AA2EC2C31E0}" type="slidenum">
              <a:rPr lang="en-US" smtClean="0"/>
              <a:t>3</a:t>
            </a:fld>
            <a:endParaRPr lang="en-US"/>
          </a:p>
        </p:txBody>
      </p:sp>
    </p:spTree>
    <p:extLst>
      <p:ext uri="{BB962C8B-B14F-4D97-AF65-F5344CB8AC3E}">
        <p14:creationId xmlns:p14="http://schemas.microsoft.com/office/powerpoint/2010/main" val="1173090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Focus on Two</a:t>
            </a:r>
            <a:r>
              <a:rPr lang="en-US" baseline="0" dirty="0" smtClean="0"/>
              <a:t> Fields company name and requested items which is the verbatim initial request from a requestor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Took sample set of </a:t>
            </a:r>
            <a:r>
              <a:rPr lang="en-US" baseline="0" dirty="0" err="1" smtClean="0"/>
              <a:t>aprox</a:t>
            </a:r>
            <a:r>
              <a:rPr lang="en-US" baseline="0" dirty="0" smtClean="0"/>
              <a:t> 15600 original entries 3994 for Company name and 1040 for requests and manually categorized and coded the sample entries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Calculated the percent each created class contained of the sample then calculated margin of error for each class based on population and sample size.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Company Names were classified using a decision tree method in which I grouped words bases on common patterns in grammatical structure and word in relation to each other first into two types: Public or Private  and then into subclasses: Nonprofit,  Academic, Citizen, Government for Public, and Business, Law, and Media for Private. This was done in order to test out the feasibility of applying this method automatically with natural language process.   I also believe this schema could be built out another level, as there were distinct variation in syntax and structure within the sub classes worth exploring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With the request items analysis I used the classification schedule created by Ken Lee both as a way of familiarizing myself with the record types and </a:t>
            </a:r>
            <a:r>
              <a:rPr lang="en-US" baseline="0" dirty="0" err="1" smtClean="0"/>
              <a:t>and</a:t>
            </a:r>
            <a:r>
              <a:rPr lang="en-US" baseline="0" dirty="0" smtClean="0"/>
              <a:t> assessment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Assesemnt</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Idea good – </a:t>
            </a:r>
            <a:r>
              <a:rPr lang="en-US" baseline="0" dirty="0" err="1" smtClean="0"/>
              <a:t>strucrue</a:t>
            </a:r>
            <a:r>
              <a:rPr lang="en-US" baseline="0" dirty="0" smtClean="0"/>
              <a:t> bad due to </a:t>
            </a:r>
            <a:r>
              <a:rPr lang="en-US" baseline="0" dirty="0" err="1" smtClean="0"/>
              <a:t>natue</a:t>
            </a:r>
            <a:r>
              <a:rPr lang="en-US" baseline="0" dirty="0" smtClean="0"/>
              <a:t> of record types schedule too ridged to reflect data types in unstructured data, preferred </a:t>
            </a:r>
            <a:r>
              <a:rPr lang="en-US" baseline="0" smtClean="0"/>
              <a:t>bliss schedule </a:t>
            </a:r>
            <a:endParaRPr lang="en-US" dirty="0"/>
          </a:p>
        </p:txBody>
      </p:sp>
      <p:sp>
        <p:nvSpPr>
          <p:cNvPr id="4" name="Slide Number Placeholder 3"/>
          <p:cNvSpPr>
            <a:spLocks noGrp="1"/>
          </p:cNvSpPr>
          <p:nvPr>
            <p:ph type="sldNum" sz="quarter" idx="10"/>
          </p:nvPr>
        </p:nvSpPr>
        <p:spPr/>
        <p:txBody>
          <a:bodyPr/>
          <a:lstStyle/>
          <a:p>
            <a:fld id="{AFF4DC1E-AB7B-4949-9D94-2AA2EC2C31E0}" type="slidenum">
              <a:rPr lang="en-US" smtClean="0"/>
              <a:t>4</a:t>
            </a:fld>
            <a:endParaRPr lang="en-US"/>
          </a:p>
        </p:txBody>
      </p:sp>
    </p:spTree>
    <p:extLst>
      <p:ext uri="{BB962C8B-B14F-4D97-AF65-F5344CB8AC3E}">
        <p14:creationId xmlns:p14="http://schemas.microsoft.com/office/powerpoint/2010/main" val="3446028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FF4DC1E-AB7B-4949-9D94-2AA2EC2C31E0}" type="slidenum">
              <a:rPr lang="en-US" smtClean="0"/>
              <a:t>5</a:t>
            </a:fld>
            <a:endParaRPr lang="en-US"/>
          </a:p>
        </p:txBody>
      </p:sp>
    </p:spTree>
    <p:extLst>
      <p:ext uri="{BB962C8B-B14F-4D97-AF65-F5344CB8AC3E}">
        <p14:creationId xmlns:p14="http://schemas.microsoft.com/office/powerpoint/2010/main" val="2624645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F4DC1E-AB7B-4949-9D94-2AA2EC2C31E0}" type="slidenum">
              <a:rPr lang="en-US" smtClean="0"/>
              <a:t>6</a:t>
            </a:fld>
            <a:endParaRPr lang="en-US"/>
          </a:p>
        </p:txBody>
      </p:sp>
    </p:spTree>
    <p:extLst>
      <p:ext uri="{BB962C8B-B14F-4D97-AF65-F5344CB8AC3E}">
        <p14:creationId xmlns:p14="http://schemas.microsoft.com/office/powerpoint/2010/main" val="2028407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F4DC1E-AB7B-4949-9D94-2AA2EC2C31E0}" type="slidenum">
              <a:rPr lang="en-US" smtClean="0"/>
              <a:t>7</a:t>
            </a:fld>
            <a:endParaRPr lang="en-US"/>
          </a:p>
        </p:txBody>
      </p:sp>
    </p:spTree>
    <p:extLst>
      <p:ext uri="{BB962C8B-B14F-4D97-AF65-F5344CB8AC3E}">
        <p14:creationId xmlns:p14="http://schemas.microsoft.com/office/powerpoint/2010/main" val="1109107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923F103-BC34-4FE4-A40E-EDDEECFDA5D0}" type="datetimeFigureOut">
              <a:rPr lang="en-US" smtClean="0"/>
              <a:pPr/>
              <a:t>8/10/2018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2177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34920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73953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92507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50521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29265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149141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371414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7367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2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764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627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8/10/2018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85226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8/10/2018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070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C8D7E02-BCB8-4D50-A234-369438C08659}" type="datetimeFigureOut">
              <a:rPr lang="en-US" smtClean="0"/>
              <a:t>8/10/2018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954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556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1199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4000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8/10/2018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1856554"/>
      </p:ext>
    </p:extLst>
  </p:cSld>
  <p:clrMap bg1="dk1" tx1="lt1" bg2="dk2" tx2="lt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 id="2147484020" r:id="rId13"/>
    <p:sldLayoutId id="2147484021" r:id="rId14"/>
    <p:sldLayoutId id="2147484022" r:id="rId15"/>
    <p:sldLayoutId id="2147484023" r:id="rId16"/>
    <p:sldLayoutId id="2147484024"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tm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968E-B3A6-1C44-8854-87A2784E24EC}"/>
              </a:ext>
            </a:extLst>
          </p:cNvPr>
          <p:cNvSpPr>
            <a:spLocks noGrp="1"/>
          </p:cNvSpPr>
          <p:nvPr>
            <p:ph type="ctrTitle"/>
          </p:nvPr>
        </p:nvSpPr>
        <p:spPr>
          <a:xfrm>
            <a:off x="334537" y="520391"/>
            <a:ext cx="11474604" cy="3200400"/>
          </a:xfrm>
        </p:spPr>
        <p:txBody>
          <a:bodyPr anchor="ctr"/>
          <a:lstStyle/>
          <a:p>
            <a:r>
              <a:rPr lang="en-US" b="1" dirty="0">
                <a:solidFill>
                  <a:srgbClr val="1A7B48"/>
                </a:solidFill>
              </a:rPr>
              <a:t>Public Disclosure </a:t>
            </a:r>
            <a:r>
              <a:rPr lang="en-US" b="1" dirty="0" smtClean="0">
                <a:solidFill>
                  <a:srgbClr val="1A7B48"/>
                </a:solidFill>
              </a:rPr>
              <a:t>Request</a:t>
            </a:r>
            <a:br>
              <a:rPr lang="en-US" b="1" dirty="0" smtClean="0">
                <a:solidFill>
                  <a:srgbClr val="1A7B48"/>
                </a:solidFill>
              </a:rPr>
            </a:br>
            <a:r>
              <a:rPr lang="en-US" b="1" dirty="0" smtClean="0">
                <a:solidFill>
                  <a:srgbClr val="1A7B48"/>
                </a:solidFill>
              </a:rPr>
              <a:t>Analysis for WSDOT </a:t>
            </a:r>
            <a:r>
              <a:rPr lang="en-US" dirty="0">
                <a:solidFill>
                  <a:srgbClr val="1A7B48"/>
                </a:solidFill>
              </a:rPr>
              <a:t/>
            </a:r>
            <a:br>
              <a:rPr lang="en-US" dirty="0">
                <a:solidFill>
                  <a:srgbClr val="1A7B48"/>
                </a:solidFill>
              </a:rPr>
            </a:br>
            <a:r>
              <a:rPr lang="en-US" dirty="0">
                <a:solidFill>
                  <a:srgbClr val="00B050"/>
                </a:solidFill>
              </a:rPr>
              <a:t> </a:t>
            </a:r>
          </a:p>
        </p:txBody>
      </p:sp>
      <p:sp>
        <p:nvSpPr>
          <p:cNvPr id="7" name="Subtitle 6">
            <a:extLst>
              <a:ext uri="{FF2B5EF4-FFF2-40B4-BE49-F238E27FC236}">
                <a16:creationId xmlns:a16="http://schemas.microsoft.com/office/drawing/2014/main" id="{9B1E9D19-8D71-C645-A6FB-C5E0F00F91E8}"/>
              </a:ext>
            </a:extLst>
          </p:cNvPr>
          <p:cNvSpPr>
            <a:spLocks noGrp="1"/>
          </p:cNvSpPr>
          <p:nvPr>
            <p:ph type="subTitle" idx="1"/>
          </p:nvPr>
        </p:nvSpPr>
        <p:spPr>
          <a:xfrm>
            <a:off x="1733728" y="4755995"/>
            <a:ext cx="8676222" cy="1905000"/>
          </a:xfrm>
        </p:spPr>
        <p:txBody>
          <a:bodyPr/>
          <a:lstStyle/>
          <a:p>
            <a:r>
              <a:rPr lang="en-US" b="1" dirty="0"/>
              <a:t>By: Angela </a:t>
            </a:r>
            <a:r>
              <a:rPr lang="en-US" b="1" dirty="0" smtClean="0"/>
              <a:t>Gonzalez-</a:t>
            </a:r>
            <a:r>
              <a:rPr lang="en-US" b="1" dirty="0" err="1" smtClean="0"/>
              <a:t>Curci</a:t>
            </a:r>
            <a:endParaRPr lang="en-US" b="1" dirty="0" smtClean="0"/>
          </a:p>
          <a:p>
            <a:r>
              <a:rPr lang="en-US" b="1" dirty="0" smtClean="0"/>
              <a:t>August 7</a:t>
            </a:r>
            <a:r>
              <a:rPr lang="en-US" b="1" baseline="30000" dirty="0" smtClean="0"/>
              <a:t>th</a:t>
            </a:r>
            <a:r>
              <a:rPr lang="en-US" b="1" dirty="0" smtClean="0"/>
              <a:t> 2018</a:t>
            </a:r>
            <a:endParaRPr lang="en-US" b="1" dirty="0"/>
          </a:p>
        </p:txBody>
      </p:sp>
    </p:spTree>
    <p:extLst>
      <p:ext uri="{BB962C8B-B14F-4D97-AF65-F5344CB8AC3E}">
        <p14:creationId xmlns:p14="http://schemas.microsoft.com/office/powerpoint/2010/main" val="164815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graphicFrame>
        <p:nvGraphicFramePr>
          <p:cNvPr id="17" name="Diagram 16">
            <a:extLst>
              <a:ext uri="{FF2B5EF4-FFF2-40B4-BE49-F238E27FC236}">
                <a16:creationId xmlns:a16="http://schemas.microsoft.com/office/drawing/2014/main" id="{15730D8B-B930-D547-9C9C-8B3DA9C6A38E}"/>
              </a:ext>
            </a:extLst>
          </p:cNvPr>
          <p:cNvGraphicFramePr/>
          <p:nvPr>
            <p:extLst>
              <p:ext uri="{D42A27DB-BD31-4B8C-83A1-F6EECF244321}">
                <p14:modId xmlns:p14="http://schemas.microsoft.com/office/powerpoint/2010/main" val="1022174390"/>
              </p:ext>
            </p:extLst>
          </p:nvPr>
        </p:nvGraphicFramePr>
        <p:xfrm>
          <a:off x="849925" y="914400"/>
          <a:ext cx="10544906" cy="1875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Diagram 14">
            <a:extLst>
              <a:ext uri="{FF2B5EF4-FFF2-40B4-BE49-F238E27FC236}">
                <a16:creationId xmlns:a16="http://schemas.microsoft.com/office/drawing/2014/main" id="{B94EBFFB-9C68-CA4B-9D7A-58E41BF592CA}"/>
              </a:ext>
            </a:extLst>
          </p:cNvPr>
          <p:cNvGraphicFramePr/>
          <p:nvPr>
            <p:extLst>
              <p:ext uri="{D42A27DB-BD31-4B8C-83A1-F6EECF244321}">
                <p14:modId xmlns:p14="http://schemas.microsoft.com/office/powerpoint/2010/main" val="3715083011"/>
              </p:ext>
            </p:extLst>
          </p:nvPr>
        </p:nvGraphicFramePr>
        <p:xfrm>
          <a:off x="662355" y="3186331"/>
          <a:ext cx="10920046" cy="31687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46458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182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E229C-37EF-4A46-AC1E-63B2F81376BD}"/>
              </a:ext>
            </a:extLst>
          </p:cNvPr>
          <p:cNvSpPr>
            <a:spLocks noGrp="1"/>
          </p:cNvSpPr>
          <p:nvPr>
            <p:ph type="title"/>
          </p:nvPr>
        </p:nvSpPr>
        <p:spPr>
          <a:xfrm>
            <a:off x="685799" y="449864"/>
            <a:ext cx="3680885" cy="1371600"/>
          </a:xfrm>
        </p:spPr>
        <p:txBody>
          <a:bodyPr/>
          <a:lstStyle/>
          <a:p>
            <a:r>
              <a:rPr lang="en-US" dirty="0" smtClean="0"/>
              <a:t>Understanding the Data </a:t>
            </a:r>
            <a:endParaRPr lang="en-US" dirty="0"/>
          </a:p>
        </p:txBody>
      </p:sp>
      <p:sp>
        <p:nvSpPr>
          <p:cNvPr id="5" name="Content Placeholder 4"/>
          <p:cNvSpPr>
            <a:spLocks noGrp="1"/>
          </p:cNvSpPr>
          <p:nvPr>
            <p:ph idx="1"/>
          </p:nvPr>
        </p:nvSpPr>
        <p:spPr/>
        <p:txBody>
          <a:bodyPr/>
          <a:lstStyle/>
          <a:p>
            <a:endParaRPr lang="en-US" dirty="0" smtClean="0"/>
          </a:p>
          <a:p>
            <a:endParaRPr lang="en-US" dirty="0"/>
          </a:p>
        </p:txBody>
      </p:sp>
      <p:sp>
        <p:nvSpPr>
          <p:cNvPr id="7" name="Text Placeholder 6"/>
          <p:cNvSpPr>
            <a:spLocks noGrp="1"/>
          </p:cNvSpPr>
          <p:nvPr>
            <p:ph type="body" sz="half" idx="2"/>
          </p:nvPr>
        </p:nvSpPr>
        <p:spPr>
          <a:xfrm>
            <a:off x="685799" y="2729345"/>
            <a:ext cx="3680885" cy="2396836"/>
          </a:xfrm>
        </p:spPr>
        <p:txBody>
          <a:bodyPr>
            <a:normAutofit/>
          </a:bodyPr>
          <a:lstStyle/>
          <a:p>
            <a:r>
              <a:rPr lang="en-US" dirty="0"/>
              <a:t>Internal Documents, specifically the work of the Open Data Group </a:t>
            </a:r>
          </a:p>
          <a:p>
            <a:r>
              <a:rPr lang="en-US" dirty="0"/>
              <a:t>Previously done </a:t>
            </a:r>
            <a:r>
              <a:rPr lang="en-US" dirty="0" smtClean="0"/>
              <a:t>studies, </a:t>
            </a:r>
            <a:r>
              <a:rPr lang="en-US" dirty="0"/>
              <a:t>specifically the Kent State study conducted in 2014</a:t>
            </a:r>
          </a:p>
          <a:p>
            <a:r>
              <a:rPr lang="en-US" dirty="0"/>
              <a:t>Interviews with PDR Coordinators </a:t>
            </a:r>
          </a:p>
          <a:p>
            <a:r>
              <a:rPr lang="en-US" dirty="0"/>
              <a:t>Preliminary Analysis of </a:t>
            </a:r>
            <a:r>
              <a:rPr lang="en-US" dirty="0" smtClean="0"/>
              <a:t>Dataset </a:t>
            </a:r>
            <a:r>
              <a:rPr lang="en-US" dirty="0"/>
              <a:t>and cleaning done in Python</a:t>
            </a:r>
          </a:p>
          <a:p>
            <a:endParaRPr lang="en-US" dirty="0"/>
          </a:p>
        </p:txBody>
      </p:sp>
      <p:sp>
        <p:nvSpPr>
          <p:cNvPr id="3" name="Rectangle 2"/>
          <p:cNvSpPr>
            <a:spLocks noChangeArrowheads="1"/>
          </p:cNvSpPr>
          <p:nvPr/>
        </p:nvSpPr>
        <p:spPr bwMode="auto">
          <a:xfrm>
            <a:off x="5486400" y="-838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235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smtClean="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purpose of this document is to document my exploratory analysis WSDOTs Public Disclosure Request Record dataset as well as propose two options for analysis going forward.</a:t>
            </a:r>
            <a:endParaRPr kumimoji="0" lang="en-US" altLang="en-US" sz="1600" b="0" i="0" u="none" strike="noStrike" cap="none" normalizeH="0" baseline="0" smtClean="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Analytics Workflow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learned this workflow in a professional development course I took a few years ago and believe it to be very useful in describing a project and keeping it within scope: </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Diagram 5"/>
          <p:cNvGraphicFramePr/>
          <p:nvPr>
            <p:extLst>
              <p:ext uri="{D42A27DB-BD31-4B8C-83A1-F6EECF244321}">
                <p14:modId xmlns:p14="http://schemas.microsoft.com/office/powerpoint/2010/main" val="4065923720"/>
              </p:ext>
            </p:extLst>
          </p:nvPr>
        </p:nvGraphicFramePr>
        <p:xfrm>
          <a:off x="4366682" y="1111395"/>
          <a:ext cx="5899535" cy="41780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a:spLocks noChangeArrowheads="1"/>
          </p:cNvSpPr>
          <p:nvPr/>
        </p:nvSpPr>
        <p:spPr bwMode="auto">
          <a:xfrm>
            <a:off x="5486400" y="-381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79620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182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ED1B-DA39-8442-87A1-94BB5C54AA50}"/>
              </a:ext>
            </a:extLst>
          </p:cNvPr>
          <p:cNvSpPr>
            <a:spLocks noGrp="1"/>
          </p:cNvSpPr>
          <p:nvPr>
            <p:ph type="title"/>
          </p:nvPr>
        </p:nvSpPr>
        <p:spPr/>
        <p:txBody>
          <a:bodyPr/>
          <a:lstStyle/>
          <a:p>
            <a:r>
              <a:rPr lang="en-US" dirty="0" smtClean="0"/>
              <a:t>Analysis Method </a:t>
            </a:r>
            <a:r>
              <a:rPr lang="en-US" dirty="0"/>
              <a:t/>
            </a:r>
            <a:br>
              <a:rPr lang="en-US" dirty="0"/>
            </a:br>
            <a:endParaRPr lang="en-US" dirty="0"/>
          </a:p>
        </p:txBody>
      </p:sp>
      <p:sp>
        <p:nvSpPr>
          <p:cNvPr id="11" name="TextBox 10">
            <a:extLst>
              <a:ext uri="{FF2B5EF4-FFF2-40B4-BE49-F238E27FC236}">
                <a16:creationId xmlns:a16="http://schemas.microsoft.com/office/drawing/2014/main" id="{6238CEF0-C303-F440-A2B7-BF962DBAEF7A}"/>
              </a:ext>
            </a:extLst>
          </p:cNvPr>
          <p:cNvSpPr txBox="1"/>
          <p:nvPr/>
        </p:nvSpPr>
        <p:spPr>
          <a:xfrm>
            <a:off x="4220308" y="7127631"/>
            <a:ext cx="184731" cy="369332"/>
          </a:xfrm>
          <a:prstGeom prst="rect">
            <a:avLst/>
          </a:prstGeom>
          <a:noFill/>
        </p:spPr>
        <p:txBody>
          <a:bodyPr wrap="none" rtlCol="0">
            <a:spAutoFit/>
          </a:bodyPr>
          <a:lstStyle/>
          <a:p>
            <a:endParaRPr lang="en-US" dirty="0"/>
          </a:p>
        </p:txBody>
      </p:sp>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25013" y="2415655"/>
            <a:ext cx="3916908" cy="2747164"/>
          </a:xfrm>
        </p:spPr>
      </p:pic>
      <p:pic>
        <p:nvPicPr>
          <p:cNvPr id="9" name="Content Placeholder 8" descr="Kent State Public Disclosure Project Final Report.pdf - Adobe Acrobat Pro DC"/>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1764" t="15083" r="26936"/>
          <a:stretch/>
        </p:blipFill>
        <p:spPr>
          <a:xfrm>
            <a:off x="6272005" y="2415655"/>
            <a:ext cx="4072997" cy="2747163"/>
          </a:xfrm>
        </p:spPr>
      </p:pic>
      <p:sp>
        <p:nvSpPr>
          <p:cNvPr id="5" name="Rectangle 4"/>
          <p:cNvSpPr/>
          <p:nvPr/>
        </p:nvSpPr>
        <p:spPr>
          <a:xfrm>
            <a:off x="1042782" y="5331824"/>
            <a:ext cx="4730222" cy="769441"/>
          </a:xfrm>
          <a:prstGeom prst="rect">
            <a:avLst/>
          </a:prstGeom>
        </p:spPr>
        <p:txBody>
          <a:bodyPr wrap="square">
            <a:spAutoFit/>
          </a:bodyPr>
          <a:lstStyle/>
          <a:p>
            <a:r>
              <a:rPr lang="en-US" sz="1100" dirty="0"/>
              <a:t>Rough Set Based Splitting Criterion for Binary Decision Tree Classifiers - Scientific Figure on </a:t>
            </a:r>
            <a:r>
              <a:rPr lang="en-US" sz="1100" dirty="0" err="1"/>
              <a:t>ResearchGate</a:t>
            </a:r>
            <a:r>
              <a:rPr lang="en-US" sz="1100" dirty="0"/>
              <a:t>. Available from: https://www.researchgate.net/A-Decision-Tree-Classifier_fig1_236671728 [accessed 7 Aug, </a:t>
            </a:r>
            <a:r>
              <a:rPr lang="en-US" sz="1100" dirty="0" smtClean="0"/>
              <a:t>2018</a:t>
            </a:r>
            <a:endParaRPr lang="en-US" dirty="0"/>
          </a:p>
        </p:txBody>
      </p:sp>
    </p:spTree>
    <p:extLst>
      <p:ext uri="{BB962C8B-B14F-4D97-AF65-F5344CB8AC3E}">
        <p14:creationId xmlns:p14="http://schemas.microsoft.com/office/powerpoint/2010/main" val="278140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10048A-8BB6-EA4D-9397-CB51860FD318}"/>
              </a:ext>
            </a:extLst>
          </p:cNvPr>
          <p:cNvSpPr/>
          <p:nvPr/>
        </p:nvSpPr>
        <p:spPr>
          <a:xfrm>
            <a:off x="695568" y="432974"/>
            <a:ext cx="9042791" cy="769441"/>
          </a:xfrm>
          <a:prstGeom prst="rect">
            <a:avLst/>
          </a:prstGeom>
        </p:spPr>
        <p:txBody>
          <a:bodyPr wrap="square">
            <a:spAutoFit/>
          </a:bodyPr>
          <a:lstStyle/>
          <a:p>
            <a:r>
              <a:rPr lang="en-US" sz="4400" b="1" dirty="0" smtClean="0">
                <a:solidFill>
                  <a:srgbClr val="1A7B48"/>
                </a:solidFill>
              </a:rPr>
              <a:t>Results: Requestor Type</a:t>
            </a:r>
            <a:endParaRPr lang="en-US" sz="4400" b="1" dirty="0">
              <a:solidFill>
                <a:srgbClr val="1A7B48"/>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30049898"/>
              </p:ext>
            </p:extLst>
          </p:nvPr>
        </p:nvGraphicFramePr>
        <p:xfrm>
          <a:off x="6853905" y="1443608"/>
          <a:ext cx="4868120" cy="2368744"/>
        </p:xfrm>
        <a:graphic>
          <a:graphicData uri="http://schemas.openxmlformats.org/drawingml/2006/table">
            <a:tbl>
              <a:tblPr>
                <a:tableStyleId>{5C22544A-7EE6-4342-B048-85BDC9FD1C3A}</a:tableStyleId>
              </a:tblPr>
              <a:tblGrid>
                <a:gridCol w="1408176">
                  <a:extLst>
                    <a:ext uri="{9D8B030D-6E8A-4147-A177-3AD203B41FA5}">
                      <a16:colId xmlns:a16="http://schemas.microsoft.com/office/drawing/2014/main" val="1233266229"/>
                    </a:ext>
                  </a:extLst>
                </a:gridCol>
                <a:gridCol w="1408176">
                  <a:extLst>
                    <a:ext uri="{9D8B030D-6E8A-4147-A177-3AD203B41FA5}">
                      <a16:colId xmlns:a16="http://schemas.microsoft.com/office/drawing/2014/main" val="2549380365"/>
                    </a:ext>
                  </a:extLst>
                </a:gridCol>
                <a:gridCol w="915654">
                  <a:extLst>
                    <a:ext uri="{9D8B030D-6E8A-4147-A177-3AD203B41FA5}">
                      <a16:colId xmlns:a16="http://schemas.microsoft.com/office/drawing/2014/main" val="1227697171"/>
                    </a:ext>
                  </a:extLst>
                </a:gridCol>
                <a:gridCol w="1136114">
                  <a:extLst>
                    <a:ext uri="{9D8B030D-6E8A-4147-A177-3AD203B41FA5}">
                      <a16:colId xmlns:a16="http://schemas.microsoft.com/office/drawing/2014/main" val="3950061242"/>
                    </a:ext>
                  </a:extLst>
                </a:gridCol>
              </a:tblGrid>
              <a:tr h="304150">
                <a:tc>
                  <a:txBody>
                    <a:bodyPr/>
                    <a:lstStyle/>
                    <a:p>
                      <a:pPr algn="ctr" fontAlgn="b"/>
                      <a:r>
                        <a:rPr lang="en-US" sz="1400" u="none" strike="noStrike" dirty="0">
                          <a:solidFill>
                            <a:schemeClr val="tx1"/>
                          </a:solidFill>
                          <a:effectLst/>
                        </a:rPr>
                        <a:t>Public</a:t>
                      </a:r>
                      <a:endParaRPr lang="en-US" sz="1400" b="0" i="0" u="none" strike="noStrike" dirty="0">
                        <a:solidFill>
                          <a:schemeClr val="tx1"/>
                        </a:solidFill>
                        <a:effectLst/>
                        <a:latin typeface="Calibri" panose="020F0502020204030204" pitchFamily="34" charset="0"/>
                      </a:endParaRPr>
                    </a:p>
                  </a:txBody>
                  <a:tcPr marL="9525" marR="9525" marT="9525" marB="0" anchor="ctr">
                    <a:solidFill>
                      <a:srgbClr val="1A7B48"/>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solidFill>
                      <a:srgbClr val="1A7B48"/>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solidFill>
                      <a:srgbClr val="1A7B48"/>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1A7B48"/>
                    </a:solidFill>
                  </a:tcPr>
                </a:tc>
                <a:extLst>
                  <a:ext uri="{0D108BD9-81ED-4DB2-BD59-A6C34878D82A}">
                    <a16:rowId xmlns:a16="http://schemas.microsoft.com/office/drawing/2014/main" val="185512703"/>
                  </a:ext>
                </a:extLst>
              </a:tr>
              <a:tr h="304150">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8750524"/>
                  </a:ext>
                </a:extLst>
              </a:tr>
              <a:tr h="384048">
                <a:tc>
                  <a:txBody>
                    <a:bodyPr/>
                    <a:lstStyle/>
                    <a:p>
                      <a:pPr algn="ctr" fontAlgn="b"/>
                      <a:r>
                        <a:rPr lang="en-US" sz="1400" u="none" strike="noStrike" dirty="0">
                          <a:solidFill>
                            <a:schemeClr val="tx1"/>
                          </a:solidFill>
                          <a:effectLst/>
                        </a:rPr>
                        <a:t>Nonprofit(N)</a:t>
                      </a:r>
                      <a:endParaRPr lang="en-US" sz="1400" b="0" i="0" u="none" strike="noStrike" dirty="0">
                        <a:solidFill>
                          <a:schemeClr val="tx1"/>
                        </a:solidFill>
                        <a:effectLst/>
                        <a:latin typeface="Calibri" panose="020F0502020204030204" pitchFamily="34" charset="0"/>
                      </a:endParaRPr>
                    </a:p>
                  </a:txBody>
                  <a:tcPr marL="9525" marR="9525" marT="9525" marB="0" anchor="ctr">
                    <a:solidFill>
                      <a:srgbClr val="1A7B48"/>
                    </a:solidFill>
                  </a:tcPr>
                </a:tc>
                <a:tc>
                  <a:txBody>
                    <a:bodyPr/>
                    <a:lstStyle/>
                    <a:p>
                      <a:pPr algn="r" fontAlgn="b"/>
                      <a:r>
                        <a:rPr lang="en-US" sz="1100" u="none" strike="noStrike" dirty="0">
                          <a:effectLst/>
                        </a:rPr>
                        <a:t>41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5516071"/>
                  </a:ext>
                </a:extLst>
              </a:tr>
              <a:tr h="384048">
                <a:tc>
                  <a:txBody>
                    <a:bodyPr/>
                    <a:lstStyle/>
                    <a:p>
                      <a:pPr algn="ctr" fontAlgn="b"/>
                      <a:r>
                        <a:rPr lang="en-US" sz="1400" u="none" strike="noStrike" dirty="0">
                          <a:solidFill>
                            <a:schemeClr val="tx1"/>
                          </a:solidFill>
                          <a:effectLst/>
                        </a:rPr>
                        <a:t>Academic (A)</a:t>
                      </a:r>
                      <a:endParaRPr lang="en-US" sz="1400" b="0" i="0" u="none" strike="noStrike" dirty="0">
                        <a:solidFill>
                          <a:schemeClr val="tx1"/>
                        </a:solidFill>
                        <a:effectLst/>
                        <a:latin typeface="Calibri" panose="020F0502020204030204" pitchFamily="34" charset="0"/>
                      </a:endParaRPr>
                    </a:p>
                  </a:txBody>
                  <a:tcPr marL="9525" marR="9525" marT="9525" marB="0" anchor="ctr">
                    <a:solidFill>
                      <a:srgbClr val="1A7B48"/>
                    </a:solidFill>
                  </a:tcPr>
                </a:tc>
                <a:tc>
                  <a:txBody>
                    <a:bodyPr/>
                    <a:lstStyle/>
                    <a:p>
                      <a:pPr algn="r" fontAlgn="b"/>
                      <a:r>
                        <a:rPr lang="en-US" sz="1100" u="none" strike="noStrike" dirty="0">
                          <a:effectLst/>
                        </a:rPr>
                        <a:t>41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74246065"/>
                  </a:ext>
                </a:extLst>
              </a:tr>
              <a:tr h="304150">
                <a:tc>
                  <a:txBody>
                    <a:bodyPr/>
                    <a:lstStyle/>
                    <a:p>
                      <a:pPr algn="ctr" fontAlgn="b"/>
                      <a:r>
                        <a:rPr lang="en-US" sz="1400" u="none" strike="noStrike" dirty="0">
                          <a:solidFill>
                            <a:schemeClr val="tx1"/>
                          </a:solidFill>
                          <a:effectLst/>
                        </a:rPr>
                        <a:t>Government(G)</a:t>
                      </a:r>
                      <a:endParaRPr lang="en-US" sz="1400" b="0" i="0" u="none" strike="noStrike" dirty="0">
                        <a:solidFill>
                          <a:schemeClr val="tx1"/>
                        </a:solidFill>
                        <a:effectLst/>
                        <a:latin typeface="Calibri" panose="020F0502020204030204" pitchFamily="34" charset="0"/>
                      </a:endParaRPr>
                    </a:p>
                  </a:txBody>
                  <a:tcPr marL="9525" marR="9525" marT="9525" marB="0" anchor="ctr">
                    <a:solidFill>
                      <a:srgbClr val="1A7B48"/>
                    </a:solidFill>
                  </a:tcPr>
                </a:tc>
                <a:tc>
                  <a:txBody>
                    <a:bodyPr/>
                    <a:lstStyle/>
                    <a:p>
                      <a:pPr algn="r" fontAlgn="b"/>
                      <a:r>
                        <a:rPr lang="en-US" sz="1100" u="none" strike="noStrike" dirty="0">
                          <a:effectLst/>
                        </a:rPr>
                        <a:t>844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0.023%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8316996"/>
                  </a:ext>
                </a:extLst>
              </a:tr>
              <a:tr h="384048">
                <a:tc>
                  <a:txBody>
                    <a:bodyPr/>
                    <a:lstStyle/>
                    <a:p>
                      <a:pPr algn="ctr" fontAlgn="b"/>
                      <a:r>
                        <a:rPr lang="en-US" sz="1400" u="none" strike="noStrike" dirty="0">
                          <a:solidFill>
                            <a:schemeClr val="tx1"/>
                          </a:solidFill>
                          <a:effectLst/>
                        </a:rPr>
                        <a:t>Citizen ("C")</a:t>
                      </a:r>
                      <a:endParaRPr lang="en-US" sz="1400" b="0" i="0" u="none" strike="noStrike" dirty="0">
                        <a:solidFill>
                          <a:schemeClr val="tx1"/>
                        </a:solidFill>
                        <a:effectLst/>
                        <a:latin typeface="Calibri" panose="020F0502020204030204" pitchFamily="34" charset="0"/>
                      </a:endParaRPr>
                    </a:p>
                  </a:txBody>
                  <a:tcPr marL="9525" marR="9525" marT="9525" marB="0" anchor="ctr">
                    <a:solidFill>
                      <a:srgbClr val="1A7B48"/>
                    </a:solidFill>
                  </a:tcPr>
                </a:tc>
                <a:tc>
                  <a:txBody>
                    <a:bodyPr/>
                    <a:lstStyle/>
                    <a:p>
                      <a:pPr algn="r" fontAlgn="b"/>
                      <a:r>
                        <a:rPr lang="en-US" sz="1100" u="none" strike="noStrike" dirty="0">
                          <a:effectLst/>
                        </a:rPr>
                        <a:t>919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0.023%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8278143"/>
                  </a:ext>
                </a:extLst>
              </a:tr>
              <a:tr h="304150">
                <a:tc>
                  <a:txBody>
                    <a:bodyPr/>
                    <a:lstStyle/>
                    <a:p>
                      <a:pPr algn="ctr" fontAlgn="b"/>
                      <a:r>
                        <a:rPr lang="en-US" sz="1400" u="none" strike="noStrike" dirty="0">
                          <a:solidFill>
                            <a:schemeClr val="tx1"/>
                          </a:solidFill>
                          <a:effectLst/>
                        </a:rPr>
                        <a:t>Unknown </a:t>
                      </a:r>
                      <a:endParaRPr lang="en-US" sz="1400" b="0" i="0" u="none" strike="noStrike" dirty="0">
                        <a:solidFill>
                          <a:schemeClr val="tx1"/>
                        </a:solidFill>
                        <a:effectLst/>
                        <a:latin typeface="Calibri" panose="020F0502020204030204" pitchFamily="34" charset="0"/>
                      </a:endParaRPr>
                    </a:p>
                  </a:txBody>
                  <a:tcPr marL="9525" marR="9525" marT="9525" marB="0" anchor="ctr">
                    <a:solidFill>
                      <a:srgbClr val="1A7B48"/>
                    </a:solidFill>
                  </a:tcPr>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0.001%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208533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55576523"/>
              </p:ext>
            </p:extLst>
          </p:nvPr>
        </p:nvGraphicFramePr>
        <p:xfrm>
          <a:off x="1022975" y="1528692"/>
          <a:ext cx="4189003" cy="2304288"/>
        </p:xfrm>
        <a:graphic>
          <a:graphicData uri="http://schemas.openxmlformats.org/drawingml/2006/table">
            <a:tbl>
              <a:tblPr>
                <a:tableStyleId>{5C22544A-7EE6-4342-B048-85BDC9FD1C3A}</a:tableStyleId>
              </a:tblPr>
              <a:tblGrid>
                <a:gridCol w="1139845">
                  <a:extLst>
                    <a:ext uri="{9D8B030D-6E8A-4147-A177-3AD203B41FA5}">
                      <a16:colId xmlns:a16="http://schemas.microsoft.com/office/drawing/2014/main" val="4161898202"/>
                    </a:ext>
                  </a:extLst>
                </a:gridCol>
                <a:gridCol w="628879">
                  <a:extLst>
                    <a:ext uri="{9D8B030D-6E8A-4147-A177-3AD203B41FA5}">
                      <a16:colId xmlns:a16="http://schemas.microsoft.com/office/drawing/2014/main" val="4040550887"/>
                    </a:ext>
                  </a:extLst>
                </a:gridCol>
                <a:gridCol w="1408176">
                  <a:extLst>
                    <a:ext uri="{9D8B030D-6E8A-4147-A177-3AD203B41FA5}">
                      <a16:colId xmlns:a16="http://schemas.microsoft.com/office/drawing/2014/main" val="352970371"/>
                    </a:ext>
                  </a:extLst>
                </a:gridCol>
                <a:gridCol w="1012103">
                  <a:extLst>
                    <a:ext uri="{9D8B030D-6E8A-4147-A177-3AD203B41FA5}">
                      <a16:colId xmlns:a16="http://schemas.microsoft.com/office/drawing/2014/main" val="610843110"/>
                    </a:ext>
                  </a:extLst>
                </a:gridCol>
              </a:tblGrid>
              <a:tr h="384048">
                <a:tc>
                  <a:txBody>
                    <a:bodyPr/>
                    <a:lstStyle/>
                    <a:p>
                      <a:pPr algn="ctr" fontAlgn="b"/>
                      <a:r>
                        <a:rPr lang="en-US" sz="1400" u="none" strike="noStrike" dirty="0">
                          <a:solidFill>
                            <a:schemeClr val="tx1"/>
                          </a:solidFill>
                          <a:effectLst/>
                        </a:rPr>
                        <a:t>Private </a:t>
                      </a:r>
                      <a:endParaRPr lang="en-US" sz="1400" b="0" i="0" u="none" strike="noStrike" dirty="0">
                        <a:solidFill>
                          <a:schemeClr val="tx1"/>
                        </a:solidFill>
                        <a:effectLst/>
                        <a:latin typeface="Calibri" panose="020F0502020204030204" pitchFamily="34" charset="0"/>
                      </a:endParaRPr>
                    </a:p>
                  </a:txBody>
                  <a:tcPr marL="9525" marR="9525" marT="9525" marB="0" anchor="b">
                    <a:solidFill>
                      <a:srgbClr val="1A7B48"/>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1A7B48"/>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1A7B48"/>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1A7B48"/>
                    </a:solidFill>
                  </a:tcPr>
                </a:tc>
                <a:extLst>
                  <a:ext uri="{0D108BD9-81ED-4DB2-BD59-A6C34878D82A}">
                    <a16:rowId xmlns:a16="http://schemas.microsoft.com/office/drawing/2014/main" val="969127402"/>
                  </a:ext>
                </a:extLst>
              </a:tr>
              <a:tr h="384048">
                <a:tc>
                  <a:txBody>
                    <a:bodyPr/>
                    <a:lstStyle/>
                    <a:p>
                      <a:pPr algn="ctr" fontAlgn="b"/>
                      <a:endParaRPr lang="en-US" sz="1100" b="0" i="0" u="none" strike="noStrike" dirty="0">
                        <a:solidFill>
                          <a:schemeClr val="tx1"/>
                        </a:solidFill>
                        <a:effectLst/>
                        <a:latin typeface="Calibri" panose="020F0502020204030204" pitchFamily="34" charset="0"/>
                      </a:endParaRPr>
                    </a:p>
                  </a:txBody>
                  <a:tcPr marL="9525" marR="9525" marT="9525" marB="0" anchor="b">
                    <a:solidFill>
                      <a:srgbClr val="F1E8F4"/>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1E8F4"/>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1E8F4"/>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1E8F4"/>
                    </a:solidFill>
                  </a:tcPr>
                </a:tc>
                <a:extLst>
                  <a:ext uri="{0D108BD9-81ED-4DB2-BD59-A6C34878D82A}">
                    <a16:rowId xmlns:a16="http://schemas.microsoft.com/office/drawing/2014/main" val="125323463"/>
                  </a:ext>
                </a:extLst>
              </a:tr>
              <a:tr h="384048">
                <a:tc>
                  <a:txBody>
                    <a:bodyPr/>
                    <a:lstStyle/>
                    <a:p>
                      <a:pPr algn="ctr" fontAlgn="b"/>
                      <a:r>
                        <a:rPr lang="en-US" sz="1400" u="none" strike="noStrike" dirty="0">
                          <a:solidFill>
                            <a:schemeClr val="tx1"/>
                          </a:solidFill>
                          <a:effectLst/>
                        </a:rPr>
                        <a:t>Business (B)</a:t>
                      </a:r>
                      <a:endParaRPr lang="en-US" sz="1400" b="0" i="0" u="none" strike="noStrike" dirty="0">
                        <a:solidFill>
                          <a:schemeClr val="tx1"/>
                        </a:solidFill>
                        <a:effectLst/>
                        <a:latin typeface="Calibri" panose="020F0502020204030204" pitchFamily="34" charset="0"/>
                      </a:endParaRPr>
                    </a:p>
                  </a:txBody>
                  <a:tcPr marL="9525" marR="9525" marT="9525" marB="0" anchor="b">
                    <a:solidFill>
                      <a:srgbClr val="1A7B48"/>
                    </a:solidFill>
                  </a:tcPr>
                </a:tc>
                <a:tc>
                  <a:txBody>
                    <a:bodyPr/>
                    <a:lstStyle/>
                    <a:p>
                      <a:pPr algn="r" fontAlgn="b"/>
                      <a:r>
                        <a:rPr lang="en-US" sz="1100" u="none" strike="noStrike" dirty="0">
                          <a:effectLst/>
                        </a:rPr>
                        <a:t>1698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0.028%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984957"/>
                  </a:ext>
                </a:extLst>
              </a:tr>
              <a:tr h="384048">
                <a:tc>
                  <a:txBody>
                    <a:bodyPr/>
                    <a:lstStyle/>
                    <a:p>
                      <a:pPr algn="ctr" fontAlgn="b"/>
                      <a:r>
                        <a:rPr lang="en-US" sz="1400" u="none" strike="noStrike" dirty="0">
                          <a:solidFill>
                            <a:schemeClr val="tx1"/>
                          </a:solidFill>
                          <a:effectLst/>
                        </a:rPr>
                        <a:t>Law(L)</a:t>
                      </a:r>
                      <a:endParaRPr lang="en-US" sz="1400" b="0" i="0" u="none" strike="noStrike" dirty="0">
                        <a:solidFill>
                          <a:schemeClr val="tx1"/>
                        </a:solidFill>
                        <a:effectLst/>
                        <a:latin typeface="Calibri" panose="020F0502020204030204" pitchFamily="34" charset="0"/>
                      </a:endParaRPr>
                    </a:p>
                  </a:txBody>
                  <a:tcPr marL="9525" marR="9525" marT="9525" marB="0" anchor="b">
                    <a:solidFill>
                      <a:srgbClr val="1A7B48"/>
                    </a:solidFill>
                  </a:tcPr>
                </a:tc>
                <a:tc>
                  <a:txBody>
                    <a:bodyPr/>
                    <a:lstStyle/>
                    <a:p>
                      <a:pPr algn="r" fontAlgn="b"/>
                      <a:r>
                        <a:rPr lang="en-US" sz="1100" u="none" strike="noStrike" dirty="0">
                          <a:effectLst/>
                        </a:rPr>
                        <a:t>273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0.014%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6111892"/>
                  </a:ext>
                </a:extLst>
              </a:tr>
              <a:tr h="384048">
                <a:tc>
                  <a:txBody>
                    <a:bodyPr/>
                    <a:lstStyle/>
                    <a:p>
                      <a:pPr algn="ctr" fontAlgn="b"/>
                      <a:r>
                        <a:rPr lang="en-US" sz="1400" u="none" strike="noStrike" dirty="0">
                          <a:solidFill>
                            <a:schemeClr val="tx1"/>
                          </a:solidFill>
                          <a:effectLst/>
                        </a:rPr>
                        <a:t>Media (M)</a:t>
                      </a:r>
                      <a:endParaRPr lang="en-US" sz="1400" b="0" i="0" u="none" strike="noStrike" dirty="0">
                        <a:solidFill>
                          <a:schemeClr val="tx1"/>
                        </a:solidFill>
                        <a:effectLst/>
                        <a:latin typeface="Calibri" panose="020F0502020204030204" pitchFamily="34" charset="0"/>
                      </a:endParaRPr>
                    </a:p>
                  </a:txBody>
                  <a:tcPr marL="9525" marR="9525" marT="9525" marB="0" anchor="b">
                    <a:solidFill>
                      <a:srgbClr val="1A7B48"/>
                    </a:solidFill>
                  </a:tcPr>
                </a:tc>
                <a:tc>
                  <a:txBody>
                    <a:bodyPr/>
                    <a:lstStyle/>
                    <a:p>
                      <a:pPr algn="r" fontAlgn="b"/>
                      <a:r>
                        <a:rPr lang="en-US" sz="1100" u="none" strike="noStrike" dirty="0">
                          <a:effectLst/>
                        </a:rPr>
                        <a:t>158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2863064"/>
                  </a:ext>
                </a:extLst>
              </a:tr>
              <a:tr h="384048">
                <a:tc>
                  <a:txBody>
                    <a:bodyPr/>
                    <a:lstStyle/>
                    <a:p>
                      <a:pPr algn="ctr" fontAlgn="b"/>
                      <a:r>
                        <a:rPr lang="en-US" sz="1400" u="none" strike="noStrike" dirty="0">
                          <a:solidFill>
                            <a:schemeClr val="tx1"/>
                          </a:solidFill>
                          <a:effectLst/>
                        </a:rPr>
                        <a:t>Unknown</a:t>
                      </a:r>
                      <a:endParaRPr lang="en-US" sz="1400" b="0" i="0" u="none" strike="noStrike" dirty="0">
                        <a:solidFill>
                          <a:schemeClr val="tx1"/>
                        </a:solidFill>
                        <a:effectLst/>
                        <a:latin typeface="Calibri" panose="020F0502020204030204" pitchFamily="34" charset="0"/>
                      </a:endParaRPr>
                    </a:p>
                  </a:txBody>
                  <a:tcPr marL="9525" marR="9525" marT="9525" marB="0" anchor="b">
                    <a:solidFill>
                      <a:srgbClr val="1A7B48"/>
                    </a:solidFill>
                  </a:tcPr>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0.002%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504165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32799731"/>
              </p:ext>
            </p:extLst>
          </p:nvPr>
        </p:nvGraphicFramePr>
        <p:xfrm>
          <a:off x="3782497" y="4226147"/>
          <a:ext cx="4466041" cy="2306472"/>
        </p:xfrm>
        <a:graphic>
          <a:graphicData uri="http://schemas.openxmlformats.org/drawingml/2006/table">
            <a:tbl>
              <a:tblPr>
                <a:tableStyleId>{5C22544A-7EE6-4342-B048-85BDC9FD1C3A}</a:tableStyleId>
              </a:tblPr>
              <a:tblGrid>
                <a:gridCol w="1411609">
                  <a:extLst>
                    <a:ext uri="{9D8B030D-6E8A-4147-A177-3AD203B41FA5}">
                      <a16:colId xmlns:a16="http://schemas.microsoft.com/office/drawing/2014/main" val="170857115"/>
                    </a:ext>
                  </a:extLst>
                </a:gridCol>
                <a:gridCol w="778820">
                  <a:extLst>
                    <a:ext uri="{9D8B030D-6E8A-4147-A177-3AD203B41FA5}">
                      <a16:colId xmlns:a16="http://schemas.microsoft.com/office/drawing/2014/main" val="203130885"/>
                    </a:ext>
                  </a:extLst>
                </a:gridCol>
                <a:gridCol w="1022200">
                  <a:extLst>
                    <a:ext uri="{9D8B030D-6E8A-4147-A177-3AD203B41FA5}">
                      <a16:colId xmlns:a16="http://schemas.microsoft.com/office/drawing/2014/main" val="3768655535"/>
                    </a:ext>
                  </a:extLst>
                </a:gridCol>
                <a:gridCol w="1253412">
                  <a:extLst>
                    <a:ext uri="{9D8B030D-6E8A-4147-A177-3AD203B41FA5}">
                      <a16:colId xmlns:a16="http://schemas.microsoft.com/office/drawing/2014/main" val="3318386401"/>
                    </a:ext>
                  </a:extLst>
                </a:gridCol>
              </a:tblGrid>
              <a:tr h="384412">
                <a:tc>
                  <a:txBody>
                    <a:bodyPr/>
                    <a:lstStyle/>
                    <a:p>
                      <a:pPr algn="ctr" fontAlgn="b"/>
                      <a:r>
                        <a:rPr lang="en-US" sz="1400" u="none" strike="noStrike" dirty="0">
                          <a:solidFill>
                            <a:schemeClr val="tx1"/>
                          </a:solidFill>
                          <a:effectLst/>
                        </a:rPr>
                        <a:t>Public and Private</a:t>
                      </a:r>
                      <a:endParaRPr lang="en-US" sz="1400" b="0" i="0" u="none" strike="noStrike" dirty="0">
                        <a:solidFill>
                          <a:schemeClr val="tx1"/>
                        </a:solidFill>
                        <a:effectLst/>
                        <a:latin typeface="Calibri" panose="020F0502020204030204" pitchFamily="34" charset="0"/>
                      </a:endParaRPr>
                    </a:p>
                  </a:txBody>
                  <a:tcPr marL="9525" marR="9525" marT="9525" marB="0" anchor="ctr">
                    <a:solidFill>
                      <a:srgbClr val="1A7B48"/>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ctr">
                    <a:solidFill>
                      <a:srgbClr val="1A7B48"/>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ctr">
                    <a:solidFill>
                      <a:srgbClr val="1A7B48"/>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ctr">
                    <a:solidFill>
                      <a:srgbClr val="1A7B48"/>
                    </a:solidFill>
                  </a:tcPr>
                </a:tc>
                <a:extLst>
                  <a:ext uri="{0D108BD9-81ED-4DB2-BD59-A6C34878D82A}">
                    <a16:rowId xmlns:a16="http://schemas.microsoft.com/office/drawing/2014/main" val="3725552110"/>
                  </a:ext>
                </a:extLst>
              </a:tr>
              <a:tr h="384412">
                <a:tc>
                  <a:txBody>
                    <a:bodyPr/>
                    <a:lstStyle/>
                    <a:p>
                      <a:pPr algn="l" fontAlgn="b"/>
                      <a:endParaRPr lang="en-US" sz="1100" b="0" i="0" u="none" strike="noStrike" dirty="0">
                        <a:solidFill>
                          <a:schemeClr val="tx1"/>
                        </a:solidFill>
                        <a:effectLst/>
                        <a:latin typeface="Calibri" panose="020F0502020204030204" pitchFamily="34" charset="0"/>
                      </a:endParaRPr>
                    </a:p>
                  </a:txBody>
                  <a:tcPr marL="9525" marR="9525" marT="9525" marB="0" anchor="ct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1951590"/>
                  </a:ext>
                </a:extLst>
              </a:tr>
              <a:tr h="384412">
                <a:tc>
                  <a:txBody>
                    <a:bodyPr/>
                    <a:lstStyle/>
                    <a:p>
                      <a:pPr algn="ctr" fontAlgn="b"/>
                      <a:r>
                        <a:rPr lang="en-US" sz="1400" u="none" strike="noStrike" dirty="0">
                          <a:solidFill>
                            <a:schemeClr val="tx1"/>
                          </a:solidFill>
                          <a:effectLst/>
                        </a:rPr>
                        <a:t>Class Type </a:t>
                      </a:r>
                      <a:endParaRPr lang="en-US" sz="1400" b="0" i="0" u="none" strike="noStrike" dirty="0">
                        <a:solidFill>
                          <a:schemeClr val="tx1"/>
                        </a:solidFill>
                        <a:effectLst/>
                        <a:latin typeface="Calibri" panose="020F0502020204030204" pitchFamily="34" charset="0"/>
                      </a:endParaRPr>
                    </a:p>
                  </a:txBody>
                  <a:tcPr marL="9525" marR="9525" marT="9525" marB="0" anchor="ctr">
                    <a:solidFill>
                      <a:srgbClr val="1A7B48"/>
                    </a:solidFill>
                  </a:tcPr>
                </a:tc>
                <a:tc>
                  <a:txBody>
                    <a:bodyPr/>
                    <a:lstStyle/>
                    <a:p>
                      <a:pPr algn="l" fontAlgn="b"/>
                      <a:r>
                        <a:rPr lang="en-US" sz="1400" u="none" strike="noStrike">
                          <a:solidFill>
                            <a:schemeClr val="tx1"/>
                          </a:solidFill>
                          <a:effectLst/>
                        </a:rPr>
                        <a:t>Count </a:t>
                      </a:r>
                      <a:endParaRPr lang="en-US" sz="1400" b="0" i="0" u="none" strike="noStrike">
                        <a:solidFill>
                          <a:schemeClr val="tx1"/>
                        </a:solidFill>
                        <a:effectLst/>
                        <a:latin typeface="Calibri" panose="020F0502020204030204" pitchFamily="34" charset="0"/>
                      </a:endParaRPr>
                    </a:p>
                  </a:txBody>
                  <a:tcPr marL="9525" marR="9525" marT="9525" marB="0" anchor="ctr">
                    <a:solidFill>
                      <a:srgbClr val="1A7B48"/>
                    </a:solidFill>
                  </a:tcPr>
                </a:tc>
                <a:tc>
                  <a:txBody>
                    <a:bodyPr/>
                    <a:lstStyle/>
                    <a:p>
                      <a:pPr algn="l" fontAlgn="b"/>
                      <a:r>
                        <a:rPr lang="en-US" sz="1400" u="none" strike="noStrike">
                          <a:solidFill>
                            <a:schemeClr val="tx1"/>
                          </a:solidFill>
                          <a:effectLst/>
                        </a:rPr>
                        <a:t>% of Sample </a:t>
                      </a:r>
                      <a:endParaRPr lang="en-US" sz="1400" b="0" i="0" u="none" strike="noStrike">
                        <a:solidFill>
                          <a:schemeClr val="tx1"/>
                        </a:solidFill>
                        <a:effectLst/>
                        <a:latin typeface="Calibri" panose="020F0502020204030204" pitchFamily="34" charset="0"/>
                      </a:endParaRPr>
                    </a:p>
                  </a:txBody>
                  <a:tcPr marL="9525" marR="9525" marT="9525" marB="0" anchor="ctr">
                    <a:solidFill>
                      <a:srgbClr val="1A7B48"/>
                    </a:solidFill>
                  </a:tcPr>
                </a:tc>
                <a:tc>
                  <a:txBody>
                    <a:bodyPr/>
                    <a:lstStyle/>
                    <a:p>
                      <a:pPr algn="l" fontAlgn="b"/>
                      <a:r>
                        <a:rPr lang="en-US" sz="1400" u="none" strike="noStrike" dirty="0">
                          <a:solidFill>
                            <a:schemeClr val="tx1"/>
                          </a:solidFill>
                          <a:effectLst/>
                        </a:rPr>
                        <a:t>Margin of Error </a:t>
                      </a:r>
                      <a:endParaRPr lang="en-US" sz="1400" b="0" i="0" u="none" strike="noStrike" dirty="0">
                        <a:solidFill>
                          <a:schemeClr val="tx1"/>
                        </a:solidFill>
                        <a:effectLst/>
                        <a:latin typeface="Calibri" panose="020F0502020204030204" pitchFamily="34" charset="0"/>
                      </a:endParaRPr>
                    </a:p>
                  </a:txBody>
                  <a:tcPr marL="9525" marR="9525" marT="9525" marB="0" anchor="ctr">
                    <a:solidFill>
                      <a:srgbClr val="1A7B48"/>
                    </a:solidFill>
                  </a:tcPr>
                </a:tc>
                <a:extLst>
                  <a:ext uri="{0D108BD9-81ED-4DB2-BD59-A6C34878D82A}">
                    <a16:rowId xmlns:a16="http://schemas.microsoft.com/office/drawing/2014/main" val="3896593807"/>
                  </a:ext>
                </a:extLst>
              </a:tr>
              <a:tr h="384412">
                <a:tc>
                  <a:txBody>
                    <a:bodyPr/>
                    <a:lstStyle/>
                    <a:p>
                      <a:pPr algn="ctr" fontAlgn="b"/>
                      <a:r>
                        <a:rPr lang="en-US" sz="1400" u="none" strike="noStrike" dirty="0">
                          <a:solidFill>
                            <a:schemeClr val="tx1"/>
                          </a:solidFill>
                          <a:effectLst/>
                        </a:rPr>
                        <a:t>Public</a:t>
                      </a:r>
                      <a:endParaRPr lang="en-US" sz="1400" b="0" i="0" u="none" strike="noStrike" dirty="0">
                        <a:solidFill>
                          <a:schemeClr val="tx1"/>
                        </a:solidFill>
                        <a:effectLst/>
                        <a:latin typeface="Calibri" panose="020F0502020204030204" pitchFamily="34" charset="0"/>
                      </a:endParaRPr>
                    </a:p>
                  </a:txBody>
                  <a:tcPr marL="9525" marR="9525" marT="9525" marB="0" anchor="ctr">
                    <a:solidFill>
                      <a:srgbClr val="1A7B48"/>
                    </a:solidFill>
                  </a:tcPr>
                </a:tc>
                <a:tc>
                  <a:txBody>
                    <a:bodyPr/>
                    <a:lstStyle/>
                    <a:p>
                      <a:pPr algn="l" fontAlgn="b"/>
                      <a:r>
                        <a:rPr lang="en-US" sz="1200" u="none" strike="noStrike">
                          <a:effectLst/>
                        </a:rPr>
                        <a:t>1847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200" u="none" strike="noStrike" dirty="0">
                          <a:effectLst/>
                        </a:rPr>
                        <a:t>46.26%</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14398661"/>
                  </a:ext>
                </a:extLst>
              </a:tr>
              <a:tr h="384412">
                <a:tc>
                  <a:txBody>
                    <a:bodyPr/>
                    <a:lstStyle/>
                    <a:p>
                      <a:pPr algn="ctr" fontAlgn="b"/>
                      <a:r>
                        <a:rPr lang="en-US" sz="1400" u="none" strike="noStrike">
                          <a:solidFill>
                            <a:schemeClr val="tx1"/>
                          </a:solidFill>
                          <a:effectLst/>
                        </a:rPr>
                        <a:t>Private</a:t>
                      </a:r>
                      <a:endParaRPr lang="en-US" sz="1400" b="0" i="0" u="none" strike="noStrike">
                        <a:solidFill>
                          <a:schemeClr val="tx1"/>
                        </a:solidFill>
                        <a:effectLst/>
                        <a:latin typeface="Calibri" panose="020F0502020204030204" pitchFamily="34" charset="0"/>
                      </a:endParaRPr>
                    </a:p>
                  </a:txBody>
                  <a:tcPr marL="9525" marR="9525" marT="9525" marB="0" anchor="ctr">
                    <a:solidFill>
                      <a:srgbClr val="1A7B48"/>
                    </a:solidFill>
                  </a:tcPr>
                </a:tc>
                <a:tc>
                  <a:txBody>
                    <a:bodyPr/>
                    <a:lstStyle/>
                    <a:p>
                      <a:pPr algn="l" fontAlgn="b"/>
                      <a:r>
                        <a:rPr lang="en-US" sz="1200" u="none" strike="noStrike">
                          <a:effectLst/>
                        </a:rPr>
                        <a:t>2132</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200" u="none" strike="noStrike">
                          <a:effectLst/>
                        </a:rPr>
                        <a:t>53.39%</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06791735"/>
                  </a:ext>
                </a:extLst>
              </a:tr>
              <a:tr h="384412">
                <a:tc>
                  <a:txBody>
                    <a:bodyPr/>
                    <a:lstStyle/>
                    <a:p>
                      <a:pPr algn="ctr" fontAlgn="b"/>
                      <a:r>
                        <a:rPr lang="en-US" sz="1400" u="none" strike="noStrike" dirty="0">
                          <a:solidFill>
                            <a:schemeClr val="tx1"/>
                          </a:solidFill>
                          <a:effectLst/>
                        </a:rPr>
                        <a:t>Unknown</a:t>
                      </a:r>
                      <a:endParaRPr lang="en-US" sz="1400" b="0" i="0" u="none" strike="noStrike" dirty="0">
                        <a:solidFill>
                          <a:schemeClr val="tx1"/>
                        </a:solidFill>
                        <a:effectLst/>
                        <a:latin typeface="Calibri" panose="020F0502020204030204" pitchFamily="34" charset="0"/>
                      </a:endParaRPr>
                    </a:p>
                  </a:txBody>
                  <a:tcPr marL="9525" marR="9525" marT="9525" marB="0" anchor="ctr">
                    <a:solidFill>
                      <a:srgbClr val="1A7B48"/>
                    </a:solidFill>
                  </a:tcPr>
                </a:tc>
                <a:tc>
                  <a:txBody>
                    <a:bodyPr/>
                    <a:lstStyle/>
                    <a:p>
                      <a:pPr algn="l" fontAlgn="b"/>
                      <a:r>
                        <a:rPr lang="en-US" sz="1200" u="none" strike="noStrike">
                          <a:effectLst/>
                        </a:rPr>
                        <a:t>14</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200" u="none" strike="noStrike">
                          <a:effectLst/>
                        </a:rPr>
                        <a:t>0.351%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200" u="none" strike="noStrike" dirty="0">
                          <a:effectLst/>
                        </a:rPr>
                        <a:t>0.003%</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84780605"/>
                  </a:ext>
                </a:extLst>
              </a:tr>
            </a:tbl>
          </a:graphicData>
        </a:graphic>
      </p:graphicFrame>
    </p:spTree>
    <p:extLst>
      <p:ext uri="{BB962C8B-B14F-4D97-AF65-F5344CB8AC3E}">
        <p14:creationId xmlns:p14="http://schemas.microsoft.com/office/powerpoint/2010/main" val="104847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Record Type </a:t>
            </a:r>
            <a:endParaRPr lang="en-US" dirty="0"/>
          </a:p>
        </p:txBody>
      </p:sp>
      <p:pic>
        <p:nvPicPr>
          <p:cNvPr id="21" name="Content Placeholder 20"/>
          <p:cNvPicPr>
            <a:picLocks noGrp="1" noChangeAspect="1"/>
          </p:cNvPicPr>
          <p:nvPr>
            <p:ph sz="half" idx="2"/>
          </p:nvPr>
        </p:nvPicPr>
        <p:blipFill>
          <a:blip r:embed="rId3"/>
          <a:stretch>
            <a:fillRect/>
          </a:stretch>
        </p:blipFill>
        <p:spPr>
          <a:xfrm>
            <a:off x="3202478" y="2065867"/>
            <a:ext cx="5987242" cy="1406821"/>
          </a:xfrm>
          <a:prstGeom prst="rect">
            <a:avLst/>
          </a:prstGeom>
        </p:spPr>
      </p:pic>
      <p:pic>
        <p:nvPicPr>
          <p:cNvPr id="19" name="Content Placeholder 18"/>
          <p:cNvPicPr>
            <a:picLocks noGrp="1" noChangeAspect="1"/>
          </p:cNvPicPr>
          <p:nvPr>
            <p:ph sz="half" idx="1"/>
          </p:nvPr>
        </p:nvPicPr>
        <p:blipFill>
          <a:blip r:embed="rId4"/>
          <a:stretch>
            <a:fillRect/>
          </a:stretch>
        </p:blipFill>
        <p:spPr>
          <a:xfrm>
            <a:off x="2313709" y="3906329"/>
            <a:ext cx="7633855" cy="2540906"/>
          </a:xfrm>
          <a:prstGeom prst="rect">
            <a:avLst/>
          </a:prstGeom>
        </p:spPr>
      </p:pic>
    </p:spTree>
    <p:extLst>
      <p:ext uri="{BB962C8B-B14F-4D97-AF65-F5344CB8AC3E}">
        <p14:creationId xmlns:p14="http://schemas.microsoft.com/office/powerpoint/2010/main" val="148074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182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6CD12-A821-3E4E-9CDC-E577F2EACFB5}"/>
              </a:ext>
            </a:extLst>
          </p:cNvPr>
          <p:cNvSpPr>
            <a:spLocks noGrp="1"/>
          </p:cNvSpPr>
          <p:nvPr>
            <p:ph type="title"/>
          </p:nvPr>
        </p:nvSpPr>
        <p:spPr>
          <a:xfrm>
            <a:off x="685801" y="609600"/>
            <a:ext cx="10131425" cy="1456267"/>
          </a:xfrm>
        </p:spPr>
        <p:txBody>
          <a:bodyPr/>
          <a:lstStyle/>
          <a:p>
            <a:r>
              <a:rPr lang="en-US" dirty="0" smtClean="0"/>
              <a:t>Conclusions </a:t>
            </a:r>
            <a:endParaRPr lang="en-US" dirty="0"/>
          </a:p>
        </p:txBody>
      </p:sp>
      <p:sp>
        <p:nvSpPr>
          <p:cNvPr id="7" name="TextBox 6">
            <a:extLst>
              <a:ext uri="{FF2B5EF4-FFF2-40B4-BE49-F238E27FC236}">
                <a16:creationId xmlns:a16="http://schemas.microsoft.com/office/drawing/2014/main" id="{C2343A42-1174-4A4E-834A-156EC6EFB0A1}"/>
              </a:ext>
            </a:extLst>
          </p:cNvPr>
          <p:cNvSpPr txBox="1"/>
          <p:nvPr/>
        </p:nvSpPr>
        <p:spPr>
          <a:xfrm>
            <a:off x="937261" y="2452360"/>
            <a:ext cx="10456984" cy="3416320"/>
          </a:xfrm>
          <a:prstGeom prst="rect">
            <a:avLst/>
          </a:prstGeom>
          <a:noFill/>
        </p:spPr>
        <p:txBody>
          <a:bodyPr wrap="square" rtlCol="0" anchor="b">
            <a:spAutoFit/>
          </a:bodyPr>
          <a:lstStyle/>
          <a:p>
            <a:pPr lvl="0"/>
            <a:r>
              <a:rPr lang="en-US" b="1" dirty="0"/>
              <a:t>Right of Way Plans should be made open in a machine readable format, preferably as GIS data </a:t>
            </a:r>
          </a:p>
          <a:p>
            <a:pPr algn="ctr"/>
            <a:endParaRPr lang="en-US" b="1" dirty="0"/>
          </a:p>
          <a:p>
            <a:r>
              <a:rPr lang="en-US" b="1" dirty="0" smtClean="0"/>
              <a:t>Consider Data Licensing Agreements with frequent </a:t>
            </a:r>
            <a:r>
              <a:rPr lang="en-US" b="1" dirty="0" smtClean="0"/>
              <a:t>requestors such as  the Washington State Patrol and the Oregon Department of Transportation </a:t>
            </a:r>
          </a:p>
          <a:p>
            <a:endParaRPr lang="en-US" b="1" dirty="0"/>
          </a:p>
          <a:p>
            <a:r>
              <a:rPr lang="en-US" b="1" dirty="0" smtClean="0"/>
              <a:t>Consider </a:t>
            </a:r>
            <a:r>
              <a:rPr lang="en-US" b="1" dirty="0" smtClean="0"/>
              <a:t>restricted </a:t>
            </a:r>
            <a:r>
              <a:rPr lang="en-US" b="1" dirty="0"/>
              <a:t>a</a:t>
            </a:r>
            <a:r>
              <a:rPr lang="en-US" b="1" dirty="0" smtClean="0"/>
              <a:t>ccess </a:t>
            </a:r>
            <a:r>
              <a:rPr lang="en-US" b="1" dirty="0" smtClean="0"/>
              <a:t>to </a:t>
            </a:r>
            <a:r>
              <a:rPr lang="en-US" b="1" dirty="0" smtClean="0"/>
              <a:t>License Plate Reader </a:t>
            </a:r>
            <a:r>
              <a:rPr lang="en-US" b="1" dirty="0" smtClean="0"/>
              <a:t>data through </a:t>
            </a:r>
            <a:r>
              <a:rPr lang="en-US" b="1" dirty="0" smtClean="0"/>
              <a:t>GovQA management system </a:t>
            </a:r>
            <a:endParaRPr lang="en-US" b="1" dirty="0" smtClean="0"/>
          </a:p>
          <a:p>
            <a:endParaRPr lang="en-US" b="1" dirty="0"/>
          </a:p>
          <a:p>
            <a:pPr lvl="0"/>
            <a:r>
              <a:rPr lang="en-US" b="1" dirty="0"/>
              <a:t>Further Assessment of Crash and Collision Data is needed.</a:t>
            </a:r>
          </a:p>
          <a:p>
            <a:r>
              <a:rPr lang="en-US" b="1" dirty="0"/>
              <a:t> </a:t>
            </a:r>
          </a:p>
          <a:p>
            <a:endParaRPr lang="en-US" dirty="0" smtClean="0"/>
          </a:p>
          <a:p>
            <a:endParaRPr lang="en-US" dirty="0"/>
          </a:p>
          <a:p>
            <a:endParaRPr lang="en-US" dirty="0"/>
          </a:p>
        </p:txBody>
      </p:sp>
    </p:spTree>
    <p:extLst>
      <p:ext uri="{BB962C8B-B14F-4D97-AF65-F5344CB8AC3E}">
        <p14:creationId xmlns:p14="http://schemas.microsoft.com/office/powerpoint/2010/main" val="3889038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{77CC0FBA-87B3-0C47-92A5-1B6D942CC58F}tf10001058</Template>
  <TotalTime>5947</TotalTime>
  <Words>906</Words>
  <Application>Microsoft Office PowerPoint</Application>
  <PresentationFormat>Widescreen</PresentationFormat>
  <Paragraphs>136</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Celestial</vt:lpstr>
      <vt:lpstr>Public Disclosure Request Analysis for WSDOT   </vt:lpstr>
      <vt:lpstr>PowerPoint Presentation</vt:lpstr>
      <vt:lpstr>Understanding the Data </vt:lpstr>
      <vt:lpstr>Analysis Method  </vt:lpstr>
      <vt:lpstr>PowerPoint Presentation</vt:lpstr>
      <vt:lpstr>Results: Record Type </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Disclosure Project Proposal for WSDOT</dc:title>
  <dc:creator>Microsoft Office User</dc:creator>
  <cp:lastModifiedBy>Curci-Gonzalez, Angela</cp:lastModifiedBy>
  <cp:revision>113</cp:revision>
  <cp:lastPrinted>2018-05-31T15:06:44Z</cp:lastPrinted>
  <dcterms:created xsi:type="dcterms:W3CDTF">2018-05-26T19:07:42Z</dcterms:created>
  <dcterms:modified xsi:type="dcterms:W3CDTF">2018-08-10T20:20:51Z</dcterms:modified>
</cp:coreProperties>
</file>