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01" r:id="rId3"/>
    <p:sldId id="302" r:id="rId4"/>
    <p:sldId id="303" r:id="rId5"/>
    <p:sldId id="304" r:id="rId6"/>
    <p:sldId id="278" r:id="rId7"/>
    <p:sldId id="286" r:id="rId8"/>
    <p:sldId id="309" r:id="rId9"/>
    <p:sldId id="261" r:id="rId10"/>
    <p:sldId id="305" r:id="rId11"/>
    <p:sldId id="262" r:id="rId12"/>
    <p:sldId id="308" r:id="rId13"/>
    <p:sldId id="306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249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73DDC-1EF0-4200-9A60-FB10B4FB95C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A2C83-DFE3-44F7-90B4-5003F59B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2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overview of portal and next slides are quick looks at the kinds of things available and why an assessment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About half of filled out metadata is hard to understand or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control selection without completely changing how the portal operates. </a:t>
            </a:r>
          </a:p>
          <a:p>
            <a:endParaRPr lang="en-US" dirty="0"/>
          </a:p>
          <a:p>
            <a:r>
              <a:rPr lang="en-US" dirty="0"/>
              <a:t>Mention core metadata elements, controlled vocabulary, regular assessment.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Stormwater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Immunization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datasets have great metadata, others have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13% of sampled seem to be candidates for consolidating multiple datasets into one annually updated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mystifying titles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State Library takes on a curation role, how should it direct its energy?  I used Interviews and metadata assessment to gather information to help Kathleen direct curation efforts.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8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Umbrich</a:t>
            </a:r>
            <a:r>
              <a:rPr lang="en-US" sz="1200" dirty="0"/>
              <a:t> et al. 2015 - Majority datasets are around 60% complete</a:t>
            </a:r>
          </a:p>
          <a:p>
            <a:r>
              <a:rPr lang="en-US" sz="1200" dirty="0" err="1"/>
              <a:t>Vetrò</a:t>
            </a:r>
            <a:r>
              <a:rPr lang="en-US" sz="1200" dirty="0"/>
              <a:t> et al. 2016 - ~90% compliance with e-Gov Metadata Standard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Machova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 err="1">
                <a:solidFill>
                  <a:schemeClr val="tx1"/>
                </a:solidFill>
              </a:rPr>
              <a:t>Lnenicka</a:t>
            </a:r>
            <a:r>
              <a:rPr lang="en-US" sz="1200" dirty="0">
                <a:solidFill>
                  <a:schemeClr val="tx1"/>
                </a:solidFill>
              </a:rPr>
              <a:t> 2017 – Metadata quality averaged 65% +/- 11</a:t>
            </a:r>
          </a:p>
          <a:p>
            <a:r>
              <a:rPr lang="en-US" sz="1200" dirty="0"/>
              <a:t>Kubler et al. 2018 – Most portals fail to include temporal, spatial, license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2C83-DFE3-44F7-90B4-5003F59B59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FB7D-591F-469B-AECE-DF7112B6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279" y="549942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Washington State </a:t>
            </a:r>
            <a:b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Open Data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DED34-AD6A-4A6E-B0BF-7BEC66B3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279" y="2196241"/>
            <a:ext cx="7766936" cy="1096899"/>
          </a:xfrm>
        </p:spPr>
        <p:txBody>
          <a:bodyPr/>
          <a:lstStyle/>
          <a:p>
            <a:r>
              <a:rPr lang="en-US" dirty="0"/>
              <a:t>Andrew Mckenna-Foster</a:t>
            </a:r>
          </a:p>
          <a:p>
            <a:r>
              <a:rPr lang="en-US" dirty="0"/>
              <a:t>Summer 2019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558F2682-F4C7-4693-BFF5-0337FDB07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63" y="3429000"/>
            <a:ext cx="2941475" cy="158387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96A0F60-EDF3-4061-81B5-646ECE1C5D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7009" y="5588477"/>
            <a:ext cx="2941475" cy="49622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24B62A4-6DDC-48AD-A824-DC26DAED8606}"/>
              </a:ext>
            </a:extLst>
          </p:cNvPr>
          <p:cNvGrpSpPr/>
          <p:nvPr/>
        </p:nvGrpSpPr>
        <p:grpSpPr>
          <a:xfrm>
            <a:off x="5101680" y="4101470"/>
            <a:ext cx="3488977" cy="1267304"/>
            <a:chOff x="5101680" y="4101470"/>
            <a:chExt cx="3488977" cy="12673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041AF1-AD5F-474F-AE17-D1CD6D7FE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33363" y="4101470"/>
              <a:ext cx="2825613" cy="9776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CB64E8-DB57-4293-A8A4-43C0F5652829}"/>
                </a:ext>
              </a:extLst>
            </p:cNvPr>
            <p:cNvSpPr txBox="1"/>
            <p:nvPr/>
          </p:nvSpPr>
          <p:spPr>
            <a:xfrm>
              <a:off x="5101680" y="5060997"/>
              <a:ext cx="3488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1000" spc="250" dirty="0">
                  <a:solidFill>
                    <a:srgbClr val="E8E8E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Washington State Library</a:t>
              </a:r>
              <a:endParaRPr lang="en-US" sz="1600" kern="1000" spc="250" dirty="0">
                <a:solidFill>
                  <a:srgbClr val="E8E8E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09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250E-3572-41B2-B477-F1929BBF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Agency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97EC-F49A-4521-84E4-4AF382CC9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623" y="3152121"/>
            <a:ext cx="4184035" cy="3273250"/>
          </a:xfrm>
          <a:solidFill>
            <a:schemeClr val="accent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Users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2400" dirty="0"/>
              <a:t>Other agencies</a:t>
            </a:r>
          </a:p>
          <a:p>
            <a:pPr marL="0" indent="0">
              <a:buNone/>
            </a:pPr>
            <a:r>
              <a:rPr lang="en-US" sz="2400" dirty="0"/>
              <a:t>NGOs</a:t>
            </a:r>
          </a:p>
          <a:p>
            <a:pPr marL="0" indent="0">
              <a:buNone/>
            </a:pPr>
            <a:r>
              <a:rPr lang="en-US" sz="2400" dirty="0"/>
              <a:t>Local governments</a:t>
            </a:r>
          </a:p>
          <a:p>
            <a:pPr marL="0" indent="0">
              <a:buNone/>
            </a:pPr>
            <a:r>
              <a:rPr lang="en-US" sz="2400" dirty="0"/>
              <a:t>Federal agencies</a:t>
            </a:r>
          </a:p>
          <a:p>
            <a:pPr marL="0" indent="0">
              <a:buNone/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parties</a:t>
            </a:r>
          </a:p>
          <a:p>
            <a:pPr marL="0" indent="0">
              <a:buNone/>
            </a:pPr>
            <a:r>
              <a:rPr lang="en-US" sz="2400" dirty="0"/>
              <a:t>Citizens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BB74-2985-4571-9D4C-1ED280149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72" y="1831321"/>
            <a:ext cx="6993008" cy="692263"/>
          </a:xfrm>
          <a:solidFill>
            <a:schemeClr val="tx2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Agencies view the portal positively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A8FBBA-E281-4AEB-854A-9A403E170C2C}"/>
              </a:ext>
            </a:extLst>
          </p:cNvPr>
          <p:cNvSpPr txBox="1">
            <a:spLocks/>
          </p:cNvSpPr>
          <p:nvPr/>
        </p:nvSpPr>
        <p:spPr>
          <a:xfrm>
            <a:off x="7670343" y="756332"/>
            <a:ext cx="4353826" cy="2999239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b="1" dirty="0"/>
              <a:t>Publishing Behaviors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2400" dirty="0"/>
              <a:t>User focused	 </a:t>
            </a:r>
          </a:p>
          <a:p>
            <a:pPr marL="0" indent="0">
              <a:buNone/>
            </a:pPr>
            <a:r>
              <a:rPr lang="en-US" sz="2400" dirty="0"/>
              <a:t>Upload and forget</a:t>
            </a:r>
          </a:p>
          <a:p>
            <a:pPr marL="0" indent="0">
              <a:buNone/>
            </a:pPr>
            <a:r>
              <a:rPr lang="en-US" sz="2400" dirty="0"/>
              <a:t>Internal use </a:t>
            </a:r>
          </a:p>
          <a:p>
            <a:pPr marL="0" indent="0">
              <a:buNone/>
            </a:pPr>
            <a:r>
              <a:rPr lang="en-US" sz="2400" dirty="0"/>
              <a:t>Transparency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00A85E4-0E43-44A6-95E5-3C4770C5BEC1}"/>
              </a:ext>
            </a:extLst>
          </p:cNvPr>
          <p:cNvSpPr txBox="1">
            <a:spLocks/>
          </p:cNvSpPr>
          <p:nvPr/>
        </p:nvSpPr>
        <p:spPr>
          <a:xfrm>
            <a:off x="5601598" y="4607178"/>
            <a:ext cx="4957545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/>
              <a:t>Most plan to continue or increase publishing</a:t>
            </a:r>
          </a:p>
        </p:txBody>
      </p:sp>
    </p:spTree>
    <p:extLst>
      <p:ext uri="{BB962C8B-B14F-4D97-AF65-F5344CB8AC3E}">
        <p14:creationId xmlns:p14="http://schemas.microsoft.com/office/powerpoint/2010/main" val="39116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8B6D-909B-4AE6-A815-B91466AE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86" y="250365"/>
            <a:ext cx="10797271" cy="1108629"/>
          </a:xfrm>
        </p:spPr>
        <p:txBody>
          <a:bodyPr/>
          <a:lstStyle/>
          <a:p>
            <a:r>
              <a:rPr lang="en-US" dirty="0"/>
              <a:t>Low Quality Metadata - A Global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27751-0E50-4D31-A91D-F10587A53BD3}"/>
              </a:ext>
            </a:extLst>
          </p:cNvPr>
          <p:cNvSpPr txBox="1"/>
          <p:nvPr/>
        </p:nvSpPr>
        <p:spPr>
          <a:xfrm>
            <a:off x="4849170" y="1194641"/>
            <a:ext cx="7218556" cy="7386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“Open data quality – the next shift in open data?” </a:t>
            </a:r>
          </a:p>
          <a:p>
            <a:r>
              <a:rPr lang="en-US" dirty="0"/>
              <a:t>Open Knowledge Foundation 2017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4BF42-C7CE-4DF4-BA6B-CA4C7031611A}"/>
              </a:ext>
            </a:extLst>
          </p:cNvPr>
          <p:cNvSpPr txBox="1"/>
          <p:nvPr/>
        </p:nvSpPr>
        <p:spPr>
          <a:xfrm>
            <a:off x="8532334" y="6230621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Umbrich</a:t>
            </a:r>
            <a:r>
              <a:rPr lang="en-US" dirty="0"/>
              <a:t> et al. 2015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06453D-9780-4DE2-99D1-7475DA25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45" y="2243874"/>
            <a:ext cx="3523426" cy="2796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22FFA7-E9B1-47BB-A8A1-FF52F56BAA6E}"/>
              </a:ext>
            </a:extLst>
          </p:cNvPr>
          <p:cNvSpPr txBox="1"/>
          <p:nvPr/>
        </p:nvSpPr>
        <p:spPr>
          <a:xfrm>
            <a:off x="6185504" y="5099130"/>
            <a:ext cx="242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Kubler et al. 2018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8BAF12-F10F-4DAA-B940-AD25EA09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26" y="4801301"/>
            <a:ext cx="5821201" cy="190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EA1E7-29A7-45E2-B01F-157BD9844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334" y="3847295"/>
            <a:ext cx="2935597" cy="2385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6D098D-4FE7-4CEE-9A46-4C6B043ADDDA}"/>
              </a:ext>
            </a:extLst>
          </p:cNvPr>
          <p:cNvSpPr txBox="1"/>
          <p:nvPr/>
        </p:nvSpPr>
        <p:spPr>
          <a:xfrm>
            <a:off x="359229" y="446314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Vetrò</a:t>
            </a:r>
            <a:r>
              <a:rPr lang="en-US" dirty="0"/>
              <a:t> et al. 2016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91C482-4F81-4F0A-BBB1-68802D681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586" y="1270843"/>
            <a:ext cx="4280817" cy="27963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2BDB9D-FB25-4E7F-8824-859465E059EB}"/>
              </a:ext>
            </a:extLst>
          </p:cNvPr>
          <p:cNvSpPr txBox="1"/>
          <p:nvPr/>
        </p:nvSpPr>
        <p:spPr>
          <a:xfrm>
            <a:off x="188589" y="4020639"/>
            <a:ext cx="33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Machova</a:t>
            </a:r>
            <a:r>
              <a:rPr lang="en-US" dirty="0"/>
              <a:t> and </a:t>
            </a:r>
            <a:r>
              <a:rPr lang="en-US" dirty="0" err="1"/>
              <a:t>Lnenicka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66812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06CAD6-6042-4434-811A-18570435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671" y="288671"/>
            <a:ext cx="8414657" cy="62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8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D8DB-EF2E-493A-8EBD-9F398002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7D0B-7C7B-45F0-A52E-56DFCA81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689"/>
            <a:ext cx="9751181" cy="5106986"/>
          </a:xfrm>
        </p:spPr>
        <p:txBody>
          <a:bodyPr>
            <a:normAutofit/>
          </a:bodyPr>
          <a:lstStyle/>
          <a:p>
            <a:r>
              <a:rPr lang="en-US" sz="2800" dirty="0"/>
              <a:t>Data.wa.gov cannot be developed and weeded like a traditional library collection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Curation will be a combination of: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Other Deliverables: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D6AE5-4B24-406F-81A1-CADA310DC3EC}"/>
              </a:ext>
            </a:extLst>
          </p:cNvPr>
          <p:cNvSpPr txBox="1"/>
          <p:nvPr/>
        </p:nvSpPr>
        <p:spPr>
          <a:xfrm>
            <a:off x="4237622" y="4691131"/>
            <a:ext cx="3981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Removal Rubric and Policy</a:t>
            </a:r>
          </a:p>
          <a:p>
            <a:r>
              <a:rPr lang="en-US" sz="2000" dirty="0"/>
              <a:t>Analysis of “low hanging fruit”</a:t>
            </a:r>
          </a:p>
          <a:p>
            <a:r>
              <a:rPr lang="en-US" sz="2000" dirty="0"/>
              <a:t>Interview Protocol</a:t>
            </a:r>
          </a:p>
          <a:p>
            <a:r>
              <a:rPr lang="en-US" sz="2000" dirty="0"/>
              <a:t>Python script for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0DBC1-F617-4AD4-A5F1-EB8166493973}"/>
              </a:ext>
            </a:extLst>
          </p:cNvPr>
          <p:cNvSpPr txBox="1"/>
          <p:nvPr/>
        </p:nvSpPr>
        <p:spPr>
          <a:xfrm>
            <a:off x="6680638" y="3063910"/>
            <a:ext cx="452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Metadata requirements and guidance</a:t>
            </a:r>
          </a:p>
          <a:p>
            <a:r>
              <a:rPr lang="en-US" sz="2000" dirty="0"/>
              <a:t>Working with publishers</a:t>
            </a:r>
          </a:p>
          <a:p>
            <a:r>
              <a:rPr lang="en-US" sz="2000" dirty="0"/>
              <a:t>Gradual edits</a:t>
            </a:r>
          </a:p>
          <a:p>
            <a:r>
              <a:rPr lang="en-US" sz="2000" dirty="0"/>
              <a:t>Selecting datasets for removal</a:t>
            </a:r>
          </a:p>
        </p:txBody>
      </p:sp>
    </p:spTree>
    <p:extLst>
      <p:ext uri="{BB962C8B-B14F-4D97-AF65-F5344CB8AC3E}">
        <p14:creationId xmlns:p14="http://schemas.microsoft.com/office/powerpoint/2010/main" val="15668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00680-EA94-4E39-A63C-666160ED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751" y="564344"/>
            <a:ext cx="6960759" cy="1993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1212-435F-4A44-8148-259AACCA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312" y="3190863"/>
            <a:ext cx="7688513" cy="347756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FFFFFF">
                    <a:alpha val="70000"/>
                  </a:srgbClr>
                </a:solidFill>
              </a:rPr>
              <a:t>Presentation and all supporting material available at: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FFFF">
                    <a:alpha val="70000"/>
                  </a:srgbClr>
                </a:solidFill>
              </a:rPr>
              <a:t>https://github.com/OpenDataLiteracy/WSL-AMF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alpha val="70000"/>
                  </a:schemeClr>
                </a:solidFill>
              </a:rPr>
              <a:t>Acknowledgments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Kathleen Sullivan, Will Saunders, Evelyn Lindberg, all the staff at the State Library, the ODL Team, and all the agencies that assisted in gathering information.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4C668E-477F-4BEF-AFC6-47B93EB6D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04" y="0"/>
            <a:ext cx="10409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FC5F1-5BDF-469A-AFBB-5F5DE6A6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10" y="0"/>
            <a:ext cx="1181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5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A9482C-0686-4283-9E30-E84CF6E4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60" y="0"/>
            <a:ext cx="8518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3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A57928-BB1A-4292-B85C-18C3FBA3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87" y="0"/>
            <a:ext cx="8727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0128B-99C6-45AB-A59E-29E6AE9E02B0}"/>
              </a:ext>
            </a:extLst>
          </p:cNvPr>
          <p:cNvGrpSpPr/>
          <p:nvPr/>
        </p:nvGrpSpPr>
        <p:grpSpPr>
          <a:xfrm>
            <a:off x="1326374" y="0"/>
            <a:ext cx="8396124" cy="6858000"/>
            <a:chOff x="2156798" y="428537"/>
            <a:chExt cx="7189365" cy="60009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41D9F8-A8D8-4489-BF6C-53AC2CC6B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56798" y="428537"/>
              <a:ext cx="7189365" cy="60009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20FB7B-0252-486E-AB7B-04DB4EBA97DE}"/>
                </a:ext>
              </a:extLst>
            </p:cNvPr>
            <p:cNvSpPr/>
            <p:nvPr/>
          </p:nvSpPr>
          <p:spPr>
            <a:xfrm>
              <a:off x="2416029" y="1400961"/>
              <a:ext cx="679509" cy="302004"/>
            </a:xfrm>
            <a:prstGeom prst="rect">
              <a:avLst/>
            </a:prstGeom>
            <a:noFill/>
            <a:ln w="889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303CBC-7ADD-4A23-8925-B626931E7F55}"/>
                </a:ext>
              </a:extLst>
            </p:cNvPr>
            <p:cNvSpPr/>
            <p:nvPr/>
          </p:nvSpPr>
          <p:spPr>
            <a:xfrm>
              <a:off x="2584865" y="5200260"/>
              <a:ext cx="1380645" cy="435429"/>
            </a:xfrm>
            <a:prstGeom prst="rect">
              <a:avLst/>
            </a:prstGeom>
            <a:noFill/>
            <a:ln w="889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A79621-CF2C-4270-A175-1862DBF99348}"/>
                </a:ext>
              </a:extLst>
            </p:cNvPr>
            <p:cNvCxnSpPr/>
            <p:nvPr/>
          </p:nvCxnSpPr>
          <p:spPr>
            <a:xfrm>
              <a:off x="2761861" y="1894114"/>
              <a:ext cx="83976" cy="306044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479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1E5653-98B5-443F-9325-B0D01C6644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622" y="57194"/>
            <a:ext cx="10872756" cy="3333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623F2F-E7AE-4FD5-9BF7-28C99273B9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622" y="3454747"/>
            <a:ext cx="10872756" cy="327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627C1-C4EA-4F75-A473-BD4BE8BAD404}"/>
              </a:ext>
            </a:extLst>
          </p:cNvPr>
          <p:cNvSpPr txBox="1"/>
          <p:nvPr/>
        </p:nvSpPr>
        <p:spPr>
          <a:xfrm>
            <a:off x="3646448" y="2621327"/>
            <a:ext cx="474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DEL Office Locations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A6BD3-B786-4280-922D-E1DA0A5400C1}"/>
              </a:ext>
            </a:extLst>
          </p:cNvPr>
          <p:cNvSpPr txBox="1"/>
          <p:nvPr/>
        </p:nvSpPr>
        <p:spPr>
          <a:xfrm>
            <a:off x="161691" y="4403991"/>
            <a:ext cx="534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Coast Complete Metrics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6479-2EFD-446F-AFE3-B7C35FCE4176}"/>
              </a:ext>
            </a:extLst>
          </p:cNvPr>
          <p:cNvSpPr txBox="1"/>
          <p:nvPr/>
        </p:nvSpPr>
        <p:spPr>
          <a:xfrm>
            <a:off x="2791524" y="5179623"/>
            <a:ext cx="676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Imaged Documents and Reports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2070B-3765-4955-9B5D-C75EA2483F9F}"/>
              </a:ext>
            </a:extLst>
          </p:cNvPr>
          <p:cNvSpPr txBox="1"/>
          <p:nvPr/>
        </p:nvSpPr>
        <p:spPr>
          <a:xfrm>
            <a:off x="405160" y="5926313"/>
            <a:ext cx="561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WDFW-Adult Returns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C7E77-8F02-4BDA-A34A-EB45E76928ED}"/>
              </a:ext>
            </a:extLst>
          </p:cNvPr>
          <p:cNvSpPr txBox="1"/>
          <p:nvPr/>
        </p:nvSpPr>
        <p:spPr>
          <a:xfrm>
            <a:off x="161691" y="1918971"/>
            <a:ext cx="415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Master Content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CBBE1-F1E6-42E3-A9BB-99BC97D72654}"/>
              </a:ext>
            </a:extLst>
          </p:cNvPr>
          <p:cNvSpPr txBox="1"/>
          <p:nvPr/>
        </p:nvSpPr>
        <p:spPr>
          <a:xfrm>
            <a:off x="2036955" y="3588352"/>
            <a:ext cx="693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Snake Final Abundance 01022013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4748E-91B4-423D-9FD5-0F536E625B77}"/>
              </a:ext>
            </a:extLst>
          </p:cNvPr>
          <p:cNvSpPr txBox="1"/>
          <p:nvPr/>
        </p:nvSpPr>
        <p:spPr>
          <a:xfrm>
            <a:off x="5791203" y="1552706"/>
            <a:ext cx="415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Snake Harvest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0B1C7BD-EFE3-48EB-AC9E-A5A72F5B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7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Dataset Titles</a:t>
            </a:r>
          </a:p>
        </p:txBody>
      </p:sp>
    </p:spTree>
    <p:extLst>
      <p:ext uri="{BB962C8B-B14F-4D97-AF65-F5344CB8AC3E}">
        <p14:creationId xmlns:p14="http://schemas.microsoft.com/office/powerpoint/2010/main" val="38221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FA3D-DFCF-4042-87B6-03481F3B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Curatorial Role for the State Library</a:t>
            </a:r>
          </a:p>
        </p:txBody>
      </p:sp>
      <p:pic>
        <p:nvPicPr>
          <p:cNvPr id="4" name="Picture 3" descr="A large brick building with grass and trees&#10;&#10;Description automatically generated">
            <a:extLst>
              <a:ext uri="{FF2B5EF4-FFF2-40B4-BE49-F238E27FC236}">
                <a16:creationId xmlns:a16="http://schemas.microsoft.com/office/drawing/2014/main" id="{5C575EC8-2D0E-423B-A1EB-38B9075C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8104716" cy="4491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2F181-157B-493C-A570-73DEB8A1560D}"/>
              </a:ext>
            </a:extLst>
          </p:cNvPr>
          <p:cNvSpPr txBox="1"/>
          <p:nvPr/>
        </p:nvSpPr>
        <p:spPr>
          <a:xfrm>
            <a:off x="771525" y="5761770"/>
            <a:ext cx="778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 Agencies					Assess metadata/data quality</a:t>
            </a:r>
          </a:p>
        </p:txBody>
      </p:sp>
    </p:spTree>
    <p:extLst>
      <p:ext uri="{BB962C8B-B14F-4D97-AF65-F5344CB8AC3E}">
        <p14:creationId xmlns:p14="http://schemas.microsoft.com/office/powerpoint/2010/main" val="2231310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418</Words>
  <Application>Microsoft Office PowerPoint</Application>
  <PresentationFormat>Widescreen</PresentationFormat>
  <Paragraphs>84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Washington State  Open Data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Titles</vt:lpstr>
      <vt:lpstr>Curatorial Role for the State Library</vt:lpstr>
      <vt:lpstr>Agency Interviews</vt:lpstr>
      <vt:lpstr>Low Quality Metadata - A Global Issue</vt:lpstr>
      <vt:lpstr>PowerPoint Presentation</vt:lpstr>
      <vt:lpstr>Insights and Deliverables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Washington State  Open Data Portal</dc:title>
  <dc:creator>Andrew Mckenna-Foster</dc:creator>
  <cp:lastModifiedBy>Andrew Mckenna-Foster</cp:lastModifiedBy>
  <cp:revision>100</cp:revision>
  <dcterms:created xsi:type="dcterms:W3CDTF">2019-08-06T20:29:31Z</dcterms:created>
  <dcterms:modified xsi:type="dcterms:W3CDTF">2019-08-13T23:38:52Z</dcterms:modified>
</cp:coreProperties>
</file>