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eb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57" r:id="rId3"/>
    <p:sldId id="261" r:id="rId4"/>
    <p:sldId id="296" r:id="rId5"/>
    <p:sldId id="266" r:id="rId6"/>
    <p:sldId id="270" r:id="rId7"/>
    <p:sldId id="301" r:id="rId8"/>
    <p:sldId id="290" r:id="rId9"/>
    <p:sldId id="291" r:id="rId10"/>
    <p:sldId id="292" r:id="rId11"/>
    <p:sldId id="293" r:id="rId12"/>
    <p:sldId id="263" r:id="rId13"/>
    <p:sldId id="262" r:id="rId14"/>
    <p:sldId id="267" r:id="rId15"/>
    <p:sldId id="269" r:id="rId16"/>
    <p:sldId id="300" r:id="rId17"/>
    <p:sldId id="276" r:id="rId18"/>
    <p:sldId id="277" r:id="rId19"/>
    <p:sldId id="268" r:id="rId20"/>
    <p:sldId id="271" r:id="rId21"/>
    <p:sldId id="289" r:id="rId22"/>
    <p:sldId id="278" r:id="rId23"/>
    <p:sldId id="284" r:id="rId24"/>
    <p:sldId id="288" r:id="rId25"/>
    <p:sldId id="286" r:id="rId26"/>
    <p:sldId id="297" r:id="rId27"/>
    <p:sldId id="299" r:id="rId28"/>
    <p:sldId id="294" r:id="rId29"/>
    <p:sldId id="274" r:id="rId30"/>
    <p:sldId id="281" r:id="rId31"/>
    <p:sldId id="282" r:id="rId32"/>
    <p:sldId id="28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753" autoAdjust="0"/>
  </p:normalViewPr>
  <p:slideViewPr>
    <p:cSldViewPr snapToGrid="0">
      <p:cViewPr varScale="1">
        <p:scale>
          <a:sx n="101" d="100"/>
          <a:sy n="101" d="100"/>
        </p:scale>
        <p:origin x="9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FF3B4E-69BA-4859-8909-CE0D8E5E7F7F}"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0888F3D4-7CFE-4C9C-A021-B8F718F5F5FD}">
      <dgm:prSet/>
      <dgm:spPr/>
      <dgm:t>
        <a:bodyPr/>
        <a:lstStyle/>
        <a:p>
          <a:r>
            <a:rPr lang="en-US" dirty="0"/>
            <a:t>Portal Use</a:t>
          </a:r>
        </a:p>
      </dgm:t>
    </dgm:pt>
    <dgm:pt modelId="{91B47DEB-B458-466F-98B1-F33063B93A13}" type="parTrans" cxnId="{FAC41809-1870-4692-8D70-F0A8760CF5BC}">
      <dgm:prSet/>
      <dgm:spPr/>
      <dgm:t>
        <a:bodyPr/>
        <a:lstStyle/>
        <a:p>
          <a:endParaRPr lang="en-US"/>
        </a:p>
      </dgm:t>
    </dgm:pt>
    <dgm:pt modelId="{07A8886F-4119-4C22-A26D-AE97AF44AF2C}" type="sibTrans" cxnId="{FAC41809-1870-4692-8D70-F0A8760CF5BC}">
      <dgm:prSet/>
      <dgm:spPr/>
      <dgm:t>
        <a:bodyPr/>
        <a:lstStyle/>
        <a:p>
          <a:endParaRPr lang="en-US"/>
        </a:p>
      </dgm:t>
    </dgm:pt>
    <dgm:pt modelId="{1437C525-556E-4830-AD90-BFF5413F1AD6}">
      <dgm:prSet/>
      <dgm:spPr/>
      <dgm:t>
        <a:bodyPr/>
        <a:lstStyle/>
        <a:p>
          <a:r>
            <a:rPr lang="en-US" dirty="0"/>
            <a:t>Users</a:t>
          </a:r>
        </a:p>
      </dgm:t>
    </dgm:pt>
    <dgm:pt modelId="{86749248-FB4D-4076-88B3-DDB6A624BB81}" type="parTrans" cxnId="{445ACE24-1E4D-46C6-8B75-66CFF218911C}">
      <dgm:prSet/>
      <dgm:spPr/>
      <dgm:t>
        <a:bodyPr/>
        <a:lstStyle/>
        <a:p>
          <a:endParaRPr lang="en-US"/>
        </a:p>
      </dgm:t>
    </dgm:pt>
    <dgm:pt modelId="{5845B185-2072-4646-935A-A204DAC7D619}" type="sibTrans" cxnId="{445ACE24-1E4D-46C6-8B75-66CFF218911C}">
      <dgm:prSet/>
      <dgm:spPr/>
      <dgm:t>
        <a:bodyPr/>
        <a:lstStyle/>
        <a:p>
          <a:endParaRPr lang="en-US"/>
        </a:p>
      </dgm:t>
    </dgm:pt>
    <dgm:pt modelId="{187B033C-ADF9-4B27-86AE-387F25E54820}">
      <dgm:prSet/>
      <dgm:spPr/>
      <dgm:t>
        <a:bodyPr/>
        <a:lstStyle/>
        <a:p>
          <a:r>
            <a:rPr lang="en-US" dirty="0"/>
            <a:t>Future Plans</a:t>
          </a:r>
        </a:p>
      </dgm:t>
    </dgm:pt>
    <dgm:pt modelId="{0E3286B7-3E12-497B-925D-D2BB8A913702}" type="parTrans" cxnId="{887C6083-AD88-44CD-B84F-A452E227A97D}">
      <dgm:prSet/>
      <dgm:spPr/>
      <dgm:t>
        <a:bodyPr/>
        <a:lstStyle/>
        <a:p>
          <a:endParaRPr lang="en-US"/>
        </a:p>
      </dgm:t>
    </dgm:pt>
    <dgm:pt modelId="{48ADB1A3-0499-45FB-8379-5F47022245C3}" type="sibTrans" cxnId="{887C6083-AD88-44CD-B84F-A452E227A97D}">
      <dgm:prSet/>
      <dgm:spPr/>
      <dgm:t>
        <a:bodyPr/>
        <a:lstStyle/>
        <a:p>
          <a:endParaRPr lang="en-US"/>
        </a:p>
      </dgm:t>
    </dgm:pt>
    <dgm:pt modelId="{B417B875-882B-4041-81F9-6C26BE8B8503}" type="pres">
      <dgm:prSet presAssocID="{61FF3B4E-69BA-4859-8909-CE0D8E5E7F7F}" presName="linear" presStyleCnt="0">
        <dgm:presLayoutVars>
          <dgm:animLvl val="lvl"/>
          <dgm:resizeHandles val="exact"/>
        </dgm:presLayoutVars>
      </dgm:prSet>
      <dgm:spPr/>
    </dgm:pt>
    <dgm:pt modelId="{CCC74598-059F-42A2-BC2C-5083C222B940}" type="pres">
      <dgm:prSet presAssocID="{0888F3D4-7CFE-4C9C-A021-B8F718F5F5FD}" presName="parentText" presStyleLbl="node1" presStyleIdx="0" presStyleCnt="3" custLinFactY="-8735" custLinFactNeighborX="11224" custLinFactNeighborY="-100000">
        <dgm:presLayoutVars>
          <dgm:chMax val="0"/>
          <dgm:bulletEnabled val="1"/>
        </dgm:presLayoutVars>
      </dgm:prSet>
      <dgm:spPr/>
    </dgm:pt>
    <dgm:pt modelId="{A78BB330-86C3-42D1-9240-01527471919C}" type="pres">
      <dgm:prSet presAssocID="{07A8886F-4119-4C22-A26D-AE97AF44AF2C}" presName="spacer" presStyleCnt="0"/>
      <dgm:spPr/>
    </dgm:pt>
    <dgm:pt modelId="{D6AECD92-73E2-474B-8751-D2028CD663BF}" type="pres">
      <dgm:prSet presAssocID="{1437C525-556E-4830-AD90-BFF5413F1AD6}" presName="parentText" presStyleLbl="node1" presStyleIdx="1" presStyleCnt="3">
        <dgm:presLayoutVars>
          <dgm:chMax val="0"/>
          <dgm:bulletEnabled val="1"/>
        </dgm:presLayoutVars>
      </dgm:prSet>
      <dgm:spPr/>
    </dgm:pt>
    <dgm:pt modelId="{D7F1A067-4871-411C-B3EA-267B9E9AC86E}" type="pres">
      <dgm:prSet presAssocID="{5845B185-2072-4646-935A-A204DAC7D619}" presName="spacer" presStyleCnt="0"/>
      <dgm:spPr/>
    </dgm:pt>
    <dgm:pt modelId="{87780887-3E42-4D88-A7A7-E3B2F06D7644}" type="pres">
      <dgm:prSet presAssocID="{187B033C-ADF9-4B27-86AE-387F25E54820}" presName="parentText" presStyleLbl="node1" presStyleIdx="2" presStyleCnt="3">
        <dgm:presLayoutVars>
          <dgm:chMax val="0"/>
          <dgm:bulletEnabled val="1"/>
        </dgm:presLayoutVars>
      </dgm:prSet>
      <dgm:spPr/>
    </dgm:pt>
  </dgm:ptLst>
  <dgm:cxnLst>
    <dgm:cxn modelId="{FAC41809-1870-4692-8D70-F0A8760CF5BC}" srcId="{61FF3B4E-69BA-4859-8909-CE0D8E5E7F7F}" destId="{0888F3D4-7CFE-4C9C-A021-B8F718F5F5FD}" srcOrd="0" destOrd="0" parTransId="{91B47DEB-B458-466F-98B1-F33063B93A13}" sibTransId="{07A8886F-4119-4C22-A26D-AE97AF44AF2C}"/>
    <dgm:cxn modelId="{445ACE24-1E4D-46C6-8B75-66CFF218911C}" srcId="{61FF3B4E-69BA-4859-8909-CE0D8E5E7F7F}" destId="{1437C525-556E-4830-AD90-BFF5413F1AD6}" srcOrd="1" destOrd="0" parTransId="{86749248-FB4D-4076-88B3-DDB6A624BB81}" sibTransId="{5845B185-2072-4646-935A-A204DAC7D619}"/>
    <dgm:cxn modelId="{30A6C256-8D99-4B91-8491-FD90A6C84A80}" type="presOf" srcId="{187B033C-ADF9-4B27-86AE-387F25E54820}" destId="{87780887-3E42-4D88-A7A7-E3B2F06D7644}" srcOrd="0" destOrd="0" presId="urn:microsoft.com/office/officeart/2005/8/layout/vList2"/>
    <dgm:cxn modelId="{C27D1883-196F-47D5-92AA-EE01FE9892C9}" type="presOf" srcId="{61FF3B4E-69BA-4859-8909-CE0D8E5E7F7F}" destId="{B417B875-882B-4041-81F9-6C26BE8B8503}" srcOrd="0" destOrd="0" presId="urn:microsoft.com/office/officeart/2005/8/layout/vList2"/>
    <dgm:cxn modelId="{887C6083-AD88-44CD-B84F-A452E227A97D}" srcId="{61FF3B4E-69BA-4859-8909-CE0D8E5E7F7F}" destId="{187B033C-ADF9-4B27-86AE-387F25E54820}" srcOrd="2" destOrd="0" parTransId="{0E3286B7-3E12-497B-925D-D2BB8A913702}" sibTransId="{48ADB1A3-0499-45FB-8379-5F47022245C3}"/>
    <dgm:cxn modelId="{0CFA0B8D-76A5-419F-A048-238030940102}" type="presOf" srcId="{0888F3D4-7CFE-4C9C-A021-B8F718F5F5FD}" destId="{CCC74598-059F-42A2-BC2C-5083C222B940}" srcOrd="0" destOrd="0" presId="urn:microsoft.com/office/officeart/2005/8/layout/vList2"/>
    <dgm:cxn modelId="{05BEEFAE-9952-49AF-94D7-FD68B83D6885}" type="presOf" srcId="{1437C525-556E-4830-AD90-BFF5413F1AD6}" destId="{D6AECD92-73E2-474B-8751-D2028CD663BF}" srcOrd="0" destOrd="0" presId="urn:microsoft.com/office/officeart/2005/8/layout/vList2"/>
    <dgm:cxn modelId="{C1384848-295D-49A2-ACC0-EB813C0BEB57}" type="presParOf" srcId="{B417B875-882B-4041-81F9-6C26BE8B8503}" destId="{CCC74598-059F-42A2-BC2C-5083C222B940}" srcOrd="0" destOrd="0" presId="urn:microsoft.com/office/officeart/2005/8/layout/vList2"/>
    <dgm:cxn modelId="{AC4F0CA6-9A61-4129-B610-0468392AAB8E}" type="presParOf" srcId="{B417B875-882B-4041-81F9-6C26BE8B8503}" destId="{A78BB330-86C3-42D1-9240-01527471919C}" srcOrd="1" destOrd="0" presId="urn:microsoft.com/office/officeart/2005/8/layout/vList2"/>
    <dgm:cxn modelId="{9FCCEA3F-C187-4DF6-987B-0BC632EBFD83}" type="presParOf" srcId="{B417B875-882B-4041-81F9-6C26BE8B8503}" destId="{D6AECD92-73E2-474B-8751-D2028CD663BF}" srcOrd="2" destOrd="0" presId="urn:microsoft.com/office/officeart/2005/8/layout/vList2"/>
    <dgm:cxn modelId="{58F0E899-DE40-453D-B6A4-A0160AF68AB6}" type="presParOf" srcId="{B417B875-882B-4041-81F9-6C26BE8B8503}" destId="{D7F1A067-4871-411C-B3EA-267B9E9AC86E}" srcOrd="3" destOrd="0" presId="urn:microsoft.com/office/officeart/2005/8/layout/vList2"/>
    <dgm:cxn modelId="{F7B7A531-73FB-480D-A3B5-7F66BDCF3DA0}" type="presParOf" srcId="{B417B875-882B-4041-81F9-6C26BE8B8503}" destId="{87780887-3E42-4D88-A7A7-E3B2F06D764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FF3B4E-69BA-4859-8909-CE0D8E5E7F7F}"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0888F3D4-7CFE-4C9C-A021-B8F718F5F5FD}">
      <dgm:prSet/>
      <dgm:spPr/>
      <dgm:t>
        <a:bodyPr/>
        <a:lstStyle/>
        <a:p>
          <a:r>
            <a:rPr lang="en-US"/>
            <a:t>Existence</a:t>
          </a:r>
        </a:p>
      </dgm:t>
    </dgm:pt>
    <dgm:pt modelId="{91B47DEB-B458-466F-98B1-F33063B93A13}" type="parTrans" cxnId="{FAC41809-1870-4692-8D70-F0A8760CF5BC}">
      <dgm:prSet/>
      <dgm:spPr/>
      <dgm:t>
        <a:bodyPr/>
        <a:lstStyle/>
        <a:p>
          <a:endParaRPr lang="en-US"/>
        </a:p>
      </dgm:t>
    </dgm:pt>
    <dgm:pt modelId="{07A8886F-4119-4C22-A26D-AE97AF44AF2C}" type="sibTrans" cxnId="{FAC41809-1870-4692-8D70-F0A8760CF5BC}">
      <dgm:prSet/>
      <dgm:spPr/>
      <dgm:t>
        <a:bodyPr/>
        <a:lstStyle/>
        <a:p>
          <a:endParaRPr lang="en-US"/>
        </a:p>
      </dgm:t>
    </dgm:pt>
    <dgm:pt modelId="{1437C525-556E-4830-AD90-BFF5413F1AD6}">
      <dgm:prSet/>
      <dgm:spPr/>
      <dgm:t>
        <a:bodyPr/>
        <a:lstStyle/>
        <a:p>
          <a:r>
            <a:rPr lang="en-US" dirty="0"/>
            <a:t>Quality &amp; Understandability</a:t>
          </a:r>
        </a:p>
      </dgm:t>
    </dgm:pt>
    <dgm:pt modelId="{86749248-FB4D-4076-88B3-DDB6A624BB81}" type="parTrans" cxnId="{445ACE24-1E4D-46C6-8B75-66CFF218911C}">
      <dgm:prSet/>
      <dgm:spPr/>
      <dgm:t>
        <a:bodyPr/>
        <a:lstStyle/>
        <a:p>
          <a:endParaRPr lang="en-US"/>
        </a:p>
      </dgm:t>
    </dgm:pt>
    <dgm:pt modelId="{5845B185-2072-4646-935A-A204DAC7D619}" type="sibTrans" cxnId="{445ACE24-1E4D-46C6-8B75-66CFF218911C}">
      <dgm:prSet/>
      <dgm:spPr/>
      <dgm:t>
        <a:bodyPr/>
        <a:lstStyle/>
        <a:p>
          <a:endParaRPr lang="en-US"/>
        </a:p>
      </dgm:t>
    </dgm:pt>
    <dgm:pt modelId="{B417B875-882B-4041-81F9-6C26BE8B8503}" type="pres">
      <dgm:prSet presAssocID="{61FF3B4E-69BA-4859-8909-CE0D8E5E7F7F}" presName="linear" presStyleCnt="0">
        <dgm:presLayoutVars>
          <dgm:animLvl val="lvl"/>
          <dgm:resizeHandles val="exact"/>
        </dgm:presLayoutVars>
      </dgm:prSet>
      <dgm:spPr/>
    </dgm:pt>
    <dgm:pt modelId="{CCC74598-059F-42A2-BC2C-5083C222B940}" type="pres">
      <dgm:prSet presAssocID="{0888F3D4-7CFE-4C9C-A021-B8F718F5F5FD}" presName="parentText" presStyleLbl="node1" presStyleIdx="0" presStyleCnt="2">
        <dgm:presLayoutVars>
          <dgm:chMax val="0"/>
          <dgm:bulletEnabled val="1"/>
        </dgm:presLayoutVars>
      </dgm:prSet>
      <dgm:spPr/>
    </dgm:pt>
    <dgm:pt modelId="{A78BB330-86C3-42D1-9240-01527471919C}" type="pres">
      <dgm:prSet presAssocID="{07A8886F-4119-4C22-A26D-AE97AF44AF2C}" presName="spacer" presStyleCnt="0"/>
      <dgm:spPr/>
    </dgm:pt>
    <dgm:pt modelId="{D6AECD92-73E2-474B-8751-D2028CD663BF}" type="pres">
      <dgm:prSet presAssocID="{1437C525-556E-4830-AD90-BFF5413F1AD6}" presName="parentText" presStyleLbl="node1" presStyleIdx="1" presStyleCnt="2">
        <dgm:presLayoutVars>
          <dgm:chMax val="0"/>
          <dgm:bulletEnabled val="1"/>
        </dgm:presLayoutVars>
      </dgm:prSet>
      <dgm:spPr/>
    </dgm:pt>
  </dgm:ptLst>
  <dgm:cxnLst>
    <dgm:cxn modelId="{FAC41809-1870-4692-8D70-F0A8760CF5BC}" srcId="{61FF3B4E-69BA-4859-8909-CE0D8E5E7F7F}" destId="{0888F3D4-7CFE-4C9C-A021-B8F718F5F5FD}" srcOrd="0" destOrd="0" parTransId="{91B47DEB-B458-466F-98B1-F33063B93A13}" sibTransId="{07A8886F-4119-4C22-A26D-AE97AF44AF2C}"/>
    <dgm:cxn modelId="{445ACE24-1E4D-46C6-8B75-66CFF218911C}" srcId="{61FF3B4E-69BA-4859-8909-CE0D8E5E7F7F}" destId="{1437C525-556E-4830-AD90-BFF5413F1AD6}" srcOrd="1" destOrd="0" parTransId="{86749248-FB4D-4076-88B3-DDB6A624BB81}" sibTransId="{5845B185-2072-4646-935A-A204DAC7D619}"/>
    <dgm:cxn modelId="{C27D1883-196F-47D5-92AA-EE01FE9892C9}" type="presOf" srcId="{61FF3B4E-69BA-4859-8909-CE0D8E5E7F7F}" destId="{B417B875-882B-4041-81F9-6C26BE8B8503}" srcOrd="0" destOrd="0" presId="urn:microsoft.com/office/officeart/2005/8/layout/vList2"/>
    <dgm:cxn modelId="{0CFA0B8D-76A5-419F-A048-238030940102}" type="presOf" srcId="{0888F3D4-7CFE-4C9C-A021-B8F718F5F5FD}" destId="{CCC74598-059F-42A2-BC2C-5083C222B940}" srcOrd="0" destOrd="0" presId="urn:microsoft.com/office/officeart/2005/8/layout/vList2"/>
    <dgm:cxn modelId="{05BEEFAE-9952-49AF-94D7-FD68B83D6885}" type="presOf" srcId="{1437C525-556E-4830-AD90-BFF5413F1AD6}" destId="{D6AECD92-73E2-474B-8751-D2028CD663BF}" srcOrd="0" destOrd="0" presId="urn:microsoft.com/office/officeart/2005/8/layout/vList2"/>
    <dgm:cxn modelId="{C1384848-295D-49A2-ACC0-EB813C0BEB57}" type="presParOf" srcId="{B417B875-882B-4041-81F9-6C26BE8B8503}" destId="{CCC74598-059F-42A2-BC2C-5083C222B940}" srcOrd="0" destOrd="0" presId="urn:microsoft.com/office/officeart/2005/8/layout/vList2"/>
    <dgm:cxn modelId="{AC4F0CA6-9A61-4129-B610-0468392AAB8E}" type="presParOf" srcId="{B417B875-882B-4041-81F9-6C26BE8B8503}" destId="{A78BB330-86C3-42D1-9240-01527471919C}" srcOrd="1" destOrd="0" presId="urn:microsoft.com/office/officeart/2005/8/layout/vList2"/>
    <dgm:cxn modelId="{9FCCEA3F-C187-4DF6-987B-0BC632EBFD83}" type="presParOf" srcId="{B417B875-882B-4041-81F9-6C26BE8B8503}" destId="{D6AECD92-73E2-474B-8751-D2028CD663B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74598-059F-42A2-BC2C-5083C222B940}">
      <dsp:nvSpPr>
        <dsp:cNvPr id="0" name=""/>
        <dsp:cNvSpPr/>
      </dsp:nvSpPr>
      <dsp:spPr>
        <a:xfrm>
          <a:off x="0" y="0"/>
          <a:ext cx="4409766" cy="10764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dirty="0"/>
            <a:t>Portal Use</a:t>
          </a:r>
        </a:p>
      </dsp:txBody>
      <dsp:txXfrm>
        <a:off x="52546" y="52546"/>
        <a:ext cx="4304674" cy="971308"/>
      </dsp:txXfrm>
    </dsp:sp>
    <dsp:sp modelId="{D6AECD92-73E2-474B-8751-D2028CD663BF}">
      <dsp:nvSpPr>
        <dsp:cNvPr id="0" name=""/>
        <dsp:cNvSpPr/>
      </dsp:nvSpPr>
      <dsp:spPr>
        <a:xfrm>
          <a:off x="0" y="1220230"/>
          <a:ext cx="4409766" cy="1076400"/>
        </a:xfrm>
        <a:prstGeom prst="roundRect">
          <a:avLst/>
        </a:prstGeom>
        <a:gradFill rotWithShape="0">
          <a:gsLst>
            <a:gs pos="0">
              <a:schemeClr val="accent2">
                <a:hueOff val="-723100"/>
                <a:satOff val="-4962"/>
                <a:lumOff val="2549"/>
                <a:alphaOff val="0"/>
                <a:tint val="96000"/>
                <a:lumMod val="100000"/>
              </a:schemeClr>
            </a:gs>
            <a:gs pos="78000">
              <a:schemeClr val="accent2">
                <a:hueOff val="-723100"/>
                <a:satOff val="-4962"/>
                <a:lumOff val="254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dirty="0"/>
            <a:t>Users</a:t>
          </a:r>
        </a:p>
      </dsp:txBody>
      <dsp:txXfrm>
        <a:off x="52546" y="1272776"/>
        <a:ext cx="4304674" cy="971308"/>
      </dsp:txXfrm>
    </dsp:sp>
    <dsp:sp modelId="{87780887-3E42-4D88-A7A7-E3B2F06D7644}">
      <dsp:nvSpPr>
        <dsp:cNvPr id="0" name=""/>
        <dsp:cNvSpPr/>
      </dsp:nvSpPr>
      <dsp:spPr>
        <a:xfrm>
          <a:off x="0" y="2429110"/>
          <a:ext cx="4409766" cy="1076400"/>
        </a:xfrm>
        <a:prstGeom prst="roundRect">
          <a:avLst/>
        </a:prstGeom>
        <a:gradFill rotWithShape="0">
          <a:gsLst>
            <a:gs pos="0">
              <a:schemeClr val="accent2">
                <a:hueOff val="-1446200"/>
                <a:satOff val="-9924"/>
                <a:lumOff val="5098"/>
                <a:alphaOff val="0"/>
                <a:tint val="96000"/>
                <a:lumMod val="100000"/>
              </a:schemeClr>
            </a:gs>
            <a:gs pos="78000">
              <a:schemeClr val="accent2">
                <a:hueOff val="-1446200"/>
                <a:satOff val="-9924"/>
                <a:lumOff val="509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dirty="0"/>
            <a:t>Future Plans</a:t>
          </a:r>
        </a:p>
      </dsp:txBody>
      <dsp:txXfrm>
        <a:off x="52546" y="2481656"/>
        <a:ext cx="4304674" cy="9713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74598-059F-42A2-BC2C-5083C222B940}">
      <dsp:nvSpPr>
        <dsp:cNvPr id="0" name=""/>
        <dsp:cNvSpPr/>
      </dsp:nvSpPr>
      <dsp:spPr>
        <a:xfrm>
          <a:off x="0" y="192713"/>
          <a:ext cx="4535601" cy="15210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Existence</a:t>
          </a:r>
        </a:p>
      </dsp:txBody>
      <dsp:txXfrm>
        <a:off x="74249" y="266962"/>
        <a:ext cx="4387103" cy="1372502"/>
      </dsp:txXfrm>
    </dsp:sp>
    <dsp:sp modelId="{D6AECD92-73E2-474B-8751-D2028CD663BF}">
      <dsp:nvSpPr>
        <dsp:cNvPr id="0" name=""/>
        <dsp:cNvSpPr/>
      </dsp:nvSpPr>
      <dsp:spPr>
        <a:xfrm>
          <a:off x="0" y="1828913"/>
          <a:ext cx="4535601" cy="1521000"/>
        </a:xfrm>
        <a:prstGeom prst="roundRect">
          <a:avLst/>
        </a:prstGeom>
        <a:gradFill rotWithShape="0">
          <a:gsLst>
            <a:gs pos="0">
              <a:schemeClr val="accent2">
                <a:hueOff val="-1446200"/>
                <a:satOff val="-9924"/>
                <a:lumOff val="5098"/>
                <a:alphaOff val="0"/>
                <a:tint val="96000"/>
                <a:lumMod val="100000"/>
              </a:schemeClr>
            </a:gs>
            <a:gs pos="78000">
              <a:schemeClr val="accent2">
                <a:hueOff val="-1446200"/>
                <a:satOff val="-9924"/>
                <a:lumOff val="509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Quality &amp; Understandability</a:t>
          </a:r>
        </a:p>
      </dsp:txBody>
      <dsp:txXfrm>
        <a:off x="74249" y="1903162"/>
        <a:ext cx="4387103" cy="13725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773DDC-1EF0-4200-9A60-FB10B4FB95C5}" type="datetimeFigureOut">
              <a:rPr lang="en-US" smtClean="0"/>
              <a:t>8/13/2019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EA2C83-DFE3-44F7-90B4-5003F59B593A}" type="slidenum">
              <a:rPr lang="en-US" smtClean="0"/>
              <a:t>‹#›</a:t>
            </a:fld>
            <a:endParaRPr lang="en-US"/>
          </a:p>
        </p:txBody>
      </p:sp>
    </p:spTree>
    <p:extLst>
      <p:ext uri="{BB962C8B-B14F-4D97-AF65-F5344CB8AC3E}">
        <p14:creationId xmlns:p14="http://schemas.microsoft.com/office/powerpoint/2010/main" val="322002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as hard hitting and concise as it should be.  The core metadata figures need to be clearer.  Need to </a:t>
            </a:r>
            <a:r>
              <a:rPr lang="en-US"/>
              <a:t>cut more.</a:t>
            </a:r>
            <a:endParaRPr lang="en-US" dirty="0"/>
          </a:p>
        </p:txBody>
      </p:sp>
      <p:sp>
        <p:nvSpPr>
          <p:cNvPr id="4" name="Slide Number Placeholder 3"/>
          <p:cNvSpPr>
            <a:spLocks noGrp="1"/>
          </p:cNvSpPr>
          <p:nvPr>
            <p:ph type="sldNum" sz="quarter" idx="5"/>
          </p:nvPr>
        </p:nvSpPr>
        <p:spPr/>
        <p:txBody>
          <a:bodyPr/>
          <a:lstStyle/>
          <a:p>
            <a:fld id="{EAEA2C83-DFE3-44F7-90B4-5003F59B593A}" type="slidenum">
              <a:rPr lang="en-US" smtClean="0"/>
              <a:t>1</a:t>
            </a:fld>
            <a:endParaRPr lang="en-US"/>
          </a:p>
        </p:txBody>
      </p:sp>
    </p:spTree>
    <p:extLst>
      <p:ext uri="{BB962C8B-B14F-4D97-AF65-F5344CB8AC3E}">
        <p14:creationId xmlns:p14="http://schemas.microsoft.com/office/powerpoint/2010/main" val="167068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License is often considered very important but in the case of data.wa.gov, agencies may purposively leave it blank if they believe that data to be public from its origination (agency legal counsel may recommend this).</a:t>
            </a:r>
          </a:p>
        </p:txBody>
      </p:sp>
      <p:sp>
        <p:nvSpPr>
          <p:cNvPr id="4" name="Slide Number Placeholder 3"/>
          <p:cNvSpPr>
            <a:spLocks noGrp="1"/>
          </p:cNvSpPr>
          <p:nvPr>
            <p:ph type="sldNum" sz="quarter" idx="5"/>
          </p:nvPr>
        </p:nvSpPr>
        <p:spPr/>
        <p:txBody>
          <a:bodyPr/>
          <a:lstStyle/>
          <a:p>
            <a:fld id="{EAEA2C83-DFE3-44F7-90B4-5003F59B593A}" type="slidenum">
              <a:rPr lang="en-US" smtClean="0"/>
              <a:t>14</a:t>
            </a:fld>
            <a:endParaRPr lang="en-US"/>
          </a:p>
        </p:txBody>
      </p:sp>
    </p:spTree>
    <p:extLst>
      <p:ext uri="{BB962C8B-B14F-4D97-AF65-F5344CB8AC3E}">
        <p14:creationId xmlns:p14="http://schemas.microsoft.com/office/powerpoint/2010/main" val="237630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License, temporal values, originator and metadata language are least filled out.</a:t>
            </a:r>
          </a:p>
        </p:txBody>
      </p:sp>
      <p:sp>
        <p:nvSpPr>
          <p:cNvPr id="4" name="Slide Number Placeholder 3"/>
          <p:cNvSpPr>
            <a:spLocks noGrp="1"/>
          </p:cNvSpPr>
          <p:nvPr>
            <p:ph type="sldNum" sz="quarter" idx="5"/>
          </p:nvPr>
        </p:nvSpPr>
        <p:spPr/>
        <p:txBody>
          <a:bodyPr/>
          <a:lstStyle/>
          <a:p>
            <a:fld id="{EAEA2C83-DFE3-44F7-90B4-5003F59B593A}" type="slidenum">
              <a:rPr lang="en-US" smtClean="0"/>
              <a:t>15</a:t>
            </a:fld>
            <a:endParaRPr lang="en-US"/>
          </a:p>
        </p:txBody>
      </p:sp>
    </p:spTree>
    <p:extLst>
      <p:ext uri="{BB962C8B-B14F-4D97-AF65-F5344CB8AC3E}">
        <p14:creationId xmlns:p14="http://schemas.microsoft.com/office/powerpoint/2010/main" val="539527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License, temporal values, originator and metadata language are least filled out.</a:t>
            </a:r>
          </a:p>
        </p:txBody>
      </p:sp>
      <p:sp>
        <p:nvSpPr>
          <p:cNvPr id="4" name="Slide Number Placeholder 3"/>
          <p:cNvSpPr>
            <a:spLocks noGrp="1"/>
          </p:cNvSpPr>
          <p:nvPr>
            <p:ph type="sldNum" sz="quarter" idx="5"/>
          </p:nvPr>
        </p:nvSpPr>
        <p:spPr/>
        <p:txBody>
          <a:bodyPr/>
          <a:lstStyle/>
          <a:p>
            <a:fld id="{EAEA2C83-DFE3-44F7-90B4-5003F59B593A}" type="slidenum">
              <a:rPr lang="en-US" smtClean="0"/>
              <a:t>16</a:t>
            </a:fld>
            <a:endParaRPr lang="en-US"/>
          </a:p>
        </p:txBody>
      </p:sp>
    </p:spTree>
    <p:extLst>
      <p:ext uri="{BB962C8B-B14F-4D97-AF65-F5344CB8AC3E}">
        <p14:creationId xmlns:p14="http://schemas.microsoft.com/office/powerpoint/2010/main" val="2913051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datasets have 6 or fewer elements filled in.  Note that many fill in none of the elements.</a:t>
            </a:r>
          </a:p>
        </p:txBody>
      </p:sp>
      <p:sp>
        <p:nvSpPr>
          <p:cNvPr id="4" name="Slide Number Placeholder 3"/>
          <p:cNvSpPr>
            <a:spLocks noGrp="1"/>
          </p:cNvSpPr>
          <p:nvPr>
            <p:ph type="sldNum" sz="quarter" idx="5"/>
          </p:nvPr>
        </p:nvSpPr>
        <p:spPr/>
        <p:txBody>
          <a:bodyPr/>
          <a:lstStyle/>
          <a:p>
            <a:fld id="{EAEA2C83-DFE3-44F7-90B4-5003F59B593A}" type="slidenum">
              <a:rPr lang="en-US" smtClean="0"/>
              <a:t>17</a:t>
            </a:fld>
            <a:endParaRPr lang="en-US"/>
          </a:p>
        </p:txBody>
      </p:sp>
    </p:spTree>
    <p:extLst>
      <p:ext uri="{BB962C8B-B14F-4D97-AF65-F5344CB8AC3E}">
        <p14:creationId xmlns:p14="http://schemas.microsoft.com/office/powerpoint/2010/main" val="340125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datasets have at least one of the core elements complete. Over 20% have none though. Posting Frequency is rarely filled in.</a:t>
            </a:r>
          </a:p>
          <a:p>
            <a:r>
              <a:rPr lang="en-US" dirty="0"/>
              <a:t>Kubler et al 2018: </a:t>
            </a:r>
            <a:r>
              <a:rPr lang="en-US" dirty="0" err="1"/>
              <a:t>Ckan</a:t>
            </a:r>
            <a:r>
              <a:rPr lang="en-US" dirty="0"/>
              <a:t> portals. See fig 9 </a:t>
            </a:r>
            <a:r>
              <a:rPr lang="en-US" dirty="0" err="1"/>
              <a:t>Qe</a:t>
            </a:r>
            <a:r>
              <a:rPr lang="en-US" dirty="0"/>
              <a:t>(dis) [discovery] ~60%, </a:t>
            </a:r>
            <a:r>
              <a:rPr lang="en-US" dirty="0" err="1"/>
              <a:t>Qe</a:t>
            </a:r>
            <a:r>
              <a:rPr lang="en-US" dirty="0"/>
              <a:t>(tm)[temporal] ~0%, Qc(</a:t>
            </a:r>
            <a:r>
              <a:rPr lang="en-US" dirty="0" err="1"/>
              <a:t>lic</a:t>
            </a:r>
            <a:r>
              <a:rPr lang="en-US" dirty="0"/>
              <a:t>)[license]~25%, </a:t>
            </a:r>
            <a:r>
              <a:rPr lang="en-US" dirty="0" err="1"/>
              <a:t>Qe</a:t>
            </a:r>
            <a:r>
              <a:rPr lang="en-US" dirty="0"/>
              <a:t>(con)[contact]~75%. Didn’t really have an owner element.</a:t>
            </a:r>
          </a:p>
        </p:txBody>
      </p:sp>
      <p:sp>
        <p:nvSpPr>
          <p:cNvPr id="4" name="Slide Number Placeholder 3"/>
          <p:cNvSpPr>
            <a:spLocks noGrp="1"/>
          </p:cNvSpPr>
          <p:nvPr>
            <p:ph type="sldNum" sz="quarter" idx="5"/>
          </p:nvPr>
        </p:nvSpPr>
        <p:spPr/>
        <p:txBody>
          <a:bodyPr/>
          <a:lstStyle/>
          <a:p>
            <a:fld id="{EAEA2C83-DFE3-44F7-90B4-5003F59B593A}" type="slidenum">
              <a:rPr lang="en-US" smtClean="0"/>
              <a:t>18</a:t>
            </a:fld>
            <a:endParaRPr lang="en-US"/>
          </a:p>
        </p:txBody>
      </p:sp>
    </p:spTree>
    <p:extLst>
      <p:ext uri="{BB962C8B-B14F-4D97-AF65-F5344CB8AC3E}">
        <p14:creationId xmlns:p14="http://schemas.microsoft.com/office/powerpoint/2010/main" val="446672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117 datasets selected,  5 had disappeared by the time I got to them.</a:t>
            </a:r>
          </a:p>
        </p:txBody>
      </p:sp>
      <p:sp>
        <p:nvSpPr>
          <p:cNvPr id="4" name="Slide Number Placeholder 3"/>
          <p:cNvSpPr>
            <a:spLocks noGrp="1"/>
          </p:cNvSpPr>
          <p:nvPr>
            <p:ph type="sldNum" sz="quarter" idx="5"/>
          </p:nvPr>
        </p:nvSpPr>
        <p:spPr/>
        <p:txBody>
          <a:bodyPr/>
          <a:lstStyle/>
          <a:p>
            <a:fld id="{EAEA2C83-DFE3-44F7-90B4-5003F59B593A}" type="slidenum">
              <a:rPr lang="en-US" smtClean="0"/>
              <a:t>19</a:t>
            </a:fld>
            <a:endParaRPr lang="en-US"/>
          </a:p>
        </p:txBody>
      </p:sp>
    </p:spTree>
    <p:extLst>
      <p:ext uri="{BB962C8B-B14F-4D97-AF65-F5344CB8AC3E}">
        <p14:creationId xmlns:p14="http://schemas.microsoft.com/office/powerpoint/2010/main" val="3109373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Temporal: about 23% were confusing, Of all the datasets, 14% had incorrect temporal information.  Many titles are enigmatic, few provide data dictionary</a:t>
            </a:r>
          </a:p>
          <a:p>
            <a:r>
              <a:rPr lang="en-US" dirty="0"/>
              <a:t>Few papers mention data dictionary. </a:t>
            </a:r>
            <a:r>
              <a:rPr lang="en-US" dirty="0" err="1"/>
              <a:t>Vetro</a:t>
            </a:r>
            <a:r>
              <a:rPr lang="en-US" dirty="0"/>
              <a:t> et al 2016 does, few to none of the datasets they looked at had metadata for the columns at the municipal level- national level had good dictionaries.</a:t>
            </a:r>
          </a:p>
        </p:txBody>
      </p:sp>
      <p:sp>
        <p:nvSpPr>
          <p:cNvPr id="4" name="Slide Number Placeholder 3"/>
          <p:cNvSpPr>
            <a:spLocks noGrp="1"/>
          </p:cNvSpPr>
          <p:nvPr>
            <p:ph type="sldNum" sz="quarter" idx="5"/>
          </p:nvPr>
        </p:nvSpPr>
        <p:spPr/>
        <p:txBody>
          <a:bodyPr/>
          <a:lstStyle/>
          <a:p>
            <a:fld id="{EAEA2C83-DFE3-44F7-90B4-5003F59B593A}" type="slidenum">
              <a:rPr lang="en-US" smtClean="0"/>
              <a:t>20</a:t>
            </a:fld>
            <a:endParaRPr lang="en-US"/>
          </a:p>
        </p:txBody>
      </p:sp>
    </p:spTree>
    <p:extLst>
      <p:ext uri="{BB962C8B-B14F-4D97-AF65-F5344CB8AC3E}">
        <p14:creationId xmlns:p14="http://schemas.microsoft.com/office/powerpoint/2010/main" val="2484036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mystifying titles</a:t>
            </a:r>
          </a:p>
        </p:txBody>
      </p:sp>
      <p:sp>
        <p:nvSpPr>
          <p:cNvPr id="4" name="Slide Number Placeholder 3"/>
          <p:cNvSpPr>
            <a:spLocks noGrp="1"/>
          </p:cNvSpPr>
          <p:nvPr>
            <p:ph type="sldNum" sz="quarter" idx="5"/>
          </p:nvPr>
        </p:nvSpPr>
        <p:spPr/>
        <p:txBody>
          <a:bodyPr/>
          <a:lstStyle/>
          <a:p>
            <a:fld id="{EAEA2C83-DFE3-44F7-90B4-5003F59B593A}" type="slidenum">
              <a:rPr lang="en-US" smtClean="0"/>
              <a:t>21</a:t>
            </a:fld>
            <a:endParaRPr lang="en-US"/>
          </a:p>
        </p:txBody>
      </p:sp>
    </p:spTree>
    <p:extLst>
      <p:ext uri="{BB962C8B-B14F-4D97-AF65-F5344CB8AC3E}">
        <p14:creationId xmlns:p14="http://schemas.microsoft.com/office/powerpoint/2010/main" val="2223524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Temporal problem</a:t>
            </a:r>
          </a:p>
        </p:txBody>
      </p:sp>
      <p:sp>
        <p:nvSpPr>
          <p:cNvPr id="4" name="Slide Number Placeholder 3"/>
          <p:cNvSpPr>
            <a:spLocks noGrp="1"/>
          </p:cNvSpPr>
          <p:nvPr>
            <p:ph type="sldNum" sz="quarter" idx="5"/>
          </p:nvPr>
        </p:nvSpPr>
        <p:spPr/>
        <p:txBody>
          <a:bodyPr/>
          <a:lstStyle/>
          <a:p>
            <a:fld id="{EAEA2C83-DFE3-44F7-90B4-5003F59B593A}" type="slidenum">
              <a:rPr lang="en-US" smtClean="0"/>
              <a:t>22</a:t>
            </a:fld>
            <a:endParaRPr lang="en-US"/>
          </a:p>
        </p:txBody>
      </p:sp>
    </p:spTree>
    <p:extLst>
      <p:ext uri="{BB962C8B-B14F-4D97-AF65-F5344CB8AC3E}">
        <p14:creationId xmlns:p14="http://schemas.microsoft.com/office/powerpoint/2010/main" val="302865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Temporal problem</a:t>
            </a:r>
          </a:p>
        </p:txBody>
      </p:sp>
      <p:sp>
        <p:nvSpPr>
          <p:cNvPr id="4" name="Slide Number Placeholder 3"/>
          <p:cNvSpPr>
            <a:spLocks noGrp="1"/>
          </p:cNvSpPr>
          <p:nvPr>
            <p:ph type="sldNum" sz="quarter" idx="5"/>
          </p:nvPr>
        </p:nvSpPr>
        <p:spPr/>
        <p:txBody>
          <a:bodyPr/>
          <a:lstStyle/>
          <a:p>
            <a:fld id="{EAEA2C83-DFE3-44F7-90B4-5003F59B593A}" type="slidenum">
              <a:rPr lang="en-US" smtClean="0"/>
              <a:t>23</a:t>
            </a:fld>
            <a:endParaRPr lang="en-US"/>
          </a:p>
        </p:txBody>
      </p:sp>
    </p:spTree>
    <p:extLst>
      <p:ext uri="{BB962C8B-B14F-4D97-AF65-F5344CB8AC3E}">
        <p14:creationId xmlns:p14="http://schemas.microsoft.com/office/powerpoint/2010/main" val="389453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One of the more established state portals. Brief overview.</a:t>
            </a:r>
          </a:p>
          <a:p>
            <a:endParaRPr lang="en-US" sz="1200" dirty="0"/>
          </a:p>
          <a:p>
            <a:r>
              <a:rPr lang="en-US" sz="1200" dirty="0"/>
              <a:t>One reason for success (unmediated deposits) is also a possible cause of problems (poor metadata) – foreshadow with category pie chart.</a:t>
            </a:r>
          </a:p>
          <a:p>
            <a:endParaRPr lang="en-US" sz="1200" dirty="0"/>
          </a:p>
        </p:txBody>
      </p:sp>
      <p:sp>
        <p:nvSpPr>
          <p:cNvPr id="4" name="Slide Number Placeholder 3"/>
          <p:cNvSpPr>
            <a:spLocks noGrp="1"/>
          </p:cNvSpPr>
          <p:nvPr>
            <p:ph type="sldNum" sz="quarter" idx="5"/>
          </p:nvPr>
        </p:nvSpPr>
        <p:spPr/>
        <p:txBody>
          <a:bodyPr/>
          <a:lstStyle/>
          <a:p>
            <a:fld id="{EAEA2C83-DFE3-44F7-90B4-5003F59B593A}" type="slidenum">
              <a:rPr lang="en-US" smtClean="0"/>
              <a:t>2</a:t>
            </a:fld>
            <a:endParaRPr lang="en-US"/>
          </a:p>
        </p:txBody>
      </p:sp>
    </p:spTree>
    <p:extLst>
      <p:ext uri="{BB962C8B-B14F-4D97-AF65-F5344CB8AC3E}">
        <p14:creationId xmlns:p14="http://schemas.microsoft.com/office/powerpoint/2010/main" val="1527067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Multiple datasets in a time series</a:t>
            </a:r>
          </a:p>
          <a:p>
            <a:endParaRPr lang="en-US" sz="2400" dirty="0"/>
          </a:p>
          <a:p>
            <a:r>
              <a:rPr lang="en-US" sz="2400" dirty="0"/>
              <a:t>Uploads that are not data</a:t>
            </a:r>
          </a:p>
          <a:p>
            <a:pPr lvl="1"/>
            <a:r>
              <a:rPr lang="en-US" sz="2200" dirty="0"/>
              <a:t>E.g. links to pdfs</a:t>
            </a:r>
          </a:p>
          <a:p>
            <a:endParaRPr lang="en-US" sz="2400" dirty="0"/>
          </a:p>
          <a:p>
            <a:r>
              <a:rPr lang="en-US" sz="2400" dirty="0"/>
              <a:t>Mystery datasets</a:t>
            </a:r>
            <a:endParaRPr lang="en-US" sz="1700" dirty="0"/>
          </a:p>
          <a:p>
            <a:pPr lvl="1"/>
            <a:r>
              <a:rPr lang="en-US" sz="2200" dirty="0"/>
              <a:t>E.g. “1 – All $$ By Biennium” with no metadata.</a:t>
            </a:r>
          </a:p>
          <a:p>
            <a:endParaRPr lang="en-US" sz="2400" dirty="0"/>
          </a:p>
          <a:p>
            <a:r>
              <a:rPr lang="en-US" sz="2400" dirty="0"/>
              <a:t>Completely empty uploads and test/dummy datasets</a:t>
            </a:r>
          </a:p>
          <a:p>
            <a:endParaRPr lang="en-US" dirty="0"/>
          </a:p>
        </p:txBody>
      </p:sp>
      <p:sp>
        <p:nvSpPr>
          <p:cNvPr id="4" name="Slide Number Placeholder 3"/>
          <p:cNvSpPr>
            <a:spLocks noGrp="1"/>
          </p:cNvSpPr>
          <p:nvPr>
            <p:ph type="sldNum" sz="quarter" idx="5"/>
          </p:nvPr>
        </p:nvSpPr>
        <p:spPr/>
        <p:txBody>
          <a:bodyPr/>
          <a:lstStyle/>
          <a:p>
            <a:fld id="{EAEA2C83-DFE3-44F7-90B4-5003F59B593A}" type="slidenum">
              <a:rPr lang="en-US" smtClean="0"/>
              <a:t>24</a:t>
            </a:fld>
            <a:endParaRPr lang="en-US"/>
          </a:p>
        </p:txBody>
      </p:sp>
    </p:spTree>
    <p:extLst>
      <p:ext uri="{BB962C8B-B14F-4D97-AF65-F5344CB8AC3E}">
        <p14:creationId xmlns:p14="http://schemas.microsoft.com/office/powerpoint/2010/main" val="2460556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of sampled seem to be candidates for an annually updated dataset.</a:t>
            </a:r>
          </a:p>
        </p:txBody>
      </p:sp>
      <p:sp>
        <p:nvSpPr>
          <p:cNvPr id="4" name="Slide Number Placeholder 3"/>
          <p:cNvSpPr>
            <a:spLocks noGrp="1"/>
          </p:cNvSpPr>
          <p:nvPr>
            <p:ph type="sldNum" sz="quarter" idx="5"/>
          </p:nvPr>
        </p:nvSpPr>
        <p:spPr/>
        <p:txBody>
          <a:bodyPr/>
          <a:lstStyle/>
          <a:p>
            <a:fld id="{EAEA2C83-DFE3-44F7-90B4-5003F59B593A}" type="slidenum">
              <a:rPr lang="en-US" smtClean="0"/>
              <a:t>25</a:t>
            </a:fld>
            <a:endParaRPr lang="en-US"/>
          </a:p>
        </p:txBody>
      </p:sp>
    </p:spTree>
    <p:extLst>
      <p:ext uri="{BB962C8B-B14F-4D97-AF65-F5344CB8AC3E}">
        <p14:creationId xmlns:p14="http://schemas.microsoft.com/office/powerpoint/2010/main" val="2586357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better on an agency website?</a:t>
            </a:r>
          </a:p>
        </p:txBody>
      </p:sp>
      <p:sp>
        <p:nvSpPr>
          <p:cNvPr id="4" name="Slide Number Placeholder 3"/>
          <p:cNvSpPr>
            <a:spLocks noGrp="1"/>
          </p:cNvSpPr>
          <p:nvPr>
            <p:ph type="sldNum" sz="quarter" idx="5"/>
          </p:nvPr>
        </p:nvSpPr>
        <p:spPr/>
        <p:txBody>
          <a:bodyPr/>
          <a:lstStyle/>
          <a:p>
            <a:fld id="{EAEA2C83-DFE3-44F7-90B4-5003F59B593A}" type="slidenum">
              <a:rPr lang="en-US" smtClean="0"/>
              <a:t>26</a:t>
            </a:fld>
            <a:endParaRPr lang="en-US"/>
          </a:p>
        </p:txBody>
      </p:sp>
    </p:spTree>
    <p:extLst>
      <p:ext uri="{BB962C8B-B14F-4D97-AF65-F5344CB8AC3E}">
        <p14:creationId xmlns:p14="http://schemas.microsoft.com/office/powerpoint/2010/main" val="248889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dataset</a:t>
            </a:r>
          </a:p>
        </p:txBody>
      </p:sp>
      <p:sp>
        <p:nvSpPr>
          <p:cNvPr id="4" name="Slide Number Placeholder 3"/>
          <p:cNvSpPr>
            <a:spLocks noGrp="1"/>
          </p:cNvSpPr>
          <p:nvPr>
            <p:ph type="sldNum" sz="quarter" idx="5"/>
          </p:nvPr>
        </p:nvSpPr>
        <p:spPr/>
        <p:txBody>
          <a:bodyPr/>
          <a:lstStyle/>
          <a:p>
            <a:fld id="{EAEA2C83-DFE3-44F7-90B4-5003F59B593A}" type="slidenum">
              <a:rPr lang="en-US" smtClean="0"/>
              <a:t>27</a:t>
            </a:fld>
            <a:endParaRPr lang="en-US"/>
          </a:p>
        </p:txBody>
      </p:sp>
    </p:spTree>
    <p:extLst>
      <p:ext uri="{BB962C8B-B14F-4D97-AF65-F5344CB8AC3E}">
        <p14:creationId xmlns:p14="http://schemas.microsoft.com/office/powerpoint/2010/main" val="39578485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major findings.</a:t>
            </a:r>
          </a:p>
        </p:txBody>
      </p:sp>
      <p:sp>
        <p:nvSpPr>
          <p:cNvPr id="4" name="Slide Number Placeholder 3"/>
          <p:cNvSpPr>
            <a:spLocks noGrp="1"/>
          </p:cNvSpPr>
          <p:nvPr>
            <p:ph type="sldNum" sz="quarter" idx="5"/>
          </p:nvPr>
        </p:nvSpPr>
        <p:spPr/>
        <p:txBody>
          <a:bodyPr/>
          <a:lstStyle/>
          <a:p>
            <a:fld id="{EAEA2C83-DFE3-44F7-90B4-5003F59B593A}" type="slidenum">
              <a:rPr lang="en-US" smtClean="0"/>
              <a:t>28</a:t>
            </a:fld>
            <a:endParaRPr lang="en-US"/>
          </a:p>
        </p:txBody>
      </p:sp>
    </p:spTree>
    <p:extLst>
      <p:ext uri="{BB962C8B-B14F-4D97-AF65-F5344CB8AC3E}">
        <p14:creationId xmlns:p14="http://schemas.microsoft.com/office/powerpoint/2010/main" val="4294553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Cannot control selection without completely changing how the portal operates. Its success is partly due to its low barrier to publishing</a:t>
            </a:r>
          </a:p>
        </p:txBody>
      </p:sp>
      <p:sp>
        <p:nvSpPr>
          <p:cNvPr id="4" name="Slide Number Placeholder 3"/>
          <p:cNvSpPr>
            <a:spLocks noGrp="1"/>
          </p:cNvSpPr>
          <p:nvPr>
            <p:ph type="sldNum" sz="quarter" idx="5"/>
          </p:nvPr>
        </p:nvSpPr>
        <p:spPr/>
        <p:txBody>
          <a:bodyPr/>
          <a:lstStyle/>
          <a:p>
            <a:fld id="{EAEA2C83-DFE3-44F7-90B4-5003F59B593A}" type="slidenum">
              <a:rPr lang="en-US" smtClean="0"/>
              <a:t>30</a:t>
            </a:fld>
            <a:endParaRPr lang="en-US"/>
          </a:p>
        </p:txBody>
      </p:sp>
    </p:spTree>
    <p:extLst>
      <p:ext uri="{BB962C8B-B14F-4D97-AF65-F5344CB8AC3E}">
        <p14:creationId xmlns:p14="http://schemas.microsoft.com/office/powerpoint/2010/main" val="18088362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sz="2400" dirty="0">
                <a:sym typeface="Wingdings" panose="05000000000000000000" pitchFamily="2" charset="2"/>
              </a:rPr>
              <a:t>Focus curation on the core metadata elements</a:t>
            </a:r>
          </a:p>
          <a:p>
            <a:pPr lvl="1">
              <a:lnSpc>
                <a:spcPct val="150000"/>
              </a:lnSpc>
            </a:pPr>
            <a:r>
              <a:rPr lang="en-US" sz="2200" dirty="0">
                <a:sym typeface="Wingdings" panose="05000000000000000000" pitchFamily="2" charset="2"/>
              </a:rPr>
              <a:t>Add controlled vocabularies where possible</a:t>
            </a:r>
          </a:p>
          <a:p>
            <a:pPr lvl="1">
              <a:lnSpc>
                <a:spcPct val="150000"/>
              </a:lnSpc>
            </a:pPr>
            <a:r>
              <a:rPr lang="en-US" sz="2200" dirty="0">
                <a:sym typeface="Wingdings" panose="05000000000000000000" pitchFamily="2" charset="2"/>
              </a:rPr>
              <a:t>Fix obvious temporal errors</a:t>
            </a:r>
          </a:p>
          <a:p>
            <a:pPr lvl="1">
              <a:lnSpc>
                <a:spcPct val="150000"/>
              </a:lnSpc>
            </a:pPr>
            <a:r>
              <a:rPr lang="en-US" sz="2200" dirty="0">
                <a:sym typeface="Wingdings" panose="05000000000000000000" pitchFamily="2" charset="2"/>
              </a:rPr>
              <a:t>Make titles understandable</a:t>
            </a:r>
          </a:p>
          <a:p>
            <a:pPr>
              <a:lnSpc>
                <a:spcPct val="150000"/>
              </a:lnSpc>
            </a:pPr>
            <a:endParaRPr lang="en-US" sz="2400" dirty="0">
              <a:sym typeface="Wingdings" panose="05000000000000000000" pitchFamily="2" charset="2"/>
            </a:endParaRPr>
          </a:p>
          <a:p>
            <a:pPr>
              <a:lnSpc>
                <a:spcPct val="150000"/>
              </a:lnSpc>
            </a:pPr>
            <a:r>
              <a:rPr lang="en-US" sz="2400" dirty="0">
                <a:sym typeface="Wingdings" panose="05000000000000000000" pitchFamily="2" charset="2"/>
              </a:rPr>
              <a:t>Remove datasets that should not be public (not data, test)</a:t>
            </a:r>
          </a:p>
          <a:p>
            <a:pPr>
              <a:lnSpc>
                <a:spcPct val="150000"/>
              </a:lnSpc>
            </a:pPr>
            <a:r>
              <a:rPr lang="en-US" sz="2400" dirty="0">
                <a:sym typeface="Wingdings" panose="05000000000000000000" pitchFamily="2" charset="2"/>
              </a:rPr>
              <a:t>Create stories to increase portal visibility</a:t>
            </a:r>
          </a:p>
          <a:p>
            <a:pPr>
              <a:lnSpc>
                <a:spcPct val="150000"/>
              </a:lnSpc>
            </a:pPr>
            <a:r>
              <a:rPr lang="en-US" sz="2400" dirty="0"/>
              <a:t>Create a user feedback system, Run regular metadata assessments</a:t>
            </a:r>
          </a:p>
        </p:txBody>
      </p:sp>
      <p:sp>
        <p:nvSpPr>
          <p:cNvPr id="4" name="Slide Number Placeholder 3"/>
          <p:cNvSpPr>
            <a:spLocks noGrp="1"/>
          </p:cNvSpPr>
          <p:nvPr>
            <p:ph type="sldNum" sz="quarter" idx="5"/>
          </p:nvPr>
        </p:nvSpPr>
        <p:spPr/>
        <p:txBody>
          <a:bodyPr/>
          <a:lstStyle/>
          <a:p>
            <a:fld id="{EAEA2C83-DFE3-44F7-90B4-5003F59B593A}" type="slidenum">
              <a:rPr lang="en-US" smtClean="0"/>
              <a:t>31</a:t>
            </a:fld>
            <a:endParaRPr lang="en-US"/>
          </a:p>
        </p:txBody>
      </p:sp>
    </p:spTree>
    <p:extLst>
      <p:ext uri="{BB962C8B-B14F-4D97-AF65-F5344CB8AC3E}">
        <p14:creationId xmlns:p14="http://schemas.microsoft.com/office/powerpoint/2010/main" val="63132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there a curation role for the State Library and what would that work look like?</a:t>
            </a:r>
          </a:p>
        </p:txBody>
      </p:sp>
      <p:sp>
        <p:nvSpPr>
          <p:cNvPr id="4" name="Slide Number Placeholder 3"/>
          <p:cNvSpPr>
            <a:spLocks noGrp="1"/>
          </p:cNvSpPr>
          <p:nvPr>
            <p:ph type="sldNum" sz="quarter" idx="5"/>
          </p:nvPr>
        </p:nvSpPr>
        <p:spPr/>
        <p:txBody>
          <a:bodyPr/>
          <a:lstStyle/>
          <a:p>
            <a:fld id="{EAEA2C83-DFE3-44F7-90B4-5003F59B593A}" type="slidenum">
              <a:rPr lang="en-US" smtClean="0"/>
              <a:t>3</a:t>
            </a:fld>
            <a:endParaRPr lang="en-US"/>
          </a:p>
        </p:txBody>
      </p:sp>
    </p:spTree>
    <p:extLst>
      <p:ext uri="{BB962C8B-B14F-4D97-AF65-F5344CB8AC3E}">
        <p14:creationId xmlns:p14="http://schemas.microsoft.com/office/powerpoint/2010/main" val="1708880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Focused on two things </a:t>
            </a:r>
          </a:p>
        </p:txBody>
      </p:sp>
      <p:sp>
        <p:nvSpPr>
          <p:cNvPr id="4" name="Slide Number Placeholder 3"/>
          <p:cNvSpPr>
            <a:spLocks noGrp="1"/>
          </p:cNvSpPr>
          <p:nvPr>
            <p:ph type="sldNum" sz="quarter" idx="5"/>
          </p:nvPr>
        </p:nvSpPr>
        <p:spPr/>
        <p:txBody>
          <a:bodyPr/>
          <a:lstStyle/>
          <a:p>
            <a:fld id="{EAEA2C83-DFE3-44F7-90B4-5003F59B593A}" type="slidenum">
              <a:rPr lang="en-US" smtClean="0"/>
              <a:t>4</a:t>
            </a:fld>
            <a:endParaRPr lang="en-US"/>
          </a:p>
        </p:txBody>
      </p:sp>
    </p:spTree>
    <p:extLst>
      <p:ext uri="{BB962C8B-B14F-4D97-AF65-F5344CB8AC3E}">
        <p14:creationId xmlns:p14="http://schemas.microsoft.com/office/powerpoint/2010/main" val="2381895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publishers</a:t>
            </a:r>
          </a:p>
        </p:txBody>
      </p:sp>
      <p:sp>
        <p:nvSpPr>
          <p:cNvPr id="4" name="Slide Number Placeholder 3"/>
          <p:cNvSpPr>
            <a:spLocks noGrp="1"/>
          </p:cNvSpPr>
          <p:nvPr>
            <p:ph type="sldNum" sz="quarter" idx="5"/>
          </p:nvPr>
        </p:nvSpPr>
        <p:spPr/>
        <p:txBody>
          <a:bodyPr/>
          <a:lstStyle/>
          <a:p>
            <a:fld id="{EAEA2C83-DFE3-44F7-90B4-5003F59B593A}" type="slidenum">
              <a:rPr lang="en-US" smtClean="0"/>
              <a:t>8</a:t>
            </a:fld>
            <a:endParaRPr lang="en-US"/>
          </a:p>
        </p:txBody>
      </p:sp>
    </p:spTree>
    <p:extLst>
      <p:ext uri="{BB962C8B-B14F-4D97-AF65-F5344CB8AC3E}">
        <p14:creationId xmlns:p14="http://schemas.microsoft.com/office/powerpoint/2010/main" val="3488558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publisher interested in doing more.</a:t>
            </a:r>
          </a:p>
        </p:txBody>
      </p:sp>
      <p:sp>
        <p:nvSpPr>
          <p:cNvPr id="4" name="Slide Number Placeholder 3"/>
          <p:cNvSpPr>
            <a:spLocks noGrp="1"/>
          </p:cNvSpPr>
          <p:nvPr>
            <p:ph type="sldNum" sz="quarter" idx="5"/>
          </p:nvPr>
        </p:nvSpPr>
        <p:spPr/>
        <p:txBody>
          <a:bodyPr/>
          <a:lstStyle/>
          <a:p>
            <a:fld id="{EAEA2C83-DFE3-44F7-90B4-5003F59B593A}" type="slidenum">
              <a:rPr lang="en-US" smtClean="0"/>
              <a:t>9</a:t>
            </a:fld>
            <a:endParaRPr lang="en-US"/>
          </a:p>
        </p:txBody>
      </p:sp>
    </p:spTree>
    <p:extLst>
      <p:ext uri="{BB962C8B-B14F-4D97-AF65-F5344CB8AC3E}">
        <p14:creationId xmlns:p14="http://schemas.microsoft.com/office/powerpoint/2010/main" val="1005630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Publishing for internal agency use</a:t>
            </a:r>
          </a:p>
          <a:p>
            <a:r>
              <a:rPr lang="en-US" dirty="0"/>
              <a:t>Data.wa.gov has lots of different datasets, agencies use it in many different ways.  Raises the questions- do state portals show unique collections of data that possibly reflect the needs of that state?  Especially compared to cities?</a:t>
            </a:r>
          </a:p>
        </p:txBody>
      </p:sp>
      <p:sp>
        <p:nvSpPr>
          <p:cNvPr id="4" name="Slide Number Placeholder 3"/>
          <p:cNvSpPr>
            <a:spLocks noGrp="1"/>
          </p:cNvSpPr>
          <p:nvPr>
            <p:ph type="sldNum" sz="quarter" idx="5"/>
          </p:nvPr>
        </p:nvSpPr>
        <p:spPr/>
        <p:txBody>
          <a:bodyPr/>
          <a:lstStyle/>
          <a:p>
            <a:fld id="{EAEA2C83-DFE3-44F7-90B4-5003F59B593A}" type="slidenum">
              <a:rPr lang="en-US" smtClean="0"/>
              <a:t>10</a:t>
            </a:fld>
            <a:endParaRPr lang="en-US"/>
          </a:p>
        </p:txBody>
      </p:sp>
    </p:spTree>
    <p:extLst>
      <p:ext uri="{BB962C8B-B14F-4D97-AF65-F5344CB8AC3E}">
        <p14:creationId xmlns:p14="http://schemas.microsoft.com/office/powerpoint/2010/main" val="3237596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will not find the same types of datasets at the top of every state portal.  Curation work cannot be generalized- cannot look to other state portals to guide collections development type work.</a:t>
            </a:r>
          </a:p>
          <a:p>
            <a:r>
              <a:rPr lang="en-US" sz="2400" dirty="0"/>
              <a:t>Using other state portals to guide curation may not work</a:t>
            </a:r>
          </a:p>
          <a:p>
            <a:r>
              <a:rPr lang="en-US" sz="2400" dirty="0"/>
              <a:t>Curation cannot be generalized</a:t>
            </a:r>
          </a:p>
          <a:p>
            <a:r>
              <a:rPr lang="en-US" sz="2400" dirty="0"/>
              <a:t>Requires specific skills and knowledge</a:t>
            </a:r>
          </a:p>
          <a:p>
            <a:pPr lvl="1"/>
            <a:r>
              <a:rPr lang="en-US" sz="2200" dirty="0"/>
              <a:t>State Library may have these skills</a:t>
            </a:r>
          </a:p>
          <a:p>
            <a:endParaRPr lang="en-US" dirty="0"/>
          </a:p>
        </p:txBody>
      </p:sp>
      <p:sp>
        <p:nvSpPr>
          <p:cNvPr id="4" name="Slide Number Placeholder 3"/>
          <p:cNvSpPr>
            <a:spLocks noGrp="1"/>
          </p:cNvSpPr>
          <p:nvPr>
            <p:ph type="sldNum" sz="quarter" idx="5"/>
          </p:nvPr>
        </p:nvSpPr>
        <p:spPr/>
        <p:txBody>
          <a:bodyPr/>
          <a:lstStyle/>
          <a:p>
            <a:fld id="{EAEA2C83-DFE3-44F7-90B4-5003F59B593A}" type="slidenum">
              <a:rPr lang="en-US" smtClean="0"/>
              <a:t>11</a:t>
            </a:fld>
            <a:endParaRPr lang="en-US"/>
          </a:p>
        </p:txBody>
      </p:sp>
    </p:spTree>
    <p:extLst>
      <p:ext uri="{BB962C8B-B14F-4D97-AF65-F5344CB8AC3E}">
        <p14:creationId xmlns:p14="http://schemas.microsoft.com/office/powerpoint/2010/main" val="1906448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a:t>Umbrich</a:t>
            </a:r>
            <a:r>
              <a:rPr lang="en-US" sz="1200" dirty="0"/>
              <a:t> et al. 2015 - Majority datasets are around 60% complete</a:t>
            </a:r>
          </a:p>
          <a:p>
            <a:r>
              <a:rPr lang="en-US" sz="1200" dirty="0" err="1"/>
              <a:t>Vetrò</a:t>
            </a:r>
            <a:r>
              <a:rPr lang="en-US" sz="1200" dirty="0"/>
              <a:t> et al. 2016 - ~90% compliance with e-Gov Metadata Standard</a:t>
            </a:r>
          </a:p>
          <a:p>
            <a:r>
              <a:rPr lang="en-US" sz="1200" dirty="0" err="1">
                <a:solidFill>
                  <a:schemeClr val="tx1"/>
                </a:solidFill>
              </a:rPr>
              <a:t>Machova</a:t>
            </a:r>
            <a:r>
              <a:rPr lang="en-US" sz="1200" dirty="0">
                <a:solidFill>
                  <a:schemeClr val="tx1"/>
                </a:solidFill>
              </a:rPr>
              <a:t> and </a:t>
            </a:r>
            <a:r>
              <a:rPr lang="en-US" sz="1200" dirty="0" err="1">
                <a:solidFill>
                  <a:schemeClr val="tx1"/>
                </a:solidFill>
              </a:rPr>
              <a:t>Lnenicka</a:t>
            </a:r>
            <a:r>
              <a:rPr lang="en-US" sz="1200" dirty="0">
                <a:solidFill>
                  <a:schemeClr val="tx1"/>
                </a:solidFill>
              </a:rPr>
              <a:t> 2017 – Metadata quality averaged 65% +/- 11</a:t>
            </a:r>
          </a:p>
          <a:p>
            <a:r>
              <a:rPr lang="en-US" sz="1200" dirty="0"/>
              <a:t>Kubler et al. 2018 – Most portals fail to include temporal, spatial, license</a:t>
            </a:r>
          </a:p>
          <a:p>
            <a:endParaRPr lang="en-US" dirty="0"/>
          </a:p>
        </p:txBody>
      </p:sp>
      <p:sp>
        <p:nvSpPr>
          <p:cNvPr id="4" name="Slide Number Placeholder 3"/>
          <p:cNvSpPr>
            <a:spLocks noGrp="1"/>
          </p:cNvSpPr>
          <p:nvPr>
            <p:ph type="sldNum" sz="quarter" idx="5"/>
          </p:nvPr>
        </p:nvSpPr>
        <p:spPr/>
        <p:txBody>
          <a:bodyPr/>
          <a:lstStyle/>
          <a:p>
            <a:fld id="{EAEA2C83-DFE3-44F7-90B4-5003F59B593A}" type="slidenum">
              <a:rPr lang="en-US" smtClean="0"/>
              <a:t>13</a:t>
            </a:fld>
            <a:endParaRPr lang="en-US"/>
          </a:p>
        </p:txBody>
      </p:sp>
    </p:spTree>
    <p:extLst>
      <p:ext uri="{BB962C8B-B14F-4D97-AF65-F5344CB8AC3E}">
        <p14:creationId xmlns:p14="http://schemas.microsoft.com/office/powerpoint/2010/main" val="1809330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chemeClr val="accent1">
                    <a:lumMod val="20000"/>
                    <a:lumOff val="80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20000"/>
                    <a:lumOff val="80000"/>
                  </a:schemeClr>
                </a:solidFill>
              </a:defRPr>
            </a:lvl1p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8/13/2019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6.jp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webp"/><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AFB7D-591F-469B-AECE-DF7112B6A2E3}"/>
              </a:ext>
            </a:extLst>
          </p:cNvPr>
          <p:cNvSpPr>
            <a:spLocks noGrp="1"/>
          </p:cNvSpPr>
          <p:nvPr>
            <p:ph type="ctrTitle"/>
          </p:nvPr>
        </p:nvSpPr>
        <p:spPr>
          <a:xfrm>
            <a:off x="1084279" y="549942"/>
            <a:ext cx="7766936" cy="1646302"/>
          </a:xfrm>
        </p:spPr>
        <p:txBody>
          <a:bodyPr/>
          <a:lstStyle/>
          <a:p>
            <a:r>
              <a:rPr lang="en-US" dirty="0">
                <a:solidFill>
                  <a:schemeClr val="accent2">
                    <a:lumMod val="20000"/>
                    <a:lumOff val="80000"/>
                  </a:schemeClr>
                </a:solidFill>
              </a:rPr>
              <a:t>Washington State </a:t>
            </a:r>
            <a:br>
              <a:rPr lang="en-US" dirty="0">
                <a:solidFill>
                  <a:schemeClr val="accent2">
                    <a:lumMod val="20000"/>
                    <a:lumOff val="80000"/>
                  </a:schemeClr>
                </a:solidFill>
              </a:rPr>
            </a:br>
            <a:r>
              <a:rPr lang="en-US" dirty="0">
                <a:solidFill>
                  <a:schemeClr val="accent2">
                    <a:lumMod val="20000"/>
                    <a:lumOff val="80000"/>
                  </a:schemeClr>
                </a:solidFill>
              </a:rPr>
              <a:t>Open Data Portal</a:t>
            </a:r>
          </a:p>
        </p:txBody>
      </p:sp>
      <p:sp>
        <p:nvSpPr>
          <p:cNvPr id="3" name="Subtitle 2">
            <a:extLst>
              <a:ext uri="{FF2B5EF4-FFF2-40B4-BE49-F238E27FC236}">
                <a16:creationId xmlns:a16="http://schemas.microsoft.com/office/drawing/2014/main" id="{5E5DED34-AD6A-4A6E-B0BF-7BEC66B3FCFF}"/>
              </a:ext>
            </a:extLst>
          </p:cNvPr>
          <p:cNvSpPr>
            <a:spLocks noGrp="1"/>
          </p:cNvSpPr>
          <p:nvPr>
            <p:ph type="subTitle" idx="1"/>
          </p:nvPr>
        </p:nvSpPr>
        <p:spPr>
          <a:xfrm>
            <a:off x="1084279" y="2196241"/>
            <a:ext cx="7766936" cy="1096899"/>
          </a:xfrm>
        </p:spPr>
        <p:txBody>
          <a:bodyPr/>
          <a:lstStyle/>
          <a:p>
            <a:r>
              <a:rPr lang="en-US" dirty="0"/>
              <a:t>Andrew Mckenna-Foster</a:t>
            </a:r>
          </a:p>
          <a:p>
            <a:r>
              <a:rPr lang="en-US" dirty="0"/>
              <a:t>Summer 2019</a:t>
            </a:r>
          </a:p>
        </p:txBody>
      </p:sp>
      <p:pic>
        <p:nvPicPr>
          <p:cNvPr id="7" name="Picture 6" descr="A picture containing clipart&#10;&#10;Description automatically generated">
            <a:extLst>
              <a:ext uri="{FF2B5EF4-FFF2-40B4-BE49-F238E27FC236}">
                <a16:creationId xmlns:a16="http://schemas.microsoft.com/office/drawing/2014/main" id="{558F2682-F4C7-4693-BFF5-0337FDB07C26}"/>
              </a:ext>
            </a:extLst>
          </p:cNvPr>
          <p:cNvPicPr>
            <a:picLocks noChangeAspect="1"/>
          </p:cNvPicPr>
          <p:nvPr/>
        </p:nvPicPr>
        <p:blipFill>
          <a:blip r:embed="rId3"/>
          <a:stretch>
            <a:fillRect/>
          </a:stretch>
        </p:blipFill>
        <p:spPr>
          <a:xfrm>
            <a:off x="2420763" y="3429000"/>
            <a:ext cx="2941475" cy="1583871"/>
          </a:xfrm>
          <a:prstGeom prst="rect">
            <a:avLst/>
          </a:prstGeom>
        </p:spPr>
      </p:pic>
      <p:pic>
        <p:nvPicPr>
          <p:cNvPr id="9" name="Picture 8" descr="A close up of a logo&#10;&#10;Description automatically generated">
            <a:extLst>
              <a:ext uri="{FF2B5EF4-FFF2-40B4-BE49-F238E27FC236}">
                <a16:creationId xmlns:a16="http://schemas.microsoft.com/office/drawing/2014/main" id="{096A0F60-EDF3-4061-81B5-646ECE1C5D2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533307" y="5372017"/>
            <a:ext cx="2941475" cy="496224"/>
          </a:xfrm>
          <a:prstGeom prst="rect">
            <a:avLst/>
          </a:prstGeom>
        </p:spPr>
      </p:pic>
      <p:pic>
        <p:nvPicPr>
          <p:cNvPr id="13" name="Picture 12">
            <a:extLst>
              <a:ext uri="{FF2B5EF4-FFF2-40B4-BE49-F238E27FC236}">
                <a16:creationId xmlns:a16="http://schemas.microsoft.com/office/drawing/2014/main" id="{47041AF1-AD5F-474F-AE17-D1CD6D7FE21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433363" y="4101470"/>
            <a:ext cx="2825613" cy="977661"/>
          </a:xfrm>
          <a:prstGeom prst="rect">
            <a:avLst/>
          </a:prstGeom>
        </p:spPr>
      </p:pic>
    </p:spTree>
    <p:extLst>
      <p:ext uri="{BB962C8B-B14F-4D97-AF65-F5344CB8AC3E}">
        <p14:creationId xmlns:p14="http://schemas.microsoft.com/office/powerpoint/2010/main" val="2040091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CCA46B-5DA9-4249-AFAD-A6895539F52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754351" y="167268"/>
            <a:ext cx="6947209" cy="6504048"/>
          </a:xfrm>
          <a:prstGeom prst="rect">
            <a:avLst/>
          </a:prstGeom>
        </p:spPr>
      </p:pic>
    </p:spTree>
    <p:extLst>
      <p:ext uri="{BB962C8B-B14F-4D97-AF65-F5344CB8AC3E}">
        <p14:creationId xmlns:p14="http://schemas.microsoft.com/office/powerpoint/2010/main" val="3290979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3B4151-6BE1-483E-A7E7-EA14BD217780}"/>
              </a:ext>
            </a:extLst>
          </p:cNvPr>
          <p:cNvSpPr>
            <a:spLocks noGrp="1"/>
          </p:cNvSpPr>
          <p:nvPr>
            <p:ph type="title"/>
          </p:nvPr>
        </p:nvSpPr>
        <p:spPr>
          <a:xfrm>
            <a:off x="677334" y="609600"/>
            <a:ext cx="8866716" cy="1320800"/>
          </a:xfrm>
        </p:spPr>
        <p:txBody>
          <a:bodyPr>
            <a:normAutofit/>
          </a:bodyPr>
          <a:lstStyle/>
          <a:p>
            <a:r>
              <a:rPr lang="en-US" sz="4400" dirty="0">
                <a:solidFill>
                  <a:schemeClr val="accent1">
                    <a:lumMod val="20000"/>
                    <a:lumOff val="80000"/>
                  </a:schemeClr>
                </a:solidFill>
              </a:rPr>
              <a:t>What does this mean for curation?</a:t>
            </a:r>
          </a:p>
        </p:txBody>
      </p:sp>
      <p:sp>
        <p:nvSpPr>
          <p:cNvPr id="2" name="Content Placeholder 1">
            <a:extLst>
              <a:ext uri="{FF2B5EF4-FFF2-40B4-BE49-F238E27FC236}">
                <a16:creationId xmlns:a16="http://schemas.microsoft.com/office/drawing/2014/main" id="{70DFA1F2-145F-49C2-B2CF-005FFD65342B}"/>
              </a:ext>
            </a:extLst>
          </p:cNvPr>
          <p:cNvSpPr>
            <a:spLocks noGrp="1"/>
          </p:cNvSpPr>
          <p:nvPr>
            <p:ph idx="1"/>
          </p:nvPr>
        </p:nvSpPr>
        <p:spPr>
          <a:xfrm>
            <a:off x="677334" y="2160589"/>
            <a:ext cx="9685866" cy="3880773"/>
          </a:xfrm>
        </p:spPr>
        <p:txBody>
          <a:bodyPr>
            <a:normAutofit/>
          </a:bodyPr>
          <a:lstStyle/>
          <a:p>
            <a:r>
              <a:rPr lang="en-US" sz="2800" dirty="0"/>
              <a:t>Curator will need to work closely with publishers</a:t>
            </a:r>
          </a:p>
          <a:p>
            <a:endParaRPr lang="en-US" sz="2800" dirty="0"/>
          </a:p>
          <a:p>
            <a:r>
              <a:rPr lang="en-US" sz="2800" dirty="0"/>
              <a:t>The average citizen is not the main user</a:t>
            </a:r>
          </a:p>
          <a:p>
            <a:endParaRPr lang="en-US" sz="2800" dirty="0"/>
          </a:p>
          <a:p>
            <a:r>
              <a:rPr lang="en-US" sz="2800" dirty="0"/>
              <a:t>Data.wa.gov will have a unique composition of datasets</a:t>
            </a:r>
          </a:p>
          <a:p>
            <a:endParaRPr lang="en-US" sz="2800" dirty="0"/>
          </a:p>
          <a:p>
            <a:r>
              <a:rPr lang="en-US" sz="2800" dirty="0"/>
              <a:t>Library expertise will be valuable here</a:t>
            </a:r>
            <a:endParaRPr lang="en-US" sz="2400" dirty="0"/>
          </a:p>
        </p:txBody>
      </p:sp>
    </p:spTree>
    <p:extLst>
      <p:ext uri="{BB962C8B-B14F-4D97-AF65-F5344CB8AC3E}">
        <p14:creationId xmlns:p14="http://schemas.microsoft.com/office/powerpoint/2010/main" val="4096073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AE1A-DAA9-4E58-8D6B-E69A1D97DF95}"/>
              </a:ext>
            </a:extLst>
          </p:cNvPr>
          <p:cNvSpPr>
            <a:spLocks noGrp="1"/>
          </p:cNvSpPr>
          <p:nvPr>
            <p:ph type="title"/>
          </p:nvPr>
        </p:nvSpPr>
        <p:spPr>
          <a:xfrm>
            <a:off x="652481" y="1382486"/>
            <a:ext cx="3743350" cy="4093028"/>
          </a:xfrm>
        </p:spPr>
        <p:txBody>
          <a:bodyPr anchor="ctr">
            <a:normAutofit/>
          </a:bodyPr>
          <a:lstStyle/>
          <a:p>
            <a:r>
              <a:rPr lang="en-US" sz="5400" dirty="0">
                <a:solidFill>
                  <a:schemeClr val="tx1"/>
                </a:solidFill>
              </a:rPr>
              <a:t>Metadata Assessment</a:t>
            </a:r>
          </a:p>
        </p:txBody>
      </p:sp>
      <p:graphicFrame>
        <p:nvGraphicFramePr>
          <p:cNvPr id="5" name="Content Placeholder 2">
            <a:extLst>
              <a:ext uri="{FF2B5EF4-FFF2-40B4-BE49-F238E27FC236}">
                <a16:creationId xmlns:a16="http://schemas.microsoft.com/office/drawing/2014/main" id="{08F1E06C-2F21-432A-BCF1-589AEEFAB2AA}"/>
              </a:ext>
            </a:extLst>
          </p:cNvPr>
          <p:cNvGraphicFramePr>
            <a:graphicFrameLocks noGrp="1"/>
          </p:cNvGraphicFramePr>
          <p:nvPr>
            <p:ph idx="1"/>
            <p:extLst>
              <p:ext uri="{D42A27DB-BD31-4B8C-83A1-F6EECF244321}">
                <p14:modId xmlns:p14="http://schemas.microsoft.com/office/powerpoint/2010/main" val="2459979335"/>
              </p:ext>
            </p:extLst>
          </p:nvPr>
        </p:nvGraphicFramePr>
        <p:xfrm>
          <a:off x="5669098" y="1657686"/>
          <a:ext cx="4535601" cy="35426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2688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78B6D-909B-4AE6-A815-B91466AECD58}"/>
              </a:ext>
            </a:extLst>
          </p:cNvPr>
          <p:cNvSpPr>
            <a:spLocks noGrp="1"/>
          </p:cNvSpPr>
          <p:nvPr>
            <p:ph type="title"/>
          </p:nvPr>
        </p:nvSpPr>
        <p:spPr>
          <a:xfrm>
            <a:off x="253586" y="250365"/>
            <a:ext cx="10797271" cy="1108629"/>
          </a:xfrm>
        </p:spPr>
        <p:txBody>
          <a:bodyPr/>
          <a:lstStyle/>
          <a:p>
            <a:r>
              <a:rPr lang="en-US" dirty="0"/>
              <a:t>Low Quality Metadata - A Global Issue</a:t>
            </a:r>
          </a:p>
        </p:txBody>
      </p:sp>
      <p:sp>
        <p:nvSpPr>
          <p:cNvPr id="6" name="TextBox 5">
            <a:extLst>
              <a:ext uri="{FF2B5EF4-FFF2-40B4-BE49-F238E27FC236}">
                <a16:creationId xmlns:a16="http://schemas.microsoft.com/office/drawing/2014/main" id="{E3C27751-0E50-4D31-A91D-F10587A53BD3}"/>
              </a:ext>
            </a:extLst>
          </p:cNvPr>
          <p:cNvSpPr txBox="1"/>
          <p:nvPr/>
        </p:nvSpPr>
        <p:spPr>
          <a:xfrm>
            <a:off x="4849170" y="1194641"/>
            <a:ext cx="7218556" cy="738664"/>
          </a:xfrm>
          <a:prstGeom prst="rect">
            <a:avLst/>
          </a:prstGeom>
          <a:solidFill>
            <a:schemeClr val="accent2">
              <a:lumMod val="75000"/>
            </a:schemeClr>
          </a:solidFill>
        </p:spPr>
        <p:txBody>
          <a:bodyPr wrap="square" rtlCol="0">
            <a:spAutoFit/>
          </a:bodyPr>
          <a:lstStyle/>
          <a:p>
            <a:r>
              <a:rPr lang="en-US" sz="2400" dirty="0"/>
              <a:t>“Open data quality – the next shift in open data?” </a:t>
            </a:r>
          </a:p>
          <a:p>
            <a:r>
              <a:rPr lang="en-US" dirty="0"/>
              <a:t>Open Knowledge Foundation 2017</a:t>
            </a:r>
            <a:endParaRPr lang="en-US" sz="2000" dirty="0">
              <a:solidFill>
                <a:schemeClr val="accent1">
                  <a:lumMod val="20000"/>
                  <a:lumOff val="80000"/>
                </a:schemeClr>
              </a:solidFill>
            </a:endParaRPr>
          </a:p>
        </p:txBody>
      </p:sp>
      <p:sp>
        <p:nvSpPr>
          <p:cNvPr id="11" name="TextBox 10">
            <a:extLst>
              <a:ext uri="{FF2B5EF4-FFF2-40B4-BE49-F238E27FC236}">
                <a16:creationId xmlns:a16="http://schemas.microsoft.com/office/drawing/2014/main" id="{8064BF42-C7CE-4DF4-BA6B-CA4C7031611A}"/>
              </a:ext>
            </a:extLst>
          </p:cNvPr>
          <p:cNvSpPr txBox="1"/>
          <p:nvPr/>
        </p:nvSpPr>
        <p:spPr>
          <a:xfrm>
            <a:off x="8532334" y="6230621"/>
            <a:ext cx="2329543" cy="369332"/>
          </a:xfrm>
          <a:prstGeom prst="rect">
            <a:avLst/>
          </a:prstGeom>
          <a:noFill/>
        </p:spPr>
        <p:txBody>
          <a:bodyPr wrap="square" rtlCol="0">
            <a:spAutoFit/>
          </a:bodyPr>
          <a:lstStyle/>
          <a:p>
            <a:r>
              <a:rPr lang="en-US" dirty="0" err="1"/>
              <a:t>Umbrich</a:t>
            </a:r>
            <a:r>
              <a:rPr lang="en-US" dirty="0"/>
              <a:t> et al. 2015 </a:t>
            </a:r>
          </a:p>
        </p:txBody>
      </p:sp>
      <p:pic>
        <p:nvPicPr>
          <p:cNvPr id="12" name="Picture 11">
            <a:extLst>
              <a:ext uri="{FF2B5EF4-FFF2-40B4-BE49-F238E27FC236}">
                <a16:creationId xmlns:a16="http://schemas.microsoft.com/office/drawing/2014/main" id="{3306453D-9780-4DE2-99D1-7475DA25CF85}"/>
              </a:ext>
            </a:extLst>
          </p:cNvPr>
          <p:cNvPicPr>
            <a:picLocks noChangeAspect="1"/>
          </p:cNvPicPr>
          <p:nvPr/>
        </p:nvPicPr>
        <p:blipFill>
          <a:blip r:embed="rId3"/>
          <a:stretch>
            <a:fillRect/>
          </a:stretch>
        </p:blipFill>
        <p:spPr>
          <a:xfrm>
            <a:off x="5167045" y="2243874"/>
            <a:ext cx="3523426" cy="2796369"/>
          </a:xfrm>
          <a:prstGeom prst="rect">
            <a:avLst/>
          </a:prstGeom>
        </p:spPr>
      </p:pic>
      <p:sp>
        <p:nvSpPr>
          <p:cNvPr id="13" name="TextBox 12">
            <a:extLst>
              <a:ext uri="{FF2B5EF4-FFF2-40B4-BE49-F238E27FC236}">
                <a16:creationId xmlns:a16="http://schemas.microsoft.com/office/drawing/2014/main" id="{7C22FFA7-E9B1-47BB-A8A1-FF52F56BAA6E}"/>
              </a:ext>
            </a:extLst>
          </p:cNvPr>
          <p:cNvSpPr txBox="1"/>
          <p:nvPr/>
        </p:nvSpPr>
        <p:spPr>
          <a:xfrm>
            <a:off x="6185504" y="5099130"/>
            <a:ext cx="2423969" cy="369332"/>
          </a:xfrm>
          <a:prstGeom prst="rect">
            <a:avLst/>
          </a:prstGeom>
          <a:noFill/>
        </p:spPr>
        <p:txBody>
          <a:bodyPr wrap="square" rtlCol="0">
            <a:spAutoFit/>
          </a:bodyPr>
          <a:lstStyle/>
          <a:p>
            <a:r>
              <a:rPr lang="en-US" dirty="0"/>
              <a:t>Kubler et al. 2018 </a:t>
            </a:r>
          </a:p>
        </p:txBody>
      </p:sp>
      <p:pic>
        <p:nvPicPr>
          <p:cNvPr id="14" name="Picture 13">
            <a:extLst>
              <a:ext uri="{FF2B5EF4-FFF2-40B4-BE49-F238E27FC236}">
                <a16:creationId xmlns:a16="http://schemas.microsoft.com/office/drawing/2014/main" id="{7E8BAF12-F10F-4DAA-B940-AD25EA09E21B}"/>
              </a:ext>
            </a:extLst>
          </p:cNvPr>
          <p:cNvPicPr>
            <a:picLocks noChangeAspect="1"/>
          </p:cNvPicPr>
          <p:nvPr/>
        </p:nvPicPr>
        <p:blipFill>
          <a:blip r:embed="rId4"/>
          <a:stretch>
            <a:fillRect/>
          </a:stretch>
        </p:blipFill>
        <p:spPr>
          <a:xfrm>
            <a:off x="163526" y="4801301"/>
            <a:ext cx="5821201" cy="1908500"/>
          </a:xfrm>
          <a:prstGeom prst="rect">
            <a:avLst/>
          </a:prstGeom>
        </p:spPr>
      </p:pic>
      <p:pic>
        <p:nvPicPr>
          <p:cNvPr id="9" name="Picture 8">
            <a:extLst>
              <a:ext uri="{FF2B5EF4-FFF2-40B4-BE49-F238E27FC236}">
                <a16:creationId xmlns:a16="http://schemas.microsoft.com/office/drawing/2014/main" id="{331EA1E7-29A7-45E2-B01F-157BD98440E3}"/>
              </a:ext>
            </a:extLst>
          </p:cNvPr>
          <p:cNvPicPr>
            <a:picLocks noChangeAspect="1"/>
          </p:cNvPicPr>
          <p:nvPr/>
        </p:nvPicPr>
        <p:blipFill>
          <a:blip r:embed="rId5"/>
          <a:stretch>
            <a:fillRect/>
          </a:stretch>
        </p:blipFill>
        <p:spPr>
          <a:xfrm>
            <a:off x="8532334" y="3847295"/>
            <a:ext cx="2935597" cy="2385895"/>
          </a:xfrm>
          <a:prstGeom prst="rect">
            <a:avLst/>
          </a:prstGeom>
        </p:spPr>
      </p:pic>
      <p:sp>
        <p:nvSpPr>
          <p:cNvPr id="15" name="TextBox 14">
            <a:extLst>
              <a:ext uri="{FF2B5EF4-FFF2-40B4-BE49-F238E27FC236}">
                <a16:creationId xmlns:a16="http://schemas.microsoft.com/office/drawing/2014/main" id="{8E6D098D-4FE7-4CEE-9A46-4C6B043ADDDA}"/>
              </a:ext>
            </a:extLst>
          </p:cNvPr>
          <p:cNvSpPr txBox="1"/>
          <p:nvPr/>
        </p:nvSpPr>
        <p:spPr>
          <a:xfrm>
            <a:off x="359229" y="4463143"/>
            <a:ext cx="2351314" cy="369332"/>
          </a:xfrm>
          <a:prstGeom prst="rect">
            <a:avLst/>
          </a:prstGeom>
          <a:noFill/>
        </p:spPr>
        <p:txBody>
          <a:bodyPr wrap="square" rtlCol="0">
            <a:spAutoFit/>
          </a:bodyPr>
          <a:lstStyle/>
          <a:p>
            <a:r>
              <a:rPr lang="en-US" dirty="0" err="1"/>
              <a:t>Vetrò</a:t>
            </a:r>
            <a:r>
              <a:rPr lang="en-US" dirty="0"/>
              <a:t> et al. 2016 </a:t>
            </a:r>
          </a:p>
        </p:txBody>
      </p:sp>
      <p:pic>
        <p:nvPicPr>
          <p:cNvPr id="18" name="Picture 17">
            <a:extLst>
              <a:ext uri="{FF2B5EF4-FFF2-40B4-BE49-F238E27FC236}">
                <a16:creationId xmlns:a16="http://schemas.microsoft.com/office/drawing/2014/main" id="{6091C482-4F81-4F0A-BBB1-68802D681742}"/>
              </a:ext>
            </a:extLst>
          </p:cNvPr>
          <p:cNvPicPr>
            <a:picLocks noChangeAspect="1"/>
          </p:cNvPicPr>
          <p:nvPr/>
        </p:nvPicPr>
        <p:blipFill>
          <a:blip r:embed="rId6"/>
          <a:stretch>
            <a:fillRect/>
          </a:stretch>
        </p:blipFill>
        <p:spPr>
          <a:xfrm>
            <a:off x="253586" y="1270843"/>
            <a:ext cx="4280817" cy="2796369"/>
          </a:xfrm>
          <a:prstGeom prst="rect">
            <a:avLst/>
          </a:prstGeom>
        </p:spPr>
      </p:pic>
      <p:sp>
        <p:nvSpPr>
          <p:cNvPr id="19" name="TextBox 18">
            <a:extLst>
              <a:ext uri="{FF2B5EF4-FFF2-40B4-BE49-F238E27FC236}">
                <a16:creationId xmlns:a16="http://schemas.microsoft.com/office/drawing/2014/main" id="{5E2BDB9D-FB25-4E7F-8824-859465E059EB}"/>
              </a:ext>
            </a:extLst>
          </p:cNvPr>
          <p:cNvSpPr txBox="1"/>
          <p:nvPr/>
        </p:nvSpPr>
        <p:spPr>
          <a:xfrm>
            <a:off x="188589" y="4020639"/>
            <a:ext cx="3389267" cy="369332"/>
          </a:xfrm>
          <a:prstGeom prst="rect">
            <a:avLst/>
          </a:prstGeom>
          <a:noFill/>
        </p:spPr>
        <p:txBody>
          <a:bodyPr wrap="square" rtlCol="0">
            <a:spAutoFit/>
          </a:bodyPr>
          <a:lstStyle/>
          <a:p>
            <a:r>
              <a:rPr lang="en-US" dirty="0" err="1"/>
              <a:t>Machova</a:t>
            </a:r>
            <a:r>
              <a:rPr lang="en-US" dirty="0"/>
              <a:t> and </a:t>
            </a:r>
            <a:r>
              <a:rPr lang="en-US" dirty="0" err="1"/>
              <a:t>Lnenicka</a:t>
            </a:r>
            <a:r>
              <a:rPr lang="en-US" dirty="0"/>
              <a:t> 2017</a:t>
            </a:r>
          </a:p>
        </p:txBody>
      </p:sp>
    </p:spTree>
    <p:extLst>
      <p:ext uri="{BB962C8B-B14F-4D97-AF65-F5344CB8AC3E}">
        <p14:creationId xmlns:p14="http://schemas.microsoft.com/office/powerpoint/2010/main" val="366812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9325-9F71-42FD-BA95-A19DEBA7381E}"/>
              </a:ext>
            </a:extLst>
          </p:cNvPr>
          <p:cNvSpPr>
            <a:spLocks noGrp="1"/>
          </p:cNvSpPr>
          <p:nvPr>
            <p:ph type="title"/>
          </p:nvPr>
        </p:nvSpPr>
        <p:spPr>
          <a:xfrm>
            <a:off x="677334" y="609600"/>
            <a:ext cx="9269554" cy="1320800"/>
          </a:xfrm>
        </p:spPr>
        <p:txBody>
          <a:bodyPr/>
          <a:lstStyle/>
          <a:p>
            <a:r>
              <a:rPr lang="en-US" dirty="0">
                <a:solidFill>
                  <a:schemeClr val="accent1">
                    <a:lumMod val="20000"/>
                    <a:lumOff val="80000"/>
                  </a:schemeClr>
                </a:solidFill>
              </a:rPr>
              <a:t>Four Important Dimensions for Assessment</a:t>
            </a:r>
          </a:p>
        </p:txBody>
      </p:sp>
      <p:sp>
        <p:nvSpPr>
          <p:cNvPr id="3" name="Content Placeholder 2">
            <a:extLst>
              <a:ext uri="{FF2B5EF4-FFF2-40B4-BE49-F238E27FC236}">
                <a16:creationId xmlns:a16="http://schemas.microsoft.com/office/drawing/2014/main" id="{57F7B4E7-C4DA-4794-86B6-84F7A5DD764D}"/>
              </a:ext>
            </a:extLst>
          </p:cNvPr>
          <p:cNvSpPr>
            <a:spLocks noGrp="1"/>
          </p:cNvSpPr>
          <p:nvPr>
            <p:ph sz="half" idx="1"/>
          </p:nvPr>
        </p:nvSpPr>
        <p:spPr>
          <a:xfrm>
            <a:off x="677334" y="1590638"/>
            <a:ext cx="5065544" cy="4429782"/>
          </a:xfrm>
        </p:spPr>
        <p:txBody>
          <a:bodyPr>
            <a:normAutofit lnSpcReduction="10000"/>
          </a:bodyPr>
          <a:lstStyle/>
          <a:p>
            <a:r>
              <a:rPr lang="en-US" sz="3600" dirty="0"/>
              <a:t>Format</a:t>
            </a:r>
          </a:p>
          <a:p>
            <a:r>
              <a:rPr lang="en-US" sz="3600" dirty="0"/>
              <a:t>Findability</a:t>
            </a:r>
          </a:p>
          <a:p>
            <a:r>
              <a:rPr lang="en-US" sz="3600" dirty="0"/>
              <a:t>Owner Information</a:t>
            </a:r>
          </a:p>
          <a:p>
            <a:r>
              <a:rPr lang="en-US" sz="3600" dirty="0"/>
              <a:t>Temporal Information</a:t>
            </a:r>
          </a:p>
          <a:p>
            <a:endParaRPr lang="en-US" sz="2400" dirty="0"/>
          </a:p>
          <a:p>
            <a:pPr marL="0" indent="0">
              <a:buNone/>
            </a:pPr>
            <a:r>
              <a:rPr lang="en-US" sz="2400" dirty="0"/>
              <a:t>Also important:</a:t>
            </a:r>
          </a:p>
          <a:p>
            <a:r>
              <a:rPr lang="en-US" sz="2800" dirty="0"/>
              <a:t>License</a:t>
            </a:r>
          </a:p>
          <a:p>
            <a:r>
              <a:rPr lang="en-US" sz="2800" dirty="0"/>
              <a:t>Data Dictionary</a:t>
            </a:r>
          </a:p>
          <a:p>
            <a:endParaRPr lang="en-US" sz="2400" dirty="0"/>
          </a:p>
        </p:txBody>
      </p:sp>
      <p:pic>
        <p:nvPicPr>
          <p:cNvPr id="6" name="Picture 2">
            <a:extLst>
              <a:ext uri="{FF2B5EF4-FFF2-40B4-BE49-F238E27FC236}">
                <a16:creationId xmlns:a16="http://schemas.microsoft.com/office/drawing/2014/main" id="{C864F320-853B-458E-BB5C-7EC8C35EB1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2903" y="1088824"/>
            <a:ext cx="4150660" cy="415066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9C3B679-02AC-47A8-9DEF-BAEBC9ED6BE6}"/>
              </a:ext>
            </a:extLst>
          </p:cNvPr>
          <p:cNvSpPr/>
          <p:nvPr/>
        </p:nvSpPr>
        <p:spPr>
          <a:xfrm>
            <a:off x="7260652" y="3859360"/>
            <a:ext cx="522633" cy="41872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7129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6D951169-6158-44F7-8654-DFA714A34921}"/>
              </a:ext>
            </a:extLst>
          </p:cNvPr>
          <p:cNvSpPr txBox="1">
            <a:spLocks/>
          </p:cNvSpPr>
          <p:nvPr/>
        </p:nvSpPr>
        <p:spPr>
          <a:xfrm>
            <a:off x="298193" y="375425"/>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accent1">
                    <a:lumMod val="20000"/>
                    <a:lumOff val="80000"/>
                  </a:schemeClr>
                </a:solidFill>
              </a:rPr>
              <a:t>Metadata Existence</a:t>
            </a:r>
          </a:p>
        </p:txBody>
      </p:sp>
    </p:spTree>
    <p:extLst>
      <p:ext uri="{BB962C8B-B14F-4D97-AF65-F5344CB8AC3E}">
        <p14:creationId xmlns:p14="http://schemas.microsoft.com/office/powerpoint/2010/main" val="1162501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180956C-B50E-4C7A-A7CE-8C07D71D8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525" y="247650"/>
            <a:ext cx="9124950" cy="6362700"/>
          </a:xfrm>
          <a:prstGeom prst="rect">
            <a:avLst/>
          </a:prstGeom>
          <a:solidFill>
            <a:schemeClr val="tx1"/>
          </a:solidFill>
        </p:spPr>
      </p:pic>
    </p:spTree>
    <p:extLst>
      <p:ext uri="{BB962C8B-B14F-4D97-AF65-F5344CB8AC3E}">
        <p14:creationId xmlns:p14="http://schemas.microsoft.com/office/powerpoint/2010/main" val="2412941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639CFDE-B0EB-4137-AAAE-312C4F3164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59" y="257174"/>
            <a:ext cx="10799724" cy="6425723"/>
          </a:xfrm>
          <a:prstGeom prst="rect">
            <a:avLst/>
          </a:prstGeom>
          <a:solidFill>
            <a:schemeClr val="tx1"/>
          </a:solidFill>
        </p:spPr>
      </p:pic>
    </p:spTree>
    <p:extLst>
      <p:ext uri="{BB962C8B-B14F-4D97-AF65-F5344CB8AC3E}">
        <p14:creationId xmlns:p14="http://schemas.microsoft.com/office/powerpoint/2010/main" val="2804913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A8EC9DA-9DE8-4407-9B46-83600A3C2B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647700"/>
            <a:ext cx="12049125" cy="5562600"/>
          </a:xfrm>
          <a:prstGeom prst="rect">
            <a:avLst/>
          </a:prstGeom>
          <a:solidFill>
            <a:schemeClr val="tx1"/>
          </a:solidFill>
        </p:spPr>
      </p:pic>
    </p:spTree>
    <p:extLst>
      <p:ext uri="{BB962C8B-B14F-4D97-AF65-F5344CB8AC3E}">
        <p14:creationId xmlns:p14="http://schemas.microsoft.com/office/powerpoint/2010/main" val="1681292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9325-9F71-42FD-BA95-A19DEBA7381E}"/>
              </a:ext>
            </a:extLst>
          </p:cNvPr>
          <p:cNvSpPr>
            <a:spLocks noGrp="1"/>
          </p:cNvSpPr>
          <p:nvPr>
            <p:ph type="title"/>
          </p:nvPr>
        </p:nvSpPr>
        <p:spPr>
          <a:xfrm>
            <a:off x="387403" y="524108"/>
            <a:ext cx="8596668" cy="1320800"/>
          </a:xfrm>
        </p:spPr>
        <p:txBody>
          <a:bodyPr/>
          <a:lstStyle/>
          <a:p>
            <a:r>
              <a:rPr lang="en-US" dirty="0"/>
              <a:t>Quality  and Understandability</a:t>
            </a:r>
          </a:p>
        </p:txBody>
      </p:sp>
      <p:sp>
        <p:nvSpPr>
          <p:cNvPr id="3" name="Content Placeholder 2">
            <a:extLst>
              <a:ext uri="{FF2B5EF4-FFF2-40B4-BE49-F238E27FC236}">
                <a16:creationId xmlns:a16="http://schemas.microsoft.com/office/drawing/2014/main" id="{57F7B4E7-C4DA-4794-86B6-84F7A5DD764D}"/>
              </a:ext>
            </a:extLst>
          </p:cNvPr>
          <p:cNvSpPr>
            <a:spLocks noGrp="1"/>
          </p:cNvSpPr>
          <p:nvPr>
            <p:ph idx="1"/>
          </p:nvPr>
        </p:nvSpPr>
        <p:spPr>
          <a:xfrm>
            <a:off x="387403" y="1814901"/>
            <a:ext cx="7608250" cy="4518991"/>
          </a:xfrm>
        </p:spPr>
        <p:txBody>
          <a:bodyPr/>
          <a:lstStyle/>
          <a:p>
            <a:pPr marL="0" indent="0">
              <a:buNone/>
            </a:pPr>
            <a:r>
              <a:rPr lang="en-US" sz="3200" dirty="0"/>
              <a:t>112 datasets</a:t>
            </a:r>
            <a:br>
              <a:rPr lang="en-US" sz="3200" dirty="0"/>
            </a:br>
            <a:r>
              <a:rPr lang="en-US" sz="3200" dirty="0"/>
              <a:t>Stratified random sample</a:t>
            </a:r>
            <a:endParaRPr lang="en-US" sz="2400" dirty="0"/>
          </a:p>
          <a:p>
            <a:pPr marL="0" indent="0">
              <a:buNone/>
            </a:pPr>
            <a:endParaRPr lang="en-US" dirty="0"/>
          </a:p>
          <a:p>
            <a:pPr marL="0" indent="0">
              <a:buNone/>
            </a:pPr>
            <a:endParaRPr lang="en-US" dirty="0"/>
          </a:p>
          <a:p>
            <a:pPr marL="0" indent="0">
              <a:buNone/>
            </a:pPr>
            <a:r>
              <a:rPr lang="en-US" sz="2000" dirty="0"/>
              <a:t>Assessed:</a:t>
            </a:r>
          </a:p>
          <a:p>
            <a:r>
              <a:rPr lang="en-US" sz="2000" dirty="0"/>
              <a:t>Title, Description, Temporal Information, Spatial Information</a:t>
            </a:r>
          </a:p>
          <a:p>
            <a:r>
              <a:rPr lang="en-US" sz="2000" dirty="0"/>
              <a:t>Data Dictionary</a:t>
            </a:r>
          </a:p>
          <a:p>
            <a:r>
              <a:rPr lang="en-US" sz="2000" dirty="0"/>
              <a:t>Data Accuracy (values consistent in format?)</a:t>
            </a:r>
          </a:p>
          <a:p>
            <a:r>
              <a:rPr lang="en-US" sz="2000" dirty="0"/>
              <a:t>Curation Needs</a:t>
            </a:r>
          </a:p>
        </p:txBody>
      </p:sp>
      <p:pic>
        <p:nvPicPr>
          <p:cNvPr id="11" name="Picture 10">
            <a:extLst>
              <a:ext uri="{FF2B5EF4-FFF2-40B4-BE49-F238E27FC236}">
                <a16:creationId xmlns:a16="http://schemas.microsoft.com/office/drawing/2014/main" id="{5E52D7F3-9FC1-4ECC-AB14-66CA0881E1A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515" t="11806" r="2648"/>
          <a:stretch/>
        </p:blipFill>
        <p:spPr>
          <a:xfrm>
            <a:off x="7884140" y="1814901"/>
            <a:ext cx="4196347" cy="4041656"/>
          </a:xfrm>
          <a:prstGeom prst="rect">
            <a:avLst/>
          </a:prstGeom>
        </p:spPr>
      </p:pic>
    </p:spTree>
    <p:extLst>
      <p:ext uri="{BB962C8B-B14F-4D97-AF65-F5344CB8AC3E}">
        <p14:creationId xmlns:p14="http://schemas.microsoft.com/office/powerpoint/2010/main" val="1494695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14C996-3F93-4E90-B524-2EF46C931483}"/>
              </a:ext>
            </a:extLst>
          </p:cNvPr>
          <p:cNvSpPr>
            <a:spLocks noGrp="1"/>
          </p:cNvSpPr>
          <p:nvPr>
            <p:ph idx="1"/>
          </p:nvPr>
        </p:nvSpPr>
        <p:spPr>
          <a:xfrm>
            <a:off x="563128" y="3937161"/>
            <a:ext cx="5589651" cy="2319151"/>
          </a:xfrm>
        </p:spPr>
        <p:txBody>
          <a:bodyPr>
            <a:normAutofit/>
          </a:bodyPr>
          <a:lstStyle/>
          <a:p>
            <a:r>
              <a:rPr lang="en-US" sz="2400" dirty="0"/>
              <a:t>Started in 2012</a:t>
            </a:r>
          </a:p>
          <a:p>
            <a:r>
              <a:rPr lang="en-US" sz="2400" dirty="0"/>
              <a:t>&gt; 2,600 assets</a:t>
            </a:r>
          </a:p>
          <a:p>
            <a:r>
              <a:rPr lang="en-US" sz="2400" dirty="0"/>
              <a:t>&gt; 800 datasets</a:t>
            </a:r>
          </a:p>
          <a:p>
            <a:r>
              <a:rPr lang="en-US" sz="2400" dirty="0"/>
              <a:t>&gt; 30 state agencies</a:t>
            </a:r>
          </a:p>
          <a:p>
            <a:endParaRPr lang="en-US" sz="2400" dirty="0"/>
          </a:p>
        </p:txBody>
      </p:sp>
      <p:pic>
        <p:nvPicPr>
          <p:cNvPr id="4" name="Picture 3">
            <a:extLst>
              <a:ext uri="{FF2B5EF4-FFF2-40B4-BE49-F238E27FC236}">
                <a16:creationId xmlns:a16="http://schemas.microsoft.com/office/drawing/2014/main" id="{4B4937C0-0686-4362-B4CD-E1F8C98C3010}"/>
              </a:ext>
            </a:extLst>
          </p:cNvPr>
          <p:cNvPicPr>
            <a:picLocks noChangeAspect="1"/>
          </p:cNvPicPr>
          <p:nvPr/>
        </p:nvPicPr>
        <p:blipFill>
          <a:blip r:embed="rId3"/>
          <a:stretch>
            <a:fillRect/>
          </a:stretch>
        </p:blipFill>
        <p:spPr>
          <a:xfrm>
            <a:off x="14041" y="0"/>
            <a:ext cx="12203947" cy="304428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2050" name="Picture 2">
            <a:extLst>
              <a:ext uri="{FF2B5EF4-FFF2-40B4-BE49-F238E27FC236}">
                <a16:creationId xmlns:a16="http://schemas.microsoft.com/office/drawing/2014/main" id="{A97FCFD9-F774-41B5-82A1-B83A590F13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954" y="3114654"/>
            <a:ext cx="3964164" cy="396416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BD6423C-A28C-4AF3-8989-97A5BA5477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2118" y="3193771"/>
            <a:ext cx="4603791" cy="3573719"/>
          </a:xfrm>
          <a:prstGeom prst="rect">
            <a:avLst/>
          </a:prstGeom>
          <a:solidFill>
            <a:schemeClr val="tx1"/>
          </a:solidFill>
          <a:ln w="19050">
            <a:solidFill>
              <a:schemeClr val="bg1"/>
            </a:solidFill>
          </a:ln>
        </p:spPr>
      </p:pic>
    </p:spTree>
    <p:extLst>
      <p:ext uri="{BB962C8B-B14F-4D97-AF65-F5344CB8AC3E}">
        <p14:creationId xmlns:p14="http://schemas.microsoft.com/office/powerpoint/2010/main" val="368619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FE9E89-B7BC-4DB7-AA47-F93666B28AE3}"/>
              </a:ext>
            </a:extLst>
          </p:cNvPr>
          <p:cNvPicPr>
            <a:picLocks noChangeAspect="1"/>
          </p:cNvPicPr>
          <p:nvPr/>
        </p:nvPicPr>
        <p:blipFill>
          <a:blip r:embed="rId3"/>
          <a:stretch>
            <a:fillRect/>
          </a:stretch>
        </p:blipFill>
        <p:spPr>
          <a:xfrm>
            <a:off x="1727070" y="168052"/>
            <a:ext cx="8737860" cy="6521896"/>
          </a:xfrm>
          <a:prstGeom prst="rect">
            <a:avLst/>
          </a:prstGeom>
        </p:spPr>
      </p:pic>
    </p:spTree>
    <p:extLst>
      <p:ext uri="{BB962C8B-B14F-4D97-AF65-F5344CB8AC3E}">
        <p14:creationId xmlns:p14="http://schemas.microsoft.com/office/powerpoint/2010/main" val="3135276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6627C1-C4EA-4F75-A473-BD4BE8BAD404}"/>
              </a:ext>
            </a:extLst>
          </p:cNvPr>
          <p:cNvSpPr txBox="1"/>
          <p:nvPr/>
        </p:nvSpPr>
        <p:spPr>
          <a:xfrm>
            <a:off x="3646448" y="2621327"/>
            <a:ext cx="4742986" cy="646331"/>
          </a:xfrm>
          <a:prstGeom prst="rect">
            <a:avLst/>
          </a:prstGeom>
          <a:noFill/>
        </p:spPr>
        <p:txBody>
          <a:bodyPr wrap="square" rtlCol="0">
            <a:spAutoFit/>
          </a:bodyPr>
          <a:lstStyle/>
          <a:p>
            <a:r>
              <a:rPr lang="en-US" sz="3600" dirty="0"/>
              <a:t>DEL Office Locations</a:t>
            </a:r>
            <a:endParaRPr lang="en-US" sz="6000" dirty="0">
              <a:solidFill>
                <a:schemeClr val="accent1">
                  <a:lumMod val="20000"/>
                  <a:lumOff val="80000"/>
                </a:schemeClr>
              </a:solidFill>
            </a:endParaRPr>
          </a:p>
        </p:txBody>
      </p:sp>
      <p:sp>
        <p:nvSpPr>
          <p:cNvPr id="4" name="TextBox 3">
            <a:extLst>
              <a:ext uri="{FF2B5EF4-FFF2-40B4-BE49-F238E27FC236}">
                <a16:creationId xmlns:a16="http://schemas.microsoft.com/office/drawing/2014/main" id="{C62A6BD3-B786-4280-922D-E1DA0A5400C1}"/>
              </a:ext>
            </a:extLst>
          </p:cNvPr>
          <p:cNvSpPr txBox="1"/>
          <p:nvPr/>
        </p:nvSpPr>
        <p:spPr>
          <a:xfrm>
            <a:off x="161691" y="4403991"/>
            <a:ext cx="5345152" cy="646331"/>
          </a:xfrm>
          <a:prstGeom prst="rect">
            <a:avLst/>
          </a:prstGeom>
          <a:noFill/>
        </p:spPr>
        <p:txBody>
          <a:bodyPr wrap="square" rtlCol="0">
            <a:spAutoFit/>
          </a:bodyPr>
          <a:lstStyle/>
          <a:p>
            <a:r>
              <a:rPr lang="en-US" sz="3600" dirty="0"/>
              <a:t>Coast Complete Metrics</a:t>
            </a:r>
            <a:endParaRPr lang="en-US" sz="3600" dirty="0">
              <a:solidFill>
                <a:schemeClr val="accent1">
                  <a:lumMod val="20000"/>
                  <a:lumOff val="80000"/>
                </a:schemeClr>
              </a:solidFill>
            </a:endParaRPr>
          </a:p>
        </p:txBody>
      </p:sp>
      <p:sp>
        <p:nvSpPr>
          <p:cNvPr id="5" name="TextBox 4">
            <a:extLst>
              <a:ext uri="{FF2B5EF4-FFF2-40B4-BE49-F238E27FC236}">
                <a16:creationId xmlns:a16="http://schemas.microsoft.com/office/drawing/2014/main" id="{7A186479-2EFD-446F-AFE3-B7C35FCE4176}"/>
              </a:ext>
            </a:extLst>
          </p:cNvPr>
          <p:cNvSpPr txBox="1"/>
          <p:nvPr/>
        </p:nvSpPr>
        <p:spPr>
          <a:xfrm>
            <a:off x="2791524" y="5179623"/>
            <a:ext cx="6765074" cy="646331"/>
          </a:xfrm>
          <a:prstGeom prst="rect">
            <a:avLst/>
          </a:prstGeom>
          <a:noFill/>
        </p:spPr>
        <p:txBody>
          <a:bodyPr wrap="square" rtlCol="0">
            <a:spAutoFit/>
          </a:bodyPr>
          <a:lstStyle/>
          <a:p>
            <a:r>
              <a:rPr lang="en-US" sz="3600" dirty="0"/>
              <a:t>Imaged Documents and Reports</a:t>
            </a:r>
            <a:endParaRPr lang="en-US" sz="3600" dirty="0">
              <a:solidFill>
                <a:schemeClr val="accent1">
                  <a:lumMod val="20000"/>
                  <a:lumOff val="80000"/>
                </a:schemeClr>
              </a:solidFill>
            </a:endParaRPr>
          </a:p>
        </p:txBody>
      </p:sp>
      <p:sp>
        <p:nvSpPr>
          <p:cNvPr id="6" name="TextBox 5">
            <a:extLst>
              <a:ext uri="{FF2B5EF4-FFF2-40B4-BE49-F238E27FC236}">
                <a16:creationId xmlns:a16="http://schemas.microsoft.com/office/drawing/2014/main" id="{8E32070B-3765-4955-9B5D-C75EA2483F9F}"/>
              </a:ext>
            </a:extLst>
          </p:cNvPr>
          <p:cNvSpPr txBox="1"/>
          <p:nvPr/>
        </p:nvSpPr>
        <p:spPr>
          <a:xfrm>
            <a:off x="405160" y="5926313"/>
            <a:ext cx="5612781" cy="646331"/>
          </a:xfrm>
          <a:prstGeom prst="rect">
            <a:avLst/>
          </a:prstGeom>
          <a:noFill/>
        </p:spPr>
        <p:txBody>
          <a:bodyPr wrap="square" rtlCol="0">
            <a:spAutoFit/>
          </a:bodyPr>
          <a:lstStyle/>
          <a:p>
            <a:r>
              <a:rPr lang="en-US" sz="3600" dirty="0"/>
              <a:t>WDFW-Adult Returns</a:t>
            </a:r>
          </a:p>
        </p:txBody>
      </p:sp>
      <p:sp>
        <p:nvSpPr>
          <p:cNvPr id="7" name="TextBox 6">
            <a:extLst>
              <a:ext uri="{FF2B5EF4-FFF2-40B4-BE49-F238E27FC236}">
                <a16:creationId xmlns:a16="http://schemas.microsoft.com/office/drawing/2014/main" id="{366C7E77-8F02-4BDA-A34A-EB45E76928ED}"/>
              </a:ext>
            </a:extLst>
          </p:cNvPr>
          <p:cNvSpPr txBox="1"/>
          <p:nvPr/>
        </p:nvSpPr>
        <p:spPr>
          <a:xfrm>
            <a:off x="161691" y="1918971"/>
            <a:ext cx="4159405" cy="646331"/>
          </a:xfrm>
          <a:prstGeom prst="rect">
            <a:avLst/>
          </a:prstGeom>
          <a:noFill/>
        </p:spPr>
        <p:txBody>
          <a:bodyPr wrap="square" rtlCol="0">
            <a:spAutoFit/>
          </a:bodyPr>
          <a:lstStyle/>
          <a:p>
            <a:r>
              <a:rPr lang="en-US" sz="3600" dirty="0"/>
              <a:t>Master Content</a:t>
            </a:r>
            <a:endParaRPr lang="en-US" sz="3600" dirty="0">
              <a:solidFill>
                <a:schemeClr val="accent1">
                  <a:lumMod val="20000"/>
                  <a:lumOff val="80000"/>
                </a:schemeClr>
              </a:solidFill>
            </a:endParaRPr>
          </a:p>
        </p:txBody>
      </p:sp>
      <p:sp>
        <p:nvSpPr>
          <p:cNvPr id="8" name="TextBox 7">
            <a:extLst>
              <a:ext uri="{FF2B5EF4-FFF2-40B4-BE49-F238E27FC236}">
                <a16:creationId xmlns:a16="http://schemas.microsoft.com/office/drawing/2014/main" id="{45DCBBE1-F1E6-42E3-A9BB-99BC97D72654}"/>
              </a:ext>
            </a:extLst>
          </p:cNvPr>
          <p:cNvSpPr txBox="1"/>
          <p:nvPr/>
        </p:nvSpPr>
        <p:spPr>
          <a:xfrm>
            <a:off x="2036955" y="3588352"/>
            <a:ext cx="6939776" cy="646331"/>
          </a:xfrm>
          <a:prstGeom prst="rect">
            <a:avLst/>
          </a:prstGeom>
          <a:noFill/>
        </p:spPr>
        <p:txBody>
          <a:bodyPr wrap="square" rtlCol="0">
            <a:spAutoFit/>
          </a:bodyPr>
          <a:lstStyle/>
          <a:p>
            <a:r>
              <a:rPr lang="en-US" sz="3600" dirty="0"/>
              <a:t>Snake Final Abundance 01022013</a:t>
            </a:r>
            <a:endParaRPr lang="en-US" sz="3600" dirty="0">
              <a:solidFill>
                <a:schemeClr val="accent1">
                  <a:lumMod val="20000"/>
                  <a:lumOff val="80000"/>
                </a:schemeClr>
              </a:solidFill>
            </a:endParaRPr>
          </a:p>
        </p:txBody>
      </p:sp>
      <p:sp>
        <p:nvSpPr>
          <p:cNvPr id="9" name="TextBox 8">
            <a:extLst>
              <a:ext uri="{FF2B5EF4-FFF2-40B4-BE49-F238E27FC236}">
                <a16:creationId xmlns:a16="http://schemas.microsoft.com/office/drawing/2014/main" id="{92B4748E-91B4-423D-9FD5-0F536E625B77}"/>
              </a:ext>
            </a:extLst>
          </p:cNvPr>
          <p:cNvSpPr txBox="1"/>
          <p:nvPr/>
        </p:nvSpPr>
        <p:spPr>
          <a:xfrm>
            <a:off x="5791203" y="1552706"/>
            <a:ext cx="4159405" cy="646331"/>
          </a:xfrm>
          <a:prstGeom prst="rect">
            <a:avLst/>
          </a:prstGeom>
          <a:noFill/>
        </p:spPr>
        <p:txBody>
          <a:bodyPr wrap="square" rtlCol="0">
            <a:spAutoFit/>
          </a:bodyPr>
          <a:lstStyle/>
          <a:p>
            <a:r>
              <a:rPr lang="en-US" sz="3600" dirty="0"/>
              <a:t>Snake Harvest</a:t>
            </a:r>
            <a:endParaRPr lang="en-US" sz="3600" dirty="0">
              <a:solidFill>
                <a:schemeClr val="accent1">
                  <a:lumMod val="20000"/>
                  <a:lumOff val="80000"/>
                </a:schemeClr>
              </a:solidFill>
            </a:endParaRPr>
          </a:p>
        </p:txBody>
      </p:sp>
      <p:sp>
        <p:nvSpPr>
          <p:cNvPr id="10" name="Title 9">
            <a:extLst>
              <a:ext uri="{FF2B5EF4-FFF2-40B4-BE49-F238E27FC236}">
                <a16:creationId xmlns:a16="http://schemas.microsoft.com/office/drawing/2014/main" id="{70B1C7BD-EFE3-48EB-AC9E-A5A72F5B1F90}"/>
              </a:ext>
            </a:extLst>
          </p:cNvPr>
          <p:cNvSpPr>
            <a:spLocks noGrp="1"/>
          </p:cNvSpPr>
          <p:nvPr>
            <p:ph type="title"/>
          </p:nvPr>
        </p:nvSpPr>
        <p:spPr>
          <a:xfrm>
            <a:off x="677334" y="609600"/>
            <a:ext cx="8596668" cy="842747"/>
          </a:xfrm>
        </p:spPr>
        <p:txBody>
          <a:bodyPr>
            <a:normAutofit/>
          </a:bodyPr>
          <a:lstStyle/>
          <a:p>
            <a:r>
              <a:rPr lang="en-US" sz="4400" dirty="0">
                <a:solidFill>
                  <a:schemeClr val="accent1">
                    <a:lumMod val="20000"/>
                    <a:lumOff val="80000"/>
                  </a:schemeClr>
                </a:solidFill>
              </a:rPr>
              <a:t>Dataset Titles</a:t>
            </a:r>
          </a:p>
        </p:txBody>
      </p:sp>
    </p:spTree>
    <p:extLst>
      <p:ext uri="{BB962C8B-B14F-4D97-AF65-F5344CB8AC3E}">
        <p14:creationId xmlns:p14="http://schemas.microsoft.com/office/powerpoint/2010/main" val="382210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750"/>
                                        <p:tgtEl>
                                          <p:spTgt spid="9"/>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750"/>
                                        <p:tgtEl>
                                          <p:spTgt spid="3"/>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750"/>
                                        <p:tgtEl>
                                          <p:spTgt spid="8"/>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750"/>
                                        <p:tgtEl>
                                          <p:spTgt spid="4"/>
                                        </p:tgtEl>
                                      </p:cBhvr>
                                    </p:animEffect>
                                  </p:childTnLst>
                                </p:cTn>
                              </p:par>
                            </p:childTnLst>
                          </p:cTn>
                        </p:par>
                        <p:par>
                          <p:cTn id="24" fill="hold">
                            <p:stCondLst>
                              <p:cond delay="3750"/>
                            </p:stCondLst>
                            <p:childTnLst>
                              <p:par>
                                <p:cTn id="25" presetID="10"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750"/>
                                        <p:tgtEl>
                                          <p:spTgt spid="5"/>
                                        </p:tgtEl>
                                      </p:cBhvr>
                                    </p:animEffect>
                                  </p:childTnLst>
                                </p:cTn>
                              </p:par>
                            </p:childTnLst>
                          </p:cTn>
                        </p:par>
                        <p:par>
                          <p:cTn id="28" fill="hold">
                            <p:stCondLst>
                              <p:cond delay="4500"/>
                            </p:stCondLst>
                            <p:childTnLst>
                              <p:par>
                                <p:cTn id="29" presetID="10"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910128B-99C6-45AB-A59E-29E6AE9E02B0}"/>
              </a:ext>
            </a:extLst>
          </p:cNvPr>
          <p:cNvGrpSpPr/>
          <p:nvPr/>
        </p:nvGrpSpPr>
        <p:grpSpPr>
          <a:xfrm>
            <a:off x="1326374" y="0"/>
            <a:ext cx="8396124" cy="6858000"/>
            <a:chOff x="2156798" y="428537"/>
            <a:chExt cx="7189365" cy="6000925"/>
          </a:xfrm>
        </p:grpSpPr>
        <p:pic>
          <p:nvPicPr>
            <p:cNvPr id="2" name="Picture 1">
              <a:extLst>
                <a:ext uri="{FF2B5EF4-FFF2-40B4-BE49-F238E27FC236}">
                  <a16:creationId xmlns:a16="http://schemas.microsoft.com/office/drawing/2014/main" id="{4141D9F8-A8D8-4489-BF6C-53AC2CC6BBD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156798" y="428537"/>
              <a:ext cx="7189365" cy="6000925"/>
            </a:xfrm>
            <a:prstGeom prst="rect">
              <a:avLst/>
            </a:prstGeom>
          </p:spPr>
        </p:pic>
        <p:sp>
          <p:nvSpPr>
            <p:cNvPr id="7" name="Rectangle 6">
              <a:extLst>
                <a:ext uri="{FF2B5EF4-FFF2-40B4-BE49-F238E27FC236}">
                  <a16:creationId xmlns:a16="http://schemas.microsoft.com/office/drawing/2014/main" id="{5120FB7B-0252-486E-AB7B-04DB4EBA97DE}"/>
                </a:ext>
              </a:extLst>
            </p:cNvPr>
            <p:cNvSpPr/>
            <p:nvPr/>
          </p:nvSpPr>
          <p:spPr>
            <a:xfrm>
              <a:off x="2416029" y="1400961"/>
              <a:ext cx="679509" cy="302004"/>
            </a:xfrm>
            <a:prstGeom prst="rect">
              <a:avLst/>
            </a:prstGeom>
            <a:noFill/>
            <a:ln w="889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9303CBC-7ADD-4A23-8925-B626931E7F55}"/>
                </a:ext>
              </a:extLst>
            </p:cNvPr>
            <p:cNvSpPr/>
            <p:nvPr/>
          </p:nvSpPr>
          <p:spPr>
            <a:xfrm>
              <a:off x="2584865" y="5200260"/>
              <a:ext cx="1380645" cy="435429"/>
            </a:xfrm>
            <a:prstGeom prst="rect">
              <a:avLst/>
            </a:prstGeom>
            <a:noFill/>
            <a:ln w="889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87A79621-CF2C-4270-A175-1862DBF99348}"/>
                </a:ext>
              </a:extLst>
            </p:cNvPr>
            <p:cNvCxnSpPr/>
            <p:nvPr/>
          </p:nvCxnSpPr>
          <p:spPr>
            <a:xfrm>
              <a:off x="2761861" y="1894114"/>
              <a:ext cx="83976" cy="3060441"/>
            </a:xfrm>
            <a:prstGeom prst="straightConnector1">
              <a:avLst/>
            </a:prstGeom>
            <a:ln w="5715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64793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E40534-A5BE-42C5-805B-5C1CE82560E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45297" y="0"/>
            <a:ext cx="8095862" cy="6869132"/>
          </a:xfrm>
          <a:prstGeom prst="rect">
            <a:avLst/>
          </a:prstGeom>
        </p:spPr>
      </p:pic>
      <p:sp>
        <p:nvSpPr>
          <p:cNvPr id="3" name="Rectangle 2">
            <a:extLst>
              <a:ext uri="{FF2B5EF4-FFF2-40B4-BE49-F238E27FC236}">
                <a16:creationId xmlns:a16="http://schemas.microsoft.com/office/drawing/2014/main" id="{E7FCA55C-5A61-4875-B921-5944F1682EA0}"/>
              </a:ext>
            </a:extLst>
          </p:cNvPr>
          <p:cNvSpPr/>
          <p:nvPr/>
        </p:nvSpPr>
        <p:spPr>
          <a:xfrm>
            <a:off x="5955311" y="4021658"/>
            <a:ext cx="946934" cy="609336"/>
          </a:xfrm>
          <a:prstGeom prst="rect">
            <a:avLst/>
          </a:prstGeom>
          <a:noFill/>
          <a:ln w="889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A58C364-A28B-4A0E-8414-3F2C1B0BFFFC}"/>
              </a:ext>
            </a:extLst>
          </p:cNvPr>
          <p:cNvSpPr/>
          <p:nvPr/>
        </p:nvSpPr>
        <p:spPr>
          <a:xfrm>
            <a:off x="2086316" y="2964691"/>
            <a:ext cx="1413967" cy="547943"/>
          </a:xfrm>
          <a:prstGeom prst="rect">
            <a:avLst/>
          </a:prstGeom>
          <a:noFill/>
          <a:ln w="889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1448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D2B28-877F-43CA-BE24-E50E82900E3D}"/>
              </a:ext>
            </a:extLst>
          </p:cNvPr>
          <p:cNvSpPr>
            <a:spLocks noGrp="1"/>
          </p:cNvSpPr>
          <p:nvPr>
            <p:ph type="title"/>
          </p:nvPr>
        </p:nvSpPr>
        <p:spPr/>
        <p:txBody>
          <a:bodyPr/>
          <a:lstStyle/>
          <a:p>
            <a:r>
              <a:rPr lang="en-US" dirty="0">
                <a:solidFill>
                  <a:schemeClr val="accent1">
                    <a:lumMod val="20000"/>
                    <a:lumOff val="80000"/>
                  </a:schemeClr>
                </a:solidFill>
              </a:rPr>
              <a:t>Curation Needs</a:t>
            </a:r>
          </a:p>
        </p:txBody>
      </p:sp>
      <p:sp>
        <p:nvSpPr>
          <p:cNvPr id="5" name="Content Placeholder 4">
            <a:extLst>
              <a:ext uri="{FF2B5EF4-FFF2-40B4-BE49-F238E27FC236}">
                <a16:creationId xmlns:a16="http://schemas.microsoft.com/office/drawing/2014/main" id="{EB21430E-8D50-488F-83A0-6BB12554F168}"/>
              </a:ext>
            </a:extLst>
          </p:cNvPr>
          <p:cNvSpPr>
            <a:spLocks noGrp="1"/>
          </p:cNvSpPr>
          <p:nvPr>
            <p:ph idx="1"/>
          </p:nvPr>
        </p:nvSpPr>
        <p:spPr>
          <a:xfrm>
            <a:off x="677334" y="1855789"/>
            <a:ext cx="8596668" cy="4545011"/>
          </a:xfrm>
        </p:spPr>
        <p:txBody>
          <a:bodyPr>
            <a:normAutofit/>
          </a:bodyPr>
          <a:lstStyle/>
          <a:p>
            <a:r>
              <a:rPr lang="en-US" sz="2400" dirty="0"/>
              <a:t>Multiple datasets in a time series</a:t>
            </a:r>
          </a:p>
          <a:p>
            <a:endParaRPr lang="en-US" sz="2400" dirty="0"/>
          </a:p>
          <a:p>
            <a:r>
              <a:rPr lang="en-US" sz="2400" dirty="0"/>
              <a:t>Uploads that are not data</a:t>
            </a:r>
          </a:p>
          <a:p>
            <a:endParaRPr lang="en-US" sz="2400" dirty="0"/>
          </a:p>
          <a:p>
            <a:r>
              <a:rPr lang="en-US" sz="2400" dirty="0"/>
              <a:t>Mystery datasets</a:t>
            </a:r>
            <a:endParaRPr lang="en-US" sz="1700" dirty="0"/>
          </a:p>
          <a:p>
            <a:pPr lvl="1"/>
            <a:r>
              <a:rPr lang="en-US" sz="2200" dirty="0"/>
              <a:t>E.g. “1 – All $$ By Biennium” with no metadata.</a:t>
            </a:r>
          </a:p>
          <a:p>
            <a:endParaRPr lang="en-US" sz="2400" dirty="0"/>
          </a:p>
          <a:p>
            <a:r>
              <a:rPr lang="en-US" sz="2400" dirty="0"/>
              <a:t>Completely empty uploads and test/dummy datasets</a:t>
            </a:r>
          </a:p>
        </p:txBody>
      </p:sp>
    </p:spTree>
    <p:extLst>
      <p:ext uri="{BB962C8B-B14F-4D97-AF65-F5344CB8AC3E}">
        <p14:creationId xmlns:p14="http://schemas.microsoft.com/office/powerpoint/2010/main" val="713444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1E5653-98B5-443F-9325-B0D01C66443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59622" y="57194"/>
            <a:ext cx="10872756" cy="3333868"/>
          </a:xfrm>
          <a:prstGeom prst="rect">
            <a:avLst/>
          </a:prstGeom>
        </p:spPr>
      </p:pic>
      <p:pic>
        <p:nvPicPr>
          <p:cNvPr id="3" name="Picture 2">
            <a:extLst>
              <a:ext uri="{FF2B5EF4-FFF2-40B4-BE49-F238E27FC236}">
                <a16:creationId xmlns:a16="http://schemas.microsoft.com/office/drawing/2014/main" id="{EB623F2F-E7AE-4FD5-9BF7-28C99273B91A}"/>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59622" y="3454747"/>
            <a:ext cx="10872756" cy="3279153"/>
          </a:xfrm>
          <a:prstGeom prst="rect">
            <a:avLst/>
          </a:prstGeom>
        </p:spPr>
      </p:pic>
    </p:spTree>
    <p:extLst>
      <p:ext uri="{BB962C8B-B14F-4D97-AF65-F5344CB8AC3E}">
        <p14:creationId xmlns:p14="http://schemas.microsoft.com/office/powerpoint/2010/main" val="717177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AC3B15-22AE-470F-89F3-95C9478297A3}"/>
              </a:ext>
            </a:extLst>
          </p:cNvPr>
          <p:cNvPicPr>
            <a:picLocks noChangeAspect="1"/>
          </p:cNvPicPr>
          <p:nvPr/>
        </p:nvPicPr>
        <p:blipFill>
          <a:blip r:embed="rId3"/>
          <a:stretch>
            <a:fillRect/>
          </a:stretch>
        </p:blipFill>
        <p:spPr>
          <a:xfrm>
            <a:off x="0" y="499991"/>
            <a:ext cx="12192000" cy="5858018"/>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78341DA3-D0A2-4555-9546-B6556BC44903}"/>
              </a:ext>
            </a:extLst>
          </p:cNvPr>
          <p:cNvPicPr>
            <a:picLocks noChangeAspect="1"/>
          </p:cNvPicPr>
          <p:nvPr/>
        </p:nvPicPr>
        <p:blipFill>
          <a:blip r:embed="rId4"/>
          <a:stretch>
            <a:fillRect/>
          </a:stretch>
        </p:blipFill>
        <p:spPr>
          <a:xfrm>
            <a:off x="6292644" y="5216960"/>
            <a:ext cx="5899355" cy="1641039"/>
          </a:xfrm>
          <a:prstGeom prst="rect">
            <a:avLst/>
          </a:prstGeom>
          <a:ln>
            <a:solidFill>
              <a:schemeClr val="bg1"/>
            </a:solidFill>
          </a:ln>
        </p:spPr>
      </p:pic>
    </p:spTree>
    <p:extLst>
      <p:ext uri="{BB962C8B-B14F-4D97-AF65-F5344CB8AC3E}">
        <p14:creationId xmlns:p14="http://schemas.microsoft.com/office/powerpoint/2010/main" val="3524605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47EB4-C04F-4371-AE28-4FF006C50D95}"/>
              </a:ext>
            </a:extLst>
          </p:cNvPr>
          <p:cNvPicPr>
            <a:picLocks noChangeAspect="1"/>
          </p:cNvPicPr>
          <p:nvPr/>
        </p:nvPicPr>
        <p:blipFill>
          <a:blip r:embed="rId3"/>
          <a:stretch>
            <a:fillRect/>
          </a:stretch>
        </p:blipFill>
        <p:spPr>
          <a:xfrm>
            <a:off x="0" y="339246"/>
            <a:ext cx="12192000" cy="6179507"/>
          </a:xfrm>
          <a:prstGeom prst="rect">
            <a:avLst/>
          </a:prstGeom>
        </p:spPr>
      </p:pic>
    </p:spTree>
    <p:extLst>
      <p:ext uri="{BB962C8B-B14F-4D97-AF65-F5344CB8AC3E}">
        <p14:creationId xmlns:p14="http://schemas.microsoft.com/office/powerpoint/2010/main" val="3688978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219F-3B1C-4741-959F-404952B7B84A}"/>
              </a:ext>
            </a:extLst>
          </p:cNvPr>
          <p:cNvSpPr>
            <a:spLocks noGrp="1"/>
          </p:cNvSpPr>
          <p:nvPr>
            <p:ph type="title"/>
          </p:nvPr>
        </p:nvSpPr>
        <p:spPr/>
        <p:txBody>
          <a:bodyPr>
            <a:normAutofit/>
          </a:bodyPr>
          <a:lstStyle/>
          <a:p>
            <a:r>
              <a:rPr lang="en-US" sz="4400" dirty="0"/>
              <a:t>Quick Review</a:t>
            </a:r>
          </a:p>
        </p:txBody>
      </p:sp>
      <p:sp>
        <p:nvSpPr>
          <p:cNvPr id="3" name="Content Placeholder 2">
            <a:extLst>
              <a:ext uri="{FF2B5EF4-FFF2-40B4-BE49-F238E27FC236}">
                <a16:creationId xmlns:a16="http://schemas.microsoft.com/office/drawing/2014/main" id="{B533E517-6EF1-43A6-B30D-C9BCDCD51D44}"/>
              </a:ext>
            </a:extLst>
          </p:cNvPr>
          <p:cNvSpPr>
            <a:spLocks noGrp="1"/>
          </p:cNvSpPr>
          <p:nvPr>
            <p:ph idx="1"/>
          </p:nvPr>
        </p:nvSpPr>
        <p:spPr>
          <a:xfrm>
            <a:off x="677334" y="2706666"/>
            <a:ext cx="9860568" cy="3493079"/>
          </a:xfrm>
        </p:spPr>
        <p:txBody>
          <a:bodyPr>
            <a:normAutofit/>
          </a:bodyPr>
          <a:lstStyle/>
          <a:p>
            <a:r>
              <a:rPr lang="en-US" sz="2800" dirty="0"/>
              <a:t>Agencies use the portal to meet their unique data needs</a:t>
            </a:r>
          </a:p>
          <a:p>
            <a:endParaRPr lang="en-US" sz="2800" dirty="0"/>
          </a:p>
          <a:p>
            <a:r>
              <a:rPr lang="en-US" sz="2800" dirty="0"/>
              <a:t>Data.wa.gov will reflect WA distinctiveness</a:t>
            </a:r>
          </a:p>
          <a:p>
            <a:endParaRPr lang="en-US" sz="2800" dirty="0"/>
          </a:p>
          <a:p>
            <a:r>
              <a:rPr lang="en-US" sz="2800" dirty="0"/>
              <a:t>Incomplete/poor quality metadata and data </a:t>
            </a:r>
          </a:p>
          <a:p>
            <a:pPr lvl="1"/>
            <a:r>
              <a:rPr lang="en-US" sz="2600" dirty="0"/>
              <a:t>Searching and comprehending are difficult</a:t>
            </a:r>
          </a:p>
        </p:txBody>
      </p:sp>
      <p:pic>
        <p:nvPicPr>
          <p:cNvPr id="4" name="Picture 2">
            <a:extLst>
              <a:ext uri="{FF2B5EF4-FFF2-40B4-BE49-F238E27FC236}">
                <a16:creationId xmlns:a16="http://schemas.microsoft.com/office/drawing/2014/main" id="{EB1F2CC1-9490-4E6D-9E2A-AD58B36101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5668" y="176488"/>
            <a:ext cx="4070242" cy="2370767"/>
          </a:xfrm>
          <a:prstGeom prst="rect">
            <a:avLst/>
          </a:prstGeom>
          <a:solidFill>
            <a:schemeClr val="tx1"/>
          </a:solidFill>
        </p:spPr>
      </p:pic>
      <p:pic>
        <p:nvPicPr>
          <p:cNvPr id="5" name="Picture 4">
            <a:extLst>
              <a:ext uri="{FF2B5EF4-FFF2-40B4-BE49-F238E27FC236}">
                <a16:creationId xmlns:a16="http://schemas.microsoft.com/office/drawing/2014/main" id="{639CA97A-9D9F-4862-84CC-04905D255D22}"/>
              </a:ext>
            </a:extLst>
          </p:cNvPr>
          <p:cNvPicPr>
            <a:picLocks noChangeAspect="1"/>
          </p:cNvPicPr>
          <p:nvPr/>
        </p:nvPicPr>
        <p:blipFill>
          <a:blip r:embed="rId4"/>
          <a:stretch>
            <a:fillRect/>
          </a:stretch>
        </p:blipFill>
        <p:spPr>
          <a:xfrm>
            <a:off x="9089836" y="176489"/>
            <a:ext cx="2911464" cy="2370768"/>
          </a:xfrm>
          <a:prstGeom prst="rect">
            <a:avLst/>
          </a:prstGeom>
        </p:spPr>
      </p:pic>
    </p:spTree>
    <p:extLst>
      <p:ext uri="{BB962C8B-B14F-4D97-AF65-F5344CB8AC3E}">
        <p14:creationId xmlns:p14="http://schemas.microsoft.com/office/powerpoint/2010/main" val="3044375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F993C45-B237-4CD5-A232-CD2DFFF5AB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BE9EA4F6-F0E3-4DB3-8F82-B91A1F693A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3A7345F-1794-4777-80F8-B67B01BE7F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EB4062E-9879-4D6E-8C9A-55D81D61C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E0E1E50E-9B56-49FC-AC93-34C80F438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786CF095-2697-4E6D-832B-E71B7C8D6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A93A2EA0-D245-490B-A61D-8B32A8DF49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6BAC7BF2-009C-48C7-A7F2-2139B5079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D60F62B-3828-4F12-B884-8A8925325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8A41293-53F5-4380-B216-EB66A4353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6DDE673-E05B-400B-B6E1-335E425D8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804CA8A-D5A1-453F-9249-34EB7AC27209}"/>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dirty="0">
                <a:solidFill>
                  <a:srgbClr val="FFFFFF"/>
                </a:solidFill>
              </a:rPr>
              <a:t>Recommendations</a:t>
            </a:r>
          </a:p>
        </p:txBody>
      </p:sp>
      <p:sp>
        <p:nvSpPr>
          <p:cNvPr id="5" name="Text Placeholder 4">
            <a:extLst>
              <a:ext uri="{FF2B5EF4-FFF2-40B4-BE49-F238E27FC236}">
                <a16:creationId xmlns:a16="http://schemas.microsoft.com/office/drawing/2014/main" id="{7B38EB0C-61A1-41F0-9A4D-0F15FEE0C6BD}"/>
              </a:ext>
            </a:extLst>
          </p:cNvPr>
          <p:cNvSpPr>
            <a:spLocks noGrp="1"/>
          </p:cNvSpPr>
          <p:nvPr>
            <p:ph type="body" idx="1"/>
          </p:nvPr>
        </p:nvSpPr>
        <p:spPr>
          <a:xfrm>
            <a:off x="4456386" y="3962088"/>
            <a:ext cx="6203795" cy="1186108"/>
          </a:xfrm>
        </p:spPr>
        <p:txBody>
          <a:bodyPr vert="horz" lIns="91440" tIns="45720" rIns="91440" bIns="45720" rtlCol="0" anchor="t">
            <a:normAutofit/>
          </a:bodyPr>
          <a:lstStyle/>
          <a:p>
            <a:endParaRPr lang="en-US" sz="1800">
              <a:solidFill>
                <a:srgbClr val="FFFFFF">
                  <a:alpha val="70000"/>
                </a:srgbClr>
              </a:solidFill>
            </a:endParaRPr>
          </a:p>
        </p:txBody>
      </p:sp>
      <p:sp>
        <p:nvSpPr>
          <p:cNvPr id="40" name="Isosceles Triangle 39">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5200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3FA3D-DFCF-4042-87B6-03481F3B405F}"/>
              </a:ext>
            </a:extLst>
          </p:cNvPr>
          <p:cNvSpPr>
            <a:spLocks noGrp="1"/>
          </p:cNvSpPr>
          <p:nvPr>
            <p:ph type="title"/>
          </p:nvPr>
        </p:nvSpPr>
        <p:spPr>
          <a:xfrm>
            <a:off x="916821" y="4419600"/>
            <a:ext cx="8172751" cy="1382486"/>
          </a:xfrm>
        </p:spPr>
        <p:txBody>
          <a:bodyPr/>
          <a:lstStyle/>
          <a:p>
            <a:r>
              <a:rPr lang="en-US" dirty="0">
                <a:solidFill>
                  <a:schemeClr val="accent1">
                    <a:lumMod val="20000"/>
                    <a:lumOff val="80000"/>
                  </a:schemeClr>
                </a:solidFill>
              </a:rPr>
              <a:t>How can the State Library help curate this open data portal?</a:t>
            </a:r>
          </a:p>
        </p:txBody>
      </p:sp>
      <p:pic>
        <p:nvPicPr>
          <p:cNvPr id="4" name="Picture 3" descr="A large brick building with grass and trees&#10;&#10;Description automatically generated">
            <a:extLst>
              <a:ext uri="{FF2B5EF4-FFF2-40B4-BE49-F238E27FC236}">
                <a16:creationId xmlns:a16="http://schemas.microsoft.com/office/drawing/2014/main" id="{5C575EC8-2D0E-423B-A1EB-38B9075C55F9}"/>
              </a:ext>
            </a:extLst>
          </p:cNvPr>
          <p:cNvPicPr>
            <a:picLocks noChangeAspect="1"/>
          </p:cNvPicPr>
          <p:nvPr/>
        </p:nvPicPr>
        <p:blipFill>
          <a:blip r:embed="rId3"/>
          <a:stretch>
            <a:fillRect/>
          </a:stretch>
        </p:blipFill>
        <p:spPr>
          <a:xfrm>
            <a:off x="916821" y="148203"/>
            <a:ext cx="7707086" cy="4271397"/>
          </a:xfrm>
          <a:prstGeom prst="rect">
            <a:avLst/>
          </a:prstGeom>
          <a:ln>
            <a:noFill/>
          </a:ln>
          <a:effectLst>
            <a:softEdge rad="112500"/>
          </a:effectLst>
        </p:spPr>
      </p:pic>
    </p:spTree>
    <p:extLst>
      <p:ext uri="{BB962C8B-B14F-4D97-AF65-F5344CB8AC3E}">
        <p14:creationId xmlns:p14="http://schemas.microsoft.com/office/powerpoint/2010/main" val="2231310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CD8DB-EF2E-493A-8EBD-9F398002AE24}"/>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DAF97D0B-7C7B-45F0-A52E-56DFCA81455D}"/>
              </a:ext>
            </a:extLst>
          </p:cNvPr>
          <p:cNvSpPr>
            <a:spLocks noGrp="1"/>
          </p:cNvSpPr>
          <p:nvPr>
            <p:ph idx="1"/>
          </p:nvPr>
        </p:nvSpPr>
        <p:spPr>
          <a:xfrm>
            <a:off x="677333" y="2160589"/>
            <a:ext cx="9751181" cy="4340572"/>
          </a:xfrm>
        </p:spPr>
        <p:txBody>
          <a:bodyPr>
            <a:normAutofit/>
          </a:bodyPr>
          <a:lstStyle/>
          <a:p>
            <a:r>
              <a:rPr lang="en-US" sz="2800" dirty="0"/>
              <a:t>Data.wa.gov cannot be developed and weeded like a traditional library collection</a:t>
            </a:r>
          </a:p>
          <a:p>
            <a:pPr marL="0" indent="0">
              <a:buNone/>
            </a:pPr>
            <a:endParaRPr lang="en-US" sz="2800" dirty="0"/>
          </a:p>
          <a:p>
            <a:r>
              <a:rPr lang="en-US" sz="2800" dirty="0"/>
              <a:t>A cookie cutter solution is unlikely</a:t>
            </a:r>
          </a:p>
          <a:p>
            <a:endParaRPr lang="en-US" sz="2800" dirty="0"/>
          </a:p>
          <a:p>
            <a:r>
              <a:rPr lang="en-US" sz="2800" dirty="0"/>
              <a:t>Curation will be a combination of facilitating publishing, working with publishers, and making small edits</a:t>
            </a:r>
          </a:p>
        </p:txBody>
      </p:sp>
    </p:spTree>
    <p:extLst>
      <p:ext uri="{BB962C8B-B14F-4D97-AF65-F5344CB8AC3E}">
        <p14:creationId xmlns:p14="http://schemas.microsoft.com/office/powerpoint/2010/main" val="1566890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475623-6EA7-42DE-B79D-80DFDCAEFE06}"/>
              </a:ext>
            </a:extLst>
          </p:cNvPr>
          <p:cNvSpPr>
            <a:spLocks noGrp="1"/>
          </p:cNvSpPr>
          <p:nvPr>
            <p:ph type="title"/>
          </p:nvPr>
        </p:nvSpPr>
        <p:spPr>
          <a:xfrm>
            <a:off x="677334" y="489858"/>
            <a:ext cx="8596668" cy="1320800"/>
          </a:xfrm>
        </p:spPr>
        <p:txBody>
          <a:bodyPr/>
          <a:lstStyle/>
          <a:p>
            <a:r>
              <a:rPr lang="en-US" dirty="0"/>
              <a:t>What’s Next - Recommendations</a:t>
            </a:r>
          </a:p>
        </p:txBody>
      </p:sp>
      <p:sp>
        <p:nvSpPr>
          <p:cNvPr id="5" name="Content Placeholder 4">
            <a:extLst>
              <a:ext uri="{FF2B5EF4-FFF2-40B4-BE49-F238E27FC236}">
                <a16:creationId xmlns:a16="http://schemas.microsoft.com/office/drawing/2014/main" id="{3FD40665-5F6E-44CA-9210-BCD7B1BD14F3}"/>
              </a:ext>
            </a:extLst>
          </p:cNvPr>
          <p:cNvSpPr>
            <a:spLocks noGrp="1"/>
          </p:cNvSpPr>
          <p:nvPr>
            <p:ph idx="1"/>
          </p:nvPr>
        </p:nvSpPr>
        <p:spPr>
          <a:xfrm>
            <a:off x="658284" y="2008381"/>
            <a:ext cx="8596668" cy="3516119"/>
          </a:xfrm>
        </p:spPr>
        <p:txBody>
          <a:bodyPr>
            <a:normAutofit/>
          </a:bodyPr>
          <a:lstStyle/>
          <a:p>
            <a:pPr>
              <a:lnSpc>
                <a:spcPct val="150000"/>
              </a:lnSpc>
            </a:pPr>
            <a:r>
              <a:rPr lang="en-US" sz="2400" dirty="0">
                <a:sym typeface="Wingdings" panose="05000000000000000000" pitchFamily="2" charset="2"/>
              </a:rPr>
              <a:t>Focus curation on the core metadata elements</a:t>
            </a:r>
          </a:p>
          <a:p>
            <a:pPr>
              <a:lnSpc>
                <a:spcPct val="150000"/>
              </a:lnSpc>
            </a:pPr>
            <a:r>
              <a:rPr lang="en-US" sz="2400" dirty="0">
                <a:sym typeface="Wingdings" panose="05000000000000000000" pitchFamily="2" charset="2"/>
              </a:rPr>
              <a:t>Remove datasets that should not be public (not data, test)</a:t>
            </a:r>
          </a:p>
          <a:p>
            <a:pPr>
              <a:lnSpc>
                <a:spcPct val="150000"/>
              </a:lnSpc>
            </a:pPr>
            <a:r>
              <a:rPr lang="en-US" sz="2400" dirty="0">
                <a:sym typeface="Wingdings" panose="05000000000000000000" pitchFamily="2" charset="2"/>
              </a:rPr>
              <a:t>Create stories to increase portal visibility</a:t>
            </a:r>
          </a:p>
          <a:p>
            <a:pPr>
              <a:lnSpc>
                <a:spcPct val="150000"/>
              </a:lnSpc>
            </a:pPr>
            <a:r>
              <a:rPr lang="en-US" sz="2400" dirty="0"/>
              <a:t>Create a user feedback system</a:t>
            </a:r>
          </a:p>
          <a:p>
            <a:pPr>
              <a:lnSpc>
                <a:spcPct val="150000"/>
              </a:lnSpc>
            </a:pPr>
            <a:r>
              <a:rPr lang="en-US" sz="2400" dirty="0"/>
              <a:t>Run regular metadata assessments</a:t>
            </a:r>
          </a:p>
        </p:txBody>
      </p:sp>
    </p:spTree>
    <p:extLst>
      <p:ext uri="{BB962C8B-B14F-4D97-AF65-F5344CB8AC3E}">
        <p14:creationId xmlns:p14="http://schemas.microsoft.com/office/powerpoint/2010/main" val="8554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F993C45-B237-4CD5-A232-CD2DFFF5AB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BE9EA4F6-F0E3-4DB3-8F82-B91A1F693A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43A7345F-1794-4777-80F8-B67B01BE7F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AEB4062E-9879-4D6E-8C9A-55D81D61C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E0E1E50E-9B56-49FC-AC93-34C80F438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786CF095-2697-4E6D-832B-E71B7C8D6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A93A2EA0-D245-490B-A61D-8B32A8DF49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6BAC7BF2-009C-48C7-A7F2-2139B5079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D60F62B-3828-4F12-B884-8A8925325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8A41293-53F5-4380-B216-EB66A4353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6DDE673-E05B-400B-B6E1-335E425D8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200680-EA94-4E39-A63C-666160ED086A}"/>
              </a:ext>
            </a:extLst>
          </p:cNvPr>
          <p:cNvSpPr>
            <a:spLocks noGrp="1"/>
          </p:cNvSpPr>
          <p:nvPr>
            <p:ph type="title"/>
          </p:nvPr>
        </p:nvSpPr>
        <p:spPr>
          <a:xfrm>
            <a:off x="4496751" y="564344"/>
            <a:ext cx="6960759" cy="1993106"/>
          </a:xfrm>
        </p:spPr>
        <p:txBody>
          <a:bodyPr vert="horz" lIns="91440" tIns="45720" rIns="91440" bIns="45720" rtlCol="0" anchor="b">
            <a:normAutofit/>
          </a:bodyPr>
          <a:lstStyle/>
          <a:p>
            <a:r>
              <a:rPr lang="en-US" sz="6000" dirty="0">
                <a:solidFill>
                  <a:srgbClr val="FFFFFF"/>
                </a:solidFill>
              </a:rPr>
              <a:t>Questions</a:t>
            </a:r>
          </a:p>
        </p:txBody>
      </p:sp>
      <p:sp>
        <p:nvSpPr>
          <p:cNvPr id="3" name="Content Placeholder 2">
            <a:extLst>
              <a:ext uri="{FF2B5EF4-FFF2-40B4-BE49-F238E27FC236}">
                <a16:creationId xmlns:a16="http://schemas.microsoft.com/office/drawing/2014/main" id="{68371212-435F-4A44-8148-259AACCA11CD}"/>
              </a:ext>
            </a:extLst>
          </p:cNvPr>
          <p:cNvSpPr>
            <a:spLocks noGrp="1"/>
          </p:cNvSpPr>
          <p:nvPr>
            <p:ph idx="1"/>
          </p:nvPr>
        </p:nvSpPr>
        <p:spPr>
          <a:xfrm>
            <a:off x="4436312" y="3190863"/>
            <a:ext cx="7688513" cy="3477566"/>
          </a:xfrm>
        </p:spPr>
        <p:txBody>
          <a:bodyPr vert="horz" lIns="91440" tIns="45720" rIns="91440" bIns="45720" rtlCol="0" anchor="t">
            <a:normAutofit lnSpcReduction="10000"/>
          </a:bodyPr>
          <a:lstStyle/>
          <a:p>
            <a:pPr marL="0" indent="0">
              <a:buNone/>
            </a:pPr>
            <a:r>
              <a:rPr lang="en-US" sz="2600" dirty="0">
                <a:solidFill>
                  <a:srgbClr val="FFFFFF">
                    <a:alpha val="70000"/>
                  </a:srgbClr>
                </a:solidFill>
              </a:rPr>
              <a:t>Presentation and all supporting material available at:</a:t>
            </a:r>
          </a:p>
          <a:p>
            <a:pPr marL="0" indent="0">
              <a:buNone/>
            </a:pPr>
            <a:r>
              <a:rPr lang="en-US" sz="2600" dirty="0">
                <a:solidFill>
                  <a:srgbClr val="FFFFFF">
                    <a:alpha val="70000"/>
                  </a:srgbClr>
                </a:solidFill>
              </a:rPr>
              <a:t>https://github.com/OpenDataLiteracy/WSL-AMF</a:t>
            </a:r>
          </a:p>
          <a:p>
            <a:pPr marL="0" indent="0">
              <a:buNone/>
            </a:pPr>
            <a:endParaRPr lang="en-US" dirty="0">
              <a:solidFill>
                <a:srgbClr val="FFFFFF">
                  <a:alpha val="70000"/>
                </a:srgbClr>
              </a:solidFill>
            </a:endParaRPr>
          </a:p>
          <a:p>
            <a:pPr marL="0" indent="0">
              <a:buNone/>
            </a:pPr>
            <a:r>
              <a:rPr lang="en-US" sz="2800" b="1" dirty="0">
                <a:solidFill>
                  <a:schemeClr val="tx1">
                    <a:alpha val="70000"/>
                  </a:schemeClr>
                </a:solidFill>
              </a:rPr>
              <a:t>Acknowledgments</a:t>
            </a:r>
            <a:r>
              <a:rPr lang="en-US" b="1" dirty="0">
                <a:solidFill>
                  <a:schemeClr val="tx1">
                    <a:alpha val="70000"/>
                  </a:schemeClr>
                </a:solidFill>
              </a:rPr>
              <a:t>:</a:t>
            </a:r>
          </a:p>
          <a:p>
            <a:pPr marL="0" indent="0">
              <a:buNone/>
            </a:pPr>
            <a:r>
              <a:rPr lang="en-US" sz="2400" b="1" dirty="0">
                <a:solidFill>
                  <a:schemeClr val="tx1">
                    <a:alpha val="70000"/>
                  </a:schemeClr>
                </a:solidFill>
              </a:rPr>
              <a:t>Kathleen Sullivan, Will Saunders, Evelyn Lindberg, the staff at the State Library, the ODL Team, and all the agencies that assisted in gathering information.</a:t>
            </a:r>
          </a:p>
          <a:p>
            <a:pPr marL="0" indent="0">
              <a:buNone/>
            </a:pPr>
            <a:endParaRPr lang="en-US" dirty="0">
              <a:solidFill>
                <a:srgbClr val="FFFFFF">
                  <a:alpha val="70000"/>
                </a:srgbClr>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737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F8054-046E-4946-9FC5-BB13E31C58C8}"/>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B4BEC157-27E8-4253-AF7E-55701A704580}"/>
              </a:ext>
            </a:extLst>
          </p:cNvPr>
          <p:cNvSpPr>
            <a:spLocks noGrp="1"/>
          </p:cNvSpPr>
          <p:nvPr>
            <p:ph idx="1"/>
          </p:nvPr>
        </p:nvSpPr>
        <p:spPr>
          <a:xfrm>
            <a:off x="677334" y="1583646"/>
            <a:ext cx="8596668" cy="5002211"/>
          </a:xfrm>
        </p:spPr>
        <p:txBody>
          <a:bodyPr>
            <a:normAutofit/>
          </a:bodyPr>
          <a:lstStyle/>
          <a:p>
            <a:r>
              <a:rPr lang="en-US" sz="2800" dirty="0"/>
              <a:t>Interview agencies that publish to the portal</a:t>
            </a:r>
          </a:p>
          <a:p>
            <a:pPr lvl="1"/>
            <a:r>
              <a:rPr lang="en-US" sz="2600" dirty="0"/>
              <a:t>Publishing behavior</a:t>
            </a:r>
          </a:p>
          <a:p>
            <a:pPr marL="0" indent="0">
              <a:buNone/>
            </a:pPr>
            <a:endParaRPr lang="en-US" sz="2800" dirty="0"/>
          </a:p>
          <a:p>
            <a:r>
              <a:rPr lang="en-US" sz="2800" dirty="0"/>
              <a:t>Portal assessment </a:t>
            </a:r>
          </a:p>
          <a:p>
            <a:pPr lvl="1"/>
            <a:r>
              <a:rPr lang="en-US" sz="2600" dirty="0"/>
              <a:t>What have others done?</a:t>
            </a:r>
          </a:p>
          <a:p>
            <a:pPr lvl="1"/>
            <a:endParaRPr lang="en-US" sz="2600" dirty="0"/>
          </a:p>
          <a:p>
            <a:pPr lvl="1"/>
            <a:r>
              <a:rPr lang="en-US" sz="2600" dirty="0"/>
              <a:t>Metadata existence</a:t>
            </a:r>
          </a:p>
          <a:p>
            <a:pPr lvl="1"/>
            <a:r>
              <a:rPr lang="en-US" sz="2600" dirty="0"/>
              <a:t>Data and metadata quality</a:t>
            </a:r>
          </a:p>
          <a:p>
            <a:endParaRPr lang="en-US" sz="2800" dirty="0"/>
          </a:p>
          <a:p>
            <a:pPr marL="0" indent="0">
              <a:buNone/>
            </a:pPr>
            <a:endParaRPr lang="en-US" sz="2800" dirty="0"/>
          </a:p>
        </p:txBody>
      </p:sp>
    </p:spTree>
    <p:extLst>
      <p:ext uri="{BB962C8B-B14F-4D97-AF65-F5344CB8AC3E}">
        <p14:creationId xmlns:p14="http://schemas.microsoft.com/office/powerpoint/2010/main" val="3175350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AE1A-DAA9-4E58-8D6B-E69A1D97DF95}"/>
              </a:ext>
            </a:extLst>
          </p:cNvPr>
          <p:cNvSpPr>
            <a:spLocks noGrp="1"/>
          </p:cNvSpPr>
          <p:nvPr>
            <p:ph type="title"/>
          </p:nvPr>
        </p:nvSpPr>
        <p:spPr>
          <a:xfrm>
            <a:off x="652481" y="1382486"/>
            <a:ext cx="3547581" cy="4093028"/>
          </a:xfrm>
        </p:spPr>
        <p:txBody>
          <a:bodyPr anchor="ctr">
            <a:normAutofit/>
          </a:bodyPr>
          <a:lstStyle/>
          <a:p>
            <a:r>
              <a:rPr lang="en-US" sz="5400" dirty="0">
                <a:solidFill>
                  <a:schemeClr val="tx1"/>
                </a:solidFill>
              </a:rPr>
              <a:t>Agency Interviews</a:t>
            </a:r>
          </a:p>
        </p:txBody>
      </p:sp>
      <p:graphicFrame>
        <p:nvGraphicFramePr>
          <p:cNvPr id="5" name="Content Placeholder 2">
            <a:extLst>
              <a:ext uri="{FF2B5EF4-FFF2-40B4-BE49-F238E27FC236}">
                <a16:creationId xmlns:a16="http://schemas.microsoft.com/office/drawing/2014/main" id="{08F1E06C-2F21-432A-BCF1-589AEEFAB2AA}"/>
              </a:ext>
            </a:extLst>
          </p:cNvPr>
          <p:cNvGraphicFramePr>
            <a:graphicFrameLocks noGrp="1"/>
          </p:cNvGraphicFramePr>
          <p:nvPr>
            <p:ph idx="1"/>
          </p:nvPr>
        </p:nvGraphicFramePr>
        <p:xfrm>
          <a:off x="6009362" y="1670569"/>
          <a:ext cx="4409766" cy="3516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456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6CF7-394E-4AA8-838D-FEFA9012C8BB}"/>
              </a:ext>
            </a:extLst>
          </p:cNvPr>
          <p:cNvSpPr>
            <a:spLocks noGrp="1"/>
          </p:cNvSpPr>
          <p:nvPr>
            <p:ph type="title"/>
          </p:nvPr>
        </p:nvSpPr>
        <p:spPr>
          <a:xfrm>
            <a:off x="677334" y="598449"/>
            <a:ext cx="8596668" cy="1320800"/>
          </a:xfrm>
        </p:spPr>
        <p:txBody>
          <a:bodyPr/>
          <a:lstStyle/>
          <a:p>
            <a:r>
              <a:rPr lang="en-US" dirty="0"/>
              <a:t>The Agencies</a:t>
            </a:r>
          </a:p>
        </p:txBody>
      </p:sp>
      <p:sp>
        <p:nvSpPr>
          <p:cNvPr id="3" name="Content Placeholder 2">
            <a:extLst>
              <a:ext uri="{FF2B5EF4-FFF2-40B4-BE49-F238E27FC236}">
                <a16:creationId xmlns:a16="http://schemas.microsoft.com/office/drawing/2014/main" id="{1E5AE664-956B-489E-ADE6-5E440E594487}"/>
              </a:ext>
            </a:extLst>
          </p:cNvPr>
          <p:cNvSpPr>
            <a:spLocks noGrp="1"/>
          </p:cNvSpPr>
          <p:nvPr>
            <p:ph idx="1"/>
          </p:nvPr>
        </p:nvSpPr>
        <p:spPr>
          <a:xfrm>
            <a:off x="677334" y="2160589"/>
            <a:ext cx="6757609" cy="3880773"/>
          </a:xfrm>
        </p:spPr>
        <p:txBody>
          <a:bodyPr>
            <a:normAutofit/>
          </a:bodyPr>
          <a:lstStyle/>
          <a:p>
            <a:r>
              <a:rPr lang="en-US" sz="2800" dirty="0"/>
              <a:t>Interviewed 8 agencies and 1 user</a:t>
            </a:r>
          </a:p>
          <a:p>
            <a:endParaRPr lang="en-US" sz="2800" dirty="0"/>
          </a:p>
          <a:p>
            <a:r>
              <a:rPr lang="en-US" sz="2800" dirty="0"/>
              <a:t>A range of data publishing behaviors:</a:t>
            </a:r>
          </a:p>
          <a:p>
            <a:pPr lvl="1"/>
            <a:r>
              <a:rPr lang="en-US" sz="2400" dirty="0"/>
              <a:t>Number of datasets</a:t>
            </a:r>
          </a:p>
          <a:p>
            <a:pPr lvl="1"/>
            <a:r>
              <a:rPr lang="en-US" sz="2400" dirty="0"/>
              <a:t>Number of downloads</a:t>
            </a:r>
          </a:p>
          <a:p>
            <a:pPr lvl="1"/>
            <a:r>
              <a:rPr lang="en-US" sz="2400" dirty="0"/>
              <a:t>Open data plan completion</a:t>
            </a:r>
          </a:p>
          <a:p>
            <a:endParaRPr lang="en-US" sz="2800" dirty="0"/>
          </a:p>
          <a:p>
            <a:endParaRPr lang="en-US" sz="2800" dirty="0"/>
          </a:p>
        </p:txBody>
      </p:sp>
    </p:spTree>
    <p:extLst>
      <p:ext uri="{BB962C8B-B14F-4D97-AF65-F5344CB8AC3E}">
        <p14:creationId xmlns:p14="http://schemas.microsoft.com/office/powerpoint/2010/main" val="2492770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250E-3572-41B2-B477-F1929BBF7231}"/>
              </a:ext>
            </a:extLst>
          </p:cNvPr>
          <p:cNvSpPr>
            <a:spLocks noGrp="1"/>
          </p:cNvSpPr>
          <p:nvPr>
            <p:ph type="title"/>
          </p:nvPr>
        </p:nvSpPr>
        <p:spPr/>
        <p:txBody>
          <a:bodyPr/>
          <a:lstStyle/>
          <a:p>
            <a:r>
              <a:rPr lang="en-US" dirty="0"/>
              <a:t>Agency Publishing is Diverse</a:t>
            </a:r>
          </a:p>
        </p:txBody>
      </p:sp>
      <p:sp>
        <p:nvSpPr>
          <p:cNvPr id="3" name="Content Placeholder 2">
            <a:extLst>
              <a:ext uri="{FF2B5EF4-FFF2-40B4-BE49-F238E27FC236}">
                <a16:creationId xmlns:a16="http://schemas.microsoft.com/office/drawing/2014/main" id="{D24397EC-F49A-4521-84E4-4AF382CC99D6}"/>
              </a:ext>
            </a:extLst>
          </p:cNvPr>
          <p:cNvSpPr>
            <a:spLocks noGrp="1"/>
          </p:cNvSpPr>
          <p:nvPr>
            <p:ph sz="half" idx="1"/>
          </p:nvPr>
        </p:nvSpPr>
        <p:spPr>
          <a:xfrm>
            <a:off x="337623" y="3152121"/>
            <a:ext cx="4184035" cy="3273250"/>
          </a:xfrm>
          <a:solidFill>
            <a:schemeClr val="accent2">
              <a:lumMod val="75000"/>
            </a:schemeClr>
          </a:solidFill>
        </p:spPr>
        <p:txBody>
          <a:bodyPr>
            <a:normAutofit lnSpcReduction="10000"/>
          </a:bodyPr>
          <a:lstStyle/>
          <a:p>
            <a:pPr marL="0" indent="0">
              <a:buNone/>
            </a:pPr>
            <a:r>
              <a:rPr lang="en-US" sz="3200" b="1" dirty="0"/>
              <a:t>Users</a:t>
            </a:r>
            <a:r>
              <a:rPr lang="en-US" sz="3200" dirty="0"/>
              <a:t>: </a:t>
            </a:r>
          </a:p>
          <a:p>
            <a:pPr marL="0" indent="0">
              <a:buNone/>
            </a:pPr>
            <a:r>
              <a:rPr lang="en-US" sz="2400" dirty="0"/>
              <a:t>Other agencies</a:t>
            </a:r>
          </a:p>
          <a:p>
            <a:pPr marL="0" indent="0">
              <a:buNone/>
            </a:pPr>
            <a:r>
              <a:rPr lang="en-US" sz="2400" dirty="0"/>
              <a:t>NGOs</a:t>
            </a:r>
          </a:p>
          <a:p>
            <a:pPr marL="0" indent="0">
              <a:buNone/>
            </a:pPr>
            <a:r>
              <a:rPr lang="en-US" sz="2400" dirty="0"/>
              <a:t>Local governments</a:t>
            </a:r>
          </a:p>
          <a:p>
            <a:pPr marL="0" indent="0">
              <a:buNone/>
            </a:pPr>
            <a:r>
              <a:rPr lang="en-US" sz="2400" dirty="0"/>
              <a:t>Federal agencies</a:t>
            </a:r>
          </a:p>
          <a:p>
            <a:pPr marL="0" indent="0">
              <a:buNone/>
            </a:pPr>
            <a:r>
              <a:rPr lang="en-US" sz="2400" dirty="0"/>
              <a:t>3</a:t>
            </a:r>
            <a:r>
              <a:rPr lang="en-US" sz="2400" baseline="30000" dirty="0"/>
              <a:t>rd</a:t>
            </a:r>
            <a:r>
              <a:rPr lang="en-US" sz="2400" dirty="0"/>
              <a:t> parties</a:t>
            </a:r>
          </a:p>
          <a:p>
            <a:pPr marL="0" indent="0">
              <a:buNone/>
            </a:pPr>
            <a:r>
              <a:rPr lang="en-US" sz="2400" dirty="0"/>
              <a:t>Citizens</a:t>
            </a:r>
          </a:p>
          <a:p>
            <a:endParaRPr lang="en-US" dirty="0"/>
          </a:p>
        </p:txBody>
      </p:sp>
      <p:sp>
        <p:nvSpPr>
          <p:cNvPr id="4" name="Content Placeholder 3">
            <a:extLst>
              <a:ext uri="{FF2B5EF4-FFF2-40B4-BE49-F238E27FC236}">
                <a16:creationId xmlns:a16="http://schemas.microsoft.com/office/drawing/2014/main" id="{7CBABB74-2985-4571-9D4C-1ED280149E4B}"/>
              </a:ext>
            </a:extLst>
          </p:cNvPr>
          <p:cNvSpPr>
            <a:spLocks noGrp="1"/>
          </p:cNvSpPr>
          <p:nvPr>
            <p:ph sz="half" idx="2"/>
          </p:nvPr>
        </p:nvSpPr>
        <p:spPr>
          <a:xfrm>
            <a:off x="326572" y="1831321"/>
            <a:ext cx="6993008" cy="692263"/>
          </a:xfrm>
          <a:solidFill>
            <a:schemeClr val="tx2">
              <a:lumMod val="50000"/>
            </a:schemeClr>
          </a:solidFill>
        </p:spPr>
        <p:txBody>
          <a:bodyPr>
            <a:normAutofit lnSpcReduction="10000"/>
          </a:bodyPr>
          <a:lstStyle/>
          <a:p>
            <a:pPr marL="0" indent="0">
              <a:buNone/>
            </a:pPr>
            <a:r>
              <a:rPr lang="en-US" sz="3200" dirty="0"/>
              <a:t>Agencies view the portal positively</a:t>
            </a:r>
          </a:p>
        </p:txBody>
      </p:sp>
      <p:sp>
        <p:nvSpPr>
          <p:cNvPr id="5" name="Content Placeholder 2">
            <a:extLst>
              <a:ext uri="{FF2B5EF4-FFF2-40B4-BE49-F238E27FC236}">
                <a16:creationId xmlns:a16="http://schemas.microsoft.com/office/drawing/2014/main" id="{D0A8FBBA-E281-4AEB-854A-9A403E170C2C}"/>
              </a:ext>
            </a:extLst>
          </p:cNvPr>
          <p:cNvSpPr txBox="1">
            <a:spLocks/>
          </p:cNvSpPr>
          <p:nvPr/>
        </p:nvSpPr>
        <p:spPr>
          <a:xfrm>
            <a:off x="7670343" y="756332"/>
            <a:ext cx="4353826" cy="2999239"/>
          </a:xfrm>
          <a:prstGeom prst="rect">
            <a:avLst/>
          </a:prstGeom>
          <a:solidFill>
            <a:schemeClr val="accent1">
              <a:alpha val="80000"/>
            </a:scheme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3200" b="1" dirty="0"/>
              <a:t>Publishing Behaviors</a:t>
            </a:r>
            <a:r>
              <a:rPr lang="en-US" sz="3200" dirty="0"/>
              <a:t>: </a:t>
            </a:r>
          </a:p>
          <a:p>
            <a:pPr marL="0" indent="0">
              <a:buNone/>
            </a:pPr>
            <a:r>
              <a:rPr lang="en-US" sz="2400" dirty="0"/>
              <a:t>User focused	 </a:t>
            </a:r>
          </a:p>
          <a:p>
            <a:pPr marL="0" indent="0">
              <a:buNone/>
            </a:pPr>
            <a:r>
              <a:rPr lang="en-US" sz="2400" dirty="0"/>
              <a:t>Upload and forget</a:t>
            </a:r>
          </a:p>
          <a:p>
            <a:pPr marL="0" indent="0">
              <a:buNone/>
            </a:pPr>
            <a:r>
              <a:rPr lang="en-US" sz="2400" dirty="0"/>
              <a:t>Internal use </a:t>
            </a:r>
          </a:p>
          <a:p>
            <a:pPr marL="0" indent="0">
              <a:buNone/>
            </a:pPr>
            <a:r>
              <a:rPr lang="en-US" sz="2400" dirty="0"/>
              <a:t>Transparency</a:t>
            </a:r>
          </a:p>
          <a:p>
            <a:pPr marL="0" indent="0">
              <a:buNone/>
            </a:pPr>
            <a:endParaRPr lang="en-US" dirty="0"/>
          </a:p>
        </p:txBody>
      </p:sp>
      <p:sp>
        <p:nvSpPr>
          <p:cNvPr id="6" name="Content Placeholder 3">
            <a:extLst>
              <a:ext uri="{FF2B5EF4-FFF2-40B4-BE49-F238E27FC236}">
                <a16:creationId xmlns:a16="http://schemas.microsoft.com/office/drawing/2014/main" id="{000A85E4-0E43-44A6-95E5-3C4770C5BEC1}"/>
              </a:ext>
            </a:extLst>
          </p:cNvPr>
          <p:cNvSpPr txBox="1">
            <a:spLocks/>
          </p:cNvSpPr>
          <p:nvPr/>
        </p:nvSpPr>
        <p:spPr>
          <a:xfrm>
            <a:off x="5601598" y="4607178"/>
            <a:ext cx="4957545" cy="1320800"/>
          </a:xfrm>
          <a:prstGeom prst="rect">
            <a:avLst/>
          </a:prstGeom>
          <a:solidFill>
            <a:schemeClr val="accent1">
              <a:lumMod val="50000"/>
            </a:scheme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3200" dirty="0"/>
              <a:t>Most plan to continue or increase publishing</a:t>
            </a:r>
          </a:p>
        </p:txBody>
      </p:sp>
    </p:spTree>
    <p:extLst>
      <p:ext uri="{BB962C8B-B14F-4D97-AF65-F5344CB8AC3E}">
        <p14:creationId xmlns:p14="http://schemas.microsoft.com/office/powerpoint/2010/main" val="391166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1250"/>
                                  </p:stCondLst>
                                  <p:childTnLst>
                                    <p:set>
                                      <p:cBhvr>
                                        <p:cTn id="12" dur="1" fill="hold">
                                          <p:stCondLst>
                                            <p:cond delay="0"/>
                                          </p:stCondLst>
                                        </p:cTn>
                                        <p:tgtEl>
                                          <p:spTgt spid="3">
                                            <p:bg/>
                                          </p:spTgt>
                                        </p:tgtEl>
                                        <p:attrNameLst>
                                          <p:attrName>style.visibility</p:attrName>
                                        </p:attrNameLst>
                                      </p:cBhvr>
                                      <p:to>
                                        <p:strVal val="visible"/>
                                      </p:to>
                                    </p:set>
                                    <p:animEffect transition="in" filter="fade">
                                      <p:cBhvr>
                                        <p:cTn id="13" dur="500"/>
                                        <p:tgtEl>
                                          <p:spTgt spid="3">
                                            <p:bg/>
                                          </p:spTgt>
                                        </p:tgtEl>
                                      </p:cBhvr>
                                    </p:animEffect>
                                  </p:childTnLst>
                                </p:cTn>
                              </p:par>
                              <p:par>
                                <p:cTn id="14" presetID="10" presetClass="entr" presetSubtype="0" fill="hold" grpId="0" nodeType="withEffect">
                                  <p:stCondLst>
                                    <p:cond delay="125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125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grpId="0" nodeType="withEffect">
                                  <p:stCondLst>
                                    <p:cond delay="125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grpId="0" nodeType="withEffect">
                                  <p:stCondLst>
                                    <p:cond delay="125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par>
                                <p:cTn id="35" presetID="10" presetClass="entr" presetSubtype="0" fill="hold" grpId="0" nodeType="withEffect">
                                  <p:stCondLst>
                                    <p:cond delay="250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par>
                                <p:cTn id="38" presetID="10" presetClass="entr" presetSubtype="0" fill="hold" grpId="0" nodeType="withEffect">
                                  <p:stCondLst>
                                    <p:cond delay="375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 grpId="0" uiExpand="1" build="p"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592DD1-AAD8-4143-A9C9-3DBC92D405A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3661" y="245326"/>
            <a:ext cx="5921091" cy="5531005"/>
          </a:xfrm>
          <a:prstGeom prst="rect">
            <a:avLst/>
          </a:prstGeom>
        </p:spPr>
      </p:pic>
      <p:pic>
        <p:nvPicPr>
          <p:cNvPr id="4" name="Picture 3">
            <a:extLst>
              <a:ext uri="{FF2B5EF4-FFF2-40B4-BE49-F238E27FC236}">
                <a16:creationId xmlns:a16="http://schemas.microsoft.com/office/drawing/2014/main" id="{805FB284-4F0C-4331-9659-71EC307ACE6D}"/>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096000" y="270187"/>
            <a:ext cx="5954751" cy="5531005"/>
          </a:xfrm>
          <a:prstGeom prst="rect">
            <a:avLst/>
          </a:prstGeom>
        </p:spPr>
      </p:pic>
    </p:spTree>
    <p:extLst>
      <p:ext uri="{BB962C8B-B14F-4D97-AF65-F5344CB8AC3E}">
        <p14:creationId xmlns:p14="http://schemas.microsoft.com/office/powerpoint/2010/main" val="237803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7914471-2193-4EEA-9113-0009B57CCC3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616819" y="259551"/>
            <a:ext cx="6958361" cy="6338898"/>
          </a:xfrm>
          <a:prstGeom prst="rect">
            <a:avLst/>
          </a:prstGeom>
        </p:spPr>
      </p:pic>
    </p:spTree>
    <p:extLst>
      <p:ext uri="{BB962C8B-B14F-4D97-AF65-F5344CB8AC3E}">
        <p14:creationId xmlns:p14="http://schemas.microsoft.com/office/powerpoint/2010/main" val="2244175452"/>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1340</TotalTime>
  <Words>1141</Words>
  <Application>Microsoft Office PowerPoint</Application>
  <PresentationFormat>Widescreen</PresentationFormat>
  <Paragraphs>202</Paragraphs>
  <Slides>32</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Trebuchet MS</vt:lpstr>
      <vt:lpstr>Wingdings 3</vt:lpstr>
      <vt:lpstr>Facet</vt:lpstr>
      <vt:lpstr>Washington State  Open Data Portal</vt:lpstr>
      <vt:lpstr>PowerPoint Presentation</vt:lpstr>
      <vt:lpstr>How can the State Library help curate this open data portal?</vt:lpstr>
      <vt:lpstr>Project Overview</vt:lpstr>
      <vt:lpstr>Agency Interviews</vt:lpstr>
      <vt:lpstr>The Agencies</vt:lpstr>
      <vt:lpstr>Agency Publishing is Diverse</vt:lpstr>
      <vt:lpstr>PowerPoint Presentation</vt:lpstr>
      <vt:lpstr>PowerPoint Presentation</vt:lpstr>
      <vt:lpstr>PowerPoint Presentation</vt:lpstr>
      <vt:lpstr>What does this mean for curation?</vt:lpstr>
      <vt:lpstr>Metadata Assessment</vt:lpstr>
      <vt:lpstr>Low Quality Metadata - A Global Issue</vt:lpstr>
      <vt:lpstr>Four Important Dimensions for Assessment</vt:lpstr>
      <vt:lpstr>PowerPoint Presentation</vt:lpstr>
      <vt:lpstr>PowerPoint Presentation</vt:lpstr>
      <vt:lpstr>PowerPoint Presentation</vt:lpstr>
      <vt:lpstr>PowerPoint Presentation</vt:lpstr>
      <vt:lpstr>Quality  and Understandability</vt:lpstr>
      <vt:lpstr>PowerPoint Presentation</vt:lpstr>
      <vt:lpstr>Dataset Titles</vt:lpstr>
      <vt:lpstr>PowerPoint Presentation</vt:lpstr>
      <vt:lpstr>PowerPoint Presentation</vt:lpstr>
      <vt:lpstr>Curation Needs</vt:lpstr>
      <vt:lpstr>PowerPoint Presentation</vt:lpstr>
      <vt:lpstr>PowerPoint Presentation</vt:lpstr>
      <vt:lpstr>PowerPoint Presentation</vt:lpstr>
      <vt:lpstr>Quick Review</vt:lpstr>
      <vt:lpstr>Recommendations</vt:lpstr>
      <vt:lpstr>Insights</vt:lpstr>
      <vt:lpstr>What’s Next - Recommendations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Washington State  Open Data Portal</dc:title>
  <dc:creator>Andrew Mckenna-Foster</dc:creator>
  <cp:lastModifiedBy>Andrew Mckenna-Foster</cp:lastModifiedBy>
  <cp:revision>110</cp:revision>
  <dcterms:created xsi:type="dcterms:W3CDTF">2019-08-06T20:29:31Z</dcterms:created>
  <dcterms:modified xsi:type="dcterms:W3CDTF">2019-08-13T15:41:31Z</dcterms:modified>
</cp:coreProperties>
</file>